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62" r:id="rId5"/>
    <p:sldId id="259" r:id="rId6"/>
    <p:sldId id="263" r:id="rId7"/>
    <p:sldId id="264" r:id="rId8"/>
    <p:sldId id="265" r:id="rId9"/>
    <p:sldId id="266" r:id="rId10"/>
    <p:sldId id="260" r:id="rId11"/>
    <p:sldId id="267" r:id="rId12"/>
    <p:sldId id="261" r:id="rId13"/>
    <p:sldId id="268" r:id="rId14"/>
    <p:sldId id="269" r:id="rId15"/>
    <p:sldId id="270" r:id="rId16"/>
    <p:sldId id="272" r:id="rId17"/>
    <p:sldId id="273" r:id="rId18"/>
    <p:sldId id="274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5C0BA-B7DF-CF4D-9F78-BDFC6F08F11F}" v="5" dt="2019-09-22T11:05:28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6327"/>
  </p:normalViewPr>
  <p:slideViewPr>
    <p:cSldViewPr snapToGrid="0" snapToObjects="1">
      <p:cViewPr>
        <p:scale>
          <a:sx n="75" d="100"/>
          <a:sy n="75" d="100"/>
        </p:scale>
        <p:origin x="192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40963-A5D3-9F40-BEC3-6D83946DF6FE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30903-382E-7049-B023-B4822DC933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0739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5505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7232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将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算法分为两部分， </a:t>
            </a:r>
            <a:endParaRPr kumimoji="1" lang="en-US" altLang="zh-CN" dirty="0"/>
          </a:p>
          <a:p>
            <a:r>
              <a:rPr kumimoji="1" lang="en-US" altLang="zh-CN" dirty="0"/>
              <a:t>prefix</a:t>
            </a:r>
            <a:r>
              <a:rPr kumimoji="1" lang="zh-CN" altLang="en-US" dirty="0"/>
              <a:t> 部分执行 标准定点运算。</a:t>
            </a:r>
            <a:endParaRPr kumimoji="1" lang="en-US" altLang="zh-CN" dirty="0"/>
          </a:p>
          <a:p>
            <a:r>
              <a:rPr kumimoji="1" lang="en-US" altLang="zh-CN" dirty="0"/>
              <a:t>prefix</a:t>
            </a:r>
            <a:r>
              <a:rPr kumimoji="1" lang="zh-CN" altLang="en-US" dirty="0"/>
              <a:t> 中会执行大量 </a:t>
            </a:r>
            <a:r>
              <a:rPr kumimoji="1" lang="en-US" altLang="zh-CN" dirty="0" err="1"/>
              <a:t>scalling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down</a:t>
            </a:r>
            <a:r>
              <a:rPr kumimoji="1" lang="zh-CN" altLang="en-US" dirty="0"/>
              <a:t> 操作，导致后面的数值会变得很小</a:t>
            </a:r>
            <a:endParaRPr kumimoji="1" lang="en-US" altLang="zh-CN" dirty="0"/>
          </a:p>
          <a:p>
            <a:r>
              <a:rPr kumimoji="1" lang="en-US" altLang="zh-CN" dirty="0"/>
              <a:t>suffix</a:t>
            </a:r>
            <a:r>
              <a:rPr kumimoji="1" lang="zh-CN" altLang="en-US" dirty="0"/>
              <a:t> 部分，我们可以假设，这些数据的计算不会导致 </a:t>
            </a:r>
            <a:r>
              <a:rPr kumimoji="1" lang="en-US" altLang="zh-CN" dirty="0"/>
              <a:t>overflow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问题是如何找到这个分界线。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8277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将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算法分为两部分， </a:t>
            </a:r>
            <a:endParaRPr kumimoji="1" lang="en-US" altLang="zh-CN" dirty="0"/>
          </a:p>
          <a:p>
            <a:r>
              <a:rPr kumimoji="1" lang="en-US" altLang="zh-CN" dirty="0"/>
              <a:t>prefix</a:t>
            </a:r>
            <a:r>
              <a:rPr kumimoji="1" lang="zh-CN" altLang="en-US" dirty="0"/>
              <a:t> 部分执行 标准定点运算。</a:t>
            </a:r>
            <a:endParaRPr kumimoji="1" lang="en-US" altLang="zh-CN" dirty="0"/>
          </a:p>
          <a:p>
            <a:r>
              <a:rPr kumimoji="1" lang="en-US" altLang="zh-CN" dirty="0"/>
              <a:t>prefix</a:t>
            </a:r>
            <a:r>
              <a:rPr kumimoji="1" lang="zh-CN" altLang="en-US" dirty="0"/>
              <a:t> 中会执行大量 </a:t>
            </a:r>
            <a:r>
              <a:rPr kumimoji="1" lang="en-US" altLang="zh-CN" dirty="0" err="1"/>
              <a:t>scalling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down</a:t>
            </a:r>
            <a:r>
              <a:rPr kumimoji="1" lang="zh-CN" altLang="en-US" dirty="0"/>
              <a:t> 操作，导致后面的数值会变得很小</a:t>
            </a:r>
            <a:endParaRPr kumimoji="1" lang="en-US" altLang="zh-CN" dirty="0"/>
          </a:p>
          <a:p>
            <a:r>
              <a:rPr kumimoji="1" lang="en-US" altLang="zh-CN" dirty="0"/>
              <a:t>suffix</a:t>
            </a:r>
            <a:r>
              <a:rPr kumimoji="1" lang="zh-CN" altLang="en-US" dirty="0"/>
              <a:t> 部分，我们可以假设，这些数据的计算不会导致 </a:t>
            </a:r>
            <a:r>
              <a:rPr kumimoji="1" lang="en-US" altLang="zh-CN" dirty="0"/>
              <a:t>overflow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问题是如果找到这个分界线。</a:t>
            </a:r>
            <a:endParaRPr kumimoji="1" lang="en-US" altLang="zh-CN" dirty="0"/>
          </a:p>
          <a:p>
            <a:r>
              <a:rPr kumimoji="1" lang="zh-CN" altLang="en-US" dirty="0"/>
              <a:t>先确定想要搜索的一系列分界线，然后对每个分界线都生成一个程序，执行程序</a:t>
            </a:r>
            <a:endParaRPr kumimoji="1" lang="en-US" altLang="zh-CN" dirty="0"/>
          </a:p>
          <a:p>
            <a:r>
              <a:rPr kumimoji="1" lang="zh-CN" altLang="en-US" dirty="0"/>
              <a:t>选择准确率最好的方案。</a:t>
            </a:r>
            <a:endParaRPr kumimoji="1" lang="en-US" altLang="zh-CN" dirty="0"/>
          </a:p>
          <a:p>
            <a:r>
              <a:rPr kumimoji="1" lang="zh-CN" altLang="en-US" dirty="0"/>
              <a:t>（ </a:t>
            </a:r>
            <a:r>
              <a:rPr kumimoji="1" lang="en-US" altLang="zh-CN" dirty="0"/>
              <a:t>boundary</a:t>
            </a:r>
            <a:r>
              <a:rPr kumimoji="1" lang="zh-CN" altLang="en-US" dirty="0"/>
              <a:t> 大小是 </a:t>
            </a:r>
            <a:r>
              <a:rPr kumimoji="1" lang="en-US" altLang="zh-CN" dirty="0"/>
              <a:t>constant</a:t>
            </a:r>
            <a:r>
              <a:rPr kumimoji="1" lang="zh-CN" altLang="en-US" dirty="0"/>
              <a:t>，与输入算法无关。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7426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0646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用户只需要写算法代码。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140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5395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689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2503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0265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30903-382E-7049-B023-B4822DC933F8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76147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6546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662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71994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4979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440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400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448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1662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4823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3344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691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37512-A556-A14A-9A89-9FE8A38367B3}" type="datetimeFigureOut">
              <a:rPr kumimoji="1" lang="zh-CN" altLang="en-US" smtClean="0"/>
              <a:t>2019/9/22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C20E0-AE0B-ED4E-B1CA-A1AC7820354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938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ldi19.sigplan.org/details/pldi-2019-papers/65/Compiling-KB-Sized-Machine-Learning-Models-to-Tiny-IoT-Devic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microsoft/EdgeML/tree/master/Tools/SeeDo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crosoft/Edge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8C71A-7C20-E249-A01B-405958491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 err="1"/>
              <a:t>SeeDot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</a:t>
            </a:r>
            <a:endParaRPr kumimoji="1"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46CE9CF-E469-8E49-9726-33B9B40B78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/>
              <a:t>Sridhar</a:t>
            </a:r>
            <a:r>
              <a:rPr kumimoji="1" lang="zh-CN" altLang="en-US" dirty="0"/>
              <a:t> </a:t>
            </a:r>
            <a:r>
              <a:rPr kumimoji="1" lang="en-US" altLang="zh-CN" dirty="0"/>
              <a:t>Gopinath,</a:t>
            </a:r>
            <a:r>
              <a:rPr kumimoji="1" lang="zh-CN" altLang="en-US" dirty="0"/>
              <a:t> </a:t>
            </a:r>
            <a:r>
              <a:rPr kumimoji="1" lang="en-US" altLang="zh-CN" dirty="0"/>
              <a:t>Nikhil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Ghanathe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Vivek</a:t>
            </a:r>
            <a:r>
              <a:rPr kumimoji="1" lang="zh-CN" altLang="en-US" dirty="0"/>
              <a:t> </a:t>
            </a:r>
            <a:r>
              <a:rPr kumimoji="1" lang="en-US" altLang="zh-CN" dirty="0"/>
              <a:t>Seshadri,</a:t>
            </a:r>
            <a:r>
              <a:rPr kumimoji="1" lang="zh-CN" altLang="en-US" dirty="0"/>
              <a:t> </a:t>
            </a:r>
            <a:r>
              <a:rPr kumimoji="1" lang="en-US" altLang="zh-CN" dirty="0"/>
              <a:t>Rahul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Sharma</a:t>
            </a:r>
          </a:p>
          <a:p>
            <a:r>
              <a:rPr kumimoji="1" lang="en-US" altLang="zh-CN" dirty="0">
                <a:hlinkClick r:id="rId3"/>
              </a:rPr>
              <a:t>PLDI</a:t>
            </a:r>
            <a:r>
              <a:rPr kumimoji="1" lang="zh-CN" altLang="en-US" dirty="0">
                <a:hlinkClick r:id="rId3"/>
              </a:rPr>
              <a:t> </a:t>
            </a:r>
            <a:r>
              <a:rPr kumimoji="1" lang="en-US" altLang="zh-CN" dirty="0">
                <a:hlinkClick r:id="rId3"/>
              </a:rPr>
              <a:t>19</a:t>
            </a:r>
            <a:endParaRPr kumimoji="1" lang="en-US" altLang="zh-CN" dirty="0"/>
          </a:p>
          <a:p>
            <a:r>
              <a:rPr kumimoji="1" lang="en-US" altLang="zh-CN" sz="1350" dirty="0">
                <a:hlinkClick r:id="rId4"/>
              </a:rPr>
              <a:t>github.com/Microsoft/EdgeML/tree/master/Tools/SeeDot</a:t>
            </a:r>
            <a:endParaRPr kumimoji="1"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24339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246C2B-7517-B244-A3E9-70ACA7AC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Background:</a:t>
            </a:r>
            <a:r>
              <a:rPr kumimoji="1" lang="zh-CN" altLang="en-US" dirty="0"/>
              <a:t>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61BCAE-5AB5-4449-A213-0D01B9E2A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相比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Cloud</a:t>
            </a:r>
          </a:p>
          <a:p>
            <a:pPr lvl="1"/>
            <a:r>
              <a:rPr kumimoji="1" lang="en-US" altLang="zh-CN" dirty="0"/>
              <a:t>Improves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</a:p>
          <a:p>
            <a:pPr lvl="1"/>
            <a:r>
              <a:rPr kumimoji="1" lang="en-US" altLang="zh-CN" dirty="0"/>
              <a:t>Eliminates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communication</a:t>
            </a:r>
          </a:p>
          <a:p>
            <a:pPr lvl="1"/>
            <a:r>
              <a:rPr kumimoji="1" lang="en-US" altLang="zh-CN" dirty="0"/>
              <a:t>Reduces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</a:p>
          <a:p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</a:t>
            </a:r>
            <a:r>
              <a:rPr kumimoji="1" lang="zh-CN" altLang="en-US" dirty="0"/>
              <a:t> 的挑战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IoT</a:t>
            </a:r>
            <a:r>
              <a:rPr kumimoji="1" lang="zh-CN" altLang="en-US" dirty="0"/>
              <a:t> 设备的计算与内存资源受限（本文考虑仅 </a:t>
            </a:r>
            <a:r>
              <a:rPr kumimoji="1" lang="en-US" altLang="zh-CN" dirty="0"/>
              <a:t>32KB</a:t>
            </a:r>
            <a:r>
              <a:rPr kumimoji="1" lang="zh-CN" altLang="en-US" dirty="0"/>
              <a:t> 内存的 </a:t>
            </a:r>
            <a:r>
              <a:rPr kumimoji="1" lang="en-US" altLang="zh-CN" dirty="0"/>
              <a:t>IoT</a:t>
            </a:r>
            <a:r>
              <a:rPr kumimoji="1" lang="zh-CN" altLang="en-US" dirty="0"/>
              <a:t> 设备）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ML</a:t>
            </a:r>
            <a:r>
              <a:rPr kumimoji="1" lang="zh-CN" altLang="en-US" dirty="0"/>
              <a:t>算法需要浮点数计算，</a:t>
            </a:r>
            <a:r>
              <a:rPr kumimoji="1" lang="en-US" altLang="zh-CN" dirty="0"/>
              <a:t>IoT</a:t>
            </a:r>
            <a:r>
              <a:rPr kumimoji="1" lang="zh-CN" altLang="en-US" dirty="0"/>
              <a:t>设备缺少浮点数计算的支持</a:t>
            </a:r>
          </a:p>
          <a:p>
            <a:r>
              <a:rPr kumimoji="1" lang="zh-CN" altLang="en-US" dirty="0"/>
              <a:t>本文提出 </a:t>
            </a:r>
            <a:r>
              <a:rPr kumimoji="1" lang="en-US" altLang="zh-CN" dirty="0" err="1"/>
              <a:t>SeeDot</a:t>
            </a:r>
            <a:r>
              <a:rPr kumimoji="1" lang="zh-CN" altLang="en-US" dirty="0"/>
              <a:t> 语言及其编译器 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3762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C72A57-8CC3-A744-A9BB-82CD61FE9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SeeDot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Overview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FF0C75-7548-ED40-B544-C23563B6A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965" y="4052452"/>
            <a:ext cx="3469821" cy="1437520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sz="3100" dirty="0"/>
              <a:t>Language</a:t>
            </a:r>
          </a:p>
          <a:p>
            <a:pPr lvl="1"/>
            <a:r>
              <a:rPr kumimoji="1" lang="en-US" altLang="zh-CN" dirty="0"/>
              <a:t>Mathematical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syntax</a:t>
            </a:r>
          </a:p>
          <a:p>
            <a:pPr lvl="1"/>
            <a:r>
              <a:rPr kumimoji="1" lang="en-US" altLang="zh-CN" dirty="0"/>
              <a:t>Linear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algebra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</a:p>
          <a:p>
            <a:pPr lvl="1"/>
            <a:r>
              <a:rPr kumimoji="1" lang="en-US" altLang="zh-CN" dirty="0"/>
              <a:t>Supports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operators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maxpool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relu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5AD8D3-95C9-7C4C-B473-7B15F8666666}"/>
              </a:ext>
            </a:extLst>
          </p:cNvPr>
          <p:cNvSpPr txBox="1"/>
          <p:nvPr/>
        </p:nvSpPr>
        <p:spPr>
          <a:xfrm>
            <a:off x="884464" y="2207156"/>
            <a:ext cx="19022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00" dirty="0"/>
              <a:t>ML</a:t>
            </a:r>
            <a:r>
              <a:rPr kumimoji="1" lang="zh-CN" altLang="en-US" sz="2100" dirty="0"/>
              <a:t> </a:t>
            </a:r>
            <a:r>
              <a:rPr kumimoji="1" lang="en-US" altLang="zh-CN" sz="2100" dirty="0"/>
              <a:t>inference</a:t>
            </a:r>
            <a:r>
              <a:rPr kumimoji="1" lang="zh-CN" altLang="en-US" sz="2100" dirty="0"/>
              <a:t> </a:t>
            </a:r>
            <a:r>
              <a:rPr kumimoji="1" lang="en-US" altLang="zh-CN" sz="2100" dirty="0"/>
              <a:t>algorithm</a:t>
            </a:r>
            <a:endParaRPr kumimoji="1" lang="zh-CN" altLang="en-US" sz="21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4DE8B62-E846-E141-B5E0-6EB96FCA0256}"/>
              </a:ext>
            </a:extLst>
          </p:cNvPr>
          <p:cNvSpPr/>
          <p:nvPr/>
        </p:nvSpPr>
        <p:spPr>
          <a:xfrm>
            <a:off x="3660321" y="2095501"/>
            <a:ext cx="1690007" cy="93889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CN" sz="2100" dirty="0" err="1"/>
              <a:t>SeeDot</a:t>
            </a:r>
            <a:r>
              <a:rPr kumimoji="1" lang="zh-CN" altLang="en-US" sz="2100" dirty="0"/>
              <a:t> </a:t>
            </a:r>
            <a:r>
              <a:rPr kumimoji="1" lang="en-US" altLang="zh-CN" sz="2100" dirty="0"/>
              <a:t>compiler</a:t>
            </a:r>
            <a:endParaRPr kumimoji="1" lang="zh-CN" altLang="en-US" sz="21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8236D5-6BB4-FF4F-B3E5-DA14F67E91CC}"/>
              </a:ext>
            </a:extLst>
          </p:cNvPr>
          <p:cNvSpPr txBox="1"/>
          <p:nvPr/>
        </p:nvSpPr>
        <p:spPr>
          <a:xfrm>
            <a:off x="6223906" y="2207155"/>
            <a:ext cx="2098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00" dirty="0"/>
              <a:t>Efficient</a:t>
            </a:r>
            <a:r>
              <a:rPr kumimoji="1" lang="zh-CN" altLang="en-US" sz="2100" dirty="0"/>
              <a:t> </a:t>
            </a:r>
            <a:r>
              <a:rPr kumimoji="1" lang="en-US" altLang="zh-CN" sz="2100" dirty="0"/>
              <a:t>integer</a:t>
            </a:r>
            <a:r>
              <a:rPr kumimoji="1" lang="zh-CN" altLang="en-US" sz="2100" dirty="0"/>
              <a:t> </a:t>
            </a:r>
            <a:r>
              <a:rPr kumimoji="1" lang="en-US" altLang="zh-CN" sz="2100" dirty="0"/>
              <a:t>program</a:t>
            </a:r>
            <a:endParaRPr kumimoji="1" lang="zh-CN" altLang="en-US" sz="2100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375147A-4BA1-B240-ADB8-FB4BD5A3F13D}"/>
              </a:ext>
            </a:extLst>
          </p:cNvPr>
          <p:cNvCxnSpPr/>
          <p:nvPr/>
        </p:nvCxnSpPr>
        <p:spPr>
          <a:xfrm>
            <a:off x="2786742" y="2564946"/>
            <a:ext cx="87357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18B3D1EE-DD48-9F46-8C61-85690D911DF9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5350328" y="2564948"/>
            <a:ext cx="873578" cy="115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F0D71189-3D00-8A41-A271-CB67500043B5}"/>
              </a:ext>
            </a:extLst>
          </p:cNvPr>
          <p:cNvSpPr txBox="1">
            <a:spLocks/>
          </p:cNvSpPr>
          <p:nvPr/>
        </p:nvSpPr>
        <p:spPr>
          <a:xfrm>
            <a:off x="4629150" y="4052452"/>
            <a:ext cx="3469821" cy="14375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Compiler</a:t>
            </a:r>
            <a:endParaRPr kumimoji="1" lang="en-US" altLang="zh-CN" sz="2100" dirty="0"/>
          </a:p>
          <a:p>
            <a:pPr lvl="1"/>
            <a:r>
              <a:rPr kumimoji="1" lang="en-US" altLang="zh-CN" sz="1800" dirty="0"/>
              <a:t>Automatic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floating-point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to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fixed-point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compiler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10470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4F45BD-BE27-A744-AFDE-5ADDA64D6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Fixed-point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endParaRPr kumimoji="1" lang="zh-CN" altLang="en-US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B1DDA104-42CB-D543-9F48-B912D65AC2BB}"/>
              </a:ext>
            </a:extLst>
          </p:cNvPr>
          <p:cNvSpPr/>
          <p:nvPr/>
        </p:nvSpPr>
        <p:spPr>
          <a:xfrm>
            <a:off x="652224" y="1667216"/>
            <a:ext cx="1731747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Floating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endParaRPr kumimoji="1"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BF4F780-CD2D-1446-8CD3-B81F443EA846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>
            <a:off x="2383971" y="1895816"/>
            <a:ext cx="198120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>
            <a:extLst>
              <a:ext uri="{FF2B5EF4-FFF2-40B4-BE49-F238E27FC236}">
                <a16:creationId xmlns:a16="http://schemas.microsoft.com/office/drawing/2014/main" id="{9060C2D9-B7CC-2842-8C13-3E6AF9F212E2}"/>
              </a:ext>
            </a:extLst>
          </p:cNvPr>
          <p:cNvSpPr/>
          <p:nvPr/>
        </p:nvSpPr>
        <p:spPr>
          <a:xfrm>
            <a:off x="4365174" y="1667216"/>
            <a:ext cx="2394857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8-bit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79C918F-DCDC-2A4D-A1E9-6BC883F27358}"/>
                  </a:ext>
                </a:extLst>
              </p:cNvPr>
              <p:cNvSpPr txBox="1"/>
              <p:nvPr/>
            </p:nvSpPr>
            <p:spPr>
              <a:xfrm>
                <a:off x="1435995" y="2233273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79C918F-DCDC-2A4D-A1E9-6BC883F27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995" y="2233273"/>
                <a:ext cx="36798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79BF2D6-00DA-3141-A142-48397CCB88A2}"/>
                  </a:ext>
                </a:extLst>
              </p:cNvPr>
              <p:cNvSpPr txBox="1"/>
              <p:nvPr/>
            </p:nvSpPr>
            <p:spPr>
              <a:xfrm>
                <a:off x="4235950" y="2254223"/>
                <a:ext cx="7836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1" lang="en-US" altLang="zh-CN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zh-CN" alt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79BF2D6-00DA-3141-A142-48397CCB8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950" y="2254223"/>
                <a:ext cx="783676" cy="369332"/>
              </a:xfrm>
              <a:prstGeom prst="rect">
                <a:avLst/>
              </a:prstGeom>
              <a:blipFill>
                <a:blip r:embed="rId3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15D2A0F3-039E-8946-BEFD-F41C40719010}"/>
              </a:ext>
            </a:extLst>
          </p:cNvPr>
          <p:cNvSpPr txBox="1"/>
          <p:nvPr/>
        </p:nvSpPr>
        <p:spPr>
          <a:xfrm>
            <a:off x="5008743" y="2266807"/>
            <a:ext cx="837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where,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686EA0B-BF28-5E42-A300-91F4DCC1D4C4}"/>
                  </a:ext>
                </a:extLst>
              </p:cNvPr>
              <p:cNvSpPr txBox="1"/>
              <p:nvPr/>
            </p:nvSpPr>
            <p:spPr>
              <a:xfrm>
                <a:off x="5846023" y="2229432"/>
                <a:ext cx="1530162" cy="404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⌊"/>
                          <m:endChr m:val="⌋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 ∗ </m:t>
                          </m:r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zh-CN" altLang="en-US" dirty="0"/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686EA0B-BF28-5E42-A300-91F4DCC1D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6023" y="2229432"/>
                <a:ext cx="1530162" cy="404983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54D8E3BF-06CF-394B-B4E7-5F1660CAC4D3}"/>
              </a:ext>
            </a:extLst>
          </p:cNvPr>
          <p:cNvSpPr txBox="1"/>
          <p:nvPr/>
        </p:nvSpPr>
        <p:spPr>
          <a:xfrm>
            <a:off x="4365174" y="2635917"/>
            <a:ext cx="4184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y</a:t>
            </a:r>
            <a:r>
              <a:rPr kumimoji="1" lang="en-US" altLang="zh-CN" dirty="0"/>
              <a:t> is an 8-bit signed integer,</a:t>
            </a:r>
          </a:p>
          <a:p>
            <a:r>
              <a:rPr kumimoji="1" lang="en-US" altLang="zh-CN" dirty="0">
                <a:solidFill>
                  <a:schemeClr val="accent1"/>
                </a:solidFill>
              </a:rPr>
              <a:t>k </a:t>
            </a:r>
            <a:r>
              <a:rPr kumimoji="1" lang="en-US" altLang="zh-CN" dirty="0"/>
              <a:t>is scale, higher </a:t>
            </a:r>
            <a:r>
              <a:rPr kumimoji="1" lang="en-US" altLang="zh-CN" dirty="0">
                <a:solidFill>
                  <a:schemeClr val="accent1"/>
                </a:solidFill>
              </a:rPr>
              <a:t>k</a:t>
            </a:r>
            <a:r>
              <a:rPr kumimoji="1" lang="en-US" altLang="zh-CN" dirty="0">
                <a:solidFill>
                  <a:srgbClr val="FF0000"/>
                </a:solidFill>
              </a:rPr>
              <a:t> </a:t>
            </a:r>
            <a:r>
              <a:rPr kumimoji="1" lang="en-US" altLang="zh-CN" dirty="0"/>
              <a:t>implies better precision</a:t>
            </a:r>
            <a:endParaRPr kumimoji="1"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0DBCDCC-D5C8-9E4C-B4B7-9117E56E0ADF}"/>
              </a:ext>
            </a:extLst>
          </p:cNvPr>
          <p:cNvSpPr txBox="1"/>
          <p:nvPr/>
        </p:nvSpPr>
        <p:spPr>
          <a:xfrm>
            <a:off x="1066249" y="390848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pi=3.1415..</a:t>
            </a:r>
            <a:endParaRPr kumimoji="1"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5DDB556-3703-2948-A8F8-80C8EA87D718}"/>
              </a:ext>
            </a:extLst>
          </p:cNvPr>
          <p:cNvSpPr txBox="1"/>
          <p:nvPr/>
        </p:nvSpPr>
        <p:spPr>
          <a:xfrm>
            <a:off x="2910143" y="3908484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(-55,6)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5582A8F-7160-D043-96AD-BF1791E25F4B}"/>
              </a:ext>
            </a:extLst>
          </p:cNvPr>
          <p:cNvSpPr txBox="1"/>
          <p:nvPr/>
        </p:nvSpPr>
        <p:spPr>
          <a:xfrm>
            <a:off x="4189181" y="390848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(100,5)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48AE0D7-88B9-F04D-AA6B-581A790A2986}"/>
              </a:ext>
            </a:extLst>
          </p:cNvPr>
          <p:cNvSpPr txBox="1"/>
          <p:nvPr/>
        </p:nvSpPr>
        <p:spPr>
          <a:xfrm>
            <a:off x="5639037" y="3908484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(50,4)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D3ACAFE-2206-3C42-AD2B-4F73149B4F27}"/>
              </a:ext>
            </a:extLst>
          </p:cNvPr>
          <p:cNvSpPr txBox="1"/>
          <p:nvPr/>
        </p:nvSpPr>
        <p:spPr>
          <a:xfrm>
            <a:off x="1138973" y="4779316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e=2.718</a:t>
            </a:r>
            <a:endParaRPr kumimoji="1" lang="zh-CN" altLang="en-US" dirty="0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0EFDE7E4-50C3-094F-A80D-9F4E3CF60DD0}"/>
              </a:ext>
            </a:extLst>
          </p:cNvPr>
          <p:cNvCxnSpPr>
            <a:cxnSpLocks/>
          </p:cNvCxnSpPr>
          <p:nvPr/>
        </p:nvCxnSpPr>
        <p:spPr>
          <a:xfrm flipH="1">
            <a:off x="2540476" y="2705865"/>
            <a:ext cx="1323301" cy="44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DF292BC-F6E6-A84C-A1CE-55109C3E3F3C}"/>
                  </a:ext>
                </a:extLst>
              </p:cNvPr>
              <p:cNvSpPr txBox="1"/>
              <p:nvPr/>
            </p:nvSpPr>
            <p:spPr>
              <a:xfrm>
                <a:off x="1120676" y="2805644"/>
                <a:ext cx="1385123" cy="374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kumimoji="1" lang="en-US" altLang="zh-CN" b="0" dirty="0"/>
              </a:p>
            </p:txBody>
          </p:sp>
        </mc:Choice>
        <mc:Fallback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DF292BC-F6E6-A84C-A1CE-55109C3E3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676" y="2805644"/>
                <a:ext cx="1385123" cy="374270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94987843-BCB8-ED42-887E-8B6371FEDF9D}"/>
              </a:ext>
            </a:extLst>
          </p:cNvPr>
          <p:cNvSpPr txBox="1"/>
          <p:nvPr/>
        </p:nvSpPr>
        <p:spPr>
          <a:xfrm>
            <a:off x="2910143" y="4779316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(-83,6)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D57B1AF-A2DE-8C43-8DAD-D24BE01FBA2D}"/>
              </a:ext>
            </a:extLst>
          </p:cNvPr>
          <p:cNvSpPr txBox="1"/>
          <p:nvPr/>
        </p:nvSpPr>
        <p:spPr>
          <a:xfrm>
            <a:off x="4172199" y="4779316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(86,5)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5D49CE5-D19B-3E40-BFB5-1625127D40C6}"/>
              </a:ext>
            </a:extLst>
          </p:cNvPr>
          <p:cNvSpPr txBox="1"/>
          <p:nvPr/>
        </p:nvSpPr>
        <p:spPr>
          <a:xfrm>
            <a:off x="5652395" y="4778435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(43,4)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C0311EDD-33C5-044B-8AFA-B92751B455E5}"/>
              </a:ext>
            </a:extLst>
          </p:cNvPr>
          <p:cNvCxnSpPr/>
          <p:nvPr/>
        </p:nvCxnSpPr>
        <p:spPr>
          <a:xfrm>
            <a:off x="353785" y="3287896"/>
            <a:ext cx="8436429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88CEAB8E-2B86-4A41-A943-064C114E9DA8}"/>
              </a:ext>
            </a:extLst>
          </p:cNvPr>
          <p:cNvSpPr txBox="1"/>
          <p:nvPr/>
        </p:nvSpPr>
        <p:spPr>
          <a:xfrm>
            <a:off x="2813930" y="3479168"/>
            <a:ext cx="1043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Overflow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5CFE02C-658D-DE47-822D-DD0CD2FD4E47}"/>
              </a:ext>
            </a:extLst>
          </p:cNvPr>
          <p:cNvSpPr txBox="1"/>
          <p:nvPr/>
        </p:nvSpPr>
        <p:spPr>
          <a:xfrm>
            <a:off x="4252788" y="3484416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</a:rPr>
              <a:t>Ideal</a:t>
            </a:r>
            <a:endParaRPr kumimoji="1"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3750D8C-EC57-564E-9705-36C3BA522C99}"/>
              </a:ext>
            </a:extLst>
          </p:cNvPr>
          <p:cNvSpPr txBox="1"/>
          <p:nvPr/>
        </p:nvSpPr>
        <p:spPr>
          <a:xfrm>
            <a:off x="5427383" y="3484222"/>
            <a:ext cx="1469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Low Precision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9D13CA0-F959-2949-9C04-EFE97446820B}"/>
              </a:ext>
            </a:extLst>
          </p:cNvPr>
          <p:cNvSpPr txBox="1"/>
          <p:nvPr/>
        </p:nvSpPr>
        <p:spPr>
          <a:xfrm>
            <a:off x="1066800" y="5856514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pi + e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82F3902-1DE7-2F44-A092-38C2B307C7E5}"/>
              </a:ext>
            </a:extLst>
          </p:cNvPr>
          <p:cNvSpPr txBox="1"/>
          <p:nvPr/>
        </p:nvSpPr>
        <p:spPr>
          <a:xfrm>
            <a:off x="2098388" y="5856514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= </a:t>
            </a:r>
            <a:endParaRPr kumimoji="1"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241BE62-33D3-7F42-A200-2710E52EDC81}"/>
              </a:ext>
            </a:extLst>
          </p:cNvPr>
          <p:cNvSpPr txBox="1"/>
          <p:nvPr/>
        </p:nvSpPr>
        <p:spPr>
          <a:xfrm>
            <a:off x="2742614" y="5856514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(100,5) </a:t>
            </a:r>
            <a:r>
              <a:rPr kumimoji="1" lang="en-US" altLang="zh-CN" dirty="0"/>
              <a:t>+ </a:t>
            </a:r>
            <a:r>
              <a:rPr kumimoji="1" lang="en-US" altLang="zh-CN" dirty="0">
                <a:solidFill>
                  <a:schemeClr val="accent1"/>
                </a:solidFill>
              </a:rPr>
              <a:t>(86,5)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83E1089C-0A83-C24B-9499-FD7037DAFFAF}"/>
              </a:ext>
            </a:extLst>
          </p:cNvPr>
          <p:cNvCxnSpPr>
            <a:cxnSpLocks/>
          </p:cNvCxnSpPr>
          <p:nvPr/>
        </p:nvCxnSpPr>
        <p:spPr>
          <a:xfrm flipV="1">
            <a:off x="4552961" y="5745043"/>
            <a:ext cx="693953" cy="296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DC913DDB-FEBE-B846-A294-370AC9A3D03D}"/>
              </a:ext>
            </a:extLst>
          </p:cNvPr>
          <p:cNvCxnSpPr>
            <a:cxnSpLocks/>
          </p:cNvCxnSpPr>
          <p:nvPr/>
        </p:nvCxnSpPr>
        <p:spPr>
          <a:xfrm>
            <a:off x="4571999" y="6041180"/>
            <a:ext cx="674915" cy="1846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D75AA78E-C3ED-6E4F-9AD9-A384256D29B3}"/>
              </a:ext>
            </a:extLst>
          </p:cNvPr>
          <p:cNvSpPr txBox="1"/>
          <p:nvPr/>
        </p:nvSpPr>
        <p:spPr>
          <a:xfrm>
            <a:off x="5443508" y="5550406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(-70,5)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AAAA66A-6064-5F4D-925A-B0BA04C631DB}"/>
              </a:ext>
            </a:extLst>
          </p:cNvPr>
          <p:cNvSpPr txBox="1"/>
          <p:nvPr/>
        </p:nvSpPr>
        <p:spPr>
          <a:xfrm>
            <a:off x="5401074" y="6112265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(93,4)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994A6B84-4AE9-4242-995A-AB422621B1D4}"/>
              </a:ext>
            </a:extLst>
          </p:cNvPr>
          <p:cNvSpPr txBox="1"/>
          <p:nvPr/>
        </p:nvSpPr>
        <p:spPr>
          <a:xfrm>
            <a:off x="6423471" y="5523779"/>
            <a:ext cx="1043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Overflow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6E27088-C976-184C-83E0-0FB6E72E0409}"/>
              </a:ext>
            </a:extLst>
          </p:cNvPr>
          <p:cNvSpPr txBox="1"/>
          <p:nvPr/>
        </p:nvSpPr>
        <p:spPr>
          <a:xfrm>
            <a:off x="6386891" y="6123542"/>
            <a:ext cx="877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</a:rPr>
              <a:t>Correct</a:t>
            </a:r>
            <a:endParaRPr kumimoji="1"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26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3C8031-4618-8940-BE50-4924C1558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604"/>
            <a:ext cx="7886700" cy="1325563"/>
          </a:xfrm>
        </p:spPr>
        <p:txBody>
          <a:bodyPr/>
          <a:lstStyle/>
          <a:p>
            <a:r>
              <a:rPr kumimoji="1" lang="en-US" altLang="zh-CN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work: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708D1B-7401-184A-8449-9E74C688E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670" y="1392737"/>
            <a:ext cx="7473043" cy="5214801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Floating-point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emulation</a:t>
            </a:r>
          </a:p>
          <a:p>
            <a:pPr lvl="1"/>
            <a:r>
              <a:rPr kumimoji="1" lang="en-US" altLang="zh-CN" sz="2000" dirty="0"/>
              <a:t>Arduino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IDE,</a:t>
            </a:r>
            <a:r>
              <a:rPr kumimoji="1" lang="zh-CN" altLang="en-US" sz="2000" dirty="0"/>
              <a:t> 用硬件模拟</a:t>
            </a:r>
            <a:br>
              <a:rPr kumimoji="1" lang="en-US" altLang="zh-CN" sz="2000" dirty="0"/>
            </a:br>
            <a:r>
              <a:rPr kumimoji="1" lang="zh-CN" altLang="en-US" sz="2000" dirty="0"/>
              <a:t> </a:t>
            </a:r>
            <a:r>
              <a:rPr kumimoji="1" lang="en-US" altLang="zh-CN" sz="2000" dirty="0"/>
              <a:t>IEEE-754</a:t>
            </a:r>
          </a:p>
          <a:p>
            <a:r>
              <a:rPr kumimoji="1" lang="en-US" altLang="zh-CN" sz="2400" dirty="0"/>
              <a:t>high-</a:t>
            </a:r>
            <a:r>
              <a:rPr kumimoji="1" lang="en-US" altLang="zh-CN" sz="2400" dirty="0" err="1"/>
              <a:t>bitwidth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fixed-point</a:t>
            </a:r>
          </a:p>
          <a:p>
            <a:pPr lvl="1"/>
            <a:r>
              <a:rPr kumimoji="1" lang="en-US" altLang="zh-CN" sz="2000" dirty="0"/>
              <a:t>natively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supported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DSPs,</a:t>
            </a:r>
            <a:r>
              <a:rPr kumimoji="1" lang="zh-CN" altLang="en-US" sz="2000" dirty="0"/>
              <a:t> </a:t>
            </a:r>
            <a:br>
              <a:rPr kumimoji="1" lang="en-US" altLang="zh-CN" sz="2000" dirty="0"/>
            </a:br>
            <a:r>
              <a:rPr kumimoji="1" lang="en-US" altLang="zh-CN" sz="2000" dirty="0"/>
              <a:t>expensive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microcontrollers</a:t>
            </a:r>
          </a:p>
          <a:p>
            <a:r>
              <a:rPr kumimoji="1" lang="en-US" altLang="zh-CN" sz="2400" dirty="0"/>
              <a:t>Low-</a:t>
            </a:r>
            <a:r>
              <a:rPr kumimoji="1" lang="en-US" altLang="zh-CN" sz="2400" dirty="0" err="1"/>
              <a:t>bitwidth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fixed-point</a:t>
            </a:r>
          </a:p>
          <a:p>
            <a:pPr lvl="1"/>
            <a:r>
              <a:rPr kumimoji="1" lang="en-US" altLang="zh-CN" sz="2000" dirty="0"/>
              <a:t>8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16-bit,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fast</a:t>
            </a:r>
          </a:p>
          <a:p>
            <a:pPr lvl="1"/>
            <a:r>
              <a:rPr kumimoji="1" lang="en-US" altLang="zh-CN" sz="2000" dirty="0"/>
              <a:t>bad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accuracy	</a:t>
            </a:r>
          </a:p>
          <a:p>
            <a:r>
              <a:rPr kumimoji="1" lang="en-US" altLang="zh-CN" sz="2400" dirty="0" err="1"/>
              <a:t>SeeDot</a:t>
            </a:r>
            <a:r>
              <a:rPr kumimoji="1" lang="zh-CN" altLang="en-US" sz="2400" dirty="0"/>
              <a:t>，</a:t>
            </a:r>
            <a:r>
              <a:rPr kumimoji="1" lang="en-US" altLang="zh-CN" sz="2400" dirty="0"/>
              <a:t>Low-</a:t>
            </a:r>
            <a:r>
              <a:rPr kumimoji="1" lang="en-US" altLang="zh-CN" sz="2400" dirty="0" err="1"/>
              <a:t>bitwidth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fixed-point</a:t>
            </a:r>
          </a:p>
          <a:p>
            <a:pPr lvl="1"/>
            <a:r>
              <a:rPr kumimoji="1" lang="en-US" altLang="zh-CN" sz="2000" dirty="0"/>
              <a:t>Fast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accurate</a:t>
            </a:r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5B21570-BF5D-674D-AD21-D81BA47A114B}"/>
              </a:ext>
            </a:extLst>
          </p:cNvPr>
          <p:cNvGrpSpPr/>
          <p:nvPr/>
        </p:nvGrpSpPr>
        <p:grpSpPr>
          <a:xfrm>
            <a:off x="4308013" y="761385"/>
            <a:ext cx="4794262" cy="2584964"/>
            <a:chOff x="3927918" y="1039196"/>
            <a:chExt cx="4794262" cy="2584964"/>
          </a:xfrm>
        </p:grpSpPr>
        <p:cxnSp>
          <p:nvCxnSpPr>
            <p:cNvPr id="5" name="直线箭头连接符 4">
              <a:extLst>
                <a:ext uri="{FF2B5EF4-FFF2-40B4-BE49-F238E27FC236}">
                  <a16:creationId xmlns:a16="http://schemas.microsoft.com/office/drawing/2014/main" id="{EDF502EE-F00A-C54B-9497-A5F50B5DE9EC}"/>
                </a:ext>
              </a:extLst>
            </p:cNvPr>
            <p:cNvCxnSpPr/>
            <p:nvPr/>
          </p:nvCxnSpPr>
          <p:spPr>
            <a:xfrm>
              <a:off x="4308021" y="3254828"/>
              <a:ext cx="4365171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箭头连接符 5">
              <a:extLst>
                <a:ext uri="{FF2B5EF4-FFF2-40B4-BE49-F238E27FC236}">
                  <a16:creationId xmlns:a16="http://schemas.microsoft.com/office/drawing/2014/main" id="{E0B72048-024C-B645-AACE-CFABEEB50D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08021" y="1197428"/>
              <a:ext cx="0" cy="205740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7235237-7F54-F04D-8A44-D758F25AED80}"/>
                </a:ext>
              </a:extLst>
            </p:cNvPr>
            <p:cNvSpPr txBox="1"/>
            <p:nvPr/>
          </p:nvSpPr>
          <p:spPr>
            <a:xfrm rot="16200000">
              <a:off x="3412744" y="2134650"/>
              <a:ext cx="1399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kumimoji="1"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28EE631-ED6B-F047-83BE-E43CE36E6B8F}"/>
                </a:ext>
              </a:extLst>
            </p:cNvPr>
            <p:cNvSpPr txBox="1"/>
            <p:nvPr/>
          </p:nvSpPr>
          <p:spPr>
            <a:xfrm>
              <a:off x="5493064" y="3254828"/>
              <a:ext cx="10006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accuracy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42C01CB-283B-804D-BBA2-8681227F3C2E}"/>
                </a:ext>
              </a:extLst>
            </p:cNvPr>
            <p:cNvSpPr txBox="1"/>
            <p:nvPr/>
          </p:nvSpPr>
          <p:spPr>
            <a:xfrm>
              <a:off x="7359573" y="2515226"/>
              <a:ext cx="1255621" cy="57888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zh-CN" sz="1400" dirty="0"/>
                <a:t>Floating-point</a:t>
              </a:r>
            </a:p>
            <a:p>
              <a:pPr algn="ctr"/>
              <a:r>
                <a:rPr kumimoji="1" lang="en-US" altLang="zh-CN" sz="1400" dirty="0"/>
                <a:t>emulation</a:t>
              </a:r>
              <a:endParaRPr kumimoji="1" lang="zh-CN" altLang="en-US" sz="1400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5F60826-A5AA-6440-BD3D-1DD464AB36B0}"/>
                </a:ext>
              </a:extLst>
            </p:cNvPr>
            <p:cNvSpPr txBox="1"/>
            <p:nvPr/>
          </p:nvSpPr>
          <p:spPr>
            <a:xfrm>
              <a:off x="5493064" y="2515226"/>
              <a:ext cx="1653197" cy="57888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dirty="0"/>
                <a:t>High-</a:t>
              </a:r>
              <a:r>
                <a:rPr kumimoji="1" lang="en-US" altLang="zh-CN" sz="1400" dirty="0" err="1"/>
                <a:t>bitwidth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fixed-point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5FB8BE4-F78A-FC42-99F8-905157B7379E}"/>
                </a:ext>
              </a:extLst>
            </p:cNvPr>
            <p:cNvSpPr txBox="1"/>
            <p:nvPr/>
          </p:nvSpPr>
          <p:spPr>
            <a:xfrm>
              <a:off x="4514852" y="1113924"/>
              <a:ext cx="1309006" cy="57888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dirty="0"/>
                <a:t>Low-</a:t>
              </a:r>
              <a:r>
                <a:rPr kumimoji="1" lang="en-US" altLang="zh-CN" sz="1400" dirty="0" err="1"/>
                <a:t>bitwidth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fixed-point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CB578BA-E786-E741-80A0-F5D2C9E4FE22}"/>
                </a:ext>
              </a:extLst>
            </p:cNvPr>
            <p:cNvSpPr txBox="1"/>
            <p:nvPr/>
          </p:nvSpPr>
          <p:spPr>
            <a:xfrm>
              <a:off x="7068983" y="1039196"/>
              <a:ext cx="1653197" cy="81724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dirty="0" err="1"/>
                <a:t>SeeDot</a:t>
              </a:r>
              <a:endParaRPr kumimoji="1" lang="en-US" altLang="zh-CN" sz="1400" dirty="0"/>
            </a:p>
            <a:p>
              <a:pPr algn="ctr"/>
              <a:r>
                <a:rPr kumimoji="1" lang="en-US" altLang="zh-CN" sz="1400" dirty="0"/>
                <a:t>(Low-</a:t>
              </a:r>
              <a:r>
                <a:rPr kumimoji="1" lang="en-US" altLang="zh-CN" sz="1400" dirty="0" err="1"/>
                <a:t>bitwidth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fixed-point)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4055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EB89A0-44AD-F64C-825C-3975805D9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 Fixed-point Arithmetic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D2BE19-6AC8-8C4D-85EA-FFE2DA1F1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 = (</a:t>
            </a:r>
            <a:r>
              <a:rPr kumimoji="1" lang="en-US" altLang="zh-CN" dirty="0" err="1"/>
              <a:t>x,k</a:t>
            </a:r>
            <a:r>
              <a:rPr kumimoji="1" lang="en-US" altLang="zh-CN" dirty="0"/>
              <a:t>); b = (</a:t>
            </a:r>
            <a:r>
              <a:rPr kumimoji="1" lang="en-US" altLang="zh-CN" dirty="0" err="1"/>
              <a:t>y,k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8-bit Fixed-point Addition:</a:t>
            </a:r>
          </a:p>
          <a:p>
            <a:pPr lvl="1"/>
            <a:r>
              <a:rPr kumimoji="1" lang="en-US" altLang="zh-CN" dirty="0"/>
              <a:t>a + b = (x&gt;&gt;1 + y&gt;&gt;1, k-1)</a:t>
            </a:r>
          </a:p>
          <a:p>
            <a:r>
              <a:rPr kumimoji="1" lang="en-US" altLang="zh-CN" dirty="0"/>
              <a:t>8-bit Fixed-point Multiplication:</a:t>
            </a:r>
          </a:p>
          <a:p>
            <a:pPr lvl="1"/>
            <a:r>
              <a:rPr kumimoji="1" lang="en-US" altLang="zh-CN" dirty="0"/>
              <a:t>a * b = (x&gt;&gt;4 * y&gt;&gt;4, 2k-8)</a:t>
            </a:r>
          </a:p>
          <a:p>
            <a:r>
              <a:rPr kumimoji="1" lang="zh-CN" altLang="en-US" dirty="0"/>
              <a:t>为了避免 </a:t>
            </a:r>
            <a:r>
              <a:rPr kumimoji="1" lang="en-US" altLang="zh-CN" dirty="0"/>
              <a:t>Overflow</a:t>
            </a:r>
            <a:r>
              <a:rPr kumimoji="1" lang="zh-CN" altLang="en-US" dirty="0"/>
              <a:t>，计算后 </a:t>
            </a:r>
            <a:r>
              <a:rPr kumimoji="1" lang="en-US" altLang="zh-CN" dirty="0"/>
              <a:t>scale</a:t>
            </a:r>
            <a:r>
              <a:rPr kumimoji="1" lang="zh-CN" altLang="en-US" dirty="0"/>
              <a:t> 减少，精度下降</a:t>
            </a:r>
          </a:p>
        </p:txBody>
      </p:sp>
    </p:spTree>
    <p:extLst>
      <p:ext uri="{BB962C8B-B14F-4D97-AF65-F5344CB8AC3E}">
        <p14:creationId xmlns:p14="http://schemas.microsoft.com/office/powerpoint/2010/main" val="227749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80A29F-1AF7-C346-A6D4-C683FF97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Naïve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fixed-pint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4E1466C-EE0C-BA46-AAD6-CDC4C35ED932}"/>
              </a:ext>
            </a:extLst>
          </p:cNvPr>
          <p:cNvSpPr txBox="1"/>
          <p:nvPr/>
        </p:nvSpPr>
        <p:spPr>
          <a:xfrm>
            <a:off x="881743" y="1667607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829A88-6774-9E4C-97BF-06BFC5123F6A}"/>
              </a:ext>
            </a:extLst>
          </p:cNvPr>
          <p:cNvSpPr txBox="1"/>
          <p:nvPr/>
        </p:nvSpPr>
        <p:spPr>
          <a:xfrm>
            <a:off x="3562216" y="1625766"/>
            <a:ext cx="1686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endParaRPr kumimoji="1" lang="zh-CN" altLang="en-US" dirty="0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6937A7FA-B9E3-2748-8A05-1869A1093E57}"/>
              </a:ext>
            </a:extLst>
          </p:cNvPr>
          <p:cNvSpPr/>
          <p:nvPr/>
        </p:nvSpPr>
        <p:spPr>
          <a:xfrm>
            <a:off x="1023257" y="2036939"/>
            <a:ext cx="1299906" cy="1588004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zh-CN" dirty="0"/>
              <a:t>u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* </a:t>
            </a:r>
            <a:r>
              <a:rPr kumimoji="1" lang="en-US" altLang="zh-CN" dirty="0"/>
              <a:t>b</a:t>
            </a:r>
          </a:p>
          <a:p>
            <a:r>
              <a:rPr kumimoji="1" lang="en-US" altLang="zh-CN" dirty="0"/>
              <a:t>v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c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d</a:t>
            </a:r>
          </a:p>
          <a:p>
            <a:r>
              <a:rPr kumimoji="1" lang="en-US" altLang="zh-CN" dirty="0"/>
              <a:t>w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  <a:p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u</a:t>
            </a:r>
            <a:r>
              <a:rPr kumimoji="1" lang="zh-CN" altLang="en-US" dirty="0"/>
              <a:t> * </a:t>
            </a:r>
            <a:r>
              <a:rPr kumimoji="1" lang="en-US" altLang="zh-CN" dirty="0"/>
              <a:t>w</a:t>
            </a:r>
          </a:p>
          <a:p>
            <a:r>
              <a:rPr kumimoji="1" lang="en-US" altLang="zh-CN" dirty="0"/>
              <a:t>y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v</a:t>
            </a:r>
            <a:endParaRPr kumimoji="1"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5C4EE657-014E-EB49-A4B0-B08D7B09DCB9}"/>
              </a:ext>
            </a:extLst>
          </p:cNvPr>
          <p:cNvSpPr/>
          <p:nvPr/>
        </p:nvSpPr>
        <p:spPr>
          <a:xfrm>
            <a:off x="3755571" y="2036939"/>
            <a:ext cx="1970318" cy="1588004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zh-CN" dirty="0"/>
              <a:t>u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a&gt;&gt;4</a:t>
            </a:r>
            <a:r>
              <a:rPr kumimoji="1" lang="zh-CN" altLang="en-US" dirty="0"/>
              <a:t> * </a:t>
            </a:r>
            <a:r>
              <a:rPr kumimoji="1" lang="en-US" altLang="zh-CN" dirty="0"/>
              <a:t>b&gt;&gt;4</a:t>
            </a:r>
          </a:p>
          <a:p>
            <a:r>
              <a:rPr kumimoji="1" lang="en-US" altLang="zh-CN" dirty="0"/>
              <a:t>v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c&gt;&gt;1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d&gt;&gt;1</a:t>
            </a:r>
          </a:p>
          <a:p>
            <a:r>
              <a:rPr kumimoji="1" lang="en-US" altLang="zh-CN" dirty="0"/>
              <a:t>w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  <a:p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u&gt;&gt;4</a:t>
            </a:r>
            <a:r>
              <a:rPr kumimoji="1" lang="zh-CN" altLang="en-US" dirty="0"/>
              <a:t> * </a:t>
            </a:r>
            <a:r>
              <a:rPr kumimoji="1" lang="en-US" altLang="zh-CN" dirty="0"/>
              <a:t>w&gt;&gt;4</a:t>
            </a:r>
          </a:p>
          <a:p>
            <a:r>
              <a:rPr kumimoji="1" lang="en-US" altLang="zh-CN" dirty="0"/>
              <a:t>y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x&gt;&gt;1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v&gt;&gt;1</a:t>
            </a:r>
            <a:endParaRPr kumimoji="1" lang="zh-CN" altLang="en-US" dirty="0"/>
          </a:p>
        </p:txBody>
      </p:sp>
      <p:sp>
        <p:nvSpPr>
          <p:cNvPr id="8" name="右箭头 7">
            <a:extLst>
              <a:ext uri="{FF2B5EF4-FFF2-40B4-BE49-F238E27FC236}">
                <a16:creationId xmlns:a16="http://schemas.microsoft.com/office/drawing/2014/main" id="{0436A04F-D89A-C445-9F1A-1137837FAE80}"/>
              </a:ext>
            </a:extLst>
          </p:cNvPr>
          <p:cNvSpPr/>
          <p:nvPr/>
        </p:nvSpPr>
        <p:spPr>
          <a:xfrm>
            <a:off x="2590800" y="2590800"/>
            <a:ext cx="827314" cy="489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ADC88D-7101-EF49-A6DD-2C831EB729DB}"/>
              </a:ext>
            </a:extLst>
          </p:cNvPr>
          <p:cNvSpPr txBox="1"/>
          <p:nvPr/>
        </p:nvSpPr>
        <p:spPr>
          <a:xfrm>
            <a:off x="881743" y="3765677"/>
            <a:ext cx="5036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Equivalent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to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a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random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classifier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due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to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imprecision</a:t>
            </a:r>
            <a:endParaRPr kumimoji="1" lang="zh-CN" alt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047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80A29F-1AF7-C346-A6D4-C683FF97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1/2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4E1466C-EE0C-BA46-AAD6-CDC4C35ED932}"/>
              </a:ext>
            </a:extLst>
          </p:cNvPr>
          <p:cNvSpPr txBox="1"/>
          <p:nvPr/>
        </p:nvSpPr>
        <p:spPr>
          <a:xfrm>
            <a:off x="881743" y="1667607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829A88-6774-9E4C-97BF-06BFC5123F6A}"/>
              </a:ext>
            </a:extLst>
          </p:cNvPr>
          <p:cNvSpPr txBox="1"/>
          <p:nvPr/>
        </p:nvSpPr>
        <p:spPr>
          <a:xfrm>
            <a:off x="3562216" y="1625766"/>
            <a:ext cx="1686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endParaRPr kumimoji="1" lang="zh-CN" altLang="en-US" dirty="0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6937A7FA-B9E3-2748-8A05-1869A1093E57}"/>
              </a:ext>
            </a:extLst>
          </p:cNvPr>
          <p:cNvSpPr/>
          <p:nvPr/>
        </p:nvSpPr>
        <p:spPr>
          <a:xfrm>
            <a:off x="1023257" y="2036939"/>
            <a:ext cx="1299906" cy="1588004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zh-CN" dirty="0"/>
              <a:t>u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* </a:t>
            </a:r>
            <a:r>
              <a:rPr kumimoji="1" lang="en-US" altLang="zh-CN" dirty="0"/>
              <a:t>b</a:t>
            </a:r>
          </a:p>
          <a:p>
            <a:r>
              <a:rPr kumimoji="1" lang="en-US" altLang="zh-CN" dirty="0"/>
              <a:t>v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c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d</a:t>
            </a:r>
          </a:p>
          <a:p>
            <a:r>
              <a:rPr kumimoji="1" lang="en-US" altLang="zh-CN" dirty="0"/>
              <a:t>w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  <a:p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u</a:t>
            </a:r>
            <a:r>
              <a:rPr kumimoji="1" lang="zh-CN" altLang="en-US" dirty="0"/>
              <a:t> * </a:t>
            </a:r>
            <a:r>
              <a:rPr kumimoji="1" lang="en-US" altLang="zh-CN" dirty="0"/>
              <a:t>w</a:t>
            </a:r>
          </a:p>
          <a:p>
            <a:r>
              <a:rPr kumimoji="1" lang="en-US" altLang="zh-CN" dirty="0"/>
              <a:t>y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v</a:t>
            </a:r>
            <a:endParaRPr kumimoji="1"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5C4EE657-014E-EB49-A4B0-B08D7B09DCB9}"/>
              </a:ext>
            </a:extLst>
          </p:cNvPr>
          <p:cNvSpPr/>
          <p:nvPr/>
        </p:nvSpPr>
        <p:spPr>
          <a:xfrm>
            <a:off x="3755571" y="2036939"/>
            <a:ext cx="1970318" cy="1588004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zh-CN" dirty="0"/>
              <a:t>u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a&gt;&gt;4</a:t>
            </a:r>
            <a:r>
              <a:rPr kumimoji="1" lang="zh-CN" altLang="en-US" dirty="0"/>
              <a:t> * </a:t>
            </a:r>
            <a:r>
              <a:rPr kumimoji="1" lang="en-US" altLang="zh-CN" dirty="0"/>
              <a:t>b&gt;&gt;4</a:t>
            </a:r>
          </a:p>
          <a:p>
            <a:r>
              <a:rPr kumimoji="1" lang="en-US" altLang="zh-CN" dirty="0"/>
              <a:t>v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c&gt;&gt;1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d&gt;&gt;1</a:t>
            </a:r>
          </a:p>
          <a:p>
            <a:r>
              <a:rPr kumimoji="1" lang="en-US" altLang="zh-CN" dirty="0"/>
              <a:t>w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  <a:p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x</a:t>
            </a:r>
            <a:r>
              <a:rPr kumimoji="1" lang="zh-CN" alt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=</a:t>
            </a:r>
            <a:r>
              <a:rPr kumimoji="1" lang="zh-CN" alt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u</a:t>
            </a:r>
            <a:r>
              <a:rPr kumimoji="1" lang="zh-CN" alt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* </a:t>
            </a:r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w</a:t>
            </a:r>
          </a:p>
          <a:p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y</a:t>
            </a:r>
            <a:r>
              <a:rPr kumimoji="1" lang="zh-CN" alt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=</a:t>
            </a:r>
            <a:r>
              <a:rPr kumimoji="1" lang="zh-CN" alt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x</a:t>
            </a:r>
            <a:r>
              <a:rPr kumimoji="1" lang="zh-CN" alt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+</a:t>
            </a:r>
            <a:r>
              <a:rPr kumimoji="1" lang="zh-CN" alt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v</a:t>
            </a:r>
            <a:endParaRPr kumimoji="1" lang="zh-CN" alt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右箭头 7">
            <a:extLst>
              <a:ext uri="{FF2B5EF4-FFF2-40B4-BE49-F238E27FC236}">
                <a16:creationId xmlns:a16="http://schemas.microsoft.com/office/drawing/2014/main" id="{0436A04F-D89A-C445-9F1A-1137837FAE80}"/>
              </a:ext>
            </a:extLst>
          </p:cNvPr>
          <p:cNvSpPr/>
          <p:nvPr/>
        </p:nvSpPr>
        <p:spPr>
          <a:xfrm>
            <a:off x="2590800" y="2590800"/>
            <a:ext cx="827314" cy="489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43E9365-55E6-E54E-859C-91F00B74C0B5}"/>
              </a:ext>
            </a:extLst>
          </p:cNvPr>
          <p:cNvSpPr txBox="1"/>
          <p:nvPr/>
        </p:nvSpPr>
        <p:spPr>
          <a:xfrm>
            <a:off x="881743" y="4348146"/>
            <a:ext cx="6994351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避免 </a:t>
            </a:r>
            <a:r>
              <a:rPr kumimoji="1" lang="en-US" altLang="zh-CN" sz="2400" b="1" dirty="0"/>
              <a:t>scaling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down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prefix</a:t>
            </a:r>
            <a:r>
              <a:rPr kumimoji="1" lang="zh-CN" altLang="en-US" dirty="0"/>
              <a:t> 中会执行大量 </a:t>
            </a:r>
            <a:r>
              <a:rPr kumimoji="1" lang="en-US" altLang="zh-CN" dirty="0" err="1"/>
              <a:t>scalling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down</a:t>
            </a:r>
            <a:r>
              <a:rPr kumimoji="1" lang="zh-CN" altLang="en-US" dirty="0"/>
              <a:t> 操作，导致后面的数值会变得很小</a:t>
            </a:r>
            <a:endParaRPr kumimoji="1" lang="en-US" altLang="zh-CN" dirty="0"/>
          </a:p>
          <a:p>
            <a:r>
              <a:rPr kumimoji="1" lang="en-US" altLang="zh-CN" dirty="0"/>
              <a:t>suffix</a:t>
            </a:r>
            <a:r>
              <a:rPr kumimoji="1" lang="zh-CN" altLang="en-US" dirty="0"/>
              <a:t> 部分，我们可以假设，这些数据的计算不会导致 </a:t>
            </a:r>
            <a:r>
              <a:rPr kumimoji="1" lang="en-US" altLang="zh-CN" dirty="0"/>
              <a:t>overflow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问题：如何找 </a:t>
            </a:r>
            <a:r>
              <a:rPr kumimoji="1" lang="en-US" altLang="zh-CN" dirty="0"/>
              <a:t>Boundary?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C4F569-B063-E24E-B353-C70970F6A80A}"/>
              </a:ext>
            </a:extLst>
          </p:cNvPr>
          <p:cNvSpPr txBox="1"/>
          <p:nvPr/>
        </p:nvSpPr>
        <p:spPr>
          <a:xfrm>
            <a:off x="6343910" y="2044560"/>
            <a:ext cx="20626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Prefix</a:t>
            </a:r>
          </a:p>
          <a:p>
            <a:r>
              <a:rPr kumimoji="1" lang="en-US" altLang="zh-CN" dirty="0"/>
              <a:t>standard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F3795C1-B7C0-6646-831E-5BFAA9BA9AE3}"/>
              </a:ext>
            </a:extLst>
          </p:cNvPr>
          <p:cNvSpPr txBox="1"/>
          <p:nvPr/>
        </p:nvSpPr>
        <p:spPr>
          <a:xfrm>
            <a:off x="6343910" y="3019417"/>
            <a:ext cx="172393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chemeClr val="accent1">
                    <a:lumMod val="75000"/>
                  </a:schemeClr>
                </a:solidFill>
              </a:rPr>
              <a:t>Suffix</a:t>
            </a:r>
          </a:p>
          <a:p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down</a:t>
            </a:r>
            <a:endParaRPr kumimoji="1"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7E8F0512-6130-1A4F-936B-12FAF7D31225}"/>
              </a:ext>
            </a:extLst>
          </p:cNvPr>
          <p:cNvCxnSpPr/>
          <p:nvPr/>
        </p:nvCxnSpPr>
        <p:spPr>
          <a:xfrm>
            <a:off x="451028" y="3019417"/>
            <a:ext cx="77779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969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80A29F-1AF7-C346-A6D4-C683FF97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2/2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C112BE2-F28A-0246-A136-AB896F20995C}"/>
              </a:ext>
            </a:extLst>
          </p:cNvPr>
          <p:cNvSpPr txBox="1"/>
          <p:nvPr/>
        </p:nvSpPr>
        <p:spPr>
          <a:xfrm>
            <a:off x="373799" y="2831586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endParaRPr kumimoji="1" lang="zh-CN" altLang="en-US" dirty="0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6384FECA-4F64-5345-A01B-B367D60884FC}"/>
              </a:ext>
            </a:extLst>
          </p:cNvPr>
          <p:cNvCxnSpPr>
            <a:cxnSpLocks/>
          </p:cNvCxnSpPr>
          <p:nvPr/>
        </p:nvCxnSpPr>
        <p:spPr>
          <a:xfrm flipV="1">
            <a:off x="1892275" y="2404111"/>
            <a:ext cx="693953" cy="296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DDE5B74-08D0-1448-BBB7-A1B8C9B33C58}"/>
              </a:ext>
            </a:extLst>
          </p:cNvPr>
          <p:cNvCxnSpPr>
            <a:cxnSpLocks/>
          </p:cNvCxnSpPr>
          <p:nvPr/>
        </p:nvCxnSpPr>
        <p:spPr>
          <a:xfrm flipV="1">
            <a:off x="1949437" y="2852648"/>
            <a:ext cx="789191" cy="538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74FDE9F-53A1-2049-8B8A-2910FE296A88}"/>
              </a:ext>
            </a:extLst>
          </p:cNvPr>
          <p:cNvCxnSpPr>
            <a:cxnSpLocks/>
          </p:cNvCxnSpPr>
          <p:nvPr/>
        </p:nvCxnSpPr>
        <p:spPr>
          <a:xfrm>
            <a:off x="1949437" y="3164321"/>
            <a:ext cx="789191" cy="2646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9721804D-B6F8-2441-9948-1675BD3281DA}"/>
              </a:ext>
            </a:extLst>
          </p:cNvPr>
          <p:cNvSpPr txBox="1"/>
          <p:nvPr/>
        </p:nvSpPr>
        <p:spPr>
          <a:xfrm rot="20256251">
            <a:off x="1603051" y="2119408"/>
            <a:ext cx="1272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boundary-1</a:t>
            </a:r>
            <a:endParaRPr kumimoji="1"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8938192-5125-B94D-A5A5-DDCB2EA5FAD8}"/>
              </a:ext>
            </a:extLst>
          </p:cNvPr>
          <p:cNvSpPr txBox="1"/>
          <p:nvPr/>
        </p:nvSpPr>
        <p:spPr>
          <a:xfrm rot="1115905">
            <a:off x="1890012" y="2996847"/>
            <a:ext cx="1277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boundary-n</a:t>
            </a:r>
            <a:endParaRPr kumimoji="1"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7708550-E675-AB4A-BA59-FAFB1CE9FAFD}"/>
              </a:ext>
            </a:extLst>
          </p:cNvPr>
          <p:cNvSpPr txBox="1"/>
          <p:nvPr/>
        </p:nvSpPr>
        <p:spPr>
          <a:xfrm>
            <a:off x="1815219" y="1443514"/>
            <a:ext cx="13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</a:rPr>
              <a:t>Compilation</a:t>
            </a:r>
            <a:endParaRPr kumimoji="1"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766ABBB-83CB-FF43-8DF9-BDA42CCF1B8B}"/>
              </a:ext>
            </a:extLst>
          </p:cNvPr>
          <p:cNvSpPr/>
          <p:nvPr/>
        </p:nvSpPr>
        <p:spPr>
          <a:xfrm>
            <a:off x="1020664" y="4550180"/>
            <a:ext cx="43396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/>
              <a:t>使用分类的准确度来评估生成代码的好坏</a:t>
            </a:r>
            <a:endParaRPr kumimoji="1" lang="en-US" altLang="zh-CN" b="1" dirty="0"/>
          </a:p>
          <a:p>
            <a:endParaRPr kumimoji="1" lang="en-US" altLang="zh-CN" b="1" dirty="0"/>
          </a:p>
          <a:p>
            <a:r>
              <a:rPr kumimoji="1" lang="zh-CN" altLang="en-US" dirty="0"/>
              <a:t>选择分类准确率最高的模型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1F09109-242D-3243-83FC-2DBB2BA0C20B}"/>
              </a:ext>
            </a:extLst>
          </p:cNvPr>
          <p:cNvSpPr txBox="1"/>
          <p:nvPr/>
        </p:nvSpPr>
        <p:spPr>
          <a:xfrm>
            <a:off x="4572000" y="1506023"/>
            <a:ext cx="1098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</a:rPr>
              <a:t>Execution</a:t>
            </a:r>
            <a:endParaRPr kumimoji="1"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3951CE5-B02F-0148-8B4A-8A3A8078E7F9}"/>
              </a:ext>
            </a:extLst>
          </p:cNvPr>
          <p:cNvSpPr txBox="1"/>
          <p:nvPr/>
        </p:nvSpPr>
        <p:spPr>
          <a:xfrm>
            <a:off x="3130580" y="1991534"/>
            <a:ext cx="116846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dirty="0"/>
              <a:t>Program-1</a:t>
            </a:r>
            <a:endParaRPr kumimoji="1"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A700173-2400-8941-BD0C-4D59F090F9E7}"/>
              </a:ext>
            </a:extLst>
          </p:cNvPr>
          <p:cNvSpPr txBox="1"/>
          <p:nvPr/>
        </p:nvSpPr>
        <p:spPr>
          <a:xfrm>
            <a:off x="3139108" y="2600680"/>
            <a:ext cx="116846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dirty="0"/>
              <a:t>Program-2</a:t>
            </a:r>
            <a:endParaRPr kumimoji="1"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9C6B15E-FDC1-194D-AFE0-458B7980F747}"/>
              </a:ext>
            </a:extLst>
          </p:cNvPr>
          <p:cNvSpPr txBox="1"/>
          <p:nvPr/>
        </p:nvSpPr>
        <p:spPr>
          <a:xfrm>
            <a:off x="3130579" y="3374775"/>
            <a:ext cx="117327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dirty="0"/>
              <a:t>Program-n</a:t>
            </a:r>
            <a:endParaRPr kumimoji="1"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57CC0617-1074-6E4B-BC4F-0BE53EA0191F}"/>
              </a:ext>
            </a:extLst>
          </p:cNvPr>
          <p:cNvCxnSpPr>
            <a:cxnSpLocks/>
          </p:cNvCxnSpPr>
          <p:nvPr/>
        </p:nvCxnSpPr>
        <p:spPr>
          <a:xfrm flipV="1">
            <a:off x="4427396" y="2176200"/>
            <a:ext cx="1243303" cy="108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BBD301A8-B99F-9D44-A4A9-F28297BD8902}"/>
              </a:ext>
            </a:extLst>
          </p:cNvPr>
          <p:cNvCxnSpPr>
            <a:cxnSpLocks/>
          </p:cNvCxnSpPr>
          <p:nvPr/>
        </p:nvCxnSpPr>
        <p:spPr>
          <a:xfrm flipV="1">
            <a:off x="4467411" y="2797378"/>
            <a:ext cx="1243303" cy="108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47A0768A-5408-FD43-B2CD-30C6BD6534F1}"/>
              </a:ext>
            </a:extLst>
          </p:cNvPr>
          <p:cNvCxnSpPr>
            <a:cxnSpLocks/>
          </p:cNvCxnSpPr>
          <p:nvPr/>
        </p:nvCxnSpPr>
        <p:spPr>
          <a:xfrm flipV="1">
            <a:off x="4427395" y="3548561"/>
            <a:ext cx="1243303" cy="108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B31E1F59-5423-E74A-9C07-5B184CC515D5}"/>
              </a:ext>
            </a:extLst>
          </p:cNvPr>
          <p:cNvSpPr txBox="1"/>
          <p:nvPr/>
        </p:nvSpPr>
        <p:spPr>
          <a:xfrm>
            <a:off x="6054436" y="2008331"/>
            <a:ext cx="120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Accuracy-1</a:t>
            </a:r>
            <a:endParaRPr kumimoji="1"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2C29E9B-9173-7A47-BC71-B0BD7688AD81}"/>
              </a:ext>
            </a:extLst>
          </p:cNvPr>
          <p:cNvSpPr txBox="1"/>
          <p:nvPr/>
        </p:nvSpPr>
        <p:spPr>
          <a:xfrm>
            <a:off x="6073949" y="2581659"/>
            <a:ext cx="120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Accuracy-2</a:t>
            </a:r>
            <a:endParaRPr kumimoji="1"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D1AA964-4E25-F544-8653-280FBA7907D7}"/>
              </a:ext>
            </a:extLst>
          </p:cNvPr>
          <p:cNvSpPr txBox="1"/>
          <p:nvPr/>
        </p:nvSpPr>
        <p:spPr>
          <a:xfrm>
            <a:off x="6050193" y="3429000"/>
            <a:ext cx="1210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Accuracy-n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4514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88F728-6245-4C4C-B1A1-19C155F2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Experiments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E17A0E-5900-724C-8AE5-E571BAE85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zh-CN" dirty="0"/>
              <a:t>IoT</a:t>
            </a:r>
            <a:r>
              <a:rPr kumimoji="1" lang="zh-CN" altLang="en-US" dirty="0"/>
              <a:t> 设备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Arduino</a:t>
            </a:r>
            <a:r>
              <a:rPr kumimoji="1" lang="zh-CN" altLang="en-US" dirty="0"/>
              <a:t> </a:t>
            </a:r>
            <a:r>
              <a:rPr kumimoji="1" lang="en-US" altLang="zh-CN" dirty="0"/>
              <a:t>Uno</a:t>
            </a:r>
            <a:r>
              <a:rPr kumimoji="1" lang="zh-CN" altLang="en-US" dirty="0"/>
              <a:t>，</a:t>
            </a:r>
            <a:r>
              <a:rPr kumimoji="1" lang="en-US" altLang="zh-CN" dirty="0"/>
              <a:t>2KB</a:t>
            </a:r>
            <a:r>
              <a:rPr kumimoji="1" lang="zh-CN" altLang="en-US" dirty="0"/>
              <a:t> </a:t>
            </a:r>
            <a:r>
              <a:rPr kumimoji="1" lang="en-US" altLang="zh-CN" dirty="0"/>
              <a:t>RAM,</a:t>
            </a:r>
            <a:r>
              <a:rPr kumimoji="1" lang="zh-CN" altLang="en-US" dirty="0"/>
              <a:t> </a:t>
            </a:r>
            <a:r>
              <a:rPr kumimoji="1" lang="en-US" altLang="zh-CN" dirty="0"/>
              <a:t>32KB</a:t>
            </a:r>
            <a:r>
              <a:rPr kumimoji="1" lang="zh-CN" altLang="en-US" dirty="0"/>
              <a:t> </a:t>
            </a:r>
            <a:r>
              <a:rPr kumimoji="1" lang="en-US" altLang="zh-CN" dirty="0"/>
              <a:t>flash,</a:t>
            </a:r>
            <a:r>
              <a:rPr kumimoji="1" lang="zh-CN" altLang="en-US" dirty="0"/>
              <a:t> </a:t>
            </a:r>
            <a:r>
              <a:rPr kumimoji="1" lang="en-US" altLang="zh-CN" dirty="0"/>
              <a:t>16-bit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MCU</a:t>
            </a:r>
          </a:p>
          <a:p>
            <a:pPr lvl="1"/>
            <a:r>
              <a:rPr kumimoji="1" lang="en-US" altLang="zh-CN" dirty="0"/>
              <a:t>Arduino</a:t>
            </a:r>
            <a:r>
              <a:rPr kumimoji="1" lang="zh-CN" altLang="en-US" dirty="0"/>
              <a:t> </a:t>
            </a:r>
            <a:r>
              <a:rPr kumimoji="1" lang="en-US" altLang="zh-CN" dirty="0"/>
              <a:t>MKR1000,</a:t>
            </a:r>
            <a:r>
              <a:rPr kumimoji="1" lang="zh-CN" altLang="en-US" dirty="0"/>
              <a:t> </a:t>
            </a:r>
            <a:r>
              <a:rPr kumimoji="1" lang="en-US" altLang="zh-CN" dirty="0"/>
              <a:t>32KB</a:t>
            </a:r>
            <a:r>
              <a:rPr kumimoji="1" lang="zh-CN" altLang="en-US" dirty="0"/>
              <a:t> </a:t>
            </a:r>
            <a:r>
              <a:rPr kumimoji="1" lang="en-US" altLang="zh-CN" dirty="0"/>
              <a:t>RAM,</a:t>
            </a:r>
            <a:r>
              <a:rPr kumimoji="1" lang="zh-CN" altLang="en-US" dirty="0"/>
              <a:t> </a:t>
            </a:r>
            <a:r>
              <a:rPr kumimoji="1" lang="en-US" altLang="zh-CN" dirty="0"/>
              <a:t>256</a:t>
            </a:r>
            <a:r>
              <a:rPr kumimoji="1" lang="zh-CN" altLang="en-US" dirty="0"/>
              <a:t> </a:t>
            </a:r>
            <a:r>
              <a:rPr kumimoji="1" lang="en-US" altLang="zh-CN" dirty="0"/>
              <a:t>KB</a:t>
            </a:r>
            <a:r>
              <a:rPr kumimoji="1" lang="zh-CN" altLang="en-US" dirty="0"/>
              <a:t> </a:t>
            </a:r>
            <a:r>
              <a:rPr kumimoji="1" lang="en-US" altLang="zh-CN" dirty="0"/>
              <a:t>flash,</a:t>
            </a:r>
            <a:r>
              <a:rPr kumimoji="1" lang="zh-CN" altLang="en-US" dirty="0"/>
              <a:t> </a:t>
            </a:r>
            <a:r>
              <a:rPr kumimoji="1" lang="en-US" altLang="zh-CN" dirty="0"/>
              <a:t>32-bit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MCU</a:t>
            </a:r>
          </a:p>
          <a:p>
            <a:pPr lvl="1"/>
            <a:r>
              <a:rPr kumimoji="1" lang="en-US" altLang="zh-CN" dirty="0"/>
              <a:t>Xilinx</a:t>
            </a:r>
            <a:r>
              <a:rPr kumimoji="1" lang="zh-CN" altLang="en-US" dirty="0"/>
              <a:t> </a:t>
            </a:r>
            <a:r>
              <a:rPr kumimoji="1" lang="en-US" altLang="zh-CN" dirty="0"/>
              <a:t>Arty</a:t>
            </a:r>
            <a:r>
              <a:rPr kumimoji="1" lang="zh-CN" altLang="en-US" dirty="0"/>
              <a:t> </a:t>
            </a:r>
            <a:r>
              <a:rPr kumimoji="1" lang="en-US" altLang="zh-CN" dirty="0"/>
              <a:t>FPGA,</a:t>
            </a:r>
            <a:r>
              <a:rPr kumimoji="1" lang="zh-CN" altLang="en-US" dirty="0"/>
              <a:t> </a:t>
            </a:r>
            <a:r>
              <a:rPr kumimoji="1" lang="en-US" altLang="zh-CN" dirty="0"/>
              <a:t>20</a:t>
            </a:r>
            <a:r>
              <a:rPr kumimoji="1" lang="zh-CN" altLang="en-US" dirty="0"/>
              <a:t> </a:t>
            </a:r>
            <a:r>
              <a:rPr kumimoji="1" lang="en-US" altLang="zh-CN" dirty="0"/>
              <a:t>KB</a:t>
            </a:r>
            <a:r>
              <a:rPr kumimoji="1" lang="zh-CN" altLang="en-US" dirty="0"/>
              <a:t> </a:t>
            </a:r>
            <a:r>
              <a:rPr kumimoji="1" lang="en-US" altLang="zh-CN" dirty="0"/>
              <a:t>LUT,</a:t>
            </a:r>
            <a:r>
              <a:rPr kumimoji="1" lang="zh-CN" altLang="en-US" dirty="0"/>
              <a:t> </a:t>
            </a:r>
            <a:r>
              <a:rPr kumimoji="1" lang="en-US" altLang="zh-CN" dirty="0"/>
              <a:t>225</a:t>
            </a:r>
            <a:r>
              <a:rPr kumimoji="1" lang="zh-CN" altLang="en-US" dirty="0"/>
              <a:t> </a:t>
            </a:r>
            <a:r>
              <a:rPr kumimoji="1" lang="en-US" altLang="zh-CN" dirty="0"/>
              <a:t>KB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Mem,</a:t>
            </a:r>
            <a:r>
              <a:rPr kumimoji="1" lang="zh-CN" altLang="en-US" dirty="0"/>
              <a:t> </a:t>
            </a:r>
            <a:r>
              <a:rPr kumimoji="1" lang="en-US" altLang="zh-CN" dirty="0"/>
              <a:t>450</a:t>
            </a:r>
            <a:r>
              <a:rPr kumimoji="1" lang="zh-CN" altLang="en-US" dirty="0"/>
              <a:t> </a:t>
            </a:r>
            <a:r>
              <a:rPr kumimoji="1" lang="en-US" altLang="zh-CN" dirty="0"/>
              <a:t>MHz</a:t>
            </a:r>
          </a:p>
          <a:p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</a:t>
            </a:r>
          </a:p>
          <a:p>
            <a:pPr lvl="1"/>
            <a:r>
              <a:rPr kumimoji="1" lang="en-US" altLang="zh-CN" dirty="0"/>
              <a:t>Bonsai,</a:t>
            </a:r>
            <a:r>
              <a:rPr kumimoji="1" lang="zh-CN" altLang="en-US" dirty="0"/>
              <a:t> </a:t>
            </a:r>
            <a:r>
              <a:rPr lang="en-US" altLang="zh-CN" dirty="0"/>
              <a:t>Strong and shallow non-linear tree based classifier.</a:t>
            </a:r>
          </a:p>
          <a:p>
            <a:pPr lvl="1"/>
            <a:r>
              <a:rPr kumimoji="1" lang="en-US" altLang="zh-CN" dirty="0" err="1"/>
              <a:t>ProtoNN</a:t>
            </a:r>
            <a:r>
              <a:rPr kumimoji="1" lang="en-US" altLang="zh-CN" dirty="0"/>
              <a:t>,</a:t>
            </a:r>
            <a:r>
              <a:rPr lang="en-US" altLang="zh-CN" dirty="0"/>
              <a:t>  </a:t>
            </a:r>
            <a:r>
              <a:rPr lang="en-US" altLang="zh-CN" b="1" dirty="0"/>
              <a:t>Proto</a:t>
            </a:r>
            <a:r>
              <a:rPr lang="en-US" altLang="zh-CN" dirty="0"/>
              <a:t>type based k-nearest neighbors (</a:t>
            </a:r>
            <a:r>
              <a:rPr lang="en-US" altLang="zh-CN" dirty="0" err="1"/>
              <a:t>k</a:t>
            </a:r>
            <a:r>
              <a:rPr lang="en-US" altLang="zh-CN" b="1" dirty="0" err="1"/>
              <a:t>NN</a:t>
            </a:r>
            <a:r>
              <a:rPr lang="en-US" altLang="zh-CN" dirty="0"/>
              <a:t>) classifier</a:t>
            </a:r>
          </a:p>
          <a:p>
            <a:pPr lvl="1"/>
            <a:r>
              <a:rPr kumimoji="1" lang="en-US" altLang="zh-CN" dirty="0" err="1"/>
              <a:t>LeNet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CNN,</a:t>
            </a:r>
            <a:r>
              <a:rPr kumimoji="1" lang="zh-CN" altLang="en-US" dirty="0"/>
              <a:t> </a:t>
            </a:r>
            <a:r>
              <a:rPr kumimoji="1" lang="en-US" altLang="zh-CN" dirty="0"/>
              <a:t>pooling,</a:t>
            </a:r>
            <a:r>
              <a:rPr kumimoji="1" lang="zh-CN" altLang="en-US" dirty="0"/>
              <a:t> </a:t>
            </a:r>
            <a:r>
              <a:rPr kumimoji="1" lang="en-US" altLang="zh-CN" dirty="0"/>
              <a:t>FC</a:t>
            </a:r>
          </a:p>
          <a:p>
            <a:r>
              <a:rPr kumimoji="1" lang="en-US" altLang="zh-CN" dirty="0"/>
              <a:t>Datasets</a:t>
            </a:r>
          </a:p>
          <a:p>
            <a:pPr lvl="1"/>
            <a:r>
              <a:rPr kumimoji="1" lang="en-US" altLang="zh-CN" dirty="0" err="1"/>
              <a:t>Cifar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Character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recognition,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Curet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Letter,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Mnist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Usps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Ward</a:t>
            </a:r>
          </a:p>
        </p:txBody>
      </p:sp>
    </p:spTree>
    <p:extLst>
      <p:ext uri="{BB962C8B-B14F-4D97-AF65-F5344CB8AC3E}">
        <p14:creationId xmlns:p14="http://schemas.microsoft.com/office/powerpoint/2010/main" val="1102704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01C571-9390-1E45-BC5F-698519DC1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Experimental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</a:t>
            </a:r>
            <a:endParaRPr kumimoji="1"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E2F24E2-EB00-8848-8F47-079A1BAD01D6}"/>
              </a:ext>
            </a:extLst>
          </p:cNvPr>
          <p:cNvGrpSpPr/>
          <p:nvPr/>
        </p:nvGrpSpPr>
        <p:grpSpPr>
          <a:xfrm>
            <a:off x="360218" y="2022765"/>
            <a:ext cx="5209148" cy="3288084"/>
            <a:chOff x="3927918" y="1039196"/>
            <a:chExt cx="4794262" cy="2623681"/>
          </a:xfrm>
        </p:grpSpPr>
        <p:cxnSp>
          <p:nvCxnSpPr>
            <p:cNvPr id="5" name="直线箭头连接符 4">
              <a:extLst>
                <a:ext uri="{FF2B5EF4-FFF2-40B4-BE49-F238E27FC236}">
                  <a16:creationId xmlns:a16="http://schemas.microsoft.com/office/drawing/2014/main" id="{4FDF1DB4-1827-A148-A637-C9FFAE03C1E7}"/>
                </a:ext>
              </a:extLst>
            </p:cNvPr>
            <p:cNvCxnSpPr/>
            <p:nvPr/>
          </p:nvCxnSpPr>
          <p:spPr>
            <a:xfrm>
              <a:off x="4308021" y="3254828"/>
              <a:ext cx="4365171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箭头连接符 5">
              <a:extLst>
                <a:ext uri="{FF2B5EF4-FFF2-40B4-BE49-F238E27FC236}">
                  <a16:creationId xmlns:a16="http://schemas.microsoft.com/office/drawing/2014/main" id="{C33CAB35-62D3-9342-BFCB-D0C56E2E45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08021" y="1197428"/>
              <a:ext cx="0" cy="205740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FB6246B-C229-7C4B-A866-5EF0F1A6629C}"/>
                </a:ext>
              </a:extLst>
            </p:cNvPr>
            <p:cNvSpPr txBox="1"/>
            <p:nvPr/>
          </p:nvSpPr>
          <p:spPr>
            <a:xfrm rot="16200000">
              <a:off x="3412744" y="2134650"/>
              <a:ext cx="1399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kumimoji="1" lang="zh-CN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283197A-D451-684C-BF58-46E189CDB49B}"/>
                </a:ext>
              </a:extLst>
            </p:cNvPr>
            <p:cNvSpPr txBox="1"/>
            <p:nvPr/>
          </p:nvSpPr>
          <p:spPr>
            <a:xfrm>
              <a:off x="5330748" y="3293545"/>
              <a:ext cx="22742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Classification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accuracy</a:t>
              </a:r>
              <a:endParaRPr kumimoji="1"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757BEF0-F0C6-3948-A057-766E4E7C4C8F}"/>
                </a:ext>
              </a:extLst>
            </p:cNvPr>
            <p:cNvSpPr txBox="1"/>
            <p:nvPr/>
          </p:nvSpPr>
          <p:spPr>
            <a:xfrm>
              <a:off x="7359573" y="2515226"/>
              <a:ext cx="1289978" cy="51625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Floating-point</a:t>
              </a:r>
            </a:p>
            <a:p>
              <a:pPr algn="ctr"/>
              <a:r>
                <a:rPr kumimoji="1" lang="en-US" altLang="zh-CN" sz="1600" dirty="0"/>
                <a:t>emulation</a:t>
              </a:r>
              <a:endParaRPr kumimoji="1" lang="zh-CN" altLang="en-US" sz="1600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7AB85CD-8BE6-274B-B0DE-19D749A73CDA}"/>
                </a:ext>
              </a:extLst>
            </p:cNvPr>
            <p:cNvSpPr txBox="1"/>
            <p:nvPr/>
          </p:nvSpPr>
          <p:spPr>
            <a:xfrm>
              <a:off x="5493064" y="2515226"/>
              <a:ext cx="1653197" cy="51625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/>
                <a:t>High-</a:t>
              </a:r>
              <a:r>
                <a:rPr kumimoji="1" lang="en-US" altLang="zh-CN" sz="1600" dirty="0" err="1"/>
                <a:t>bitwidth</a:t>
              </a:r>
              <a:r>
                <a:rPr kumimoji="1" lang="zh-CN" altLang="en-US" sz="1600" dirty="0"/>
                <a:t> </a:t>
              </a:r>
              <a:r>
                <a:rPr kumimoji="1" lang="en-US" altLang="zh-CN" sz="1600" dirty="0"/>
                <a:t>fixed-point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B972954-386D-2A47-8E65-DC31CFD27952}"/>
                </a:ext>
              </a:extLst>
            </p:cNvPr>
            <p:cNvSpPr txBox="1"/>
            <p:nvPr/>
          </p:nvSpPr>
          <p:spPr>
            <a:xfrm>
              <a:off x="4514852" y="1113924"/>
              <a:ext cx="1309006" cy="51625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/>
                <a:t>Low-</a:t>
              </a:r>
              <a:r>
                <a:rPr kumimoji="1" lang="en-US" altLang="zh-CN" sz="1600" dirty="0" err="1"/>
                <a:t>bitwidth</a:t>
              </a:r>
              <a:r>
                <a:rPr kumimoji="1" lang="zh-CN" altLang="en-US" sz="1600" dirty="0"/>
                <a:t> </a:t>
              </a:r>
              <a:r>
                <a:rPr kumimoji="1" lang="en-US" altLang="zh-CN" sz="1600" dirty="0"/>
                <a:t>fixed-point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C482E36-7509-F748-9B4A-6CC7782720D1}"/>
                </a:ext>
              </a:extLst>
            </p:cNvPr>
            <p:cNvSpPr txBox="1"/>
            <p:nvPr/>
          </p:nvSpPr>
          <p:spPr>
            <a:xfrm>
              <a:off x="7068983" y="1039196"/>
              <a:ext cx="1653197" cy="73362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 err="1"/>
                <a:t>SeeDot</a:t>
              </a:r>
              <a:endParaRPr kumimoji="1" lang="en-US" altLang="zh-CN" sz="1600" dirty="0"/>
            </a:p>
            <a:p>
              <a:pPr algn="ctr"/>
              <a:r>
                <a:rPr kumimoji="1" lang="en-US" altLang="zh-CN" sz="1600" dirty="0"/>
                <a:t>(Low-</a:t>
              </a:r>
              <a:r>
                <a:rPr kumimoji="1" lang="en-US" altLang="zh-CN" sz="1600" dirty="0" err="1"/>
                <a:t>bitwidth</a:t>
              </a:r>
              <a:r>
                <a:rPr kumimoji="1" lang="zh-CN" altLang="en-US" sz="1600" dirty="0"/>
                <a:t> </a:t>
              </a:r>
              <a:r>
                <a:rPr kumimoji="1" lang="en-US" altLang="zh-CN" sz="1600" dirty="0"/>
                <a:t>fixed-point)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029E5B6-7FD0-984C-B067-ED40681C5356}"/>
              </a:ext>
            </a:extLst>
          </p:cNvPr>
          <p:cNvSpPr txBox="1"/>
          <p:nvPr/>
        </p:nvSpPr>
        <p:spPr>
          <a:xfrm>
            <a:off x="1260764" y="5126182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Random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835E8A6-02F7-0640-BF06-88B5F64D8426}"/>
              </a:ext>
            </a:extLst>
          </p:cNvPr>
          <p:cNvSpPr txBox="1"/>
          <p:nvPr/>
        </p:nvSpPr>
        <p:spPr>
          <a:xfrm>
            <a:off x="4728751" y="5192480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</a:rPr>
              <a:t>Ideal</a:t>
            </a:r>
            <a:endParaRPr kumimoji="1"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2E545F7-A1EE-F544-8A91-6AA1759ED019}"/>
              </a:ext>
            </a:extLst>
          </p:cNvPr>
          <p:cNvSpPr txBox="1"/>
          <p:nvPr/>
        </p:nvSpPr>
        <p:spPr>
          <a:xfrm>
            <a:off x="4312885" y="2878804"/>
            <a:ext cx="114326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dirty="0"/>
              <a:t>0.8%,</a:t>
            </a:r>
            <a:r>
              <a:rPr kumimoji="1" lang="zh-CN" altLang="en-US" dirty="0"/>
              <a:t> </a:t>
            </a:r>
            <a:r>
              <a:rPr kumimoji="1" lang="en-US" altLang="zh-CN" dirty="0"/>
              <a:t>4.8x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73340E7-6C42-0341-8D33-65AF48635B19}"/>
              </a:ext>
            </a:extLst>
          </p:cNvPr>
          <p:cNvSpPr txBox="1"/>
          <p:nvPr/>
        </p:nvSpPr>
        <p:spPr>
          <a:xfrm>
            <a:off x="1161332" y="2811925"/>
            <a:ext cx="120097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dirty="0"/>
              <a:t>46%,</a:t>
            </a:r>
            <a:r>
              <a:rPr kumimoji="1" lang="zh-CN" altLang="en-US" dirty="0"/>
              <a:t> </a:t>
            </a:r>
            <a:r>
              <a:rPr kumimoji="1" lang="en-US" altLang="zh-CN" dirty="0"/>
              <a:t>~4.8x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BAF5563-3D1F-9049-8E94-BC496A38AC17}"/>
              </a:ext>
            </a:extLst>
          </p:cNvPr>
          <p:cNvSpPr txBox="1"/>
          <p:nvPr/>
        </p:nvSpPr>
        <p:spPr>
          <a:xfrm>
            <a:off x="2483322" y="3550930"/>
            <a:ext cx="114326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dirty="0"/>
              <a:t>8.2%,</a:t>
            </a:r>
            <a:r>
              <a:rPr kumimoji="1" lang="zh-CN" altLang="en-US" dirty="0"/>
              <a:t> </a:t>
            </a:r>
            <a:r>
              <a:rPr kumimoji="1" lang="en-US" altLang="zh-CN" dirty="0"/>
              <a:t>4.8x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742AEBB-DF18-D84C-828E-E6CA63752588}"/>
              </a:ext>
            </a:extLst>
          </p:cNvPr>
          <p:cNvSpPr txBox="1"/>
          <p:nvPr/>
        </p:nvSpPr>
        <p:spPr>
          <a:xfrm>
            <a:off x="5772874" y="4708901"/>
            <a:ext cx="326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/>
              <a:t>High-</a:t>
            </a:r>
            <a:r>
              <a:rPr kumimoji="1" lang="en-US" altLang="zh-CN" dirty="0" err="1"/>
              <a:t>bitwidth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fixed-point</a:t>
            </a:r>
            <a:r>
              <a:rPr kumimoji="1" lang="zh-CN" altLang="en-US" dirty="0"/>
              <a:t> 代码由</a:t>
            </a:r>
            <a:r>
              <a:rPr kumimoji="1" lang="en-US" altLang="zh-CN" dirty="0" err="1"/>
              <a:t>Matlab</a:t>
            </a:r>
            <a:r>
              <a:rPr kumimoji="1" lang="zh-CN" altLang="en-US" dirty="0"/>
              <a:t> 生成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5C5A89F-426E-F145-8102-5F0A147D3606}"/>
              </a:ext>
            </a:extLst>
          </p:cNvPr>
          <p:cNvSpPr txBox="1"/>
          <p:nvPr/>
        </p:nvSpPr>
        <p:spPr>
          <a:xfrm>
            <a:off x="6139820" y="2221067"/>
            <a:ext cx="181972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dirty="0"/>
              <a:t>精度损失，加速</a:t>
            </a:r>
          </a:p>
        </p:txBody>
      </p:sp>
    </p:spTree>
    <p:extLst>
      <p:ext uri="{BB962C8B-B14F-4D97-AF65-F5344CB8AC3E}">
        <p14:creationId xmlns:p14="http://schemas.microsoft.com/office/powerpoint/2010/main" val="206579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ABF4FA-B620-D642-9429-47CA1B406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contributions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906AE3-C701-4644-BDC7-5952F3370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Optimized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exponentiation</a:t>
            </a:r>
          </a:p>
          <a:p>
            <a:pPr lvl="1"/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look-ups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fixed-point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multiplication</a:t>
            </a:r>
          </a:p>
          <a:p>
            <a:pPr lvl="1"/>
            <a:r>
              <a:rPr kumimoji="1" lang="en-US" altLang="zh-CN" dirty="0"/>
              <a:t>Performs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23.3x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solidFill>
                  <a:schemeClr val="accent5">
                    <a:lumMod val="75000"/>
                  </a:schemeClr>
                </a:solidFill>
              </a:rPr>
              <a:t>math.h</a:t>
            </a:r>
            <a:endParaRPr kumimoji="1" lang="en-US" altLang="zh-CN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kumimoji="1" lang="en-US" altLang="zh-CN" dirty="0"/>
              <a:t>FPGA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backend</a:t>
            </a:r>
          </a:p>
          <a:p>
            <a:pPr lvl="1"/>
            <a:r>
              <a:rPr kumimoji="1" lang="en-US" altLang="zh-CN" dirty="0"/>
              <a:t>Generates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Verilog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</a:p>
          <a:p>
            <a:pPr lvl="2"/>
            <a:r>
              <a:rPr kumimoji="1" lang="en-US" altLang="zh-CN" dirty="0"/>
              <a:t>Custom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SpMV</a:t>
            </a:r>
            <a:r>
              <a:rPr kumimoji="1" lang="en-US" altLang="zh-CN" dirty="0"/>
              <a:t>(</a:t>
            </a:r>
            <a:r>
              <a:rPr kumimoji="1" lang="zh-CN" altLang="en-US" dirty="0"/>
              <a:t>稀疏矩阵向量乘法</a:t>
            </a:r>
            <a:r>
              <a:rPr kumimoji="1" lang="en-US" altLang="zh-CN" dirty="0"/>
              <a:t>)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13.6x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/>
              <a:t>faster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HLS(</a:t>
            </a:r>
            <a:r>
              <a:rPr kumimoji="1" lang="zh-CN" altLang="en-US" dirty="0"/>
              <a:t>高级综合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 err="1"/>
              <a:t>SeeDot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Performs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7.1x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</a:p>
          <a:p>
            <a:pPr lvl="1"/>
            <a:r>
              <a:rPr kumimoji="1" lang="en-US" altLang="zh-CN" dirty="0" err="1"/>
              <a:t>SeeDot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FPGA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programmability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1502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4C34B0-EE7B-2249-A861-0C9AA4EA8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Conclusion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280730-09B1-CF49-8508-694A198D0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Running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emerging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domain</a:t>
            </a:r>
          </a:p>
          <a:p>
            <a:endParaRPr kumimoji="1" lang="en-US" altLang="zh-CN" dirty="0"/>
          </a:p>
          <a:p>
            <a:r>
              <a:rPr kumimoji="1" lang="en-US" altLang="zh-CN" dirty="0" err="1">
                <a:solidFill>
                  <a:srgbClr val="C00000"/>
                </a:solidFill>
              </a:rPr>
              <a:t>SeeDot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algorithms</a:t>
            </a:r>
            <a:r>
              <a:rPr kumimoji="1" lang="zh-CN" altLang="en-US" dirty="0"/>
              <a:t> </a:t>
            </a:r>
            <a:r>
              <a:rPr kumimoji="1" lang="en-US" altLang="zh-CN" dirty="0"/>
              <a:t>succinctly</a:t>
            </a:r>
          </a:p>
          <a:p>
            <a:pPr lvl="1"/>
            <a:r>
              <a:rPr kumimoji="1" lang="en-US" altLang="zh-CN" dirty="0"/>
              <a:t>Float-to-fixed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</a:t>
            </a:r>
            <a:r>
              <a:rPr kumimoji="1" lang="zh-CN" altLang="en-US" dirty="0"/>
              <a:t> </a:t>
            </a:r>
            <a:r>
              <a:rPr kumimoji="1" lang="en-US" altLang="zh-CN" dirty="0"/>
              <a:t>ML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Results</a:t>
            </a:r>
          </a:p>
          <a:p>
            <a:pPr lvl="1"/>
            <a:r>
              <a:rPr kumimoji="1" lang="en-US" altLang="zh-CN" dirty="0"/>
              <a:t>Improved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5">
                    <a:lumMod val="75000"/>
                  </a:schemeClr>
                </a:solidFill>
              </a:rPr>
              <a:t>microcontrollers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4.8x</a:t>
            </a:r>
          </a:p>
          <a:p>
            <a:pPr lvl="1"/>
            <a:r>
              <a:rPr kumimoji="1" lang="en-US" altLang="zh-CN" dirty="0"/>
              <a:t>Improved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5">
                    <a:lumMod val="75000"/>
                  </a:schemeClr>
                </a:solidFill>
              </a:rPr>
              <a:t>FPGAs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7.1x</a:t>
            </a:r>
          </a:p>
          <a:p>
            <a:pPr lvl="1"/>
            <a:r>
              <a:rPr kumimoji="1" lang="en-US" altLang="zh-CN" dirty="0"/>
              <a:t>Implementation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available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GitHub: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hlinkClick r:id="rId3"/>
              </a:rPr>
              <a:t>github.com</a:t>
            </a:r>
            <a:r>
              <a:rPr kumimoji="1" lang="en-US" altLang="zh-CN" dirty="0">
                <a:hlinkClick r:id="rId3"/>
              </a:rPr>
              <a:t>/Microsoft/</a:t>
            </a:r>
            <a:r>
              <a:rPr kumimoji="1" lang="en-US" altLang="zh-CN" dirty="0" err="1">
                <a:hlinkClick r:id="rId3"/>
              </a:rPr>
              <a:t>EdgeML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3301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A5A6FD-9C5D-2445-8097-1B95AC98C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SeeDot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7D90067-7513-2A4E-9F1A-7D0BBF400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1" y="1979966"/>
            <a:ext cx="7038109" cy="176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11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文字, 收据&#10;&#10;描述已自动生成">
            <a:extLst>
              <a:ext uri="{FF2B5EF4-FFF2-40B4-BE49-F238E27FC236}">
                <a16:creationId xmlns:a16="http://schemas.microsoft.com/office/drawing/2014/main" id="{DF3567F6-CA0D-4540-ACC9-B70C24B9C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400" y="223933"/>
            <a:ext cx="5959410" cy="625011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E45D874-B789-AC40-AE37-91460BD10388}"/>
              </a:ext>
            </a:extLst>
          </p:cNvPr>
          <p:cNvSpPr txBox="1"/>
          <p:nvPr/>
        </p:nvSpPr>
        <p:spPr>
          <a:xfrm>
            <a:off x="5589270" y="1005840"/>
            <a:ext cx="3234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只有标量，向量和矩阵，以及稀疏矩阵</a:t>
            </a:r>
            <a:endParaRPr kumimoji="1"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对数据维度做类型检查</a:t>
            </a:r>
            <a:endParaRPr kumimoji="1"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13735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物体&#10;&#10;描述已自动生成">
            <a:extLst>
              <a:ext uri="{FF2B5EF4-FFF2-40B4-BE49-F238E27FC236}">
                <a16:creationId xmlns:a16="http://schemas.microsoft.com/office/drawing/2014/main" id="{0940E899-7BEC-264A-BCA9-B896C49C5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53" y="606683"/>
            <a:ext cx="2590800" cy="6858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8E387BD-5796-0645-A10A-23352FFD83B1}"/>
              </a:ext>
            </a:extLst>
          </p:cNvPr>
          <p:cNvSpPr txBox="1"/>
          <p:nvPr/>
        </p:nvSpPr>
        <p:spPr>
          <a:xfrm>
            <a:off x="298347" y="1198364"/>
            <a:ext cx="8343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表示 </a:t>
            </a:r>
            <a:r>
              <a:rPr kumimoji="1" lang="en-US" altLang="zh-CN" dirty="0"/>
              <a:t>: under an environment </a:t>
            </a:r>
            <a:r>
              <a:rPr kumimoji="1" lang="el-GR" altLang="zh-CN" dirty="0"/>
              <a:t>κ, </a:t>
            </a:r>
            <a:r>
              <a:rPr kumimoji="1" lang="en-US" altLang="zh-CN" dirty="0"/>
              <a:t>an expression e is compiled to a code C, a sequence of procedure calls.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return value of C is stored at location </a:t>
            </a:r>
            <a:r>
              <a:rPr kumimoji="1" lang="el-GR" altLang="zh-CN" dirty="0"/>
              <a:t>η, </a:t>
            </a:r>
            <a:r>
              <a:rPr kumimoji="1" lang="en-US" altLang="zh-CN" dirty="0"/>
              <a:t>which has a scale P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0C95FCD-CBC2-B246-84D5-3AA28FD903F3}"/>
              </a:ext>
            </a:extLst>
          </p:cNvPr>
          <p:cNvSpPr txBox="1"/>
          <p:nvPr/>
        </p:nvSpPr>
        <p:spPr>
          <a:xfrm>
            <a:off x="491490" y="331470"/>
            <a:ext cx="8150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The </a:t>
            </a:r>
            <a:r>
              <a:rPr kumimoji="1" lang="en-US" altLang="zh-CN" b="1" dirty="0"/>
              <a:t>compilation environment </a:t>
            </a:r>
            <a:r>
              <a:rPr kumimoji="1" lang="el-GR" altLang="zh-CN" dirty="0"/>
              <a:t>κ </a:t>
            </a:r>
            <a:r>
              <a:rPr kumimoji="1" lang="en-US" altLang="zh-CN" dirty="0"/>
              <a:t>maps a variable x to a unique location </a:t>
            </a:r>
            <a:r>
              <a:rPr kumimoji="1" lang="el-GR" altLang="zh-CN" dirty="0"/>
              <a:t>η </a:t>
            </a:r>
            <a:r>
              <a:rPr kumimoji="1" lang="en-US" altLang="zh-CN" dirty="0"/>
              <a:t>and a scale P</a:t>
            </a:r>
            <a:endParaRPr kumimoji="1" lang="zh-CN" altLang="en-US" dirty="0"/>
          </a:p>
        </p:txBody>
      </p:sp>
      <p:pic>
        <p:nvPicPr>
          <p:cNvPr id="9" name="图片 8" descr="图片包含 屏幕截图&#10;&#10;描述已自动生成">
            <a:extLst>
              <a:ext uri="{FF2B5EF4-FFF2-40B4-BE49-F238E27FC236}">
                <a16:creationId xmlns:a16="http://schemas.microsoft.com/office/drawing/2014/main" id="{2FD1B1FF-E7E7-A142-986A-8CC1B77A5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28212"/>
            <a:ext cx="9144000" cy="1704295"/>
          </a:xfrm>
          <a:prstGeom prst="rect">
            <a:avLst/>
          </a:prstGeom>
        </p:spPr>
      </p:pic>
      <p:pic>
        <p:nvPicPr>
          <p:cNvPr id="11" name="图片 10" descr="图片包含 物体&#10;&#10;描述已自动生成">
            <a:extLst>
              <a:ext uri="{FF2B5EF4-FFF2-40B4-BE49-F238E27FC236}">
                <a16:creationId xmlns:a16="http://schemas.microsoft.com/office/drawing/2014/main" id="{E4807F02-0DFD-8844-AA62-BBAB86D9F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47" y="3916024"/>
            <a:ext cx="3848100" cy="8509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60B45BD-2DEF-1B4C-AAB8-389D2995E6BD}"/>
              </a:ext>
            </a:extLst>
          </p:cNvPr>
          <p:cNvSpPr/>
          <p:nvPr/>
        </p:nvSpPr>
        <p:spPr>
          <a:xfrm>
            <a:off x="1938618" y="4341474"/>
            <a:ext cx="283779" cy="3573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B63617-4DD7-B64D-AD29-CEC42FD190EC}"/>
              </a:ext>
            </a:extLst>
          </p:cNvPr>
          <p:cNvSpPr txBox="1"/>
          <p:nvPr/>
        </p:nvSpPr>
        <p:spPr>
          <a:xfrm>
            <a:off x="1938618" y="4950441"/>
            <a:ext cx="1772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fixpoint</a:t>
            </a:r>
            <a:r>
              <a:rPr kumimoji="1" lang="zh-CN" altLang="en-US" dirty="0"/>
              <a:t> 的 </a:t>
            </a:r>
            <a:r>
              <a:rPr kumimoji="1" lang="en-US" altLang="zh-CN" dirty="0"/>
              <a:t>bit</a:t>
            </a:r>
            <a:r>
              <a:rPr kumimoji="1" lang="zh-CN" altLang="en-US" dirty="0"/>
              <a:t> 数</a:t>
            </a:r>
          </a:p>
        </p:txBody>
      </p:sp>
    </p:spTree>
    <p:extLst>
      <p:ext uri="{BB962C8B-B14F-4D97-AF65-F5344CB8AC3E}">
        <p14:creationId xmlns:p14="http://schemas.microsoft.com/office/powerpoint/2010/main" val="2076665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361E20E-7E8B-6642-B56F-D9FDEE8DA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0375"/>
            <a:ext cx="9144000" cy="69374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F737E30-E1DA-E94E-9B4F-5B3EB07B2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292" y="1531663"/>
            <a:ext cx="2603500" cy="219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8EA93E6-F655-B345-A4DE-A3843305F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964" y="1559018"/>
            <a:ext cx="5064453" cy="190899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6AAF2C7-9DA1-D340-9063-E3C9D53CC270}"/>
              </a:ext>
            </a:extLst>
          </p:cNvPr>
          <p:cNvSpPr/>
          <p:nvPr/>
        </p:nvSpPr>
        <p:spPr>
          <a:xfrm>
            <a:off x="1786759" y="2438400"/>
            <a:ext cx="283779" cy="3573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69569CF-0F32-7447-B355-2785BE8356DC}"/>
              </a:ext>
            </a:extLst>
          </p:cNvPr>
          <p:cNvSpPr txBox="1"/>
          <p:nvPr/>
        </p:nvSpPr>
        <p:spPr>
          <a:xfrm>
            <a:off x="2720328" y="4083657"/>
            <a:ext cx="194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决定 “</a:t>
            </a:r>
            <a:r>
              <a:rPr kumimoji="1" lang="en-US" altLang="zh-CN" dirty="0" err="1"/>
              <a:t>Bounary</a:t>
            </a:r>
            <a:r>
              <a:rPr kumimoji="1" lang="zh-CN" altLang="en-US" dirty="0"/>
              <a:t>”</a:t>
            </a: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A279561-5EF9-1243-86AA-34FBF1893691}"/>
              </a:ext>
            </a:extLst>
          </p:cNvPr>
          <p:cNvCxnSpPr>
            <a:cxnSpLocks/>
          </p:cNvCxnSpPr>
          <p:nvPr/>
        </p:nvCxnSpPr>
        <p:spPr>
          <a:xfrm flipH="1" flipV="1">
            <a:off x="2165131" y="2900855"/>
            <a:ext cx="1110395" cy="11554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 descr="图片包含 文字, 地图&#10;&#10;描述已自动生成">
            <a:extLst>
              <a:ext uri="{FF2B5EF4-FFF2-40B4-BE49-F238E27FC236}">
                <a16:creationId xmlns:a16="http://schemas.microsoft.com/office/drawing/2014/main" id="{B8345E83-7BD6-204B-9296-022C00FFA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924" y="4454011"/>
            <a:ext cx="6069850" cy="231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89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CB3302-E57B-404C-8B58-1352797CF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Comparison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TF-Lite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425686-BF80-5341-8348-66EBDBA8A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TF-Lite uses a hybrid approach for quantization. The quantized tensors are converted to floating-point while performing arithmetic operations. Hence, arithmetic operations of TF-Lite code are all performed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floating-point</a:t>
            </a:r>
          </a:p>
          <a:p>
            <a:r>
              <a:rPr kumimoji="1" lang="en-US" altLang="zh-CN" dirty="0"/>
              <a:t>TF-Lite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Runtime</a:t>
            </a:r>
            <a:r>
              <a:rPr kumimoji="1" lang="zh-CN" altLang="en-US" dirty="0"/>
              <a:t> 体积太大，实验时用 </a:t>
            </a:r>
            <a:r>
              <a:rPr kumimoji="1" lang="en-US" altLang="zh-CN" dirty="0"/>
              <a:t>C</a:t>
            </a:r>
            <a:r>
              <a:rPr kumimoji="1" lang="zh-CN" altLang="en-US" dirty="0"/>
              <a:t> 将量化后的模型重新实现</a:t>
            </a:r>
          </a:p>
        </p:txBody>
      </p:sp>
    </p:spTree>
    <p:extLst>
      <p:ext uri="{BB962C8B-B14F-4D97-AF65-F5344CB8AC3E}">
        <p14:creationId xmlns:p14="http://schemas.microsoft.com/office/powerpoint/2010/main" val="467427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0E43D-C367-3B44-8228-9777501B1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D18D4D-063E-C44A-AD5D-E5D44C925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生成的程序只有一种 </a:t>
            </a:r>
            <a:r>
              <a:rPr kumimoji="1" lang="en-US" altLang="zh-CN" dirty="0"/>
              <a:t>bit-width,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mixed.</a:t>
            </a:r>
          </a:p>
          <a:p>
            <a:r>
              <a:rPr kumimoji="1" lang="zh-CN" altLang="en-US" dirty="0"/>
              <a:t>应用场景特殊，硬件非常弱，都是很小的模型。在 </a:t>
            </a:r>
            <a:r>
              <a:rPr kumimoji="1" lang="en-US" altLang="zh-CN" dirty="0"/>
              <a:t>GPU</a:t>
            </a:r>
            <a:r>
              <a:rPr kumimoji="1" lang="zh-CN" altLang="en-US" dirty="0"/>
              <a:t> 上，较大的模型上效果如何？</a:t>
            </a:r>
            <a:endParaRPr kumimoji="1" lang="en-US" altLang="zh-CN" dirty="0"/>
          </a:p>
          <a:p>
            <a:r>
              <a:rPr kumimoji="1" lang="en-US" altLang="zh-CN" dirty="0"/>
              <a:t>P</a:t>
            </a:r>
            <a:r>
              <a:rPr kumimoji="1" lang="zh-CN" altLang="en-US" dirty="0"/>
              <a:t> 属性是什么？在编译时需要知道 </a:t>
            </a:r>
            <a:r>
              <a:rPr kumimoji="1" lang="en-US" altLang="zh-CN" dirty="0"/>
              <a:t>P</a:t>
            </a:r>
            <a:r>
              <a:rPr kumimoji="1" lang="zh-CN" altLang="en-US" dirty="0"/>
              <a:t>，但是 </a:t>
            </a:r>
            <a:r>
              <a:rPr kumimoji="1" lang="en-US" altLang="zh-CN" dirty="0"/>
              <a:t>P</a:t>
            </a:r>
            <a:r>
              <a:rPr kumimoji="1" lang="zh-CN" altLang="en-US" dirty="0"/>
              <a:t> 需要在运行时才知道。</a:t>
            </a:r>
            <a:r>
              <a:rPr kumimoji="1" lang="en-US" altLang="zh-CN" dirty="0"/>
              <a:t>P</a:t>
            </a:r>
            <a:r>
              <a:rPr kumimoji="1" lang="zh-CN" altLang="en-US" dirty="0"/>
              <a:t> 可否静态计算？</a:t>
            </a:r>
          </a:p>
        </p:txBody>
      </p:sp>
    </p:spTree>
    <p:extLst>
      <p:ext uri="{BB962C8B-B14F-4D97-AF65-F5344CB8AC3E}">
        <p14:creationId xmlns:p14="http://schemas.microsoft.com/office/powerpoint/2010/main" val="3430102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1087</Words>
  <Application>Microsoft Macintosh PowerPoint</Application>
  <PresentationFormat>全屏显示(4:3)</PresentationFormat>
  <Paragraphs>216</Paragraphs>
  <Slides>19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等线</vt:lpstr>
      <vt:lpstr>Arial</vt:lpstr>
      <vt:lpstr>Calibri</vt:lpstr>
      <vt:lpstr>Calibri Light</vt:lpstr>
      <vt:lpstr>Cambria Math</vt:lpstr>
      <vt:lpstr>Office 主题​​</vt:lpstr>
      <vt:lpstr>SeeDot: Compiling ML to IoT Devices</vt:lpstr>
      <vt:lpstr>Background: ML on IoT devices</vt:lpstr>
      <vt:lpstr>SeeDot Overview</vt:lpstr>
      <vt:lpstr>Fixed-point Representation</vt:lpstr>
      <vt:lpstr>Related work:</vt:lpstr>
      <vt:lpstr>Standard Fixed-point Arithmetic</vt:lpstr>
      <vt:lpstr>Naïve fixed-pint program</vt:lpstr>
      <vt:lpstr>Insight 1/2</vt:lpstr>
      <vt:lpstr>Insight 2/2</vt:lpstr>
      <vt:lpstr>Experiments</vt:lpstr>
      <vt:lpstr>Experimental results</vt:lpstr>
      <vt:lpstr>Other contributions</vt:lpstr>
      <vt:lpstr>Conclusion</vt:lpstr>
      <vt:lpstr>SeeDot Language</vt:lpstr>
      <vt:lpstr>PowerPoint 演示文稿</vt:lpstr>
      <vt:lpstr>PowerPoint 演示文稿</vt:lpstr>
      <vt:lpstr>PowerPoint 演示文稿</vt:lpstr>
      <vt:lpstr>Comparison with TF-Lite</vt:lpstr>
      <vt:lpstr>Comments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SeeDot:Compiling ML to IoT Devices</dc:title>
  <dc:creator>郭 兴</dc:creator>
  <cp:lastModifiedBy>郭 兴</cp:lastModifiedBy>
  <cp:revision>19</cp:revision>
  <dcterms:created xsi:type="dcterms:W3CDTF">2019-09-22T06:33:34Z</dcterms:created>
  <dcterms:modified xsi:type="dcterms:W3CDTF">2019-09-22T11:05:38Z</dcterms:modified>
</cp:coreProperties>
</file>