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504" r:id="rId2"/>
    <p:sldId id="505" r:id="rId3"/>
    <p:sldId id="544" r:id="rId4"/>
    <p:sldId id="545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15BCE85-D5A8-488C-BE9D-60DA9A4C9777}">
          <p14:sldIdLst>
            <p14:sldId id="504"/>
            <p14:sldId id="505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6"/>
    <p:restoredTop sz="94723"/>
  </p:normalViewPr>
  <p:slideViewPr>
    <p:cSldViewPr snapToGrid="0">
      <p:cViewPr varScale="1">
        <p:scale>
          <a:sx n="125" d="100"/>
          <a:sy n="125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Execution time breakdown</a:t>
            </a:r>
            <a:endParaRPr lang="zh-CN" dirty="0"/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B65-974D-B6F4-2977319C8F1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B65-974D-B6F4-2977319C8F1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B65-974D-B6F4-2977319C8F1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Compute</c:v>
                </c:pt>
                <c:pt idx="1">
                  <c:v>Control</c:v>
                </c:pt>
                <c:pt idx="2">
                  <c:v>Data Transfer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</c:v>
                </c:pt>
                <c:pt idx="1">
                  <c:v>0.52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70-BC41-8B0F-8FE2818ADF3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235C2-9910-4816-BB70-BF97C72F2818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3E7F0-2968-4FDB-93E3-7025429DD2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305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3E7F0-2968-4FDB-93E3-7025429DD2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71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93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5958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680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1165856-5A9D-DC33-FA5C-EC0380F7F58C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3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88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4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9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s://doi.org/10.1145/3543622.3573185" TargetMode="External"/><Relationship Id="rId4" Type="http://schemas.openxmlformats.org/officeDocument/2006/relationships/hyperlink" Target="https://dl.acm.org/doi/10.1145/3503222.350775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617148" y="2171958"/>
            <a:ext cx="8739549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DONGLE: Direct FPGA-Orchestrated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NVMe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Storage for HLS </a:t>
            </a: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00700" y="4834667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5233614" y="4453037"/>
            <a:ext cx="138890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1" lang="en-US" altLang="zh-CN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  <a:hlinkClick r:id="rId5"/>
              </a:rPr>
              <a:t>FPGA 2023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650E3A-2837-7AAA-A344-F00A1110A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67" y="3452208"/>
            <a:ext cx="7772400" cy="1000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E698E7-AA4D-C5FF-12A5-C6CBB5F4D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1053543"/>
          </a:xfrm>
        </p:spPr>
        <p:txBody>
          <a:bodyPr/>
          <a:lstStyle/>
          <a:p>
            <a:r>
              <a:rPr lang="en-US" altLang="zh-CN" dirty="0"/>
              <a:t>Two Ingredients for Terabyte-Scale Acceleration</a:t>
            </a:r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5C961CF-2A66-BC83-D44F-0BC88BB21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9381C57-C19F-C4E4-F593-D628874E6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1" y="1932317"/>
            <a:ext cx="4449764" cy="2376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A92D0BE-8A89-A2D7-7DDA-9B184E0F2D2B}"/>
              </a:ext>
            </a:extLst>
          </p:cNvPr>
          <p:cNvSpPr txBox="1"/>
          <p:nvPr/>
        </p:nvSpPr>
        <p:spPr>
          <a:xfrm>
            <a:off x="1115347" y="4632317"/>
            <a:ext cx="42979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/>
              <a:t>Simple and efficient </a:t>
            </a:r>
            <a:r>
              <a:rPr kumimoji="1" lang="en-US" altLang="zh-CN" b="1" dirty="0"/>
              <a:t>Acceleration</a:t>
            </a:r>
            <a:br>
              <a:rPr kumimoji="1" lang="en-US" altLang="zh-CN" dirty="0"/>
            </a:br>
            <a:r>
              <a:rPr kumimoji="1" lang="en-US" altLang="zh-CN" dirty="0"/>
              <a:t>Extensive vendor and community support</a:t>
            </a:r>
            <a:br>
              <a:rPr kumimoji="1" lang="en-US" altLang="zh-CN" dirty="0"/>
            </a:br>
            <a:r>
              <a:rPr kumimoji="1" lang="en-US" altLang="zh-CN" dirty="0"/>
              <a:t>Widely adopted for variety of applications</a:t>
            </a:r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D4B9746-C651-18F8-EFEA-9FCEFB5A2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083" y="1860317"/>
            <a:ext cx="2094762" cy="2556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73D83FC-B8DA-4B23-6626-0175360DE10D}"/>
              </a:ext>
            </a:extLst>
          </p:cNvPr>
          <p:cNvSpPr txBox="1"/>
          <p:nvPr/>
        </p:nvSpPr>
        <p:spPr>
          <a:xfrm>
            <a:off x="7144498" y="4631674"/>
            <a:ext cx="36359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/>
              <a:t>Store </a:t>
            </a:r>
            <a:r>
              <a:rPr kumimoji="1" lang="en-US" altLang="zh-CN" b="1" dirty="0"/>
              <a:t>Terabyte-Scale</a:t>
            </a:r>
            <a:r>
              <a:rPr kumimoji="1" lang="en-US" altLang="zh-CN" dirty="0"/>
              <a:t> data</a:t>
            </a:r>
            <a:br>
              <a:rPr kumimoji="1" lang="en-US" altLang="zh-CN" dirty="0"/>
            </a:br>
            <a:r>
              <a:rPr kumimoji="1" lang="en-US" altLang="zh-CN" dirty="0"/>
              <a:t>High bandwidth low latency access</a:t>
            </a:r>
            <a:br>
              <a:rPr kumimoji="1" lang="en-US" altLang="zh-CN" dirty="0"/>
            </a:br>
            <a:r>
              <a:rPr kumimoji="1" lang="en-US" altLang="zh-CN" dirty="0"/>
              <a:t>Ideal for data-intensive application</a:t>
            </a:r>
            <a:endParaRPr kumimoji="1" lang="zh-CN" altLang="en-US" dirty="0"/>
          </a:p>
        </p:txBody>
      </p:sp>
      <p:sp>
        <p:nvSpPr>
          <p:cNvPr id="12" name="加号 11">
            <a:extLst>
              <a:ext uri="{FF2B5EF4-FFF2-40B4-BE49-F238E27FC236}">
                <a16:creationId xmlns:a16="http://schemas.microsoft.com/office/drawing/2014/main" id="{65510781-C2BF-7810-0C54-AD959AB7D0C9}"/>
              </a:ext>
            </a:extLst>
          </p:cNvPr>
          <p:cNvSpPr/>
          <p:nvPr/>
        </p:nvSpPr>
        <p:spPr>
          <a:xfrm>
            <a:off x="5453938" y="2470675"/>
            <a:ext cx="1383081" cy="1299283"/>
          </a:xfrm>
          <a:prstGeom prst="mathPlus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于 12">
            <a:extLst>
              <a:ext uri="{FF2B5EF4-FFF2-40B4-BE49-F238E27FC236}">
                <a16:creationId xmlns:a16="http://schemas.microsoft.com/office/drawing/2014/main" id="{B8070DB1-C390-668D-ABC3-752829637B51}"/>
              </a:ext>
            </a:extLst>
          </p:cNvPr>
          <p:cNvSpPr/>
          <p:nvPr/>
        </p:nvSpPr>
        <p:spPr>
          <a:xfrm rot="16200000">
            <a:off x="5688278" y="4631674"/>
            <a:ext cx="914400" cy="914400"/>
          </a:xfrm>
          <a:prstGeom prst="mathEqual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53A87AF-7404-3B07-0B21-BD52246E7DA0}"/>
              </a:ext>
            </a:extLst>
          </p:cNvPr>
          <p:cNvSpPr txBox="1"/>
          <p:nvPr/>
        </p:nvSpPr>
        <p:spPr>
          <a:xfrm>
            <a:off x="2439174" y="5879004"/>
            <a:ext cx="7412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0070C0"/>
                </a:solidFill>
              </a:rPr>
              <a:t>Simple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0070C0"/>
                </a:solidFill>
              </a:rPr>
              <a:t>performant</a:t>
            </a:r>
            <a:r>
              <a:rPr kumimoji="1" lang="en-US" altLang="zh-CN" dirty="0"/>
              <a:t> and </a:t>
            </a:r>
            <a:r>
              <a:rPr kumimoji="1" lang="en-US" altLang="zh-CN" b="1" dirty="0">
                <a:solidFill>
                  <a:srgbClr val="0070C0"/>
                </a:solidFill>
              </a:rPr>
              <a:t>scalable</a:t>
            </a:r>
            <a:r>
              <a:rPr kumimoji="1" lang="en-US" altLang="zh-CN" dirty="0"/>
              <a:t> solution for terabyte-scale applications</a:t>
            </a:r>
            <a:br>
              <a:rPr kumimoji="1" lang="en-US" altLang="zh-CN" dirty="0"/>
            </a:br>
            <a:r>
              <a:rPr kumimoji="1" lang="en-US" altLang="zh-CN" dirty="0"/>
              <a:t>e.g. Database, Graph Processing, Machine Learning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0940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5DC392D-DD2E-CC67-0EEE-43A08CA77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738893"/>
          </a:xfrm>
        </p:spPr>
        <p:txBody>
          <a:bodyPr/>
          <a:lstStyle/>
          <a:p>
            <a:r>
              <a:rPr lang="en-US" altLang="zh-CN" dirty="0"/>
              <a:t>Interface Gap between HLS and SSD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54F987F-1D91-8E46-6D04-C80DBC76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DE16BE-8D9A-9941-F443-FF1992CF8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1" y="1932317"/>
            <a:ext cx="4449764" cy="2376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D176A4A-C826-0E9E-AD1A-9DF015B34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083" y="1860317"/>
            <a:ext cx="2094762" cy="2556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BAE40F4-CB56-BB89-96C2-84F4004F4EA4}"/>
              </a:ext>
            </a:extLst>
          </p:cNvPr>
          <p:cNvSpPr txBox="1"/>
          <p:nvPr/>
        </p:nvSpPr>
        <p:spPr>
          <a:xfrm>
            <a:off x="2011426" y="4416317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rgbClr val="00B050"/>
                </a:solidFill>
              </a:rPr>
              <a:t>Byte addressing</a:t>
            </a:r>
            <a:br>
              <a:rPr kumimoji="1" lang="en-US" altLang="zh-CN" b="1" dirty="0">
                <a:solidFill>
                  <a:srgbClr val="00B050"/>
                </a:solidFill>
              </a:rPr>
            </a:br>
            <a:r>
              <a:rPr kumimoji="1" lang="en-US" altLang="zh-CN" b="1" dirty="0">
                <a:solidFill>
                  <a:srgbClr val="00B050"/>
                </a:solidFill>
              </a:rPr>
              <a:t>Direct data load-store</a:t>
            </a:r>
            <a:endParaRPr kumimoji="1"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7C51D02-FC0A-ADFA-D700-B2D64B60650D}"/>
              </a:ext>
            </a:extLst>
          </p:cNvPr>
          <p:cNvSpPr txBox="1"/>
          <p:nvPr/>
        </p:nvSpPr>
        <p:spPr>
          <a:xfrm>
            <a:off x="7674762" y="4416317"/>
            <a:ext cx="3719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rgbClr val="0070C0"/>
                </a:solidFill>
              </a:rPr>
              <a:t>Block addressing</a:t>
            </a:r>
            <a:br>
              <a:rPr kumimoji="1" lang="en-US" altLang="zh-CN" b="1" dirty="0">
                <a:solidFill>
                  <a:srgbClr val="0070C0"/>
                </a:solidFill>
              </a:rPr>
            </a:br>
            <a:r>
              <a:rPr kumimoji="1" lang="en-US" altLang="zh-CN" b="1" dirty="0">
                <a:solidFill>
                  <a:srgbClr val="0070C0"/>
                </a:solidFill>
              </a:rPr>
              <a:t>Copy data to buffer before access</a:t>
            </a:r>
            <a:endParaRPr kumimoji="1"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2AA7E59-EC91-9B61-71DF-006F72EAA401}"/>
              </a:ext>
            </a:extLst>
          </p:cNvPr>
          <p:cNvSpPr/>
          <p:nvPr/>
        </p:nvSpPr>
        <p:spPr>
          <a:xfrm>
            <a:off x="2011426" y="5979226"/>
            <a:ext cx="121920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B0089-3194-9D71-DB59-B14CFB3FA9FD}"/>
              </a:ext>
            </a:extLst>
          </p:cNvPr>
          <p:cNvSpPr/>
          <p:nvPr/>
        </p:nvSpPr>
        <p:spPr>
          <a:xfrm>
            <a:off x="213334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5DF2DDA-083E-01BF-2369-F16321455DEC}"/>
              </a:ext>
            </a:extLst>
          </p:cNvPr>
          <p:cNvSpPr/>
          <p:nvPr/>
        </p:nvSpPr>
        <p:spPr>
          <a:xfrm>
            <a:off x="225526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1DE966-3C6D-363F-76A4-FA66AEEABFB1}"/>
              </a:ext>
            </a:extLst>
          </p:cNvPr>
          <p:cNvSpPr/>
          <p:nvPr/>
        </p:nvSpPr>
        <p:spPr>
          <a:xfrm>
            <a:off x="237718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D5CDDFD-C116-EBE0-D139-A5D14F4CBB18}"/>
              </a:ext>
            </a:extLst>
          </p:cNvPr>
          <p:cNvSpPr/>
          <p:nvPr/>
        </p:nvSpPr>
        <p:spPr>
          <a:xfrm>
            <a:off x="249910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B0BCC8-F93D-8AD4-419A-67972602660E}"/>
              </a:ext>
            </a:extLst>
          </p:cNvPr>
          <p:cNvSpPr/>
          <p:nvPr/>
        </p:nvSpPr>
        <p:spPr>
          <a:xfrm>
            <a:off x="261086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6EED575-B5C1-B5ED-3B62-488854C9B3A0}"/>
              </a:ext>
            </a:extLst>
          </p:cNvPr>
          <p:cNvSpPr/>
          <p:nvPr/>
        </p:nvSpPr>
        <p:spPr>
          <a:xfrm>
            <a:off x="273278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DDDEEAB-865E-6232-6A84-0FEAF8692BF0}"/>
              </a:ext>
            </a:extLst>
          </p:cNvPr>
          <p:cNvSpPr/>
          <p:nvPr/>
        </p:nvSpPr>
        <p:spPr>
          <a:xfrm>
            <a:off x="285470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D235A7F-3D2A-ABA5-EB5D-6F92271897AD}"/>
              </a:ext>
            </a:extLst>
          </p:cNvPr>
          <p:cNvSpPr/>
          <p:nvPr/>
        </p:nvSpPr>
        <p:spPr>
          <a:xfrm>
            <a:off x="297662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897A26C-A0F3-BEBB-36EA-4338FDF5C127}"/>
              </a:ext>
            </a:extLst>
          </p:cNvPr>
          <p:cNvSpPr/>
          <p:nvPr/>
        </p:nvSpPr>
        <p:spPr>
          <a:xfrm>
            <a:off x="309854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D2522C-6EC2-6976-03D4-A28B0D1B7848}"/>
              </a:ext>
            </a:extLst>
          </p:cNvPr>
          <p:cNvSpPr/>
          <p:nvPr/>
        </p:nvSpPr>
        <p:spPr>
          <a:xfrm>
            <a:off x="322046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5AB36D7-8B3F-E195-3E2C-D761DA7F3668}"/>
              </a:ext>
            </a:extLst>
          </p:cNvPr>
          <p:cNvSpPr/>
          <p:nvPr/>
        </p:nvSpPr>
        <p:spPr>
          <a:xfrm>
            <a:off x="3342386" y="5979226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曲线连接符 23">
            <a:extLst>
              <a:ext uri="{FF2B5EF4-FFF2-40B4-BE49-F238E27FC236}">
                <a16:creationId xmlns:a16="http://schemas.microsoft.com/office/drawing/2014/main" id="{37B66D74-8CBE-34F9-B423-2EBCE1D60131}"/>
              </a:ext>
            </a:extLst>
          </p:cNvPr>
          <p:cNvCxnSpPr>
            <a:stCxn id="9" idx="1"/>
            <a:endCxn id="5" idx="1"/>
          </p:cNvCxnSpPr>
          <p:nvPr/>
        </p:nvCxnSpPr>
        <p:spPr>
          <a:xfrm rot="10800000">
            <a:off x="1039452" y="3120318"/>
            <a:ext cx="971975" cy="3062109"/>
          </a:xfrm>
          <a:prstGeom prst="curvedConnector3">
            <a:avLst>
              <a:gd name="adj1" fmla="val 123519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8E1FBEFB-7DE5-5638-AE4E-6DBC1D977555}"/>
              </a:ext>
            </a:extLst>
          </p:cNvPr>
          <p:cNvSpPr/>
          <p:nvPr/>
        </p:nvSpPr>
        <p:spPr>
          <a:xfrm>
            <a:off x="8091322" y="5979227"/>
            <a:ext cx="625958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E4DA4EE-4D00-4F98-DF38-08AC19654117}"/>
              </a:ext>
            </a:extLst>
          </p:cNvPr>
          <p:cNvSpPr/>
          <p:nvPr/>
        </p:nvSpPr>
        <p:spPr>
          <a:xfrm>
            <a:off x="8717280" y="5979227"/>
            <a:ext cx="625958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60C5448-331D-A2BA-DD59-6675DBC97A6F}"/>
              </a:ext>
            </a:extLst>
          </p:cNvPr>
          <p:cNvSpPr/>
          <p:nvPr/>
        </p:nvSpPr>
        <p:spPr>
          <a:xfrm>
            <a:off x="9347200" y="5979227"/>
            <a:ext cx="625958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8444655-D0DF-AD38-739C-45AC710DEB65}"/>
              </a:ext>
            </a:extLst>
          </p:cNvPr>
          <p:cNvSpPr/>
          <p:nvPr/>
        </p:nvSpPr>
        <p:spPr>
          <a:xfrm>
            <a:off x="8706866" y="5303099"/>
            <a:ext cx="121920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6D40780-874F-EDF6-0616-4412ECECFF48}"/>
              </a:ext>
            </a:extLst>
          </p:cNvPr>
          <p:cNvSpPr/>
          <p:nvPr/>
        </p:nvSpPr>
        <p:spPr>
          <a:xfrm>
            <a:off x="8828786" y="5303099"/>
            <a:ext cx="121920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06E322A-2346-92C3-E760-ACF9AA85F5F0}"/>
              </a:ext>
            </a:extLst>
          </p:cNvPr>
          <p:cNvSpPr/>
          <p:nvPr/>
        </p:nvSpPr>
        <p:spPr>
          <a:xfrm>
            <a:off x="8950706" y="5303099"/>
            <a:ext cx="121920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92D13C2-8B22-99DA-D8FB-BB14EB91B03F}"/>
              </a:ext>
            </a:extLst>
          </p:cNvPr>
          <p:cNvSpPr/>
          <p:nvPr/>
        </p:nvSpPr>
        <p:spPr>
          <a:xfrm>
            <a:off x="9072626" y="5303099"/>
            <a:ext cx="121920" cy="40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E8636D6-E652-7E7A-AFB4-8E2B3CA4E5FE}"/>
              </a:ext>
            </a:extLst>
          </p:cNvPr>
          <p:cNvSpPr/>
          <p:nvPr/>
        </p:nvSpPr>
        <p:spPr>
          <a:xfrm>
            <a:off x="9194546" y="5303099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A5F8A3C-3E8E-B3A3-7DC8-95559749EB28}"/>
              </a:ext>
            </a:extLst>
          </p:cNvPr>
          <p:cNvSpPr/>
          <p:nvPr/>
        </p:nvSpPr>
        <p:spPr>
          <a:xfrm>
            <a:off x="9316466" y="5303099"/>
            <a:ext cx="121920" cy="40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曲线连接符 38">
            <a:extLst>
              <a:ext uri="{FF2B5EF4-FFF2-40B4-BE49-F238E27FC236}">
                <a16:creationId xmlns:a16="http://schemas.microsoft.com/office/drawing/2014/main" id="{3414A14F-69D0-CEC0-83BF-69775B3620DA}"/>
              </a:ext>
            </a:extLst>
          </p:cNvPr>
          <p:cNvCxnSpPr>
            <a:stCxn id="25" idx="1"/>
            <a:endCxn id="32" idx="1"/>
          </p:cNvCxnSpPr>
          <p:nvPr/>
        </p:nvCxnSpPr>
        <p:spPr>
          <a:xfrm rot="10800000" flipH="1">
            <a:off x="8091322" y="5506299"/>
            <a:ext cx="615544" cy="676128"/>
          </a:xfrm>
          <a:prstGeom prst="curvedConnector3">
            <a:avLst>
              <a:gd name="adj1" fmla="val -37138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465A9007-A6FD-4AD4-B0CE-08ED5FD4C235}"/>
              </a:ext>
            </a:extLst>
          </p:cNvPr>
          <p:cNvSpPr txBox="1"/>
          <p:nvPr/>
        </p:nvSpPr>
        <p:spPr>
          <a:xfrm>
            <a:off x="2358370" y="6417924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/>
              <a:t>Memory</a:t>
            </a:r>
            <a:endParaRPr kumimoji="1" lang="zh-CN" altLang="en-US" sz="1400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90AFD96-8FB0-9891-76FE-ACF1365AA671}"/>
              </a:ext>
            </a:extLst>
          </p:cNvPr>
          <p:cNvSpPr txBox="1"/>
          <p:nvPr/>
        </p:nvSpPr>
        <p:spPr>
          <a:xfrm>
            <a:off x="8818389" y="6417924"/>
            <a:ext cx="50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/>
              <a:t>SSD</a:t>
            </a:r>
            <a:endParaRPr kumimoji="1" lang="zh-CN" altLang="en-US" sz="1400" b="1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0D400EE-2D45-55F4-DDF5-C95E0FAAE1A8}"/>
              </a:ext>
            </a:extLst>
          </p:cNvPr>
          <p:cNvSpPr txBox="1"/>
          <p:nvPr/>
        </p:nvSpPr>
        <p:spPr>
          <a:xfrm>
            <a:off x="9475318" y="5352410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/>
              <a:t>Buffer</a:t>
            </a:r>
            <a:endParaRPr kumimoji="1" lang="zh-CN" altLang="en-US" sz="1400" b="1" dirty="0"/>
          </a:p>
        </p:txBody>
      </p:sp>
      <p:sp>
        <p:nvSpPr>
          <p:cNvPr id="43" name="左右箭头 42">
            <a:extLst>
              <a:ext uri="{FF2B5EF4-FFF2-40B4-BE49-F238E27FC236}">
                <a16:creationId xmlns:a16="http://schemas.microsoft.com/office/drawing/2014/main" id="{071C4A10-D51F-1DF0-28B2-536C50F15F15}"/>
              </a:ext>
            </a:extLst>
          </p:cNvPr>
          <p:cNvSpPr/>
          <p:nvPr/>
        </p:nvSpPr>
        <p:spPr>
          <a:xfrm>
            <a:off x="4994910" y="4497166"/>
            <a:ext cx="2198370" cy="484632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乘 43">
            <a:extLst>
              <a:ext uri="{FF2B5EF4-FFF2-40B4-BE49-F238E27FC236}">
                <a16:creationId xmlns:a16="http://schemas.microsoft.com/office/drawing/2014/main" id="{7032B61C-29DB-1E22-472B-2C720BF1838A}"/>
              </a:ext>
            </a:extLst>
          </p:cNvPr>
          <p:cNvSpPr/>
          <p:nvPr/>
        </p:nvSpPr>
        <p:spPr>
          <a:xfrm>
            <a:off x="5636895" y="4282282"/>
            <a:ext cx="914400" cy="914400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0C005F7-4304-786E-A5D6-E0BD2EE923C5}"/>
              </a:ext>
            </a:extLst>
          </p:cNvPr>
          <p:cNvSpPr txBox="1"/>
          <p:nvPr/>
        </p:nvSpPr>
        <p:spPr>
          <a:xfrm>
            <a:off x="5341051" y="393898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Interface Gap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01450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/>
      <p:bldP spid="41" grpId="0"/>
      <p:bldP spid="42" grpId="0"/>
      <p:bldP spid="43" grpId="0" animBg="1"/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82D59C6-CEC4-C57E-4573-2FA57749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ECFA98-2AAB-48D6-E352-9019A6AA95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1167814"/>
          </a:xfrm>
        </p:spPr>
        <p:txBody>
          <a:bodyPr/>
          <a:lstStyle/>
          <a:p>
            <a:r>
              <a:rPr kumimoji="1" lang="en-US" altLang="zh-CN" dirty="0"/>
              <a:t>Current HLS + SSD Strategy</a:t>
            </a:r>
          </a:p>
          <a:p>
            <a:pPr lvl="1"/>
            <a:r>
              <a:rPr kumimoji="1" lang="en-US" altLang="zh-CN" dirty="0" err="1"/>
              <a:t>PCle</a:t>
            </a:r>
            <a:r>
              <a:rPr kumimoji="1" lang="en-US" altLang="zh-CN" dirty="0"/>
              <a:t> Peer-to-Peer (P2P)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98620FA-A94F-AD0C-6A82-F405FEAE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F854F371-EAF2-C937-CC3B-15DFAEBC6B43}"/>
              </a:ext>
            </a:extLst>
          </p:cNvPr>
          <p:cNvSpPr/>
          <p:nvPr/>
        </p:nvSpPr>
        <p:spPr>
          <a:xfrm>
            <a:off x="5008880" y="2070340"/>
            <a:ext cx="1666240" cy="71508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Host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6546E5-D97D-EDBA-0BD2-E21966BB7551}"/>
              </a:ext>
            </a:extLst>
          </p:cNvPr>
          <p:cNvSpPr txBox="1"/>
          <p:nvPr/>
        </p:nvSpPr>
        <p:spPr>
          <a:xfrm>
            <a:off x="5200638" y="1669575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Host Code</a:t>
            </a:r>
            <a:endParaRPr kumimoji="1" lang="zh-CN" altLang="en-US" b="1" dirty="0"/>
          </a:p>
        </p:txBody>
      </p:sp>
      <p:sp>
        <p:nvSpPr>
          <p:cNvPr id="7" name="六边形 6">
            <a:extLst>
              <a:ext uri="{FF2B5EF4-FFF2-40B4-BE49-F238E27FC236}">
                <a16:creationId xmlns:a16="http://schemas.microsoft.com/office/drawing/2014/main" id="{E65391B1-BE7C-105B-27BC-E5930204B671}"/>
              </a:ext>
            </a:extLst>
          </p:cNvPr>
          <p:cNvSpPr/>
          <p:nvPr/>
        </p:nvSpPr>
        <p:spPr>
          <a:xfrm>
            <a:off x="4854448" y="3063381"/>
            <a:ext cx="2023872" cy="840105"/>
          </a:xfrm>
          <a:prstGeom prst="hexagon">
            <a:avLst>
              <a:gd name="adj" fmla="val 54025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A201B4CE-B2EB-395D-A4B6-4843BC29247E}"/>
              </a:ext>
            </a:extLst>
          </p:cNvPr>
          <p:cNvSpPr/>
          <p:nvPr/>
        </p:nvSpPr>
        <p:spPr>
          <a:xfrm>
            <a:off x="2672080" y="4181439"/>
            <a:ext cx="1666240" cy="7150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Kernel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81058DDD-8686-92DF-6402-D9DB117A9F16}"/>
              </a:ext>
            </a:extLst>
          </p:cNvPr>
          <p:cNvSpPr/>
          <p:nvPr/>
        </p:nvSpPr>
        <p:spPr>
          <a:xfrm>
            <a:off x="7523480" y="4181438"/>
            <a:ext cx="1666240" cy="71508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SSD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EFCA132-BF41-AD89-4275-87AA78ADF6C9}"/>
              </a:ext>
            </a:extLst>
          </p:cNvPr>
          <p:cNvSpPr/>
          <p:nvPr/>
        </p:nvSpPr>
        <p:spPr>
          <a:xfrm>
            <a:off x="2672080" y="5383631"/>
            <a:ext cx="166624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FPGA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DRAM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83ECDC1-AAFA-4F44-C49D-D3474B60CDDD}"/>
              </a:ext>
            </a:extLst>
          </p:cNvPr>
          <p:cNvSpPr/>
          <p:nvPr/>
        </p:nvSpPr>
        <p:spPr>
          <a:xfrm>
            <a:off x="7523480" y="5383631"/>
            <a:ext cx="166624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Block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084B8391-0801-8AA6-968D-F2A53FFEEF21}"/>
              </a:ext>
            </a:extLst>
          </p:cNvPr>
          <p:cNvCxnSpPr>
            <a:stCxn id="5" idx="2"/>
          </p:cNvCxnSpPr>
          <p:nvPr/>
        </p:nvCxnSpPr>
        <p:spPr>
          <a:xfrm>
            <a:off x="5842000" y="2785429"/>
            <a:ext cx="0" cy="277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9057C4F4-219E-9879-9F10-B3DF2D008B7B}"/>
              </a:ext>
            </a:extLst>
          </p:cNvPr>
          <p:cNvCxnSpPr>
            <a:cxnSpLocks/>
            <a:stCxn id="7" idx="3"/>
            <a:endCxn id="8" idx="0"/>
          </p:cNvCxnSpPr>
          <p:nvPr/>
        </p:nvCxnSpPr>
        <p:spPr>
          <a:xfrm flipH="1">
            <a:off x="3505200" y="3483434"/>
            <a:ext cx="1349248" cy="6980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A1D8E234-E5FA-289C-8D21-879863775961}"/>
              </a:ext>
            </a:extLst>
          </p:cNvPr>
          <p:cNvCxnSpPr>
            <a:cxnSpLocks/>
            <a:stCxn id="7" idx="0"/>
            <a:endCxn id="9" idx="0"/>
          </p:cNvCxnSpPr>
          <p:nvPr/>
        </p:nvCxnSpPr>
        <p:spPr>
          <a:xfrm>
            <a:off x="6878320" y="3483434"/>
            <a:ext cx="1478280" cy="6980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84F870E-90F7-DA4D-718E-405D4834FF3E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8356600" y="4896527"/>
            <a:ext cx="0" cy="4871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F793122-CE46-DF0D-6336-481FF0DEE151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3505200" y="4896528"/>
            <a:ext cx="0" cy="4871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51335C7-2297-913C-92E3-D2497CE5DEFD}"/>
              </a:ext>
            </a:extLst>
          </p:cNvPr>
          <p:cNvSpPr txBox="1"/>
          <p:nvPr/>
        </p:nvSpPr>
        <p:spPr>
          <a:xfrm>
            <a:off x="2356111" y="6075144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rgbClr val="00B050"/>
                </a:solidFill>
              </a:rPr>
              <a:t>Byte addressing</a:t>
            </a:r>
            <a:br>
              <a:rPr kumimoji="1" lang="en-US" altLang="zh-CN" b="1" dirty="0">
                <a:solidFill>
                  <a:srgbClr val="00B050"/>
                </a:solidFill>
              </a:rPr>
            </a:br>
            <a:r>
              <a:rPr kumimoji="1" lang="en-US" altLang="zh-CN" b="1" dirty="0">
                <a:solidFill>
                  <a:srgbClr val="00B050"/>
                </a:solidFill>
              </a:rPr>
              <a:t>Direct data load-store</a:t>
            </a:r>
            <a:endParaRPr kumimoji="1"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097AAC-0052-E85D-3283-8F215CEFBA11}"/>
              </a:ext>
            </a:extLst>
          </p:cNvPr>
          <p:cNvSpPr txBox="1"/>
          <p:nvPr/>
        </p:nvSpPr>
        <p:spPr>
          <a:xfrm>
            <a:off x="7330076" y="6107709"/>
            <a:ext cx="3719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rgbClr val="0070C0"/>
                </a:solidFill>
              </a:rPr>
              <a:t>Block addressing</a:t>
            </a:r>
            <a:br>
              <a:rPr kumimoji="1" lang="en-US" altLang="zh-CN" b="1" dirty="0">
                <a:solidFill>
                  <a:srgbClr val="0070C0"/>
                </a:solidFill>
              </a:rPr>
            </a:br>
            <a:r>
              <a:rPr kumimoji="1" lang="en-US" altLang="zh-CN" b="1" dirty="0">
                <a:solidFill>
                  <a:srgbClr val="0070C0"/>
                </a:solidFill>
              </a:rPr>
              <a:t>Copy data to buffer before access</a:t>
            </a:r>
            <a:endParaRPr kumimoji="1"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43" name="直角双向箭头 42">
            <a:extLst>
              <a:ext uri="{FF2B5EF4-FFF2-40B4-BE49-F238E27FC236}">
                <a16:creationId xmlns:a16="http://schemas.microsoft.com/office/drawing/2014/main" id="{E11F6EE2-AEF7-5539-1492-BF079DB68C65}"/>
              </a:ext>
            </a:extLst>
          </p:cNvPr>
          <p:cNvSpPr/>
          <p:nvPr/>
        </p:nvSpPr>
        <p:spPr>
          <a:xfrm rot="13496069">
            <a:off x="4987045" y="4041160"/>
            <a:ext cx="1709906" cy="1712846"/>
          </a:xfrm>
          <a:prstGeom prst="leftUp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C50FE87-D257-10D4-1900-5E7EB1C1D1D9}"/>
              </a:ext>
            </a:extLst>
          </p:cNvPr>
          <p:cNvSpPr txBox="1"/>
          <p:nvPr/>
        </p:nvSpPr>
        <p:spPr>
          <a:xfrm>
            <a:off x="5229831" y="5267334"/>
            <a:ext cx="1273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/>
              <a:t>Direct P2P</a:t>
            </a:r>
            <a:br>
              <a:rPr kumimoji="1" lang="en-US" altLang="zh-CN" b="1" dirty="0"/>
            </a:br>
            <a:r>
              <a:rPr kumimoji="1" lang="en-US" altLang="zh-CN" b="1" dirty="0"/>
              <a:t>Data Path</a:t>
            </a:r>
            <a:endParaRPr kumimoji="1" lang="zh-CN" altLang="en-US" b="1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15A649B-D853-A393-1C5D-74FD5A6B75EE}"/>
              </a:ext>
            </a:extLst>
          </p:cNvPr>
          <p:cNvSpPr txBox="1"/>
          <p:nvPr/>
        </p:nvSpPr>
        <p:spPr>
          <a:xfrm>
            <a:off x="2792514" y="2926809"/>
            <a:ext cx="1167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chemeClr val="accent6">
                    <a:lumMod val="75000"/>
                  </a:schemeClr>
                </a:solidFill>
              </a:rPr>
              <a:t>FPGA Driver</a:t>
            </a:r>
            <a:endParaRPr kumimoji="1" lang="zh-CN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上下箭头 46">
            <a:extLst>
              <a:ext uri="{FF2B5EF4-FFF2-40B4-BE49-F238E27FC236}">
                <a16:creationId xmlns:a16="http://schemas.microsoft.com/office/drawing/2014/main" id="{34CE9FDE-4449-7882-3CCE-29C15FDDBABE}"/>
              </a:ext>
            </a:extLst>
          </p:cNvPr>
          <p:cNvSpPr/>
          <p:nvPr/>
        </p:nvSpPr>
        <p:spPr>
          <a:xfrm rot="3678035">
            <a:off x="3628532" y="2866817"/>
            <a:ext cx="484632" cy="1216152"/>
          </a:xfrm>
          <a:prstGeom prst="upDownArrow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上下箭头 47">
            <a:extLst>
              <a:ext uri="{FF2B5EF4-FFF2-40B4-BE49-F238E27FC236}">
                <a16:creationId xmlns:a16="http://schemas.microsoft.com/office/drawing/2014/main" id="{DD764DFB-FF94-33F3-F330-EB702707EE60}"/>
              </a:ext>
            </a:extLst>
          </p:cNvPr>
          <p:cNvSpPr/>
          <p:nvPr/>
        </p:nvSpPr>
        <p:spPr>
          <a:xfrm rot="6937810">
            <a:off x="7511639" y="2869392"/>
            <a:ext cx="484632" cy="1216152"/>
          </a:xfrm>
          <a:prstGeom prst="upDownArrow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A67D03E-5E5B-EFC4-9421-B910197EE16F}"/>
              </a:ext>
            </a:extLst>
          </p:cNvPr>
          <p:cNvSpPr txBox="1"/>
          <p:nvPr/>
        </p:nvSpPr>
        <p:spPr>
          <a:xfrm>
            <a:off x="7753955" y="2926808"/>
            <a:ext cx="1051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chemeClr val="accent1">
                    <a:lumMod val="75000"/>
                  </a:schemeClr>
                </a:solidFill>
              </a:rPr>
              <a:t>SSD Driver</a:t>
            </a:r>
            <a:endParaRPr kumimoji="1" lang="zh-CN" alt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圆角右箭头 49">
            <a:extLst>
              <a:ext uri="{FF2B5EF4-FFF2-40B4-BE49-F238E27FC236}">
                <a16:creationId xmlns:a16="http://schemas.microsoft.com/office/drawing/2014/main" id="{F04D2BCB-1DAA-4514-4BFE-9D406526460A}"/>
              </a:ext>
            </a:extLst>
          </p:cNvPr>
          <p:cNvSpPr/>
          <p:nvPr/>
        </p:nvSpPr>
        <p:spPr>
          <a:xfrm rot="2837229">
            <a:off x="4440448" y="2548855"/>
            <a:ext cx="2964859" cy="2916040"/>
          </a:xfrm>
          <a:prstGeom prst="bentArrow">
            <a:avLst>
              <a:gd name="adj1" fmla="val 21160"/>
              <a:gd name="adj2" fmla="val 17713"/>
              <a:gd name="adj3" fmla="val 25000"/>
              <a:gd name="adj4" fmla="val 43750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995E827-A720-5C80-08FB-8C250B818589}"/>
              </a:ext>
            </a:extLst>
          </p:cNvPr>
          <p:cNvSpPr/>
          <p:nvPr/>
        </p:nvSpPr>
        <p:spPr>
          <a:xfrm>
            <a:off x="4774542" y="3200678"/>
            <a:ext cx="199186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Indirect</a:t>
            </a:r>
            <a:b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 Path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152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6" grpId="0"/>
      <p:bldP spid="46" grpId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1983524-6743-5A64-8F89-678ED95E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F9CC1-D4D0-6F0B-DEB6-111034300F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1261554"/>
          </a:xfrm>
        </p:spPr>
        <p:txBody>
          <a:bodyPr/>
          <a:lstStyle/>
          <a:p>
            <a:r>
              <a:rPr kumimoji="1" lang="en-US" altLang="zh-CN" dirty="0"/>
              <a:t>Merge-Join</a:t>
            </a:r>
          </a:p>
          <a:p>
            <a:pPr lvl="1"/>
            <a:r>
              <a:rPr kumimoji="1" lang="en" altLang="zh-CN" dirty="0"/>
              <a:t>Merge two sorted arrays</a:t>
            </a:r>
            <a:endParaRPr kumimoji="1"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378539C-BC72-B721-19B9-89DB599E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Motivational</a:t>
            </a:r>
            <a:r>
              <a:rPr lang="en" altLang="zh-CN" b="1" dirty="0"/>
              <a:t> Example</a:t>
            </a:r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4EBAD2-2ED5-5682-3FE4-6426CF8DA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0052"/>
            <a:ext cx="4893248" cy="442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425D8A2-0DE0-6867-9891-E95DB2A32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48" y="2327713"/>
            <a:ext cx="5321955" cy="4104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圆角矩形 10">
            <a:extLst>
              <a:ext uri="{FF2B5EF4-FFF2-40B4-BE49-F238E27FC236}">
                <a16:creationId xmlns:a16="http://schemas.microsoft.com/office/drawing/2014/main" id="{3557077C-980A-3612-293A-4AAB640A8D99}"/>
              </a:ext>
            </a:extLst>
          </p:cNvPr>
          <p:cNvSpPr/>
          <p:nvPr/>
        </p:nvSpPr>
        <p:spPr>
          <a:xfrm>
            <a:off x="1120744" y="2497028"/>
            <a:ext cx="4162456" cy="314960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01BE72A1-8346-D255-92D3-25CBE844969C}"/>
              </a:ext>
            </a:extLst>
          </p:cNvPr>
          <p:cNvSpPr/>
          <p:nvPr/>
        </p:nvSpPr>
        <p:spPr>
          <a:xfrm>
            <a:off x="1120744" y="4693921"/>
            <a:ext cx="4162456" cy="772159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C19C68CD-13C6-4F82-A8B9-0A18DFA46DE7}"/>
              </a:ext>
            </a:extLst>
          </p:cNvPr>
          <p:cNvSpPr/>
          <p:nvPr/>
        </p:nvSpPr>
        <p:spPr>
          <a:xfrm>
            <a:off x="1120744" y="3738879"/>
            <a:ext cx="4162456" cy="307133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9D19EA9F-9874-7186-F5E0-E29FF98CA407}"/>
              </a:ext>
            </a:extLst>
          </p:cNvPr>
          <p:cNvSpPr/>
          <p:nvPr/>
        </p:nvSpPr>
        <p:spPr>
          <a:xfrm>
            <a:off x="6627464" y="3810726"/>
            <a:ext cx="4131976" cy="161834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3A1B3263-16D8-D562-E9C1-9D9357627A5A}"/>
              </a:ext>
            </a:extLst>
          </p:cNvPr>
          <p:cNvSpPr/>
          <p:nvPr/>
        </p:nvSpPr>
        <p:spPr>
          <a:xfrm>
            <a:off x="6627464" y="4261115"/>
            <a:ext cx="4131976" cy="161834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DB4E43F0-F4B2-5BD7-7B9F-6622366D9B5F}"/>
              </a:ext>
            </a:extLst>
          </p:cNvPr>
          <p:cNvSpPr/>
          <p:nvPr/>
        </p:nvSpPr>
        <p:spPr>
          <a:xfrm>
            <a:off x="6627464" y="4844376"/>
            <a:ext cx="4157648" cy="365124"/>
          </a:xfrm>
          <a:prstGeom prst="round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FF0B80B-DBC1-8985-9837-EA40B8459456}"/>
              </a:ext>
            </a:extLst>
          </p:cNvPr>
          <p:cNvSpPr txBox="1"/>
          <p:nvPr/>
        </p:nvSpPr>
        <p:spPr>
          <a:xfrm>
            <a:off x="5069840" y="1574673"/>
            <a:ext cx="18341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Indirect Control</a:t>
            </a:r>
            <a:endParaRPr kumimoji="1" lang="zh-CN" altLang="en-US" b="1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DC40D2F-4AD8-84A5-16B9-FD72E33CA83C}"/>
              </a:ext>
            </a:extLst>
          </p:cNvPr>
          <p:cNvCxnSpPr>
            <a:cxnSpLocks/>
            <a:stCxn id="11" idx="3"/>
            <a:endCxn id="19" idx="2"/>
          </p:cNvCxnSpPr>
          <p:nvPr/>
        </p:nvCxnSpPr>
        <p:spPr>
          <a:xfrm flipV="1">
            <a:off x="5283200" y="1944005"/>
            <a:ext cx="703718" cy="71050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564D88B-603C-09B7-3411-B451D865718C}"/>
              </a:ext>
            </a:extLst>
          </p:cNvPr>
          <p:cNvCxnSpPr>
            <a:cxnSpLocks/>
            <a:stCxn id="15" idx="1"/>
            <a:endCxn id="19" idx="2"/>
          </p:cNvCxnSpPr>
          <p:nvPr/>
        </p:nvCxnSpPr>
        <p:spPr>
          <a:xfrm flipH="1" flipV="1">
            <a:off x="5986918" y="1944005"/>
            <a:ext cx="640546" cy="194763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F30F63CA-13F5-F804-E7B4-D5DE75942545}"/>
              </a:ext>
            </a:extLst>
          </p:cNvPr>
          <p:cNvCxnSpPr>
            <a:cxnSpLocks/>
            <a:stCxn id="16" idx="1"/>
            <a:endCxn id="19" idx="2"/>
          </p:cNvCxnSpPr>
          <p:nvPr/>
        </p:nvCxnSpPr>
        <p:spPr>
          <a:xfrm flipH="1" flipV="1">
            <a:off x="5986918" y="1944005"/>
            <a:ext cx="640546" cy="23980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2335771-EA34-F6A0-7D2E-0EF293BBBC83}"/>
              </a:ext>
            </a:extLst>
          </p:cNvPr>
          <p:cNvCxnSpPr>
            <a:cxnSpLocks/>
            <a:stCxn id="17" idx="1"/>
            <a:endCxn id="19" idx="2"/>
          </p:cNvCxnSpPr>
          <p:nvPr/>
        </p:nvCxnSpPr>
        <p:spPr>
          <a:xfrm flipH="1" flipV="1">
            <a:off x="5986918" y="1944005"/>
            <a:ext cx="640546" cy="308293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75329D16-F7AD-FB8C-84D8-E9F27557D3CC}"/>
              </a:ext>
            </a:extLst>
          </p:cNvPr>
          <p:cNvCxnSpPr>
            <a:cxnSpLocks/>
            <a:stCxn id="14" idx="3"/>
            <a:endCxn id="19" idx="2"/>
          </p:cNvCxnSpPr>
          <p:nvPr/>
        </p:nvCxnSpPr>
        <p:spPr>
          <a:xfrm flipV="1">
            <a:off x="5283200" y="1944005"/>
            <a:ext cx="703718" cy="194844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E72B41CF-1EED-644E-E8D5-48238F7B87A7}"/>
              </a:ext>
            </a:extLst>
          </p:cNvPr>
          <p:cNvCxnSpPr>
            <a:cxnSpLocks/>
            <a:stCxn id="12" idx="3"/>
            <a:endCxn id="19" idx="2"/>
          </p:cNvCxnSpPr>
          <p:nvPr/>
        </p:nvCxnSpPr>
        <p:spPr>
          <a:xfrm flipV="1">
            <a:off x="5283200" y="1944005"/>
            <a:ext cx="703718" cy="313599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图表 38">
            <a:extLst>
              <a:ext uri="{FF2B5EF4-FFF2-40B4-BE49-F238E27FC236}">
                <a16:creationId xmlns:a16="http://schemas.microsoft.com/office/drawing/2014/main" id="{C75BB6F2-F5A7-7DB8-52D4-4B937AA7C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3900687"/>
              </p:ext>
            </p:extLst>
          </p:nvPr>
        </p:nvGraphicFramePr>
        <p:xfrm>
          <a:off x="2631090" y="2208215"/>
          <a:ext cx="6007938" cy="4267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978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Graphic spid="3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D0C5ED7-82B7-6258-851F-D8D7A838F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78774"/>
            <a:ext cx="9583612" cy="5379521"/>
          </a:xfrm>
        </p:spPr>
        <p:txBody>
          <a:bodyPr/>
          <a:lstStyle/>
          <a:p>
            <a:r>
              <a:rPr kumimoji="1" lang="en-US" altLang="zh-CN" dirty="0"/>
              <a:t>Single-source programming</a:t>
            </a:r>
          </a:p>
          <a:p>
            <a:pPr lvl="1"/>
            <a:r>
              <a:rPr kumimoji="1" lang="en-US" altLang="zh-CN" dirty="0"/>
              <a:t>Simple design, simulation, and debug</a:t>
            </a:r>
          </a:p>
          <a:p>
            <a:r>
              <a:rPr kumimoji="1" lang="en-US" altLang="zh-CN" dirty="0"/>
              <a:t>Decouple storage control from algorithm</a:t>
            </a:r>
          </a:p>
          <a:p>
            <a:pPr lvl="1"/>
            <a:r>
              <a:rPr kumimoji="1" lang="en-US" altLang="zh-CN" dirty="0"/>
              <a:t>Clean algorithm specification</a:t>
            </a:r>
          </a:p>
          <a:p>
            <a:r>
              <a:rPr kumimoji="1" lang="en-US" altLang="zh-CN" dirty="0"/>
              <a:t>Eliminate excessive control path</a:t>
            </a:r>
          </a:p>
          <a:p>
            <a:pPr lvl="1"/>
            <a:r>
              <a:rPr kumimoji="1" lang="en-US" altLang="zh-CN" dirty="0"/>
              <a:t>Low latency storage access</a:t>
            </a:r>
          </a:p>
          <a:p>
            <a:r>
              <a:rPr kumimoji="1" lang="en-US" altLang="zh-CN" dirty="0"/>
              <a:t>DRAM-compatible and non-intrusive design flow</a:t>
            </a:r>
          </a:p>
          <a:p>
            <a:pPr lvl="1"/>
            <a:r>
              <a:rPr kumimoji="1" lang="en-US" altLang="zh-CN" dirty="0"/>
              <a:t>Minimize changes to user program and experience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908E5EB-0E52-E8C5-2FA9-3B3BBA7CB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</a:t>
            </a:r>
            <a:endParaRPr kumimoji="1" lang="zh-CN" altLang="en-US" dirty="0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CAE8EA7B-63DE-2070-F084-B87CF05B0CF5}"/>
              </a:ext>
            </a:extLst>
          </p:cNvPr>
          <p:cNvSpPr/>
          <p:nvPr/>
        </p:nvSpPr>
        <p:spPr>
          <a:xfrm>
            <a:off x="9868620" y="1046480"/>
            <a:ext cx="260900" cy="205232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5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5485BE-E001-A224-64F5-3FB3B251617C}"/>
              </a:ext>
            </a:extLst>
          </p:cNvPr>
          <p:cNvSpPr txBox="1"/>
          <p:nvPr/>
        </p:nvSpPr>
        <p:spPr>
          <a:xfrm>
            <a:off x="10200640" y="1887974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Programmability</a:t>
            </a:r>
            <a:endParaRPr kumimoji="1" lang="zh-CN" altLang="en-US" b="1" dirty="0"/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A4553B86-16B9-C073-CF0C-2D8D576FD54D}"/>
              </a:ext>
            </a:extLst>
          </p:cNvPr>
          <p:cNvSpPr/>
          <p:nvPr/>
        </p:nvSpPr>
        <p:spPr>
          <a:xfrm>
            <a:off x="9868620" y="3238681"/>
            <a:ext cx="260900" cy="101835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5"/>
              </a:solidFill>
            </a:endParaRPr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A3F04224-B0CE-6AB8-3947-D90C0AA00F62}"/>
              </a:ext>
            </a:extLst>
          </p:cNvPr>
          <p:cNvSpPr/>
          <p:nvPr/>
        </p:nvSpPr>
        <p:spPr>
          <a:xfrm>
            <a:off x="9868620" y="4396921"/>
            <a:ext cx="260900" cy="101835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5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40D4101-DA39-EEEE-86A6-C7CBD8A2164E}"/>
              </a:ext>
            </a:extLst>
          </p:cNvPr>
          <p:cNvSpPr txBox="1"/>
          <p:nvPr/>
        </p:nvSpPr>
        <p:spPr>
          <a:xfrm>
            <a:off x="10200640" y="3563194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Performance</a:t>
            </a:r>
            <a:endParaRPr kumimoji="1"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1DB886-9930-1400-D71A-A9607B52719C}"/>
              </a:ext>
            </a:extLst>
          </p:cNvPr>
          <p:cNvSpPr txBox="1"/>
          <p:nvPr/>
        </p:nvSpPr>
        <p:spPr>
          <a:xfrm>
            <a:off x="10200640" y="4721434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Compatibility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79839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8D82AFD-D8C0-9365-E4B4-807E05DEB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A757E033-C0B1-79D1-9563-76CBBCD91DFD}"/>
              </a:ext>
            </a:extLst>
          </p:cNvPr>
          <p:cNvSpPr/>
          <p:nvPr/>
        </p:nvSpPr>
        <p:spPr>
          <a:xfrm>
            <a:off x="7916672" y="1595854"/>
            <a:ext cx="1666240" cy="71508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Host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DD35C99-FC0E-5F66-26AB-9A830DD40347}"/>
              </a:ext>
            </a:extLst>
          </p:cNvPr>
          <p:cNvSpPr txBox="1"/>
          <p:nvPr/>
        </p:nvSpPr>
        <p:spPr>
          <a:xfrm>
            <a:off x="8108430" y="1195089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Host Code</a:t>
            </a:r>
            <a:endParaRPr kumimoji="1" lang="zh-CN" altLang="en-US" b="1" dirty="0"/>
          </a:p>
        </p:txBody>
      </p:sp>
      <p:sp>
        <p:nvSpPr>
          <p:cNvPr id="6" name="六边形 5">
            <a:extLst>
              <a:ext uri="{FF2B5EF4-FFF2-40B4-BE49-F238E27FC236}">
                <a16:creationId xmlns:a16="http://schemas.microsoft.com/office/drawing/2014/main" id="{2C4E1880-AAA4-68E7-5607-1370285B556B}"/>
              </a:ext>
            </a:extLst>
          </p:cNvPr>
          <p:cNvSpPr/>
          <p:nvPr/>
        </p:nvSpPr>
        <p:spPr>
          <a:xfrm>
            <a:off x="7762240" y="2588895"/>
            <a:ext cx="2023872" cy="840105"/>
          </a:xfrm>
          <a:prstGeom prst="hexagon">
            <a:avLst>
              <a:gd name="adj" fmla="val 54025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CC76CB74-9DE7-0EB2-CF37-E3293BFABC83}"/>
              </a:ext>
            </a:extLst>
          </p:cNvPr>
          <p:cNvSpPr/>
          <p:nvPr/>
        </p:nvSpPr>
        <p:spPr>
          <a:xfrm>
            <a:off x="6096000" y="3706953"/>
            <a:ext cx="1666240" cy="7150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Kernel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0A74714-C45E-5547-2683-EA1AE0CE738E}"/>
              </a:ext>
            </a:extLst>
          </p:cNvPr>
          <p:cNvSpPr/>
          <p:nvPr/>
        </p:nvSpPr>
        <p:spPr>
          <a:xfrm>
            <a:off x="9786112" y="3706952"/>
            <a:ext cx="1666240" cy="71508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SSD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B04DB34-11A4-0598-AD3C-34B5619290A1}"/>
              </a:ext>
            </a:extLst>
          </p:cNvPr>
          <p:cNvSpPr/>
          <p:nvPr/>
        </p:nvSpPr>
        <p:spPr>
          <a:xfrm>
            <a:off x="6096000" y="4909145"/>
            <a:ext cx="166624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FPGA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DRAM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39110DA-935D-2977-C0E4-386BCA2A610E}"/>
              </a:ext>
            </a:extLst>
          </p:cNvPr>
          <p:cNvSpPr/>
          <p:nvPr/>
        </p:nvSpPr>
        <p:spPr>
          <a:xfrm>
            <a:off x="9786112" y="4909145"/>
            <a:ext cx="166624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Block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C45E8756-64D4-DACC-5BDB-D57F2C3CEC25}"/>
              </a:ext>
            </a:extLst>
          </p:cNvPr>
          <p:cNvCxnSpPr>
            <a:stCxn id="4" idx="2"/>
          </p:cNvCxnSpPr>
          <p:nvPr/>
        </p:nvCxnSpPr>
        <p:spPr>
          <a:xfrm>
            <a:off x="8749792" y="2310943"/>
            <a:ext cx="0" cy="277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A01EE7D1-8886-5237-C3A4-139F8CB11D7A}"/>
              </a:ext>
            </a:extLst>
          </p:cNvPr>
          <p:cNvCxnSpPr>
            <a:cxnSpLocks/>
            <a:stCxn id="6" idx="3"/>
            <a:endCxn id="7" idx="0"/>
          </p:cNvCxnSpPr>
          <p:nvPr/>
        </p:nvCxnSpPr>
        <p:spPr>
          <a:xfrm flipH="1">
            <a:off x="6929120" y="3008948"/>
            <a:ext cx="833120" cy="6980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C60B43D-3285-18AE-ADC4-CE1DD4F30962}"/>
              </a:ext>
            </a:extLst>
          </p:cNvPr>
          <p:cNvCxnSpPr>
            <a:cxnSpLocks/>
            <a:stCxn id="6" idx="0"/>
            <a:endCxn id="8" idx="0"/>
          </p:cNvCxnSpPr>
          <p:nvPr/>
        </p:nvCxnSpPr>
        <p:spPr>
          <a:xfrm>
            <a:off x="9786112" y="3008948"/>
            <a:ext cx="833120" cy="6980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32D6283-86E5-93E5-E123-438822E4FF48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10619232" y="4422041"/>
            <a:ext cx="0" cy="4871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4249C104-CDB2-1FAB-1109-63612BB2DD41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6929120" y="4422042"/>
            <a:ext cx="0" cy="4871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单角的矩形 25">
            <a:extLst>
              <a:ext uri="{FF2B5EF4-FFF2-40B4-BE49-F238E27FC236}">
                <a16:creationId xmlns:a16="http://schemas.microsoft.com/office/drawing/2014/main" id="{2A71ECA6-A487-6026-DCEE-23E5E47B4DE8}"/>
              </a:ext>
            </a:extLst>
          </p:cNvPr>
          <p:cNvSpPr/>
          <p:nvPr/>
        </p:nvSpPr>
        <p:spPr>
          <a:xfrm>
            <a:off x="3371088" y="2107870"/>
            <a:ext cx="1534155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 Code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剪去单角的矩形 27">
            <a:extLst>
              <a:ext uri="{FF2B5EF4-FFF2-40B4-BE49-F238E27FC236}">
                <a16:creationId xmlns:a16="http://schemas.microsoft.com/office/drawing/2014/main" id="{5074527A-358B-1622-C981-8E5B2B5CE80A}"/>
              </a:ext>
            </a:extLst>
          </p:cNvPr>
          <p:cNvSpPr/>
          <p:nvPr/>
        </p:nvSpPr>
        <p:spPr>
          <a:xfrm>
            <a:off x="895097" y="2110203"/>
            <a:ext cx="1534160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Host Code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BB1F36B-2186-7FD4-5952-B00FD4793189}"/>
              </a:ext>
            </a:extLst>
          </p:cNvPr>
          <p:cNvSpPr/>
          <p:nvPr/>
        </p:nvSpPr>
        <p:spPr>
          <a:xfrm>
            <a:off x="895097" y="2509349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 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1D1C357-1153-2B3A-2064-621F9DD3252B}"/>
              </a:ext>
            </a:extLst>
          </p:cNvPr>
          <p:cNvSpPr/>
          <p:nvPr/>
        </p:nvSpPr>
        <p:spPr>
          <a:xfrm>
            <a:off x="895096" y="3157634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B53A8DE-5318-73B4-62FE-ACA1CC5606DD}"/>
              </a:ext>
            </a:extLst>
          </p:cNvPr>
          <p:cNvSpPr/>
          <p:nvPr/>
        </p:nvSpPr>
        <p:spPr>
          <a:xfrm>
            <a:off x="895096" y="3526587"/>
            <a:ext cx="1534161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 Interfacing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3C565D3-DB51-88AB-287D-F7D6C7707CC2}"/>
              </a:ext>
            </a:extLst>
          </p:cNvPr>
          <p:cNvSpPr/>
          <p:nvPr/>
        </p:nvSpPr>
        <p:spPr>
          <a:xfrm>
            <a:off x="3371087" y="3159467"/>
            <a:ext cx="153416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Suspend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Resume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C7AF517-E004-4FBA-2134-E408752EA669}"/>
              </a:ext>
            </a:extLst>
          </p:cNvPr>
          <p:cNvSpPr/>
          <p:nvPr/>
        </p:nvSpPr>
        <p:spPr>
          <a:xfrm>
            <a:off x="3371086" y="4185504"/>
            <a:ext cx="153416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Suspend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Resume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DAB2454-A19B-AC6F-F940-3851BE7D98B9}"/>
              </a:ext>
            </a:extLst>
          </p:cNvPr>
          <p:cNvSpPr/>
          <p:nvPr/>
        </p:nvSpPr>
        <p:spPr>
          <a:xfrm>
            <a:off x="3371086" y="3814307"/>
            <a:ext cx="153415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E538CAA-E06D-A77E-D2D0-21AAD4BA625C}"/>
              </a:ext>
            </a:extLst>
          </p:cNvPr>
          <p:cNvSpPr/>
          <p:nvPr/>
        </p:nvSpPr>
        <p:spPr>
          <a:xfrm>
            <a:off x="3371088" y="2513136"/>
            <a:ext cx="1534161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Host Interfacing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CDDCC84-A6B3-C4C3-DEA2-91D1672C56FC}"/>
              </a:ext>
            </a:extLst>
          </p:cNvPr>
          <p:cNvSpPr/>
          <p:nvPr/>
        </p:nvSpPr>
        <p:spPr>
          <a:xfrm>
            <a:off x="3371080" y="4831835"/>
            <a:ext cx="1534161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Host Interfacing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9182BA7-C32C-B30A-CABF-1F8826126876}"/>
              </a:ext>
            </a:extLst>
          </p:cNvPr>
          <p:cNvSpPr/>
          <p:nvPr/>
        </p:nvSpPr>
        <p:spPr>
          <a:xfrm>
            <a:off x="895096" y="4172918"/>
            <a:ext cx="153416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33C753E-081E-7DE2-6144-9CE41928928C}"/>
              </a:ext>
            </a:extLst>
          </p:cNvPr>
          <p:cNvSpPr txBox="1"/>
          <p:nvPr/>
        </p:nvSpPr>
        <p:spPr>
          <a:xfrm>
            <a:off x="1991360" y="5660620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Multi-Source</a:t>
            </a:r>
            <a:endParaRPr kumimoji="1" lang="zh-CN" altLang="en-US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CA2B28C-8624-4433-A55C-536448554A08}"/>
              </a:ext>
            </a:extLst>
          </p:cNvPr>
          <p:cNvSpPr txBox="1"/>
          <p:nvPr/>
        </p:nvSpPr>
        <p:spPr>
          <a:xfrm>
            <a:off x="7916672" y="56606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Indirect control</a:t>
            </a:r>
            <a:endParaRPr kumimoji="1" lang="zh-CN" altLang="en-US" b="1" dirty="0"/>
          </a:p>
        </p:txBody>
      </p: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04131A12-5DFF-E25E-E4A1-FE1AAF38DCAA}"/>
              </a:ext>
            </a:extLst>
          </p:cNvPr>
          <p:cNvCxnSpPr>
            <a:cxnSpLocks/>
          </p:cNvCxnSpPr>
          <p:nvPr/>
        </p:nvCxnSpPr>
        <p:spPr>
          <a:xfrm>
            <a:off x="5598160" y="1057518"/>
            <a:ext cx="0" cy="549656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5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5E4457C-52BC-4F05-777F-AD6AE4C8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sp>
        <p:nvSpPr>
          <p:cNvPr id="7" name="六边形 6">
            <a:extLst>
              <a:ext uri="{FF2B5EF4-FFF2-40B4-BE49-F238E27FC236}">
                <a16:creationId xmlns:a16="http://schemas.microsoft.com/office/drawing/2014/main" id="{FC86BD2D-6128-AFD0-7DFF-4C463E2EA856}"/>
              </a:ext>
            </a:extLst>
          </p:cNvPr>
          <p:cNvSpPr/>
          <p:nvPr/>
        </p:nvSpPr>
        <p:spPr>
          <a:xfrm>
            <a:off x="9540835" y="2692048"/>
            <a:ext cx="2023872" cy="840105"/>
          </a:xfrm>
          <a:prstGeom prst="hexagon">
            <a:avLst>
              <a:gd name="adj" fmla="val 54025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C12359EF-1DFD-C418-02D4-8A98D148AF04}"/>
              </a:ext>
            </a:extLst>
          </p:cNvPr>
          <p:cNvSpPr/>
          <p:nvPr/>
        </p:nvSpPr>
        <p:spPr>
          <a:xfrm>
            <a:off x="5955792" y="1455949"/>
            <a:ext cx="5496557" cy="7150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Kernel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7D5F62C4-8051-AA1F-2CDB-B91F9C9C4AA6}"/>
              </a:ext>
            </a:extLst>
          </p:cNvPr>
          <p:cNvSpPr/>
          <p:nvPr/>
        </p:nvSpPr>
        <p:spPr>
          <a:xfrm>
            <a:off x="9719651" y="3856197"/>
            <a:ext cx="1666240" cy="71508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SSD Controller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2567F1-A1FF-9C5A-DF86-37D73BA27326}"/>
              </a:ext>
            </a:extLst>
          </p:cNvPr>
          <p:cNvSpPr/>
          <p:nvPr/>
        </p:nvSpPr>
        <p:spPr>
          <a:xfrm>
            <a:off x="5955793" y="2685781"/>
            <a:ext cx="166624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FPGA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DRAM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766DBB-521E-015B-30B3-55BDBB183A4E}"/>
              </a:ext>
            </a:extLst>
          </p:cNvPr>
          <p:cNvSpPr/>
          <p:nvPr/>
        </p:nvSpPr>
        <p:spPr>
          <a:xfrm>
            <a:off x="9719651" y="5058390"/>
            <a:ext cx="166624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Block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47146F62-1939-A767-D266-1140AE52F7D5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10552771" y="3532153"/>
            <a:ext cx="0" cy="3240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24F8A80B-2D37-C361-7256-F7CC834267C9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10552771" y="4571286"/>
            <a:ext cx="0" cy="4871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BF12224-C8CE-EED5-C92B-E1720C566AAA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788913" y="2171038"/>
            <a:ext cx="0" cy="5147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剪去单角的矩形 16">
            <a:extLst>
              <a:ext uri="{FF2B5EF4-FFF2-40B4-BE49-F238E27FC236}">
                <a16:creationId xmlns:a16="http://schemas.microsoft.com/office/drawing/2014/main" id="{7E16F472-A2C9-B993-818E-5F25F008F73F}"/>
              </a:ext>
            </a:extLst>
          </p:cNvPr>
          <p:cNvSpPr/>
          <p:nvPr/>
        </p:nvSpPr>
        <p:spPr>
          <a:xfrm>
            <a:off x="2040127" y="2110203"/>
            <a:ext cx="1534155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 Code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408B746-A5B9-BE91-E68D-0507823B7E3C}"/>
              </a:ext>
            </a:extLst>
          </p:cNvPr>
          <p:cNvSpPr/>
          <p:nvPr/>
        </p:nvSpPr>
        <p:spPr>
          <a:xfrm>
            <a:off x="2040120" y="2888094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932DB22-B5ED-4112-0995-1C7C2B34902D}"/>
              </a:ext>
            </a:extLst>
          </p:cNvPr>
          <p:cNvSpPr/>
          <p:nvPr/>
        </p:nvSpPr>
        <p:spPr>
          <a:xfrm>
            <a:off x="2040120" y="3901485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89A1958-BC77-ACD7-F5D4-ACDDF0020270}"/>
              </a:ext>
            </a:extLst>
          </p:cNvPr>
          <p:cNvSpPr/>
          <p:nvPr/>
        </p:nvSpPr>
        <p:spPr>
          <a:xfrm>
            <a:off x="2040125" y="3532153"/>
            <a:ext cx="153415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02D22AA-1809-897F-015D-C6253CC73D33}"/>
              </a:ext>
            </a:extLst>
          </p:cNvPr>
          <p:cNvSpPr/>
          <p:nvPr/>
        </p:nvSpPr>
        <p:spPr>
          <a:xfrm>
            <a:off x="2040119" y="2511682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12340A1-3566-436F-E59C-E711189595A5}"/>
              </a:ext>
            </a:extLst>
          </p:cNvPr>
          <p:cNvSpPr/>
          <p:nvPr/>
        </p:nvSpPr>
        <p:spPr>
          <a:xfrm>
            <a:off x="2040118" y="4550220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8EE9AD-D824-33DD-3894-62466B63DDBA}"/>
              </a:ext>
            </a:extLst>
          </p:cNvPr>
          <p:cNvSpPr txBox="1"/>
          <p:nvPr/>
        </p:nvSpPr>
        <p:spPr>
          <a:xfrm>
            <a:off x="1991360" y="566062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Single-Source</a:t>
            </a:r>
            <a:endParaRPr kumimoji="1"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30CF60E-EDE5-350A-F9C5-47A3FA5660E4}"/>
              </a:ext>
            </a:extLst>
          </p:cNvPr>
          <p:cNvSpPr txBox="1"/>
          <p:nvPr/>
        </p:nvSpPr>
        <p:spPr>
          <a:xfrm>
            <a:off x="7916672" y="5660620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Direct control</a:t>
            </a:r>
            <a:endParaRPr kumimoji="1" lang="zh-CN" altLang="en-US" b="1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B2162FCD-A86B-53E5-1D1D-66C5C103D3BF}"/>
              </a:ext>
            </a:extLst>
          </p:cNvPr>
          <p:cNvCxnSpPr>
            <a:cxnSpLocks/>
          </p:cNvCxnSpPr>
          <p:nvPr/>
        </p:nvCxnSpPr>
        <p:spPr>
          <a:xfrm>
            <a:off x="5598160" y="1057518"/>
            <a:ext cx="0" cy="549656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63C1E33C-96EB-AFE4-F33D-C493FA551EE7}"/>
              </a:ext>
            </a:extLst>
          </p:cNvPr>
          <p:cNvSpPr/>
          <p:nvPr/>
        </p:nvSpPr>
        <p:spPr>
          <a:xfrm>
            <a:off x="9765891" y="1525493"/>
            <a:ext cx="1620000" cy="57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DONGLE Module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53ADBCEF-7398-2B0F-0B4E-7EA6EAF92991}"/>
              </a:ext>
            </a:extLst>
          </p:cNvPr>
          <p:cNvCxnSpPr>
            <a:cxnSpLocks/>
          </p:cNvCxnSpPr>
          <p:nvPr/>
        </p:nvCxnSpPr>
        <p:spPr>
          <a:xfrm>
            <a:off x="10544644" y="2171038"/>
            <a:ext cx="0" cy="5147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910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99884A4-F578-3B7A-EA03-4702F619C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sp>
        <p:nvSpPr>
          <p:cNvPr id="4" name="剪去单角的矩形 3">
            <a:extLst>
              <a:ext uri="{FF2B5EF4-FFF2-40B4-BE49-F238E27FC236}">
                <a16:creationId xmlns:a16="http://schemas.microsoft.com/office/drawing/2014/main" id="{FF645ECA-CE54-85E3-FC65-1D64C513C123}"/>
              </a:ext>
            </a:extLst>
          </p:cNvPr>
          <p:cNvSpPr/>
          <p:nvPr/>
        </p:nvSpPr>
        <p:spPr>
          <a:xfrm>
            <a:off x="2040127" y="2110203"/>
            <a:ext cx="1534155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 Code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0A3D39E-4852-9E70-52AB-D5539D7A81D3}"/>
              </a:ext>
            </a:extLst>
          </p:cNvPr>
          <p:cNvSpPr/>
          <p:nvPr/>
        </p:nvSpPr>
        <p:spPr>
          <a:xfrm>
            <a:off x="2040120" y="2888094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52FD58-0CAC-E28E-26D1-11611ED0A2C8}"/>
              </a:ext>
            </a:extLst>
          </p:cNvPr>
          <p:cNvSpPr/>
          <p:nvPr/>
        </p:nvSpPr>
        <p:spPr>
          <a:xfrm>
            <a:off x="2040120" y="3901485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76E30F-9968-B598-779F-01AB323253F7}"/>
              </a:ext>
            </a:extLst>
          </p:cNvPr>
          <p:cNvSpPr/>
          <p:nvPr/>
        </p:nvSpPr>
        <p:spPr>
          <a:xfrm>
            <a:off x="2040125" y="3532153"/>
            <a:ext cx="153415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E39238-082A-381B-8D17-4596F939927D}"/>
              </a:ext>
            </a:extLst>
          </p:cNvPr>
          <p:cNvSpPr/>
          <p:nvPr/>
        </p:nvSpPr>
        <p:spPr>
          <a:xfrm>
            <a:off x="2040119" y="2511682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638BB25-7044-BB97-81E7-23520A5AA9BA}"/>
              </a:ext>
            </a:extLst>
          </p:cNvPr>
          <p:cNvSpPr/>
          <p:nvPr/>
        </p:nvSpPr>
        <p:spPr>
          <a:xfrm>
            <a:off x="2040118" y="4550220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ABFA9B6-1EF4-2E3A-EBCC-25A1917ED37A}"/>
              </a:ext>
            </a:extLst>
          </p:cNvPr>
          <p:cNvSpPr txBox="1"/>
          <p:nvPr/>
        </p:nvSpPr>
        <p:spPr>
          <a:xfrm>
            <a:off x="1229360" y="5386025"/>
            <a:ext cx="360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Entangled algorithm and control</a:t>
            </a:r>
            <a:endParaRPr kumimoji="1" lang="zh-CN" altLang="en-US" b="1" dirty="0"/>
          </a:p>
        </p:txBody>
      </p:sp>
      <p:sp>
        <p:nvSpPr>
          <p:cNvPr id="11" name="剪去单角的矩形 10">
            <a:extLst>
              <a:ext uri="{FF2B5EF4-FFF2-40B4-BE49-F238E27FC236}">
                <a16:creationId xmlns:a16="http://schemas.microsoft.com/office/drawing/2014/main" id="{71892B21-B40D-5CA9-3F5D-F715A35A831D}"/>
              </a:ext>
            </a:extLst>
          </p:cNvPr>
          <p:cNvSpPr/>
          <p:nvPr/>
        </p:nvSpPr>
        <p:spPr>
          <a:xfrm>
            <a:off x="7668767" y="1925537"/>
            <a:ext cx="1534155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HLS Code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BE0E08D-B1BA-9C87-DA28-358CAA37EE82}"/>
              </a:ext>
            </a:extLst>
          </p:cNvPr>
          <p:cNvSpPr/>
          <p:nvPr/>
        </p:nvSpPr>
        <p:spPr>
          <a:xfrm>
            <a:off x="7668759" y="2327016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A15F354-F618-4423-4852-3EE74F2FC8A7}"/>
              </a:ext>
            </a:extLst>
          </p:cNvPr>
          <p:cNvSpPr/>
          <p:nvPr/>
        </p:nvSpPr>
        <p:spPr>
          <a:xfrm>
            <a:off x="7668759" y="2693127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D3E4880-C8DC-D463-99BD-11485D9403F6}"/>
              </a:ext>
            </a:extLst>
          </p:cNvPr>
          <p:cNvSpPr/>
          <p:nvPr/>
        </p:nvSpPr>
        <p:spPr>
          <a:xfrm>
            <a:off x="7668758" y="3062459"/>
            <a:ext cx="153416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剪去单角的矩形 14">
            <a:extLst>
              <a:ext uri="{FF2B5EF4-FFF2-40B4-BE49-F238E27FC236}">
                <a16:creationId xmlns:a16="http://schemas.microsoft.com/office/drawing/2014/main" id="{2D5E3D3B-6392-6719-DA77-43595DBDA387}"/>
              </a:ext>
            </a:extLst>
          </p:cNvPr>
          <p:cNvSpPr/>
          <p:nvPr/>
        </p:nvSpPr>
        <p:spPr>
          <a:xfrm>
            <a:off x="7668764" y="4634508"/>
            <a:ext cx="1534155" cy="401479"/>
          </a:xfrm>
          <a:prstGeom prst="snip1Rect">
            <a:avLst/>
          </a:prstGeom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DONGLE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72CFC-3FC0-2099-48F8-7C14BF75D6E4}"/>
              </a:ext>
            </a:extLst>
          </p:cNvPr>
          <p:cNvSpPr/>
          <p:nvPr/>
        </p:nvSpPr>
        <p:spPr>
          <a:xfrm>
            <a:off x="7668758" y="5038851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B82861A-1146-9E2E-B8CE-9E325C9EBD45}"/>
              </a:ext>
            </a:extLst>
          </p:cNvPr>
          <p:cNvSpPr/>
          <p:nvPr/>
        </p:nvSpPr>
        <p:spPr>
          <a:xfrm>
            <a:off x="7668758" y="5685182"/>
            <a:ext cx="153416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Storage</a:t>
            </a:r>
            <a:b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</a:t>
            </a:r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361DFE7-9085-7005-C922-75DAB3FA6495}"/>
              </a:ext>
            </a:extLst>
          </p:cNvPr>
          <p:cNvSpPr/>
          <p:nvPr/>
        </p:nvSpPr>
        <p:spPr>
          <a:xfrm>
            <a:off x="6380226" y="3848483"/>
            <a:ext cx="12192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3240422-1D64-69EC-B216-9C6E77B3112C}"/>
              </a:ext>
            </a:extLst>
          </p:cNvPr>
          <p:cNvSpPr/>
          <p:nvPr/>
        </p:nvSpPr>
        <p:spPr>
          <a:xfrm>
            <a:off x="650214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180E479-AE50-CB55-71B9-BFC04F17B7D0}"/>
              </a:ext>
            </a:extLst>
          </p:cNvPr>
          <p:cNvSpPr/>
          <p:nvPr/>
        </p:nvSpPr>
        <p:spPr>
          <a:xfrm>
            <a:off x="662406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9B31EBA-C3D0-ACAE-2CA0-498D6C064EDC}"/>
              </a:ext>
            </a:extLst>
          </p:cNvPr>
          <p:cNvSpPr/>
          <p:nvPr/>
        </p:nvSpPr>
        <p:spPr>
          <a:xfrm>
            <a:off x="674598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D00E68E-6A3B-5C60-2DD7-C74DEC7AD063}"/>
              </a:ext>
            </a:extLst>
          </p:cNvPr>
          <p:cNvSpPr/>
          <p:nvPr/>
        </p:nvSpPr>
        <p:spPr>
          <a:xfrm>
            <a:off x="686790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A4C0B0-EAE7-D0AE-225F-4D2921B7939D}"/>
              </a:ext>
            </a:extLst>
          </p:cNvPr>
          <p:cNvSpPr/>
          <p:nvPr/>
        </p:nvSpPr>
        <p:spPr>
          <a:xfrm>
            <a:off x="697966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D95542F-C588-2B8B-315A-DBB33E7FA7DA}"/>
              </a:ext>
            </a:extLst>
          </p:cNvPr>
          <p:cNvSpPr/>
          <p:nvPr/>
        </p:nvSpPr>
        <p:spPr>
          <a:xfrm>
            <a:off x="710158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B72B4E4-577C-834B-046E-92E71BF86D48}"/>
              </a:ext>
            </a:extLst>
          </p:cNvPr>
          <p:cNvSpPr/>
          <p:nvPr/>
        </p:nvSpPr>
        <p:spPr>
          <a:xfrm>
            <a:off x="722350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773D0F0-FDAA-AF45-E188-E358CCC80574}"/>
              </a:ext>
            </a:extLst>
          </p:cNvPr>
          <p:cNvSpPr/>
          <p:nvPr/>
        </p:nvSpPr>
        <p:spPr>
          <a:xfrm>
            <a:off x="734542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987F20E-5074-6780-59FF-25BC5538EA5A}"/>
              </a:ext>
            </a:extLst>
          </p:cNvPr>
          <p:cNvSpPr/>
          <p:nvPr/>
        </p:nvSpPr>
        <p:spPr>
          <a:xfrm>
            <a:off x="746734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E9E3BAF-8730-2D02-9A86-623FB8ECDD01}"/>
              </a:ext>
            </a:extLst>
          </p:cNvPr>
          <p:cNvSpPr/>
          <p:nvPr/>
        </p:nvSpPr>
        <p:spPr>
          <a:xfrm>
            <a:off x="758926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7493DE8-CAE0-1420-26DF-BE2AE4BB4691}"/>
              </a:ext>
            </a:extLst>
          </p:cNvPr>
          <p:cNvSpPr/>
          <p:nvPr/>
        </p:nvSpPr>
        <p:spPr>
          <a:xfrm>
            <a:off x="7711186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91210D6-BDC8-6BEF-53C6-6ED07C00F43D}"/>
              </a:ext>
            </a:extLst>
          </p:cNvPr>
          <p:cNvSpPr/>
          <p:nvPr/>
        </p:nvSpPr>
        <p:spPr>
          <a:xfrm>
            <a:off x="783463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11F101-814F-3AC2-F2B8-192B3D7AD4FE}"/>
              </a:ext>
            </a:extLst>
          </p:cNvPr>
          <p:cNvSpPr/>
          <p:nvPr/>
        </p:nvSpPr>
        <p:spPr>
          <a:xfrm>
            <a:off x="795655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FF188CA-4AD3-2FCF-4403-EDBD38018F59}"/>
              </a:ext>
            </a:extLst>
          </p:cNvPr>
          <p:cNvSpPr/>
          <p:nvPr/>
        </p:nvSpPr>
        <p:spPr>
          <a:xfrm>
            <a:off x="807847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15B3943-DE6A-E954-9477-551E3E5882D3}"/>
              </a:ext>
            </a:extLst>
          </p:cNvPr>
          <p:cNvSpPr/>
          <p:nvPr/>
        </p:nvSpPr>
        <p:spPr>
          <a:xfrm>
            <a:off x="820039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1400273-5369-4DA3-43A4-7516CEBD2702}"/>
              </a:ext>
            </a:extLst>
          </p:cNvPr>
          <p:cNvSpPr/>
          <p:nvPr/>
        </p:nvSpPr>
        <p:spPr>
          <a:xfrm>
            <a:off x="832231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5354ABB-549A-AEEE-47AC-DD781E9C2FFF}"/>
              </a:ext>
            </a:extLst>
          </p:cNvPr>
          <p:cNvSpPr/>
          <p:nvPr/>
        </p:nvSpPr>
        <p:spPr>
          <a:xfrm>
            <a:off x="843407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9FBC450-406F-74A4-56F0-A78E903F86F9}"/>
              </a:ext>
            </a:extLst>
          </p:cNvPr>
          <p:cNvSpPr/>
          <p:nvPr/>
        </p:nvSpPr>
        <p:spPr>
          <a:xfrm>
            <a:off x="855599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71F9989-CCD2-4310-F176-56B4C309D84D}"/>
              </a:ext>
            </a:extLst>
          </p:cNvPr>
          <p:cNvSpPr/>
          <p:nvPr/>
        </p:nvSpPr>
        <p:spPr>
          <a:xfrm>
            <a:off x="867791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A5E8F0A-B647-805D-9165-B32F2EA48D89}"/>
              </a:ext>
            </a:extLst>
          </p:cNvPr>
          <p:cNvSpPr/>
          <p:nvPr/>
        </p:nvSpPr>
        <p:spPr>
          <a:xfrm>
            <a:off x="879983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FF26982-1284-B056-C316-10B9DCE5BB11}"/>
              </a:ext>
            </a:extLst>
          </p:cNvPr>
          <p:cNvSpPr/>
          <p:nvPr/>
        </p:nvSpPr>
        <p:spPr>
          <a:xfrm>
            <a:off x="892175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7A8B60F-AA25-D011-D771-F9EAB0DC1AC1}"/>
              </a:ext>
            </a:extLst>
          </p:cNvPr>
          <p:cNvSpPr/>
          <p:nvPr/>
        </p:nvSpPr>
        <p:spPr>
          <a:xfrm>
            <a:off x="904367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1963E58-7672-9A7A-65B6-1F7674529DFC}"/>
              </a:ext>
            </a:extLst>
          </p:cNvPr>
          <p:cNvSpPr/>
          <p:nvPr/>
        </p:nvSpPr>
        <p:spPr>
          <a:xfrm>
            <a:off x="9165598" y="3848483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42A9100-6958-2E85-6527-FAE12229B4CB}"/>
              </a:ext>
            </a:extLst>
          </p:cNvPr>
          <p:cNvSpPr/>
          <p:nvPr/>
        </p:nvSpPr>
        <p:spPr>
          <a:xfrm>
            <a:off x="904367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A5913A9-29DA-4969-BFD7-DD375F286468}"/>
              </a:ext>
            </a:extLst>
          </p:cNvPr>
          <p:cNvSpPr/>
          <p:nvPr/>
        </p:nvSpPr>
        <p:spPr>
          <a:xfrm>
            <a:off x="916559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D392911-0D4A-BB7D-E297-9D749174C63A}"/>
              </a:ext>
            </a:extLst>
          </p:cNvPr>
          <p:cNvSpPr/>
          <p:nvPr/>
        </p:nvSpPr>
        <p:spPr>
          <a:xfrm>
            <a:off x="928751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6CD0914-3553-FE28-E51B-D5C4E6C6A7C8}"/>
              </a:ext>
            </a:extLst>
          </p:cNvPr>
          <p:cNvSpPr/>
          <p:nvPr/>
        </p:nvSpPr>
        <p:spPr>
          <a:xfrm>
            <a:off x="940943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6AB7728-2C48-4D14-50CA-A7D11C96B10D}"/>
              </a:ext>
            </a:extLst>
          </p:cNvPr>
          <p:cNvSpPr/>
          <p:nvPr/>
        </p:nvSpPr>
        <p:spPr>
          <a:xfrm>
            <a:off x="953135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8A2F6CC-1F0B-453A-2BA5-15CA7AAA8254}"/>
              </a:ext>
            </a:extLst>
          </p:cNvPr>
          <p:cNvSpPr/>
          <p:nvPr/>
        </p:nvSpPr>
        <p:spPr>
          <a:xfrm>
            <a:off x="964311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63EB986-267B-EB85-EF07-6E8840B1148C}"/>
              </a:ext>
            </a:extLst>
          </p:cNvPr>
          <p:cNvSpPr/>
          <p:nvPr/>
        </p:nvSpPr>
        <p:spPr>
          <a:xfrm>
            <a:off x="976503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C4A232D3-2C60-82E2-589E-553CDF95A087}"/>
              </a:ext>
            </a:extLst>
          </p:cNvPr>
          <p:cNvSpPr/>
          <p:nvPr/>
        </p:nvSpPr>
        <p:spPr>
          <a:xfrm>
            <a:off x="988695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8B399C9-4F07-8692-9E26-8083D3587C69}"/>
              </a:ext>
            </a:extLst>
          </p:cNvPr>
          <p:cNvSpPr/>
          <p:nvPr/>
        </p:nvSpPr>
        <p:spPr>
          <a:xfrm>
            <a:off x="1000887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8C8ADD5-1719-2616-01F5-AB6E981B9DCF}"/>
              </a:ext>
            </a:extLst>
          </p:cNvPr>
          <p:cNvSpPr/>
          <p:nvPr/>
        </p:nvSpPr>
        <p:spPr>
          <a:xfrm>
            <a:off x="1013079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4F77BAE-5AB6-D99B-AC95-F2B6BC9F9122}"/>
              </a:ext>
            </a:extLst>
          </p:cNvPr>
          <p:cNvSpPr/>
          <p:nvPr/>
        </p:nvSpPr>
        <p:spPr>
          <a:xfrm>
            <a:off x="1025271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750DD489-043B-6FDA-B13F-C71004DA21B1}"/>
              </a:ext>
            </a:extLst>
          </p:cNvPr>
          <p:cNvSpPr/>
          <p:nvPr/>
        </p:nvSpPr>
        <p:spPr>
          <a:xfrm>
            <a:off x="10374638" y="3849915"/>
            <a:ext cx="12192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4705CD0-C87B-6164-843F-2D1FC0E2F3F6}"/>
              </a:ext>
            </a:extLst>
          </p:cNvPr>
          <p:cNvSpPr txBox="1"/>
          <p:nvPr/>
        </p:nvSpPr>
        <p:spPr>
          <a:xfrm>
            <a:off x="8078074" y="4274796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/>
              <a:t>SSD</a:t>
            </a:r>
            <a:endParaRPr kumimoji="1" lang="zh-CN" altLang="en-US" b="1" dirty="0"/>
          </a:p>
        </p:txBody>
      </p:sp>
      <p:cxnSp>
        <p:nvCxnSpPr>
          <p:cNvPr id="56" name="直线连接符 55">
            <a:extLst>
              <a:ext uri="{FF2B5EF4-FFF2-40B4-BE49-F238E27FC236}">
                <a16:creationId xmlns:a16="http://schemas.microsoft.com/office/drawing/2014/main" id="{5AACB45D-55F2-0C03-5004-70BE2F07B327}"/>
              </a:ext>
            </a:extLst>
          </p:cNvPr>
          <p:cNvCxnSpPr>
            <a:cxnSpLocks/>
            <a:stCxn id="18" idx="2"/>
            <a:endCxn id="15" idx="2"/>
          </p:cNvCxnSpPr>
          <p:nvPr/>
        </p:nvCxnSpPr>
        <p:spPr>
          <a:xfrm>
            <a:off x="6441186" y="4217815"/>
            <a:ext cx="1227578" cy="6174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678A31A2-428F-3B41-07D3-1132B6DF80F1}"/>
              </a:ext>
            </a:extLst>
          </p:cNvPr>
          <p:cNvCxnSpPr>
            <a:cxnSpLocks/>
            <a:stCxn id="53" idx="2"/>
            <a:endCxn id="15" idx="0"/>
          </p:cNvCxnSpPr>
          <p:nvPr/>
        </p:nvCxnSpPr>
        <p:spPr>
          <a:xfrm flipH="1">
            <a:off x="9202919" y="4219247"/>
            <a:ext cx="1232679" cy="6160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曲线连接符 62">
            <a:extLst>
              <a:ext uri="{FF2B5EF4-FFF2-40B4-BE49-F238E27FC236}">
                <a16:creationId xmlns:a16="http://schemas.microsoft.com/office/drawing/2014/main" id="{04003458-66E2-1BEF-34CA-77DA4802B33E}"/>
              </a:ext>
            </a:extLst>
          </p:cNvPr>
          <p:cNvCxnSpPr>
            <a:stCxn id="18" idx="1"/>
            <a:endCxn id="13" idx="1"/>
          </p:cNvCxnSpPr>
          <p:nvPr/>
        </p:nvCxnSpPr>
        <p:spPr>
          <a:xfrm rot="10800000" flipH="1">
            <a:off x="6380225" y="2877793"/>
            <a:ext cx="1288533" cy="1155356"/>
          </a:xfrm>
          <a:prstGeom prst="curvedConnector3">
            <a:avLst>
              <a:gd name="adj1" fmla="val -1774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下箭头 63">
            <a:extLst>
              <a:ext uri="{FF2B5EF4-FFF2-40B4-BE49-F238E27FC236}">
                <a16:creationId xmlns:a16="http://schemas.microsoft.com/office/drawing/2014/main" id="{7D70C316-1B38-CA0F-755A-E8B400ABDCB2}"/>
              </a:ext>
            </a:extLst>
          </p:cNvPr>
          <p:cNvSpPr/>
          <p:nvPr/>
        </p:nvSpPr>
        <p:spPr>
          <a:xfrm rot="16200000">
            <a:off x="4833232" y="3532153"/>
            <a:ext cx="484632" cy="978408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725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>
            <a:extLst>
              <a:ext uri="{FF2B5EF4-FFF2-40B4-BE49-F238E27FC236}">
                <a16:creationId xmlns:a16="http://schemas.microsoft.com/office/drawing/2014/main" id="{C57EFC51-1B60-E536-0701-FC4912A31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810993" cy="5704906"/>
          </a:xfrm>
        </p:spPr>
        <p:txBody>
          <a:bodyPr>
            <a:normAutofit/>
          </a:bodyPr>
          <a:lstStyle/>
          <a:p>
            <a:r>
              <a:rPr lang="en-US" altLang="zh-CN" dirty="0"/>
              <a:t>Architecture Overview</a:t>
            </a:r>
          </a:p>
          <a:p>
            <a:pPr lvl="1"/>
            <a:r>
              <a:rPr lang="en" altLang="zh-CN" dirty="0"/>
              <a:t>A Unified Architecture that accesses both </a:t>
            </a:r>
            <a:r>
              <a:rPr lang="en" altLang="zh-CN" dirty="0" err="1"/>
              <a:t>NVMe</a:t>
            </a:r>
            <a:r>
              <a:rPr lang="en" altLang="zh-CN" dirty="0"/>
              <a:t> and DRAM</a:t>
            </a:r>
          </a:p>
          <a:p>
            <a:pPr lvl="1"/>
            <a:r>
              <a:rPr lang="en" altLang="zh-CN" dirty="0"/>
              <a:t>Communicate with </a:t>
            </a:r>
            <a:r>
              <a:rPr lang="en" altLang="zh-CN" b="1" dirty="0" err="1"/>
              <a:t>NVMe</a:t>
            </a:r>
            <a:r>
              <a:rPr lang="en" altLang="zh-CN" dirty="0"/>
              <a:t> and </a:t>
            </a:r>
            <a:r>
              <a:rPr lang="en" altLang="zh-CN" b="1" dirty="0"/>
              <a:t>PCIe</a:t>
            </a:r>
            <a:r>
              <a:rPr lang="en" altLang="zh-CN" dirty="0"/>
              <a:t> modules to control the SSD</a:t>
            </a:r>
          </a:p>
          <a:p>
            <a:pPr lvl="1"/>
            <a:r>
              <a:rPr lang="en" altLang="zh-CN" dirty="0"/>
              <a:t>Multiple DONGLE modules can be used on a single underlying </a:t>
            </a:r>
            <a:r>
              <a:rPr lang="en" altLang="zh-CN" dirty="0" err="1"/>
              <a:t>NVMe</a:t>
            </a:r>
            <a:r>
              <a:rPr lang="en" altLang="zh-CN" dirty="0"/>
              <a:t> SSD</a:t>
            </a:r>
          </a:p>
          <a:p>
            <a:pPr lvl="2"/>
            <a:r>
              <a:rPr lang="en" altLang="zh-CN" dirty="0"/>
              <a:t>Take advantage of the queue-level parallelism of </a:t>
            </a:r>
            <a:r>
              <a:rPr lang="en" altLang="zh-CN" dirty="0" err="1"/>
              <a:t>NVMe</a:t>
            </a:r>
            <a:r>
              <a:rPr lang="en" altLang="zh-CN" dirty="0"/>
              <a:t>.</a:t>
            </a:r>
          </a:p>
          <a:p>
            <a:pPr lvl="2"/>
            <a:r>
              <a:rPr lang="en" altLang="zh-CN" dirty="0"/>
              <a:t>allows a single </a:t>
            </a:r>
            <a:r>
              <a:rPr lang="en" altLang="zh-CN" dirty="0" err="1"/>
              <a:t>NVMe</a:t>
            </a:r>
            <a:r>
              <a:rPr lang="en" altLang="zh-CN" dirty="0"/>
              <a:t> SSD to serve multiple memory ports.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50DCDA2-014C-1B5A-38DD-887F215AE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9DBD0EE-6B1D-173A-8D90-4DB2DC1B2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05000"/>
            <a:ext cx="5687311" cy="42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3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453968E-1DF7-0061-8BAB-6ECD70C1D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810993" cy="5379521"/>
          </a:xfrm>
        </p:spPr>
        <p:txBody>
          <a:bodyPr/>
          <a:lstStyle/>
          <a:p>
            <a:r>
              <a:rPr kumimoji="1" lang="en-US" altLang="zh-CN" dirty="0"/>
              <a:t>DONGLE Module</a:t>
            </a:r>
          </a:p>
          <a:p>
            <a:pPr lvl="1"/>
            <a:r>
              <a:rPr kumimoji="1" lang="en" altLang="zh-CN" dirty="0"/>
              <a:t>(a) Scheduling Unit</a:t>
            </a:r>
          </a:p>
          <a:p>
            <a:pPr lvl="1"/>
            <a:r>
              <a:rPr kumimoji="1" lang="en-US" altLang="zh-CN" dirty="0"/>
              <a:t>(b) Command Unit</a:t>
            </a:r>
          </a:p>
          <a:p>
            <a:pPr lvl="1"/>
            <a:r>
              <a:rPr kumimoji="1" lang="en" altLang="zh-CN" dirty="0"/>
              <a:t>(c) Arbitration Unit </a:t>
            </a:r>
          </a:p>
          <a:p>
            <a:pPr lvl="1"/>
            <a:r>
              <a:rPr kumimoji="1" lang="en" altLang="zh-CN" dirty="0"/>
              <a:t>(d) Reorder Buffer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3EA37A4-344E-C6A1-EE9C-FA6AB24FE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F9CF6D-C572-DD96-A8D4-E29E6C248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534"/>
            <a:ext cx="5514668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453968E-1DF7-0061-8BAB-6ECD70C1D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810993" cy="5379521"/>
          </a:xfrm>
        </p:spPr>
        <p:txBody>
          <a:bodyPr/>
          <a:lstStyle/>
          <a:p>
            <a:r>
              <a:rPr kumimoji="1" lang="en" altLang="zh-CN" dirty="0"/>
              <a:t>Scheduling Unit</a:t>
            </a:r>
          </a:p>
          <a:p>
            <a:pPr lvl="1"/>
            <a:r>
              <a:rPr kumimoji="1" lang="en" altLang="zh-CN" dirty="0"/>
              <a:t>Receive HLS AXI4 addresses</a:t>
            </a:r>
            <a:r>
              <a:rPr kumimoji="1" lang="en-US" altLang="zh-CN" dirty="0"/>
              <a:t>.</a:t>
            </a:r>
          </a:p>
          <a:p>
            <a:pPr lvl="1"/>
            <a:r>
              <a:rPr kumimoji="1" lang="en" altLang="zh-CN" dirty="0"/>
              <a:t>Schedule the execution.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3EA37A4-344E-C6A1-EE9C-FA6AB24FE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F9CF6D-C572-DD96-A8D4-E29E6C248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534"/>
            <a:ext cx="5514668" cy="4716000"/>
          </a:xfrm>
          <a:prstGeom prst="rect">
            <a:avLst/>
          </a:prstGeom>
        </p:spPr>
      </p:pic>
      <p:sp>
        <p:nvSpPr>
          <p:cNvPr id="4" name="框架 3">
            <a:extLst>
              <a:ext uri="{FF2B5EF4-FFF2-40B4-BE49-F238E27FC236}">
                <a16:creationId xmlns:a16="http://schemas.microsoft.com/office/drawing/2014/main" id="{ADD5F101-13BF-A7D8-253C-D939FD6AF3C2}"/>
              </a:ext>
            </a:extLst>
          </p:cNvPr>
          <p:cNvSpPr/>
          <p:nvPr/>
        </p:nvSpPr>
        <p:spPr>
          <a:xfrm>
            <a:off x="6390640" y="1696720"/>
            <a:ext cx="2133600" cy="406400"/>
          </a:xfrm>
          <a:prstGeom prst="frame">
            <a:avLst>
              <a:gd name="adj1" fmla="val 472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框架 5">
            <a:extLst>
              <a:ext uri="{FF2B5EF4-FFF2-40B4-BE49-F238E27FC236}">
                <a16:creationId xmlns:a16="http://schemas.microsoft.com/office/drawing/2014/main" id="{487A9881-8F54-B550-C5E5-7D8DA1662E75}"/>
              </a:ext>
            </a:extLst>
          </p:cNvPr>
          <p:cNvSpPr/>
          <p:nvPr/>
        </p:nvSpPr>
        <p:spPr>
          <a:xfrm>
            <a:off x="6390640" y="2244200"/>
            <a:ext cx="1005840" cy="406400"/>
          </a:xfrm>
          <a:prstGeom prst="frame">
            <a:avLst>
              <a:gd name="adj1" fmla="val 472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框架 6">
            <a:extLst>
              <a:ext uri="{FF2B5EF4-FFF2-40B4-BE49-F238E27FC236}">
                <a16:creationId xmlns:a16="http://schemas.microsoft.com/office/drawing/2014/main" id="{0AA16445-563F-9F7C-004E-FFA412F2C244}"/>
              </a:ext>
            </a:extLst>
          </p:cNvPr>
          <p:cNvSpPr/>
          <p:nvPr/>
        </p:nvSpPr>
        <p:spPr>
          <a:xfrm>
            <a:off x="7599680" y="2863960"/>
            <a:ext cx="924560" cy="406400"/>
          </a:xfrm>
          <a:prstGeom prst="frame">
            <a:avLst>
              <a:gd name="adj1" fmla="val 472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曲线连接符 8">
            <a:extLst>
              <a:ext uri="{FF2B5EF4-FFF2-40B4-BE49-F238E27FC236}">
                <a16:creationId xmlns:a16="http://schemas.microsoft.com/office/drawing/2014/main" id="{CE7EE4A5-3171-D177-9E5A-84A0EA7FAF31}"/>
              </a:ext>
            </a:extLst>
          </p:cNvPr>
          <p:cNvCxnSpPr/>
          <p:nvPr/>
        </p:nvCxnSpPr>
        <p:spPr>
          <a:xfrm>
            <a:off x="5222240" y="1696720"/>
            <a:ext cx="1168400" cy="203200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>
            <a:extLst>
              <a:ext uri="{FF2B5EF4-FFF2-40B4-BE49-F238E27FC236}">
                <a16:creationId xmlns:a16="http://schemas.microsoft.com/office/drawing/2014/main" id="{F8F8AFF1-DB02-88D7-31A9-A73BE0ED477A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4638040" y="2244200"/>
            <a:ext cx="1752600" cy="203200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曲线连接符 11">
            <a:extLst>
              <a:ext uri="{FF2B5EF4-FFF2-40B4-BE49-F238E27FC236}">
                <a16:creationId xmlns:a16="http://schemas.microsoft.com/office/drawing/2014/main" id="{506FE9A8-E488-CC15-5120-18B33CDB5B87}"/>
              </a:ext>
            </a:extLst>
          </p:cNvPr>
          <p:cNvCxnSpPr>
            <a:cxnSpLocks/>
          </p:cNvCxnSpPr>
          <p:nvPr/>
        </p:nvCxnSpPr>
        <p:spPr>
          <a:xfrm>
            <a:off x="4638040" y="2243001"/>
            <a:ext cx="2961640" cy="824159"/>
          </a:xfrm>
          <a:prstGeom prst="curvedConnector3">
            <a:avLst>
              <a:gd name="adj1" fmla="val 38336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22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2575231-8076-DEFA-1E4D-5A7F7F77A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810993" cy="5379521"/>
          </a:xfrm>
        </p:spPr>
        <p:txBody>
          <a:bodyPr/>
          <a:lstStyle/>
          <a:p>
            <a:r>
              <a:rPr kumimoji="1" lang="en-US" altLang="zh-CN" dirty="0"/>
              <a:t>Command Unit</a:t>
            </a:r>
          </a:p>
          <a:p>
            <a:pPr lvl="1"/>
            <a:r>
              <a:rPr kumimoji="1" lang="en-US" altLang="zh-CN" dirty="0"/>
              <a:t>Construct </a:t>
            </a:r>
            <a:r>
              <a:rPr kumimoji="1" lang="en-US" altLang="zh-CN" dirty="0" err="1"/>
              <a:t>NVMe</a:t>
            </a:r>
            <a:r>
              <a:rPr kumimoji="1" lang="en-US" altLang="zh-CN" dirty="0"/>
              <a:t> commands</a:t>
            </a:r>
          </a:p>
          <a:p>
            <a:pPr lvl="2"/>
            <a:r>
              <a:rPr kumimoji="1" lang="en-US" altLang="zh-CN" dirty="0"/>
              <a:t>Based on</a:t>
            </a:r>
          </a:p>
          <a:p>
            <a:pPr lvl="3"/>
            <a:r>
              <a:rPr kumimoji="1" lang="en-US" altLang="zh-CN" dirty="0"/>
              <a:t>the type of operation</a:t>
            </a:r>
          </a:p>
          <a:p>
            <a:pPr lvl="3"/>
            <a:r>
              <a:rPr kumimoji="1" lang="en-US" altLang="zh-CN" dirty="0"/>
              <a:t>block address</a:t>
            </a:r>
          </a:p>
          <a:p>
            <a:pPr lvl="3"/>
            <a:r>
              <a:rPr kumimoji="1" lang="en-US" altLang="zh-CN" dirty="0"/>
              <a:t>schedule id</a:t>
            </a:r>
          </a:p>
          <a:p>
            <a:pPr lvl="3"/>
            <a:r>
              <a:rPr kumimoji="1" lang="en-US" altLang="zh-CN" dirty="0"/>
              <a:t>transfer size</a:t>
            </a:r>
          </a:p>
          <a:p>
            <a:pPr lvl="1"/>
            <a:r>
              <a:rPr kumimoji="1" lang="en-US" altLang="zh-CN" dirty="0"/>
              <a:t>Decode the </a:t>
            </a:r>
            <a:r>
              <a:rPr kumimoji="1" lang="en-US" altLang="zh-CN" dirty="0" err="1"/>
              <a:t>NVMe</a:t>
            </a:r>
            <a:r>
              <a:rPr kumimoji="1" lang="en-US" altLang="zh-CN" dirty="0"/>
              <a:t> completions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7D7C9AA-5D72-D4B2-C395-B5B02569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A89AD79-6AD1-DF75-23F8-39A41A38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534"/>
            <a:ext cx="5514668" cy="4716000"/>
          </a:xfrm>
          <a:prstGeom prst="rect">
            <a:avLst/>
          </a:prstGeom>
        </p:spPr>
      </p:pic>
      <p:sp>
        <p:nvSpPr>
          <p:cNvPr id="5" name="框架 4">
            <a:extLst>
              <a:ext uri="{FF2B5EF4-FFF2-40B4-BE49-F238E27FC236}">
                <a16:creationId xmlns:a16="http://schemas.microsoft.com/office/drawing/2014/main" id="{56A7E055-10DA-7F96-8289-8D536E64437A}"/>
              </a:ext>
            </a:extLst>
          </p:cNvPr>
          <p:cNvSpPr/>
          <p:nvPr/>
        </p:nvSpPr>
        <p:spPr>
          <a:xfrm>
            <a:off x="6400800" y="4469240"/>
            <a:ext cx="965200" cy="406400"/>
          </a:xfrm>
          <a:prstGeom prst="frame">
            <a:avLst>
              <a:gd name="adj1" fmla="val 472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框架 5">
            <a:extLst>
              <a:ext uri="{FF2B5EF4-FFF2-40B4-BE49-F238E27FC236}">
                <a16:creationId xmlns:a16="http://schemas.microsoft.com/office/drawing/2014/main" id="{3232A33B-2E05-514C-AAF2-73732275A8B7}"/>
              </a:ext>
            </a:extLst>
          </p:cNvPr>
          <p:cNvSpPr/>
          <p:nvPr/>
        </p:nvSpPr>
        <p:spPr>
          <a:xfrm>
            <a:off x="7579360" y="4469240"/>
            <a:ext cx="965200" cy="406400"/>
          </a:xfrm>
          <a:prstGeom prst="frame">
            <a:avLst>
              <a:gd name="adj1" fmla="val 472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108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D408CD5-05C4-66FE-B843-620115E9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810993" cy="5379521"/>
          </a:xfrm>
        </p:spPr>
        <p:txBody>
          <a:bodyPr/>
          <a:lstStyle/>
          <a:p>
            <a:r>
              <a:rPr kumimoji="1" lang="en-US" altLang="zh-CN" dirty="0"/>
              <a:t>Arbitration Unit</a:t>
            </a:r>
          </a:p>
          <a:p>
            <a:pPr lvl="1"/>
            <a:r>
              <a:rPr kumimoji="1" lang="en-US" altLang="zh-CN" dirty="0"/>
              <a:t>Transfer data between HLS and Reorder Buffer</a:t>
            </a:r>
            <a:endParaRPr kumimoji="1" lang="en" altLang="zh-CN" dirty="0"/>
          </a:p>
          <a:p>
            <a:pPr lvl="2"/>
            <a:r>
              <a:rPr kumimoji="1" lang="en-US" altLang="zh-CN" dirty="0"/>
              <a:t>Arbitrate the granularity of write and read</a:t>
            </a:r>
          </a:p>
          <a:p>
            <a:pPr lvl="2"/>
            <a:r>
              <a:rPr kumimoji="1" lang="en-US" altLang="zh-CN" dirty="0"/>
              <a:t>Bytes vs. Blocks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F67B218-B821-275E-07E1-F7409FAA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278905-15DD-AD79-2E84-24C71DC97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534"/>
            <a:ext cx="5514668" cy="4716000"/>
          </a:xfrm>
          <a:prstGeom prst="rect">
            <a:avLst/>
          </a:prstGeom>
        </p:spPr>
      </p:pic>
      <p:sp>
        <p:nvSpPr>
          <p:cNvPr id="6" name="框架 5">
            <a:extLst>
              <a:ext uri="{FF2B5EF4-FFF2-40B4-BE49-F238E27FC236}">
                <a16:creationId xmlns:a16="http://schemas.microsoft.com/office/drawing/2014/main" id="{A3C81020-1447-2D45-56E6-19C701786898}"/>
              </a:ext>
            </a:extLst>
          </p:cNvPr>
          <p:cNvSpPr/>
          <p:nvPr/>
        </p:nvSpPr>
        <p:spPr>
          <a:xfrm>
            <a:off x="8940800" y="2112120"/>
            <a:ext cx="2397760" cy="1316880"/>
          </a:xfrm>
          <a:prstGeom prst="frame">
            <a:avLst>
              <a:gd name="adj1" fmla="val 1636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6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A900992-F564-9B4E-6457-DE5958DA5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5"/>
            <a:ext cx="5810993" cy="2550226"/>
          </a:xfrm>
        </p:spPr>
        <p:txBody>
          <a:bodyPr/>
          <a:lstStyle/>
          <a:p>
            <a:r>
              <a:rPr kumimoji="1" lang="en-US" altLang="zh-CN" dirty="0"/>
              <a:t>Reorder Buffer</a:t>
            </a:r>
          </a:p>
          <a:p>
            <a:pPr lvl="1"/>
            <a:r>
              <a:rPr kumimoji="1" lang="en-US" altLang="zh-CN" dirty="0"/>
              <a:t>A ring DMA buffer</a:t>
            </a:r>
          </a:p>
          <a:p>
            <a:pPr lvl="2"/>
            <a:r>
              <a:rPr kumimoji="1" lang="en-US" altLang="zh-CN" dirty="0"/>
              <a:t>Reorder data between HLS and </a:t>
            </a:r>
            <a:r>
              <a:rPr kumimoji="1" lang="en-US" altLang="zh-CN" dirty="0" err="1"/>
              <a:t>NVMe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D4EA3E9-F7A3-1E8A-8A33-B9CE0246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DONGLE Design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9BE3CBD-8523-E565-FAA3-90AF55E9A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534"/>
            <a:ext cx="5514668" cy="4716000"/>
          </a:xfrm>
          <a:prstGeom prst="rect">
            <a:avLst/>
          </a:prstGeom>
        </p:spPr>
      </p:pic>
      <p:sp>
        <p:nvSpPr>
          <p:cNvPr id="5" name="框架 4">
            <a:extLst>
              <a:ext uri="{FF2B5EF4-FFF2-40B4-BE49-F238E27FC236}">
                <a16:creationId xmlns:a16="http://schemas.microsoft.com/office/drawing/2014/main" id="{7E871721-79A1-E688-5495-246796228C6B}"/>
              </a:ext>
            </a:extLst>
          </p:cNvPr>
          <p:cNvSpPr/>
          <p:nvPr/>
        </p:nvSpPr>
        <p:spPr>
          <a:xfrm>
            <a:off x="8961120" y="3737720"/>
            <a:ext cx="2397760" cy="1316880"/>
          </a:xfrm>
          <a:prstGeom prst="frame">
            <a:avLst>
              <a:gd name="adj1" fmla="val 1636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5EB81C0-1C96-02EF-E87A-D74492F23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30" y="2694774"/>
            <a:ext cx="4529182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BE70FA-ADF5-7AA2-63FA-68E0439D2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5"/>
            <a:ext cx="11720945" cy="738893"/>
          </a:xfrm>
        </p:spPr>
        <p:txBody>
          <a:bodyPr/>
          <a:lstStyle/>
          <a:p>
            <a:r>
              <a:rPr kumimoji="1" lang="en-US" altLang="zh-CN" dirty="0"/>
              <a:t>Simpler Code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A4DD9D8-D918-D666-1EA8-DB5960D3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Evaluation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46E9785-F66B-71C6-416B-5504F5D18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407" y="4478271"/>
            <a:ext cx="4600265" cy="144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CE76A59-7A02-09A3-E7AD-80AAFD93F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407" y="1958271"/>
            <a:ext cx="4676636" cy="241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1AAFB7A-523D-2129-7296-8D315CA12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90" y="1958271"/>
            <a:ext cx="4664694" cy="396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004E5DE-7BAD-9EF2-41A4-10C8BA7B88F8}"/>
              </a:ext>
            </a:extLst>
          </p:cNvPr>
          <p:cNvSpPr txBox="1"/>
          <p:nvPr/>
        </p:nvSpPr>
        <p:spPr>
          <a:xfrm>
            <a:off x="2113589" y="1696720"/>
            <a:ext cx="2228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/>
              <a:t>HLS Code for merge-join</a:t>
            </a:r>
            <a:endParaRPr kumimoji="1" lang="zh-CN" altLang="en-US" sz="14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3797B5B-0219-D66F-C404-85DE0D10029E}"/>
              </a:ext>
            </a:extLst>
          </p:cNvPr>
          <p:cNvSpPr txBox="1"/>
          <p:nvPr/>
        </p:nvSpPr>
        <p:spPr>
          <a:xfrm>
            <a:off x="6260909" y="1696720"/>
            <a:ext cx="3475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400" b="1" dirty="0"/>
              <a:t>HLS Code for merge-join using DONGLE</a:t>
            </a:r>
            <a:endParaRPr kumimoji="1"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3214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71D39E6-9392-0D1B-694C-0981314D2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5"/>
            <a:ext cx="11720945" cy="738894"/>
          </a:xfrm>
        </p:spPr>
        <p:txBody>
          <a:bodyPr/>
          <a:lstStyle/>
          <a:p>
            <a:r>
              <a:rPr kumimoji="1" lang="en-US" altLang="zh-CN" dirty="0"/>
              <a:t>Better Bandwidth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A453240-C6B2-ED2F-D6C6-F6403D565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9E9213-8B6E-F7DE-7882-B214DEF20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09" y="1617669"/>
            <a:ext cx="4493490" cy="216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3322A06-3F94-ABFF-8C5A-E0147BED2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659" y="1653669"/>
            <a:ext cx="4369375" cy="2124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CB0BECA-5163-855E-622B-84A8208AA182}"/>
              </a:ext>
            </a:extLst>
          </p:cNvPr>
          <p:cNvSpPr txBox="1"/>
          <p:nvPr/>
        </p:nvSpPr>
        <p:spPr>
          <a:xfrm>
            <a:off x="1515630" y="3777669"/>
            <a:ext cx="3270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800" b="1" dirty="0">
                <a:effectLst/>
                <a:latin typeface="+mn-ea"/>
              </a:rPr>
              <a:t>Bandwidth of sequential </a:t>
            </a:r>
            <a:r>
              <a:rPr kumimoji="1" lang="en-US" altLang="zh-CN" sz="1800" b="1" dirty="0">
                <a:effectLst/>
                <a:latin typeface="+mn-ea"/>
              </a:rPr>
              <a:t>read</a:t>
            </a:r>
            <a:endParaRPr lang="en" altLang="zh-CN" b="1" dirty="0"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265667-D942-EC84-03AC-F05B7014F329}"/>
              </a:ext>
            </a:extLst>
          </p:cNvPr>
          <p:cNvSpPr txBox="1"/>
          <p:nvPr/>
        </p:nvSpPr>
        <p:spPr>
          <a:xfrm>
            <a:off x="6559122" y="3809279"/>
            <a:ext cx="3329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800" b="1" dirty="0">
                <a:effectLst/>
                <a:latin typeface="+mn-ea"/>
              </a:rPr>
              <a:t>Bandwidth of sequential </a:t>
            </a:r>
            <a:r>
              <a:rPr kumimoji="1" lang="en-US" altLang="zh-CN" b="1" dirty="0">
                <a:latin typeface="+mn-ea"/>
              </a:rPr>
              <a:t>write</a:t>
            </a:r>
            <a:endParaRPr lang="en" altLang="zh-CN" b="1" dirty="0">
              <a:latin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745FD60-8739-6210-01BE-2B6B84E70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14" y="4250611"/>
            <a:ext cx="4143120" cy="208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0ACDDE1-7E4C-F7ED-F306-6D8D42FA0A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14" y="4178611"/>
            <a:ext cx="4211585" cy="216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2BAB663-33E3-512A-0948-165EB865EE0B}"/>
              </a:ext>
            </a:extLst>
          </p:cNvPr>
          <p:cNvSpPr txBox="1"/>
          <p:nvPr/>
        </p:nvSpPr>
        <p:spPr>
          <a:xfrm>
            <a:off x="1656582" y="6153945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800" b="1" dirty="0">
                <a:effectLst/>
                <a:latin typeface="+mn-ea"/>
              </a:rPr>
              <a:t>Bandwidth of merge-join</a:t>
            </a:r>
            <a:endParaRPr lang="en" altLang="zh-CN" b="1" dirty="0"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AF0F1DD-E6A1-BA73-AC07-61740D4F36AC}"/>
              </a:ext>
            </a:extLst>
          </p:cNvPr>
          <p:cNvSpPr txBox="1"/>
          <p:nvPr/>
        </p:nvSpPr>
        <p:spPr>
          <a:xfrm>
            <a:off x="6772322" y="6153945"/>
            <a:ext cx="3844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800" b="1" dirty="0">
                <a:effectLst/>
                <a:latin typeface="+mn-ea"/>
              </a:rPr>
              <a:t>Bandwidth of matrix multiplication</a:t>
            </a:r>
            <a:endParaRPr lang="en" altLang="zh-CN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66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5F8C84-D19A-D45D-AE44-0C5F8A70C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71880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">
          <a:solidFill>
            <a:srgbClr val="FF0000"/>
          </a:solidFill>
        </a:ln>
      </a:spPr>
      <a:bodyPr wrap="square" rtlCol="0" anchor="ctr">
        <a:spAutoFit/>
      </a:bodyPr>
      <a:lstStyle>
        <a:defPPr algn="ctr"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504</Words>
  <Application>Microsoft Macintosh PowerPoint</Application>
  <PresentationFormat>宽屏</PresentationFormat>
  <Paragraphs>150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等线</vt:lpstr>
      <vt:lpstr>微软雅黑</vt:lpstr>
      <vt:lpstr>Arial</vt:lpstr>
      <vt:lpstr>Wingdings</vt:lpstr>
      <vt:lpstr>1_Office 主题​​</vt:lpstr>
      <vt:lpstr>PowerPoint 演示文稿</vt:lpstr>
      <vt:lpstr>Background</vt:lpstr>
      <vt:lpstr>Background</vt:lpstr>
      <vt:lpstr>Background</vt:lpstr>
      <vt:lpstr>Motivational Example</vt:lpstr>
      <vt:lpstr>Design Goals</vt:lpstr>
      <vt:lpstr>DONGLE Design</vt:lpstr>
      <vt:lpstr>DONGLE Design</vt:lpstr>
      <vt:lpstr>DONGLE Design</vt:lpstr>
      <vt:lpstr>DONGLE Design</vt:lpstr>
      <vt:lpstr>DONGLE Design</vt:lpstr>
      <vt:lpstr>DONGLE Design</vt:lpstr>
      <vt:lpstr>DONGLE Design</vt:lpstr>
      <vt:lpstr>DONGLE Design</vt:lpstr>
      <vt:lpstr>DONGLE Design</vt:lpstr>
      <vt:lpstr>Evaluation</vt:lpstr>
      <vt:lpstr>Evaluation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策 孙</cp:lastModifiedBy>
  <cp:revision>526</cp:revision>
  <dcterms:created xsi:type="dcterms:W3CDTF">2022-11-03T05:06:51Z</dcterms:created>
  <dcterms:modified xsi:type="dcterms:W3CDTF">2023-12-19T09:31:15Z</dcterms:modified>
</cp:coreProperties>
</file>