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7"/>
  </p:notesMasterIdLst>
  <p:sldIdLst>
    <p:sldId id="599" r:id="rId2"/>
    <p:sldId id="613" r:id="rId3"/>
    <p:sldId id="614" r:id="rId4"/>
    <p:sldId id="615" r:id="rId5"/>
    <p:sldId id="626" r:id="rId6"/>
    <p:sldId id="616" r:id="rId7"/>
    <p:sldId id="617" r:id="rId8"/>
    <p:sldId id="618" r:id="rId9"/>
    <p:sldId id="619" r:id="rId10"/>
    <p:sldId id="628" r:id="rId11"/>
    <p:sldId id="621" r:id="rId12"/>
    <p:sldId id="620" r:id="rId13"/>
    <p:sldId id="622" r:id="rId14"/>
    <p:sldId id="623" r:id="rId15"/>
    <p:sldId id="624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3AE2225-AD7D-4B64-83C6-EF92245BD416}">
          <p14:sldIdLst>
            <p14:sldId id="599"/>
            <p14:sldId id="613"/>
            <p14:sldId id="614"/>
            <p14:sldId id="615"/>
            <p14:sldId id="626"/>
            <p14:sldId id="616"/>
            <p14:sldId id="617"/>
            <p14:sldId id="618"/>
            <p14:sldId id="619"/>
            <p14:sldId id="628"/>
            <p14:sldId id="621"/>
            <p14:sldId id="620"/>
            <p14:sldId id="622"/>
            <p14:sldId id="623"/>
            <p14:sldId id="6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1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80" autoAdjust="0"/>
    <p:restoredTop sz="94976" autoAdjust="0"/>
  </p:normalViewPr>
  <p:slideViewPr>
    <p:cSldViewPr snapToGrid="0">
      <p:cViewPr varScale="1">
        <p:scale>
          <a:sx n="77" d="100"/>
          <a:sy n="77" d="100"/>
        </p:scale>
        <p:origin x="48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hyt\work\&#30740;&#31350;&#29983;\&#23398;&#20301;&#35770;&#25991;\MPInfer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hyt\work\&#30740;&#31350;&#29983;\&#23398;&#20301;&#35770;&#25991;\MPInfer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'YOLO v3'!$A$12</c:f>
              <c:strCache>
                <c:ptCount val="1"/>
                <c:pt idx="0">
                  <c:v>可分页内存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'YOLO v3'!$B$12:$B$15</c:f>
              <c:numCache>
                <c:formatCode>General</c:formatCode>
                <c:ptCount val="4"/>
                <c:pt idx="0">
                  <c:v>38.7981128785</c:v>
                </c:pt>
                <c:pt idx="1">
                  <c:v>58.528457280600001</c:v>
                </c:pt>
                <c:pt idx="2">
                  <c:v>58.808998068699999</c:v>
                </c:pt>
                <c:pt idx="3">
                  <c:v>58.833495948299998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AA-480F-B2C3-9EF500FAD5BE}"/>
            </c:ext>
          </c:extLst>
        </c:ser>
        <c:ser>
          <c:idx val="1"/>
          <c:order val="1"/>
          <c:tx>
            <c:strRef>
              <c:f>'YOLO v3'!$A$17</c:f>
              <c:strCache>
                <c:ptCount val="1"/>
                <c:pt idx="0">
                  <c:v>固定内存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'YOLO v3'!$B$17:$B$20</c:f>
              <c:numCache>
                <c:formatCode>General</c:formatCode>
                <c:ptCount val="4"/>
                <c:pt idx="0">
                  <c:v>39.596546761200003</c:v>
                </c:pt>
                <c:pt idx="1">
                  <c:v>58.704243594700003</c:v>
                </c:pt>
                <c:pt idx="2">
                  <c:v>59.022415648799999</c:v>
                </c:pt>
                <c:pt idx="3">
                  <c:v>58.986530726799998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AA-480F-B2C3-9EF500FAD5BE}"/>
            </c:ext>
          </c:extLst>
        </c:ser>
        <c:ser>
          <c:idx val="2"/>
          <c:order val="2"/>
          <c:tx>
            <c:strRef>
              <c:f>'YOLO v3'!$A$22</c:f>
              <c:strCache>
                <c:ptCount val="1"/>
                <c:pt idx="0">
                  <c:v>统一空间内存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'YOLO v3'!$B$22:$B$25</c:f>
              <c:numCache>
                <c:formatCode>General</c:formatCode>
                <c:ptCount val="4"/>
                <c:pt idx="0">
                  <c:v>38.721129723899999</c:v>
                </c:pt>
                <c:pt idx="1">
                  <c:v>57.541300224799997</c:v>
                </c:pt>
                <c:pt idx="2">
                  <c:v>58.682125459600002</c:v>
                </c:pt>
                <c:pt idx="3">
                  <c:v>58.538742638999999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AA-480F-B2C3-9EF500FAD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1615968"/>
        <c:axId val="852898480"/>
      </c:lineChart>
      <c:catAx>
        <c:axId val="861615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/>
                  <a:t>线程数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52898480"/>
        <c:crosses val="autoZero"/>
        <c:auto val="1"/>
        <c:lblAlgn val="ctr"/>
        <c:lblOffset val="100"/>
        <c:noMultiLvlLbl val="0"/>
      </c:catAx>
      <c:valAx>
        <c:axId val="85289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/>
                  <a:t>吞吐率（</a:t>
                </a:r>
                <a:r>
                  <a:rPr lang="en-US"/>
                  <a:t>FPS</a:t>
                </a:r>
                <a:r>
                  <a:rPr lang="zh-CN"/>
                  <a:t>）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6161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'YOLO v3'!$A$12</c:f>
              <c:strCache>
                <c:ptCount val="1"/>
                <c:pt idx="0">
                  <c:v>可分页内存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'YOLO v3'!$H$12:$H$15</c:f>
              <c:numCache>
                <c:formatCode>General</c:formatCode>
                <c:ptCount val="4"/>
                <c:pt idx="0">
                  <c:v>17.1272699849</c:v>
                </c:pt>
                <c:pt idx="1">
                  <c:v>22.691570576499998</c:v>
                </c:pt>
                <c:pt idx="2">
                  <c:v>26.935143992099999</c:v>
                </c:pt>
                <c:pt idx="3">
                  <c:v>26.437606752699999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F-4EAE-86C3-593165A1C07B}"/>
            </c:ext>
          </c:extLst>
        </c:ser>
        <c:ser>
          <c:idx val="1"/>
          <c:order val="1"/>
          <c:tx>
            <c:strRef>
              <c:f>'YOLO v3'!$A$17</c:f>
              <c:strCache>
                <c:ptCount val="1"/>
                <c:pt idx="0">
                  <c:v>固定内存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'YOLO v3'!$H$17:$H$20</c:f>
              <c:numCache>
                <c:formatCode>General</c:formatCode>
                <c:ptCount val="4"/>
                <c:pt idx="0">
                  <c:v>16.599764359400002</c:v>
                </c:pt>
                <c:pt idx="1">
                  <c:v>16.994146825400001</c:v>
                </c:pt>
                <c:pt idx="2">
                  <c:v>17.909435084199998</c:v>
                </c:pt>
                <c:pt idx="3">
                  <c:v>18.3448463826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6F-4EAE-86C3-593165A1C07B}"/>
            </c:ext>
          </c:extLst>
        </c:ser>
        <c:ser>
          <c:idx val="2"/>
          <c:order val="2"/>
          <c:tx>
            <c:strRef>
              <c:f>'YOLO v3'!$A$22</c:f>
              <c:strCache>
                <c:ptCount val="1"/>
                <c:pt idx="0">
                  <c:v>统一空间内存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'YOLO v3'!$H$22:$H$25</c:f>
              <c:numCache>
                <c:formatCode>General</c:formatCode>
                <c:ptCount val="4"/>
                <c:pt idx="0">
                  <c:v>17.380993883799999</c:v>
                </c:pt>
                <c:pt idx="1">
                  <c:v>25.463224822000001</c:v>
                </c:pt>
                <c:pt idx="2">
                  <c:v>28.204146586299998</c:v>
                </c:pt>
                <c:pt idx="3">
                  <c:v>28.5357630522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6F-4EAE-86C3-593165A1C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1854016"/>
        <c:axId val="522694832"/>
      </c:lineChart>
      <c:catAx>
        <c:axId val="9818540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/>
                  <a:t>线程数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2694832"/>
        <c:crosses val="autoZero"/>
        <c:auto val="1"/>
        <c:lblAlgn val="ctr"/>
        <c:lblOffset val="100"/>
        <c:noMultiLvlLbl val="0"/>
      </c:catAx>
      <c:valAx>
        <c:axId val="52269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/>
                  <a:t>推理延时（</a:t>
                </a:r>
                <a:r>
                  <a:rPr lang="en-US"/>
                  <a:t>ms</a:t>
                </a:r>
                <a:r>
                  <a:rPr lang="zh-CN"/>
                  <a:t>）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8185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2023/4/6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46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851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2023/4/6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275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8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2023/4/6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455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pPr/>
              <a:t>2023/4/6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154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7BA437-57A6-0348-AC46-ABE9BCD893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面向深度学习的计算调度与内存优化</a:t>
            </a:r>
            <a:endParaRPr lang="en-US" altLang="zh-CN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0A16DC0-B233-8949-B584-F17F7D4CF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1" y="3509962"/>
            <a:ext cx="8585847" cy="1552698"/>
          </a:xfrm>
        </p:spPr>
        <p:txBody>
          <a:bodyPr/>
          <a:lstStyle/>
          <a:p>
            <a:endParaRPr kumimoji="1" lang="en-US" altLang="zh-CN" dirty="0"/>
          </a:p>
          <a:p>
            <a:r>
              <a:rPr kumimoji="1" lang="zh-CN" altLang="en-US" dirty="0"/>
              <a:t>黄奕桐</a:t>
            </a:r>
          </a:p>
        </p:txBody>
      </p:sp>
    </p:spTree>
    <p:extLst>
      <p:ext uri="{BB962C8B-B14F-4D97-AF65-F5344CB8AC3E}">
        <p14:creationId xmlns:p14="http://schemas.microsoft.com/office/powerpoint/2010/main" val="329112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05D5BA7-01A3-7249-83CE-84C978008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400" b="0" dirty="0"/>
              <a:t>随着深度学习应用的发展，模型正在变得更宽、更深</a:t>
            </a:r>
            <a:endParaRPr kumimoji="1" lang="en-US" altLang="zh-CN" sz="2400" b="0" dirty="0"/>
          </a:p>
          <a:p>
            <a:endParaRPr kumimoji="1" lang="en-US" altLang="zh-CN" sz="2400" b="0" dirty="0">
              <a:solidFill>
                <a:srgbClr val="FF0000"/>
              </a:solidFill>
            </a:endParaRPr>
          </a:p>
          <a:p>
            <a:r>
              <a:rPr kumimoji="1" lang="zh-CN" altLang="en-US" sz="2400" b="0" dirty="0">
                <a:solidFill>
                  <a:srgbClr val="FF0000"/>
                </a:solidFill>
              </a:rPr>
              <a:t>更深</a:t>
            </a:r>
            <a:r>
              <a:rPr kumimoji="1" lang="zh-CN" altLang="en-US" sz="2400" b="0" dirty="0"/>
              <a:t>的模型结构</a:t>
            </a:r>
            <a:endParaRPr kumimoji="1" lang="en-US" altLang="zh-CN" sz="2400" b="0" dirty="0"/>
          </a:p>
          <a:p>
            <a:pPr lvl="1"/>
            <a:r>
              <a:rPr kumimoji="1" lang="en-US" altLang="zh-CN" sz="2000" dirty="0"/>
              <a:t>Inception v4 </a:t>
            </a:r>
            <a:r>
              <a:rPr kumimoji="1" lang="zh-CN" altLang="en-US" sz="2000" dirty="0"/>
              <a:t>拥有 </a:t>
            </a:r>
            <a:r>
              <a:rPr kumimoji="1" lang="en-US" altLang="zh-CN" sz="2000" dirty="0"/>
              <a:t>515</a:t>
            </a:r>
            <a:r>
              <a:rPr kumimoji="1" lang="zh-CN" altLang="en-US" sz="2000" dirty="0"/>
              <a:t> 层，需要 </a:t>
            </a:r>
            <a:r>
              <a:rPr kumimoji="1" lang="en-US" altLang="zh-CN" sz="2000" dirty="0"/>
              <a:t>44.3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GB</a:t>
            </a:r>
            <a:r>
              <a:rPr kumimoji="1" lang="zh-CN" altLang="en-US" sz="2000" dirty="0"/>
              <a:t> 的 </a:t>
            </a:r>
            <a:r>
              <a:rPr kumimoji="1" lang="en-US" altLang="zh-CN" sz="2000" dirty="0"/>
              <a:t>GPU</a:t>
            </a:r>
            <a:r>
              <a:rPr kumimoji="1" lang="zh-CN" altLang="en-US" sz="2000" dirty="0"/>
              <a:t> 显存进行训练</a:t>
            </a:r>
            <a:endParaRPr kumimoji="1" lang="en-US" altLang="zh-CN" sz="2000" dirty="0"/>
          </a:p>
          <a:p>
            <a:pPr lvl="1"/>
            <a:r>
              <a:rPr kumimoji="1" lang="en-US" altLang="zh-CN" sz="2000" dirty="0"/>
              <a:t>Bert</a:t>
            </a:r>
            <a:r>
              <a:rPr kumimoji="1" lang="zh-CN" altLang="en-US" sz="2000" dirty="0"/>
              <a:t> 拥有 </a:t>
            </a:r>
            <a:r>
              <a:rPr kumimoji="1" lang="en-US" altLang="zh-CN" sz="2000" dirty="0"/>
              <a:t>768</a:t>
            </a:r>
            <a:r>
              <a:rPr kumimoji="1" lang="zh-CN" altLang="en-US" sz="2000" dirty="0"/>
              <a:t> 层，需要 </a:t>
            </a:r>
            <a:r>
              <a:rPr kumimoji="1" lang="en-US" altLang="zh-CN" sz="2000" dirty="0"/>
              <a:t>73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GB</a:t>
            </a:r>
            <a:r>
              <a:rPr kumimoji="1" lang="zh-CN" altLang="en-US" sz="2000" dirty="0"/>
              <a:t> 的 </a:t>
            </a:r>
            <a:r>
              <a:rPr kumimoji="1" lang="en-US" altLang="zh-CN" sz="2000" dirty="0"/>
              <a:t>GPU</a:t>
            </a:r>
            <a:r>
              <a:rPr kumimoji="1" lang="zh-CN" altLang="en-US" sz="2000" dirty="0"/>
              <a:t> 显存进行训练</a:t>
            </a:r>
            <a:endParaRPr kumimoji="1" lang="en-US" altLang="zh-CN" sz="2000" dirty="0"/>
          </a:p>
          <a:p>
            <a:endParaRPr kumimoji="1" lang="en-US" altLang="zh-CN" sz="2400" b="0" dirty="0">
              <a:solidFill>
                <a:srgbClr val="FF0000"/>
              </a:solidFill>
            </a:endParaRPr>
          </a:p>
          <a:p>
            <a:r>
              <a:rPr kumimoji="1" lang="zh-CN" altLang="en-US" sz="2400" b="0" dirty="0">
                <a:solidFill>
                  <a:srgbClr val="FF0000"/>
                </a:solidFill>
              </a:rPr>
              <a:t>更宽</a:t>
            </a:r>
            <a:r>
              <a:rPr kumimoji="1" lang="zh-CN" altLang="en-US" sz="2400" b="0" dirty="0"/>
              <a:t>的模型结构</a:t>
            </a:r>
            <a:endParaRPr kumimoji="1" lang="en-US" altLang="zh-CN" sz="2400" b="0" dirty="0"/>
          </a:p>
          <a:p>
            <a:pPr lvl="1"/>
            <a:r>
              <a:rPr kumimoji="1" lang="zh-CN" altLang="en-US" sz="2000" dirty="0"/>
              <a:t>推荐模型大多采用了多任务学习的 </a:t>
            </a:r>
            <a:r>
              <a:rPr kumimoji="1" lang="en-US" altLang="zh-CN" sz="2000" dirty="0" err="1"/>
              <a:t>MultiTower</a:t>
            </a:r>
            <a:r>
              <a:rPr kumimoji="1" lang="zh-CN" altLang="en-US" sz="2000" dirty="0"/>
              <a:t> 结构</a:t>
            </a:r>
            <a:endParaRPr kumimoji="1" lang="en-US" altLang="zh-CN" sz="2000" dirty="0"/>
          </a:p>
          <a:p>
            <a:pPr lvl="1"/>
            <a:r>
              <a:rPr kumimoji="1" lang="zh-CN" altLang="en-US" sz="2000" dirty="0"/>
              <a:t>最近的大规模参数模型采用了 </a:t>
            </a:r>
            <a:r>
              <a:rPr kumimoji="1" lang="en-US" altLang="zh-CN" sz="2000" dirty="0"/>
              <a:t>MOE</a:t>
            </a:r>
            <a:r>
              <a:rPr kumimoji="1" lang="zh-CN" altLang="en-US" sz="2000" dirty="0"/>
              <a:t> 结构</a:t>
            </a:r>
            <a:endParaRPr kumimoji="1" lang="en-US" altLang="zh-CN" sz="2000" dirty="0"/>
          </a:p>
          <a:p>
            <a:pPr lvl="1"/>
            <a:r>
              <a:rPr kumimoji="1" lang="zh-CN" altLang="en-US" sz="2000" dirty="0"/>
              <a:t>使用 </a:t>
            </a:r>
            <a:r>
              <a:rPr kumimoji="1" lang="en-US" altLang="zh-CN" sz="2000" dirty="0"/>
              <a:t>NAS</a:t>
            </a:r>
            <a:r>
              <a:rPr kumimoji="1" lang="zh-CN" altLang="en-US" sz="2000" dirty="0"/>
              <a:t> 技术搜索出来的网络则带有不规则的网络结构 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446EC48-ED7E-7341-9FCA-8253D2A0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研究背景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C6504C0-9B7B-9941-A659-DB913A954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9034" y="1079445"/>
            <a:ext cx="1590942" cy="216404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1E889AE-EEDD-7946-9785-CCD53E57ED32}"/>
              </a:ext>
            </a:extLst>
          </p:cNvPr>
          <p:cNvSpPr txBox="1"/>
          <p:nvPr/>
        </p:nvSpPr>
        <p:spPr>
          <a:xfrm>
            <a:off x="10603739" y="3290275"/>
            <a:ext cx="1141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>
                <a:latin typeface="微软雅黑" pitchFamily="34" charset="-122"/>
                <a:ea typeface="微软雅黑" pitchFamily="34" charset="-122"/>
              </a:rPr>
              <a:t>MultiTower</a:t>
            </a:r>
            <a:endParaRPr kumimoji="1"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295A150-DAF0-354D-8750-B4A1FE6F9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973" y="3877194"/>
            <a:ext cx="3026603" cy="252098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A9D8797-C89D-924D-AE18-38F06C2B548A}"/>
              </a:ext>
            </a:extLst>
          </p:cNvPr>
          <p:cNvSpPr txBox="1"/>
          <p:nvPr/>
        </p:nvSpPr>
        <p:spPr>
          <a:xfrm>
            <a:off x="8446367" y="6383548"/>
            <a:ext cx="2317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latin typeface="微软雅黑" pitchFamily="34" charset="-122"/>
                <a:ea typeface="微软雅黑" pitchFamily="34" charset="-122"/>
              </a:rPr>
              <a:t>Mixture of Experts (</a:t>
            </a:r>
            <a:r>
              <a:rPr kumimoji="1" lang="en-US" altLang="zh-CN" sz="1400" dirty="0" err="1">
                <a:latin typeface="微软雅黑" pitchFamily="34" charset="-122"/>
                <a:ea typeface="微软雅黑" pitchFamily="34" charset="-122"/>
              </a:rPr>
              <a:t>MoE</a:t>
            </a:r>
            <a:r>
              <a:rPr kumimoji="1" lang="en-US" altLang="zh-CN" sz="1400" dirty="0">
                <a:latin typeface="微软雅黑" pitchFamily="34" charset="-122"/>
                <a:ea typeface="微软雅黑" pitchFamily="34" charset="-122"/>
              </a:rPr>
              <a:t>)</a:t>
            </a:r>
            <a:endParaRPr kumimoji="1"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EB1FEF5-8BC1-FD4B-9477-B10B80231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798" y="819383"/>
            <a:ext cx="1172477" cy="266839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6E9B79E-77E4-B34E-8FC1-6168F15CDBAF}"/>
              </a:ext>
            </a:extLst>
          </p:cNvPr>
          <p:cNvSpPr txBox="1"/>
          <p:nvPr/>
        </p:nvSpPr>
        <p:spPr>
          <a:xfrm>
            <a:off x="8279858" y="3460860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latin typeface="微软雅黑" pitchFamily="34" charset="-122"/>
                <a:ea typeface="微软雅黑" pitchFamily="34" charset="-122"/>
              </a:rPr>
              <a:t>Inception</a:t>
            </a:r>
            <a:r>
              <a:rPr kumimoji="1" lang="zh-CN" altLang="en-US" sz="1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sz="1400" dirty="0">
                <a:latin typeface="微软雅黑" pitchFamily="34" charset="-122"/>
                <a:ea typeface="微软雅黑" pitchFamily="34" charset="-122"/>
              </a:rPr>
              <a:t>v4</a:t>
            </a:r>
            <a:endParaRPr kumimoji="1"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39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B1A7CA4-793D-D64D-AEA1-42C4B6DEA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b="0" dirty="0"/>
              <a:t>随着深度学习模型变得更深更宽，其计算和访存特征变得更加复杂，所需的计算和内存资源也更多。</a:t>
            </a:r>
            <a:endParaRPr lang="en-US" altLang="zh-CN" sz="2400" b="0" dirty="0"/>
          </a:p>
          <a:p>
            <a:endParaRPr lang="en-US" altLang="zh-CN" sz="2400" b="0" dirty="0"/>
          </a:p>
          <a:p>
            <a:r>
              <a:rPr lang="zh-CN" altLang="en-US" sz="2400" b="0" dirty="0"/>
              <a:t>如何在资源受限下，结合应用场景特征，从深度习框架层次开展对深度学习模型训练和推理的</a:t>
            </a:r>
            <a:r>
              <a:rPr lang="zh-CN" altLang="en-US" sz="2400" b="0" dirty="0">
                <a:solidFill>
                  <a:srgbClr val="FF0000"/>
                </a:solidFill>
              </a:rPr>
              <a:t>计算调度</a:t>
            </a:r>
            <a:r>
              <a:rPr lang="zh-CN" altLang="en-US" sz="2400" b="0" dirty="0"/>
              <a:t>和</a:t>
            </a:r>
            <a:r>
              <a:rPr lang="zh-CN" altLang="en-US" sz="2400" b="0" dirty="0">
                <a:solidFill>
                  <a:srgbClr val="FF0000"/>
                </a:solidFill>
              </a:rPr>
              <a:t>内存优化</a:t>
            </a:r>
            <a:r>
              <a:rPr lang="zh-CN" altLang="en-US" sz="2400" b="0" dirty="0"/>
              <a:t>，使得</a:t>
            </a:r>
            <a:r>
              <a:rPr lang="zh-CN" altLang="en-US" sz="2400" dirty="0"/>
              <a:t>模型推理能够满足服务质量要求</a:t>
            </a:r>
            <a:r>
              <a:rPr lang="zh-CN" altLang="en-US" sz="2400" b="0" dirty="0"/>
              <a:t>、</a:t>
            </a:r>
            <a:r>
              <a:rPr lang="zh-CN" altLang="en-US" sz="2400" dirty="0"/>
              <a:t>模型训练能够使用更少的内存资源</a:t>
            </a:r>
            <a:r>
              <a:rPr lang="zh-CN" altLang="en-US" sz="2400" b="0" dirty="0"/>
              <a:t>，成为重要的问题。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CAF55BD-BE4D-BD6A-E9F8-45A21510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</a:t>
            </a:r>
          </a:p>
        </p:txBody>
      </p:sp>
    </p:spTree>
    <p:extLst>
      <p:ext uri="{BB962C8B-B14F-4D97-AF65-F5344CB8AC3E}">
        <p14:creationId xmlns:p14="http://schemas.microsoft.com/office/powerpoint/2010/main" val="354229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E498AEF-4072-1999-F7D7-98AD8AD6F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针对深度学习模型运行时在计算和内存使用方面的问题资源，设计了计算调度框架</a:t>
            </a:r>
            <a:r>
              <a:rPr lang="en-US" altLang="zh-CN" sz="2400" dirty="0" err="1"/>
              <a:t>MPInfer</a:t>
            </a:r>
            <a:r>
              <a:rPr lang="zh-CN" altLang="en-US" sz="2400" dirty="0"/>
              <a:t>和内存分配器</a:t>
            </a:r>
            <a:r>
              <a:rPr lang="en-US" altLang="zh-CN" sz="2400" dirty="0"/>
              <a:t>GAMMA</a:t>
            </a:r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AC29A58-721F-3CD2-BBEA-B06594458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研究内容</a:t>
            </a: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A703B0D3-B2D7-6D6A-ABC2-9EE3C5E2E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155" y="1772006"/>
            <a:ext cx="4409689" cy="504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7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AC11B98E-8880-1919-1E1D-203395700726}"/>
              </a:ext>
            </a:extLst>
          </p:cNvPr>
          <p:cNvSpPr txBox="1">
            <a:spLocks/>
          </p:cNvSpPr>
          <p:nvPr/>
        </p:nvSpPr>
        <p:spPr>
          <a:xfrm>
            <a:off x="1803076" y="2537459"/>
            <a:ext cx="8585847" cy="1783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zh-CN" altLang="en-US" dirty="0"/>
              <a:t>面向深度学习的计算调度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17959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FC4FA01-D3CF-532A-ABFE-8BBFFF0B7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 err="1"/>
              <a:t>MPInfer</a:t>
            </a:r>
            <a:r>
              <a:rPr lang="en-US" altLang="zh-CN" sz="2800" dirty="0"/>
              <a:t>: </a:t>
            </a:r>
            <a:r>
              <a:rPr lang="en-US" altLang="zh-CN" sz="2800" u="sng" dirty="0"/>
              <a:t>M</a:t>
            </a:r>
            <a:r>
              <a:rPr lang="en-US" altLang="zh-CN" sz="2800" dirty="0"/>
              <a:t>ulti-tenant </a:t>
            </a:r>
            <a:r>
              <a:rPr lang="en-US" altLang="zh-CN" sz="2800" u="sng" dirty="0"/>
              <a:t>P</a:t>
            </a:r>
            <a:r>
              <a:rPr lang="en-US" altLang="zh-CN" sz="2800" dirty="0"/>
              <a:t>arallel </a:t>
            </a:r>
            <a:r>
              <a:rPr lang="en-US" altLang="zh-CN" sz="2800" u="sng" dirty="0"/>
              <a:t>Infer</a:t>
            </a:r>
            <a:r>
              <a:rPr lang="en-US" altLang="zh-CN" sz="2800" dirty="0"/>
              <a:t>ence framework </a:t>
            </a:r>
            <a:r>
              <a:rPr lang="zh-CN" altLang="en-US" sz="2800" dirty="0"/>
              <a:t>多模型并行推理框架</a:t>
            </a:r>
            <a:endParaRPr lang="en-US" altLang="zh-CN" sz="2800" dirty="0"/>
          </a:p>
          <a:p>
            <a:pPr lvl="1"/>
            <a:r>
              <a:rPr lang="zh-CN" altLang="en-US" dirty="0"/>
              <a:t>支持流水线并行</a:t>
            </a:r>
            <a:endParaRPr lang="en-US" altLang="zh-CN" dirty="0"/>
          </a:p>
          <a:p>
            <a:pPr lvl="1"/>
            <a:r>
              <a:rPr lang="zh-CN" altLang="en-US" dirty="0"/>
              <a:t>支持多种</a:t>
            </a:r>
            <a:r>
              <a:rPr lang="en-US" altLang="zh-CN" dirty="0"/>
              <a:t>GPU</a:t>
            </a:r>
            <a:r>
              <a:rPr lang="zh-CN" altLang="en-US" dirty="0"/>
              <a:t>并行</a:t>
            </a:r>
            <a:endParaRPr lang="en-US" altLang="zh-CN" dirty="0"/>
          </a:p>
          <a:p>
            <a:pPr lvl="2"/>
            <a:r>
              <a:rPr lang="zh-CN" altLang="en-US" dirty="0"/>
              <a:t>多</a:t>
            </a:r>
            <a:r>
              <a:rPr lang="en-US" altLang="zh-CN" dirty="0"/>
              <a:t>CUDA</a:t>
            </a:r>
            <a:r>
              <a:rPr lang="zh-CN" altLang="en-US" dirty="0"/>
              <a:t>流并行</a:t>
            </a:r>
            <a:endParaRPr lang="en-US" altLang="zh-CN" dirty="0"/>
          </a:p>
          <a:p>
            <a:pPr lvl="2"/>
            <a:r>
              <a:rPr lang="zh-CN" altLang="en-US" dirty="0"/>
              <a:t>多</a:t>
            </a:r>
            <a:r>
              <a:rPr lang="en-US" altLang="zh-CN" dirty="0"/>
              <a:t>CUDA</a:t>
            </a:r>
            <a:r>
              <a:rPr lang="zh-CN" altLang="en-US" dirty="0"/>
              <a:t>上下文并行</a:t>
            </a:r>
            <a:endParaRPr lang="en-US" altLang="zh-CN" dirty="0"/>
          </a:p>
          <a:p>
            <a:pPr lvl="2"/>
            <a:r>
              <a:rPr lang="en-US" altLang="zh-CN" dirty="0"/>
              <a:t>MPS</a:t>
            </a:r>
            <a:r>
              <a:rPr lang="zh-CN" altLang="en-US" dirty="0"/>
              <a:t>支持下的多</a:t>
            </a:r>
            <a:r>
              <a:rPr lang="en-US" altLang="zh-CN" dirty="0"/>
              <a:t>CUDA</a:t>
            </a:r>
            <a:r>
              <a:rPr lang="zh-CN" altLang="en-US" dirty="0"/>
              <a:t>上下文并行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12F96C-876E-5950-E11B-5B115D4E6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 err="1"/>
              <a:t>MPInfer</a:t>
            </a:r>
            <a:endParaRPr lang="zh-CN" altLang="en-US" dirty="0"/>
          </a:p>
        </p:txBody>
      </p:sp>
      <p:sp>
        <p:nvSpPr>
          <p:cNvPr id="4" name="圆角矩形 1">
            <a:extLst>
              <a:ext uri="{FF2B5EF4-FFF2-40B4-BE49-F238E27FC236}">
                <a16:creationId xmlns:a16="http://schemas.microsoft.com/office/drawing/2014/main" id="{AB3B308C-3F5C-C6C4-11ED-AD3D3949919C}"/>
              </a:ext>
            </a:extLst>
          </p:cNvPr>
          <p:cNvSpPr/>
          <p:nvPr/>
        </p:nvSpPr>
        <p:spPr>
          <a:xfrm>
            <a:off x="2068474" y="4622303"/>
            <a:ext cx="1035941" cy="3382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ysClr val="windowText" lastClr="000000"/>
                </a:solidFill>
              </a:rPr>
              <a:t>Reader</a:t>
            </a:r>
            <a:endParaRPr lang="zh-CN" altLang="en-US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流程图: 过程 4">
            <a:extLst>
              <a:ext uri="{FF2B5EF4-FFF2-40B4-BE49-F238E27FC236}">
                <a16:creationId xmlns:a16="http://schemas.microsoft.com/office/drawing/2014/main" id="{9FA3465F-7D14-B548-0E02-853C1433254A}"/>
              </a:ext>
            </a:extLst>
          </p:cNvPr>
          <p:cNvSpPr/>
          <p:nvPr/>
        </p:nvSpPr>
        <p:spPr>
          <a:xfrm>
            <a:off x="1904289" y="4273696"/>
            <a:ext cx="8383421" cy="2046803"/>
          </a:xfrm>
          <a:prstGeom prst="flowChartProcess">
            <a:avLst/>
          </a:pr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532EADB-3D5D-519F-77D2-8AE3D84D3464}"/>
              </a:ext>
            </a:extLst>
          </p:cNvPr>
          <p:cNvGrpSpPr/>
          <p:nvPr/>
        </p:nvGrpSpPr>
        <p:grpSpPr>
          <a:xfrm>
            <a:off x="2201479" y="5181186"/>
            <a:ext cx="769931" cy="250617"/>
            <a:chOff x="1551777" y="4778213"/>
            <a:chExt cx="769931" cy="250617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0E79D7A-0105-4314-1C93-FDA13D2B1542}"/>
                </a:ext>
              </a:extLst>
            </p:cNvPr>
            <p:cNvSpPr/>
            <p:nvPr/>
          </p:nvSpPr>
          <p:spPr>
            <a:xfrm>
              <a:off x="1551777" y="4783199"/>
              <a:ext cx="769931" cy="2456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/>
            </a:p>
          </p:txBody>
        </p:sp>
        <p:cxnSp>
          <p:nvCxnSpPr>
            <p:cNvPr id="8" name="直线连接符 113">
              <a:extLst>
                <a:ext uri="{FF2B5EF4-FFF2-40B4-BE49-F238E27FC236}">
                  <a16:creationId xmlns:a16="http://schemas.microsoft.com/office/drawing/2014/main" id="{A289B385-D73F-78E7-F7F6-E4CE547B728A}"/>
                </a:ext>
              </a:extLst>
            </p:cNvPr>
            <p:cNvCxnSpPr>
              <a:cxnSpLocks/>
            </p:cNvCxnSpPr>
            <p:nvPr/>
          </p:nvCxnSpPr>
          <p:spPr>
            <a:xfrm>
              <a:off x="1953760" y="4778213"/>
              <a:ext cx="0" cy="245631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114">
              <a:extLst>
                <a:ext uri="{FF2B5EF4-FFF2-40B4-BE49-F238E27FC236}">
                  <a16:creationId xmlns:a16="http://schemas.microsoft.com/office/drawing/2014/main" id="{0B79D030-BB62-1AEB-B46A-F3E89C7008B2}"/>
                </a:ext>
              </a:extLst>
            </p:cNvPr>
            <p:cNvCxnSpPr>
              <a:cxnSpLocks/>
            </p:cNvCxnSpPr>
            <p:nvPr/>
          </p:nvCxnSpPr>
          <p:spPr>
            <a:xfrm>
              <a:off x="2132630" y="4778213"/>
              <a:ext cx="0" cy="245631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115">
              <a:extLst>
                <a:ext uri="{FF2B5EF4-FFF2-40B4-BE49-F238E27FC236}">
                  <a16:creationId xmlns:a16="http://schemas.microsoft.com/office/drawing/2014/main" id="{CDBDB2ED-BD0A-9CD9-1B2D-7ED44F12EC3E}"/>
                </a:ext>
              </a:extLst>
            </p:cNvPr>
            <p:cNvCxnSpPr>
              <a:cxnSpLocks/>
            </p:cNvCxnSpPr>
            <p:nvPr/>
          </p:nvCxnSpPr>
          <p:spPr>
            <a:xfrm>
              <a:off x="1760323" y="4778213"/>
              <a:ext cx="0" cy="245631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线箭头连接符 144">
            <a:extLst>
              <a:ext uri="{FF2B5EF4-FFF2-40B4-BE49-F238E27FC236}">
                <a16:creationId xmlns:a16="http://schemas.microsoft.com/office/drawing/2014/main" id="{1035ADEA-E870-DC8E-978A-39F010B2981A}"/>
              </a:ext>
            </a:extLst>
          </p:cNvPr>
          <p:cNvCxnSpPr>
            <a:cxnSpLocks/>
            <a:stCxn id="36" idx="3"/>
            <a:endCxn id="23" idx="1"/>
          </p:cNvCxnSpPr>
          <p:nvPr/>
        </p:nvCxnSpPr>
        <p:spPr>
          <a:xfrm>
            <a:off x="5840849" y="5306495"/>
            <a:ext cx="136341" cy="526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2A64BA7-DF05-C1F2-2CA3-D60C6764CC42}"/>
              </a:ext>
            </a:extLst>
          </p:cNvPr>
          <p:cNvGrpSpPr/>
          <p:nvPr/>
        </p:nvGrpSpPr>
        <p:grpSpPr>
          <a:xfrm>
            <a:off x="5956657" y="4495328"/>
            <a:ext cx="3015397" cy="695907"/>
            <a:chOff x="586435" y="4642529"/>
            <a:chExt cx="3351172" cy="101379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3E158A8-EE8A-6440-F6C6-DAE646D208D7}"/>
                </a:ext>
              </a:extLst>
            </p:cNvPr>
            <p:cNvSpPr/>
            <p:nvPr/>
          </p:nvSpPr>
          <p:spPr>
            <a:xfrm>
              <a:off x="586435" y="4642529"/>
              <a:ext cx="3351172" cy="10137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模型</a:t>
              </a:r>
              <a:r>
                <a:rPr kumimoji="1" lang="en-US" altLang="zh-CN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B7ECA7A-CF61-56D6-D2AF-41A6845B69A0}"/>
                </a:ext>
              </a:extLst>
            </p:cNvPr>
            <p:cNvSpPr/>
            <p:nvPr/>
          </p:nvSpPr>
          <p:spPr>
            <a:xfrm>
              <a:off x="650788" y="5106001"/>
              <a:ext cx="1026951" cy="41955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 anchorCtr="0"/>
            <a:lstStyle/>
            <a:p>
              <a:pPr algn="ctr"/>
              <a:r>
                <a:rPr kumimoji="1"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前处理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A554705-937F-41E0-B8FD-8C3B767BB995}"/>
                </a:ext>
              </a:extLst>
            </p:cNvPr>
            <p:cNvSpPr/>
            <p:nvPr/>
          </p:nvSpPr>
          <p:spPr>
            <a:xfrm>
              <a:off x="2856534" y="5106001"/>
              <a:ext cx="1026951" cy="41955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 anchorCtr="0"/>
            <a:lstStyle/>
            <a:p>
              <a:pPr algn="ctr"/>
              <a:r>
                <a:rPr kumimoji="1"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后处理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72C1A5C-D9C4-6FC7-C92E-963D41951A43}"/>
                </a:ext>
              </a:extLst>
            </p:cNvPr>
            <p:cNvSpPr/>
            <p:nvPr/>
          </p:nvSpPr>
          <p:spPr>
            <a:xfrm>
              <a:off x="1796202" y="5106001"/>
              <a:ext cx="919883" cy="419555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模型推理</a:t>
              </a:r>
            </a:p>
          </p:txBody>
        </p: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EB7EECBC-349A-4CCC-6FE5-7F404D8E9C39}"/>
                </a:ext>
              </a:extLst>
            </p:cNvPr>
            <p:cNvCxnSpPr>
              <a:stCxn id="14" idx="3"/>
              <a:endCxn id="16" idx="1"/>
            </p:cNvCxnSpPr>
            <p:nvPr/>
          </p:nvCxnSpPr>
          <p:spPr>
            <a:xfrm>
              <a:off x="1677739" y="5315778"/>
              <a:ext cx="1184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F1B1DAE2-7781-2B8E-0CE5-AB5DA1BCCA8A}"/>
                </a:ext>
              </a:extLst>
            </p:cNvPr>
            <p:cNvCxnSpPr>
              <a:stCxn id="16" idx="3"/>
              <a:endCxn id="15" idx="1"/>
            </p:cNvCxnSpPr>
            <p:nvPr/>
          </p:nvCxnSpPr>
          <p:spPr>
            <a:xfrm>
              <a:off x="2716085" y="5315778"/>
              <a:ext cx="14044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2B7FFB2D-B79A-8D27-AE69-2F1A57873E1E}"/>
              </a:ext>
            </a:extLst>
          </p:cNvPr>
          <p:cNvSpPr txBox="1"/>
          <p:nvPr/>
        </p:nvSpPr>
        <p:spPr>
          <a:xfrm>
            <a:off x="212354" y="6180690"/>
            <a:ext cx="1461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传感器数据</a:t>
            </a:r>
          </a:p>
        </p:txBody>
      </p:sp>
      <p:cxnSp>
        <p:nvCxnSpPr>
          <p:cNvPr id="20" name="直线箭头连接符 202">
            <a:extLst>
              <a:ext uri="{FF2B5EF4-FFF2-40B4-BE49-F238E27FC236}">
                <a16:creationId xmlns:a16="http://schemas.microsoft.com/office/drawing/2014/main" id="{712B0049-A4BD-E4B0-60B7-1E17FD8DD46D}"/>
              </a:ext>
            </a:extLst>
          </p:cNvPr>
          <p:cNvCxnSpPr>
            <a:cxnSpLocks/>
            <a:stCxn id="36" idx="3"/>
            <a:endCxn id="13" idx="1"/>
          </p:cNvCxnSpPr>
          <p:nvPr/>
        </p:nvCxnSpPr>
        <p:spPr>
          <a:xfrm flipV="1">
            <a:off x="5840849" y="4843282"/>
            <a:ext cx="115808" cy="463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右箭头 54">
            <a:extLst>
              <a:ext uri="{FF2B5EF4-FFF2-40B4-BE49-F238E27FC236}">
                <a16:creationId xmlns:a16="http://schemas.microsoft.com/office/drawing/2014/main" id="{9526404D-9A59-7A5C-435A-A6A272E73CD2}"/>
              </a:ext>
            </a:extLst>
          </p:cNvPr>
          <p:cNvSpPr/>
          <p:nvPr/>
        </p:nvSpPr>
        <p:spPr>
          <a:xfrm>
            <a:off x="10184149" y="5210554"/>
            <a:ext cx="297805" cy="165267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98D3A66-E456-42CE-120D-DF182FE04555}"/>
              </a:ext>
            </a:extLst>
          </p:cNvPr>
          <p:cNvGrpSpPr/>
          <p:nvPr/>
        </p:nvGrpSpPr>
        <p:grpSpPr>
          <a:xfrm>
            <a:off x="5977190" y="5484783"/>
            <a:ext cx="3015398" cy="695907"/>
            <a:chOff x="586436" y="4642529"/>
            <a:chExt cx="3351173" cy="1013790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5FC2F1B-4AFB-05EC-BB03-2C2A9EDC4403}"/>
                </a:ext>
              </a:extLst>
            </p:cNvPr>
            <p:cNvSpPr/>
            <p:nvPr/>
          </p:nvSpPr>
          <p:spPr>
            <a:xfrm>
              <a:off x="586436" y="4642529"/>
              <a:ext cx="3351173" cy="10137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zh-CN" altLang="en-US" sz="16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模型</a:t>
              </a:r>
              <a:r>
                <a:rPr kumimoji="1" lang="en-US" altLang="zh-CN" sz="16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kumimoji="1"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79434B4-210D-3BB5-71EC-74C95ED79575}"/>
                </a:ext>
              </a:extLst>
            </p:cNvPr>
            <p:cNvSpPr/>
            <p:nvPr/>
          </p:nvSpPr>
          <p:spPr>
            <a:xfrm>
              <a:off x="650788" y="5106001"/>
              <a:ext cx="1026951" cy="41955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 anchorCtr="0"/>
            <a:lstStyle/>
            <a:p>
              <a:pPr algn="ctr"/>
              <a:r>
                <a:rPr kumimoji="1"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前处理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34D65A3-9B82-DD6B-B85B-8E081D952E8C}"/>
                </a:ext>
              </a:extLst>
            </p:cNvPr>
            <p:cNvSpPr/>
            <p:nvPr/>
          </p:nvSpPr>
          <p:spPr>
            <a:xfrm>
              <a:off x="2856534" y="5106001"/>
              <a:ext cx="1026951" cy="41955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 anchorCtr="0"/>
            <a:lstStyle/>
            <a:p>
              <a:pPr algn="ctr"/>
              <a:r>
                <a:rPr kumimoji="1"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后处理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9DA1825-6F0D-9FAE-17D7-39167F4263AE}"/>
                </a:ext>
              </a:extLst>
            </p:cNvPr>
            <p:cNvSpPr/>
            <p:nvPr/>
          </p:nvSpPr>
          <p:spPr>
            <a:xfrm>
              <a:off x="1796202" y="5106001"/>
              <a:ext cx="919883" cy="419555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模型推理</a:t>
              </a:r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016F8B7F-4355-78FB-3498-F3C21D24B826}"/>
                </a:ext>
              </a:extLst>
            </p:cNvPr>
            <p:cNvCxnSpPr>
              <a:stCxn id="24" idx="3"/>
              <a:endCxn id="26" idx="1"/>
            </p:cNvCxnSpPr>
            <p:nvPr/>
          </p:nvCxnSpPr>
          <p:spPr>
            <a:xfrm>
              <a:off x="1677739" y="5315778"/>
              <a:ext cx="1184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4D54B518-3B75-8729-2605-B45DF8C4BC43}"/>
                </a:ext>
              </a:extLst>
            </p:cNvPr>
            <p:cNvCxnSpPr>
              <a:stCxn id="26" idx="3"/>
              <a:endCxn id="25" idx="1"/>
            </p:cNvCxnSpPr>
            <p:nvPr/>
          </p:nvCxnSpPr>
          <p:spPr>
            <a:xfrm>
              <a:off x="2716085" y="5315778"/>
              <a:ext cx="14044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DDDD0A41-A438-D17F-E975-BCD399162450}"/>
              </a:ext>
            </a:extLst>
          </p:cNvPr>
          <p:cNvSpPr txBox="1"/>
          <p:nvPr/>
        </p:nvSpPr>
        <p:spPr>
          <a:xfrm>
            <a:off x="7348037" y="5167877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/>
            </a:lvl1pPr>
          </a:lstStyle>
          <a:p>
            <a:r>
              <a:rPr lang="en-US" altLang="zh-CN" sz="1800" b="1" dirty="0"/>
              <a:t>…</a:t>
            </a:r>
            <a:endParaRPr lang="zh-CN" altLang="en-US" sz="1800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EBED6DD-BDF6-DC27-0ADB-B265D64B57C3}"/>
              </a:ext>
            </a:extLst>
          </p:cNvPr>
          <p:cNvSpPr txBox="1"/>
          <p:nvPr/>
        </p:nvSpPr>
        <p:spPr>
          <a:xfrm>
            <a:off x="9049730" y="475439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/>
            </a:lvl1pPr>
          </a:lstStyle>
          <a:p>
            <a:r>
              <a:rPr lang="zh-CN" altLang="en-US" sz="1400" b="1" dirty="0"/>
              <a:t>识别结果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2CFAC41-2C59-B279-5B55-A0ABE5F0DF84}"/>
              </a:ext>
            </a:extLst>
          </p:cNvPr>
          <p:cNvSpPr txBox="1"/>
          <p:nvPr/>
        </p:nvSpPr>
        <p:spPr>
          <a:xfrm>
            <a:off x="1838382" y="5448826"/>
            <a:ext cx="1461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优先级队列</a:t>
            </a:r>
          </a:p>
        </p:txBody>
      </p:sp>
      <p:sp>
        <p:nvSpPr>
          <p:cNvPr id="32" name="圆角矩形 1">
            <a:extLst>
              <a:ext uri="{FF2B5EF4-FFF2-40B4-BE49-F238E27FC236}">
                <a16:creationId xmlns:a16="http://schemas.microsoft.com/office/drawing/2014/main" id="{AC4DA157-3660-85C7-B5CF-018D03B76E00}"/>
              </a:ext>
            </a:extLst>
          </p:cNvPr>
          <p:cNvSpPr/>
          <p:nvPr/>
        </p:nvSpPr>
        <p:spPr>
          <a:xfrm>
            <a:off x="9176108" y="5101474"/>
            <a:ext cx="964873" cy="3343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ysClr val="windowText" lastClr="000000"/>
                </a:solidFill>
              </a:rPr>
              <a:t>Writer</a:t>
            </a:r>
            <a:endParaRPr lang="zh-CN" altLang="en-US" sz="20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33" name="直线箭头连接符 202">
            <a:extLst>
              <a:ext uri="{FF2B5EF4-FFF2-40B4-BE49-F238E27FC236}">
                <a16:creationId xmlns:a16="http://schemas.microsoft.com/office/drawing/2014/main" id="{EDAD5406-8D1C-6A05-20E7-AC2DA425A155}"/>
              </a:ext>
            </a:extLst>
          </p:cNvPr>
          <p:cNvCxnSpPr>
            <a:cxnSpLocks/>
            <a:stCxn id="13" idx="3"/>
            <a:endCxn id="32" idx="1"/>
          </p:cNvCxnSpPr>
          <p:nvPr/>
        </p:nvCxnSpPr>
        <p:spPr>
          <a:xfrm>
            <a:off x="8972054" y="4843282"/>
            <a:ext cx="204054" cy="425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202">
            <a:extLst>
              <a:ext uri="{FF2B5EF4-FFF2-40B4-BE49-F238E27FC236}">
                <a16:creationId xmlns:a16="http://schemas.microsoft.com/office/drawing/2014/main" id="{6D8ADED9-7E2A-C5D8-4714-EFFD60DFF2C0}"/>
              </a:ext>
            </a:extLst>
          </p:cNvPr>
          <p:cNvCxnSpPr>
            <a:cxnSpLocks/>
            <a:stCxn id="23" idx="3"/>
            <a:endCxn id="32" idx="1"/>
          </p:cNvCxnSpPr>
          <p:nvPr/>
        </p:nvCxnSpPr>
        <p:spPr>
          <a:xfrm flipV="1">
            <a:off x="8992588" y="5268672"/>
            <a:ext cx="183520" cy="564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69549286-EBC7-0845-B8E5-E782D0B584B3}"/>
              </a:ext>
            </a:extLst>
          </p:cNvPr>
          <p:cNvGrpSpPr/>
          <p:nvPr/>
        </p:nvGrpSpPr>
        <p:grpSpPr>
          <a:xfrm>
            <a:off x="3157040" y="4734770"/>
            <a:ext cx="2683809" cy="1143449"/>
            <a:chOff x="2614509" y="4551255"/>
            <a:chExt cx="2683809" cy="1143449"/>
          </a:xfrm>
        </p:grpSpPr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D04C6E52-0D58-A64B-8A00-C05A4B431F5C}"/>
                </a:ext>
              </a:extLst>
            </p:cNvPr>
            <p:cNvSpPr/>
            <p:nvPr/>
          </p:nvSpPr>
          <p:spPr>
            <a:xfrm>
              <a:off x="2614509" y="4551255"/>
              <a:ext cx="2683809" cy="114344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7" name="圆角矩形 1">
              <a:extLst>
                <a:ext uri="{FF2B5EF4-FFF2-40B4-BE49-F238E27FC236}">
                  <a16:creationId xmlns:a16="http://schemas.microsoft.com/office/drawing/2014/main" id="{48B84646-180C-B02D-B8E9-34D5661A0D95}"/>
                </a:ext>
              </a:extLst>
            </p:cNvPr>
            <p:cNvSpPr/>
            <p:nvPr/>
          </p:nvSpPr>
          <p:spPr>
            <a:xfrm>
              <a:off x="2637425" y="5143695"/>
              <a:ext cx="2623081" cy="418968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ysClr val="windowText" lastClr="000000"/>
                  </a:solidFill>
                </a:rPr>
                <a:t>CPU-GPU</a:t>
              </a:r>
              <a:r>
                <a:rPr lang="zh-CN" altLang="en-US" b="1" dirty="0">
                  <a:solidFill>
                    <a:sysClr val="windowText" lastClr="000000"/>
                  </a:solidFill>
                </a:rPr>
                <a:t>数据传输策略</a:t>
              </a:r>
            </a:p>
          </p:txBody>
        </p:sp>
        <p:sp>
          <p:nvSpPr>
            <p:cNvPr id="38" name="圆角矩形 1">
              <a:extLst>
                <a:ext uri="{FF2B5EF4-FFF2-40B4-BE49-F238E27FC236}">
                  <a16:creationId xmlns:a16="http://schemas.microsoft.com/office/drawing/2014/main" id="{8CCEFC4C-2E15-A1C8-8EB6-DB1FB5DF8888}"/>
                </a:ext>
              </a:extLst>
            </p:cNvPr>
            <p:cNvSpPr/>
            <p:nvPr/>
          </p:nvSpPr>
          <p:spPr>
            <a:xfrm>
              <a:off x="2757262" y="4660559"/>
              <a:ext cx="1155906" cy="41896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ysClr val="windowText" lastClr="000000"/>
                  </a:solidFill>
                </a:rPr>
                <a:t>流水线</a:t>
              </a:r>
              <a:endParaRPr lang="zh-CN" altLang="en-US" sz="20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圆角矩形 1">
              <a:extLst>
                <a:ext uri="{FF2B5EF4-FFF2-40B4-BE49-F238E27FC236}">
                  <a16:creationId xmlns:a16="http://schemas.microsoft.com/office/drawing/2014/main" id="{C41EBD83-C364-E83D-4202-4D9BAB8BC922}"/>
                </a:ext>
              </a:extLst>
            </p:cNvPr>
            <p:cNvSpPr/>
            <p:nvPr/>
          </p:nvSpPr>
          <p:spPr>
            <a:xfrm>
              <a:off x="3995893" y="4660559"/>
              <a:ext cx="1155906" cy="41896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ysClr val="windowText" lastClr="000000"/>
                  </a:solidFill>
                </a:rPr>
                <a:t>GPU</a:t>
              </a:r>
              <a:r>
                <a:rPr lang="zh-CN" altLang="en-US" b="1" dirty="0">
                  <a:solidFill>
                    <a:sysClr val="windowText" lastClr="000000"/>
                  </a:solidFill>
                </a:rPr>
                <a:t>并行</a:t>
              </a:r>
            </a:p>
          </p:txBody>
        </p:sp>
      </p:grpSp>
      <p:cxnSp>
        <p:nvCxnSpPr>
          <p:cNvPr id="40" name="直线箭头连接符 202">
            <a:extLst>
              <a:ext uri="{FF2B5EF4-FFF2-40B4-BE49-F238E27FC236}">
                <a16:creationId xmlns:a16="http://schemas.microsoft.com/office/drawing/2014/main" id="{16B4BBEA-D978-425F-145F-E96895F640DA}"/>
              </a:ext>
            </a:extLst>
          </p:cNvPr>
          <p:cNvCxnSpPr>
            <a:cxnSpLocks/>
            <a:stCxn id="7" idx="3"/>
            <a:endCxn id="36" idx="1"/>
          </p:cNvCxnSpPr>
          <p:nvPr/>
        </p:nvCxnSpPr>
        <p:spPr>
          <a:xfrm flipV="1">
            <a:off x="2971410" y="5306495"/>
            <a:ext cx="185630" cy="2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: 折角 40">
            <a:extLst>
              <a:ext uri="{FF2B5EF4-FFF2-40B4-BE49-F238E27FC236}">
                <a16:creationId xmlns:a16="http://schemas.microsoft.com/office/drawing/2014/main" id="{DA49D243-97BD-6AF9-66B8-E55088A5CBF5}"/>
              </a:ext>
            </a:extLst>
          </p:cNvPr>
          <p:cNvSpPr/>
          <p:nvPr/>
        </p:nvSpPr>
        <p:spPr>
          <a:xfrm>
            <a:off x="10526117" y="4691504"/>
            <a:ext cx="1117666" cy="1368634"/>
          </a:xfrm>
          <a:prstGeom prst="foldedCorne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/perception/objects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91B86EA-003A-C564-3830-42EE11FBBAD3}"/>
              </a:ext>
            </a:extLst>
          </p:cNvPr>
          <p:cNvSpPr txBox="1"/>
          <p:nvPr/>
        </p:nvSpPr>
        <p:spPr>
          <a:xfrm>
            <a:off x="3793671" y="5957184"/>
            <a:ext cx="1461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调度策略</a:t>
            </a:r>
          </a:p>
        </p:txBody>
      </p:sp>
      <p:sp>
        <p:nvSpPr>
          <p:cNvPr id="43" name="右箭头 54">
            <a:extLst>
              <a:ext uri="{FF2B5EF4-FFF2-40B4-BE49-F238E27FC236}">
                <a16:creationId xmlns:a16="http://schemas.microsoft.com/office/drawing/2014/main" id="{36A7EC39-1EEF-F0A2-2962-E1ABE866039B}"/>
              </a:ext>
            </a:extLst>
          </p:cNvPr>
          <p:cNvSpPr/>
          <p:nvPr/>
        </p:nvSpPr>
        <p:spPr>
          <a:xfrm>
            <a:off x="1703466" y="4714343"/>
            <a:ext cx="362553" cy="154186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折角 43">
            <a:extLst>
              <a:ext uri="{FF2B5EF4-FFF2-40B4-BE49-F238E27FC236}">
                <a16:creationId xmlns:a16="http://schemas.microsoft.com/office/drawing/2014/main" id="{D3696B94-11F2-D633-3C45-384864595011}"/>
              </a:ext>
            </a:extLst>
          </p:cNvPr>
          <p:cNvSpPr/>
          <p:nvPr/>
        </p:nvSpPr>
        <p:spPr>
          <a:xfrm>
            <a:off x="206718" y="4226134"/>
            <a:ext cx="1472685" cy="1910104"/>
          </a:xfrm>
          <a:prstGeom prst="foldedCorne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/sensors/camera/front/image</a:t>
            </a:r>
          </a:p>
          <a:p>
            <a:pPr algn="ctr"/>
            <a:endParaRPr lang="en-US" altLang="zh-CN" sz="1600" dirty="0">
              <a:solidFill>
                <a:srgbClr val="FF0000"/>
              </a:solidFill>
            </a:endParaRPr>
          </a:p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/sensors/velodyne16/back/pointcloud2</a:t>
            </a:r>
          </a:p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…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cxnSp>
        <p:nvCxnSpPr>
          <p:cNvPr id="45" name="直线箭头连接符 202">
            <a:extLst>
              <a:ext uri="{FF2B5EF4-FFF2-40B4-BE49-F238E27FC236}">
                <a16:creationId xmlns:a16="http://schemas.microsoft.com/office/drawing/2014/main" id="{3D9BE32F-4615-EE2E-D19A-AFBF3F5EA47C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2586445" y="4960569"/>
            <a:ext cx="0" cy="225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6AE77A50-9AF9-2CBA-31E6-77A6FBBFF231}"/>
              </a:ext>
            </a:extLst>
          </p:cNvPr>
          <p:cNvSpPr txBox="1"/>
          <p:nvPr/>
        </p:nvSpPr>
        <p:spPr>
          <a:xfrm>
            <a:off x="10348487" y="6166610"/>
            <a:ext cx="1461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感知结果</a:t>
            </a:r>
          </a:p>
        </p:txBody>
      </p:sp>
      <p:sp>
        <p:nvSpPr>
          <p:cNvPr id="47" name="内容占位符 1">
            <a:extLst>
              <a:ext uri="{FF2B5EF4-FFF2-40B4-BE49-F238E27FC236}">
                <a16:creationId xmlns:a16="http://schemas.microsoft.com/office/drawing/2014/main" id="{659CB8C2-9968-823F-2505-0E9E436D6AD6}"/>
              </a:ext>
            </a:extLst>
          </p:cNvPr>
          <p:cNvSpPr txBox="1">
            <a:spLocks/>
          </p:cNvSpPr>
          <p:nvPr/>
        </p:nvSpPr>
        <p:spPr>
          <a:xfrm>
            <a:off x="6055479" y="1924759"/>
            <a:ext cx="5407335" cy="2717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dirty="0"/>
              <a:t>支持多种</a:t>
            </a:r>
            <a:r>
              <a:rPr lang="en-US" altLang="zh-CN" dirty="0"/>
              <a:t>CPU-GPU</a:t>
            </a:r>
            <a:r>
              <a:rPr lang="zh-CN" altLang="en-US" dirty="0"/>
              <a:t>数据传输策略</a:t>
            </a:r>
            <a:endParaRPr lang="en-US" altLang="zh-CN" dirty="0"/>
          </a:p>
          <a:p>
            <a:pPr lvl="2"/>
            <a:r>
              <a:rPr lang="zh-CN" altLang="en-US" dirty="0"/>
              <a:t>可分页内存</a:t>
            </a:r>
            <a:endParaRPr lang="en-US" altLang="zh-CN" dirty="0"/>
          </a:p>
          <a:p>
            <a:pPr lvl="2"/>
            <a:r>
              <a:rPr lang="zh-CN" altLang="en-US" dirty="0"/>
              <a:t>固定内存</a:t>
            </a:r>
            <a:endParaRPr lang="en-US" altLang="zh-CN" dirty="0"/>
          </a:p>
          <a:p>
            <a:pPr lvl="2"/>
            <a:r>
              <a:rPr lang="zh-CN" altLang="en-US" dirty="0"/>
              <a:t>统一地址空间内存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6807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DD62B30-4536-C51C-6B06-772DCD32F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不同的并行调度策略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4123038-BA94-76F0-33E8-8613AFC02664}"/>
              </a:ext>
            </a:extLst>
          </p:cNvPr>
          <p:cNvGrpSpPr/>
          <p:nvPr/>
        </p:nvGrpSpPr>
        <p:grpSpPr>
          <a:xfrm>
            <a:off x="1727014" y="774011"/>
            <a:ext cx="8211433" cy="6083989"/>
            <a:chOff x="1722700" y="1265160"/>
            <a:chExt cx="6815124" cy="5279954"/>
          </a:xfrm>
        </p:grpSpPr>
        <p:cxnSp>
          <p:nvCxnSpPr>
            <p:cNvPr id="5" name="直线箭头连接符 2">
              <a:extLst>
                <a:ext uri="{FF2B5EF4-FFF2-40B4-BE49-F238E27FC236}">
                  <a16:creationId xmlns:a16="http://schemas.microsoft.com/office/drawing/2014/main" id="{7BB4273A-47CA-1CF3-F29A-A2B7FC2606E7}"/>
                </a:ext>
              </a:extLst>
            </p:cNvPr>
            <p:cNvCxnSpPr>
              <a:cxnSpLocks/>
            </p:cNvCxnSpPr>
            <p:nvPr/>
          </p:nvCxnSpPr>
          <p:spPr>
            <a:xfrm>
              <a:off x="2321718" y="4150761"/>
              <a:ext cx="621610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直线箭头连接符 3">
              <a:extLst>
                <a:ext uri="{FF2B5EF4-FFF2-40B4-BE49-F238E27FC236}">
                  <a16:creationId xmlns:a16="http://schemas.microsoft.com/office/drawing/2014/main" id="{2F3DED2E-3629-496D-E0FB-62872F2616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1963" y="2537717"/>
              <a:ext cx="0" cy="16091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89825D7-CFD3-FDD7-FB76-753ABDA01E7D}"/>
                </a:ext>
              </a:extLst>
            </p:cNvPr>
            <p:cNvSpPr/>
            <p:nvPr/>
          </p:nvSpPr>
          <p:spPr>
            <a:xfrm>
              <a:off x="2866492" y="3290298"/>
              <a:ext cx="678098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4F46F92-C4A5-726E-74A7-E0420E347570}"/>
                </a:ext>
              </a:extLst>
            </p:cNvPr>
            <p:cNvSpPr/>
            <p:nvPr/>
          </p:nvSpPr>
          <p:spPr>
            <a:xfrm>
              <a:off x="3544595" y="3577974"/>
              <a:ext cx="1325360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AA44EA0-D56B-E9CE-D2A5-E61F4F3311C0}"/>
                </a:ext>
              </a:extLst>
            </p:cNvPr>
            <p:cNvSpPr/>
            <p:nvPr/>
          </p:nvSpPr>
          <p:spPr>
            <a:xfrm>
              <a:off x="4869952" y="3863480"/>
              <a:ext cx="676800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2C43B30-3180-EC0F-1C90-BAD3E9A0D5FA}"/>
                </a:ext>
              </a:extLst>
            </p:cNvPr>
            <p:cNvSpPr/>
            <p:nvPr/>
          </p:nvSpPr>
          <p:spPr>
            <a:xfrm>
              <a:off x="4869948" y="3579017"/>
              <a:ext cx="1325360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929F93C-D9A7-6C9B-A0A1-4A1F9E27C68E}"/>
                </a:ext>
              </a:extLst>
            </p:cNvPr>
            <p:cNvSpPr/>
            <p:nvPr/>
          </p:nvSpPr>
          <p:spPr>
            <a:xfrm>
              <a:off x="6195308" y="3570612"/>
              <a:ext cx="1325360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F28184C-0ADF-40EB-4ED0-C62584E3DA68}"/>
                </a:ext>
              </a:extLst>
            </p:cNvPr>
            <p:cNvSpPr/>
            <p:nvPr/>
          </p:nvSpPr>
          <p:spPr>
            <a:xfrm>
              <a:off x="3732655" y="3292865"/>
              <a:ext cx="678098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66362DD-AFEA-765C-DF0D-A9EC63DDD8F2}"/>
                </a:ext>
              </a:extLst>
            </p:cNvPr>
            <p:cNvSpPr/>
            <p:nvPr/>
          </p:nvSpPr>
          <p:spPr>
            <a:xfrm>
              <a:off x="4598818" y="3290298"/>
              <a:ext cx="678098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F2FB030-4C41-61B6-AAB5-67D844FF3C97}"/>
                </a:ext>
              </a:extLst>
            </p:cNvPr>
            <p:cNvSpPr/>
            <p:nvPr/>
          </p:nvSpPr>
          <p:spPr>
            <a:xfrm>
              <a:off x="5464980" y="3289443"/>
              <a:ext cx="678103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7AE5D22-12CF-E383-26D5-D2EDCE8BEFC7}"/>
                </a:ext>
              </a:extLst>
            </p:cNvPr>
            <p:cNvSpPr/>
            <p:nvPr/>
          </p:nvSpPr>
          <p:spPr>
            <a:xfrm>
              <a:off x="6194247" y="3864128"/>
              <a:ext cx="676800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E04E31A-517B-4A32-E502-C6A0CD5CA0CB}"/>
                </a:ext>
              </a:extLst>
            </p:cNvPr>
            <p:cNvSpPr/>
            <p:nvPr/>
          </p:nvSpPr>
          <p:spPr>
            <a:xfrm>
              <a:off x="7520911" y="3860259"/>
              <a:ext cx="676800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FDA4314-196D-B115-8C56-C7A24D7ACF70}"/>
                </a:ext>
              </a:extLst>
            </p:cNvPr>
            <p:cNvSpPr txBox="1"/>
            <p:nvPr/>
          </p:nvSpPr>
          <p:spPr>
            <a:xfrm>
              <a:off x="4915350" y="3075133"/>
              <a:ext cx="504897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丢弃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3C7F30F-0FA0-F9BA-F73A-48FED1D31DB5}"/>
                </a:ext>
              </a:extLst>
            </p:cNvPr>
            <p:cNvSpPr txBox="1"/>
            <p:nvPr/>
          </p:nvSpPr>
          <p:spPr>
            <a:xfrm>
              <a:off x="1722984" y="3278672"/>
              <a:ext cx="597183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线程</a:t>
              </a:r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4DE1A61-DD09-7B16-DB57-59096B55C96E}"/>
                </a:ext>
              </a:extLst>
            </p:cNvPr>
            <p:cNvSpPr txBox="1"/>
            <p:nvPr/>
          </p:nvSpPr>
          <p:spPr>
            <a:xfrm>
              <a:off x="1722983" y="3548141"/>
              <a:ext cx="597183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线程</a:t>
              </a:r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1B9042C-15A1-2F2E-31C5-3EBB747AA9FC}"/>
                </a:ext>
              </a:extLst>
            </p:cNvPr>
            <p:cNvSpPr txBox="1"/>
            <p:nvPr/>
          </p:nvSpPr>
          <p:spPr>
            <a:xfrm>
              <a:off x="1722983" y="3839912"/>
              <a:ext cx="597183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线程</a:t>
              </a:r>
              <a:r>
                <a:rPr kumimoji="1" lang="en-US" altLang="zh-CN" sz="1400" dirty="0"/>
                <a:t>3</a:t>
              </a:r>
              <a:endParaRPr kumimoji="1" lang="zh-CN" altLang="en-US" sz="1400" dirty="0"/>
            </a:p>
          </p:txBody>
        </p:sp>
        <p:cxnSp>
          <p:nvCxnSpPr>
            <p:cNvPr id="21" name="直线箭头连接符 31">
              <a:extLst>
                <a:ext uri="{FF2B5EF4-FFF2-40B4-BE49-F238E27FC236}">
                  <a16:creationId xmlns:a16="http://schemas.microsoft.com/office/drawing/2014/main" id="{34038B9E-3582-36EF-5146-EF3D2ADFB47C}"/>
                </a:ext>
              </a:extLst>
            </p:cNvPr>
            <p:cNvCxnSpPr>
              <a:cxnSpLocks/>
            </p:cNvCxnSpPr>
            <p:nvPr/>
          </p:nvCxnSpPr>
          <p:spPr>
            <a:xfrm>
              <a:off x="2321718" y="3861373"/>
              <a:ext cx="6214396" cy="0"/>
            </a:xfrm>
            <a:prstGeom prst="straightConnector1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线箭头连接符 32">
              <a:extLst>
                <a:ext uri="{FF2B5EF4-FFF2-40B4-BE49-F238E27FC236}">
                  <a16:creationId xmlns:a16="http://schemas.microsoft.com/office/drawing/2014/main" id="{15F1D284-A876-0E4C-F679-AD170EF15789}"/>
                </a:ext>
              </a:extLst>
            </p:cNvPr>
            <p:cNvCxnSpPr>
              <a:cxnSpLocks/>
            </p:cNvCxnSpPr>
            <p:nvPr/>
          </p:nvCxnSpPr>
          <p:spPr>
            <a:xfrm>
              <a:off x="2321718" y="3577974"/>
              <a:ext cx="6211870" cy="0"/>
            </a:xfrm>
            <a:prstGeom prst="straightConnector1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线箭头连接符 34">
              <a:extLst>
                <a:ext uri="{FF2B5EF4-FFF2-40B4-BE49-F238E27FC236}">
                  <a16:creationId xmlns:a16="http://schemas.microsoft.com/office/drawing/2014/main" id="{D7E09BFB-DAED-A4F5-52CB-CB47AF15E084}"/>
                </a:ext>
              </a:extLst>
            </p:cNvPr>
            <p:cNvCxnSpPr>
              <a:cxnSpLocks/>
            </p:cNvCxnSpPr>
            <p:nvPr/>
          </p:nvCxnSpPr>
          <p:spPr>
            <a:xfrm>
              <a:off x="2321680" y="6136662"/>
              <a:ext cx="62161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线箭头连接符 35">
              <a:extLst>
                <a:ext uri="{FF2B5EF4-FFF2-40B4-BE49-F238E27FC236}">
                  <a16:creationId xmlns:a16="http://schemas.microsoft.com/office/drawing/2014/main" id="{E22664BF-62AE-DE39-294E-C11B6EFCCB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1680" y="4387065"/>
              <a:ext cx="0" cy="17542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73D2187-955A-B337-27FC-0FA102E9781B}"/>
                </a:ext>
              </a:extLst>
            </p:cNvPr>
            <p:cNvSpPr/>
            <p:nvPr/>
          </p:nvSpPr>
          <p:spPr>
            <a:xfrm>
              <a:off x="2866487" y="5265925"/>
              <a:ext cx="678106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9D8E0E4-670A-F66C-207A-965E523696D6}"/>
                </a:ext>
              </a:extLst>
            </p:cNvPr>
            <p:cNvSpPr/>
            <p:nvPr/>
          </p:nvSpPr>
          <p:spPr>
            <a:xfrm>
              <a:off x="3544588" y="5265922"/>
              <a:ext cx="1325360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C32D201-BED2-B95D-46F3-CB08EA629343}"/>
                </a:ext>
              </a:extLst>
            </p:cNvPr>
            <p:cNvSpPr/>
            <p:nvPr/>
          </p:nvSpPr>
          <p:spPr>
            <a:xfrm>
              <a:off x="4869949" y="5273630"/>
              <a:ext cx="678100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D184C53-14BA-CBC7-B7F5-987F2B9F2DC5}"/>
                </a:ext>
              </a:extLst>
            </p:cNvPr>
            <p:cNvSpPr/>
            <p:nvPr/>
          </p:nvSpPr>
          <p:spPr>
            <a:xfrm>
              <a:off x="4411044" y="5555734"/>
              <a:ext cx="1325360" cy="291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E0153FB-1510-E0B2-52D2-D906C9E941F9}"/>
                </a:ext>
              </a:extLst>
            </p:cNvPr>
            <p:cNvSpPr/>
            <p:nvPr/>
          </p:nvSpPr>
          <p:spPr>
            <a:xfrm>
              <a:off x="5277456" y="5845127"/>
              <a:ext cx="1325360" cy="291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D4B93A0-1BBC-6C93-1B27-546B148F5CD4}"/>
                </a:ext>
              </a:extLst>
            </p:cNvPr>
            <p:cNvSpPr/>
            <p:nvPr/>
          </p:nvSpPr>
          <p:spPr>
            <a:xfrm>
              <a:off x="3732698" y="5557669"/>
              <a:ext cx="678066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5A87517-4F8B-AA1D-6901-9BE04EC9E0E0}"/>
                </a:ext>
              </a:extLst>
            </p:cNvPr>
            <p:cNvSpPr/>
            <p:nvPr/>
          </p:nvSpPr>
          <p:spPr>
            <a:xfrm>
              <a:off x="4599313" y="5843383"/>
              <a:ext cx="678100" cy="291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E2302FD-122C-F6D7-CDDB-EE5967DE662E}"/>
                </a:ext>
              </a:extLst>
            </p:cNvPr>
            <p:cNvSpPr/>
            <p:nvPr/>
          </p:nvSpPr>
          <p:spPr>
            <a:xfrm>
              <a:off x="5546754" y="5267341"/>
              <a:ext cx="678100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470820E3-6F47-2F3B-190E-DE31744B77E0}"/>
                </a:ext>
              </a:extLst>
            </p:cNvPr>
            <p:cNvSpPr/>
            <p:nvPr/>
          </p:nvSpPr>
          <p:spPr>
            <a:xfrm>
              <a:off x="5736400" y="5561684"/>
              <a:ext cx="739746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C1FC8085-98E3-D6A0-B10E-F4C5C3E4FF23}"/>
                </a:ext>
              </a:extLst>
            </p:cNvPr>
            <p:cNvSpPr/>
            <p:nvPr/>
          </p:nvSpPr>
          <p:spPr>
            <a:xfrm>
              <a:off x="6605754" y="5845127"/>
              <a:ext cx="676800" cy="291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54FBFD5-7B41-8921-6516-F5C372000173}"/>
                </a:ext>
              </a:extLst>
            </p:cNvPr>
            <p:cNvSpPr txBox="1"/>
            <p:nvPr/>
          </p:nvSpPr>
          <p:spPr>
            <a:xfrm>
              <a:off x="1722701" y="5309953"/>
              <a:ext cx="597183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线程</a:t>
              </a:r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A7B757E1-CC99-5F69-B4D0-B370C2D74F7D}"/>
                </a:ext>
              </a:extLst>
            </p:cNvPr>
            <p:cNvSpPr txBox="1"/>
            <p:nvPr/>
          </p:nvSpPr>
          <p:spPr>
            <a:xfrm>
              <a:off x="1722700" y="5579422"/>
              <a:ext cx="597183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线程</a:t>
              </a:r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6379AD7-1C73-ED1E-0552-14D040E59B9E}"/>
                </a:ext>
              </a:extLst>
            </p:cNvPr>
            <p:cNvSpPr txBox="1"/>
            <p:nvPr/>
          </p:nvSpPr>
          <p:spPr>
            <a:xfrm>
              <a:off x="1722700" y="5871193"/>
              <a:ext cx="597183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线程</a:t>
              </a:r>
              <a:r>
                <a:rPr kumimoji="1" lang="en-US" altLang="zh-CN" sz="1400" dirty="0"/>
                <a:t>3</a:t>
              </a:r>
              <a:endParaRPr kumimoji="1" lang="zh-CN" altLang="en-US" sz="1400" dirty="0"/>
            </a:p>
          </p:txBody>
        </p:sp>
        <p:cxnSp>
          <p:nvCxnSpPr>
            <p:cNvPr id="38" name="直线箭头连接符 51">
              <a:extLst>
                <a:ext uri="{FF2B5EF4-FFF2-40B4-BE49-F238E27FC236}">
                  <a16:creationId xmlns:a16="http://schemas.microsoft.com/office/drawing/2014/main" id="{083DC03C-72FB-FD53-7A46-EB4AF3CDA53A}"/>
                </a:ext>
              </a:extLst>
            </p:cNvPr>
            <p:cNvCxnSpPr>
              <a:cxnSpLocks/>
            </p:cNvCxnSpPr>
            <p:nvPr/>
          </p:nvCxnSpPr>
          <p:spPr>
            <a:xfrm>
              <a:off x="2321680" y="5847274"/>
              <a:ext cx="6214429" cy="0"/>
            </a:xfrm>
            <a:prstGeom prst="straightConnector1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线箭头连接符 52">
              <a:extLst>
                <a:ext uri="{FF2B5EF4-FFF2-40B4-BE49-F238E27FC236}">
                  <a16:creationId xmlns:a16="http://schemas.microsoft.com/office/drawing/2014/main" id="{FA224C1D-9D1A-FF82-9C00-CB077C5A2A16}"/>
                </a:ext>
              </a:extLst>
            </p:cNvPr>
            <p:cNvCxnSpPr>
              <a:cxnSpLocks/>
            </p:cNvCxnSpPr>
            <p:nvPr/>
          </p:nvCxnSpPr>
          <p:spPr>
            <a:xfrm>
              <a:off x="2321680" y="5553601"/>
              <a:ext cx="6211903" cy="0"/>
            </a:xfrm>
            <a:prstGeom prst="straightConnector1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B040A6CE-0DD5-25A6-37AA-F3BC1F4ACF89}"/>
                </a:ext>
              </a:extLst>
            </p:cNvPr>
            <p:cNvSpPr/>
            <p:nvPr/>
          </p:nvSpPr>
          <p:spPr>
            <a:xfrm>
              <a:off x="2321718" y="2747651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41" name="直线箭头连接符 66">
              <a:extLst>
                <a:ext uri="{FF2B5EF4-FFF2-40B4-BE49-F238E27FC236}">
                  <a16:creationId xmlns:a16="http://schemas.microsoft.com/office/drawing/2014/main" id="{B05C330A-43A9-1937-4A7A-25D898571CC6}"/>
                </a:ext>
              </a:extLst>
            </p:cNvPr>
            <p:cNvCxnSpPr>
              <a:cxnSpLocks/>
              <a:stCxn id="40" idx="3"/>
              <a:endCxn id="7" idx="1"/>
            </p:cNvCxnSpPr>
            <p:nvPr/>
          </p:nvCxnSpPr>
          <p:spPr>
            <a:xfrm>
              <a:off x="2862247" y="2891489"/>
              <a:ext cx="4245" cy="54264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16BAEB68-1650-8117-BE37-2762833ED493}"/>
                </a:ext>
              </a:extLst>
            </p:cNvPr>
            <p:cNvSpPr/>
            <p:nvPr/>
          </p:nvSpPr>
          <p:spPr>
            <a:xfrm>
              <a:off x="3187880" y="2745749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F70A3ACD-3E16-C855-2BC6-38633153F854}"/>
                </a:ext>
              </a:extLst>
            </p:cNvPr>
            <p:cNvSpPr/>
            <p:nvPr/>
          </p:nvSpPr>
          <p:spPr>
            <a:xfrm>
              <a:off x="4058715" y="2745749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44" name="直线箭头连接符 73">
              <a:extLst>
                <a:ext uri="{FF2B5EF4-FFF2-40B4-BE49-F238E27FC236}">
                  <a16:creationId xmlns:a16="http://schemas.microsoft.com/office/drawing/2014/main" id="{6AE6FCCD-3715-5F78-7835-FA8914887972}"/>
                </a:ext>
              </a:extLst>
            </p:cNvPr>
            <p:cNvCxnSpPr>
              <a:cxnSpLocks/>
              <a:stCxn id="42" idx="3"/>
              <a:endCxn id="12" idx="1"/>
            </p:cNvCxnSpPr>
            <p:nvPr/>
          </p:nvCxnSpPr>
          <p:spPr>
            <a:xfrm>
              <a:off x="3728409" y="2889587"/>
              <a:ext cx="4246" cy="5471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直线箭头连接符 76">
              <a:extLst>
                <a:ext uri="{FF2B5EF4-FFF2-40B4-BE49-F238E27FC236}">
                  <a16:creationId xmlns:a16="http://schemas.microsoft.com/office/drawing/2014/main" id="{FC8A3CAA-7997-6A7B-E49B-6FD4D07C6AF9}"/>
                </a:ext>
              </a:extLst>
            </p:cNvPr>
            <p:cNvCxnSpPr>
              <a:cxnSpLocks/>
              <a:stCxn id="43" idx="3"/>
              <a:endCxn id="13" idx="1"/>
            </p:cNvCxnSpPr>
            <p:nvPr/>
          </p:nvCxnSpPr>
          <p:spPr>
            <a:xfrm flipH="1">
              <a:off x="4598818" y="2889587"/>
              <a:ext cx="426" cy="5445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8676138-0125-DB82-A28D-3AFA498A3FD5}"/>
                </a:ext>
              </a:extLst>
            </p:cNvPr>
            <p:cNvSpPr/>
            <p:nvPr/>
          </p:nvSpPr>
          <p:spPr>
            <a:xfrm>
              <a:off x="4925304" y="2734458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47" name="直线箭头连接符 80">
              <a:extLst>
                <a:ext uri="{FF2B5EF4-FFF2-40B4-BE49-F238E27FC236}">
                  <a16:creationId xmlns:a16="http://schemas.microsoft.com/office/drawing/2014/main" id="{0B872826-5993-4998-1D74-410533B09325}"/>
                </a:ext>
              </a:extLst>
            </p:cNvPr>
            <p:cNvCxnSpPr>
              <a:cxnSpLocks/>
              <a:stCxn id="46" idx="3"/>
              <a:endCxn id="14" idx="1"/>
            </p:cNvCxnSpPr>
            <p:nvPr/>
          </p:nvCxnSpPr>
          <p:spPr>
            <a:xfrm flipH="1">
              <a:off x="5464980" y="2878296"/>
              <a:ext cx="853" cy="5549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E044270A-91B8-2C42-3A0F-AB34A97B8261}"/>
                </a:ext>
              </a:extLst>
            </p:cNvPr>
            <p:cNvSpPr/>
            <p:nvPr/>
          </p:nvSpPr>
          <p:spPr>
            <a:xfrm>
              <a:off x="2321718" y="4680467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F4F168C-4C7B-2CA5-D32A-84ED05869005}"/>
                </a:ext>
              </a:extLst>
            </p:cNvPr>
            <p:cNvSpPr/>
            <p:nvPr/>
          </p:nvSpPr>
          <p:spPr>
            <a:xfrm>
              <a:off x="3187880" y="4678565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F530A74B-9B55-27DC-AADB-EA58A3F08C33}"/>
                </a:ext>
              </a:extLst>
            </p:cNvPr>
            <p:cNvSpPr/>
            <p:nvPr/>
          </p:nvSpPr>
          <p:spPr>
            <a:xfrm>
              <a:off x="4058715" y="4678565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3CBD8463-20D8-4CBD-8F01-FBE0F5B42FD3}"/>
                </a:ext>
              </a:extLst>
            </p:cNvPr>
            <p:cNvSpPr/>
            <p:nvPr/>
          </p:nvSpPr>
          <p:spPr>
            <a:xfrm>
              <a:off x="4925304" y="4667274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52" name="直线箭头连接符 92">
              <a:extLst>
                <a:ext uri="{FF2B5EF4-FFF2-40B4-BE49-F238E27FC236}">
                  <a16:creationId xmlns:a16="http://schemas.microsoft.com/office/drawing/2014/main" id="{E23782AC-C98C-E75F-E06F-A22B6047E960}"/>
                </a:ext>
              </a:extLst>
            </p:cNvPr>
            <p:cNvCxnSpPr>
              <a:cxnSpLocks/>
              <a:stCxn id="48" idx="3"/>
              <a:endCxn id="25" idx="1"/>
            </p:cNvCxnSpPr>
            <p:nvPr/>
          </p:nvCxnSpPr>
          <p:spPr>
            <a:xfrm>
              <a:off x="2862247" y="4824305"/>
              <a:ext cx="4240" cy="5854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线箭头连接符 95">
              <a:extLst>
                <a:ext uri="{FF2B5EF4-FFF2-40B4-BE49-F238E27FC236}">
                  <a16:creationId xmlns:a16="http://schemas.microsoft.com/office/drawing/2014/main" id="{CEBB9481-E1B9-EC27-3A28-98D883581BF1}"/>
                </a:ext>
              </a:extLst>
            </p:cNvPr>
            <p:cNvCxnSpPr>
              <a:cxnSpLocks/>
              <a:stCxn id="49" idx="3"/>
              <a:endCxn id="30" idx="1"/>
            </p:cNvCxnSpPr>
            <p:nvPr/>
          </p:nvCxnSpPr>
          <p:spPr>
            <a:xfrm>
              <a:off x="3728409" y="4822403"/>
              <a:ext cx="4289" cy="8792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直线箭头连接符 98">
              <a:extLst>
                <a:ext uri="{FF2B5EF4-FFF2-40B4-BE49-F238E27FC236}">
                  <a16:creationId xmlns:a16="http://schemas.microsoft.com/office/drawing/2014/main" id="{1FB1C97A-E02C-708C-B183-6FB38BD9A832}"/>
                </a:ext>
              </a:extLst>
            </p:cNvPr>
            <p:cNvCxnSpPr>
              <a:cxnSpLocks/>
              <a:stCxn id="50" idx="3"/>
              <a:endCxn id="31" idx="1"/>
            </p:cNvCxnSpPr>
            <p:nvPr/>
          </p:nvCxnSpPr>
          <p:spPr>
            <a:xfrm>
              <a:off x="4599244" y="4822403"/>
              <a:ext cx="69" cy="11667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直线箭头连接符 101">
              <a:extLst>
                <a:ext uri="{FF2B5EF4-FFF2-40B4-BE49-F238E27FC236}">
                  <a16:creationId xmlns:a16="http://schemas.microsoft.com/office/drawing/2014/main" id="{66C6C0E0-13B5-8243-18D8-51B02D38E7EB}"/>
                </a:ext>
              </a:extLst>
            </p:cNvPr>
            <p:cNvCxnSpPr>
              <a:cxnSpLocks/>
              <a:stCxn id="51" idx="3"/>
              <a:endCxn id="32" idx="1"/>
            </p:cNvCxnSpPr>
            <p:nvPr/>
          </p:nvCxnSpPr>
          <p:spPr>
            <a:xfrm>
              <a:off x="5465833" y="4811112"/>
              <a:ext cx="80921" cy="6002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7903CFEC-8BCA-2798-55D2-F2BE87474144}"/>
                </a:ext>
              </a:extLst>
            </p:cNvPr>
            <p:cNvSpPr/>
            <p:nvPr/>
          </p:nvSpPr>
          <p:spPr>
            <a:xfrm>
              <a:off x="6221849" y="5274139"/>
              <a:ext cx="1325360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65138CBC-BF2C-E0CE-211C-318C57ADCF0C}"/>
                </a:ext>
              </a:extLst>
            </p:cNvPr>
            <p:cNvSpPr/>
            <p:nvPr/>
          </p:nvSpPr>
          <p:spPr>
            <a:xfrm>
              <a:off x="7547210" y="5271573"/>
              <a:ext cx="678100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3F2AE93-5A74-4291-B446-ED06FC11BC56}"/>
                </a:ext>
              </a:extLst>
            </p:cNvPr>
            <p:cNvSpPr txBox="1"/>
            <p:nvPr/>
          </p:nvSpPr>
          <p:spPr>
            <a:xfrm>
              <a:off x="4490070" y="4192443"/>
              <a:ext cx="1409898" cy="293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(2) </a:t>
              </a:r>
              <a:r>
                <a:rPr kumimoji="1" lang="zh-CN" altLang="en-US" sz="1600" dirty="0"/>
                <a:t>流水线并行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4C9DB9EA-E487-C318-893F-8FB5D6D9C326}"/>
                </a:ext>
              </a:extLst>
            </p:cNvPr>
            <p:cNvSpPr txBox="1"/>
            <p:nvPr/>
          </p:nvSpPr>
          <p:spPr>
            <a:xfrm>
              <a:off x="4598173" y="6251302"/>
              <a:ext cx="1216395" cy="293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(3) GPU</a:t>
              </a:r>
              <a:r>
                <a:rPr kumimoji="1" lang="zh-CN" altLang="en-US" sz="1600" dirty="0"/>
                <a:t>并行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028FB7FC-9BA9-2CA1-42CE-60D7B3AC5AF6}"/>
                </a:ext>
              </a:extLst>
            </p:cNvPr>
            <p:cNvSpPr txBox="1"/>
            <p:nvPr/>
          </p:nvSpPr>
          <p:spPr>
            <a:xfrm>
              <a:off x="5434747" y="4909153"/>
              <a:ext cx="504897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等待</a:t>
              </a:r>
            </a:p>
          </p:txBody>
        </p:sp>
        <p:cxnSp>
          <p:nvCxnSpPr>
            <p:cNvPr id="61" name="直线箭头连接符 109">
              <a:extLst>
                <a:ext uri="{FF2B5EF4-FFF2-40B4-BE49-F238E27FC236}">
                  <a16:creationId xmlns:a16="http://schemas.microsoft.com/office/drawing/2014/main" id="{8BE99C5F-B90F-20F4-1219-0452FF344FA1}"/>
                </a:ext>
              </a:extLst>
            </p:cNvPr>
            <p:cNvCxnSpPr>
              <a:cxnSpLocks/>
            </p:cNvCxnSpPr>
            <p:nvPr/>
          </p:nvCxnSpPr>
          <p:spPr>
            <a:xfrm>
              <a:off x="2321718" y="2340788"/>
              <a:ext cx="621610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直线箭头连接符 110">
              <a:extLst>
                <a:ext uri="{FF2B5EF4-FFF2-40B4-BE49-F238E27FC236}">
                  <a16:creationId xmlns:a16="http://schemas.microsoft.com/office/drawing/2014/main" id="{B0C9EE7A-228A-0F66-F8B0-39218D6A4C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1963" y="1265160"/>
              <a:ext cx="0" cy="10717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E3755A75-8C8E-C812-3550-1BC8C2E69B26}"/>
                </a:ext>
              </a:extLst>
            </p:cNvPr>
            <p:cNvSpPr/>
            <p:nvPr/>
          </p:nvSpPr>
          <p:spPr>
            <a:xfrm>
              <a:off x="2866244" y="2055343"/>
              <a:ext cx="678098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35E9284F-218B-F582-FC09-BD0C30DA351F}"/>
                </a:ext>
              </a:extLst>
            </p:cNvPr>
            <p:cNvSpPr/>
            <p:nvPr/>
          </p:nvSpPr>
          <p:spPr>
            <a:xfrm>
              <a:off x="3544467" y="2055568"/>
              <a:ext cx="1325360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4EEC034-4878-D286-B71B-86120196E871}"/>
                </a:ext>
              </a:extLst>
            </p:cNvPr>
            <p:cNvSpPr/>
            <p:nvPr/>
          </p:nvSpPr>
          <p:spPr>
            <a:xfrm>
              <a:off x="4869952" y="2053507"/>
              <a:ext cx="676800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5B42139B-D267-DB96-F1E5-65396EAF4666}"/>
                </a:ext>
              </a:extLst>
            </p:cNvPr>
            <p:cNvSpPr/>
            <p:nvPr/>
          </p:nvSpPr>
          <p:spPr>
            <a:xfrm>
              <a:off x="6221849" y="2058848"/>
              <a:ext cx="1325360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模型推理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C59B8FE6-1C76-E553-8815-CEC6C82123EF}"/>
                </a:ext>
              </a:extLst>
            </p:cNvPr>
            <p:cNvSpPr/>
            <p:nvPr/>
          </p:nvSpPr>
          <p:spPr>
            <a:xfrm>
              <a:off x="5546752" y="2054908"/>
              <a:ext cx="678103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前处理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4291DD11-979E-8DC1-89CA-E4FA921527E6}"/>
                </a:ext>
              </a:extLst>
            </p:cNvPr>
            <p:cNvSpPr/>
            <p:nvPr/>
          </p:nvSpPr>
          <p:spPr>
            <a:xfrm>
              <a:off x="7547860" y="2049993"/>
              <a:ext cx="676800" cy="28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后处理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E63C96A7-FDE1-37F1-FE67-434647EF0AD7}"/>
                </a:ext>
              </a:extLst>
            </p:cNvPr>
            <p:cNvSpPr txBox="1"/>
            <p:nvPr/>
          </p:nvSpPr>
          <p:spPr>
            <a:xfrm>
              <a:off x="4338748" y="1739385"/>
              <a:ext cx="504897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丢弃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7EB7380C-30B2-EECC-F769-FD1B80D9FFF6}"/>
                </a:ext>
              </a:extLst>
            </p:cNvPr>
            <p:cNvSpPr txBox="1"/>
            <p:nvPr/>
          </p:nvSpPr>
          <p:spPr>
            <a:xfrm>
              <a:off x="1722983" y="2029939"/>
              <a:ext cx="597183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线程</a:t>
              </a:r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cxnSp>
          <p:nvCxnSpPr>
            <p:cNvPr id="71" name="直线箭头连接符 125">
              <a:extLst>
                <a:ext uri="{FF2B5EF4-FFF2-40B4-BE49-F238E27FC236}">
                  <a16:creationId xmlns:a16="http://schemas.microsoft.com/office/drawing/2014/main" id="{B30B1978-C93C-BE54-DC0E-72C1D9D5382A}"/>
                </a:ext>
              </a:extLst>
            </p:cNvPr>
            <p:cNvCxnSpPr>
              <a:cxnSpLocks/>
            </p:cNvCxnSpPr>
            <p:nvPr/>
          </p:nvCxnSpPr>
          <p:spPr>
            <a:xfrm>
              <a:off x="2321718" y="2051400"/>
              <a:ext cx="6214396" cy="0"/>
            </a:xfrm>
            <a:prstGeom prst="straightConnector1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479FCA65-3D9D-6E77-A581-6AC5DCC9DA0B}"/>
                </a:ext>
              </a:extLst>
            </p:cNvPr>
            <p:cNvSpPr/>
            <p:nvPr/>
          </p:nvSpPr>
          <p:spPr>
            <a:xfrm>
              <a:off x="2321718" y="1482204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73" name="直线箭头连接符 128">
              <a:extLst>
                <a:ext uri="{FF2B5EF4-FFF2-40B4-BE49-F238E27FC236}">
                  <a16:creationId xmlns:a16="http://schemas.microsoft.com/office/drawing/2014/main" id="{02E83834-C354-3B6F-8442-67AC4CCB9C0D}"/>
                </a:ext>
              </a:extLst>
            </p:cNvPr>
            <p:cNvCxnSpPr>
              <a:cxnSpLocks/>
              <a:stCxn id="72" idx="3"/>
              <a:endCxn id="63" idx="1"/>
            </p:cNvCxnSpPr>
            <p:nvPr/>
          </p:nvCxnSpPr>
          <p:spPr>
            <a:xfrm>
              <a:off x="2862247" y="1626042"/>
              <a:ext cx="3997" cy="5731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D1E727F5-3E84-2EEB-A6F4-FA42444BA3DC}"/>
                </a:ext>
              </a:extLst>
            </p:cNvPr>
            <p:cNvSpPr/>
            <p:nvPr/>
          </p:nvSpPr>
          <p:spPr>
            <a:xfrm>
              <a:off x="3187880" y="1480302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EBAE6E6C-612D-E59E-EE43-80DA12498F70}"/>
                </a:ext>
              </a:extLst>
            </p:cNvPr>
            <p:cNvSpPr/>
            <p:nvPr/>
          </p:nvSpPr>
          <p:spPr>
            <a:xfrm>
              <a:off x="4058715" y="1480302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0B4AB79B-B34B-343B-37FA-6FED213F45AA}"/>
                </a:ext>
              </a:extLst>
            </p:cNvPr>
            <p:cNvSpPr/>
            <p:nvPr/>
          </p:nvSpPr>
          <p:spPr>
            <a:xfrm>
              <a:off x="4925304" y="1469011"/>
              <a:ext cx="540529" cy="2876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数据</a:t>
              </a:r>
              <a:r>
                <a:rPr kumimoji="1" lang="en-US" altLang="zh-CN" sz="1400" dirty="0">
                  <a:ln w="0">
                    <a:noFill/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kumimoji="1" lang="zh-CN" alt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77" name="直线箭头连接符 134">
              <a:extLst>
                <a:ext uri="{FF2B5EF4-FFF2-40B4-BE49-F238E27FC236}">
                  <a16:creationId xmlns:a16="http://schemas.microsoft.com/office/drawing/2014/main" id="{B4F0C82F-3BA3-FE55-9702-730EF096EA37}"/>
                </a:ext>
              </a:extLst>
            </p:cNvPr>
            <p:cNvCxnSpPr>
              <a:cxnSpLocks/>
              <a:stCxn id="76" idx="3"/>
              <a:endCxn id="67" idx="1"/>
            </p:cNvCxnSpPr>
            <p:nvPr/>
          </p:nvCxnSpPr>
          <p:spPr>
            <a:xfrm>
              <a:off x="5465833" y="1612849"/>
              <a:ext cx="80919" cy="5858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FBAD0B6-0684-3DD8-F46F-F6B116C5A777}"/>
                </a:ext>
              </a:extLst>
            </p:cNvPr>
            <p:cNvSpPr txBox="1"/>
            <p:nvPr/>
          </p:nvSpPr>
          <p:spPr>
            <a:xfrm>
              <a:off x="4490070" y="2382470"/>
              <a:ext cx="1219372" cy="293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(1) </a:t>
              </a:r>
              <a:r>
                <a:rPr kumimoji="1" lang="zh-CN" altLang="en-US" sz="1600" dirty="0"/>
                <a:t>串行执行</a:t>
              </a:r>
            </a:p>
          </p:txBody>
        </p:sp>
        <p:cxnSp>
          <p:nvCxnSpPr>
            <p:cNvPr id="79" name="直线箭头连接符 138">
              <a:extLst>
                <a:ext uri="{FF2B5EF4-FFF2-40B4-BE49-F238E27FC236}">
                  <a16:creationId xmlns:a16="http://schemas.microsoft.com/office/drawing/2014/main" id="{845C4846-3CDA-7F00-92F3-51616FC368E9}"/>
                </a:ext>
              </a:extLst>
            </p:cNvPr>
            <p:cNvCxnSpPr>
              <a:cxnSpLocks/>
            </p:cNvCxnSpPr>
            <p:nvPr/>
          </p:nvCxnSpPr>
          <p:spPr>
            <a:xfrm>
              <a:off x="2321680" y="3289443"/>
              <a:ext cx="6211870" cy="0"/>
            </a:xfrm>
            <a:prstGeom prst="straightConnector1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直线箭头连接符 139">
              <a:extLst>
                <a:ext uri="{FF2B5EF4-FFF2-40B4-BE49-F238E27FC236}">
                  <a16:creationId xmlns:a16="http://schemas.microsoft.com/office/drawing/2014/main" id="{3FFC3873-1851-FB9F-4938-B24EE0AAC307}"/>
                </a:ext>
              </a:extLst>
            </p:cNvPr>
            <p:cNvCxnSpPr>
              <a:cxnSpLocks/>
            </p:cNvCxnSpPr>
            <p:nvPr/>
          </p:nvCxnSpPr>
          <p:spPr>
            <a:xfrm>
              <a:off x="2321680" y="5271573"/>
              <a:ext cx="6211870" cy="0"/>
            </a:xfrm>
            <a:prstGeom prst="straightConnector1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A05610BC-ED67-E2DD-8F8B-B07DA242CF3E}"/>
                </a:ext>
              </a:extLst>
            </p:cNvPr>
            <p:cNvSpPr txBox="1"/>
            <p:nvPr/>
          </p:nvSpPr>
          <p:spPr>
            <a:xfrm>
              <a:off x="3472586" y="1749202"/>
              <a:ext cx="504897" cy="2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400" dirty="0"/>
                <a:t>丢弃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843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4907AC9-346E-C3D4-315D-7675092A6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b="0" dirty="0"/>
              <a:t>在自动驾驶设备</a:t>
            </a:r>
            <a:r>
              <a:rPr lang="en-US" altLang="zh-CN" sz="2400" b="0" dirty="0"/>
              <a:t>Jetson AGX Xavier</a:t>
            </a:r>
            <a:r>
              <a:rPr lang="zh-CN" altLang="en-US" sz="2400" b="0" dirty="0"/>
              <a:t>进行实验</a:t>
            </a:r>
            <a:endParaRPr lang="en-US" altLang="zh-CN" sz="2400" b="0" dirty="0"/>
          </a:p>
          <a:p>
            <a:r>
              <a:rPr lang="zh-CN" altLang="en-US" sz="2400" b="0" dirty="0"/>
              <a:t>使用多</a:t>
            </a:r>
            <a:r>
              <a:rPr lang="en-US" altLang="zh-CN" sz="2400" b="0" dirty="0"/>
              <a:t>CUDA</a:t>
            </a:r>
            <a:r>
              <a:rPr lang="zh-CN" altLang="en-US" sz="2400" b="0" dirty="0"/>
              <a:t>流并行结合固定内存的数据传输策略可以达到</a:t>
            </a:r>
            <a:r>
              <a:rPr lang="en-US" altLang="zh-CN" sz="2400" b="0" dirty="0">
                <a:solidFill>
                  <a:srgbClr val="FF0000"/>
                </a:solidFill>
              </a:rPr>
              <a:t>25.20ms</a:t>
            </a:r>
            <a:r>
              <a:rPr lang="zh-CN" altLang="en-US" sz="2400" b="0" dirty="0"/>
              <a:t>的端到端延时和</a:t>
            </a:r>
            <a:r>
              <a:rPr lang="en-US" altLang="zh-CN" sz="2400" b="0" dirty="0">
                <a:solidFill>
                  <a:srgbClr val="FF0000"/>
                </a:solidFill>
              </a:rPr>
              <a:t>58.70FPS</a:t>
            </a:r>
            <a:r>
              <a:rPr lang="zh-CN" altLang="en-US" sz="2400" b="0" dirty="0"/>
              <a:t>的吞吐率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A295C74-D3DE-0DBC-B956-481253FF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A6B4DA-C36B-DE65-3B06-206296B83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" y="2790825"/>
            <a:ext cx="10906125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5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DB1ED5A-D0C3-AB74-AB44-D4A9EEA61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b="0" dirty="0"/>
              <a:t>随着线程数的增加，模型之间竞争使用</a:t>
            </a:r>
            <a:r>
              <a:rPr lang="en-US" altLang="zh-CN" sz="2400" b="0" dirty="0"/>
              <a:t>GPU</a:t>
            </a:r>
            <a:r>
              <a:rPr lang="zh-CN" altLang="en-US" sz="2400" b="0" dirty="0"/>
              <a:t>计算资源，导致推理延时增加</a:t>
            </a:r>
            <a:endParaRPr lang="en-US" altLang="zh-CN" sz="2400" b="0" dirty="0"/>
          </a:p>
          <a:p>
            <a:r>
              <a:rPr lang="zh-CN" altLang="en-US" sz="2400" b="0" dirty="0"/>
              <a:t>固定内存的传输策略由于传输性能较优推理延时增加不多</a:t>
            </a:r>
            <a:endParaRPr lang="en-US" altLang="zh-CN" sz="2400" b="0" dirty="0"/>
          </a:p>
          <a:p>
            <a:pPr lvl="1"/>
            <a:r>
              <a:rPr lang="zh-CN" altLang="en-US" sz="2000" b="0" dirty="0"/>
              <a:t>使用</a:t>
            </a:r>
            <a:r>
              <a:rPr lang="en-US" altLang="zh-CN" sz="2000" b="0" dirty="0"/>
              <a:t>DMA</a:t>
            </a:r>
            <a:r>
              <a:rPr lang="zh-CN" altLang="en-US" sz="2000" b="0" dirty="0"/>
              <a:t>进行数据传输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3A8923-BCFB-74D1-B058-F7D676B5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</a:p>
        </p:txBody>
      </p:sp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id="{B4BFF18D-0033-E0FC-2030-773384511D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778400"/>
              </p:ext>
            </p:extLst>
          </p:nvPr>
        </p:nvGraphicFramePr>
        <p:xfrm>
          <a:off x="1056000" y="2749877"/>
          <a:ext cx="50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D5D1DFD5-6C66-40B0-5A07-97F645DD3F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38129"/>
              </p:ext>
            </p:extLst>
          </p:nvPr>
        </p:nvGraphicFramePr>
        <p:xfrm>
          <a:off x="5900502" y="2749877"/>
          <a:ext cx="50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664096BB-2E7F-B7E7-63D2-F8D8893C831F}"/>
              </a:ext>
            </a:extLst>
          </p:cNvPr>
          <p:cNvSpPr txBox="1"/>
          <p:nvPr/>
        </p:nvSpPr>
        <p:spPr>
          <a:xfrm>
            <a:off x="2057796" y="6165211"/>
            <a:ext cx="3036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(a) </a:t>
            </a:r>
            <a:r>
              <a:rPr lang="zh-CN" altLang="en-US" dirty="0"/>
              <a:t>吞吐率随线程数变化情况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5BF22D0-5873-194F-4888-B5F65F78ABC1}"/>
              </a:ext>
            </a:extLst>
          </p:cNvPr>
          <p:cNvSpPr txBox="1"/>
          <p:nvPr/>
        </p:nvSpPr>
        <p:spPr>
          <a:xfrm>
            <a:off x="6770050" y="6165211"/>
            <a:ext cx="3284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(b) </a:t>
            </a:r>
            <a:r>
              <a:rPr lang="zh-CN" altLang="en-US" dirty="0"/>
              <a:t>推理延时随线程数变化情况</a:t>
            </a:r>
          </a:p>
        </p:txBody>
      </p:sp>
    </p:spTree>
    <p:extLst>
      <p:ext uri="{BB962C8B-B14F-4D97-AF65-F5344CB8AC3E}">
        <p14:creationId xmlns:p14="http://schemas.microsoft.com/office/powerpoint/2010/main" val="1340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AC11B98E-8880-1919-1E1D-203395700726}"/>
              </a:ext>
            </a:extLst>
          </p:cNvPr>
          <p:cNvSpPr txBox="1">
            <a:spLocks/>
          </p:cNvSpPr>
          <p:nvPr/>
        </p:nvSpPr>
        <p:spPr>
          <a:xfrm>
            <a:off x="1803076" y="2537459"/>
            <a:ext cx="8585847" cy="1783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zh-CN" altLang="en-US" dirty="0"/>
              <a:t>面向深度学习的内存优化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13003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8FBEC784-ABAB-6F55-E55A-07C3AF739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2998" y="1349618"/>
            <a:ext cx="7284269" cy="4564809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BB7B361F-DC34-19E7-53DD-532B312D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内存分配的规律性和动态性</a:t>
            </a:r>
          </a:p>
        </p:txBody>
      </p:sp>
      <p:sp>
        <p:nvSpPr>
          <p:cNvPr id="9" name="内容占位符 1">
            <a:extLst>
              <a:ext uri="{FF2B5EF4-FFF2-40B4-BE49-F238E27FC236}">
                <a16:creationId xmlns:a16="http://schemas.microsoft.com/office/drawing/2014/main" id="{F7F58204-0F49-82A9-BAE7-017EF280B895}"/>
              </a:ext>
            </a:extLst>
          </p:cNvPr>
          <p:cNvSpPr txBox="1">
            <a:spLocks/>
          </p:cNvSpPr>
          <p:nvPr/>
        </p:nvSpPr>
        <p:spPr>
          <a:xfrm>
            <a:off x="285007" y="878774"/>
            <a:ext cx="4045119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规律性：</a:t>
            </a:r>
            <a:endParaRPr lang="en-US" altLang="zh-CN" sz="2400" dirty="0"/>
          </a:p>
          <a:p>
            <a:pPr lvl="1"/>
            <a:r>
              <a:rPr lang="zh-CN" altLang="en-US" sz="2000" dirty="0"/>
              <a:t>每个训练小批量运行相同的计算图，具有基本一致的内存分配特征</a:t>
            </a:r>
            <a:endParaRPr lang="en-US" altLang="zh-CN" sz="2000" dirty="0"/>
          </a:p>
          <a:p>
            <a:endParaRPr lang="en-US" altLang="zh-CN" sz="2400" dirty="0"/>
          </a:p>
          <a:p>
            <a:r>
              <a:rPr lang="zh-CN" altLang="en-US" sz="2400" dirty="0"/>
              <a:t>动态性来源：</a:t>
            </a:r>
            <a:endParaRPr lang="en-US" altLang="zh-CN" sz="2400" dirty="0"/>
          </a:p>
          <a:p>
            <a:pPr lvl="1"/>
            <a:r>
              <a:rPr lang="zh-CN" altLang="en-US" sz="1800" dirty="0"/>
              <a:t>未知的张量形状</a:t>
            </a:r>
          </a:p>
          <a:p>
            <a:pPr lvl="1"/>
            <a:r>
              <a:rPr lang="zh-CN" altLang="en-US" sz="1800" dirty="0"/>
              <a:t>条件分支</a:t>
            </a:r>
            <a:r>
              <a:rPr lang="en-US" altLang="zh-CN" sz="1800" dirty="0"/>
              <a:t>/</a:t>
            </a:r>
            <a:r>
              <a:rPr lang="zh-CN" altLang="en-US" sz="1800" dirty="0"/>
              <a:t>循环结构</a:t>
            </a:r>
          </a:p>
          <a:p>
            <a:pPr lvl="1"/>
            <a:r>
              <a:rPr lang="zh-CN" altLang="en-US" sz="1800" dirty="0"/>
              <a:t>并行分配</a:t>
            </a:r>
          </a:p>
          <a:p>
            <a:pPr lvl="2"/>
            <a:r>
              <a:rPr lang="zh-CN" altLang="en-US" sz="1400" dirty="0"/>
              <a:t>单计算图内多分支并行：并行的内存分配</a:t>
            </a:r>
          </a:p>
          <a:p>
            <a:pPr lvl="2"/>
            <a:r>
              <a:rPr lang="zh-CN" altLang="en-US" sz="1400" dirty="0"/>
              <a:t>多计算图并行：预处理图与主训练图、</a:t>
            </a:r>
            <a:br>
              <a:rPr lang="zh-CN" altLang="en-US" sz="1400" dirty="0"/>
            </a:br>
            <a:r>
              <a:rPr lang="zh-CN" altLang="en-US" sz="1400" dirty="0"/>
              <a:t>多个</a:t>
            </a:r>
            <a:r>
              <a:rPr lang="en-US" altLang="zh-CN" sz="1400" dirty="0"/>
              <a:t>worker</a:t>
            </a:r>
            <a:r>
              <a:rPr lang="zh-CN" altLang="en-US" sz="1400" dirty="0"/>
              <a:t>请求的计算图</a:t>
            </a:r>
            <a:endParaRPr lang="zh-CN" altLang="en-US" sz="1800" dirty="0"/>
          </a:p>
          <a:p>
            <a:endParaRPr lang="zh-CN" alt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72462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284B431-93B4-DF43-AD11-C30090522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GAMMA</a:t>
            </a:r>
            <a:r>
              <a:rPr lang="zh-CN" altLang="en-US" sz="2400" dirty="0"/>
              <a:t>： </a:t>
            </a:r>
            <a:r>
              <a:rPr lang="en-US" altLang="zh-CN" sz="2400" u="sng" dirty="0"/>
              <a:t>G</a:t>
            </a:r>
            <a:r>
              <a:rPr lang="en-US" altLang="zh-CN" sz="2400" dirty="0"/>
              <a:t>raph-</a:t>
            </a:r>
            <a:r>
              <a:rPr lang="en-US" altLang="zh-CN" sz="2400" u="sng" dirty="0"/>
              <a:t>A</a:t>
            </a:r>
            <a:r>
              <a:rPr lang="en-US" altLang="zh-CN" sz="2400" dirty="0"/>
              <a:t>ware </a:t>
            </a:r>
            <a:r>
              <a:rPr lang="en-US" altLang="zh-CN" sz="2400" u="sng" dirty="0" err="1"/>
              <a:t>M</a:t>
            </a:r>
            <a:r>
              <a:rPr lang="en-US" altLang="zh-CN" sz="2400" dirty="0" err="1"/>
              <a:t>e</a:t>
            </a:r>
            <a:r>
              <a:rPr lang="en-US" altLang="zh-CN" sz="2400" u="sng" dirty="0" err="1"/>
              <a:t>M</a:t>
            </a:r>
            <a:r>
              <a:rPr lang="en-US" altLang="zh-CN" sz="2400" dirty="0" err="1"/>
              <a:t>ory</a:t>
            </a:r>
            <a:r>
              <a:rPr lang="en-US" altLang="zh-CN" sz="2400" dirty="0"/>
              <a:t> </a:t>
            </a:r>
            <a:r>
              <a:rPr lang="en-US" altLang="zh-CN" sz="2400" u="sng" dirty="0"/>
              <a:t>A</a:t>
            </a:r>
            <a:r>
              <a:rPr lang="en-US" altLang="zh-CN" sz="2400" dirty="0"/>
              <a:t>llocator </a:t>
            </a:r>
            <a:r>
              <a:rPr lang="zh-CN" altLang="en-US" sz="2400" dirty="0"/>
              <a:t>图感知的内存分配器</a:t>
            </a:r>
            <a:endParaRPr lang="en-US" altLang="zh-CN" sz="2400" dirty="0"/>
          </a:p>
          <a:p>
            <a:pPr lvl="1"/>
            <a:r>
              <a:rPr lang="zh-CN" altLang="en-US" sz="2000" b="0" dirty="0"/>
              <a:t>基本思路：基于深度学习应用内存分配的规律性，使用运行时收集内存分配信息的方法进行内存优化，重点解决内存分配中存在的动态性问题</a:t>
            </a:r>
            <a:br>
              <a:rPr lang="zh-CN" altLang="en-US" sz="2000" b="0" dirty="0"/>
            </a:br>
            <a:endParaRPr lang="zh-CN" altLang="en-US" sz="2000" b="0" dirty="0"/>
          </a:p>
          <a:p>
            <a:endParaRPr lang="zh-CN" altLang="en-US" sz="2400" b="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C02615E-AADA-B408-AD19-C978D6097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面向深度学习的内存优化</a:t>
            </a:r>
          </a:p>
        </p:txBody>
      </p:sp>
      <p:pic>
        <p:nvPicPr>
          <p:cNvPr id="181" name="图片 180">
            <a:extLst>
              <a:ext uri="{FF2B5EF4-FFF2-40B4-BE49-F238E27FC236}">
                <a16:creationId xmlns:a16="http://schemas.microsoft.com/office/drawing/2014/main" id="{F90C3603-D347-26AE-A41B-0D3108BD5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367" y="2176862"/>
            <a:ext cx="8365667" cy="459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231BA7D-6ABA-6FF4-873D-80BFAC988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CN" altLang="en-US" b="1" dirty="0"/>
              <a:t>未知的张量形状</a:t>
            </a:r>
          </a:p>
          <a:p>
            <a:pPr lvl="1"/>
            <a:r>
              <a:rPr lang="zh-CN" altLang="en-US" dirty="0"/>
              <a:t>分配器总是要满足模型运行过程中最大的内存使用需求，同时，计算图的特点导致某些张量的大小变大的同时，其他相应的张量的大小也会相应变大</a:t>
            </a:r>
            <a:endParaRPr lang="en-US" altLang="zh-CN" dirty="0"/>
          </a:p>
          <a:p>
            <a:pPr lvl="1"/>
            <a:r>
              <a:rPr lang="zh-CN" altLang="en-US" dirty="0"/>
              <a:t>使用收集器收集前</a:t>
            </a:r>
            <a:r>
              <a:rPr lang="en-US" altLang="zh-CN" dirty="0"/>
              <a:t>K</a:t>
            </a:r>
            <a:r>
              <a:rPr lang="zh-CN" altLang="en-US" dirty="0"/>
              <a:t>步张量的分配大小，使用这些分配的最大值作为分配策略生成时的分配大小</a:t>
            </a:r>
            <a:endParaRPr lang="en-US" altLang="zh-CN" b="1" dirty="0"/>
          </a:p>
          <a:p>
            <a:r>
              <a:rPr lang="zh-CN" altLang="en-US" b="1" dirty="0"/>
              <a:t>单计算图内的并行分配和条件分支</a:t>
            </a:r>
            <a:endParaRPr lang="en-US" altLang="zh-CN" b="1" dirty="0"/>
          </a:p>
          <a:p>
            <a:pPr lvl="1"/>
            <a:r>
              <a:rPr lang="zh-CN" altLang="en-US" dirty="0"/>
              <a:t>在生成内存分配计划的阶段，根据收集器得到的内存分配信息对内存分配策略进行调整</a:t>
            </a:r>
            <a:endParaRPr lang="en-US" altLang="zh-CN" dirty="0"/>
          </a:p>
          <a:p>
            <a:pPr lvl="1"/>
            <a:r>
              <a:rPr lang="zh-CN" altLang="en-US" dirty="0"/>
              <a:t>在使用生成的计划指导内存分配的阶段，使用改进的最佳适应分配器处理不匹配计划的内存分配请求</a:t>
            </a:r>
            <a:endParaRPr lang="en-US" altLang="zh-CN" dirty="0"/>
          </a:p>
          <a:p>
            <a:endParaRPr lang="en-US" altLang="zh-CN" b="1" dirty="0"/>
          </a:p>
          <a:p>
            <a:endParaRPr lang="en-US" altLang="zh-CN" b="1" dirty="0"/>
          </a:p>
          <a:p>
            <a:pPr marL="0" indent="0">
              <a:buNone/>
            </a:pPr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b="1" dirty="0"/>
              <a:t>多计算图</a:t>
            </a:r>
            <a:endParaRPr lang="en-US" altLang="zh-CN" b="1" dirty="0"/>
          </a:p>
          <a:p>
            <a:pPr lvl="1"/>
            <a:r>
              <a:rPr lang="zh-CN" altLang="en-US" dirty="0"/>
              <a:t>为了避免多个计算图并行运行导致的内存分配不规律的情况，为每个计算图独立生成一个内存分配计划</a:t>
            </a:r>
            <a:endParaRPr lang="en-US" altLang="zh-CN" dirty="0"/>
          </a:p>
          <a:p>
            <a:pPr lvl="1"/>
            <a:r>
              <a:rPr lang="zh-CN" altLang="en-US" dirty="0"/>
              <a:t>同时，为了进一步减少内存占用，计算图间使用共享的存储池进行一定程度上的内存复用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80D2058-05CE-D37D-4E86-5FBE01427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GAMMA: </a:t>
            </a:r>
            <a:r>
              <a:rPr lang="zh-CN" altLang="en-US" dirty="0"/>
              <a:t>针对动态性的解决方案</a:t>
            </a: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64D3CB65-4C7C-D2A4-D9B1-D4B1B6DE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171" y="3215960"/>
            <a:ext cx="6407451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9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C2A836D-DF2D-0A1A-1AC9-3C267BADE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dirty="0"/>
              <a:t>相比</a:t>
            </a:r>
            <a:r>
              <a:rPr lang="en-US" altLang="zh-CN" b="0" dirty="0"/>
              <a:t>TensorFlow(</a:t>
            </a:r>
            <a:r>
              <a:rPr lang="en-US" altLang="zh-CN" b="0" dirty="0" err="1"/>
              <a:t>ptmalloc</a:t>
            </a:r>
            <a:r>
              <a:rPr lang="en-US" altLang="zh-CN" b="0" dirty="0"/>
              <a:t>)</a:t>
            </a:r>
            <a:r>
              <a:rPr lang="zh-CN" altLang="en-US" b="0" dirty="0"/>
              <a:t>，平均加速</a:t>
            </a:r>
            <a:r>
              <a:rPr lang="en-US" altLang="zh-CN" b="0" dirty="0">
                <a:solidFill>
                  <a:srgbClr val="FF0000"/>
                </a:solidFill>
              </a:rPr>
              <a:t>1.19x</a:t>
            </a:r>
            <a:r>
              <a:rPr lang="zh-CN" altLang="en-US" b="0" dirty="0"/>
              <a:t>，内存使用平均减少</a:t>
            </a:r>
            <a:r>
              <a:rPr lang="en-US" altLang="zh-CN" b="0" dirty="0">
                <a:solidFill>
                  <a:srgbClr val="FF0000"/>
                </a:solidFill>
              </a:rPr>
              <a:t>50.42%</a:t>
            </a:r>
          </a:p>
          <a:p>
            <a:endParaRPr lang="zh-CN" altLang="en-US" b="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BC2BA98-9604-E3EA-FB9D-14398772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C394B48-4E19-98D5-48FF-4512C393E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14" y="2616146"/>
            <a:ext cx="5758986" cy="28757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56F7AB0-0BB3-F13C-B7F1-A48C50136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16147"/>
            <a:ext cx="5297083" cy="287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1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3E9D624-2955-B423-3C16-2363C7B3A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dirty="0"/>
              <a:t>相比</a:t>
            </a:r>
            <a:r>
              <a:rPr lang="en-US" altLang="zh-CN" b="0" dirty="0"/>
              <a:t>TensorFlow(BFC)</a:t>
            </a:r>
            <a:r>
              <a:rPr lang="zh-CN" altLang="en-US" b="0" dirty="0"/>
              <a:t>，显存使用平均减少</a:t>
            </a:r>
            <a:r>
              <a:rPr lang="en-US" altLang="zh-CN" b="0" dirty="0">
                <a:solidFill>
                  <a:srgbClr val="FF0000"/>
                </a:solidFill>
              </a:rPr>
              <a:t>12.78%</a:t>
            </a:r>
            <a:r>
              <a:rPr lang="zh-CN" altLang="en-US" b="0" dirty="0"/>
              <a:t>，最多减少</a:t>
            </a:r>
            <a:r>
              <a:rPr lang="en-US" altLang="zh-CN" b="0" dirty="0">
                <a:solidFill>
                  <a:srgbClr val="FF0000"/>
                </a:solidFill>
              </a:rPr>
              <a:t>42.60%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0A29488-617C-3898-F75A-165DD94D1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9B67F78-1437-C522-AB21-486E9684B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42" y="2396750"/>
            <a:ext cx="5713358" cy="301013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A3DF62D-852B-EB99-A1D3-ECA52BDE4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96750"/>
            <a:ext cx="5713358" cy="301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1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33905</TotalTime>
  <Words>915</Words>
  <Application>Microsoft Office PowerPoint</Application>
  <PresentationFormat>宽屏</PresentationFormat>
  <Paragraphs>159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等线</vt:lpstr>
      <vt:lpstr>微软雅黑</vt:lpstr>
      <vt:lpstr>Arial</vt:lpstr>
      <vt:lpstr>Wingdings</vt:lpstr>
      <vt:lpstr>1_Office 主题​​</vt:lpstr>
      <vt:lpstr>面向深度学习的计算调度与内存优化</vt:lpstr>
      <vt:lpstr>研究背景</vt:lpstr>
      <vt:lpstr>研究背景</vt:lpstr>
      <vt:lpstr>研究内容</vt:lpstr>
      <vt:lpstr>PowerPoint 演示文稿</vt:lpstr>
      <vt:lpstr>MPInfer</vt:lpstr>
      <vt:lpstr>不同的并行调度策略</vt:lpstr>
      <vt:lpstr>实验结果</vt:lpstr>
      <vt:lpstr>实验结果</vt:lpstr>
      <vt:lpstr>PowerPoint 演示文稿</vt:lpstr>
      <vt:lpstr>内存分配的规律性和动态性</vt:lpstr>
      <vt:lpstr>面向深度学习的内存优化</vt:lpstr>
      <vt:lpstr>GAMMA: 针对动态性的解决方案</vt:lpstr>
      <vt:lpstr>实验结果</vt:lpstr>
      <vt:lpstr>实验结果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h yt</cp:lastModifiedBy>
  <cp:revision>1534</cp:revision>
  <dcterms:created xsi:type="dcterms:W3CDTF">2018-06-04T22:40:57Z</dcterms:created>
  <dcterms:modified xsi:type="dcterms:W3CDTF">2023-04-06T09:08:23Z</dcterms:modified>
</cp:coreProperties>
</file>