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04" r:id="rId3"/>
    <p:sldId id="505" r:id="rId5"/>
    <p:sldId id="560" r:id="rId6"/>
    <p:sldId id="561" r:id="rId7"/>
    <p:sldId id="562" r:id="rId8"/>
    <p:sldId id="563" r:id="rId9"/>
    <p:sldId id="564" r:id="rId10"/>
    <p:sldId id="565" r:id="rId11"/>
    <p:sldId id="566" r:id="rId12"/>
    <p:sldId id="567" r:id="rId13"/>
    <p:sldId id="568" r:id="rId14"/>
    <p:sldId id="569" r:id="rId15"/>
    <p:sldId id="570" r:id="rId16"/>
    <p:sldId id="571" r:id="rId17"/>
    <p:sldId id="572" r:id="rId18"/>
    <p:sldId id="574" r:id="rId19"/>
    <p:sldId id="575" r:id="rId20"/>
    <p:sldId id="576" r:id="rId21"/>
    <p:sldId id="579" r:id="rId22"/>
    <p:sldId id="580" r:id="rId23"/>
    <p:sldId id="559"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215BCE85-D5A8-488C-BE9D-60DA9A4C9777}">
          <p14:sldIdLst>
            <p14:sldId id="504"/>
            <p14:sldId id="505"/>
            <p14:sldId id="560"/>
            <p14:sldId id="561"/>
            <p14:sldId id="562"/>
            <p14:sldId id="563"/>
            <p14:sldId id="564"/>
            <p14:sldId id="565"/>
            <p14:sldId id="566"/>
            <p14:sldId id="567"/>
            <p14:sldId id="568"/>
            <p14:sldId id="569"/>
            <p14:sldId id="570"/>
            <p14:sldId id="571"/>
            <p14:sldId id="572"/>
            <p14:sldId id="574"/>
            <p14:sldId id="575"/>
            <p14:sldId id="576"/>
            <p14:sldId id="579"/>
            <p14:sldId id="580"/>
            <p14:sldId id="55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76"/>
    <p:restoredTop sz="94723"/>
  </p:normalViewPr>
  <p:slideViewPr>
    <p:cSldViewPr snapToGrid="0">
      <p:cViewPr varScale="1">
        <p:scale>
          <a:sx n="125" d="100"/>
          <a:sy n="125" d="100"/>
        </p:scale>
        <p:origin x="2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20.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C235C2-9910-4816-BB70-BF97C72F281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3E7F0-2968-4FDB-93E3-7025429DD24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382A3CAD-76BE-422E-B8F6-EDB512BFEC9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
        <p:nvSpPr>
          <p:cNvPr id="2" name="矩形: 圆角 1"/>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fld>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封面">
    <p:spTree>
      <p:nvGrpSpPr>
        <p:cNvPr id="1" name=""/>
        <p:cNvGrpSpPr/>
        <p:nvPr/>
      </p:nvGrpSpPr>
      <p:grpSpPr>
        <a:xfrm>
          <a:off x="0" y="0"/>
          <a:ext cx="0" cy="0"/>
          <a:chOff x="0" y="0"/>
          <a:chExt cx="0" cy="0"/>
        </a:xfrm>
      </p:grpSpPr>
      <p:sp>
        <p:nvSpPr>
          <p:cNvPr id="4" name="标题 3"/>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anose="020B0503020204020204" pitchFamily="34" charset="-122"/>
                <a:ea typeface="微软雅黑" panose="020B0503020204020204" pitchFamily="34" charset="-122"/>
                <a:cs typeface="+mj-cs"/>
              </a:defRPr>
            </a:lvl1pPr>
          </a:lstStyle>
          <a:p>
            <a:r>
              <a:rPr lang="zh-CN" altLang="en-US" dirty="0"/>
              <a:t>单击此处编辑母版标题样式</a:t>
            </a:r>
            <a:endParaRPr lang="zh-CN" altLang="en-US" dirty="0"/>
          </a:p>
        </p:txBody>
      </p:sp>
      <p:sp>
        <p:nvSpPr>
          <p:cNvPr id="5" name="矩形 19"/>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6" name="副标题 2"/>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grpSp>
        <p:nvGrpSpPr>
          <p:cNvPr id="7" name="Group 3"/>
          <p:cNvGrpSpPr/>
          <p:nvPr userDrawn="1"/>
        </p:nvGrpSpPr>
        <p:grpSpPr>
          <a:xfrm>
            <a:off x="1506855" y="1331226"/>
            <a:ext cx="470297" cy="470297"/>
            <a:chOff x="1308100" y="1397035"/>
            <a:chExt cx="627063" cy="627062"/>
          </a:xfrm>
        </p:grpSpPr>
        <p:sp>
          <p:nvSpPr>
            <p:cNvPr id="8"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9"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0" name="Group 1"/>
          <p:cNvGrpSpPr/>
          <p:nvPr userDrawn="1"/>
        </p:nvGrpSpPr>
        <p:grpSpPr>
          <a:xfrm>
            <a:off x="10220906" y="4807196"/>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22" name="组合 21"/>
          <p:cNvGrpSpPr/>
          <p:nvPr userDrawn="1"/>
        </p:nvGrpSpPr>
        <p:grpSpPr>
          <a:xfrm>
            <a:off x="9523" y="0"/>
            <a:ext cx="981077" cy="1003300"/>
            <a:chOff x="9523" y="0"/>
            <a:chExt cx="981077" cy="1003300"/>
          </a:xfrm>
        </p:grpSpPr>
        <p:sp>
          <p:nvSpPr>
            <p:cNvPr id="16" name="等腰三角形 15"/>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3.png"/><Relationship Id="rId7" Type="http://schemas.openxmlformats.org/officeDocument/2006/relationships/image" Target="../media/image2.pn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tags" Target="../tags/tag1.xml"/><Relationship Id="rId3" Type="http://schemas.openxmlformats.org/officeDocument/2006/relationships/hyperlink" Target="https://doi.org/10.1145/3543622.3573185" TargetMode="External"/><Relationship Id="rId2" Type="http://schemas.openxmlformats.org/officeDocument/2006/relationships/hyperlink" Target="https://dl.acm.org/doi/10.1145/3503222.3507752" TargetMode="Externa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1.xml"/><Relationship Id="rId2" Type="http://schemas.openxmlformats.org/officeDocument/2006/relationships/image" Target="../media/image5.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5.xml"/><Relationship Id="rId2" Type="http://schemas.openxmlformats.org/officeDocument/2006/relationships/image" Target="../media/image6.png"/><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6.xml"/><Relationship Id="rId2" Type="http://schemas.openxmlformats.org/officeDocument/2006/relationships/image" Target="../media/image7.png"/><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7.xml"/><Relationship Id="rId2" Type="http://schemas.openxmlformats.org/officeDocument/2006/relationships/image" Target="../media/image8.png"/><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8.xml"/><Relationship Id="rId2" Type="http://schemas.openxmlformats.org/officeDocument/2006/relationships/tags" Target="../tags/tag7.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10.xml"/><Relationship Id="rId2" Type="http://schemas.openxmlformats.org/officeDocument/2006/relationships/image" Target="../media/image9.png"/><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12.xml"/><Relationship Id="rId2" Type="http://schemas.openxmlformats.org/officeDocument/2006/relationships/image" Target="../media/image10.png"/><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13.xml"/><Relationship Id="rId2" Type="http://schemas.openxmlformats.org/officeDocument/2006/relationships/image" Target="../media/image11.png"/><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hemeOverride" Target="../theme/themeOverride14.xml"/><Relationship Id="rId2" Type="http://schemas.openxmlformats.org/officeDocument/2006/relationships/image" Target="../media/image12.png"/><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hemeOverride" Target="../theme/themeOverride15.xml"/><Relationship Id="rId4" Type="http://schemas.openxmlformats.org/officeDocument/2006/relationships/image" Target="../media/image14.png"/><Relationship Id="rId3" Type="http://schemas.openxmlformats.org/officeDocument/2006/relationships/tags" Target="../tags/tag13.xml"/><Relationship Id="rId2" Type="http://schemas.openxmlformats.org/officeDocument/2006/relationships/image" Target="../media/image13.png"/><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hemeOverride" Target="../theme/themeOverride16.xml"/><Relationship Id="rId4" Type="http://schemas.openxmlformats.org/officeDocument/2006/relationships/image" Target="../media/image16.png"/><Relationship Id="rId3" Type="http://schemas.openxmlformats.org/officeDocument/2006/relationships/tags" Target="../tags/tag15.xml"/><Relationship Id="rId2" Type="http://schemas.openxmlformats.org/officeDocument/2006/relationships/image" Target="../media/image15.png"/><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hemeOverride" Target="../theme/themeOverride17.xml"/><Relationship Id="rId4" Type="http://schemas.openxmlformats.org/officeDocument/2006/relationships/image" Target="../media/image18.png"/><Relationship Id="rId3" Type="http://schemas.openxmlformats.org/officeDocument/2006/relationships/tags" Target="../tags/tag17.xml"/><Relationship Id="rId2" Type="http://schemas.openxmlformats.org/officeDocument/2006/relationships/image" Target="../media/image17.png"/><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hemeOverride" Target="../theme/themeOverride18.xml"/><Relationship Id="rId4" Type="http://schemas.openxmlformats.org/officeDocument/2006/relationships/image" Target="../media/image20.png"/><Relationship Id="rId3" Type="http://schemas.openxmlformats.org/officeDocument/2006/relationships/tags" Target="../tags/tag19.xml"/><Relationship Id="rId2" Type="http://schemas.openxmlformats.org/officeDocument/2006/relationships/image" Target="../media/image19.png"/><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468558" y="2533273"/>
            <a:ext cx="873954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pitchFamily="34" charset="-122"/>
                <a:cs typeface="+mn-cs"/>
              </a:rPr>
              <a:t>Adaptive query compilation in graph databases</a:t>
            </a:r>
            <a:endParaRPr kumimoji="0" lang="en-US" altLang="zh-CN" sz="2800" b="1"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pitchFamily="34" charset="-122"/>
              <a:cs typeface="+mn-cs"/>
            </a:endParaRPr>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00700" y="4834667"/>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2" name="文本框 1">
            <a:hlinkClick r:id="rId2"/>
          </p:cNvPr>
          <p:cNvSpPr txBox="1"/>
          <p:nvPr/>
        </p:nvSpPr>
        <p:spPr>
          <a:xfrm>
            <a:off x="3635716" y="4453037"/>
            <a:ext cx="4584700" cy="423545"/>
          </a:xfrm>
          <a:prstGeom prst="rect">
            <a:avLst/>
          </a:prstGeom>
          <a:noFill/>
        </p:spPr>
        <p:txBody>
          <a:bodyPr wrap="none" rtlCol="0">
            <a:spAutoFit/>
          </a:bodyPr>
          <a:lstStyle/>
          <a:p>
            <a:pPr marL="0" marR="0" lvl="0" indent="0" algn="ctr" defTabSz="914400" rtl="0" eaLnBrk="1" fontAlgn="auto" latinLnBrk="0" hangingPunct="1">
              <a:lnSpc>
                <a:spcPct val="120000"/>
              </a:lnSpc>
              <a:spcBef>
                <a:spcPts val="1000"/>
              </a:spcBef>
              <a:spcAft>
                <a:spcPts val="0"/>
              </a:spcAft>
              <a:buClr>
                <a:srgbClr val="4472C4"/>
              </a:buClr>
              <a:buSzPct val="90000"/>
              <a:buFont typeface="Wingdings" panose="05000000000000000000" pitchFamily="2" charset="2"/>
              <a:buNone/>
              <a:defRPr/>
            </a:pPr>
            <a:r>
              <a:rPr kumimoji="1" lang="en-US" altLang="zh-CN" dirty="0">
                <a:solidFill>
                  <a:srgbClr val="4B649F"/>
                </a:solidFill>
                <a:latin typeface="微软雅黑" panose="020B0503020204020204" pitchFamily="34" charset="-122"/>
                <a:ea typeface="微软雅黑" panose="020B0503020204020204" pitchFamily="34" charset="-122"/>
                <a:cs typeface="Times New Roman" panose="02020603050405020304" pitchFamily="18" charset="0"/>
                <a:hlinkClick r:id="rId3"/>
              </a:rPr>
              <a:t>Distributed and Parallel Databases, 2023</a:t>
            </a:r>
            <a:endParaRPr kumimoji="1" lang="en-US" altLang="zh-CN" dirty="0">
              <a:solidFill>
                <a:srgbClr val="4B649F"/>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p:cNvPicPr>
            <a:picLocks noChangeAspect="1"/>
          </p:cNvPicPr>
          <p:nvPr>
            <p:custDataLst>
              <p:tags r:id="rId4"/>
            </p:custDataLst>
          </p:nvPr>
        </p:nvPicPr>
        <p:blipFill>
          <a:blip r:embed="rId5"/>
          <a:stretch>
            <a:fillRect/>
          </a:stretch>
        </p:blipFill>
        <p:spPr>
          <a:xfrm>
            <a:off x="2637155" y="3587750"/>
            <a:ext cx="6743700" cy="3333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背景</a:t>
            </a:r>
            <a:endParaRPr lang="zh-CN" altLang="en-US" dirty="0"/>
          </a:p>
        </p:txBody>
      </p:sp>
      <p:pic>
        <p:nvPicPr>
          <p:cNvPr id="2" name="图片 1" descr="IMG_256"/>
          <p:cNvPicPr>
            <a:picLocks noChangeAspect="1"/>
          </p:cNvPicPr>
          <p:nvPr>
            <p:custDataLst>
              <p:tags r:id="rId1"/>
            </p:custDataLst>
          </p:nvPr>
        </p:nvPicPr>
        <p:blipFill>
          <a:blip r:embed="rId2"/>
          <a:stretch>
            <a:fillRect/>
          </a:stretch>
        </p:blipFill>
        <p:spPr>
          <a:xfrm>
            <a:off x="3308350" y="899160"/>
            <a:ext cx="5287645" cy="3874135"/>
          </a:xfrm>
          <a:prstGeom prst="rect">
            <a:avLst/>
          </a:prstGeom>
          <a:noFill/>
          <a:ln w="9525">
            <a:noFill/>
          </a:ln>
        </p:spPr>
      </p:pic>
      <p:sp>
        <p:nvSpPr>
          <p:cNvPr id="5" name="内容占位符 4"/>
          <p:cNvSpPr/>
          <p:nvPr>
            <p:ph idx="1"/>
          </p:nvPr>
        </p:nvSpPr>
        <p:spPr>
          <a:xfrm>
            <a:off x="326390" y="4933315"/>
            <a:ext cx="11720830" cy="1263650"/>
          </a:xfrm>
        </p:spPr>
        <p:txBody>
          <a:bodyPr>
            <a:normAutofit lnSpcReduction="10000"/>
          </a:bodyPr>
          <a:p>
            <a:r>
              <a:rPr lang="zh-CN" altLang="en-US" sz="2000" b="0"/>
              <a:t>当今DBMS的数据存储在不同的存储类型上，不同的层次上的访问速度和带宽不同。使得查询执行可能比传统系统慢得多</a:t>
            </a:r>
            <a:endParaRPr lang="zh-CN" altLang="en-US" sz="2000" b="0"/>
          </a:p>
          <a:p>
            <a:r>
              <a:rPr lang="zh-CN" altLang="en-US" sz="2000" b="0"/>
              <a:t>降低查询延迟的另一技术是查询编译，它为查询执行高度优化的代码降低延迟</a:t>
            </a:r>
            <a:endParaRPr lang="zh-CN" altLang="en-US" sz="2000" b="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本文贡献</a:t>
            </a:r>
            <a:endParaRPr lang="zh-CN" altLang="en-US" dirty="0"/>
          </a:p>
        </p:txBody>
      </p:sp>
      <p:sp>
        <p:nvSpPr>
          <p:cNvPr id="5" name="内容占位符 4"/>
          <p:cNvSpPr/>
          <p:nvPr>
            <p:ph idx="1"/>
          </p:nvPr>
        </p:nvSpPr>
        <p:spPr>
          <a:xfrm>
            <a:off x="401320" y="2813050"/>
            <a:ext cx="11389360" cy="1647825"/>
          </a:xfrm>
        </p:spPr>
        <p:txBody>
          <a:bodyPr>
            <a:noAutofit/>
          </a:bodyPr>
          <a:p>
            <a:r>
              <a:rPr lang="zh-CN" altLang="en-US" sz="2000" b="0"/>
              <a:t>提出了从图代数表达式中生成有效机器码的方法</a:t>
            </a:r>
            <a:endParaRPr lang="zh-CN" altLang="en-US" sz="2000" b="0"/>
          </a:p>
          <a:p>
            <a:r>
              <a:rPr lang="zh-CN" altLang="en-US" sz="2000" b="0"/>
              <a:t>演示了一种在查询编译结束后自动切换执行模式的技术，以隐藏编译时间和PMem的访问延迟</a:t>
            </a:r>
            <a:endParaRPr lang="zh-CN" altLang="en-US" sz="2000" b="0"/>
          </a:p>
          <a:p>
            <a:r>
              <a:rPr lang="zh-CN" altLang="en-US" sz="2000" b="0"/>
              <a:t>为避免重复出现的编译时间开销，引入了PMem查询代码缓存的方法</a:t>
            </a:r>
            <a:endParaRPr lang="zh-CN" altLang="en-US" sz="2000" b="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本文贡献</a:t>
            </a:r>
            <a:endParaRPr lang="zh-CN" altLang="en-US" dirty="0"/>
          </a:p>
        </p:txBody>
      </p:sp>
      <p:sp>
        <p:nvSpPr>
          <p:cNvPr id="5" name="内容占位符 4"/>
          <p:cNvSpPr/>
          <p:nvPr>
            <p:ph idx="1"/>
          </p:nvPr>
        </p:nvSpPr>
        <p:spPr>
          <a:xfrm>
            <a:off x="528320" y="2617470"/>
            <a:ext cx="11389360" cy="1638300"/>
          </a:xfrm>
        </p:spPr>
        <p:txBody>
          <a:bodyPr>
            <a:noAutofit/>
          </a:bodyPr>
          <a:p>
            <a:r>
              <a:rPr lang="zh-CN" altLang="en-US" sz="2000" b="0"/>
              <a:t>提出了从图代数表达式中生成有效机器码的方法</a:t>
            </a:r>
            <a:endParaRPr lang="zh-CN" altLang="en-US" sz="2000" b="0"/>
          </a:p>
          <a:p>
            <a:r>
              <a:rPr lang="zh-CN" altLang="en-US" sz="2000" b="0"/>
              <a:t>演示了一种在查询编译结束后自动切换执行模式的技术，以隐藏编译时间和PMem的访问延迟</a:t>
            </a:r>
            <a:endParaRPr lang="zh-CN" altLang="en-US" sz="2000" b="0"/>
          </a:p>
          <a:p>
            <a:r>
              <a:rPr lang="zh-CN" altLang="en-US" sz="2000" b="0"/>
              <a:t>为避免重复出现的编译时间开销，引入了PMem查询代码缓存的使用方法</a:t>
            </a:r>
            <a:endParaRPr lang="zh-CN" altLang="en-US" sz="2000" b="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Preliminaries-</a:t>
            </a:r>
            <a:r>
              <a:rPr lang="zh-CN" altLang="en-US" dirty="0"/>
              <a:t>数据库编译查询</a:t>
            </a:r>
            <a:endParaRPr lang="zh-CN" altLang="en-US" dirty="0"/>
          </a:p>
        </p:txBody>
      </p:sp>
      <p:sp>
        <p:nvSpPr>
          <p:cNvPr id="5" name="内容占位符 4"/>
          <p:cNvSpPr/>
          <p:nvPr>
            <p:ph idx="1"/>
          </p:nvPr>
        </p:nvSpPr>
        <p:spPr>
          <a:xfrm>
            <a:off x="311150" y="2336800"/>
            <a:ext cx="11389360" cy="2819400"/>
          </a:xfrm>
        </p:spPr>
        <p:txBody>
          <a:bodyPr>
            <a:noAutofit/>
          </a:bodyPr>
          <a:p>
            <a:r>
              <a:rPr lang="zh-CN" altLang="en-US" sz="2000" b="0"/>
              <a:t>数据库编译查询方法分为：high-level的基于模板的编译、low-level基于中间表示的编译</a:t>
            </a:r>
            <a:endParaRPr lang="zh-CN" altLang="en-US" sz="2000" b="0"/>
          </a:p>
          <a:p>
            <a:r>
              <a:rPr lang="zh-CN" altLang="en-US" sz="2000" b="0"/>
              <a:t>high-level的基于模板的编译：使用合适的查询参数填充算子模板。这类查询提供了一个查询编译器，通过多个步骤将执行计划转换为C代码，然后外部的C编译器将其编译为可执行文件，实际处理查询</a:t>
            </a:r>
            <a:endParaRPr lang="zh-CN" altLang="en-US" sz="2000" b="0"/>
          </a:p>
          <a:p>
            <a:r>
              <a:rPr lang="zh-CN" altLang="en-US" sz="2000" b="0"/>
              <a:t>Low-level的基于中间表示的编译：低级别的基于IR的优化方法避免使用高级别的编译器，而是生成IR代码来实现优化</a:t>
            </a:r>
            <a:endParaRPr lang="zh-CN" altLang="en-US" sz="2000" b="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sym typeface="+mn-ea"/>
              </a:rPr>
              <a:t>Preliminaries-</a:t>
            </a:r>
            <a:r>
              <a:rPr lang="zh-CN" altLang="en-US" dirty="0"/>
              <a:t>数据存储结构</a:t>
            </a:r>
            <a:endParaRPr lang="zh-CN" altLang="en-US" dirty="0"/>
          </a:p>
        </p:txBody>
      </p:sp>
      <p:sp>
        <p:nvSpPr>
          <p:cNvPr id="5" name="内容占位符 4"/>
          <p:cNvSpPr/>
          <p:nvPr>
            <p:ph idx="1"/>
          </p:nvPr>
        </p:nvSpPr>
        <p:spPr>
          <a:xfrm>
            <a:off x="281940" y="5462905"/>
            <a:ext cx="11389360" cy="892810"/>
          </a:xfrm>
        </p:spPr>
        <p:txBody>
          <a:bodyPr>
            <a:noAutofit/>
          </a:bodyPr>
          <a:p>
            <a:r>
              <a:rPr lang="zh-CN" altLang="en-US" sz="2000" b="0"/>
              <a:t>chunked vector是一种数据结构，其中chunk中的每一行都代表一个存储节点、关系或属性记录的单元。这些chunk由持久的指针链接在一起，形成一个链表</a:t>
            </a:r>
            <a:endParaRPr lang="zh-CN" altLang="en-US" sz="2000" b="0"/>
          </a:p>
        </p:txBody>
      </p:sp>
      <p:pic>
        <p:nvPicPr>
          <p:cNvPr id="2" name="图片 1"/>
          <p:cNvPicPr>
            <a:picLocks noChangeAspect="1"/>
          </p:cNvPicPr>
          <p:nvPr>
            <p:custDataLst>
              <p:tags r:id="rId1"/>
            </p:custDataLst>
          </p:nvPr>
        </p:nvPicPr>
        <p:blipFill>
          <a:blip r:embed="rId2"/>
          <a:stretch>
            <a:fillRect/>
          </a:stretch>
        </p:blipFill>
        <p:spPr>
          <a:xfrm>
            <a:off x="2139950" y="838835"/>
            <a:ext cx="7673340" cy="443166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sym typeface="+mn-ea"/>
              </a:rPr>
              <a:t>Preliminaries-</a:t>
            </a:r>
            <a:r>
              <a:rPr lang="zh-CN" altLang="en-US" dirty="0"/>
              <a:t>图代数</a:t>
            </a:r>
            <a:endParaRPr lang="zh-CN" altLang="en-US" dirty="0"/>
          </a:p>
        </p:txBody>
      </p:sp>
      <p:sp>
        <p:nvSpPr>
          <p:cNvPr id="5" name="内容占位符 4"/>
          <p:cNvSpPr/>
          <p:nvPr>
            <p:ph idx="1"/>
          </p:nvPr>
        </p:nvSpPr>
        <p:spPr>
          <a:xfrm>
            <a:off x="401320" y="3718560"/>
            <a:ext cx="11389360" cy="2339975"/>
          </a:xfrm>
        </p:spPr>
        <p:txBody>
          <a:bodyPr>
            <a:noAutofit/>
          </a:bodyPr>
          <a:p>
            <a:r>
              <a:rPr lang="zh-CN" altLang="en-US" sz="2000" b="0"/>
              <a:t>图代数用于描述逻辑上的查询操作，本文所用图代数在传统的关系代数的基础上额外扩展了GetNodes和Expand类型的算子</a:t>
            </a:r>
            <a:endParaRPr lang="zh-CN" altLang="en-US" sz="2000" b="0"/>
          </a:p>
          <a:p>
            <a:r>
              <a:rPr lang="zh-CN" altLang="en-US" sz="2000" b="0"/>
              <a:t>例如：该代数表示</a:t>
            </a:r>
            <a:r>
              <a:rPr lang="zh-CN" altLang="en-US" sz="2000" b="0">
                <a:sym typeface="+mn-ea"/>
              </a:rPr>
              <a:t>找到所有的朋友对的</a:t>
            </a:r>
            <a:r>
              <a:rPr lang="zh-CN" altLang="en-US" sz="2000" b="0"/>
              <a:t>查询。先通过</a:t>
            </a:r>
            <a:r>
              <a:rPr lang="en-US" altLang="zh-CN" sz="2000" b="0"/>
              <a:t>Nodescan</a:t>
            </a:r>
            <a:r>
              <a:rPr lang="zh-CN" altLang="en-US" sz="2000" b="0"/>
              <a:t>算子扫描</a:t>
            </a:r>
            <a:r>
              <a:rPr lang="en-US" altLang="zh-CN" sz="2000" b="0"/>
              <a:t>Perosn</a:t>
            </a:r>
            <a:r>
              <a:rPr lang="zh-CN" altLang="en-US" sz="2000" b="0"/>
              <a:t>节点，遍历每个person节点的所有“:knows”类型的关系，最终找到其邻居节点</a:t>
            </a:r>
            <a:endParaRPr lang="zh-CN" altLang="en-US" sz="2000" b="0"/>
          </a:p>
          <a:p>
            <a:pPr marL="0" indent="0">
              <a:buNone/>
            </a:pPr>
            <a:endParaRPr lang="zh-CN" altLang="en-US" sz="2000" b="0"/>
          </a:p>
        </p:txBody>
      </p:sp>
      <p:pic>
        <p:nvPicPr>
          <p:cNvPr id="3" name="图片 2"/>
          <p:cNvPicPr>
            <a:picLocks noChangeAspect="1"/>
          </p:cNvPicPr>
          <p:nvPr>
            <p:custDataLst>
              <p:tags r:id="rId1"/>
            </p:custDataLst>
          </p:nvPr>
        </p:nvPicPr>
        <p:blipFill>
          <a:blip r:embed="rId2"/>
          <a:stretch>
            <a:fillRect/>
          </a:stretch>
        </p:blipFill>
        <p:spPr>
          <a:xfrm>
            <a:off x="2319655" y="1551940"/>
            <a:ext cx="6591935" cy="144526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sym typeface="+mn-ea"/>
              </a:rPr>
              <a:t>Preliminaries-</a:t>
            </a:r>
            <a:r>
              <a:rPr lang="zh-CN" altLang="en-US" dirty="0"/>
              <a:t>Push-based的查询处理</a:t>
            </a:r>
            <a:endParaRPr lang="zh-CN" altLang="en-US" dirty="0"/>
          </a:p>
        </p:txBody>
      </p:sp>
      <p:sp>
        <p:nvSpPr>
          <p:cNvPr id="5" name="内容占位符 4"/>
          <p:cNvSpPr/>
          <p:nvPr>
            <p:ph idx="1"/>
          </p:nvPr>
        </p:nvSpPr>
        <p:spPr>
          <a:xfrm>
            <a:off x="285750" y="4085590"/>
            <a:ext cx="11389360" cy="2772410"/>
          </a:xfrm>
        </p:spPr>
        <p:txBody>
          <a:bodyPr>
            <a:noAutofit/>
          </a:bodyPr>
          <a:p>
            <a:r>
              <a:rPr lang="zh-CN" altLang="en-US" sz="2000" b="0"/>
              <a:t>代数查询的访问路径：</a:t>
            </a:r>
            <a:endParaRPr lang="zh-CN" altLang="en-US" sz="2000" b="0"/>
          </a:p>
          <a:p>
            <a:pPr lvl="1"/>
            <a:r>
              <a:rPr lang="zh-CN" altLang="en-US" sz="2000"/>
              <a:t>1.Scan算子扫描满足标签或属性约束的Node，每个Node被推送到后续算子(Foreach Relationship)进行处理</a:t>
            </a:r>
            <a:endParaRPr lang="zh-CN" altLang="en-US" sz="2000"/>
          </a:p>
          <a:p>
            <a:pPr lvl="1"/>
            <a:r>
              <a:rPr lang="zh-CN" altLang="en-US" sz="2000"/>
              <a:t>2.后续算子将结果附加到元组中，并推送到后续算子</a:t>
            </a:r>
            <a:endParaRPr lang="zh-CN" altLang="en-US" sz="2000"/>
          </a:p>
          <a:p>
            <a:pPr lvl="1"/>
            <a:r>
              <a:rPr lang="zh-CN" altLang="en-US" sz="2000"/>
              <a:t>3.重复第2步，直到流水线结束，最终结果输出</a:t>
            </a:r>
            <a:endParaRPr lang="zh-CN" altLang="en-US" sz="2000"/>
          </a:p>
          <a:p>
            <a:pPr lvl="0"/>
            <a:r>
              <a:rPr lang="zh-CN" altLang="en-US" sz="2000" b="0"/>
              <a:t>图代数中算子形成的链表示实际的查询</a:t>
            </a:r>
            <a:endParaRPr lang="zh-CN" altLang="en-US" sz="2000" b="0"/>
          </a:p>
        </p:txBody>
      </p:sp>
      <p:pic>
        <p:nvPicPr>
          <p:cNvPr id="2" name="图片 1"/>
          <p:cNvPicPr>
            <a:picLocks noChangeAspect="1"/>
          </p:cNvPicPr>
          <p:nvPr>
            <p:custDataLst>
              <p:tags r:id="rId1"/>
            </p:custDataLst>
          </p:nvPr>
        </p:nvPicPr>
        <p:blipFill>
          <a:blip r:embed="rId2"/>
          <a:srcRect b="16135"/>
          <a:stretch>
            <a:fillRect/>
          </a:stretch>
        </p:blipFill>
        <p:spPr>
          <a:xfrm>
            <a:off x="4715510" y="854710"/>
            <a:ext cx="1786890" cy="327469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-查询解释</a:t>
            </a:r>
            <a:endParaRPr lang="en-US" altLang="zh-CN" dirty="0"/>
          </a:p>
        </p:txBody>
      </p:sp>
      <p:sp>
        <p:nvSpPr>
          <p:cNvPr id="5" name="内容占位符 4"/>
          <p:cNvSpPr/>
          <p:nvPr>
            <p:ph idx="1"/>
          </p:nvPr>
        </p:nvSpPr>
        <p:spPr>
          <a:xfrm>
            <a:off x="285750" y="4218940"/>
            <a:ext cx="11768455" cy="1798955"/>
          </a:xfrm>
        </p:spPr>
        <p:txBody>
          <a:bodyPr>
            <a:noAutofit/>
          </a:bodyPr>
          <a:p>
            <a:r>
              <a:rPr lang="zh-CN" altLang="en-US" sz="2000" b="0"/>
              <a:t>查询解释是一种直接的执行查询的方式</a:t>
            </a:r>
            <a:endParaRPr lang="zh-CN" altLang="en-US" sz="2000"/>
          </a:p>
          <a:p>
            <a:pPr lvl="1"/>
            <a:r>
              <a:rPr lang="zh-CN" altLang="en-US" sz="1800"/>
              <a:t>对于每个算子，都会调用相应的AOT编译函数</a:t>
            </a:r>
            <a:endParaRPr lang="zh-CN" altLang="en-US" sz="1800"/>
          </a:p>
          <a:p>
            <a:pPr lvl="1"/>
            <a:r>
              <a:rPr lang="zh-CN" altLang="en-US" sz="1800"/>
              <a:t>算子之间的链接通过在函数中传入函数参数来完成的</a:t>
            </a:r>
            <a:endParaRPr lang="zh-CN" altLang="en-US" sz="1800"/>
          </a:p>
          <a:p>
            <a:pPr lvl="1"/>
            <a:r>
              <a:rPr lang="zh-CN" altLang="en-US" sz="1800"/>
              <a:t>例如：NodeScan算子对应的编译函数作为Foreach Relationship算子对应的函数的参数</a:t>
            </a:r>
            <a:endParaRPr lang="zh-CN" altLang="en-US" sz="1800"/>
          </a:p>
        </p:txBody>
      </p:sp>
      <p:sp>
        <p:nvSpPr>
          <p:cNvPr id="6" name="矩形 5"/>
          <p:cNvSpPr/>
          <p:nvPr/>
        </p:nvSpPr>
        <p:spPr>
          <a:xfrm>
            <a:off x="429260" y="2092325"/>
            <a:ext cx="5211445" cy="1198880"/>
          </a:xfrm>
          <a:prstGeom prst="rect">
            <a:avLst/>
          </a:prstGeom>
        </p:spPr>
        <p:style>
          <a:lnRef idx="2">
            <a:schemeClr val="accent1"/>
          </a:lnRef>
          <a:fillRef idx="0">
            <a:srgbClr val="FFFFFF"/>
          </a:fillRef>
          <a:effectRef idx="0">
            <a:srgbClr val="FFFFFF"/>
          </a:effectRef>
          <a:fontRef idx="minor">
            <a:schemeClr val="tx1"/>
          </a:fontRef>
        </p:style>
        <p:txBody>
          <a:bodyPr wrap="square" rtlCol="0" anchor="ctr">
            <a:spAutoFit/>
          </a:bodyPr>
          <a:p>
            <a:pPr algn="l"/>
            <a:r>
              <a:rPr lang="zh-CN" altLang="en-US" dirty="0">
                <a:latin typeface="微软雅黑" panose="020B0503020204020204" pitchFamily="34" charset="-122"/>
                <a:ea typeface="微软雅黑" panose="020B0503020204020204" pitchFamily="34" charset="-122"/>
              </a:rPr>
              <a:t>Project($0.id,$2.id,</a:t>
            </a:r>
            <a:endParaRPr lang="zh-CN" altLang="en-US" dirty="0">
              <a:latin typeface="微软雅黑" panose="020B0503020204020204" pitchFamily="34" charset="-122"/>
              <a:ea typeface="微软雅黑" panose="020B0503020204020204" pitchFamily="34" charset="-122"/>
            </a:endParaRPr>
          </a:p>
          <a:p>
            <a:pPr indent="457200" algn="l"/>
            <a:r>
              <a:rPr lang="zh-CN" altLang="en-US" dirty="0">
                <a:latin typeface="微软雅黑" panose="020B0503020204020204" pitchFamily="34" charset="-122"/>
                <a:ea typeface="微软雅黑" panose="020B0503020204020204" pitchFamily="34" charset="-122"/>
              </a:rPr>
              <a:t>Expand(OUT, "Person",</a:t>
            </a:r>
            <a:endParaRPr lang="zh-CN" altLang="en-US" dirty="0">
              <a:latin typeface="微软雅黑" panose="020B0503020204020204" pitchFamily="34" charset="-122"/>
              <a:ea typeface="微软雅黑" panose="020B0503020204020204" pitchFamily="34" charset="-122"/>
            </a:endParaRPr>
          </a:p>
          <a:p>
            <a:pPr marL="457200" lvl="1" indent="457200" algn="l"/>
            <a:r>
              <a:rPr lang="zh-CN" altLang="en-US" dirty="0">
                <a:latin typeface="微软雅黑" panose="020B0503020204020204" pitchFamily="34" charset="-122"/>
                <a:ea typeface="微软雅黑" panose="020B0503020204020204" pitchFamily="34" charset="-122"/>
              </a:rPr>
              <a:t>ForeachRelationship(FROM,"knows",</a:t>
            </a:r>
            <a:endParaRPr lang="zh-CN" altLang="en-US" dirty="0">
              <a:latin typeface="微软雅黑" panose="020B0503020204020204" pitchFamily="34" charset="-122"/>
              <a:ea typeface="微软雅黑" panose="020B0503020204020204" pitchFamily="34" charset="-122"/>
            </a:endParaRPr>
          </a:p>
          <a:p>
            <a:pPr marL="914400" lvl="2" indent="457200" algn="l"/>
            <a:r>
              <a:rPr lang="zh-CN" altLang="en-US" dirty="0">
                <a:latin typeface="微软雅黑" panose="020B0503020204020204" pitchFamily="34" charset="-122"/>
                <a:ea typeface="微软雅黑" panose="020B0503020204020204" pitchFamily="34" charset="-122"/>
              </a:rPr>
              <a:t>NodeScan("Person"))))</a:t>
            </a:r>
            <a:endParaRPr lang="zh-CN" altLang="en-US" dirty="0">
              <a:latin typeface="微软雅黑" panose="020B0503020204020204" pitchFamily="34" charset="-122"/>
              <a:ea typeface="微软雅黑" panose="020B0503020204020204" pitchFamily="34" charset="-122"/>
            </a:endParaRPr>
          </a:p>
        </p:txBody>
      </p:sp>
      <p:sp>
        <p:nvSpPr>
          <p:cNvPr id="10" name="矩形 9"/>
          <p:cNvSpPr/>
          <p:nvPr>
            <p:custDataLst>
              <p:tags r:id="rId1"/>
            </p:custDataLst>
          </p:nvPr>
        </p:nvSpPr>
        <p:spPr>
          <a:xfrm>
            <a:off x="6243320" y="1821180"/>
            <a:ext cx="5431790" cy="1741170"/>
          </a:xfrm>
          <a:prstGeom prst="rect">
            <a:avLst/>
          </a:prstGeom>
        </p:spPr>
        <p:style>
          <a:lnRef idx="2">
            <a:schemeClr val="accent1"/>
          </a:lnRef>
          <a:fillRef idx="0">
            <a:srgbClr val="FFFFFF"/>
          </a:fillRef>
          <a:effectRef idx="0">
            <a:srgbClr val="FFFFFF"/>
          </a:effectRef>
          <a:fontRef idx="minor">
            <a:schemeClr val="tx1"/>
          </a:fontRef>
        </p:style>
        <p:txBody>
          <a:bodyPr wrap="square" rtlCol="0" anchor="ctr">
            <a:noAutofit/>
          </a:bodyPr>
          <a:p>
            <a:pPr algn="l"/>
            <a:r>
              <a:rPr lang="zh-CN" altLang="en-US" dirty="0">
                <a:sym typeface="+mn-ea"/>
              </a:rPr>
              <a:t>query(graph).</a:t>
            </a:r>
            <a:endParaRPr lang="zh-CN" altLang="en-US" dirty="0"/>
          </a:p>
          <a:p>
            <a:pPr indent="457200" algn="l"/>
            <a:r>
              <a:rPr lang="zh-CN" altLang="en-US" dirty="0">
                <a:sym typeface="+mn-ea"/>
              </a:rPr>
              <a:t>all_nodes("Person").</a:t>
            </a:r>
            <a:endParaRPr lang="zh-CN" altLang="en-US" dirty="0"/>
          </a:p>
          <a:p>
            <a:pPr marL="457200" lvl="1" indent="457200" algn="l"/>
            <a:r>
              <a:rPr lang="zh-CN" altLang="en-US" dirty="0">
                <a:sym typeface="+mn-ea"/>
              </a:rPr>
              <a:t>from_relationships("knows").</a:t>
            </a:r>
            <a:endParaRPr lang="zh-CN" altLang="en-US" dirty="0"/>
          </a:p>
          <a:p>
            <a:pPr marL="914400" lvl="2" indent="457200" algn="l"/>
            <a:r>
              <a:rPr lang="zh-CN" altLang="en-US" dirty="0">
                <a:sym typeface="+mn-ea"/>
              </a:rPr>
              <a:t>to_node("Person").</a:t>
            </a:r>
            <a:endParaRPr lang="zh-CN" altLang="en-US" dirty="0"/>
          </a:p>
          <a:p>
            <a:pPr marL="1371600" lvl="3" indent="457200" algn="l"/>
            <a:r>
              <a:rPr lang="zh-CN" altLang="en-US" dirty="0">
                <a:sym typeface="+mn-ea"/>
              </a:rPr>
              <a:t>project({{O,"id",INT}2,"id",INT})</a:t>
            </a:r>
            <a:endParaRPr lang="zh-CN" altLang="en-US" dirty="0"/>
          </a:p>
          <a:p>
            <a:pPr marL="1828800" lvl="4" indent="457200" algn="l"/>
            <a:r>
              <a:rPr lang="zh-CN" altLang="en-US" dirty="0">
                <a:sym typeface="+mn-ea"/>
              </a:rPr>
              <a:t>collect(result_set)</a:t>
            </a:r>
            <a:endParaRPr lang="zh-CN" altLang="en-US"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29260" y="1579880"/>
            <a:ext cx="1002030" cy="368300"/>
          </a:xfrm>
          <a:prstGeom prst="rect">
            <a:avLst/>
          </a:prstGeom>
          <a:noFill/>
        </p:spPr>
        <p:txBody>
          <a:bodyPr wrap="square" rtlCol="0">
            <a:spAutoFit/>
          </a:bodyPr>
          <a:p>
            <a:pPr algn="l"/>
            <a:r>
              <a:rPr lang="zh-CN" altLang="en-US" b="1" dirty="0"/>
              <a:t>图代数</a:t>
            </a:r>
            <a:endParaRPr lang="zh-CN" altLang="en-US" b="1" dirty="0"/>
          </a:p>
        </p:txBody>
      </p:sp>
      <p:sp>
        <p:nvSpPr>
          <p:cNvPr id="12" name="文本框 11"/>
          <p:cNvSpPr txBox="1"/>
          <p:nvPr>
            <p:custDataLst>
              <p:tags r:id="rId2"/>
            </p:custDataLst>
          </p:nvPr>
        </p:nvSpPr>
        <p:spPr>
          <a:xfrm>
            <a:off x="6243320" y="1338580"/>
            <a:ext cx="1248410" cy="368300"/>
          </a:xfrm>
          <a:prstGeom prst="rect">
            <a:avLst/>
          </a:prstGeom>
          <a:noFill/>
        </p:spPr>
        <p:txBody>
          <a:bodyPr wrap="square" rtlCol="0">
            <a:spAutoFit/>
          </a:bodyPr>
          <a:p>
            <a:pPr algn="l"/>
            <a:r>
              <a:rPr lang="en-US" altLang="zh-CN" b="1" dirty="0"/>
              <a:t>C++ AOT</a:t>
            </a:r>
            <a:endParaRPr lang="en-US" altLang="zh-CN" b="1"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-查询</a:t>
            </a:r>
            <a:r>
              <a:rPr lang="zh-CN" altLang="en-US" dirty="0"/>
              <a:t>编译</a:t>
            </a:r>
            <a:endParaRPr lang="zh-CN" altLang="en-US" dirty="0"/>
          </a:p>
        </p:txBody>
      </p:sp>
      <p:sp>
        <p:nvSpPr>
          <p:cNvPr id="5" name="内容占位符 4"/>
          <p:cNvSpPr/>
          <p:nvPr>
            <p:ph idx="1"/>
          </p:nvPr>
        </p:nvSpPr>
        <p:spPr>
          <a:xfrm>
            <a:off x="423545" y="2119630"/>
            <a:ext cx="11768455" cy="3133090"/>
          </a:xfrm>
        </p:spPr>
        <p:txBody>
          <a:bodyPr>
            <a:noAutofit/>
          </a:bodyPr>
          <a:p>
            <a:r>
              <a:rPr lang="zh-CN" altLang="en-US" sz="2000" b="0"/>
              <a:t>查询编译是加速查询处理的有效技术</a:t>
            </a:r>
            <a:endParaRPr lang="zh-CN" altLang="en-US" sz="2000" b="0"/>
          </a:p>
          <a:p>
            <a:r>
              <a:rPr lang="zh-CN" altLang="en-US" sz="2000" b="0"/>
              <a:t>本文选择了LLVM作为编译器后端，用于即时(JIT)生成查询代码</a:t>
            </a:r>
            <a:endParaRPr lang="zh-CN" altLang="en-US" sz="2000" b="0"/>
          </a:p>
          <a:p>
            <a:r>
              <a:rPr lang="zh-CN" altLang="en-US" sz="2000" b="0"/>
              <a:t>基于LLVM生成高质量查询代码的要求：</a:t>
            </a:r>
            <a:endParaRPr lang="zh-CN" altLang="en-US" sz="2000" b="0"/>
          </a:p>
          <a:p>
            <a:pPr lvl="1"/>
            <a:r>
              <a:rPr lang="zh-CN" altLang="en-US" sz="1800"/>
              <a:t>尽可能长时间地在寄存器中处理元组：将代码生成中的所有指令内嵌在一个函数中实现。</a:t>
            </a:r>
            <a:br>
              <a:rPr lang="zh-CN" altLang="en-US" sz="1800"/>
            </a:br>
            <a:r>
              <a:rPr lang="en-US" altLang="zh-CN" sz="1800"/>
              <a:t>push-based</a:t>
            </a:r>
            <a:r>
              <a:rPr lang="zh-CN" altLang="en-US" sz="1800"/>
              <a:t>执行模型的需求</a:t>
            </a:r>
            <a:endParaRPr lang="zh-CN" altLang="en-US" sz="1800"/>
          </a:p>
          <a:p>
            <a:pPr lvl="1"/>
            <a:r>
              <a:rPr lang="zh-CN" altLang="en-US" sz="1800"/>
              <a:t>内存分配在所生成代码之外进行，因为分配内存的开销过大</a:t>
            </a:r>
            <a:endParaRPr lang="zh-CN" altLang="en-US" sz="1800"/>
          </a:p>
          <a:p>
            <a:pPr lvl="1"/>
            <a:r>
              <a:rPr lang="zh-CN" altLang="en-US" sz="1800"/>
              <a:t>兼容AOT编译代码：有利于查询处理时的模式切换，使用混合实现来隐藏尽可能多的延迟</a:t>
            </a:r>
            <a:endParaRPr lang="zh-CN" altLang="en-US" sz="1800"/>
          </a:p>
          <a:p>
            <a:pPr lvl="1"/>
            <a:endParaRPr lang="zh-CN" altLang="en-US" sz="1800"/>
          </a:p>
          <a:p>
            <a:pPr lvl="1"/>
            <a:endParaRPr lang="zh-CN" altLang="en-US" sz="180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a:t>
            </a:r>
            <a:r>
              <a:rPr lang="zh-CN" dirty="0"/>
              <a:t>代码生成</a:t>
            </a:r>
            <a:endParaRPr lang="zh-CN" dirty="0"/>
          </a:p>
        </p:txBody>
      </p:sp>
      <p:sp>
        <p:nvSpPr>
          <p:cNvPr id="5" name="内容占位符 4"/>
          <p:cNvSpPr/>
          <p:nvPr>
            <p:ph idx="1"/>
          </p:nvPr>
        </p:nvSpPr>
        <p:spPr>
          <a:xfrm>
            <a:off x="166370" y="5254625"/>
            <a:ext cx="11768455" cy="1262380"/>
          </a:xfrm>
        </p:spPr>
        <p:txBody>
          <a:bodyPr>
            <a:noAutofit/>
          </a:bodyPr>
          <a:p>
            <a:r>
              <a:rPr lang="zh-CN" altLang="en-US" sz="2000" b="0"/>
              <a:t>使用访问者模式对输入的图代数进行处理，生成LLVM IR</a:t>
            </a:r>
            <a:endParaRPr lang="zh-CN" altLang="en-US" sz="2000" b="0"/>
          </a:p>
          <a:p>
            <a:r>
              <a:rPr lang="zh-CN" altLang="en-US" sz="2000" b="0"/>
              <a:t>IR代码的结构：每个算子至少包含两个基本块，第一个块是入口点执行实际工作。第二个块将元组推送到后续算子</a:t>
            </a:r>
            <a:endParaRPr lang="zh-CN" altLang="en-US" sz="2000" b="0"/>
          </a:p>
        </p:txBody>
      </p:sp>
      <p:pic>
        <p:nvPicPr>
          <p:cNvPr id="3" name="图片 2"/>
          <p:cNvPicPr>
            <a:picLocks noChangeAspect="1"/>
          </p:cNvPicPr>
          <p:nvPr>
            <p:custDataLst>
              <p:tags r:id="rId1"/>
            </p:custDataLst>
          </p:nvPr>
        </p:nvPicPr>
        <p:blipFill>
          <a:blip r:embed="rId2"/>
          <a:stretch>
            <a:fillRect/>
          </a:stretch>
        </p:blipFill>
        <p:spPr>
          <a:xfrm>
            <a:off x="2235200" y="833755"/>
            <a:ext cx="6974840" cy="432625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a:t>
            </a:r>
            <a:r>
              <a:rPr lang="zh-CN" dirty="0"/>
              <a:t>代码优化</a:t>
            </a:r>
            <a:endParaRPr lang="zh-CN" dirty="0"/>
          </a:p>
        </p:txBody>
      </p:sp>
      <p:sp>
        <p:nvSpPr>
          <p:cNvPr id="5" name="内容占位符 4"/>
          <p:cNvSpPr/>
          <p:nvPr>
            <p:ph idx="1"/>
          </p:nvPr>
        </p:nvSpPr>
        <p:spPr>
          <a:xfrm>
            <a:off x="212090" y="1743075"/>
            <a:ext cx="11768455" cy="3712210"/>
          </a:xfrm>
        </p:spPr>
        <p:txBody>
          <a:bodyPr>
            <a:noAutofit/>
          </a:bodyPr>
          <a:p>
            <a:r>
              <a:rPr lang="zh-CN" altLang="en-US" sz="2000" b="0"/>
              <a:t>查询解释无法识别多条指令之间的连接，只是按图代数的访问顺序，依次调用相应的AOT编译函数，无法很好地整个查询过程进行优化</a:t>
            </a:r>
            <a:endParaRPr lang="zh-CN" altLang="en-US" sz="2000" b="0"/>
          </a:p>
          <a:p>
            <a:r>
              <a:rPr lang="zh-CN" altLang="en-US" sz="2000" b="0"/>
              <a:t>本文通过对IR进行分化，可以减少查询时内存的使用，并加速查询的执行。本文使用以下的优化pass对查询进行处理</a:t>
            </a:r>
            <a:endParaRPr lang="zh-CN" altLang="en-US" sz="2000" b="0"/>
          </a:p>
          <a:p>
            <a:pPr lvl="1"/>
            <a:r>
              <a:rPr lang="zh-CN" altLang="en-US" sz="1710"/>
              <a:t>将内存提升为寄存器</a:t>
            </a:r>
            <a:endParaRPr lang="zh-CN" altLang="en-US" sz="1710"/>
          </a:p>
          <a:p>
            <a:pPr lvl="1"/>
            <a:r>
              <a:rPr lang="zh-CN" altLang="en-US" sz="1710"/>
              <a:t>控制流化简</a:t>
            </a:r>
            <a:endParaRPr lang="zh-CN" altLang="en-US" sz="1710"/>
          </a:p>
          <a:p>
            <a:pPr lvl="1"/>
            <a:r>
              <a:rPr lang="zh-CN" altLang="en-US" sz="1710"/>
              <a:t>死代码消除</a:t>
            </a:r>
            <a:endParaRPr lang="zh-CN" altLang="en-US" sz="1710"/>
          </a:p>
          <a:p>
            <a:pPr lvl="1"/>
            <a:r>
              <a:rPr lang="zh-CN" altLang="en-US" sz="1710"/>
              <a:t>指令组合。将共享相同条件的指令组合</a:t>
            </a:r>
            <a:endParaRPr lang="zh-CN" altLang="en-US" sz="1710"/>
          </a:p>
          <a:p>
            <a:pPr lvl="1"/>
            <a:r>
              <a:rPr lang="zh-CN" altLang="en-US" sz="1710"/>
              <a:t>死存储消除。删除未使用到的存储指令</a:t>
            </a:r>
            <a:endParaRPr lang="zh-CN" altLang="en-US" sz="171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a:t>
            </a:r>
            <a:r>
              <a:rPr lang="zh-CN" dirty="0"/>
              <a:t>代码缓存</a:t>
            </a:r>
            <a:endParaRPr lang="zh-CN" dirty="0"/>
          </a:p>
        </p:txBody>
      </p:sp>
      <p:sp>
        <p:nvSpPr>
          <p:cNvPr id="5" name="内容占位符 4"/>
          <p:cNvSpPr/>
          <p:nvPr>
            <p:ph idx="1"/>
          </p:nvPr>
        </p:nvSpPr>
        <p:spPr>
          <a:xfrm>
            <a:off x="165735" y="3596640"/>
            <a:ext cx="11768455" cy="2595245"/>
          </a:xfrm>
        </p:spPr>
        <p:txBody>
          <a:bodyPr>
            <a:noAutofit/>
          </a:bodyPr>
          <a:p>
            <a:r>
              <a:rPr lang="zh-CN" altLang="en-US" sz="2000" b="0"/>
              <a:t>问题：单独编译每一个查询转换成机器代码开销太大。当编译相似的查询时，若只是参数不一致，但是查询有相同的算子，重复编译将会影响查询性能</a:t>
            </a:r>
            <a:endParaRPr lang="zh-CN" altLang="en-US" sz="2000" b="0"/>
          </a:p>
          <a:p>
            <a:r>
              <a:rPr lang="zh-CN" altLang="en-US" sz="2000" b="0"/>
              <a:t>解决方案：实现了一个缓存，用于持久性存储编译后的查询代码。在编译之前，一个查询将被分配一个唯一的键，可以是一系列连续的算子的名称。若该查询的代码已经被缓存过，则可以用来查询处理，通过不同的参数调用代码。若没有，则单独编译该查询，并将生成的机器代码持久地缓存</a:t>
            </a:r>
            <a:endParaRPr lang="zh-CN" altLang="en-US" sz="2000" b="0"/>
          </a:p>
        </p:txBody>
      </p:sp>
      <p:pic>
        <p:nvPicPr>
          <p:cNvPr id="2" name="图片 1"/>
          <p:cNvPicPr>
            <a:picLocks noChangeAspect="1"/>
          </p:cNvPicPr>
          <p:nvPr>
            <p:custDataLst>
              <p:tags r:id="rId1"/>
            </p:custDataLst>
          </p:nvPr>
        </p:nvPicPr>
        <p:blipFill>
          <a:blip r:embed="rId2"/>
          <a:stretch>
            <a:fillRect/>
          </a:stretch>
        </p:blipFill>
        <p:spPr>
          <a:xfrm>
            <a:off x="1089025" y="845185"/>
            <a:ext cx="6678295" cy="2506345"/>
          </a:xfrm>
          <a:prstGeom prst="rect">
            <a:avLst/>
          </a:prstGeom>
        </p:spPr>
      </p:pic>
      <p:sp>
        <p:nvSpPr>
          <p:cNvPr id="3" name="文本框 2"/>
          <p:cNvSpPr txBox="1"/>
          <p:nvPr/>
        </p:nvSpPr>
        <p:spPr>
          <a:xfrm>
            <a:off x="7971790" y="1496060"/>
            <a:ext cx="4064000" cy="922020"/>
          </a:xfrm>
          <a:prstGeom prst="rect">
            <a:avLst/>
          </a:prstGeom>
          <a:noFill/>
        </p:spPr>
        <p:txBody>
          <a:bodyPr wrap="square" rtlCol="0">
            <a:spAutoFit/>
          </a:bodyPr>
          <a:p>
            <a:pPr algn="l"/>
            <a:r>
              <a:rPr lang="en-US" altLang="zh-CN" b="1" dirty="0"/>
              <a:t>Tabel</a:t>
            </a:r>
            <a:r>
              <a:rPr lang="en-US" altLang="zh-CN" dirty="0"/>
              <a:t> </a:t>
            </a:r>
            <a:r>
              <a:rPr lang="zh-CN" altLang="en-US" dirty="0"/>
              <a:t>Compilation times for a </a:t>
            </a:r>
            <a:endParaRPr lang="zh-CN" altLang="en-US" dirty="0"/>
          </a:p>
          <a:p>
            <a:pPr algn="l"/>
            <a:r>
              <a:rPr lang="zh-CN" altLang="en-US" dirty="0"/>
              <a:t>graph query fnding paths with </a:t>
            </a:r>
            <a:endParaRPr lang="zh-CN" altLang="en-US" dirty="0"/>
          </a:p>
          <a:p>
            <a:pPr algn="l"/>
            <a:r>
              <a:rPr lang="zh-CN" altLang="en-US" dirty="0"/>
              <a:t>diferent lengths (hops)</a:t>
            </a:r>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a:t>
            </a:r>
            <a:r>
              <a:rPr lang="zh-CN" dirty="0"/>
              <a:t>查询处理</a:t>
            </a:r>
            <a:endParaRPr lang="zh-CN" dirty="0"/>
          </a:p>
        </p:txBody>
      </p:sp>
      <p:sp>
        <p:nvSpPr>
          <p:cNvPr id="5" name="内容占位符 4"/>
          <p:cNvSpPr/>
          <p:nvPr>
            <p:ph idx="1"/>
          </p:nvPr>
        </p:nvSpPr>
        <p:spPr>
          <a:xfrm>
            <a:off x="267335" y="4463415"/>
            <a:ext cx="11768455" cy="1859280"/>
          </a:xfrm>
        </p:spPr>
        <p:txBody>
          <a:bodyPr>
            <a:noAutofit/>
          </a:bodyPr>
          <a:p>
            <a:r>
              <a:rPr lang="zh-CN" altLang="en-US" sz="2000" b="0"/>
              <a:t>问题：虽然编译后的查询代码速度很快，但在只涉及几个元组的短查询时，编译过程将比实际的查询运行开销更大</a:t>
            </a:r>
            <a:endParaRPr lang="zh-CN" altLang="en-US" sz="2000" b="0"/>
          </a:p>
          <a:p>
            <a:r>
              <a:rPr lang="zh-CN" altLang="en-US" sz="2000" b="0"/>
              <a:t>解决方案：每个查询最初都以解释模式执行，而在后台工作的线程则将查询编译为机器代码。当编译完成后，对执行模式切换，使用编译后的代码执行查询</a:t>
            </a:r>
            <a:endParaRPr lang="zh-CN" altLang="en-US" sz="2000" b="0"/>
          </a:p>
        </p:txBody>
      </p:sp>
      <p:pic>
        <p:nvPicPr>
          <p:cNvPr id="6" name="图片 5"/>
          <p:cNvPicPr>
            <a:picLocks noChangeAspect="1"/>
          </p:cNvPicPr>
          <p:nvPr>
            <p:custDataLst>
              <p:tags r:id="rId1"/>
            </p:custDataLst>
          </p:nvPr>
        </p:nvPicPr>
        <p:blipFill>
          <a:blip r:embed="rId2"/>
          <a:stretch>
            <a:fillRect/>
          </a:stretch>
        </p:blipFill>
        <p:spPr>
          <a:xfrm>
            <a:off x="963295" y="1089025"/>
            <a:ext cx="8991600" cy="302450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自适应查询编译</a:t>
            </a:r>
            <a:r>
              <a:rPr lang="en-US" altLang="zh-CN" dirty="0"/>
              <a:t>-</a:t>
            </a:r>
            <a:r>
              <a:rPr lang="zh-CN" dirty="0"/>
              <a:t>隐藏延迟</a:t>
            </a:r>
            <a:endParaRPr lang="zh-CN" dirty="0"/>
          </a:p>
        </p:txBody>
      </p:sp>
      <p:sp>
        <p:nvSpPr>
          <p:cNvPr id="5" name="内容占位符 4"/>
          <p:cNvSpPr/>
          <p:nvPr>
            <p:ph idx="1"/>
          </p:nvPr>
        </p:nvSpPr>
        <p:spPr>
          <a:xfrm>
            <a:off x="220980" y="3820160"/>
            <a:ext cx="11768455" cy="1859280"/>
          </a:xfrm>
        </p:spPr>
        <p:txBody>
          <a:bodyPr>
            <a:noAutofit/>
          </a:bodyPr>
          <a:p>
            <a:r>
              <a:rPr lang="zh-CN" altLang="en-US" sz="2000" b="0"/>
              <a:t>这种方法可以隐藏PMem的延迟</a:t>
            </a:r>
            <a:endParaRPr lang="zh-CN" altLang="en-US" sz="2000" b="0"/>
          </a:p>
          <a:p>
            <a:r>
              <a:rPr lang="zh-CN" altLang="en-US" sz="2000" b="0"/>
              <a:t>在早期，由于PMem的延迟大于D</a:t>
            </a:r>
            <a:r>
              <a:rPr lang="en-US" altLang="zh-CN" sz="2000" b="0"/>
              <a:t>RAM</a:t>
            </a:r>
            <a:r>
              <a:rPr lang="zh-CN" altLang="en-US" sz="2000" b="0"/>
              <a:t>。处理的task块时间较长，因此处理的task块个数少于DRAM</a:t>
            </a:r>
            <a:endParaRPr lang="zh-CN" altLang="en-US" sz="2000" b="0"/>
          </a:p>
          <a:p>
            <a:r>
              <a:rPr lang="zh-CN" altLang="en-US" sz="2000" b="0"/>
              <a:t>当优化的编译代码完成后，PMem将有更多的task块通过优化的代码执行。在Pmem上相对的加速比更大，达到了隐藏Pmem存储延迟的目的</a:t>
            </a:r>
            <a:endParaRPr lang="zh-CN" altLang="en-US" sz="2000" b="0"/>
          </a:p>
        </p:txBody>
      </p:sp>
      <p:pic>
        <p:nvPicPr>
          <p:cNvPr id="2" name="图片 1"/>
          <p:cNvPicPr>
            <a:picLocks noChangeAspect="1"/>
          </p:cNvPicPr>
          <p:nvPr>
            <p:custDataLst>
              <p:tags r:id="rId1"/>
            </p:custDataLst>
          </p:nvPr>
        </p:nvPicPr>
        <p:blipFill>
          <a:blip r:embed="rId2"/>
          <a:stretch>
            <a:fillRect/>
          </a:stretch>
        </p:blipFill>
        <p:spPr>
          <a:xfrm>
            <a:off x="1282065" y="1545590"/>
            <a:ext cx="9097010" cy="1664335"/>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Eavluation</a:t>
            </a:r>
            <a:endParaRPr lang="zh-CN" dirty="0"/>
          </a:p>
        </p:txBody>
      </p:sp>
      <p:sp>
        <p:nvSpPr>
          <p:cNvPr id="5" name="内容占位符 4"/>
          <p:cNvSpPr/>
          <p:nvPr>
            <p:ph idx="1"/>
          </p:nvPr>
        </p:nvSpPr>
        <p:spPr>
          <a:xfrm>
            <a:off x="274955" y="4434205"/>
            <a:ext cx="11768455" cy="2063750"/>
          </a:xfrm>
        </p:spPr>
        <p:txBody>
          <a:bodyPr>
            <a:noAutofit/>
          </a:bodyPr>
          <a:p>
            <a:r>
              <a:rPr lang="zh-CN" altLang="en-US" sz="2000" b="0"/>
              <a:t>使用Linked Data Benchmark Council的社交网络基准测试(LDBC-SNB)来进行工作负载测试</a:t>
            </a:r>
            <a:endParaRPr lang="zh-CN" altLang="en-US" sz="2000" b="0"/>
          </a:p>
          <a:p>
            <a:pPr lvl="1"/>
            <a:r>
              <a:rPr lang="zh-CN" altLang="en-US" sz="1710" b="0"/>
              <a:t>对商业智能(BI)查询的子集，用于测试复杂查询并展示我们的查询编译器的全部潜力</a:t>
            </a:r>
            <a:endParaRPr lang="zh-CN" altLang="en-US" sz="1710" b="0"/>
          </a:p>
          <a:p>
            <a:pPr lvl="1"/>
            <a:r>
              <a:rPr lang="zh-CN" altLang="en-US" sz="1710" b="0"/>
              <a:t>对SNB交互短读查询进行测试，用于展示自适应方法在隐藏编译时间上的优势</a:t>
            </a:r>
            <a:endParaRPr lang="zh-CN" altLang="en-US" sz="1710" b="0"/>
          </a:p>
          <a:p>
            <a:pPr lvl="0"/>
            <a:r>
              <a:rPr lang="zh-CN" altLang="en-US" sz="1995" b="0"/>
              <a:t>对于短查询：图9和图10表明，JIT编译的代码在PMem和DRAM上的执行速度总是比AOT的代码更快</a:t>
            </a:r>
            <a:endParaRPr lang="zh-CN" altLang="en-US" sz="1995" b="0"/>
          </a:p>
        </p:txBody>
      </p:sp>
      <p:pic>
        <p:nvPicPr>
          <p:cNvPr id="10" name="图片 2"/>
          <p:cNvPicPr>
            <a:picLocks noChangeAspect="1"/>
          </p:cNvPicPr>
          <p:nvPr>
            <p:custDataLst>
              <p:tags r:id="rId1"/>
            </p:custDataLst>
          </p:nvPr>
        </p:nvPicPr>
        <p:blipFill>
          <a:blip r:embed="rId2"/>
          <a:stretch>
            <a:fillRect/>
          </a:stretch>
        </p:blipFill>
        <p:spPr>
          <a:xfrm>
            <a:off x="166370" y="1225550"/>
            <a:ext cx="5849620" cy="2824480"/>
          </a:xfrm>
          <a:prstGeom prst="rect">
            <a:avLst/>
          </a:prstGeom>
          <a:noFill/>
          <a:ln>
            <a:noFill/>
          </a:ln>
        </p:spPr>
      </p:pic>
      <p:pic>
        <p:nvPicPr>
          <p:cNvPr id="2" name="图片 1"/>
          <p:cNvPicPr>
            <a:picLocks noChangeAspect="1"/>
          </p:cNvPicPr>
          <p:nvPr>
            <p:custDataLst>
              <p:tags r:id="rId3"/>
            </p:custDataLst>
          </p:nvPr>
        </p:nvPicPr>
        <p:blipFill>
          <a:blip r:embed="rId4"/>
          <a:stretch>
            <a:fillRect/>
          </a:stretch>
        </p:blipFill>
        <p:spPr>
          <a:xfrm>
            <a:off x="5816600" y="1224915"/>
            <a:ext cx="5942330" cy="2825115"/>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Eavluation</a:t>
            </a:r>
            <a:endParaRPr lang="zh-CN" dirty="0"/>
          </a:p>
        </p:txBody>
      </p:sp>
      <p:sp>
        <p:nvSpPr>
          <p:cNvPr id="5" name="内容占位符 4"/>
          <p:cNvSpPr/>
          <p:nvPr>
            <p:ph idx="1"/>
          </p:nvPr>
        </p:nvSpPr>
        <p:spPr>
          <a:xfrm>
            <a:off x="367665" y="4557395"/>
            <a:ext cx="11768455" cy="1651635"/>
          </a:xfrm>
        </p:spPr>
        <p:txBody>
          <a:bodyPr>
            <a:noAutofit/>
          </a:bodyPr>
          <a:p>
            <a:pPr lvl="0"/>
            <a:r>
              <a:rPr lang="zh-CN" altLang="en-US" sz="1995" b="0"/>
              <a:t>对于复杂查询：图11和图12表明，JIT和AOT两种执行方式的运行时间相似。但是，编译时间的降低JIT执行的整体性能。因此，使用自适应执行隐藏编译延迟对于复杂查询来说是必要的</a:t>
            </a:r>
            <a:endParaRPr lang="zh-CN" altLang="en-US" sz="1995" b="0"/>
          </a:p>
          <a:p>
            <a:pPr lvl="0"/>
            <a:r>
              <a:rPr lang="zh-CN" altLang="en-US" sz="1995" b="0"/>
              <a:t>实际减少的编译时间越</a:t>
            </a:r>
            <a:r>
              <a:rPr lang="en-US" altLang="zh-CN" sz="1995" b="0"/>
              <a:t>100~300ms</a:t>
            </a:r>
            <a:endParaRPr lang="en-US" altLang="zh-CN" sz="1995" b="0"/>
          </a:p>
        </p:txBody>
      </p:sp>
      <p:pic>
        <p:nvPicPr>
          <p:cNvPr id="11" name="图片 3"/>
          <p:cNvPicPr>
            <a:picLocks noChangeAspect="1"/>
          </p:cNvPicPr>
          <p:nvPr>
            <p:custDataLst>
              <p:tags r:id="rId1"/>
            </p:custDataLst>
          </p:nvPr>
        </p:nvPicPr>
        <p:blipFill>
          <a:blip r:embed="rId2"/>
          <a:stretch>
            <a:fillRect/>
          </a:stretch>
        </p:blipFill>
        <p:spPr>
          <a:xfrm>
            <a:off x="97155" y="1381760"/>
            <a:ext cx="5862320" cy="2558415"/>
          </a:xfrm>
          <a:prstGeom prst="rect">
            <a:avLst/>
          </a:prstGeom>
          <a:noFill/>
          <a:ln>
            <a:noFill/>
          </a:ln>
        </p:spPr>
      </p:pic>
      <p:pic>
        <p:nvPicPr>
          <p:cNvPr id="14" name="图片 6"/>
          <p:cNvPicPr>
            <a:picLocks noChangeAspect="1"/>
          </p:cNvPicPr>
          <p:nvPr>
            <p:custDataLst>
              <p:tags r:id="rId3"/>
            </p:custDataLst>
          </p:nvPr>
        </p:nvPicPr>
        <p:blipFill>
          <a:blip r:embed="rId4"/>
          <a:stretch>
            <a:fillRect/>
          </a:stretch>
        </p:blipFill>
        <p:spPr>
          <a:xfrm>
            <a:off x="6022975" y="1381760"/>
            <a:ext cx="5817235" cy="2533015"/>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Eavluation</a:t>
            </a:r>
            <a:endParaRPr lang="zh-CN" dirty="0"/>
          </a:p>
        </p:txBody>
      </p:sp>
      <p:sp>
        <p:nvSpPr>
          <p:cNvPr id="5" name="内容占位符 4"/>
          <p:cNvSpPr/>
          <p:nvPr>
            <p:ph idx="1"/>
          </p:nvPr>
        </p:nvSpPr>
        <p:spPr>
          <a:xfrm>
            <a:off x="479425" y="4799330"/>
            <a:ext cx="11768455" cy="996315"/>
          </a:xfrm>
        </p:spPr>
        <p:txBody>
          <a:bodyPr>
            <a:noAutofit/>
          </a:bodyPr>
          <a:p>
            <a:pPr lvl="0"/>
            <a:r>
              <a:rPr lang="zh-CN" altLang="en-US" sz="1995" b="0"/>
              <a:t>对于短查询：图13和图14表明，自适应方法综合了隐藏编译延迟和高度优化的查询代码的优势。</a:t>
            </a:r>
            <a:r>
              <a:rPr lang="zh-CN" altLang="en-US" sz="1995" b="0">
                <a:sym typeface="+mn-ea"/>
              </a:rPr>
              <a:t>对于大多数查询，它的执行时间比AOT编译代码和</a:t>
            </a:r>
            <a:r>
              <a:rPr lang="en-US" altLang="zh-CN" sz="1995" b="0">
                <a:sym typeface="+mn-ea"/>
              </a:rPr>
              <a:t>JIT</a:t>
            </a:r>
            <a:r>
              <a:rPr lang="zh-CN" altLang="en-US" sz="1995" b="0">
                <a:sym typeface="+mn-ea"/>
              </a:rPr>
              <a:t>编译代码更短</a:t>
            </a:r>
            <a:endParaRPr lang="zh-CN" altLang="en-US" sz="1995" b="0"/>
          </a:p>
        </p:txBody>
      </p:sp>
      <p:pic>
        <p:nvPicPr>
          <p:cNvPr id="15" name="图片 7"/>
          <p:cNvPicPr>
            <a:picLocks noChangeAspect="1"/>
          </p:cNvPicPr>
          <p:nvPr>
            <p:custDataLst>
              <p:tags r:id="rId1"/>
            </p:custDataLst>
          </p:nvPr>
        </p:nvPicPr>
        <p:blipFill>
          <a:blip r:embed="rId2"/>
          <a:stretch>
            <a:fillRect/>
          </a:stretch>
        </p:blipFill>
        <p:spPr>
          <a:xfrm>
            <a:off x="367665" y="1381760"/>
            <a:ext cx="5680710" cy="2703195"/>
          </a:xfrm>
          <a:prstGeom prst="rect">
            <a:avLst/>
          </a:prstGeom>
          <a:noFill/>
          <a:ln>
            <a:noFill/>
          </a:ln>
        </p:spPr>
      </p:pic>
      <p:pic>
        <p:nvPicPr>
          <p:cNvPr id="16" name="图片 8"/>
          <p:cNvPicPr>
            <a:picLocks noChangeAspect="1"/>
          </p:cNvPicPr>
          <p:nvPr>
            <p:custDataLst>
              <p:tags r:id="rId3"/>
            </p:custDataLst>
          </p:nvPr>
        </p:nvPicPr>
        <p:blipFill>
          <a:blip r:embed="rId4"/>
          <a:stretch>
            <a:fillRect/>
          </a:stretch>
        </p:blipFill>
        <p:spPr>
          <a:xfrm>
            <a:off x="6228080" y="1453515"/>
            <a:ext cx="5406390" cy="2631440"/>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Eavluation</a:t>
            </a:r>
            <a:endParaRPr lang="zh-CN" dirty="0"/>
          </a:p>
        </p:txBody>
      </p:sp>
      <p:sp>
        <p:nvSpPr>
          <p:cNvPr id="5" name="内容占位符 4"/>
          <p:cNvSpPr/>
          <p:nvPr>
            <p:ph idx="1"/>
          </p:nvPr>
        </p:nvSpPr>
        <p:spPr>
          <a:xfrm>
            <a:off x="166370" y="4603750"/>
            <a:ext cx="11768455" cy="2085340"/>
          </a:xfrm>
        </p:spPr>
        <p:txBody>
          <a:bodyPr>
            <a:noAutofit/>
          </a:bodyPr>
          <a:p>
            <a:pPr lvl="0"/>
            <a:r>
              <a:rPr sz="1995" b="0"/>
              <a:t>图17和图18展示了使用索引扫描的查询的执行情况</a:t>
            </a:r>
            <a:endParaRPr sz="1995" b="0"/>
          </a:p>
          <a:p>
            <a:pPr lvl="0"/>
            <a:r>
              <a:rPr sz="1995" b="0"/>
              <a:t>这些查询的编译时间大约在5-10毫秒之间。但是，使用了索引来处理</a:t>
            </a:r>
            <a:r>
              <a:rPr lang="zh-CN" sz="1995" b="0"/>
              <a:t>的</a:t>
            </a:r>
            <a:r>
              <a:rPr sz="1995" b="0"/>
              <a:t>时间低于1毫秒</a:t>
            </a:r>
            <a:endParaRPr sz="1995" b="0"/>
          </a:p>
          <a:p>
            <a:pPr lvl="0"/>
            <a:r>
              <a:rPr sz="1995" b="0"/>
              <a:t>在这种情况下，等待编译器是不可选的，因为它要比实际处理时间长100倍</a:t>
            </a:r>
            <a:endParaRPr sz="1995" b="0"/>
          </a:p>
          <a:p>
            <a:pPr lvl="0"/>
            <a:r>
              <a:rPr sz="1995" b="0"/>
              <a:t>自适应方法仅使用解释器来执行这些查询</a:t>
            </a:r>
            <a:endParaRPr sz="1995" b="0"/>
          </a:p>
        </p:txBody>
      </p:sp>
      <p:pic>
        <p:nvPicPr>
          <p:cNvPr id="17" name="图片 9"/>
          <p:cNvPicPr>
            <a:picLocks noChangeAspect="1"/>
          </p:cNvPicPr>
          <p:nvPr>
            <p:custDataLst>
              <p:tags r:id="rId1"/>
            </p:custDataLst>
          </p:nvPr>
        </p:nvPicPr>
        <p:blipFill>
          <a:blip r:embed="rId2"/>
          <a:stretch>
            <a:fillRect/>
          </a:stretch>
        </p:blipFill>
        <p:spPr>
          <a:xfrm>
            <a:off x="274320" y="1607185"/>
            <a:ext cx="5763260" cy="2502535"/>
          </a:xfrm>
          <a:prstGeom prst="rect">
            <a:avLst/>
          </a:prstGeom>
          <a:noFill/>
          <a:ln>
            <a:noFill/>
          </a:ln>
        </p:spPr>
      </p:pic>
      <p:pic>
        <p:nvPicPr>
          <p:cNvPr id="18" name="图片 10"/>
          <p:cNvPicPr>
            <a:picLocks noChangeAspect="1"/>
          </p:cNvPicPr>
          <p:nvPr>
            <p:custDataLst>
              <p:tags r:id="rId3"/>
            </p:custDataLst>
          </p:nvPr>
        </p:nvPicPr>
        <p:blipFill>
          <a:blip r:embed="rId4"/>
          <a:stretch>
            <a:fillRect/>
          </a:stretch>
        </p:blipFill>
        <p:spPr>
          <a:xfrm>
            <a:off x="5864225" y="1363345"/>
            <a:ext cx="6195060" cy="2746375"/>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总结</a:t>
            </a:r>
            <a:endParaRPr lang="zh-CN" altLang="en-US" dirty="0"/>
          </a:p>
        </p:txBody>
      </p:sp>
      <p:sp>
        <p:nvSpPr>
          <p:cNvPr id="5" name="内容占位符 4"/>
          <p:cNvSpPr/>
          <p:nvPr>
            <p:ph idx="1"/>
          </p:nvPr>
        </p:nvSpPr>
        <p:spPr>
          <a:xfrm>
            <a:off x="267970" y="2605405"/>
            <a:ext cx="11768455" cy="1647825"/>
          </a:xfrm>
        </p:spPr>
        <p:txBody>
          <a:bodyPr>
            <a:noAutofit/>
          </a:bodyPr>
          <a:p>
            <a:pPr lvl="0"/>
            <a:r>
              <a:rPr sz="1995" b="0"/>
              <a:t>本文提出的自适应的编译方法对于短查询有较大的提升，其综合了隐藏编译延迟和高度优化的查询代码的优势以提高查询性能</a:t>
            </a:r>
            <a:endParaRPr sz="1995" b="0"/>
          </a:p>
          <a:p>
            <a:pPr lvl="0"/>
            <a:r>
              <a:rPr sz="1995" b="0"/>
              <a:t>对于复杂查询来说，自适应方法只是隐藏来了编译时间，对于实际查询的</a:t>
            </a:r>
            <a:r>
              <a:rPr lang="zh-CN" sz="1995" b="0"/>
              <a:t>优化</a:t>
            </a:r>
            <a:r>
              <a:rPr sz="1995" b="0"/>
              <a:t>打个问号？</a:t>
            </a:r>
            <a:endParaRPr sz="1995" b="0"/>
          </a:p>
          <a:p>
            <a:pPr lvl="0"/>
            <a:r>
              <a:rPr lang="zh-CN" sz="1995" b="0"/>
              <a:t>自适应方法需要实现</a:t>
            </a:r>
            <a:r>
              <a:rPr lang="en-US" altLang="zh-CN" sz="1995" b="0"/>
              <a:t>AOT</a:t>
            </a:r>
            <a:r>
              <a:rPr lang="zh-CN" altLang="en-US" sz="1995" b="0"/>
              <a:t>编译函数和编译器，工程量较大</a:t>
            </a:r>
            <a:endParaRPr lang="en-US" altLang="zh-CN" sz="1995" b="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kumimoji="1" lang="en-US" altLang="zh-CN" dirty="0"/>
              <a:t>Thank</a:t>
            </a:r>
            <a:r>
              <a:rPr kumimoji="1" lang="zh-CN" altLang="en-US" dirty="0"/>
              <a:t> </a:t>
            </a:r>
            <a:r>
              <a:rPr kumimoji="1" lang="en-US" altLang="zh-CN" dirty="0"/>
              <a:t>you!</a:t>
            </a:r>
            <a:endParaRPr kumimoji="1" lang="zh-CN" altLang="en-US"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commondata" val="eyJoZGlkIjoiMzM2NjQxM2E0OGM1ZmY3ZDY0MDA3ZTg2YTQ5OGM1OTQifQ=="/>
  <p:tag name="KSO_WPP_MARK_KEY" val="fabf20f2-1c55-47be-b426-bf2c71a7a58e"/>
  <p:tag name="COMMONDATA" val="eyJoZGlkIjoiMzBmODYwMWQzZTBiYzNiNDFkN2U5ZGUyZTgwNTgxMTA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rgbClr val="FF0000"/>
          </a:solidFill>
        </a:ln>
      </a:spPr>
      <a:bodyPr wrap="square" rtlCol="0" anchor="ctr">
        <a:spAutoFit/>
      </a:bodyPr>
      <a:lstStyle>
        <a:defPPr algn="ctr">
          <a:defRPr dirty="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3071</Words>
  <Application>WPS 演示</Application>
  <PresentationFormat>宽屏</PresentationFormat>
  <Paragraphs>145</Paragraphs>
  <Slides>21</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Arial</vt:lpstr>
      <vt:lpstr>宋体</vt:lpstr>
      <vt:lpstr>Wingdings</vt:lpstr>
      <vt:lpstr>微软雅黑</vt:lpstr>
      <vt:lpstr>Times New Roman</vt:lpstr>
      <vt:lpstr>等线</vt:lpstr>
      <vt:lpstr>Calibri</vt:lpstr>
      <vt:lpstr>Arial Unicode MS</vt:lpstr>
      <vt:lpstr>1_Office 主题​​</vt:lpstr>
      <vt:lpstr>PowerPoint 演示文稿</vt:lpstr>
      <vt:lpstr>背景</vt:lpstr>
      <vt:lpstr>本文贡献</vt:lpstr>
      <vt:lpstr>本文贡献</vt:lpstr>
      <vt:lpstr>Preliminaries-数据库编译查询</vt:lpstr>
      <vt:lpstr>Preliminaries-数据存储结构</vt:lpstr>
      <vt:lpstr>Preliminaries-图代数</vt:lpstr>
      <vt:lpstr>Preliminaries-Push-based的查询处理</vt:lpstr>
      <vt:lpstr>自适应查询编译-查询解释</vt:lpstr>
      <vt:lpstr>自适应查询编译-查询编译</vt:lpstr>
      <vt:lpstr>自适应查询编译-代码生成</vt:lpstr>
      <vt:lpstr>自适应查询编译-代码优化</vt:lpstr>
      <vt:lpstr>自适应查询编译-代码缓存</vt:lpstr>
      <vt:lpstr>自适应查询编译-查询处理</vt:lpstr>
      <vt:lpstr>自适应查询编译-隐藏延迟</vt:lpstr>
      <vt:lpstr>Eavluation</vt:lpstr>
      <vt:lpstr>Eavluation</vt:lpstr>
      <vt:lpstr>Eavluation</vt:lpstr>
      <vt:lpstr>Eavluation</vt:lpstr>
      <vt:lpstr>总结</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 庄湫</dc:creator>
  <cp:lastModifiedBy>咕嘟嘟岁月</cp:lastModifiedBy>
  <cp:revision>536</cp:revision>
  <dcterms:created xsi:type="dcterms:W3CDTF">2022-11-03T05:06:00Z</dcterms:created>
  <dcterms:modified xsi:type="dcterms:W3CDTF">2023-12-26T11:26:46Z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B08C0FD8B0AB40B2AE9375B71B71BEB0</vt:lpwstr>
  </property>
  <property fmtid="{D5CDD505-2E9C-101B-9397-08002B2CF9AE}" pid="3" name="KSOProductBuildVer">
    <vt:lpwstr>2052-11.1.0.12165</vt:lpwstr>
  </property>
</Properties>
</file>