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305" r:id="rId2"/>
    <p:sldId id="313" r:id="rId3"/>
    <p:sldId id="301" r:id="rId4"/>
    <p:sldId id="302" r:id="rId5"/>
    <p:sldId id="315" r:id="rId6"/>
    <p:sldId id="316" r:id="rId7"/>
    <p:sldId id="303" r:id="rId8"/>
    <p:sldId id="310" r:id="rId9"/>
    <p:sldId id="311" r:id="rId10"/>
    <p:sldId id="309" r:id="rId11"/>
    <p:sldId id="304" r:id="rId12"/>
    <p:sldId id="306" r:id="rId13"/>
    <p:sldId id="308" r:id="rId1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35" autoAdjust="0"/>
    <p:restoredTop sz="70201" autoAdjust="0"/>
  </p:normalViewPr>
  <p:slideViewPr>
    <p:cSldViewPr snapToGrid="0">
      <p:cViewPr varScale="1">
        <p:scale>
          <a:sx n="47" d="100"/>
          <a:sy n="47" d="100"/>
        </p:scale>
        <p:origin x="1416" y="4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12A00F-6462-4174-8E16-FE950CC020EA}" type="datetimeFigureOut">
              <a:rPr lang="zh-CN" altLang="en-US" smtClean="0"/>
              <a:t>2023/2/16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79F80D-3F9B-43A5-801A-A64E98DF50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72188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so.csdn.net/so/search?q=%E7%AE%97%E5%AD%90&amp;spm=1001.2101.3001.7020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这篇文章是</a:t>
            </a:r>
            <a:r>
              <a:rPr lang="en-US" altLang="zh-CN" dirty="0"/>
              <a:t>2022vldb</a:t>
            </a:r>
            <a:r>
              <a:rPr lang="zh-CN" altLang="en-US" dirty="0"/>
              <a:t>论文集的一篇文章，是一篇总结过去十年图数据查询的技术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79F80D-3F9B-43A5-801A-A64E98DF505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45710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b="0" i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在过去的十年中，许多专门的图形数据库管理系统，这篇文章调研的对象大致可以包括，</a:t>
            </a:r>
            <a:r>
              <a:rPr lang="en-US" altLang="zh-CN" b="0" i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neo4j</a:t>
            </a:r>
            <a:r>
              <a:rPr lang="zh-CN" altLang="en-US" b="0" i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是基于属性图模型，</a:t>
            </a:r>
            <a:r>
              <a:rPr lang="en-US" altLang="zh-CN" b="0" i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Neo4j</a:t>
            </a:r>
            <a:r>
              <a:rPr lang="zh-CN" altLang="en-US" b="0" i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是第一代，</a:t>
            </a:r>
            <a:r>
              <a:rPr lang="en-US" altLang="zh-CN" b="0" i="0" dirty="0" err="1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TigerGraph</a:t>
            </a:r>
            <a:r>
              <a:rPr lang="zh-CN" altLang="en-US" b="0" i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是第三代属性图模型，</a:t>
            </a:r>
            <a:r>
              <a:rPr lang="en-US" altLang="zh-CN" b="0" i="0" dirty="0" err="1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AvantGraph</a:t>
            </a:r>
            <a:r>
              <a:rPr lang="zh-CN" altLang="en-US" b="0" i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是</a:t>
            </a:r>
            <a:r>
              <a:rPr lang="zh-CN" altLang="en-US" b="0" i="0" dirty="0">
                <a:solidFill>
                  <a:srgbClr val="404040"/>
                </a:solidFill>
                <a:effectLst/>
                <a:latin typeface="-apple-system"/>
              </a:rPr>
              <a:t>基于 </a:t>
            </a:r>
            <a:r>
              <a:rPr lang="en-US" altLang="zh-CN" b="0" i="0" dirty="0">
                <a:solidFill>
                  <a:srgbClr val="404040"/>
                </a:solidFill>
                <a:effectLst/>
                <a:latin typeface="-apple-system"/>
              </a:rPr>
              <a:t>PostgreSQL </a:t>
            </a:r>
            <a:r>
              <a:rPr lang="zh-CN" altLang="en-US" b="0" i="0" dirty="0">
                <a:solidFill>
                  <a:srgbClr val="404040"/>
                </a:solidFill>
                <a:effectLst/>
                <a:latin typeface="-apple-system"/>
              </a:rPr>
              <a:t>，既支持图模型，还支持关系模型，文档模型，</a:t>
            </a:r>
            <a:r>
              <a:rPr lang="en-US" altLang="zh-CN" b="0" i="0" dirty="0" err="1">
                <a:solidFill>
                  <a:srgbClr val="404040"/>
                </a:solidFill>
                <a:effectLst/>
                <a:latin typeface="-apple-system"/>
              </a:rPr>
              <a:t>kv</a:t>
            </a:r>
            <a:r>
              <a:rPr lang="zh-CN" altLang="en-US" b="0" i="0" dirty="0">
                <a:solidFill>
                  <a:srgbClr val="404040"/>
                </a:solidFill>
                <a:effectLst/>
                <a:latin typeface="-apple-system"/>
              </a:rPr>
              <a:t>模型，</a:t>
            </a:r>
            <a:r>
              <a:rPr lang="en-US" altLang="zh-CN" b="0" i="0" dirty="0">
                <a:solidFill>
                  <a:srgbClr val="404040"/>
                </a:solidFill>
                <a:effectLst/>
                <a:latin typeface="-apple-system"/>
              </a:rPr>
              <a:t>RDF-3x</a:t>
            </a:r>
            <a:r>
              <a:rPr lang="zh-CN" altLang="en-US" b="0" i="0" dirty="0">
                <a:solidFill>
                  <a:srgbClr val="404040"/>
                </a:solidFill>
                <a:effectLst/>
                <a:latin typeface="-apple-system"/>
              </a:rPr>
              <a:t>是一个为</a:t>
            </a:r>
            <a:r>
              <a:rPr lang="en-US" altLang="zh-CN" b="0" i="0" dirty="0">
                <a:solidFill>
                  <a:srgbClr val="404040"/>
                </a:solidFill>
                <a:effectLst/>
                <a:latin typeface="-apple-system"/>
              </a:rPr>
              <a:t>RDF</a:t>
            </a:r>
            <a:r>
              <a:rPr lang="zh-CN" altLang="en-US" b="0" i="0" dirty="0">
                <a:solidFill>
                  <a:srgbClr val="404040"/>
                </a:solidFill>
                <a:effectLst/>
                <a:latin typeface="-apple-system"/>
              </a:rPr>
              <a:t>设计的引擎，</a:t>
            </a:r>
            <a:r>
              <a:rPr lang="en-US" altLang="zh-CN" b="0" i="0" dirty="0">
                <a:solidFill>
                  <a:srgbClr val="404040"/>
                </a:solidFill>
                <a:effectLst/>
                <a:latin typeface="-apple-system"/>
              </a:rPr>
              <a:t> </a:t>
            </a:r>
            <a:r>
              <a:rPr lang="zh-CN" altLang="en-US" b="0" i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以及关系数据库系统的图形优化扩展</a:t>
            </a:r>
            <a:r>
              <a:rPr lang="en-US" altLang="zh-CN" b="0" i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zh-CN" altLang="en-US" b="0" i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比如部分</a:t>
            </a:r>
            <a:r>
              <a:rPr lang="en-US" altLang="zh-CN" b="0" i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RDF</a:t>
            </a:r>
            <a:r>
              <a:rPr lang="zh-CN" altLang="en-US" b="0" i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系统也是基于关系数据库存储的。</a:t>
            </a:r>
            <a:endParaRPr lang="en-US" altLang="zh-CN" b="0" i="0" dirty="0">
              <a:solidFill>
                <a:srgbClr val="0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b="0" i="0" dirty="0">
              <a:solidFill>
                <a:srgbClr val="0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b="0" i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这篇文章主要概述了四种图形工作负载查询处理技术的最新进展，文章对于每种技术，首先概述了理论基础。然后，概述了不同</a:t>
            </a:r>
            <a:r>
              <a:rPr lang="en-US" altLang="zh-CN" b="0" i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DBMS</a:t>
            </a:r>
            <a:r>
              <a:rPr lang="zh-CN" altLang="en-US" b="0" i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为整合这些技术而做出的当前设计选择。最后，我们讨论了现有实施方法面临的挑战。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79F80D-3F9B-43A5-801A-A64E98DF505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19563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关系数据的连接是表之间做笛卡尔积，在图数据上做连接类似与在图里找通路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79F80D-3F9B-43A5-801A-A64E98DF505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36815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/>
              <a:t>基于指针的连接这个概念与基于值的连接是相对的，专门的图形数据库管理系统都是基于指针的连接，</a:t>
            </a:r>
            <a:r>
              <a:rPr lang="zh-CN" altLang="en-US" sz="1200" dirty="0"/>
              <a:t>使用节点</a:t>
            </a:r>
            <a:r>
              <a:rPr lang="en-US" altLang="zh-CN" sz="1200" dirty="0"/>
              <a:t>ID</a:t>
            </a:r>
            <a:r>
              <a:rPr lang="zh-CN" altLang="en-US" sz="1200" dirty="0"/>
              <a:t>，作为查找邻居的指针，而与之相对的是关系数据库，基于任意属性的基于值的联接，这是由数据组织结构不同导致的。图形管理系统实现基于指针的连接需要三个组件，一个是每个节点需要有全局的连续</a:t>
            </a:r>
            <a:r>
              <a:rPr lang="en-US" altLang="zh-CN" sz="1200" dirty="0"/>
              <a:t>ID, </a:t>
            </a:r>
            <a:r>
              <a:rPr lang="zh-CN" altLang="en-US" sz="1200" dirty="0"/>
              <a:t>第二个是用邻接表存储，用点</a:t>
            </a:r>
            <a:r>
              <a:rPr lang="en-US" altLang="zh-CN" sz="1200" dirty="0"/>
              <a:t>ID</a:t>
            </a:r>
            <a:r>
              <a:rPr lang="zh-CN" altLang="en-US" sz="1200" dirty="0"/>
              <a:t>对边记录进行索引，用</a:t>
            </a:r>
            <a:r>
              <a:rPr lang="en-US" altLang="zh-CN" sz="1200" dirty="0"/>
              <a:t>neo4j</a:t>
            </a:r>
            <a:r>
              <a:rPr lang="zh-CN" altLang="en-US" sz="1200" dirty="0"/>
              <a:t>举例，本身就包含关于边的索引实现</a:t>
            </a:r>
            <a:r>
              <a:rPr lang="en-US" altLang="zh-CN" sz="1200" dirty="0"/>
              <a:t>,</a:t>
            </a:r>
            <a:r>
              <a:rPr lang="zh-CN" altLang="en-US" sz="1200" dirty="0"/>
              <a:t>所以不需要额外创建边属性的索引，一般用户创建索引是对点的索引。所以在没有额外创建点索引的情况下，</a:t>
            </a:r>
            <a:r>
              <a:rPr lang="zh-CN" altLang="en-US" b="0" i="0" dirty="0">
                <a:solidFill>
                  <a:srgbClr val="404040"/>
                </a:solidFill>
                <a:effectLst/>
                <a:latin typeface="-apple-system"/>
              </a:rPr>
              <a:t>通过查找关系来获取节点会比在整个图中直接查找节点的速度快。</a:t>
            </a:r>
            <a:r>
              <a:rPr lang="zh-CN" altLang="en-US" sz="1200" dirty="0"/>
              <a:t>第三个索引嵌套循环连接，例如</a:t>
            </a:r>
            <a:r>
              <a:rPr lang="en-US" altLang="zh-CN" sz="1200" dirty="0"/>
              <a:t>Neo4j</a:t>
            </a:r>
            <a:r>
              <a:rPr lang="zh-CN" altLang="en-US" sz="1200" dirty="0"/>
              <a:t>的</a:t>
            </a:r>
            <a:r>
              <a:rPr lang="en-US" altLang="zh-CN" sz="1200" dirty="0"/>
              <a:t>Expand</a:t>
            </a:r>
            <a:r>
              <a:rPr lang="zh-CN" altLang="en-US" sz="1200" dirty="0"/>
              <a:t>运算符，</a:t>
            </a:r>
            <a:r>
              <a:rPr lang="en-US" altLang="zh-CN" sz="1200" dirty="0"/>
              <a:t>Expand</a:t>
            </a:r>
            <a:r>
              <a:rPr lang="zh-CN" altLang="en-US" sz="1200" dirty="0"/>
              <a:t>可以是</a:t>
            </a:r>
            <a:r>
              <a:rPr lang="zh-CN" altLang="en-US" b="0" i="0" dirty="0">
                <a:solidFill>
                  <a:srgbClr val="4D4D4D"/>
                </a:solidFill>
                <a:effectLst/>
                <a:latin typeface="-apple-system"/>
              </a:rPr>
              <a:t>给定一个开始节点，</a:t>
            </a:r>
            <a:r>
              <a:rPr lang="en-US" altLang="zh-CN" b="1" i="0" dirty="0">
                <a:solidFill>
                  <a:srgbClr val="4D4D4D"/>
                </a:solidFill>
                <a:effectLst/>
                <a:latin typeface="-apple-system"/>
              </a:rPr>
              <a:t>expand-all</a:t>
            </a:r>
            <a:r>
              <a:rPr lang="zh-CN" altLang="en-US" b="1" i="0" dirty="0">
                <a:solidFill>
                  <a:srgbClr val="4D4D4D"/>
                </a:solidFill>
                <a:effectLst/>
                <a:latin typeface="-apple-system"/>
              </a:rPr>
              <a:t>将根据关系中的模式沿开始节点展开，或者</a:t>
            </a:r>
            <a:r>
              <a:rPr lang="zh-CN" altLang="en-US" b="0" i="0" dirty="0">
                <a:solidFill>
                  <a:srgbClr val="4D4D4D"/>
                </a:solidFill>
                <a:effectLst/>
                <a:latin typeface="-apple-system"/>
              </a:rPr>
              <a:t>当开始和结束节点都已经找到时，</a:t>
            </a:r>
            <a:r>
              <a:rPr lang="en-US" altLang="zh-CN" b="1" i="0" dirty="0">
                <a:solidFill>
                  <a:srgbClr val="4D4D4D"/>
                </a:solidFill>
                <a:effectLst/>
                <a:latin typeface="-apple-system"/>
              </a:rPr>
              <a:t>expand-into</a:t>
            </a:r>
            <a:r>
              <a:rPr lang="zh-CN" altLang="en-US" b="1" i="0" dirty="0">
                <a:solidFill>
                  <a:srgbClr val="4D4D4D"/>
                </a:solidFill>
                <a:effectLst/>
                <a:latin typeface="-apple-system"/>
              </a:rPr>
              <a:t>用于找到两个节点之间连接的所有关系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79F80D-3F9B-43A5-801A-A64E98DF505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23044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RDF</a:t>
            </a:r>
            <a:r>
              <a:rPr lang="zh-CN" altLang="en-US" dirty="0"/>
              <a:t>系统的存储结构有基于关系数据库的，也有根据</a:t>
            </a:r>
            <a:r>
              <a:rPr lang="en-US" altLang="zh-CN" dirty="0"/>
              <a:t>RDF</a:t>
            </a:r>
            <a:r>
              <a:rPr lang="zh-CN" altLang="en-US" dirty="0"/>
              <a:t>的特点设计原生存储模式的，例如</a:t>
            </a:r>
            <a:r>
              <a:rPr lang="en-US" altLang="zh-CN" dirty="0"/>
              <a:t>GR Fusion</a:t>
            </a:r>
            <a:r>
              <a:rPr lang="zh-CN" altLang="en-US" dirty="0"/>
              <a:t>和 </a:t>
            </a:r>
            <a:r>
              <a:rPr lang="en-US" altLang="zh-CN" dirty="0"/>
              <a:t>GQ-Fast</a:t>
            </a:r>
            <a:r>
              <a:rPr lang="zh-CN" altLang="en-US" dirty="0"/>
              <a:t>这两个</a:t>
            </a:r>
            <a:r>
              <a:rPr lang="en-US" altLang="zh-CN" dirty="0"/>
              <a:t>RDF</a:t>
            </a:r>
            <a:r>
              <a:rPr lang="zh-CN" altLang="en-US" dirty="0"/>
              <a:t>系统其实是基于关系数据库系统的拓展。是通过定义图视图，这样就可以使用</a:t>
            </a:r>
            <a:r>
              <a:rPr lang="en-US" altLang="zh-CN" dirty="0"/>
              <a:t>GDBMS</a:t>
            </a:r>
            <a:r>
              <a:rPr lang="zh-CN" altLang="en-US" dirty="0"/>
              <a:t>里基于指针的连接</a:t>
            </a: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SIP:</a:t>
            </a:r>
            <a:r>
              <a:rPr lang="zh-CN" altLang="en-US" b="0" i="0" dirty="0">
                <a:solidFill>
                  <a:srgbClr val="4D4D4D"/>
                </a:solidFill>
                <a:effectLst/>
                <a:latin typeface="-apple-system"/>
              </a:rPr>
              <a:t>是一种消除多余计算的手段：它在</a:t>
            </a:r>
            <a:r>
              <a:rPr lang="en-US" altLang="zh-CN" b="0" i="0" dirty="0">
                <a:solidFill>
                  <a:srgbClr val="4D4D4D"/>
                </a:solidFill>
                <a:effectLst/>
                <a:latin typeface="-apple-system"/>
              </a:rPr>
              <a:t>Join</a:t>
            </a:r>
            <a:r>
              <a:rPr lang="zh-CN" altLang="en-US" b="0" i="0" u="none" strike="noStrike" dirty="0">
                <a:solidFill>
                  <a:srgbClr val="FC5531"/>
                </a:solidFill>
                <a:effectLst/>
                <a:latin typeface="-apple-system"/>
                <a:hlinkClick r:id="rId3"/>
              </a:rPr>
              <a:t>算子</a:t>
            </a:r>
            <a:r>
              <a:rPr lang="zh-CN" altLang="en-US" b="0" i="0" dirty="0">
                <a:solidFill>
                  <a:srgbClr val="4D4D4D"/>
                </a:solidFill>
                <a:effectLst/>
                <a:latin typeface="-apple-system"/>
              </a:rPr>
              <a:t>左侧的关系中提取出一个</a:t>
            </a:r>
            <a:r>
              <a:rPr lang="en-US" altLang="zh-CN" b="0" i="0" dirty="0">
                <a:solidFill>
                  <a:srgbClr val="4D4D4D"/>
                </a:solidFill>
                <a:effectLst/>
                <a:latin typeface="-apple-system"/>
              </a:rPr>
              <a:t>filter set</a:t>
            </a:r>
            <a:r>
              <a:rPr lang="zh-CN" altLang="en-US" b="0" i="0" dirty="0">
                <a:solidFill>
                  <a:srgbClr val="4D4D4D"/>
                </a:solidFill>
                <a:effectLst/>
                <a:latin typeface="-apple-system"/>
              </a:rPr>
              <a:t>（过滤集），再将这个过滤集传递到</a:t>
            </a:r>
            <a:r>
              <a:rPr lang="en-US" altLang="zh-CN" b="0" i="0" dirty="0">
                <a:solidFill>
                  <a:srgbClr val="4D4D4D"/>
                </a:solidFill>
                <a:effectLst/>
                <a:latin typeface="-apple-system"/>
              </a:rPr>
              <a:t>Join</a:t>
            </a:r>
            <a:r>
              <a:rPr lang="zh-CN" altLang="en-US" b="0" i="0" dirty="0">
                <a:solidFill>
                  <a:srgbClr val="4D4D4D"/>
                </a:solidFill>
                <a:effectLst/>
                <a:latin typeface="-apple-system"/>
              </a:rPr>
              <a:t>算子右侧的关系内</a:t>
            </a:r>
            <a:endParaRPr lang="en-US" altLang="zh-CN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79F80D-3F9B-43A5-801A-A64E98DF505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4412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讨论两个开放的挑战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79F80D-3F9B-43A5-801A-A64E98DF505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607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无论使用什么 核心联接运算符系统，联接是基于指针还是基于值，现有</a:t>
            </a:r>
            <a:r>
              <a:rPr lang="en-US" altLang="zh-CN" dirty="0"/>
              <a:t>GDBMS</a:t>
            </a:r>
            <a:r>
              <a:rPr lang="zh-CN" altLang="en-US" dirty="0"/>
              <a:t>和</a:t>
            </a:r>
            <a:r>
              <a:rPr lang="en-US" altLang="zh-CN" dirty="0"/>
              <a:t>RDBMS</a:t>
            </a:r>
            <a:r>
              <a:rPr lang="zh-CN" altLang="en-US" dirty="0"/>
              <a:t>的主要联接计划都是二进制联接（</a:t>
            </a:r>
            <a:r>
              <a:rPr lang="en-US" altLang="zh-CN" dirty="0"/>
              <a:t>BJ</a:t>
            </a:r>
            <a:r>
              <a:rPr lang="zh-CN" altLang="en-US" dirty="0"/>
              <a:t>）</a:t>
            </a:r>
          </a:p>
          <a:p>
            <a:r>
              <a:rPr lang="zh-CN" altLang="en-US" dirty="0"/>
              <a:t>计划。这些计划的联接运算符一次联接两个基本关系或中间关系，直到所有关系都联接起来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79F80D-3F9B-43A5-801A-A64E98DF505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27865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举个栗子对比一下二进制连接和多路连接，</a:t>
            </a:r>
            <a:r>
              <a:rPr lang="en-US" altLang="zh-CN" dirty="0"/>
              <a:t>Join</a:t>
            </a:r>
            <a:r>
              <a:rPr lang="zh-CN" altLang="en-US" dirty="0"/>
              <a:t>在图上是子图匹配，在边表上是表的聚合，在大图上匹配一个三角形，二进制连接先找到一个开放三角形，再闭合三角形。当连接在</a:t>
            </a:r>
            <a:r>
              <a:rPr lang="en-US" altLang="zh-CN" dirty="0"/>
              <a:t>m-n</a:t>
            </a:r>
            <a:r>
              <a:rPr lang="zh-CN" altLang="en-US" dirty="0"/>
              <a:t>关系上时，中间关系可能非常大。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79F80D-3F9B-43A5-801A-A64E98DF505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41461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WCOJ</a:t>
            </a:r>
            <a:r>
              <a:rPr lang="zh-CN" altLang="en-US" dirty="0"/>
              <a:t>算法可以把所有的边扩展成三角形，不用计算开放三角形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79F80D-3F9B-43A5-801A-A64E98DF505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09781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WCOJ</a:t>
            </a:r>
            <a:r>
              <a:rPr lang="zh-CN" altLang="en-US" dirty="0"/>
              <a:t>算法减少了循环查询的中间关系大小，但因子分解主要减少了非循环查询的</a:t>
            </a:r>
            <a:r>
              <a:rPr lang="en-US" altLang="zh-CN" dirty="0"/>
              <a:t>IR</a:t>
            </a:r>
            <a:r>
              <a:rPr lang="zh-CN" altLang="en-US" dirty="0"/>
              <a:t>大小。</a:t>
            </a:r>
            <a:endParaRPr lang="en-US" altLang="zh-CN" dirty="0"/>
          </a:p>
          <a:p>
            <a:r>
              <a:rPr lang="en-US" altLang="zh-CN" dirty="0"/>
              <a:t>1.</a:t>
            </a:r>
          </a:p>
          <a:p>
            <a:r>
              <a:rPr lang="en-US" altLang="zh-CN" dirty="0"/>
              <a:t>2.</a:t>
            </a:r>
            <a:r>
              <a:rPr lang="zh-CN" altLang="en-US" dirty="0"/>
              <a:t>假设</a:t>
            </a:r>
            <a:r>
              <a:rPr lang="en-US" altLang="zh-CN" dirty="0"/>
              <a:t>Q</a:t>
            </a:r>
            <a:r>
              <a:rPr lang="zh-CN" altLang="en-US" dirty="0"/>
              <a:t>是两跳查询，</a:t>
            </a:r>
            <a:r>
              <a:rPr lang="en-US" altLang="zh-CN" dirty="0"/>
              <a:t>u1,u2</a:t>
            </a:r>
            <a:r>
              <a:rPr lang="zh-CN" altLang="en-US" dirty="0"/>
              <a:t>是实体，</a:t>
            </a:r>
            <a:r>
              <a:rPr lang="en-US" altLang="zh-CN" dirty="0"/>
              <a:t>v1</a:t>
            </a:r>
            <a:r>
              <a:rPr lang="zh-CN" altLang="en-US" dirty="0"/>
              <a:t>是具体的点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在这个理论下，每个平面元组都由单例关系的笛卡尔积表示，</a:t>
            </a:r>
          </a:p>
          <a:p>
            <a:r>
              <a:rPr lang="zh-CN" altLang="en-US" dirty="0"/>
              <a:t>单例关系是一元关系，一个元组。该理论进一步引入了两种因子化表示方案：</a:t>
            </a:r>
            <a:r>
              <a:rPr lang="en-US" altLang="zh-CN" dirty="0" err="1"/>
              <a:t>i</a:t>
            </a:r>
            <a:r>
              <a:rPr lang="zh-CN" altLang="en-US" dirty="0"/>
              <a:t>）</a:t>
            </a:r>
            <a:r>
              <a:rPr lang="en-US" altLang="zh-CN" dirty="0"/>
              <a:t>f</a:t>
            </a:r>
            <a:r>
              <a:rPr lang="zh-CN" altLang="en-US" dirty="0"/>
              <a:t>表示，它是包含单值集的笛卡尔乘积的并集；</a:t>
            </a:r>
          </a:p>
          <a:p>
            <a:r>
              <a:rPr lang="en-US" altLang="zh-CN" dirty="0"/>
              <a:t>ii</a:t>
            </a:r>
            <a:r>
              <a:rPr lang="zh-CN" altLang="en-US" dirty="0"/>
              <a:t>）</a:t>
            </a:r>
            <a:r>
              <a:rPr lang="en-US" altLang="zh-CN" dirty="0"/>
              <a:t>d</a:t>
            </a:r>
            <a:r>
              <a:rPr lang="zh-CN" altLang="en-US" dirty="0"/>
              <a:t>表示，其是通过定义和重用重复的子表达式而得到的广义</a:t>
            </a:r>
            <a:r>
              <a:rPr lang="en-US" altLang="zh-CN" dirty="0"/>
              <a:t>f</a:t>
            </a:r>
            <a:r>
              <a:rPr lang="zh-CN" altLang="en-US" dirty="0"/>
              <a:t>表示。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79F80D-3F9B-43A5-801A-A64E98DF505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86382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图形工作负载中的查询可以通过包含递归连接的片段来增强，如最短路径查询和常规路径查询。</a:t>
            </a:r>
          </a:p>
          <a:p>
            <a:r>
              <a:rPr lang="zh-CN" altLang="en-US" dirty="0"/>
              <a:t>一些系统本机支持最短路径查询，但这些方法不利于优化。所以这篇文章的重点放在常规路径查询上。</a:t>
            </a:r>
          </a:p>
          <a:p>
            <a:endParaRPr lang="en-US" altLang="zh-CN" dirty="0"/>
          </a:p>
          <a:p>
            <a:r>
              <a:rPr lang="zh-CN" altLang="en-US" dirty="0"/>
              <a:t>不同的语义最适合不同的优化，现有方法可分为两大类：一种是拓展关系代数，通过</a:t>
            </a:r>
            <a:r>
              <a:rPr kumimoji="0" lang="zh-CN" altLang="en-US" sz="1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添加</a:t>
            </a:r>
            <a:r>
              <a:rPr kumimoji="0" lang="en-US" altLang="zh-CN" sz="1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</a:t>
            </a:r>
            <a:r>
              <a:rPr kumimoji="0" lang="zh-CN" altLang="en-US" sz="1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算子来评估传递闭包；另一种是有限自动机计划。</a:t>
            </a:r>
            <a:endParaRPr kumimoji="0" lang="en-US" altLang="zh-CN" sz="12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endParaRPr kumimoji="0" lang="en-US" altLang="zh-CN" sz="12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r>
              <a:rPr lang="zh-CN" altLang="en-US" dirty="0"/>
              <a:t>考虑一个</a:t>
            </a:r>
            <a:r>
              <a:rPr lang="en-US" altLang="zh-CN" dirty="0"/>
              <a:t>RPQ</a:t>
            </a:r>
            <a:r>
              <a:rPr lang="zh-CN" altLang="en-US" dirty="0"/>
              <a:t>，它找到和表达式（</a:t>
            </a:r>
            <a:r>
              <a:rPr lang="en-US" altLang="zh-CN" dirty="0"/>
              <a:t>l1l2</a:t>
            </a:r>
            <a:r>
              <a:rPr lang="zh-CN" altLang="en-US" dirty="0"/>
              <a:t>）</a:t>
            </a:r>
            <a:r>
              <a:rPr lang="en-US" altLang="zh-CN" dirty="0"/>
              <a:t>+</a:t>
            </a:r>
            <a:r>
              <a:rPr lang="zh-CN" altLang="en-US" dirty="0"/>
              <a:t>匹配的路径，其中</a:t>
            </a:r>
            <a:r>
              <a:rPr lang="en-US" altLang="zh-CN" dirty="0"/>
              <a:t>l1</a:t>
            </a:r>
            <a:r>
              <a:rPr lang="zh-CN" altLang="en-US" dirty="0"/>
              <a:t>，</a:t>
            </a:r>
            <a:r>
              <a:rPr lang="en-US" altLang="zh-CN" dirty="0"/>
              <a:t>l2</a:t>
            </a:r>
            <a:r>
              <a:rPr lang="zh-CN" altLang="en-US" dirty="0"/>
              <a:t>是边标签。</a:t>
            </a:r>
            <a:endParaRPr lang="en-US" altLang="zh-CN" dirty="0"/>
          </a:p>
          <a:p>
            <a:r>
              <a:rPr lang="en-US" altLang="zh-CN" dirty="0"/>
              <a:t>FA</a:t>
            </a:r>
            <a:r>
              <a:rPr lang="zh-CN" altLang="en-US" dirty="0"/>
              <a:t>计划通过将元组值与图</a:t>
            </a:r>
            <a:r>
              <a:rPr lang="en-US" altLang="zh-CN" dirty="0"/>
              <a:t>2a</a:t>
            </a:r>
            <a:r>
              <a:rPr lang="zh-CN" altLang="en-US" dirty="0"/>
              <a:t>所示的</a:t>
            </a:r>
            <a:r>
              <a:rPr lang="en-US" altLang="zh-CN" dirty="0"/>
              <a:t>FA</a:t>
            </a:r>
            <a:r>
              <a:rPr lang="zh-CN" altLang="en-US" dirty="0"/>
              <a:t>所描述的状态相匹配，一次评估一个标签的查询。</a:t>
            </a:r>
          </a:p>
          <a:p>
            <a:r>
              <a:rPr lang="zh-CN" altLang="en-US" dirty="0"/>
              <a:t>相反，</a:t>
            </a:r>
            <a:r>
              <a:rPr lang="en-US" altLang="zh-CN" dirty="0"/>
              <a:t>a-RA</a:t>
            </a:r>
            <a:r>
              <a:rPr lang="zh-CN" altLang="en-US" dirty="0"/>
              <a:t>方法计算一个中间结果，该结果被提供给“</a:t>
            </a:r>
            <a:r>
              <a:rPr lang="en-US" altLang="zh-CN" dirty="0"/>
              <a:t>a</a:t>
            </a:r>
            <a:r>
              <a:rPr lang="zh-CN" altLang="en-US" dirty="0"/>
              <a:t>运算符”，运行自连接直到到达固定点。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79F80D-3F9B-43A5-801A-A64E98DF505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08899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646753" y="1726880"/>
            <a:ext cx="8585847" cy="1783082"/>
          </a:xfrm>
          <a:prstGeom prst="rect">
            <a:avLst/>
          </a:prstGeom>
        </p:spPr>
        <p:txBody>
          <a:bodyPr anchor="b"/>
          <a:lstStyle>
            <a:lvl1pPr algn="ctr">
              <a:defRPr sz="4000" b="1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646752" y="3705101"/>
            <a:ext cx="8585847" cy="1552698"/>
          </a:xfrm>
        </p:spPr>
        <p:txBody>
          <a:bodyPr>
            <a:normAutofit/>
          </a:bodyPr>
          <a:lstStyle>
            <a:lvl1pPr marL="0" indent="0" algn="ctr">
              <a:buNone/>
              <a:defRPr sz="2800" b="0">
                <a:solidFill>
                  <a:srgbClr val="4B649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A3CAD-76BE-422E-B8F6-EDB512BFEC95}" type="datetime1">
              <a:rPr lang="zh-CN" altLang="en-US" smtClean="0"/>
              <a:t>2023/2/16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7" name="图片 6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8644" y="475774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19"/>
          <p:cNvSpPr/>
          <p:nvPr userDrawn="1"/>
        </p:nvSpPr>
        <p:spPr>
          <a:xfrm>
            <a:off x="1468754" y="1701661"/>
            <a:ext cx="8918627" cy="365089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grpSp>
        <p:nvGrpSpPr>
          <p:cNvPr id="10" name="Group 1"/>
          <p:cNvGrpSpPr/>
          <p:nvPr userDrawn="1"/>
        </p:nvGrpSpPr>
        <p:grpSpPr>
          <a:xfrm>
            <a:off x="10031385" y="4810119"/>
            <a:ext cx="558403" cy="528638"/>
            <a:chOff x="10637838" y="3171860"/>
            <a:chExt cx="744537" cy="704850"/>
          </a:xfrm>
        </p:grpSpPr>
        <p:sp>
          <p:nvSpPr>
            <p:cNvPr id="11" name="矩形 21"/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2" name="矩形 22"/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grpSp>
        <p:nvGrpSpPr>
          <p:cNvPr id="13" name="Group 3"/>
          <p:cNvGrpSpPr/>
          <p:nvPr userDrawn="1"/>
        </p:nvGrpSpPr>
        <p:grpSpPr>
          <a:xfrm>
            <a:off x="1354455" y="1612580"/>
            <a:ext cx="470297" cy="470297"/>
            <a:chOff x="1308100" y="1397035"/>
            <a:chExt cx="627063" cy="627062"/>
          </a:xfrm>
        </p:grpSpPr>
        <p:sp>
          <p:nvSpPr>
            <p:cNvPr id="14" name="矩形 24"/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5" name="矩形 25"/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pic>
        <p:nvPicPr>
          <p:cNvPr id="17" name="图片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8440" y="31751"/>
            <a:ext cx="3383560" cy="639212"/>
          </a:xfrm>
          <a:prstGeom prst="rect">
            <a:avLst/>
          </a:prstGeom>
        </p:spPr>
      </p:pic>
      <p:pic>
        <p:nvPicPr>
          <p:cNvPr id="18" name="Picture 9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9" t="24631" r="20228" b="20396"/>
          <a:stretch>
            <a:fillRect/>
          </a:stretch>
        </p:blipFill>
        <p:spPr>
          <a:xfrm>
            <a:off x="10629902" y="670963"/>
            <a:ext cx="1531840" cy="700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694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/>
          <p:cNvSpPr txBox="1"/>
          <p:nvPr userDrawn="1"/>
        </p:nvSpPr>
        <p:spPr>
          <a:xfrm>
            <a:off x="-1556395" y="0"/>
            <a:ext cx="8585847" cy="2047869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endParaRPr lang="zh-CN" altLang="en-US" dirty="0"/>
          </a:p>
        </p:txBody>
      </p:sp>
      <p:pic>
        <p:nvPicPr>
          <p:cNvPr id="8" name="图片 6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0543" y="405765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19"/>
          <p:cNvSpPr/>
          <p:nvPr userDrawn="1"/>
        </p:nvSpPr>
        <p:spPr>
          <a:xfrm>
            <a:off x="1468754" y="2419350"/>
            <a:ext cx="8918627" cy="207645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grpSp>
        <p:nvGrpSpPr>
          <p:cNvPr id="10" name="Group 1"/>
          <p:cNvGrpSpPr/>
          <p:nvPr userDrawn="1"/>
        </p:nvGrpSpPr>
        <p:grpSpPr>
          <a:xfrm>
            <a:off x="9993285" y="4295769"/>
            <a:ext cx="558403" cy="528638"/>
            <a:chOff x="10637838" y="3171860"/>
            <a:chExt cx="744537" cy="704850"/>
          </a:xfrm>
        </p:grpSpPr>
        <p:sp>
          <p:nvSpPr>
            <p:cNvPr id="11" name="矩形 21"/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2" name="矩形 22"/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grpSp>
        <p:nvGrpSpPr>
          <p:cNvPr id="13" name="Group 3"/>
          <p:cNvGrpSpPr/>
          <p:nvPr userDrawn="1"/>
        </p:nvGrpSpPr>
        <p:grpSpPr>
          <a:xfrm>
            <a:off x="1411604" y="2184201"/>
            <a:ext cx="470297" cy="470297"/>
            <a:chOff x="1308100" y="1397035"/>
            <a:chExt cx="627063" cy="627062"/>
          </a:xfrm>
        </p:grpSpPr>
        <p:sp>
          <p:nvSpPr>
            <p:cNvPr id="14" name="矩形 24"/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5" name="矩形 25"/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sp>
        <p:nvSpPr>
          <p:cNvPr id="24" name="标题 1"/>
          <p:cNvSpPr>
            <a:spLocks noGrp="1"/>
          </p:cNvSpPr>
          <p:nvPr>
            <p:ph type="ctrTitle"/>
          </p:nvPr>
        </p:nvSpPr>
        <p:spPr>
          <a:xfrm>
            <a:off x="1646753" y="2546030"/>
            <a:ext cx="8585847" cy="1783082"/>
          </a:xfrm>
          <a:prstGeom prst="rect">
            <a:avLst/>
          </a:prstGeom>
        </p:spPr>
        <p:txBody>
          <a:bodyPr anchor="ctr" anchorCtr="0"/>
          <a:lstStyle>
            <a:lvl1pPr algn="ctr">
              <a:defRPr sz="4000" b="1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pic>
        <p:nvPicPr>
          <p:cNvPr id="16" name="图片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8440" y="31751"/>
            <a:ext cx="3383560" cy="639212"/>
          </a:xfrm>
          <a:prstGeom prst="rect">
            <a:avLst/>
          </a:prstGeom>
        </p:spPr>
      </p:pic>
      <p:pic>
        <p:nvPicPr>
          <p:cNvPr id="17" name="Picture 9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9" t="24631" r="20228" b="20396"/>
          <a:stretch>
            <a:fillRect/>
          </a:stretch>
        </p:blipFill>
        <p:spPr>
          <a:xfrm>
            <a:off x="10629902" y="670963"/>
            <a:ext cx="1531840" cy="700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569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00E37-E163-40CA-8146-A68431A5A674}" type="datetime1">
              <a:rPr lang="zh-CN" altLang="en-US" smtClean="0"/>
              <a:t>2023/2/16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190005" y="902526"/>
            <a:ext cx="11792198" cy="5379522"/>
          </a:xfrm>
        </p:spPr>
        <p:txBody>
          <a:bodyPr/>
          <a:lstStyle>
            <a:lvl1pPr>
              <a:lnSpc>
                <a:spcPct val="114000"/>
              </a:lnSpc>
              <a:defRPr/>
            </a:lvl1pPr>
            <a:lvl2pPr>
              <a:lnSpc>
                <a:spcPct val="114000"/>
              </a:lnSpc>
              <a:defRPr/>
            </a:lvl2pPr>
            <a:lvl3pPr>
              <a:lnSpc>
                <a:spcPct val="114000"/>
              </a:lnSpc>
              <a:defRPr/>
            </a:lvl3pPr>
            <a:lvl4pPr>
              <a:lnSpc>
                <a:spcPct val="114000"/>
              </a:lnSpc>
              <a:defRPr/>
            </a:lvl4pPr>
            <a:lvl5pPr>
              <a:lnSpc>
                <a:spcPct val="114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8" name="Picture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9" t="24631" r="20228" b="20396"/>
          <a:stretch>
            <a:fillRect/>
          </a:stretch>
        </p:blipFill>
        <p:spPr>
          <a:xfrm>
            <a:off x="10518224" y="38033"/>
            <a:ext cx="1531840" cy="700860"/>
          </a:xfrm>
          <a:prstGeom prst="rect">
            <a:avLst/>
          </a:prstGeom>
        </p:spPr>
      </p:pic>
      <p:pic>
        <p:nvPicPr>
          <p:cNvPr id="10" name="图片 8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281"/>
          <a:stretch>
            <a:fillRect/>
          </a:stretch>
        </p:blipFill>
        <p:spPr>
          <a:xfrm>
            <a:off x="9815815" y="70119"/>
            <a:ext cx="702408" cy="672935"/>
          </a:xfrm>
          <a:prstGeom prst="rect">
            <a:avLst/>
          </a:prstGeom>
        </p:spPr>
      </p:pic>
      <p:sp>
        <p:nvSpPr>
          <p:cNvPr id="11" name="椭圆 40"/>
          <p:cNvSpPr/>
          <p:nvPr userDrawn="1"/>
        </p:nvSpPr>
        <p:spPr>
          <a:xfrm>
            <a:off x="11381015" y="6310400"/>
            <a:ext cx="625930" cy="457026"/>
          </a:xfrm>
          <a:prstGeom prst="ellipse">
            <a:avLst/>
          </a:prstGeom>
          <a:solidFill>
            <a:srgbClr val="0070C0"/>
          </a:solidFill>
          <a:effectLst>
            <a:outerShdw blurRad="40005" dist="20320" dir="5400000" algn="ctr" rotWithShape="0">
              <a:schemeClr val="tx1">
                <a:alpha val="38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fld id="{90AA6819-7E7F-4C14-8B24-A68214AB9022}" type="slidenum">
              <a:rPr lang="zh-CN" altLang="en-US" sz="1200" b="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‹#›</a:t>
            </a:fld>
            <a:endParaRPr lang="zh-CN" altLang="en-US" sz="12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985551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00E37-E163-40CA-8146-A68431A5A674}" type="datetime1">
              <a:rPr lang="zh-CN" altLang="en-US" smtClean="0"/>
              <a:t>2023/2/16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7" name="Picture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9" t="24631" r="20228" b="20396"/>
          <a:stretch>
            <a:fillRect/>
          </a:stretch>
        </p:blipFill>
        <p:spPr>
          <a:xfrm>
            <a:off x="10518224" y="38033"/>
            <a:ext cx="1531840" cy="700860"/>
          </a:xfrm>
          <a:prstGeom prst="rect">
            <a:avLst/>
          </a:prstGeom>
        </p:spPr>
      </p:pic>
      <p:pic>
        <p:nvPicPr>
          <p:cNvPr id="8" name="图片 8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281"/>
          <a:stretch>
            <a:fillRect/>
          </a:stretch>
        </p:blipFill>
        <p:spPr>
          <a:xfrm>
            <a:off x="9815815" y="70119"/>
            <a:ext cx="702408" cy="672935"/>
          </a:xfrm>
          <a:prstGeom prst="rect">
            <a:avLst/>
          </a:prstGeom>
        </p:spPr>
      </p:pic>
      <p:sp>
        <p:nvSpPr>
          <p:cNvPr id="9" name="椭圆 40"/>
          <p:cNvSpPr/>
          <p:nvPr userDrawn="1"/>
        </p:nvSpPr>
        <p:spPr>
          <a:xfrm>
            <a:off x="11381015" y="6310400"/>
            <a:ext cx="625930" cy="457026"/>
          </a:xfrm>
          <a:prstGeom prst="ellipse">
            <a:avLst/>
          </a:prstGeom>
          <a:solidFill>
            <a:srgbClr val="0070C0"/>
          </a:solidFill>
          <a:effectLst>
            <a:outerShdw blurRad="40005" dist="20320" dir="5400000" algn="ctr" rotWithShape="0">
              <a:schemeClr val="tx1">
                <a:alpha val="38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fld id="{90AA6819-7E7F-4C14-8B24-A68214AB9022}" type="slidenum">
              <a:rPr lang="zh-CN" altLang="en-US" sz="1200" b="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‹#›</a:t>
            </a:fld>
            <a:endParaRPr lang="zh-CN" altLang="en-US" sz="12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96683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00E37-E163-40CA-8146-A68431A5A674}" type="datetime1">
              <a:rPr lang="zh-CN" altLang="en-US" smtClean="0"/>
              <a:t>2023/2/16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5868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85007" y="890649"/>
            <a:ext cx="11720945" cy="53676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19197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D2800E37-E163-40CA-8146-A68431A5A674}" type="datetime1">
              <a:rPr lang="zh-CN" altLang="en-US" smtClean="0"/>
              <a:t>2023/2/16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2757948" y="6356350"/>
            <a:ext cx="82885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cxnSp>
        <p:nvCxnSpPr>
          <p:cNvPr id="9" name="直接连接符 6"/>
          <p:cNvCxnSpPr/>
          <p:nvPr userDrawn="1"/>
        </p:nvCxnSpPr>
        <p:spPr>
          <a:xfrm>
            <a:off x="0" y="785813"/>
            <a:ext cx="11176000" cy="0"/>
          </a:xfrm>
          <a:prstGeom prst="line">
            <a:avLst/>
          </a:prstGeom>
          <a:ln w="25400">
            <a:gradFill>
              <a:gsLst>
                <a:gs pos="0">
                  <a:srgbClr val="4B649F"/>
                </a:gs>
                <a:gs pos="100000">
                  <a:srgbClr val="7DB1CD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67482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4B649F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</p:titleStyle>
    <p:bodyStyle>
      <a:lvl1pPr marL="355600" indent="-355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SzPct val="90000"/>
        <a:buFont typeface="Wingdings" panose="05000000000000000000" pitchFamily="2" charset="2"/>
        <a:buChar char="q"/>
        <a:defRPr sz="28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Times New Roman" panose="02020603050405020304" pitchFamily="18" charset="0"/>
        </a:defRPr>
      </a:lvl1pPr>
      <a:lvl2pPr marL="685800" indent="-23495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SzPct val="90000"/>
        <a:buFont typeface="Wingdings" panose="05000000000000000000" pitchFamily="2" charset="2"/>
        <a:buChar char="n"/>
        <a:defRPr sz="24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986155" indent="-27305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anose="05000000000000000000" pitchFamily="2" charset="2"/>
        <a:buChar char="v"/>
        <a:defRPr sz="20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26238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anose="05000000000000000000" pitchFamily="2" charset="2"/>
        <a:buChar char="ü"/>
        <a:defRPr sz="1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1524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>
            <a:extLst>
              <a:ext uri="{FF2B5EF4-FFF2-40B4-BE49-F238E27FC236}">
                <a16:creationId xmlns:a16="http://schemas.microsoft.com/office/drawing/2014/main" id="{71C7AB0A-E838-A500-F449-D5ACDF3F88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46751" y="3886200"/>
            <a:ext cx="8585847" cy="1485900"/>
          </a:xfrm>
        </p:spPr>
        <p:txBody>
          <a:bodyPr>
            <a:normAutofit/>
          </a:bodyPr>
          <a:lstStyle/>
          <a:p>
            <a:r>
              <a:rPr lang="en-US" altLang="zh-CN" sz="2400" dirty="0"/>
              <a:t>2022  PVLDB</a:t>
            </a:r>
          </a:p>
          <a:p>
            <a:endParaRPr lang="en-US" altLang="zh-CN" sz="400" dirty="0"/>
          </a:p>
          <a:p>
            <a:r>
              <a:rPr lang="en-US" altLang="zh-CN" sz="1800" dirty="0"/>
              <a:t>Amine </a:t>
            </a:r>
            <a:r>
              <a:rPr lang="en-US" altLang="zh-CN" sz="1800" dirty="0" err="1"/>
              <a:t>Mhedhbi</a:t>
            </a:r>
            <a:r>
              <a:rPr lang="en-US" altLang="zh-CN" sz="1800" dirty="0"/>
              <a:t>, Semih </a:t>
            </a:r>
            <a:r>
              <a:rPr lang="en-US" altLang="zh-CN" sz="1800" dirty="0" err="1"/>
              <a:t>Salihoğlu</a:t>
            </a:r>
            <a:endParaRPr lang="en-US" altLang="zh-CN" sz="1800" dirty="0"/>
          </a:p>
          <a:p>
            <a:r>
              <a:rPr lang="en-US" altLang="zh-CN" sz="1800" dirty="0"/>
              <a:t>University of Waterloo</a:t>
            </a:r>
          </a:p>
        </p:txBody>
      </p:sp>
      <p:sp>
        <p:nvSpPr>
          <p:cNvPr id="5" name="标题 4">
            <a:extLst>
              <a:ext uri="{FF2B5EF4-FFF2-40B4-BE49-F238E27FC236}">
                <a16:creationId xmlns:a16="http://schemas.microsoft.com/office/drawing/2014/main" id="{9FBC0579-10C4-9414-0FC6-B8D0EA4B0C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46752" y="1888805"/>
            <a:ext cx="8585847" cy="1783082"/>
          </a:xfrm>
        </p:spPr>
        <p:txBody>
          <a:bodyPr>
            <a:noAutofit/>
          </a:bodyPr>
          <a:lstStyle/>
          <a:p>
            <a:r>
              <a:rPr lang="en-US" altLang="zh-CN" sz="3200" dirty="0"/>
              <a:t>Modern Techniques for Querying Graph-Structured Relations:</a:t>
            </a:r>
            <a:br>
              <a:rPr lang="en-US" altLang="zh-CN" sz="3200" dirty="0"/>
            </a:br>
            <a:r>
              <a:rPr lang="en-US" altLang="zh-CN" sz="3200" dirty="0"/>
              <a:t>Foundations, System Implementations, and Open Challenges</a:t>
            </a:r>
            <a:endParaRPr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14351019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88518C65-9FB8-FF90-C96B-5F22548702E5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b="0" i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调研对象：</a:t>
            </a:r>
            <a:r>
              <a:rPr lang="en-US" altLang="zh-CN" b="0" i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GDBMS</a:t>
            </a:r>
            <a:r>
              <a:rPr lang="zh-CN" altLang="en-US" b="0" i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的专门系统（</a:t>
            </a:r>
            <a:r>
              <a:rPr lang="en-US" altLang="zh-CN" b="0" i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Neo4j, </a:t>
            </a:r>
            <a:r>
              <a:rPr lang="en-US" altLang="zh-CN" b="0" i="0" dirty="0" err="1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TigerGraph</a:t>
            </a:r>
            <a:r>
              <a:rPr lang="en-US" altLang="zh-CN" b="0" i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b="0" i="0" dirty="0" err="1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Avantgraph</a:t>
            </a:r>
            <a:r>
              <a:rPr lang="zh-CN" altLang="en-US" b="0" i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b="0" i="0" dirty="0" err="1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GraphflowDB</a:t>
            </a:r>
            <a:r>
              <a:rPr lang="zh-CN" altLang="en-US" b="0" i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），</a:t>
            </a:r>
            <a:r>
              <a:rPr lang="en-US" altLang="zh-CN" b="0" i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RDF-3x</a:t>
            </a:r>
            <a:r>
              <a:rPr lang="zh-CN" altLang="en-US" b="0" i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，关系数据库管理系统的图形拓展</a:t>
            </a:r>
            <a:endParaRPr lang="en-US" altLang="zh-CN" b="0" i="0" dirty="0">
              <a:solidFill>
                <a:srgbClr val="0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buNone/>
            </a:pPr>
            <a:endParaRPr lang="en-US" altLang="zh-CN" b="0" i="0" dirty="0">
              <a:solidFill>
                <a:srgbClr val="0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buNone/>
            </a:pPr>
            <a:r>
              <a:rPr lang="zh-CN" altLang="en-US" b="0" i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四种图形工作负载查询处理技术：</a:t>
            </a:r>
            <a:endParaRPr lang="en-US" altLang="zh-CN" sz="2800" dirty="0"/>
          </a:p>
          <a:p>
            <a:r>
              <a:rPr lang="zh-CN" altLang="en-US" sz="2800" dirty="0"/>
              <a:t>基于指针的连接</a:t>
            </a:r>
            <a:endParaRPr lang="en-US" altLang="zh-CN" sz="2800" dirty="0"/>
          </a:p>
          <a:p>
            <a:r>
              <a:rPr lang="zh-CN" altLang="en-US" dirty="0"/>
              <a:t>最坏情况下的最优连接算法（</a:t>
            </a:r>
            <a:r>
              <a:rPr lang="en-US" altLang="zh-CN" dirty="0"/>
              <a:t>worst-case optimal join</a:t>
            </a:r>
            <a:r>
              <a:rPr lang="zh-CN" altLang="en-US" dirty="0"/>
              <a:t>）</a:t>
            </a:r>
            <a:endParaRPr lang="en-US" altLang="zh-CN" sz="2800" dirty="0"/>
          </a:p>
          <a:p>
            <a:r>
              <a:rPr lang="zh-CN" altLang="en-US" sz="2800" dirty="0"/>
              <a:t>因子化查询（</a:t>
            </a:r>
            <a:r>
              <a:rPr lang="en-US" altLang="zh-CN" sz="2800" dirty="0"/>
              <a:t> factorized query processing</a:t>
            </a:r>
            <a:r>
              <a:rPr lang="zh-CN" altLang="en-US" sz="2800" dirty="0"/>
              <a:t>）</a:t>
            </a:r>
            <a:endParaRPr lang="en-US" altLang="zh-CN" sz="2800" dirty="0"/>
          </a:p>
          <a:p>
            <a:r>
              <a:rPr lang="zh-CN" altLang="en-US" sz="2800" dirty="0"/>
              <a:t>递归查询</a:t>
            </a:r>
            <a:endParaRPr lang="en-US" altLang="zh-CN" sz="2800" dirty="0"/>
          </a:p>
          <a:p>
            <a:pPr marL="0" indent="0">
              <a:buNone/>
            </a:pPr>
            <a:endParaRPr lang="en-US" altLang="zh-CN" sz="2800" dirty="0"/>
          </a:p>
          <a:p>
            <a:endParaRPr lang="zh-CN" altLang="en-US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0EA2174D-15FC-A749-CD22-C54D4D5D1B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Abstract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017620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E95A4809-C764-E94E-1960-77B85A0F24B7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zh-CN" altLang="en-US" sz="2400" dirty="0"/>
              <a:t>图形工作负载的主要特征：</a:t>
            </a:r>
            <a:endParaRPr lang="en-US" altLang="zh-CN" sz="2400" dirty="0"/>
          </a:p>
          <a:p>
            <a:pPr lvl="1"/>
            <a:r>
              <a:rPr lang="zh-CN" altLang="en-US" sz="2000" dirty="0"/>
              <a:t>实体间</a:t>
            </a:r>
            <a:r>
              <a:rPr lang="zh-CN" altLang="en-US" sz="2000" dirty="0">
                <a:solidFill>
                  <a:srgbClr val="0070C0"/>
                </a:solidFill>
              </a:rPr>
              <a:t>多对多</a:t>
            </a:r>
            <a:r>
              <a:rPr lang="zh-CN" altLang="en-US" sz="2000" dirty="0"/>
              <a:t>（</a:t>
            </a:r>
            <a:r>
              <a:rPr lang="en-US" altLang="zh-CN" sz="2000" dirty="0"/>
              <a:t>m-n</a:t>
            </a:r>
            <a:r>
              <a:rPr lang="zh-CN" altLang="en-US" sz="2000" dirty="0"/>
              <a:t>）关系的普遍性</a:t>
            </a:r>
            <a:endParaRPr lang="en-US" altLang="zh-CN" sz="2000" dirty="0"/>
          </a:p>
          <a:p>
            <a:pPr lvl="1"/>
            <a:r>
              <a:rPr lang="zh-CN" altLang="en-US" sz="2000" dirty="0"/>
              <a:t>对关系的复杂连接</a:t>
            </a:r>
            <a:r>
              <a:rPr lang="zh-CN" altLang="en-US" sz="2000" dirty="0">
                <a:solidFill>
                  <a:srgbClr val="0070C0"/>
                </a:solidFill>
              </a:rPr>
              <a:t>重查询</a:t>
            </a:r>
            <a:r>
              <a:rPr lang="zh-CN" altLang="en-US" sz="2000" dirty="0"/>
              <a:t>的普遍性</a:t>
            </a:r>
            <a:endParaRPr lang="en-US" altLang="zh-CN" sz="2000" dirty="0"/>
          </a:p>
          <a:p>
            <a:pPr marL="450850" lvl="1" indent="0">
              <a:buNone/>
            </a:pPr>
            <a:endParaRPr kumimoji="0" lang="en-US" altLang="zh-CN" sz="2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450850" lvl="1" indent="0">
              <a:buNone/>
            </a:pPr>
            <a:r>
              <a:rPr kumimoji="0" lang="zh-CN" altLang="en-US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传统关系工作负载 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包含很多主要的外键（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PK-FK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）连接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450850" lvl="1" indent="0">
              <a:buNone/>
            </a:pPr>
            <a:endParaRPr lang="en-US" altLang="zh-CN" sz="2000" dirty="0"/>
          </a:p>
          <a:p>
            <a:pPr marL="355600" marR="0" lvl="0" indent="-355600" algn="l" defTabSz="914400" rtl="0" eaLnBrk="1" fontAlgn="auto" latinLnBrk="0" hangingPunct="1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>
                <a:srgbClr val="4472C4"/>
              </a:buClr>
              <a:buSzPct val="90000"/>
              <a:buFont typeface="Wingdings" panose="05000000000000000000" pitchFamily="2" charset="2"/>
              <a:buChar char="q"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查询中连接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(join)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的结构：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685800" marR="0" lvl="1" indent="-234950" algn="l" defTabSz="914400" rtl="0" eaLnBrk="1" fontAlgn="auto" latinLnBrk="0" hangingPunct="1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4472C4"/>
              </a:buClr>
              <a:buSzPct val="90000"/>
              <a:buFont typeface="Wingdings" panose="05000000000000000000" pitchFamily="2" charset="2"/>
              <a:buChar char="n"/>
              <a:tabLst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循环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的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, 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例如查找电话呼叫群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685800" marR="0" lvl="1" indent="-234950" algn="l" defTabSz="914400" rtl="0" eaLnBrk="1" fontAlgn="auto" latinLnBrk="0" hangingPunct="1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4472C4"/>
              </a:buClr>
              <a:buSzPct val="90000"/>
              <a:buFont typeface="Wingdings" panose="05000000000000000000" pitchFamily="2" charset="2"/>
              <a:buChar char="n"/>
              <a:tabLst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非循环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的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, 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例如金融交易的长链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685800" marR="0" lvl="1" indent="-234950" algn="l" defTabSz="914400" rtl="0" eaLnBrk="1" fontAlgn="auto" latinLnBrk="0" hangingPunct="1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4472C4"/>
              </a:buClr>
              <a:buSzPct val="90000"/>
              <a:buFont typeface="Wingdings" panose="05000000000000000000" pitchFamily="2" charset="2"/>
              <a:buChar char="n"/>
              <a:tabLst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递归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的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, 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例如在社交网络中找到用户之间的最短连接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450850" marR="0" lvl="1" indent="0" algn="l" defTabSz="914400" rtl="0" eaLnBrk="1" fontAlgn="auto" latinLnBrk="0" hangingPunct="1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4472C4"/>
              </a:buClr>
              <a:buSzPct val="90000"/>
              <a:buNone/>
              <a:tabLst/>
              <a:defRPr/>
            </a:pP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450850" marR="0" lvl="1" indent="0" algn="l" defTabSz="914400" rtl="0" eaLnBrk="1" fontAlgn="auto" latinLnBrk="0" hangingPunct="1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4472C4"/>
              </a:buClr>
              <a:buSzPct val="90000"/>
              <a:buNone/>
              <a:tabLst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图查询会生成大型中间关系（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IR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），传统技术通常无法处理。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lvl="1"/>
            <a:endParaRPr lang="en-US" altLang="zh-CN" sz="2000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FFED1659-562C-7D9B-0C62-A3EF41EE6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Introduction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282562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BC1B8453-F51D-F8D8-84C9-92F243F509E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altLang="zh-CN" sz="2400" dirty="0"/>
              <a:t>GDBMS:  </a:t>
            </a:r>
            <a:r>
              <a:rPr lang="zh-CN" altLang="en-US" sz="2400" dirty="0"/>
              <a:t>使用节点</a:t>
            </a:r>
            <a:r>
              <a:rPr lang="en-US" altLang="zh-CN" sz="2400" dirty="0"/>
              <a:t>ID</a:t>
            </a:r>
            <a:r>
              <a:rPr lang="zh-CN" altLang="en-US" sz="2400" dirty="0"/>
              <a:t>，作为查找邻居的指针</a:t>
            </a:r>
            <a:endParaRPr lang="en-US" altLang="zh-CN" sz="2400" dirty="0"/>
          </a:p>
          <a:p>
            <a:r>
              <a:rPr lang="en-US" altLang="zh-CN" sz="2400" dirty="0"/>
              <a:t>RDBMS</a:t>
            </a:r>
            <a:r>
              <a:rPr lang="zh-CN" altLang="en-US" sz="2400" dirty="0"/>
              <a:t>：基于属性的基于值的连接</a:t>
            </a:r>
            <a:endParaRPr lang="en-US" altLang="zh-CN" sz="2400" dirty="0"/>
          </a:p>
          <a:p>
            <a:pPr marL="0" indent="0">
              <a:buNone/>
            </a:pPr>
            <a:endParaRPr lang="en-US" altLang="zh-CN" sz="2400" dirty="0"/>
          </a:p>
          <a:p>
            <a:r>
              <a:rPr lang="en-US" altLang="zh-CN" sz="2400" dirty="0"/>
              <a:t>GDBMS </a:t>
            </a:r>
            <a:r>
              <a:rPr lang="zh-CN" altLang="en-US" sz="2400" dirty="0"/>
              <a:t>实现基于指针的连接的三个组件</a:t>
            </a:r>
            <a:endParaRPr lang="en-US" altLang="zh-CN" sz="2000" dirty="0"/>
          </a:p>
          <a:p>
            <a:pPr lvl="1"/>
            <a:r>
              <a:rPr lang="zh-CN" altLang="en-US" sz="2000" dirty="0"/>
              <a:t>系统级密集整数节点</a:t>
            </a:r>
            <a:r>
              <a:rPr lang="en-US" altLang="zh-CN" sz="2000" dirty="0"/>
              <a:t>ID</a:t>
            </a:r>
            <a:r>
              <a:rPr lang="zh-CN" altLang="en-US" sz="2000" dirty="0"/>
              <a:t>（</a:t>
            </a:r>
            <a:r>
              <a:rPr lang="en-US" altLang="zh-CN" sz="2000" dirty="0"/>
              <a:t>System-level dense integer node IDs</a:t>
            </a:r>
            <a:r>
              <a:rPr lang="zh-CN" altLang="en-US" sz="2000" dirty="0"/>
              <a:t>）</a:t>
            </a:r>
            <a:r>
              <a:rPr lang="en-US" altLang="zh-CN" sz="2000" dirty="0"/>
              <a:t>:</a:t>
            </a:r>
          </a:p>
          <a:p>
            <a:pPr lvl="2"/>
            <a:r>
              <a:rPr lang="zh-CN" altLang="en-US" sz="1600" dirty="0"/>
              <a:t>图</a:t>
            </a:r>
            <a:r>
              <a:rPr lang="en-US" altLang="zh-CN" sz="1600" dirty="0"/>
              <a:t>G(V, E)</a:t>
            </a:r>
            <a:r>
              <a:rPr lang="zh-CN" altLang="en-US" sz="1600" dirty="0"/>
              <a:t>中的节点记录被赋予从</a:t>
            </a:r>
            <a:r>
              <a:rPr lang="en-US" altLang="zh-CN" sz="1600" dirty="0"/>
              <a:t>0</a:t>
            </a:r>
            <a:r>
              <a:rPr lang="zh-CN" altLang="en-US" sz="1600" dirty="0"/>
              <a:t>到 </a:t>
            </a:r>
            <a:r>
              <a:rPr lang="en-US" altLang="zh-CN" sz="1600" dirty="0"/>
              <a:t>V </a:t>
            </a:r>
            <a:r>
              <a:rPr lang="zh-CN" altLang="en-US" sz="1600" dirty="0"/>
              <a:t>的连续 </a:t>
            </a:r>
            <a:r>
              <a:rPr lang="en-US" altLang="zh-CN" sz="1600" dirty="0"/>
              <a:t>ID</a:t>
            </a:r>
          </a:p>
          <a:p>
            <a:pPr lvl="1"/>
            <a:r>
              <a:rPr lang="zh-CN" altLang="en-US" sz="2000" dirty="0"/>
              <a:t>邻接列表索引（</a:t>
            </a:r>
            <a:r>
              <a:rPr lang="en-US" altLang="zh-CN" sz="2000" dirty="0"/>
              <a:t>Adjacency list indexes</a:t>
            </a:r>
            <a:r>
              <a:rPr lang="zh-CN" altLang="en-US" sz="2000" dirty="0"/>
              <a:t>）：</a:t>
            </a:r>
            <a:endParaRPr lang="en-US" altLang="zh-CN" sz="2000" dirty="0"/>
          </a:p>
          <a:p>
            <a:pPr lvl="2"/>
            <a:r>
              <a:rPr lang="zh-CN" altLang="en-US" sz="1600" dirty="0"/>
              <a:t>使用系统级节点</a:t>
            </a:r>
            <a:r>
              <a:rPr lang="en-US" altLang="zh-CN" sz="1600" dirty="0"/>
              <a:t>ID</a:t>
            </a:r>
            <a:r>
              <a:rPr lang="zh-CN" altLang="en-US" sz="1600" dirty="0"/>
              <a:t>对边记录进行索引，为节点的所有传入</a:t>
            </a:r>
            <a:r>
              <a:rPr lang="en-US" altLang="zh-CN" sz="1600" dirty="0"/>
              <a:t>/</a:t>
            </a:r>
            <a:r>
              <a:rPr lang="zh-CN" altLang="en-US" sz="1600" dirty="0"/>
              <a:t>传出“邻居”提供恒定的时间访问</a:t>
            </a:r>
            <a:endParaRPr lang="en-US" altLang="zh-CN" sz="1600" dirty="0"/>
          </a:p>
          <a:p>
            <a:pPr lvl="2"/>
            <a:r>
              <a:rPr lang="zh-CN" altLang="en-US" sz="1600" dirty="0"/>
              <a:t>查找关系来获取节点会比直接在整个图中查找节点的速度快</a:t>
            </a:r>
            <a:endParaRPr lang="en-US" altLang="zh-CN" sz="1600" dirty="0"/>
          </a:p>
          <a:p>
            <a:pPr lvl="1"/>
            <a:r>
              <a:rPr lang="zh-CN" altLang="en-US" sz="2000" dirty="0"/>
              <a:t>索引嵌套循环连接（</a:t>
            </a:r>
            <a:r>
              <a:rPr lang="en-US" altLang="zh-CN" sz="2000" dirty="0"/>
              <a:t>Index Nested Loop Joins</a:t>
            </a:r>
            <a:r>
              <a:rPr lang="zh-CN" altLang="en-US" sz="2000" dirty="0"/>
              <a:t>）</a:t>
            </a:r>
            <a:r>
              <a:rPr lang="en-US" altLang="zh-CN" sz="2000" dirty="0"/>
              <a:t>(INLJ)</a:t>
            </a:r>
            <a:r>
              <a:rPr lang="zh-CN" altLang="en-US" sz="2000" dirty="0"/>
              <a:t>：</a:t>
            </a:r>
            <a:endParaRPr lang="en-US" altLang="zh-CN" sz="2000" dirty="0"/>
          </a:p>
          <a:p>
            <a:pPr lvl="2"/>
            <a:r>
              <a:rPr lang="zh-CN" altLang="en-US" sz="1600" dirty="0"/>
              <a:t>运算符将使用邻接列表索引，例如</a:t>
            </a:r>
            <a:r>
              <a:rPr lang="en-US" altLang="zh-CN" sz="1600" dirty="0"/>
              <a:t>Neo4j</a:t>
            </a:r>
            <a:r>
              <a:rPr lang="zh-CN" altLang="en-US" sz="1600" dirty="0"/>
              <a:t>中的</a:t>
            </a:r>
            <a:r>
              <a:rPr lang="en-US" altLang="zh-CN" sz="1600" dirty="0"/>
              <a:t>Expand</a:t>
            </a:r>
            <a:r>
              <a:rPr lang="zh-CN" altLang="en-US" sz="1600" dirty="0"/>
              <a:t>运算符</a:t>
            </a:r>
            <a:endParaRPr lang="en-US" altLang="zh-CN" sz="1600" dirty="0"/>
          </a:p>
          <a:p>
            <a:endParaRPr lang="en-US" altLang="zh-CN" sz="2400" dirty="0"/>
          </a:p>
          <a:p>
            <a:pPr marL="713105" lvl="2" indent="0">
              <a:buNone/>
            </a:pPr>
            <a:endParaRPr lang="zh-CN" altLang="en-US" sz="1600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FCF8FB00-1B36-0163-B5B8-B7530DCA9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3600" dirty="0"/>
              <a:t>基于指针的连接 </a:t>
            </a:r>
            <a:r>
              <a:rPr lang="en-US" altLang="zh-CN" sz="3600" dirty="0"/>
              <a:t>vs </a:t>
            </a:r>
            <a:r>
              <a:rPr lang="zh-CN" altLang="en-US" sz="3600" dirty="0"/>
              <a:t>基于值的连接 </a:t>
            </a:r>
          </a:p>
        </p:txBody>
      </p:sp>
    </p:spTree>
    <p:extLst>
      <p:ext uri="{BB962C8B-B14F-4D97-AF65-F5344CB8AC3E}">
        <p14:creationId xmlns:p14="http://schemas.microsoft.com/office/powerpoint/2010/main" val="38110316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7C2D616D-DD4C-8C43-593D-61E0C347543F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altLang="zh-CN" dirty="0"/>
              <a:t>RDF-3x</a:t>
            </a:r>
            <a:r>
              <a:rPr lang="zh-CN" altLang="en-US" dirty="0"/>
              <a:t>系统</a:t>
            </a:r>
            <a:endParaRPr lang="en-US" altLang="zh-CN" dirty="0"/>
          </a:p>
          <a:p>
            <a:pPr lvl="1"/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为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B+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树中的三元组和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ID</a:t>
            </a:r>
            <a:r>
              <a:rPr lang="zh-CN" altLang="en-US" dirty="0">
                <a:solidFill>
                  <a:prstClr val="black"/>
                </a:solidFill>
              </a:rPr>
              <a:t>建立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索引，并使用合并连接（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Merge Join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）</a:t>
            </a:r>
            <a:endParaRPr lang="en-US" altLang="zh-CN" dirty="0">
              <a:solidFill>
                <a:prstClr val="black"/>
              </a:solidFill>
            </a:endParaRPr>
          </a:p>
          <a:p>
            <a:pPr lvl="1"/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例如，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GR Fusion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和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GQ Fast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遵循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GDBMS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方法，通过定义表示节点和边的关系的图视图，使用基于指针的连接来扩展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RDBMS</a:t>
            </a:r>
          </a:p>
          <a:p>
            <a:pPr lvl="1"/>
            <a:endParaRPr lang="en-US" altLang="zh-CN" dirty="0"/>
          </a:p>
          <a:p>
            <a:r>
              <a:rPr lang="zh-CN" altLang="en-US" dirty="0"/>
              <a:t>实现需要的组件</a:t>
            </a:r>
            <a:endParaRPr lang="en-US" altLang="zh-CN" dirty="0"/>
          </a:p>
          <a:p>
            <a:pPr lvl="1"/>
            <a:r>
              <a:rPr lang="en-US" altLang="zh-CN" dirty="0"/>
              <a:t>RID Materialization</a:t>
            </a:r>
            <a:r>
              <a:rPr lang="zh-CN" altLang="en-US" dirty="0"/>
              <a:t>：行标识符</a:t>
            </a:r>
            <a:endParaRPr lang="en-US" altLang="zh-CN" dirty="0"/>
          </a:p>
          <a:p>
            <a:pPr lvl="1"/>
            <a:r>
              <a:rPr lang="en-US" altLang="zh-CN" dirty="0"/>
              <a:t>RID</a:t>
            </a:r>
            <a:r>
              <a:rPr lang="zh-CN" altLang="en-US" dirty="0"/>
              <a:t>索引：在相邻列表索引中对</a:t>
            </a:r>
            <a:r>
              <a:rPr lang="en-US" altLang="zh-CN" dirty="0"/>
              <a:t>RID</a:t>
            </a:r>
            <a:r>
              <a:rPr lang="zh-CN" altLang="en-US" dirty="0"/>
              <a:t>值进行索引</a:t>
            </a:r>
            <a:endParaRPr lang="en-US" altLang="zh-CN" dirty="0"/>
          </a:p>
          <a:p>
            <a:pPr lvl="1"/>
            <a:r>
              <a:rPr lang="en-US" altLang="zh-CN" dirty="0"/>
              <a:t>Sideways Information Passing</a:t>
            </a:r>
            <a:r>
              <a:rPr lang="zh-CN" altLang="en-US" dirty="0"/>
              <a:t>（</a:t>
            </a:r>
            <a:r>
              <a:rPr lang="en-US" altLang="zh-CN" dirty="0"/>
              <a:t>SIP</a:t>
            </a:r>
            <a:r>
              <a:rPr lang="zh-CN" altLang="en-US" dirty="0"/>
              <a:t>）：哈希连接（</a:t>
            </a:r>
            <a:r>
              <a:rPr lang="en-US" altLang="zh-CN" dirty="0"/>
              <a:t>HJ</a:t>
            </a:r>
            <a:r>
              <a:rPr lang="zh-CN" altLang="en-US" dirty="0"/>
              <a:t>）运算符</a:t>
            </a:r>
            <a:endParaRPr lang="en-US" altLang="zh-CN" dirty="0"/>
          </a:p>
          <a:p>
            <a:pPr marL="450850" lvl="1" indent="0">
              <a:buNone/>
            </a:pP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lvl="1"/>
            <a:endParaRPr lang="en-US" altLang="zh-CN" dirty="0"/>
          </a:p>
          <a:p>
            <a:pPr lvl="1"/>
            <a:endParaRPr lang="zh-CN" altLang="en-US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18EE6298-5643-109F-1C2C-B49C5086A0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000" dirty="0"/>
              <a:t>基于指针的连接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231886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35490B21-3656-28EC-7317-1D8F4EEDC700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开放挑战</a:t>
            </a:r>
            <a:endParaRPr kumimoji="0" lang="en-US" altLang="zh-CN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lvl="1"/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INLJ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、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HJ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和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MJ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是不同系统的默认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operator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，需要全面了解在哪些设置下使用哪个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lvl="1"/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在每一个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RDBMS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集成中，一部分查询都被单独识别和规划，以便以基于规则的方式使用基于指针的连接。迄今为止，文献中尚未描述基于代价的整体方法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lvl="1"/>
            <a:endParaRPr kumimoji="0" lang="en-US" altLang="zh-CN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endParaRPr lang="zh-CN" altLang="en-US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CC8A0350-BBCC-8002-08DB-57A55FC6C1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基于指针的连接</a:t>
            </a:r>
          </a:p>
        </p:txBody>
      </p:sp>
    </p:spTree>
    <p:extLst>
      <p:ext uri="{BB962C8B-B14F-4D97-AF65-F5344CB8AC3E}">
        <p14:creationId xmlns:p14="http://schemas.microsoft.com/office/powerpoint/2010/main" val="42076862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7FAFA2A8-C7DE-40A8-6DA7-542CB603ECF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CN" altLang="en-US" sz="2400" dirty="0"/>
              <a:t>循环查询的二进制联接（</a:t>
            </a:r>
            <a:r>
              <a:rPr lang="en-US" altLang="zh-CN" sz="2400" dirty="0"/>
              <a:t>Binary Join)</a:t>
            </a:r>
            <a:r>
              <a:rPr lang="en-US" altLang="zh-CN" dirty="0"/>
              <a:t>	</a:t>
            </a:r>
          </a:p>
          <a:p>
            <a:pPr lvl="1"/>
            <a:r>
              <a:rPr lang="en-US" altLang="zh-CN" sz="2000" dirty="0"/>
              <a:t>BJ: </a:t>
            </a:r>
            <a:r>
              <a:rPr lang="zh-CN" altLang="en-US" sz="2000" dirty="0"/>
              <a:t>联接运算符一次联接两个基本关系或中间关系，直到所有关系都联接起来</a:t>
            </a:r>
            <a:endParaRPr lang="en-US" altLang="zh-CN" sz="2000" dirty="0"/>
          </a:p>
          <a:p>
            <a:pPr lvl="1"/>
            <a:r>
              <a:rPr lang="zh-CN" altLang="en-US" sz="2000" dirty="0"/>
              <a:t>问题：连接在</a:t>
            </a:r>
            <a:r>
              <a:rPr lang="en-US" altLang="zh-CN" sz="2000" dirty="0"/>
              <a:t>m-n</a:t>
            </a:r>
            <a:r>
              <a:rPr lang="zh-CN" altLang="en-US" sz="2000" dirty="0"/>
              <a:t>关系上时，中间关系可能非常大</a:t>
            </a:r>
            <a:endParaRPr lang="en-US" altLang="zh-CN" sz="2000" dirty="0"/>
          </a:p>
          <a:p>
            <a:pPr lvl="1"/>
            <a:r>
              <a:rPr lang="en-US" altLang="zh-CN" sz="2000" dirty="0"/>
              <a:t>WCOJ</a:t>
            </a:r>
            <a:r>
              <a:rPr lang="zh-CN" altLang="en-US" sz="2000" dirty="0"/>
              <a:t>算法减少了循环查询的中间关系大小</a:t>
            </a:r>
            <a:endParaRPr lang="en-US" altLang="zh-CN" sz="2000" dirty="0"/>
          </a:p>
          <a:p>
            <a:pPr lvl="1"/>
            <a:r>
              <a:rPr lang="en-US" altLang="zh-CN" sz="2000" dirty="0"/>
              <a:t>WCOJ </a:t>
            </a:r>
            <a:r>
              <a:rPr lang="zh-CN" altLang="en-US" sz="2000" dirty="0"/>
              <a:t>算法不使用 </a:t>
            </a:r>
            <a:r>
              <a:rPr lang="en-US" altLang="zh-CN" sz="2000" dirty="0"/>
              <a:t>BJ </a:t>
            </a:r>
            <a:r>
              <a:rPr lang="zh-CN" altLang="en-US" sz="2000" dirty="0"/>
              <a:t>一次连接表，而是使用</a:t>
            </a:r>
            <a:r>
              <a:rPr lang="zh-CN" altLang="en-US" sz="2000" dirty="0">
                <a:solidFill>
                  <a:schemeClr val="accent1"/>
                </a:solidFill>
              </a:rPr>
              <a:t>多路连接运算符</a:t>
            </a:r>
            <a:r>
              <a:rPr lang="zh-CN" altLang="en-US" sz="2000" dirty="0"/>
              <a:t>一次连接一个属性。</a:t>
            </a:r>
            <a:endParaRPr lang="en-US" altLang="zh-CN" sz="2000" dirty="0"/>
          </a:p>
          <a:p>
            <a:pPr lvl="1"/>
            <a:endParaRPr lang="en-US" altLang="zh-CN" sz="2000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97B66E5D-5ADE-26D6-4441-9F591FC713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worst-case optimal join</a:t>
            </a:r>
            <a:r>
              <a:rPr lang="zh-CN" altLang="en-US" dirty="0"/>
              <a:t>（</a:t>
            </a:r>
            <a:r>
              <a:rPr lang="en-US" altLang="zh-CN" dirty="0"/>
              <a:t>WCOJ)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818545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D63E85F8-7DF0-9472-7DB9-460838077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Binary Join</a:t>
            </a:r>
            <a:r>
              <a:rPr lang="zh-CN" altLang="en-US" dirty="0"/>
              <a:t>（举个栗子</a:t>
            </a:r>
          </a:p>
        </p:txBody>
      </p:sp>
      <p:pic>
        <p:nvPicPr>
          <p:cNvPr id="4" name="内容占位符 3">
            <a:extLst>
              <a:ext uri="{FF2B5EF4-FFF2-40B4-BE49-F238E27FC236}">
                <a16:creationId xmlns:a16="http://schemas.microsoft.com/office/drawing/2014/main" id="{4872C016-FC9D-B595-AE5C-2EC0FF2600D5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485" y="1103850"/>
            <a:ext cx="9004946" cy="5215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72778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B1292B93-6D62-43BF-A03F-4FBBCC0D5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Multiway Join</a:t>
            </a:r>
            <a:r>
              <a:rPr lang="zh-CN" altLang="en-US" dirty="0"/>
              <a:t>（还是刚刚的栗子</a:t>
            </a:r>
          </a:p>
        </p:txBody>
      </p:sp>
      <p:pic>
        <p:nvPicPr>
          <p:cNvPr id="4" name="内容占位符 3">
            <a:extLst>
              <a:ext uri="{FF2B5EF4-FFF2-40B4-BE49-F238E27FC236}">
                <a16:creationId xmlns:a16="http://schemas.microsoft.com/office/drawing/2014/main" id="{3DBA5E26-C07F-B547-12FE-C548CF725CAC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/>
          <a:stretch>
            <a:fillRect/>
          </a:stretch>
        </p:blipFill>
        <p:spPr>
          <a:xfrm>
            <a:off x="381000" y="845782"/>
            <a:ext cx="8117486" cy="4571829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F843FDFD-3D17-C4E8-195C-A34D53417391}"/>
              </a:ext>
            </a:extLst>
          </p:cNvPr>
          <p:cNvSpPr txBox="1"/>
          <p:nvPr/>
        </p:nvSpPr>
        <p:spPr>
          <a:xfrm>
            <a:off x="381000" y="5412053"/>
            <a:ext cx="106108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假设已经匹配了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BC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这条边，查找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G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中是否有一个三角形恰好能够匹配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Q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的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ABC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。例如考虑中间结果表的第一行，把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v2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和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v3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的邻居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N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（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v2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）和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N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（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v3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）找出来，然后两个集合做一个交集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set intersection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，再和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A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点的候选集合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C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（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u1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）做个交集，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N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（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v2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）、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N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（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v3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）、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C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（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u1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）三个集合的交集不为空，将其分别串联到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v2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和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v3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后面，得到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v1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、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v2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、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v3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和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v4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、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v2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、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v3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这两个匹配。</a:t>
            </a:r>
          </a:p>
        </p:txBody>
      </p:sp>
    </p:spTree>
    <p:extLst>
      <p:ext uri="{BB962C8B-B14F-4D97-AF65-F5344CB8AC3E}">
        <p14:creationId xmlns:p14="http://schemas.microsoft.com/office/powerpoint/2010/main" val="19643277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39CE1D23-9584-0447-52EB-364F1C0E78E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altLang="zh-CN" sz="2400" dirty="0"/>
              <a:t>BJ</a:t>
            </a:r>
            <a:r>
              <a:rPr lang="zh-CN" altLang="en-US" sz="2400" dirty="0"/>
              <a:t> </a:t>
            </a:r>
            <a:r>
              <a:rPr lang="en-US" altLang="zh-CN" sz="2400" dirty="0"/>
              <a:t>vs WCOJ</a:t>
            </a:r>
          </a:p>
          <a:p>
            <a:pPr lvl="1"/>
            <a:r>
              <a:rPr lang="zh-CN" altLang="en-US" sz="2000" b="0" i="0" dirty="0">
                <a:solidFill>
                  <a:srgbClr val="111111"/>
                </a:solidFill>
                <a:effectLst/>
                <a:latin typeface="PingFang SC"/>
              </a:rPr>
              <a:t>并不意味着 </a:t>
            </a:r>
            <a:r>
              <a:rPr lang="en-US" altLang="zh-CN" sz="2000" b="0" i="0" dirty="0">
                <a:solidFill>
                  <a:srgbClr val="111111"/>
                </a:solidFill>
                <a:effectLst/>
                <a:latin typeface="PingFang SC"/>
              </a:rPr>
              <a:t>WCOJ </a:t>
            </a:r>
            <a:r>
              <a:rPr lang="zh-CN" altLang="en-US" sz="2000" b="0" i="0" dirty="0">
                <a:solidFill>
                  <a:srgbClr val="111111"/>
                </a:solidFill>
                <a:effectLst/>
                <a:latin typeface="PingFang SC"/>
              </a:rPr>
              <a:t>算法一定比</a:t>
            </a:r>
            <a:r>
              <a:rPr lang="en-US" altLang="zh-CN" sz="2000" dirty="0">
                <a:solidFill>
                  <a:srgbClr val="111111"/>
                </a:solidFill>
                <a:latin typeface="PingFang SC"/>
              </a:rPr>
              <a:t> </a:t>
            </a:r>
            <a:r>
              <a:rPr lang="en-US" altLang="zh-CN" sz="2000" b="0" i="0" dirty="0">
                <a:solidFill>
                  <a:srgbClr val="111111"/>
                </a:solidFill>
                <a:effectLst/>
                <a:latin typeface="PingFang SC"/>
              </a:rPr>
              <a:t>BJ </a:t>
            </a:r>
            <a:r>
              <a:rPr lang="zh-CN" altLang="en-US" sz="2000" b="0" i="0" dirty="0">
                <a:solidFill>
                  <a:srgbClr val="111111"/>
                </a:solidFill>
                <a:effectLst/>
                <a:latin typeface="PingFang SC"/>
              </a:rPr>
              <a:t>算法好。</a:t>
            </a:r>
            <a:r>
              <a:rPr lang="en-US" altLang="zh-CN" sz="2000" b="0" i="0" dirty="0">
                <a:solidFill>
                  <a:srgbClr val="111111"/>
                </a:solidFill>
                <a:effectLst/>
                <a:latin typeface="PingFang SC"/>
              </a:rPr>
              <a:t>WCOJ </a:t>
            </a:r>
            <a:r>
              <a:rPr lang="zh-CN" altLang="en-US" sz="2000" b="0" i="0" dirty="0">
                <a:solidFill>
                  <a:srgbClr val="111111"/>
                </a:solidFill>
                <a:effectLst/>
                <a:latin typeface="PingFang SC"/>
              </a:rPr>
              <a:t>算法只是保证在最差情况下比 </a:t>
            </a:r>
            <a:r>
              <a:rPr lang="en-US" altLang="zh-CN" sz="2000" b="0" i="0" dirty="0">
                <a:solidFill>
                  <a:srgbClr val="111111"/>
                </a:solidFill>
                <a:effectLst/>
                <a:latin typeface="PingFang SC"/>
              </a:rPr>
              <a:t>BJ </a:t>
            </a:r>
            <a:r>
              <a:rPr lang="zh-CN" altLang="en-US" sz="2000" b="0" i="0" dirty="0">
                <a:solidFill>
                  <a:srgbClr val="111111"/>
                </a:solidFill>
                <a:effectLst/>
                <a:latin typeface="PingFang SC"/>
              </a:rPr>
              <a:t>算法好</a:t>
            </a:r>
            <a:r>
              <a:rPr lang="en-US" altLang="zh-CN" sz="2000" b="0" i="0" dirty="0">
                <a:solidFill>
                  <a:srgbClr val="111111"/>
                </a:solidFill>
                <a:effectLst/>
                <a:latin typeface="PingFang SC"/>
              </a:rPr>
              <a:t>;</a:t>
            </a:r>
            <a:endParaRPr lang="en-US" altLang="zh-CN" sz="2000" dirty="0"/>
          </a:p>
          <a:p>
            <a:pPr lvl="1"/>
            <a:r>
              <a:rPr lang="en-US" altLang="zh-CN" sz="2000" b="0" i="0" dirty="0">
                <a:solidFill>
                  <a:srgbClr val="111111"/>
                </a:solidFill>
                <a:effectLst/>
                <a:latin typeface="PingFang SC"/>
              </a:rPr>
              <a:t>BJ </a:t>
            </a:r>
            <a:r>
              <a:rPr lang="zh-CN" altLang="en-US" sz="2000" dirty="0">
                <a:solidFill>
                  <a:srgbClr val="111111"/>
                </a:solidFill>
                <a:latin typeface="PingFang SC"/>
              </a:rPr>
              <a:t>更</a:t>
            </a:r>
            <a:r>
              <a:rPr lang="zh-CN" altLang="en-US" sz="2000" b="0" i="0" dirty="0">
                <a:solidFill>
                  <a:srgbClr val="111111"/>
                </a:solidFill>
                <a:effectLst/>
                <a:latin typeface="PingFang SC"/>
              </a:rPr>
              <a:t>适合没有环或者是树形或者环比较稀少的查询图。</a:t>
            </a:r>
            <a:r>
              <a:rPr lang="en-US" altLang="zh-CN" sz="2000" b="0" i="0" dirty="0">
                <a:solidFill>
                  <a:srgbClr val="111111"/>
                </a:solidFill>
                <a:effectLst/>
                <a:latin typeface="PingFang SC"/>
              </a:rPr>
              <a:t>WCOJ</a:t>
            </a:r>
            <a:r>
              <a:rPr lang="zh-CN" altLang="en-US" sz="2000" dirty="0">
                <a:solidFill>
                  <a:srgbClr val="111111"/>
                </a:solidFill>
                <a:latin typeface="PingFang SC"/>
              </a:rPr>
              <a:t> 更</a:t>
            </a:r>
            <a:r>
              <a:rPr lang="zh-CN" altLang="en-US" sz="2000" b="0" i="0" dirty="0">
                <a:solidFill>
                  <a:srgbClr val="111111"/>
                </a:solidFill>
                <a:effectLst/>
                <a:latin typeface="PingFang SC"/>
              </a:rPr>
              <a:t>适合密集环形的查询图</a:t>
            </a:r>
            <a:r>
              <a:rPr lang="en-US" altLang="zh-CN" sz="2000" b="0" i="0" dirty="0">
                <a:solidFill>
                  <a:srgbClr val="111111"/>
                </a:solidFill>
                <a:effectLst/>
                <a:latin typeface="PingFang SC"/>
              </a:rPr>
              <a:t>.</a:t>
            </a:r>
            <a:endParaRPr lang="en-US" altLang="zh-CN" sz="2000" dirty="0"/>
          </a:p>
          <a:p>
            <a:r>
              <a:rPr lang="zh-CN" altLang="en-US" sz="2400" dirty="0"/>
              <a:t>系统实现</a:t>
            </a:r>
            <a:endParaRPr lang="en-US" altLang="zh-CN" sz="2400" dirty="0"/>
          </a:p>
          <a:p>
            <a:pPr lvl="1"/>
            <a:r>
              <a:rPr lang="en-US" altLang="zh-CN" sz="1800" dirty="0" err="1"/>
              <a:t>GraphFlow</a:t>
            </a:r>
            <a:r>
              <a:rPr lang="en-US" altLang="zh-CN" sz="1800" dirty="0"/>
              <a:t> </a:t>
            </a:r>
            <a:r>
              <a:rPr lang="zh-CN" altLang="en-US" sz="1800" dirty="0"/>
              <a:t>无缝地混合了基于 </a:t>
            </a:r>
            <a:r>
              <a:rPr lang="en-US" altLang="zh-CN" sz="1800" dirty="0"/>
              <a:t>BJ </a:t>
            </a:r>
            <a:r>
              <a:rPr lang="zh-CN" altLang="en-US" sz="1800" dirty="0"/>
              <a:t>和 </a:t>
            </a:r>
            <a:r>
              <a:rPr lang="en-US" altLang="zh-CN" sz="1800" dirty="0"/>
              <a:t>WCOJ </a:t>
            </a:r>
            <a:r>
              <a:rPr lang="zh-CN" altLang="en-US" sz="1800" dirty="0"/>
              <a:t>样式的交集运算符</a:t>
            </a:r>
            <a:endParaRPr lang="en-US" altLang="zh-CN" sz="1800" dirty="0"/>
          </a:p>
          <a:p>
            <a:pPr lvl="1"/>
            <a:r>
              <a:rPr lang="en-US" altLang="zh-CN" sz="2000" dirty="0"/>
              <a:t>Umbra</a:t>
            </a:r>
            <a:r>
              <a:rPr lang="zh-CN" altLang="en-US" sz="2000" dirty="0"/>
              <a:t>的</a:t>
            </a:r>
            <a:r>
              <a:rPr lang="en-US" altLang="zh-CN" sz="2000" dirty="0"/>
              <a:t>Hash-tree</a:t>
            </a:r>
            <a:r>
              <a:rPr lang="zh-CN" altLang="en-US" sz="2000" dirty="0"/>
              <a:t>索引方法</a:t>
            </a:r>
            <a:endParaRPr lang="en-US" altLang="zh-CN" sz="2000" dirty="0"/>
          </a:p>
          <a:p>
            <a:pPr lvl="2"/>
            <a:endParaRPr lang="zh-CN" altLang="en-US" sz="1600" dirty="0"/>
          </a:p>
          <a:p>
            <a:pPr lvl="1"/>
            <a:endParaRPr lang="en-US" altLang="zh-CN" sz="2000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8DA96054-6C5A-6C2D-F4F7-CB73AD00E5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WCOJ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072363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40381D89-5A96-EF19-2BC6-FDBC91F592D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90005" y="902526"/>
            <a:ext cx="11792198" cy="5539218"/>
          </a:xfrm>
        </p:spPr>
        <p:txBody>
          <a:bodyPr>
            <a:normAutofit fontScale="92500" lnSpcReduction="10000"/>
          </a:bodyPr>
          <a:lstStyle/>
          <a:p>
            <a:r>
              <a:rPr lang="zh-CN" altLang="en-US" dirty="0"/>
              <a:t>因子分解主要减少非循环查询的</a:t>
            </a:r>
            <a:r>
              <a:rPr lang="en-US" altLang="zh-CN" dirty="0"/>
              <a:t>IR</a:t>
            </a:r>
            <a:r>
              <a:rPr lang="zh-CN" altLang="en-US" dirty="0"/>
              <a:t>大小</a:t>
            </a:r>
            <a:endParaRPr lang="en-US" altLang="zh-CN" dirty="0"/>
          </a:p>
          <a:p>
            <a:pPr lvl="1"/>
            <a:r>
              <a:rPr lang="zh-CN" altLang="en-US" sz="2000" dirty="0"/>
              <a:t>传统查询处理器使用 </a:t>
            </a:r>
            <a:r>
              <a:rPr lang="en-US" altLang="zh-CN" sz="2000" dirty="0"/>
              <a:t>flat representations </a:t>
            </a:r>
            <a:r>
              <a:rPr lang="zh-CN" altLang="en-US" sz="2000" dirty="0"/>
              <a:t>表示关系</a:t>
            </a:r>
            <a:endParaRPr lang="en-US" altLang="zh-CN" sz="2000" dirty="0"/>
          </a:p>
          <a:p>
            <a:pPr lvl="1"/>
            <a:r>
              <a:rPr lang="zh-CN" altLang="en-US" sz="2000" dirty="0"/>
              <a:t>假设</a:t>
            </a:r>
            <a:r>
              <a:rPr lang="en-US" altLang="zh-CN" sz="2000" dirty="0"/>
              <a:t>Q</a:t>
            </a:r>
            <a:r>
              <a:rPr lang="zh-CN" altLang="en-US" sz="2000" dirty="0"/>
              <a:t>是一个</a:t>
            </a:r>
            <a:r>
              <a:rPr lang="en-US" altLang="zh-CN" sz="2000" dirty="0"/>
              <a:t>2</a:t>
            </a:r>
            <a:r>
              <a:rPr lang="zh-CN" altLang="en-US" sz="2000" dirty="0"/>
              <a:t>步查询：</a:t>
            </a:r>
            <a:r>
              <a:rPr lang="en-US" altLang="zh-CN" sz="2000" dirty="0"/>
              <a:t>F(u1,u2) &amp; F(u2,u3) </a:t>
            </a:r>
            <a:r>
              <a:rPr lang="zh-CN" altLang="en-US" sz="2000" dirty="0"/>
              <a:t>其中</a:t>
            </a:r>
            <a:r>
              <a:rPr lang="en-US" altLang="zh-CN" sz="2000" dirty="0"/>
              <a:t>F</a:t>
            </a:r>
            <a:r>
              <a:rPr lang="zh-CN" altLang="en-US" sz="2000" dirty="0"/>
              <a:t>是</a:t>
            </a:r>
            <a:r>
              <a:rPr lang="en-US" altLang="zh-CN" sz="2000" dirty="0"/>
              <a:t>m-n</a:t>
            </a:r>
            <a:r>
              <a:rPr lang="zh-CN" altLang="en-US" sz="2000" dirty="0"/>
              <a:t>关系。</a:t>
            </a:r>
          </a:p>
          <a:p>
            <a:pPr marL="450850" lvl="1" indent="0">
              <a:buNone/>
            </a:pPr>
            <a:r>
              <a:rPr lang="zh-CN" altLang="en-US" sz="2000" dirty="0"/>
              <a:t>其中｛</a:t>
            </a:r>
            <a:r>
              <a:rPr lang="en-US" altLang="zh-CN" sz="2000" dirty="0"/>
              <a:t>v1</a:t>
            </a:r>
            <a:r>
              <a:rPr lang="zh-CN" altLang="en-US" sz="2000" dirty="0"/>
              <a:t>，</a:t>
            </a:r>
            <a:r>
              <a:rPr lang="en-US" altLang="zh-CN" sz="2000" dirty="0"/>
              <a:t>…</a:t>
            </a:r>
            <a:r>
              <a:rPr lang="zh-CN" altLang="en-US" sz="2000" dirty="0"/>
              <a:t>，</a:t>
            </a:r>
            <a:r>
              <a:rPr lang="en-US" altLang="zh-CN" sz="2000" dirty="0" err="1"/>
              <a:t>vn</a:t>
            </a:r>
            <a:r>
              <a:rPr lang="zh-CN" altLang="en-US" sz="2000" dirty="0"/>
              <a:t>｝有到 </a:t>
            </a:r>
            <a:r>
              <a:rPr lang="en-US" altLang="zh-CN" sz="2000" dirty="0"/>
              <a:t>v0 </a:t>
            </a:r>
            <a:r>
              <a:rPr lang="zh-CN" altLang="en-US" sz="2000" dirty="0"/>
              <a:t>的输出边，</a:t>
            </a:r>
            <a:r>
              <a:rPr lang="en-US" altLang="zh-CN" sz="2000" dirty="0"/>
              <a:t>v0</a:t>
            </a:r>
            <a:r>
              <a:rPr lang="zh-CN" altLang="en-US" sz="2000" dirty="0"/>
              <a:t>有到｛</a:t>
            </a:r>
            <a:r>
              <a:rPr lang="en-US" altLang="zh-CN" sz="2000" dirty="0"/>
              <a:t>v_{n+1}</a:t>
            </a:r>
            <a:r>
              <a:rPr lang="zh-CN" altLang="en-US" sz="2000" dirty="0"/>
              <a:t>，</a:t>
            </a:r>
            <a:r>
              <a:rPr lang="en-US" altLang="zh-CN" sz="2000" dirty="0"/>
              <a:t>…</a:t>
            </a:r>
            <a:r>
              <a:rPr lang="zh-CN" altLang="en-US" sz="2000" dirty="0"/>
              <a:t>，</a:t>
            </a:r>
            <a:r>
              <a:rPr lang="en-US" altLang="zh-CN" sz="2000" dirty="0"/>
              <a:t>v_{2n}</a:t>
            </a:r>
            <a:r>
              <a:rPr lang="zh-CN" altLang="en-US" sz="2000" dirty="0"/>
              <a:t>｝的输出边。</a:t>
            </a:r>
          </a:p>
          <a:p>
            <a:pPr marL="450850" lvl="1" indent="0">
              <a:buNone/>
            </a:pPr>
            <a:r>
              <a:rPr lang="en-US" altLang="zh-CN" sz="2000" dirty="0"/>
              <a:t>Q</a:t>
            </a:r>
            <a:r>
              <a:rPr lang="zh-CN" altLang="en-US" sz="2000" dirty="0"/>
              <a:t>的输出关系的</a:t>
            </a:r>
            <a:r>
              <a:rPr lang="en-US" altLang="zh-CN" sz="2000" dirty="0" err="1"/>
              <a:t>falt</a:t>
            </a:r>
            <a:r>
              <a:rPr lang="en-US" altLang="zh-CN" sz="2000" dirty="0"/>
              <a:t> representation:</a:t>
            </a:r>
            <a:r>
              <a:rPr lang="zh-CN" altLang="en-US" sz="2000" dirty="0"/>
              <a:t> </a:t>
            </a:r>
            <a:r>
              <a:rPr lang="en-US" altLang="zh-CN" sz="2000" dirty="0">
                <a:solidFill>
                  <a:schemeClr val="accent1"/>
                </a:solidFill>
              </a:rPr>
              <a:t>OUT2F=</a:t>
            </a:r>
            <a:r>
              <a:rPr lang="zh-CN" altLang="en-US" sz="2000" dirty="0">
                <a:solidFill>
                  <a:schemeClr val="accent1"/>
                </a:solidFill>
              </a:rPr>
              <a:t>（</a:t>
            </a:r>
            <a:r>
              <a:rPr lang="en-US" altLang="zh-CN" sz="2000" dirty="0">
                <a:solidFill>
                  <a:schemeClr val="accent1"/>
                </a:solidFill>
              </a:rPr>
              <a:t>u1:vi</a:t>
            </a:r>
            <a:r>
              <a:rPr lang="zh-CN" altLang="en-US" sz="2000" dirty="0">
                <a:solidFill>
                  <a:schemeClr val="accent1"/>
                </a:solidFill>
              </a:rPr>
              <a:t>，</a:t>
            </a:r>
            <a:r>
              <a:rPr lang="en-US" altLang="zh-CN" sz="2000" dirty="0">
                <a:solidFill>
                  <a:schemeClr val="accent1"/>
                </a:solidFill>
              </a:rPr>
              <a:t>u2:v0</a:t>
            </a:r>
            <a:r>
              <a:rPr lang="zh-CN" altLang="en-US" sz="2000" dirty="0">
                <a:solidFill>
                  <a:schemeClr val="accent1"/>
                </a:solidFill>
              </a:rPr>
              <a:t>，</a:t>
            </a:r>
            <a:r>
              <a:rPr lang="en-US" altLang="zh-CN" sz="2000" dirty="0">
                <a:solidFill>
                  <a:schemeClr val="accent1"/>
                </a:solidFill>
              </a:rPr>
              <a:t>u3:vj</a:t>
            </a:r>
            <a:r>
              <a:rPr lang="zh-CN" altLang="en-US" sz="2000" dirty="0">
                <a:solidFill>
                  <a:schemeClr val="accent1"/>
                </a:solidFill>
              </a:rPr>
              <a:t>）</a:t>
            </a:r>
            <a:endParaRPr lang="en-US" altLang="zh-CN" sz="2000" dirty="0">
              <a:solidFill>
                <a:schemeClr val="accent1"/>
              </a:solidFill>
            </a:endParaRPr>
          </a:p>
          <a:p>
            <a:pPr marL="450850" lvl="1" indent="0">
              <a:buNone/>
            </a:pPr>
            <a:r>
              <a:rPr lang="zh-CN" altLang="en-US" sz="2000" dirty="0"/>
              <a:t>包含</a:t>
            </a:r>
            <a:r>
              <a:rPr lang="en-US" altLang="zh-CN" sz="2000" dirty="0"/>
              <a:t>n^2</a:t>
            </a:r>
            <a:r>
              <a:rPr lang="zh-CN" altLang="en-US" sz="2000" dirty="0"/>
              <a:t>个元组和</a:t>
            </a:r>
            <a:r>
              <a:rPr lang="en-US" altLang="zh-CN" sz="2000" dirty="0"/>
              <a:t>3n^2</a:t>
            </a:r>
            <a:r>
              <a:rPr lang="zh-CN" altLang="en-US" sz="2000" dirty="0"/>
              <a:t>个原子值，有大量重复。</a:t>
            </a:r>
          </a:p>
          <a:p>
            <a:pPr marL="450850" lvl="1" indent="0">
              <a:buNone/>
            </a:pPr>
            <a:r>
              <a:rPr lang="zh-CN" altLang="en-US" sz="2000" dirty="0"/>
              <a:t>更简洁的表示是：</a:t>
            </a:r>
            <a:r>
              <a:rPr lang="en-US" altLang="zh-CN" sz="2000" dirty="0">
                <a:solidFill>
                  <a:schemeClr val="accent1"/>
                </a:solidFill>
              </a:rPr>
              <a:t>OUT2F={v1</a:t>
            </a:r>
            <a:r>
              <a:rPr lang="zh-CN" altLang="en-US" sz="2000" dirty="0">
                <a:solidFill>
                  <a:schemeClr val="accent1"/>
                </a:solidFill>
              </a:rPr>
              <a:t>，</a:t>
            </a:r>
            <a:r>
              <a:rPr lang="en-US" altLang="zh-CN" sz="2000" dirty="0">
                <a:solidFill>
                  <a:schemeClr val="accent1"/>
                </a:solidFill>
              </a:rPr>
              <a:t>…</a:t>
            </a:r>
            <a:r>
              <a:rPr lang="zh-CN" altLang="en-US" sz="2000" dirty="0">
                <a:solidFill>
                  <a:schemeClr val="accent1"/>
                </a:solidFill>
              </a:rPr>
              <a:t>，</a:t>
            </a:r>
            <a:r>
              <a:rPr lang="en-US" altLang="zh-CN" sz="2000" dirty="0" err="1">
                <a:solidFill>
                  <a:schemeClr val="accent1"/>
                </a:solidFill>
              </a:rPr>
              <a:t>vn</a:t>
            </a:r>
            <a:r>
              <a:rPr lang="en-US" altLang="zh-CN" sz="2000" dirty="0">
                <a:solidFill>
                  <a:schemeClr val="accent1"/>
                </a:solidFill>
              </a:rPr>
              <a:t>}×{v0}×{vn+1</a:t>
            </a:r>
            <a:r>
              <a:rPr lang="zh-CN" altLang="en-US" sz="2000" dirty="0">
                <a:solidFill>
                  <a:schemeClr val="accent1"/>
                </a:solidFill>
              </a:rPr>
              <a:t>，</a:t>
            </a:r>
            <a:r>
              <a:rPr lang="en-US" altLang="zh-CN" sz="2000" dirty="0">
                <a:solidFill>
                  <a:schemeClr val="accent1"/>
                </a:solidFill>
              </a:rPr>
              <a:t>…</a:t>
            </a:r>
            <a:r>
              <a:rPr lang="zh-CN" altLang="en-US" sz="2000" dirty="0">
                <a:solidFill>
                  <a:schemeClr val="accent1"/>
                </a:solidFill>
              </a:rPr>
              <a:t>，</a:t>
            </a:r>
            <a:r>
              <a:rPr lang="en-US" altLang="zh-CN" sz="2000" dirty="0">
                <a:solidFill>
                  <a:schemeClr val="accent1"/>
                </a:solidFill>
              </a:rPr>
              <a:t>v2n}</a:t>
            </a:r>
            <a:r>
              <a:rPr lang="zh-CN" altLang="en-US" sz="2000" dirty="0"/>
              <a:t>，其中包含</a:t>
            </a:r>
            <a:r>
              <a:rPr lang="en-US" altLang="zh-CN" sz="2000" dirty="0"/>
              <a:t>O(n)</a:t>
            </a:r>
            <a:r>
              <a:rPr lang="zh-CN" altLang="en-US" sz="2000" dirty="0"/>
              <a:t>原子值。</a:t>
            </a:r>
            <a:endParaRPr lang="en-US" altLang="zh-CN" dirty="0"/>
          </a:p>
          <a:p>
            <a:r>
              <a:rPr lang="zh-CN" altLang="en-US" dirty="0"/>
              <a:t>系统实现</a:t>
            </a:r>
            <a:endParaRPr lang="en-US" altLang="zh-CN" dirty="0"/>
          </a:p>
          <a:p>
            <a:pPr lvl="1"/>
            <a:r>
              <a:rPr lang="en-US" altLang="zh-CN" dirty="0"/>
              <a:t>LBQP</a:t>
            </a:r>
            <a:r>
              <a:rPr lang="zh-CN" altLang="en-US" dirty="0"/>
              <a:t>：是</a:t>
            </a:r>
            <a:r>
              <a:rPr lang="en-US" altLang="zh-CN" dirty="0" err="1"/>
              <a:t>GraphflowDB</a:t>
            </a:r>
            <a:r>
              <a:rPr lang="zh-CN" altLang="en-US" dirty="0"/>
              <a:t>的流水线查询处理器，扩展了列式</a:t>
            </a:r>
            <a:r>
              <a:rPr lang="en-US" altLang="zh-CN" dirty="0"/>
              <a:t>RDBMS</a:t>
            </a:r>
            <a:r>
              <a:rPr lang="zh-CN" altLang="en-US" dirty="0"/>
              <a:t>的基于块的处理器</a:t>
            </a:r>
            <a:endParaRPr lang="en-US" altLang="zh-CN" dirty="0"/>
          </a:p>
          <a:p>
            <a:r>
              <a:rPr lang="zh-CN" altLang="en-US" dirty="0"/>
              <a:t>开放挑战</a:t>
            </a:r>
            <a:endParaRPr lang="en-US" altLang="zh-CN" dirty="0"/>
          </a:p>
          <a:p>
            <a:pPr lvl="1"/>
            <a:r>
              <a:rPr lang="zh-CN" altLang="en-US" sz="2000" dirty="0"/>
              <a:t>目前因子分解领域完成的工作较少</a:t>
            </a:r>
            <a:endParaRPr lang="en-US" altLang="zh-CN" sz="2000" dirty="0"/>
          </a:p>
          <a:p>
            <a:pPr lvl="1"/>
            <a:r>
              <a:rPr lang="zh-CN" altLang="en-US" sz="2000" dirty="0"/>
              <a:t>以前的工作没有提出完整的流水线查询处理器体系结构</a:t>
            </a:r>
            <a:endParaRPr lang="en-US" altLang="zh-CN" sz="2000" dirty="0"/>
          </a:p>
          <a:p>
            <a:pPr lvl="1"/>
            <a:r>
              <a:rPr lang="zh-CN" altLang="en-US" sz="2000" dirty="0"/>
              <a:t>以前的工作没有将命名表达式以有限或一般形式集成到实际系统中。</a:t>
            </a:r>
          </a:p>
          <a:p>
            <a:pPr lvl="1"/>
            <a:endParaRPr lang="zh-CN" altLang="en-US" sz="2000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64C8EF7C-760D-889E-3A32-FB6E75A91E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3600" dirty="0"/>
              <a:t>因子化查询（</a:t>
            </a:r>
            <a:r>
              <a:rPr lang="en-US" altLang="zh-CN" sz="3600" dirty="0"/>
              <a:t> factorized query processing</a:t>
            </a:r>
            <a:r>
              <a:rPr lang="zh-CN" altLang="en-US" sz="3600" dirty="0"/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22813733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9005375A-1A7C-5DA9-473B-013BF0AE66AB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85000" lnSpcReduction="10000"/>
          </a:bodyPr>
          <a:lstStyle/>
          <a:p>
            <a:r>
              <a:rPr lang="zh-CN" altLang="en-US" dirty="0"/>
              <a:t>递归连接</a:t>
            </a:r>
            <a:endParaRPr lang="en-US" altLang="zh-CN" dirty="0"/>
          </a:p>
          <a:p>
            <a:pPr lvl="1"/>
            <a:r>
              <a:rPr lang="zh-CN" altLang="en-US" sz="2000" dirty="0"/>
              <a:t>例如最短路径查询（</a:t>
            </a:r>
            <a:r>
              <a:rPr lang="en-US" altLang="zh-CN" sz="2000" dirty="0"/>
              <a:t>SPQ</a:t>
            </a:r>
            <a:r>
              <a:rPr lang="zh-CN" altLang="en-US" sz="2000" dirty="0"/>
              <a:t>）和常规路径查询（</a:t>
            </a:r>
            <a:r>
              <a:rPr lang="en-US" altLang="zh-CN" sz="2000" dirty="0"/>
              <a:t>RPQ</a:t>
            </a:r>
            <a:r>
              <a:rPr lang="zh-CN" altLang="en-US" sz="2000" dirty="0"/>
              <a:t>）（本文重点关注</a:t>
            </a:r>
            <a:r>
              <a:rPr lang="en-US" altLang="zh-CN" sz="2000" dirty="0"/>
              <a:t>RPQ)</a:t>
            </a:r>
          </a:p>
          <a:p>
            <a:pPr marL="355600" marR="0" lvl="0" indent="-355600" algn="l" defTabSz="914400" rtl="0" eaLnBrk="1" fontAlgn="auto" latinLnBrk="0" hangingPunct="1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>
                <a:srgbClr val="4472C4"/>
              </a:buClr>
              <a:buSzPct val="90000"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RPQ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的两种语义定义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lvl="1" indent="-355600">
              <a:spcBef>
                <a:spcPts val="1000"/>
              </a:spcBef>
              <a:buClr>
                <a:srgbClr val="4472C4"/>
              </a:buClr>
              <a:buFont typeface="Wingdings" panose="05000000000000000000" pitchFamily="2" charset="2"/>
              <a:buChar char="q"/>
              <a:defRPr/>
            </a:pPr>
            <a:r>
              <a:rPr kumimoji="0" lang="zh-CN" altLang="en-US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计算路径的数量 </a:t>
            </a:r>
            <a:r>
              <a:rPr kumimoji="0" lang="en-US" altLang="zh-CN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or </a:t>
            </a:r>
            <a:r>
              <a:rPr kumimoji="0" lang="zh-CN" altLang="en-US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仅仅检查存在</a:t>
            </a:r>
            <a:endParaRPr kumimoji="0" lang="en-US" altLang="zh-CN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lvl="1" indent="-355600">
              <a:spcBef>
                <a:spcPts val="1000"/>
              </a:spcBef>
              <a:buClr>
                <a:srgbClr val="4472C4"/>
              </a:buClr>
              <a:buFont typeface="Wingdings" panose="05000000000000000000" pitchFamily="2" charset="2"/>
              <a:buChar char="q"/>
              <a:defRPr/>
            </a:pPr>
            <a:r>
              <a:rPr kumimoji="0" lang="en-US" altLang="zh-CN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Simple(</a:t>
            </a:r>
            <a:r>
              <a:rPr kumimoji="0" lang="zh-CN" altLang="en-US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没有路径被访问两次</a:t>
            </a:r>
            <a:r>
              <a:rPr kumimoji="0" lang="en-US" altLang="zh-CN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) or arbitrary(</a:t>
            </a:r>
            <a:r>
              <a:rPr kumimoji="0" lang="zh-CN" altLang="en-US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没有这种限制）</a:t>
            </a:r>
            <a:endParaRPr kumimoji="0" lang="en-US" altLang="zh-CN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355600" marR="0" lvl="0" indent="-355600" algn="l" defTabSz="914400" rtl="0" eaLnBrk="1" fontAlgn="auto" latinLnBrk="0" hangingPunct="1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>
                <a:srgbClr val="4472C4"/>
              </a:buClr>
              <a:buSzPct val="90000"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RPQ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现有方法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lvl="1" indent="-355600">
              <a:spcBef>
                <a:spcPts val="1000"/>
              </a:spcBef>
              <a:buClr>
                <a:srgbClr val="4472C4"/>
              </a:buClr>
              <a:buFont typeface="Wingdings" panose="05000000000000000000" pitchFamily="2" charset="2"/>
              <a:buChar char="q"/>
              <a:defRPr/>
            </a:pPr>
            <a:r>
              <a:rPr kumimoji="0" lang="en-US" altLang="zh-CN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a–RA</a:t>
            </a:r>
            <a:r>
              <a:rPr lang="zh-CN" altLang="en-US" sz="2000" dirty="0">
                <a:solidFill>
                  <a:prstClr val="black"/>
                </a:solidFill>
                <a:cs typeface="Times New Roman" panose="02020603050405020304" pitchFamily="18" charset="0"/>
              </a:rPr>
              <a:t>：</a:t>
            </a:r>
            <a:r>
              <a:rPr kumimoji="0" lang="zh-CN" altLang="en-US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关系代数的扩展，通过添加</a:t>
            </a:r>
            <a:r>
              <a:rPr kumimoji="0" lang="en-US" altLang="zh-CN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</a:t>
            </a:r>
            <a:r>
              <a:rPr kumimoji="0" lang="zh-CN" altLang="en-US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算子来评估传递闭包</a:t>
            </a:r>
            <a:endParaRPr kumimoji="0" lang="en-US" altLang="zh-CN" sz="2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lvl="1" indent="-355600">
              <a:spcBef>
                <a:spcPts val="1000"/>
              </a:spcBef>
              <a:buClr>
                <a:srgbClr val="4472C4"/>
              </a:buClr>
              <a:buFont typeface="Wingdings" panose="05000000000000000000" pitchFamily="2" charset="2"/>
              <a:buChar char="q"/>
              <a:defRPr/>
            </a:pPr>
            <a:r>
              <a:rPr kumimoji="0" lang="zh-CN" altLang="en-US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有限自动机（</a:t>
            </a:r>
            <a:r>
              <a:rPr kumimoji="0" lang="en-US" altLang="zh-CN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FA</a:t>
            </a:r>
            <a:r>
              <a:rPr kumimoji="0" lang="zh-CN" altLang="en-US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）计划</a:t>
            </a:r>
            <a:endParaRPr kumimoji="0" lang="en-US" altLang="zh-CN" sz="2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330200" lvl="1" indent="0">
              <a:spcBef>
                <a:spcPts val="1000"/>
              </a:spcBef>
              <a:buClr>
                <a:srgbClr val="4472C4"/>
              </a:buClr>
              <a:buNone/>
              <a:defRPr/>
            </a:pP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355600" marR="0" lvl="0" indent="-355600" algn="l" defTabSz="914400" rtl="0" eaLnBrk="1" fontAlgn="auto" latinLnBrk="0" hangingPunct="1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>
                <a:srgbClr val="4472C4"/>
              </a:buClr>
              <a:buSzPct val="90000"/>
              <a:buFont typeface="Wingdings" panose="05000000000000000000" pitchFamily="2" charset="2"/>
              <a:buChar char="q"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系统实现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lvl="1" indent="-355600">
              <a:spcBef>
                <a:spcPts val="1000"/>
              </a:spcBef>
              <a:buClr>
                <a:srgbClr val="4472C4"/>
              </a:buClr>
              <a:buFont typeface="Wingdings" panose="05000000000000000000" pitchFamily="2" charset="2"/>
              <a:buChar char="q"/>
              <a:defRPr/>
            </a:pPr>
            <a:r>
              <a:rPr kumimoji="0" lang="zh-CN" altLang="en-US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一般</a:t>
            </a:r>
            <a:r>
              <a:rPr kumimoji="0" lang="en-US" altLang="zh-CN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a–RA</a:t>
            </a:r>
            <a:r>
              <a:rPr kumimoji="0" lang="zh-CN" altLang="en-US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方法：</a:t>
            </a:r>
            <a:r>
              <a:rPr kumimoji="0" lang="en-US" altLang="zh-CN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RPQ</a:t>
            </a:r>
            <a:r>
              <a:rPr kumimoji="0" lang="zh-CN" altLang="en-US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通常在</a:t>
            </a:r>
            <a:r>
              <a:rPr kumimoji="0" lang="en-US" altLang="zh-CN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RDF</a:t>
            </a:r>
            <a:r>
              <a:rPr kumimoji="0" lang="zh-CN" altLang="en-US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系统的背景下进行研究，这种方法很容易集成到支持递归</a:t>
            </a:r>
            <a:r>
              <a:rPr kumimoji="0" lang="en-US" altLang="zh-CN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SQL</a:t>
            </a:r>
            <a:r>
              <a:rPr kumimoji="0" lang="zh-CN" altLang="en-US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查询的</a:t>
            </a:r>
            <a:r>
              <a:rPr kumimoji="0" lang="en-US" altLang="zh-CN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RDBMS</a:t>
            </a:r>
            <a:r>
              <a:rPr kumimoji="0" lang="zh-CN" altLang="en-US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中</a:t>
            </a:r>
            <a:endParaRPr kumimoji="0" lang="en-US" altLang="zh-CN" sz="2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lvl="1" indent="-355600">
              <a:spcBef>
                <a:spcPts val="1000"/>
              </a:spcBef>
              <a:buClr>
                <a:srgbClr val="4472C4"/>
              </a:buClr>
              <a:buFont typeface="Wingdings" panose="05000000000000000000" pitchFamily="2" charset="2"/>
              <a:buChar char="q"/>
              <a:defRPr/>
            </a:pPr>
            <a:r>
              <a:rPr kumimoji="0" lang="zh-CN" altLang="en-US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混合了</a:t>
            </a:r>
            <a:r>
              <a:rPr kumimoji="0" lang="en-US" altLang="zh-CN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RA</a:t>
            </a:r>
            <a:r>
              <a:rPr kumimoji="0" lang="zh-CN" altLang="en-US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和</a:t>
            </a:r>
            <a:r>
              <a:rPr kumimoji="0" lang="en-US" altLang="zh-CN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FA</a:t>
            </a:r>
            <a:r>
              <a:rPr kumimoji="0" lang="zh-CN" altLang="en-US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计划的</a:t>
            </a:r>
            <a:r>
              <a:rPr kumimoji="0" lang="en-US" altLang="zh-CN" sz="20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WaveGuide</a:t>
            </a:r>
            <a:endParaRPr kumimoji="0" lang="en-US" altLang="zh-CN" sz="2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450850" lvl="1" indent="0">
              <a:buNone/>
            </a:pPr>
            <a:endParaRPr lang="en-US" altLang="zh-CN" sz="2000" dirty="0"/>
          </a:p>
          <a:p>
            <a:pPr lvl="1"/>
            <a:endParaRPr lang="zh-CN" altLang="en-US" sz="2000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62901BBF-9A00-990F-F29D-E94A382DFE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3600" dirty="0"/>
              <a:t>递归查询技术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8AE178E4-D2C4-7DAB-E553-A2D87D2281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8346" y="3245625"/>
            <a:ext cx="5126477" cy="1852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8435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020A5E9F-A4BE-BC2F-27EB-5444B0202026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545330" y="1552811"/>
            <a:ext cx="11101339" cy="3414973"/>
          </a:xfrm>
        </p:spPr>
      </p:pic>
      <p:sp>
        <p:nvSpPr>
          <p:cNvPr id="3" name="标题 2">
            <a:extLst>
              <a:ext uri="{FF2B5EF4-FFF2-40B4-BE49-F238E27FC236}">
                <a16:creationId xmlns:a16="http://schemas.microsoft.com/office/drawing/2014/main" id="{71A9640B-F090-90DA-7AB3-EB33516A0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600" dirty="0"/>
              <a:t>DBMSs and tech implementations</a:t>
            </a:r>
            <a:endParaRPr lang="zh-CN" altLang="en-US" sz="3600" dirty="0"/>
          </a:p>
        </p:txBody>
      </p:sp>
    </p:spTree>
    <p:extLst>
      <p:ext uri="{BB962C8B-B14F-4D97-AF65-F5344CB8AC3E}">
        <p14:creationId xmlns:p14="http://schemas.microsoft.com/office/powerpoint/2010/main" val="185138421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wrap="square">
        <a:spAutoFit/>
      </a:bodyPr>
      <a:lstStyle>
        <a:defPPr>
          <a:defRPr dirty="0" smtClean="0"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spDef>
    <a:txDef>
      <a:spPr>
        <a:noFill/>
      </a:spPr>
      <a:bodyPr wrap="none" rtlCol="0">
        <a:spAutoFit/>
      </a:bodyPr>
      <a:lstStyle>
        <a:defPPr>
          <a:defRPr dirty="0"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583</TotalTime>
  <Words>2108</Words>
  <Application>Microsoft Office PowerPoint</Application>
  <PresentationFormat>宽屏</PresentationFormat>
  <Paragraphs>136</Paragraphs>
  <Slides>13</Slides>
  <Notes>11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0" baseType="lpstr">
      <vt:lpstr>-apple-system</vt:lpstr>
      <vt:lpstr>PingFang SC</vt:lpstr>
      <vt:lpstr>等线</vt:lpstr>
      <vt:lpstr>微软雅黑</vt:lpstr>
      <vt:lpstr>Arial</vt:lpstr>
      <vt:lpstr>Wingdings</vt:lpstr>
      <vt:lpstr>1_Office 主题​​</vt:lpstr>
      <vt:lpstr>Modern Techniques for Querying Graph-Structured Relations: Foundations, System Implementations, and Open Challenges</vt:lpstr>
      <vt:lpstr>Abstract</vt:lpstr>
      <vt:lpstr>Introduction</vt:lpstr>
      <vt:lpstr>基于指针的连接 vs 基于值的连接 </vt:lpstr>
      <vt:lpstr>基于指针的连接</vt:lpstr>
      <vt:lpstr>基于指针的连接</vt:lpstr>
      <vt:lpstr>worst-case optimal join（WCOJ)</vt:lpstr>
      <vt:lpstr>Binary Join（举个栗子</vt:lpstr>
      <vt:lpstr>Multiway Join（还是刚刚的栗子</vt:lpstr>
      <vt:lpstr>WCOJ</vt:lpstr>
      <vt:lpstr>因子化查询（ factorized query processing）</vt:lpstr>
      <vt:lpstr>递归查询技术</vt:lpstr>
      <vt:lpstr>DBMSs and tech implementations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Ranked Enumeration of Join Queries with Projections </dc:title>
  <dc:creator>胡 海蓉</dc:creator>
  <cp:lastModifiedBy>海蓉</cp:lastModifiedBy>
  <cp:revision>9</cp:revision>
  <dcterms:created xsi:type="dcterms:W3CDTF">2023-02-15T02:58:07Z</dcterms:created>
  <dcterms:modified xsi:type="dcterms:W3CDTF">2023-02-16T11:58:32Z</dcterms:modified>
</cp:coreProperties>
</file>