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738" r:id="rId2"/>
    <p:sldId id="641" r:id="rId3"/>
    <p:sldId id="642" r:id="rId4"/>
    <p:sldId id="739" r:id="rId5"/>
    <p:sldId id="643" r:id="rId6"/>
    <p:sldId id="740" r:id="rId7"/>
    <p:sldId id="742" r:id="rId8"/>
    <p:sldId id="743" r:id="rId9"/>
    <p:sldId id="744" r:id="rId10"/>
    <p:sldId id="745" r:id="rId11"/>
    <p:sldId id="746" r:id="rId12"/>
    <p:sldId id="747" r:id="rId13"/>
    <p:sldId id="748" r:id="rId14"/>
    <p:sldId id="750" r:id="rId15"/>
    <p:sldId id="751" r:id="rId16"/>
    <p:sldId id="753" r:id="rId17"/>
    <p:sldId id="752" r:id="rId18"/>
    <p:sldId id="650" r:id="rId19"/>
    <p:sldId id="653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8.3精读" id="{67894D49-27F0-4D98-9E7E-0C5BEFE3B5E2}">
          <p14:sldIdLst>
            <p14:sldId id="738"/>
            <p14:sldId id="641"/>
            <p14:sldId id="642"/>
            <p14:sldId id="739"/>
            <p14:sldId id="643"/>
            <p14:sldId id="740"/>
            <p14:sldId id="742"/>
            <p14:sldId id="743"/>
            <p14:sldId id="744"/>
            <p14:sldId id="745"/>
            <p14:sldId id="746"/>
            <p14:sldId id="747"/>
            <p14:sldId id="748"/>
            <p14:sldId id="750"/>
            <p14:sldId id="751"/>
            <p14:sldId id="753"/>
            <p14:sldId id="752"/>
            <p14:sldId id="650"/>
            <p14:sldId id="65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万 嘉诚" initials="万" lastIdx="2" clrIdx="0">
    <p:extLst>
      <p:ext uri="{19B8F6BF-5375-455C-9EA6-DF929625EA0E}">
        <p15:presenceInfo xmlns:p15="http://schemas.microsoft.com/office/powerpoint/2012/main" userId="fd05f492b62f8eb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07E32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892" autoAdjust="0"/>
  </p:normalViewPr>
  <p:slideViewPr>
    <p:cSldViewPr snapToGrid="0">
      <p:cViewPr varScale="1">
        <p:scale>
          <a:sx n="67" d="100"/>
          <a:sy n="67" d="100"/>
        </p:scale>
        <p:origin x="126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AC955-ABC6-43D6-AE3F-E89797EECF3A}" type="datetimeFigureOut">
              <a:rPr lang="zh-CN" altLang="en-US" smtClean="0"/>
              <a:t>2023/8/3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DCA52-26B5-42E5-8763-EFAADB4971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62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197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361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427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717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171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272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865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659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5728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654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654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923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3547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5990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493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8014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9538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E95540-518A-436D-96A9-E8E5B99E656B}"/>
              </a:ext>
            </a:extLst>
          </p:cNvPr>
          <p:cNvSpPr txBox="1"/>
          <p:nvPr userDrawn="1"/>
        </p:nvSpPr>
        <p:spPr>
          <a:xfrm>
            <a:off x="2113078" y="651792"/>
            <a:ext cx="796583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学士学位论文答辩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890E7FE-640E-4C4B-AEED-461CE6C6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79" y="3467667"/>
            <a:ext cx="7965831" cy="1534958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id="{ED687791-76AA-47CB-B229-403F2F592611}"/>
              </a:ext>
            </a:extLst>
          </p:cNvPr>
          <p:cNvSpPr/>
          <p:nvPr userDrawn="1"/>
        </p:nvSpPr>
        <p:spPr>
          <a:xfrm>
            <a:off x="1636686" y="723900"/>
            <a:ext cx="8918627" cy="50863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DA3962CF-197B-43C5-A281-4A78FDC2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69" y="5127259"/>
            <a:ext cx="8585847" cy="6011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5034403-6685-4B58-ACE4-C380E28D34DC}"/>
              </a:ext>
            </a:extLst>
          </p:cNvPr>
          <p:cNvGrpSpPr/>
          <p:nvPr userDrawn="1"/>
        </p:nvGrpSpPr>
        <p:grpSpPr>
          <a:xfrm>
            <a:off x="1493414" y="565150"/>
            <a:ext cx="470297" cy="470297"/>
            <a:chOff x="1308100" y="1397035"/>
            <a:chExt cx="627063" cy="627062"/>
          </a:xfrm>
        </p:grpSpPr>
        <p:sp>
          <p:nvSpPr>
            <p:cNvPr id="9" name="矩形 24">
              <a:extLst>
                <a:ext uri="{FF2B5EF4-FFF2-40B4-BE49-F238E27FC236}">
                  <a16:creationId xmlns:a16="http://schemas.microsoft.com/office/drawing/2014/main" id="{1194DD5D-D017-4C63-9A90-32B25C275B57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:a16="http://schemas.microsoft.com/office/drawing/2014/main" id="{EF70099E-DB65-418D-9F7D-50A7CCBED790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Group 1">
            <a:extLst>
              <a:ext uri="{FF2B5EF4-FFF2-40B4-BE49-F238E27FC236}">
                <a16:creationId xmlns:a16="http://schemas.microsoft.com/office/drawing/2014/main" id="{6916F8CC-E994-4B67-9C33-5BC4E68DD1F7}"/>
              </a:ext>
            </a:extLst>
          </p:cNvPr>
          <p:cNvGrpSpPr/>
          <p:nvPr userDrawn="1"/>
        </p:nvGrpSpPr>
        <p:grpSpPr>
          <a:xfrm>
            <a:off x="10276111" y="5526361"/>
            <a:ext cx="558403" cy="528638"/>
            <a:chOff x="10637838" y="3171860"/>
            <a:chExt cx="744537" cy="704850"/>
          </a:xfrm>
        </p:grpSpPr>
        <p:sp>
          <p:nvSpPr>
            <p:cNvPr id="12" name="矩形 21">
              <a:extLst>
                <a:ext uri="{FF2B5EF4-FFF2-40B4-BE49-F238E27FC236}">
                  <a16:creationId xmlns:a16="http://schemas.microsoft.com/office/drawing/2014/main" id="{D23328E7-BFF2-425E-8135-D37933F8D22A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3" name="矩形 22">
              <a:extLst>
                <a:ext uri="{FF2B5EF4-FFF2-40B4-BE49-F238E27FC236}">
                  <a16:creationId xmlns:a16="http://schemas.microsoft.com/office/drawing/2014/main" id="{123FCACE-815B-4AA6-8CC1-58F35DA38D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02AD55-5847-4CCB-A65A-9BC88ED1E6B1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3F66E0E-B447-4E57-9437-FDC3BE56C10F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1804777B-56A3-4EB8-8017-C5BC277C4834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F2CDE73-8FE8-4606-B128-CCEDD1135E5C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19890DC-74B3-48DB-A2FC-C12B534F2B8F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8A2C1484-EB3C-4054-A87F-5E1663E32C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0" y="1431296"/>
            <a:ext cx="1984608" cy="204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61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018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1C6B15-5F70-449F-B6D9-90E8FB4F5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基于多源信息的快速多目标追踪优化</a:t>
            </a: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4328C59C-BD98-4565-A37F-39BD958DAA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E4BA26A8-79EE-459B-83A5-0F4E7A4842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7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nfiniTensor/InfiniTensor" TargetMode="External"/><Relationship Id="rId2" Type="http://schemas.openxmlformats.org/officeDocument/2006/relationships/hyperlink" Target="https://www.usenix.org/conference/osdi23/presentation/zheng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>
          <a:xfrm>
            <a:off x="1646753" y="1955479"/>
            <a:ext cx="8585847" cy="3033964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/>
              <a:t>EINNET: Optimizing Tensor Programs with Derivation-Based Transformations</a:t>
            </a:r>
            <a:br>
              <a:rPr lang="en-US" altLang="zh-CN" sz="3200" dirty="0"/>
            </a:br>
            <a:r>
              <a:rPr lang="en-US" altLang="zh-CN" sz="3200" dirty="0"/>
              <a:t>								</a:t>
            </a:r>
            <a:r>
              <a:rPr lang="en-US" altLang="zh-CN" sz="1800" b="0" dirty="0">
                <a:hlinkClick r:id="rId2"/>
              </a:rPr>
              <a:t>OSDI 2023</a:t>
            </a:r>
            <a:br>
              <a:rPr lang="en-US" altLang="zh-CN" sz="1800" b="0" dirty="0"/>
            </a:br>
            <a:r>
              <a:rPr lang="en-US" altLang="zh-CN" sz="1800" b="0" dirty="0"/>
              <a:t>							      </a:t>
            </a:r>
            <a:r>
              <a:rPr lang="en-US" altLang="zh-CN" sz="1800" b="0" dirty="0">
                <a:hlinkClick r:id="rId3"/>
              </a:rPr>
              <a:t>git</a:t>
            </a:r>
            <a:r>
              <a:rPr lang="zh-CN" altLang="en-US" sz="1800" b="0" dirty="0">
                <a:hlinkClick r:id="rId3"/>
              </a:rPr>
              <a:t>库</a:t>
            </a:r>
            <a:endParaRPr lang="en-US" altLang="zh-CN" sz="18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EC066F9E-2C21-4EC8-B944-994F3A63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研究背景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AC63567-E552-A131-4C4A-3C0CD321B41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现有的张量计算优化依赖于人工设定的</a:t>
            </a:r>
            <a:r>
              <a:rPr lang="en-US" altLang="zh-CN" dirty="0"/>
              <a:t>POR Trans</a:t>
            </a:r>
          </a:p>
          <a:p>
            <a:pPr lvl="1"/>
            <a:r>
              <a:rPr lang="zh-CN" altLang="en-US" dirty="0"/>
              <a:t>优化空间受限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EB73A65-CA88-2DC9-4D30-52534F7FD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627" y="1825942"/>
            <a:ext cx="9610725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0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4"/>
    </mc:Choice>
    <mc:Fallback xmlns="">
      <p:transition spd="slow" advTm="107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589AEF-6F0A-1AF2-C5FC-90149C0F8729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b="0" dirty="0"/>
              <a:t>如何自动发现通用表达式之间的转换机会</a:t>
            </a:r>
            <a:endParaRPr lang="en-US" altLang="zh-CN" b="0" dirty="0"/>
          </a:p>
          <a:p>
            <a:r>
              <a:rPr lang="zh-CN" altLang="en-US" b="0" dirty="0"/>
              <a:t>如何将表达式转化为</a:t>
            </a:r>
            <a:r>
              <a:rPr lang="en-US" altLang="zh-CN" b="0" dirty="0"/>
              <a:t>DNN</a:t>
            </a:r>
            <a:r>
              <a:rPr lang="zh-CN" altLang="en-US" b="0" dirty="0"/>
              <a:t>内核</a:t>
            </a:r>
            <a:endParaRPr lang="en-US" altLang="zh-CN" b="0" dirty="0"/>
          </a:p>
          <a:p>
            <a:r>
              <a:rPr lang="zh-CN" altLang="en-US" b="0" dirty="0"/>
              <a:t>如何提高搜索速度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FF422D8-591C-2277-25A0-9A869A3AE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挑战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E47FD93-7AB7-407D-2E78-61C448119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2570481"/>
            <a:ext cx="7629262" cy="414908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BE09456-12B6-2F67-6094-146B58E1E9E1}"/>
              </a:ext>
            </a:extLst>
          </p:cNvPr>
          <p:cNvSpPr txBox="1"/>
          <p:nvPr/>
        </p:nvSpPr>
        <p:spPr>
          <a:xfrm>
            <a:off x="7991212" y="5519241"/>
            <a:ext cx="224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rgbClr val="FF0000"/>
                </a:solidFill>
              </a:rPr>
              <a:t>红色的</a:t>
            </a:r>
            <a:r>
              <a:rPr lang="en-US" altLang="zh-CN" sz="1800" b="1" dirty="0" err="1">
                <a:solidFill>
                  <a:srgbClr val="FF0000"/>
                </a:solidFill>
              </a:rPr>
              <a:t>eOperator</a:t>
            </a:r>
            <a:r>
              <a:rPr lang="zh-CN" altLang="en-US" sz="1800" b="1" dirty="0">
                <a:solidFill>
                  <a:srgbClr val="FF0000"/>
                </a:solidFill>
              </a:rPr>
              <a:t>是</a:t>
            </a:r>
            <a:r>
              <a:rPr lang="en-US" altLang="zh-CN" sz="1800" b="1" dirty="0">
                <a:solidFill>
                  <a:srgbClr val="FF0000"/>
                </a:solidFill>
              </a:rPr>
              <a:t>PET</a:t>
            </a:r>
            <a:r>
              <a:rPr lang="zh-CN" altLang="en-US" sz="1800" b="1" dirty="0">
                <a:solidFill>
                  <a:srgbClr val="FF0000"/>
                </a:solidFill>
              </a:rPr>
              <a:t>这样的超优化框架所不支持的</a:t>
            </a:r>
            <a:endParaRPr lang="en-US" altLang="zh-CN" sz="1800" b="1" dirty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61404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0FF422D8-591C-2277-25A0-9A869A3AE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总览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A69E0368-46C2-E55B-C4AA-31D2EFE563DE}"/>
              </a:ext>
            </a:extLst>
          </p:cNvPr>
          <p:cNvGrpSpPr/>
          <p:nvPr/>
        </p:nvGrpSpPr>
        <p:grpSpPr>
          <a:xfrm>
            <a:off x="1197610" y="835660"/>
            <a:ext cx="8714104" cy="5897507"/>
            <a:chOff x="637540" y="789940"/>
            <a:chExt cx="8714104" cy="5897507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2927A0FC-F24A-2EE9-D88D-72F639A31E2D}"/>
                </a:ext>
              </a:extLst>
            </p:cNvPr>
            <p:cNvGrpSpPr/>
            <p:nvPr/>
          </p:nvGrpSpPr>
          <p:grpSpPr>
            <a:xfrm>
              <a:off x="637540" y="789940"/>
              <a:ext cx="7299325" cy="5897507"/>
              <a:chOff x="1837690" y="847090"/>
              <a:chExt cx="7299325" cy="5897507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6A5AB879-42BC-41F5-84F8-5BB26440F0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252470" y="847090"/>
                <a:ext cx="5884545" cy="5897507"/>
              </a:xfrm>
              <a:prstGeom prst="rect">
                <a:avLst/>
              </a:prstGeom>
            </p:spPr>
          </p:pic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FC559876-9A84-18A2-B14D-0CC1B4C08515}"/>
                  </a:ext>
                </a:extLst>
              </p:cNvPr>
              <p:cNvSpPr/>
              <p:nvPr/>
            </p:nvSpPr>
            <p:spPr>
              <a:xfrm>
                <a:off x="3531870" y="3166110"/>
                <a:ext cx="3097530" cy="128016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52FA628-306C-07C7-2A27-5F7C76E9CE53}"/>
                  </a:ext>
                </a:extLst>
              </p:cNvPr>
              <p:cNvSpPr txBox="1"/>
              <p:nvPr/>
            </p:nvSpPr>
            <p:spPr>
              <a:xfrm>
                <a:off x="1837690" y="3365728"/>
                <a:ext cx="15544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00" b="1" dirty="0">
                    <a:solidFill>
                      <a:srgbClr val="FF0000"/>
                    </a:solidFill>
                  </a:rPr>
                  <a:t>输入算子转化为表达式</a:t>
                </a:r>
                <a:endParaRPr lang="zh-CN" altLang="en-US" dirty="0"/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6E470C7-8F22-4ED1-D63B-AD422AD9ED86}"/>
                </a:ext>
              </a:extLst>
            </p:cNvPr>
            <p:cNvSpPr/>
            <p:nvPr/>
          </p:nvSpPr>
          <p:spPr>
            <a:xfrm>
              <a:off x="5708650" y="2351583"/>
              <a:ext cx="1949450" cy="160332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B7D183F-C9FF-6761-C388-FB4B33030BD2}"/>
                </a:ext>
              </a:extLst>
            </p:cNvPr>
            <p:cNvSpPr txBox="1"/>
            <p:nvPr/>
          </p:nvSpPr>
          <p:spPr>
            <a:xfrm>
              <a:off x="7894320" y="2785794"/>
              <a:ext cx="12839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>
                  <a:solidFill>
                    <a:srgbClr val="FF0000"/>
                  </a:solidFill>
                </a:rPr>
                <a:t>推导一般表达式</a:t>
              </a:r>
              <a:endParaRPr lang="zh-CN" altLang="en-US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2508148-F42B-B8BD-9B1D-C030419ACA78}"/>
                </a:ext>
              </a:extLst>
            </p:cNvPr>
            <p:cNvSpPr txBox="1"/>
            <p:nvPr/>
          </p:nvSpPr>
          <p:spPr>
            <a:xfrm>
              <a:off x="7894319" y="4090289"/>
              <a:ext cx="14573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>
                  <a:solidFill>
                    <a:srgbClr val="FF0000"/>
                  </a:solidFill>
                </a:rPr>
                <a:t>表达式转化为</a:t>
              </a:r>
              <a:r>
                <a:rPr lang="en-US" altLang="zh-CN" sz="1800" b="1" dirty="0">
                  <a:solidFill>
                    <a:srgbClr val="FF0000"/>
                  </a:solidFill>
                </a:rPr>
                <a:t>kernel</a:t>
              </a:r>
              <a:endParaRPr lang="zh-CN" altLang="en-US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CAB78E69-6D77-6238-DA09-634612FC69E0}"/>
                </a:ext>
              </a:extLst>
            </p:cNvPr>
            <p:cNvSpPr/>
            <p:nvPr/>
          </p:nvSpPr>
          <p:spPr>
            <a:xfrm>
              <a:off x="5720080" y="4055999"/>
              <a:ext cx="1949450" cy="74679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5915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16C8B-3E00-8FE3-3D6C-633781663D7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b="0" dirty="0"/>
              <a:t>Traversal and summation notations</a:t>
            </a:r>
          </a:p>
          <a:p>
            <a:pPr lvl="1"/>
            <a:r>
              <a:rPr lang="zh-CN" altLang="en-US" dirty="0"/>
              <a:t>使用遍历与求和表示张量计算</a:t>
            </a:r>
            <a:endParaRPr lang="en-US" altLang="zh-CN" b="0" dirty="0"/>
          </a:p>
          <a:p>
            <a:r>
              <a:rPr lang="en-US" altLang="zh-CN" b="0" dirty="0"/>
              <a:t>Scope</a:t>
            </a:r>
          </a:p>
          <a:p>
            <a:pPr lvl="1"/>
            <a:r>
              <a:rPr lang="zh-CN" altLang="en-US" dirty="0"/>
              <a:t>有助于管理中间结果</a:t>
            </a:r>
            <a:endParaRPr lang="en-US" altLang="zh-CN" b="0" dirty="0"/>
          </a:p>
          <a:p>
            <a:r>
              <a:rPr lang="en-US" altLang="zh-CN" b="0" dirty="0"/>
              <a:t>Padding</a:t>
            </a:r>
          </a:p>
          <a:p>
            <a:pPr lvl="1"/>
            <a:r>
              <a:rPr lang="zh-CN" altLang="en-US" dirty="0"/>
              <a:t>默认为</a:t>
            </a:r>
            <a:r>
              <a:rPr lang="en-US" altLang="zh-CN" dirty="0"/>
              <a:t>0</a:t>
            </a:r>
            <a:endParaRPr lang="en-US" altLang="zh-CN" b="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F51BB6-5E52-653D-251E-5A15E464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Tensor Algebra Expression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AF7DB5A-AA31-2765-C552-38628D68F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012" y="2596624"/>
            <a:ext cx="8597998" cy="264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2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16C8B-3E00-8FE3-3D6C-633781663D7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b="0" dirty="0"/>
              <a:t>使用派生规则推导一般表达式</a:t>
            </a:r>
            <a:endParaRPr lang="en-US" altLang="zh-CN" b="0" dirty="0"/>
          </a:p>
          <a:p>
            <a:pPr lvl="1"/>
            <a:r>
              <a:rPr lang="zh-CN" altLang="en-US" dirty="0"/>
              <a:t>派生规则保证数学等价</a:t>
            </a:r>
            <a:endParaRPr lang="en-US" altLang="zh-CN" b="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F51BB6-5E52-653D-251E-5A15E464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Derivation Rules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260B6AC-1673-24D3-BA1B-0101A3760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720" y="1843012"/>
            <a:ext cx="6550343" cy="458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816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84DB40C-D48C-E987-4612-141C0D102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95" y="2321837"/>
            <a:ext cx="10629410" cy="453616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B4FBD13-1575-7646-95CD-1704001EE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52" y="1221105"/>
            <a:ext cx="9286875" cy="1238250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16C8B-3E00-8FE3-3D6C-633781663D7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Summation splitting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（求和分裂）</a:t>
            </a:r>
            <a:endParaRPr lang="en-US" altLang="zh-CN" b="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F51BB6-5E52-653D-251E-5A15E464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Intra-Expression Derivation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A017E7F-8D85-A127-8EAD-2FCD4DED07EC}"/>
              </a:ext>
            </a:extLst>
          </p:cNvPr>
          <p:cNvSpPr/>
          <p:nvPr/>
        </p:nvSpPr>
        <p:spPr>
          <a:xfrm>
            <a:off x="3806190" y="2708910"/>
            <a:ext cx="5269230" cy="64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615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0E9E244-9525-79E8-9CC3-DD529BF56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325" y="1187847"/>
            <a:ext cx="7879300" cy="133635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FFFE8A3-5408-60CF-CE53-B9125D9B3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295" y="2321837"/>
            <a:ext cx="10629410" cy="4536162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16C8B-3E00-8FE3-3D6C-633781663D7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Variable substitution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（替换迭代变量）</a:t>
            </a:r>
            <a:endParaRPr lang="en-US" altLang="zh-CN" b="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F51BB6-5E52-653D-251E-5A15E464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Intra-Expression Derivation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A017E7F-8D85-A127-8EAD-2FCD4DED07EC}"/>
              </a:ext>
            </a:extLst>
          </p:cNvPr>
          <p:cNvSpPr/>
          <p:nvPr/>
        </p:nvSpPr>
        <p:spPr>
          <a:xfrm>
            <a:off x="3829050" y="3225274"/>
            <a:ext cx="7315200" cy="7523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399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8FFFE8A3-5408-60CF-CE53-B9125D9B3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95" y="2321837"/>
            <a:ext cx="10629410" cy="4536162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16C8B-3E00-8FE3-3D6C-633781663D7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Boundary relaxing and tightening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Tightening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：避免常量的计算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/>
            <a:r>
              <a:rPr lang="en-US" altLang="zh-CN" b="0" dirty="0"/>
              <a:t>Relaxing</a:t>
            </a:r>
            <a:r>
              <a:rPr lang="zh-CN" altLang="en-US" b="0" dirty="0"/>
              <a:t>：通过对变量的松弛扩大搜索空间</a:t>
            </a:r>
            <a:endParaRPr lang="en-US" altLang="zh-CN" b="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F51BB6-5E52-653D-251E-5A15E464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Intra-Expression Derivation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A017E7F-8D85-A127-8EAD-2FCD4DED07EC}"/>
              </a:ext>
            </a:extLst>
          </p:cNvPr>
          <p:cNvSpPr/>
          <p:nvPr/>
        </p:nvSpPr>
        <p:spPr>
          <a:xfrm>
            <a:off x="3829049" y="3888214"/>
            <a:ext cx="7581655" cy="7523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3D45789-2275-3A01-C5BF-7AF50D68E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1016744"/>
            <a:ext cx="4876800" cy="25908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4742445-CA80-8D03-CD7B-F70164AC42D2}"/>
              </a:ext>
            </a:extLst>
          </p:cNvPr>
          <p:cNvSpPr txBox="1"/>
          <p:nvPr/>
        </p:nvSpPr>
        <p:spPr>
          <a:xfrm>
            <a:off x="8374380" y="806471"/>
            <a:ext cx="3227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5×5</a:t>
            </a:r>
            <a:r>
              <a:rPr lang="zh-CN" altLang="en-US" b="1" dirty="0">
                <a:solidFill>
                  <a:srgbClr val="FF0000"/>
                </a:solidFill>
              </a:rPr>
              <a:t>的卷积被转化为</a:t>
            </a:r>
            <a:r>
              <a:rPr lang="en-US" altLang="zh-CN" b="1" dirty="0">
                <a:solidFill>
                  <a:srgbClr val="FF0000"/>
                </a:solidFill>
              </a:rPr>
              <a:t>4</a:t>
            </a:r>
            <a:r>
              <a:rPr lang="zh-CN" altLang="en-US" b="1" dirty="0">
                <a:solidFill>
                  <a:srgbClr val="FF0000"/>
                </a:solidFill>
              </a:rPr>
              <a:t>个</a:t>
            </a:r>
            <a:r>
              <a:rPr lang="en-US" altLang="zh-CN" b="1" dirty="0">
                <a:solidFill>
                  <a:srgbClr val="FF0000"/>
                </a:solidFill>
              </a:rPr>
              <a:t>3×3</a:t>
            </a:r>
            <a:r>
              <a:rPr lang="zh-CN" altLang="en-US" b="1" dirty="0">
                <a:solidFill>
                  <a:srgbClr val="FF0000"/>
                </a:solidFill>
              </a:rPr>
              <a:t>卷积的组合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4461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8FFFE8A3-5408-60CF-CE53-B9125D9B3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95" y="2321837"/>
            <a:ext cx="10629410" cy="4536162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16C8B-3E00-8FE3-3D6C-633781663D7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Traversal merging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（遍历符号归并）</a:t>
            </a:r>
            <a:endParaRPr lang="en-US" altLang="zh-CN" b="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F51BB6-5E52-653D-251E-5A15E464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Intra-Expression Derivation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A017E7F-8D85-A127-8EAD-2FCD4DED07EC}"/>
              </a:ext>
            </a:extLst>
          </p:cNvPr>
          <p:cNvSpPr/>
          <p:nvPr/>
        </p:nvSpPr>
        <p:spPr>
          <a:xfrm>
            <a:off x="3829049" y="4516864"/>
            <a:ext cx="5897881" cy="7523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5E71D8C-4D3F-E8AA-5632-1A96D157F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405" y="1417211"/>
            <a:ext cx="6648450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215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16C8B-3E00-8FE3-3D6C-633781663D7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Derivation search space</a:t>
            </a:r>
            <a:endParaRPr lang="en-US" altLang="zh-CN" b="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F51BB6-5E52-653D-251E-5A15E464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Intra-Expression Derivation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777B68-18B9-8A35-00BD-562A66158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2551"/>
            <a:ext cx="12192000" cy="500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18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ABC4A253-2EBF-84EB-F327-A6FD90836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21" y="2862678"/>
            <a:ext cx="6765583" cy="1057811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16C8B-3E00-8FE3-3D6C-633781663D7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Expression splitting</a:t>
            </a:r>
          </a:p>
          <a:p>
            <a:endParaRPr lang="en-US" altLang="zh-CN" b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altLang="zh-CN" b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altLang="zh-CN" b="0" dirty="0"/>
              <a:t>Expression merging</a:t>
            </a:r>
          </a:p>
          <a:p>
            <a:endParaRPr lang="en-US" altLang="zh-CN" b="0" dirty="0"/>
          </a:p>
          <a:p>
            <a:endParaRPr lang="en-US" altLang="zh-CN" b="0" dirty="0"/>
          </a:p>
          <a:p>
            <a:r>
              <a:rPr lang="en-US" altLang="zh-CN" b="0" dirty="0"/>
              <a:t>Expression fusion 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F51BB6-5E52-653D-251E-5A15E464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Inter-Expression Derivation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92FEFF8-8180-7DD6-7A96-F9FEFAFF7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322" y="1404937"/>
            <a:ext cx="6720105" cy="97250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E8088E8-FCDC-3E98-4F5E-7D5E7AE11B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320" y="4405727"/>
            <a:ext cx="7822959" cy="104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727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16C8B-3E00-8FE3-3D6C-633781663D7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b="0" dirty="0">
                <a:solidFill>
                  <a:srgbClr val="000000"/>
                </a:solidFill>
                <a:latin typeface="Arial" panose="020B0604020202020204" pitchFamily="34" charset="0"/>
              </a:rPr>
              <a:t>Operator Matching</a:t>
            </a: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将数学表达式尽可能地匹配现有高性能张量算子库中的算子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/>
            <a:r>
              <a:rPr lang="zh-CN" altLang="en-US" b="0" dirty="0">
                <a:solidFill>
                  <a:srgbClr val="000000"/>
                </a:solidFill>
                <a:latin typeface="Arial" panose="020B0604020202020204" pitchFamily="34" charset="0"/>
              </a:rPr>
              <a:t>为了尽可能提升效率，</a:t>
            </a:r>
            <a:r>
              <a:rPr lang="en-US" altLang="zh-CN" b="0" dirty="0" err="1">
                <a:solidFill>
                  <a:srgbClr val="000000"/>
                </a:solidFill>
                <a:latin typeface="Arial" panose="020B0604020202020204" pitchFamily="34" charset="0"/>
              </a:rPr>
              <a:t>EINNet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优先</a:t>
            </a:r>
            <a:r>
              <a:rPr lang="zh-CN" altLang="en-US" b="0" dirty="0">
                <a:solidFill>
                  <a:srgbClr val="000000"/>
                </a:solidFill>
                <a:latin typeface="Arial" panose="020B0604020202020204" pitchFamily="34" charset="0"/>
              </a:rPr>
              <a:t>对计算密集型算子做映射</a:t>
            </a:r>
            <a:endParaRPr lang="en-US" altLang="zh-CN" b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采用经验阈值硬划分是否为计算密集型算子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/>
            <a:r>
              <a:rPr lang="zh-CN" altLang="en-US" b="0" dirty="0">
                <a:solidFill>
                  <a:srgbClr val="000000"/>
                </a:solidFill>
                <a:latin typeface="Arial" panose="020B0604020202020204" pitchFamily="34" charset="0"/>
              </a:rPr>
              <a:t>挑战</a:t>
            </a:r>
            <a:endParaRPr lang="en-US" altLang="zh-CN" b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2"/>
            <a:r>
              <a:rPr lang="zh-CN" altLang="en-US" dirty="0"/>
              <a:t>表达式与库算子间存在多对多关系</a:t>
            </a:r>
            <a:endParaRPr lang="en-US" altLang="zh-CN" dirty="0"/>
          </a:p>
          <a:p>
            <a:pPr lvl="1"/>
            <a:r>
              <a:rPr lang="zh-CN" altLang="en-US" b="0" dirty="0"/>
              <a:t>采用迭代器映射表判断优劣</a:t>
            </a:r>
            <a:endParaRPr lang="en-US" altLang="zh-CN" b="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F51BB6-5E52-653D-251E-5A15E464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Expression Instantiation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7ED9B49-1720-E858-43CE-D218F9F71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47" y="3755707"/>
            <a:ext cx="10758412" cy="179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678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16C8B-3E00-8FE3-3D6C-633781663D7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b="0" dirty="0">
                <a:solidFill>
                  <a:srgbClr val="000000"/>
                </a:solidFill>
                <a:latin typeface="Arial" panose="020B0604020202020204" pitchFamily="34" charset="0"/>
              </a:rPr>
              <a:t>Operator Matching</a:t>
            </a:r>
          </a:p>
          <a:p>
            <a:pPr lvl="1"/>
            <a:r>
              <a:rPr lang="zh-CN" altLang="en-US" b="0" dirty="0"/>
              <a:t>采用迭代器映射表判断优劣</a:t>
            </a:r>
            <a:endParaRPr lang="en-US" altLang="zh-CN" b="0" dirty="0"/>
          </a:p>
          <a:p>
            <a:pPr lvl="2"/>
            <a:r>
              <a:rPr lang="en-US" altLang="zh-CN" dirty="0"/>
              <a:t>Match tensor</a:t>
            </a:r>
            <a:r>
              <a:rPr lang="zh-CN" altLang="en-US" dirty="0"/>
              <a:t>：列举表达式和操作符的输入</a:t>
            </a:r>
            <a:r>
              <a:rPr lang="en-US" altLang="zh-CN" dirty="0"/>
              <a:t>/</a:t>
            </a:r>
            <a:r>
              <a:rPr lang="zh-CN" altLang="en-US" dirty="0"/>
              <a:t>输出张量之间所有可能的一对一映射</a:t>
            </a:r>
            <a:endParaRPr lang="en-US" altLang="zh-CN" dirty="0"/>
          </a:p>
          <a:p>
            <a:pPr lvl="3"/>
            <a:r>
              <a:rPr lang="zh-CN" altLang="en-US" dirty="0"/>
              <a:t>如图中</a:t>
            </a:r>
            <a:r>
              <a:rPr lang="en-US" altLang="zh-CN" dirty="0"/>
              <a:t>{A-&gt;X,B-&gt;Y}</a:t>
            </a:r>
            <a:r>
              <a:rPr lang="zh-CN" altLang="en-US" dirty="0"/>
              <a:t>与</a:t>
            </a:r>
            <a:r>
              <a:rPr lang="en-US" altLang="zh-CN" dirty="0"/>
              <a:t>{A-&gt;Y,B-&gt;X}</a:t>
            </a:r>
            <a:endParaRPr lang="zh-CN" altLang="en-US" dirty="0"/>
          </a:p>
          <a:p>
            <a:pPr lvl="2"/>
            <a:r>
              <a:rPr lang="en-US" altLang="zh-CN" dirty="0"/>
              <a:t>Match iterator</a:t>
            </a:r>
            <a:r>
              <a:rPr lang="zh-CN" altLang="en-US" dirty="0"/>
              <a:t>：根据迭代器映射表进一步枚举所有可能的迭代变量匹配</a:t>
            </a:r>
            <a:endParaRPr lang="en-US" altLang="zh-CN" dirty="0"/>
          </a:p>
          <a:p>
            <a:pPr lvl="3"/>
            <a:r>
              <a:rPr lang="zh-CN" altLang="en-US" dirty="0"/>
              <a:t>如图为迭代变量的一种匹配方案</a:t>
            </a:r>
            <a:endParaRPr lang="en-US" altLang="zh-CN" dirty="0"/>
          </a:p>
          <a:p>
            <a:pPr lvl="2"/>
            <a:r>
              <a:rPr lang="en-US" altLang="zh-CN" dirty="0"/>
              <a:t>Match operator attributes</a:t>
            </a:r>
            <a:r>
              <a:rPr lang="zh-CN" altLang="en-US" dirty="0"/>
              <a:t>：匹配运算符预定义属性</a:t>
            </a:r>
            <a:endParaRPr lang="en-US" altLang="zh-CN" dirty="0"/>
          </a:p>
          <a:p>
            <a:pPr lvl="3"/>
            <a:r>
              <a:rPr lang="zh-CN" altLang="en-US" dirty="0"/>
              <a:t>如</a:t>
            </a:r>
            <a:r>
              <a:rPr lang="en-US" altLang="zh-CN" dirty="0" err="1"/>
              <a:t>lda</a:t>
            </a:r>
            <a:r>
              <a:rPr lang="en-US" altLang="zh-CN" dirty="0"/>
              <a:t>/</a:t>
            </a:r>
            <a:r>
              <a:rPr lang="en-US" altLang="zh-CN" dirty="0" err="1"/>
              <a:t>ldb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F51BB6-5E52-653D-251E-5A15E464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Expression Instantiation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891C581-EFEA-8766-4EB8-03CB4CC3B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3397884"/>
            <a:ext cx="6920230" cy="346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531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1978FAD-73C6-C204-F45A-178573F76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65" y="1680488"/>
            <a:ext cx="10629410" cy="453616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7EDA19C-A3C2-7B84-F928-DF566E196729}"/>
              </a:ext>
            </a:extLst>
          </p:cNvPr>
          <p:cNvSpPr/>
          <p:nvPr/>
        </p:nvSpPr>
        <p:spPr>
          <a:xfrm>
            <a:off x="4069079" y="5463540"/>
            <a:ext cx="5897881" cy="5984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DC75321-300A-707B-F8A0-5BDADD22D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9079" y="6150698"/>
            <a:ext cx="5095875" cy="552450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16C8B-3E00-8FE3-3D6C-633781663D7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b="0" dirty="0" err="1">
                <a:solidFill>
                  <a:srgbClr val="000000"/>
                </a:solidFill>
                <a:latin typeface="Arial" panose="020B0604020202020204" pitchFamily="34" charset="0"/>
              </a:rPr>
              <a:t>eOperator</a:t>
            </a:r>
            <a:r>
              <a:rPr lang="en-US" altLang="zh-CN" b="0" dirty="0">
                <a:solidFill>
                  <a:srgbClr val="000000"/>
                </a:solidFill>
                <a:latin typeface="Arial" panose="020B0604020202020204" pitchFamily="34" charset="0"/>
              </a:rPr>
              <a:t> Generation</a:t>
            </a: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将计算表达式转化为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lambda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，利用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TVM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生成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kernel</a:t>
            </a:r>
            <a:endParaRPr lang="en-US" altLang="zh-CN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F51BB6-5E52-653D-251E-5A15E464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Expression Instantiation</a:t>
            </a:r>
          </a:p>
        </p:txBody>
      </p:sp>
    </p:spTree>
    <p:extLst>
      <p:ext uri="{BB962C8B-B14F-4D97-AF65-F5344CB8AC3E}">
        <p14:creationId xmlns:p14="http://schemas.microsoft.com/office/powerpoint/2010/main" val="1341488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16C8B-3E00-8FE3-3D6C-633781663D7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b="0" dirty="0">
                <a:solidFill>
                  <a:srgbClr val="000000"/>
                </a:solidFill>
                <a:latin typeface="Arial" panose="020B0604020202020204" pitchFamily="34" charset="0"/>
              </a:rPr>
              <a:t>目标：加快搜索速度</a:t>
            </a:r>
            <a:endParaRPr lang="en-US" altLang="zh-CN" b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altLang="zh-CN" b="0" dirty="0">
                <a:solidFill>
                  <a:srgbClr val="000000"/>
                </a:solidFill>
                <a:latin typeface="Arial" panose="020B0604020202020204" pitchFamily="34" charset="0"/>
              </a:rPr>
              <a:t>Distance-Guided Search</a:t>
            </a:r>
          </a:p>
          <a:p>
            <a:pPr lvl="1"/>
            <a:r>
              <a:rPr lang="en-US" altLang="zh-CN" b="0" dirty="0">
                <a:solidFill>
                  <a:srgbClr val="000000"/>
                </a:solidFill>
                <a:latin typeface="Arial" panose="020B0604020202020204" pitchFamily="34" charset="0"/>
              </a:rPr>
              <a:t>Explorative derivation</a:t>
            </a:r>
            <a:r>
              <a:rPr lang="zh-CN" altLang="en-US" b="0" dirty="0">
                <a:solidFill>
                  <a:srgbClr val="000000"/>
                </a:solidFill>
                <a:latin typeface="Arial" panose="020B0604020202020204" pitchFamily="34" charset="0"/>
              </a:rPr>
              <a:t>：尽可能多地应用派生规则</a:t>
            </a:r>
            <a:endParaRPr lang="en-US" altLang="zh-CN" b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/>
            <a:r>
              <a:rPr lang="en-US" altLang="zh-CN" b="0" dirty="0">
                <a:solidFill>
                  <a:srgbClr val="000000"/>
                </a:solidFill>
                <a:latin typeface="Arial" panose="020B0604020202020204" pitchFamily="34" charset="0"/>
              </a:rPr>
              <a:t>Converging derivation</a:t>
            </a:r>
            <a:r>
              <a:rPr lang="zh-CN" altLang="en-US" b="0" dirty="0">
                <a:solidFill>
                  <a:srgbClr val="000000"/>
                </a:solidFill>
                <a:latin typeface="Arial" panose="020B0604020202020204" pitchFamily="34" charset="0"/>
              </a:rPr>
              <a:t>：选择若干目标算子，并为搜索添加一个启发式距离</a:t>
            </a:r>
            <a:endParaRPr lang="en-US" altLang="zh-CN" b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2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这个距离为迭代器匹配表中不匹配的迭代器总数</a:t>
            </a:r>
            <a:endParaRPr lang="en-US" altLang="zh-CN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F51BB6-5E52-653D-251E-5A15E464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 Optimizer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340C05E-1000-CA09-3E36-046A7BCCA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3067" y="3133046"/>
            <a:ext cx="7765733" cy="308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88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16C8B-3E00-8FE3-3D6C-633781663D7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Redundancy Pruning</a:t>
            </a:r>
          </a:p>
          <a:p>
            <a:pPr marL="450850" lvl="1" indent="0">
              <a:buNone/>
            </a:pP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采用对表达式进行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hash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的手段来去冗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altLang="zh-CN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End-to-End Workflow</a:t>
            </a: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在非线性函数处分割子图</a:t>
            </a:r>
            <a:endParaRPr lang="en-US" altLang="zh-CN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F51BB6-5E52-653D-251E-5A15E464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 Optimizer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74137B2-0419-238B-115F-BEFAFC585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052" y="1869222"/>
            <a:ext cx="6704648" cy="456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38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7EC67D90-3B9D-FEF5-7924-003D6BE49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实验分析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C1CE190-D2F0-7DDD-218E-517C1CE6D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8033"/>
            <a:ext cx="12192000" cy="400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54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642E1427-873B-4F96-BC16-E2E77582A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4" y="2130693"/>
            <a:ext cx="7965831" cy="1892667"/>
          </a:xfrm>
        </p:spPr>
        <p:txBody>
          <a:bodyPr/>
          <a:lstStyle/>
          <a:p>
            <a:r>
              <a:rPr lang="en-US" altLang="zh-CN" dirty="0"/>
              <a:t>Q&amp;A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866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0"/>
    </mc:Choice>
    <mc:Fallback xmlns="">
      <p:transition spd="slow" advTm="3040"/>
    </mc:Fallback>
  </mc:AlternateContent>
</p:sld>
</file>

<file path=ppt/theme/theme1.xml><?xml version="1.0" encoding="utf-8"?>
<a:theme xmlns:a="http://schemas.openxmlformats.org/drawingml/2006/main" name="毕设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8718</TotalTime>
  <Words>458</Words>
  <Application>Microsoft Office PowerPoint</Application>
  <PresentationFormat>宽屏</PresentationFormat>
  <Paragraphs>92</Paragraphs>
  <Slides>19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4" baseType="lpstr">
      <vt:lpstr>等线</vt:lpstr>
      <vt:lpstr>微软雅黑</vt:lpstr>
      <vt:lpstr>Arial</vt:lpstr>
      <vt:lpstr>Wingdings</vt:lpstr>
      <vt:lpstr>毕设</vt:lpstr>
      <vt:lpstr>EINNET: Optimizing Tensor Programs with Derivation-Based Transformations         OSDI 2023              git库</vt:lpstr>
      <vt:lpstr>研究背景</vt:lpstr>
      <vt:lpstr>挑战</vt:lpstr>
      <vt:lpstr>总览</vt:lpstr>
      <vt:lpstr>Tensor Algebra Expression</vt:lpstr>
      <vt:lpstr>Derivation Rules</vt:lpstr>
      <vt:lpstr>Intra-Expression Derivation</vt:lpstr>
      <vt:lpstr>Intra-Expression Derivation</vt:lpstr>
      <vt:lpstr>Intra-Expression Derivation</vt:lpstr>
      <vt:lpstr>Intra-Expression Derivation</vt:lpstr>
      <vt:lpstr>Intra-Expression Derivation</vt:lpstr>
      <vt:lpstr>Inter-Expression Derivation</vt:lpstr>
      <vt:lpstr>Expression Instantiation</vt:lpstr>
      <vt:lpstr>Expression Instantiation</vt:lpstr>
      <vt:lpstr>Expression Instantiation</vt:lpstr>
      <vt:lpstr>Program Optimizer</vt:lpstr>
      <vt:lpstr>Program Optimizer</vt:lpstr>
      <vt:lpstr>实验分析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add_bias_layernorm</dc:title>
  <dc:creator>万 嘉诚</dc:creator>
  <cp:lastModifiedBy>万 嘉诚</cp:lastModifiedBy>
  <cp:revision>1576</cp:revision>
  <dcterms:created xsi:type="dcterms:W3CDTF">2022-06-14T13:32:26Z</dcterms:created>
  <dcterms:modified xsi:type="dcterms:W3CDTF">2023-08-03T08:20:11Z</dcterms:modified>
</cp:coreProperties>
</file>