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7" r:id="rId2"/>
    <p:sldId id="1792" r:id="rId3"/>
    <p:sldId id="1804" r:id="rId4"/>
    <p:sldId id="1798" r:id="rId5"/>
    <p:sldId id="1803" r:id="rId6"/>
    <p:sldId id="1805" r:id="rId7"/>
    <p:sldId id="1836" r:id="rId8"/>
    <p:sldId id="1806" r:id="rId9"/>
    <p:sldId id="1807" r:id="rId10"/>
    <p:sldId id="1802" r:id="rId11"/>
    <p:sldId id="1837" r:id="rId12"/>
    <p:sldId id="1840" r:id="rId13"/>
    <p:sldId id="1841" r:id="rId14"/>
    <p:sldId id="1842" r:id="rId15"/>
    <p:sldId id="1838" r:id="rId16"/>
    <p:sldId id="1839" r:id="rId17"/>
    <p:sldId id="1843" r:id="rId18"/>
    <p:sldId id="1844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ylys201469@gmail.com" initials="l" lastIdx="2" clrIdx="0">
    <p:extLst>
      <p:ext uri="{19B8F6BF-5375-455C-9EA6-DF929625EA0E}">
        <p15:presenceInfo xmlns:p15="http://schemas.microsoft.com/office/powerpoint/2012/main" userId="79a6abf59ab87b5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6699FF"/>
    <a:srgbClr val="4B6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52" autoAdjust="0"/>
    <p:restoredTop sz="83349" autoAdjust="0"/>
  </p:normalViewPr>
  <p:slideViewPr>
    <p:cSldViewPr snapToGrid="0">
      <p:cViewPr varScale="1">
        <p:scale>
          <a:sx n="67" d="100"/>
          <a:sy n="67" d="100"/>
        </p:scale>
        <p:origin x="953" y="45"/>
      </p:cViewPr>
      <p:guideLst>
        <p:guide orient="horz" pos="2160"/>
        <p:guide pos="383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2023/3/11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>
                <a:latin typeface="微软雅黑" charset="0"/>
                <a:ea typeface="微软雅黑" charset="0"/>
                <a:cs typeface="微软雅黑" charset="0"/>
              </a:rPr>
              <a:t>重点讲右边</a:t>
            </a:r>
            <a:endParaRPr lang="en-US" altLang="zh-CN" sz="1200" dirty="0">
              <a:latin typeface="微软雅黑" charset="0"/>
              <a:ea typeface="微软雅黑" charset="0"/>
              <a:cs typeface="微软雅黑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>
                <a:latin typeface="微软雅黑" charset="0"/>
                <a:ea typeface="微软雅黑" charset="0"/>
                <a:cs typeface="微软雅黑" charset="0"/>
              </a:rPr>
              <a:t>今天的报告介绍量子编译开展的工作，重点，顺带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D2D76-725F-4643-A3F0-260782D02B34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69053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Qubit </a:t>
            </a:r>
            <a:r>
              <a:rPr lang="zh-CN" altLang="en-US" dirty="0"/>
              <a:t>的状态是向量</a:t>
            </a:r>
            <a:endParaRPr lang="en-US" altLang="zh-CN" dirty="0"/>
          </a:p>
          <a:p>
            <a:r>
              <a:rPr lang="zh-CN" altLang="en-US" dirty="0"/>
              <a:t>提到</a:t>
            </a:r>
            <a:r>
              <a:rPr lang="en-US" altLang="zh-CN" dirty="0"/>
              <a:t>QC</a:t>
            </a:r>
            <a:r>
              <a:rPr lang="zh-CN" altLang="en-US" dirty="0"/>
              <a:t>，最重要的一个概念，旋转：叠加态，</a:t>
            </a:r>
            <a:r>
              <a:rPr lang="en-US" altLang="zh-CN" dirty="0"/>
              <a:t>n bit</a:t>
            </a:r>
            <a:r>
              <a:rPr lang="zh-CN" altLang="en-US" dirty="0"/>
              <a:t>：</a:t>
            </a:r>
            <a:r>
              <a:rPr lang="en-US" altLang="zh-CN" dirty="0"/>
              <a:t>000</a:t>
            </a:r>
            <a:r>
              <a:rPr lang="zh-CN" altLang="en-US" dirty="0"/>
              <a:t>到</a:t>
            </a:r>
            <a:r>
              <a:rPr lang="en-US" altLang="zh-CN" dirty="0"/>
              <a:t>111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970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变量和值都是整数的函数</a:t>
            </a:r>
            <a:endParaRPr lang="en-US" altLang="zh-CN" dirty="0"/>
          </a:p>
          <a:p>
            <a:r>
              <a:rPr lang="zh-CN" altLang="en-US" dirty="0"/>
              <a:t>经典</a:t>
            </a:r>
            <a:r>
              <a:rPr lang="en-US" altLang="zh-CN" dirty="0"/>
              <a:t>/</a:t>
            </a:r>
            <a:r>
              <a:rPr lang="zh-CN" altLang="en-US" dirty="0"/>
              <a:t>量子程序，输入输出</a:t>
            </a:r>
            <a:endParaRPr lang="en-US" altLang="zh-CN" dirty="0"/>
          </a:p>
          <a:p>
            <a:r>
              <a:rPr lang="zh-CN" altLang="en-US" dirty="0"/>
              <a:t>直觉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709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要实现这一过程，我们需要设计一个量子线路</a:t>
            </a:r>
            <a:endParaRPr lang="en-US" altLang="zh-CN" dirty="0"/>
          </a:p>
          <a:p>
            <a:r>
              <a:rPr lang="zh-CN" altLang="en-US" dirty="0"/>
              <a:t>线：量子比特，符号：量子门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697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为了对量子线路有更直观的理解</a:t>
            </a:r>
            <a:endParaRPr lang="en-US" altLang="zh-CN" dirty="0"/>
          </a:p>
          <a:p>
            <a:r>
              <a:rPr lang="zh-CN" altLang="en-US" dirty="0"/>
              <a:t>和经典计算机概念对比</a:t>
            </a:r>
            <a:endParaRPr lang="en-US" altLang="zh-CN" dirty="0"/>
          </a:p>
          <a:p>
            <a:r>
              <a:rPr lang="zh-CN" altLang="en-US" dirty="0"/>
              <a:t>形式上类似</a:t>
            </a:r>
            <a:endParaRPr lang="en-US" altLang="zh-CN" dirty="0"/>
          </a:p>
          <a:p>
            <a:r>
              <a:rPr lang="zh-CN" altLang="en-US" dirty="0"/>
              <a:t>地位相当于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8997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量子编译填补高级量子程序和底层硬件的</a:t>
            </a:r>
            <a:r>
              <a:rPr lang="en-US" altLang="zh-CN" dirty="0"/>
              <a:t>gap</a:t>
            </a:r>
            <a:r>
              <a:rPr lang="zh-CN" altLang="en-US" dirty="0"/>
              <a:t>，为此它由多个编译</a:t>
            </a:r>
            <a:r>
              <a:rPr lang="en-US" altLang="zh-CN" dirty="0"/>
              <a:t>pass</a:t>
            </a:r>
          </a:p>
          <a:p>
            <a:r>
              <a:rPr lang="zh-CN" altLang="en-US" dirty="0"/>
              <a:t>一个经典框架</a:t>
            </a:r>
            <a:endParaRPr lang="en-US" altLang="zh-CN" dirty="0"/>
          </a:p>
          <a:p>
            <a:r>
              <a:rPr lang="zh-CN" altLang="en-US" dirty="0"/>
              <a:t>我做的工作是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93065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为了说明量子比特映射，首先介绍一种硬件限制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013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知道了这种硬件限制之后，我们来看</a:t>
            </a:r>
            <a:r>
              <a:rPr lang="en-US" altLang="zh-CN" dirty="0"/>
              <a:t>mapping</a:t>
            </a:r>
            <a:r>
              <a:rPr lang="zh-CN" altLang="en-US" dirty="0"/>
              <a:t>解决什么问题</a:t>
            </a:r>
            <a:endParaRPr lang="en-US" altLang="zh-CN" dirty="0"/>
          </a:p>
          <a:p>
            <a:r>
              <a:rPr lang="zh-CN" altLang="en-US" dirty="0"/>
              <a:t>类似于</a:t>
            </a:r>
            <a:endParaRPr lang="en-US" altLang="zh-CN" dirty="0"/>
          </a:p>
          <a:p>
            <a:r>
              <a:rPr lang="zh-CN" altLang="en-US" dirty="0"/>
              <a:t>假设一开始，我们发现，于是我们用</a:t>
            </a:r>
            <a:r>
              <a:rPr lang="en-US" altLang="zh-CN" dirty="0"/>
              <a:t>SWAP</a:t>
            </a:r>
            <a:r>
              <a:rPr lang="zh-CN" altLang="en-US" dirty="0"/>
              <a:t>门路由</a:t>
            </a:r>
            <a:r>
              <a:rPr lang="en-US" altLang="zh-CN" dirty="0"/>
              <a:t>qubit</a:t>
            </a:r>
            <a:r>
              <a:rPr lang="zh-CN" altLang="en-US" dirty="0"/>
              <a:t>，，但是，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8887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了解了问题，我们来讲讲工作，在我们之前的工作中，我们发现</a:t>
            </a:r>
            <a:endParaRPr lang="en-US" altLang="zh-CN" dirty="0"/>
          </a:p>
          <a:p>
            <a:r>
              <a:rPr lang="zh-CN" altLang="en-US" dirty="0"/>
              <a:t>和矩阵对易的概念相同</a:t>
            </a:r>
            <a:endParaRPr lang="en-US" altLang="zh-CN" dirty="0"/>
          </a:p>
          <a:p>
            <a:r>
              <a:rPr lang="zh-CN" altLang="en-US" dirty="0"/>
              <a:t>除了量子门，子线路之间也存在对易性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9529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我们还发现，量子门的执行时长的差异性，而这会影响编译的效率</a:t>
            </a:r>
            <a:endParaRPr lang="en-US" altLang="zh-CN" dirty="0"/>
          </a:p>
          <a:p>
            <a:r>
              <a:rPr lang="zh-CN" altLang="en-US" dirty="0"/>
              <a:t>初看没有区别</a:t>
            </a:r>
            <a:endParaRPr lang="en-US" altLang="zh-CN" dirty="0"/>
          </a:p>
          <a:p>
            <a:r>
              <a:rPr lang="zh-CN" altLang="en-US" dirty="0"/>
              <a:t>但</a:t>
            </a:r>
            <a:r>
              <a:rPr lang="en-US" altLang="zh-CN" dirty="0"/>
              <a:t>H 1cycle</a:t>
            </a:r>
            <a:r>
              <a:rPr lang="zh-CN" altLang="en-US" dirty="0"/>
              <a:t>，</a:t>
            </a:r>
            <a:r>
              <a:rPr lang="en-US" altLang="zh-CN" dirty="0"/>
              <a:t>CNOT 2cycle</a:t>
            </a:r>
          </a:p>
          <a:p>
            <a:r>
              <a:rPr lang="zh-CN" altLang="en-US" dirty="0"/>
              <a:t>动态维护</a:t>
            </a:r>
            <a:r>
              <a:rPr lang="en-US" altLang="zh-CN" dirty="0"/>
              <a:t>mapping</a:t>
            </a:r>
            <a:r>
              <a:rPr lang="zh-CN" altLang="en-US" dirty="0"/>
              <a:t>时需要用</a:t>
            </a:r>
            <a:r>
              <a:rPr lang="en-US" altLang="zh-CN" dirty="0"/>
              <a:t>SWAP</a:t>
            </a:r>
            <a:r>
              <a:rPr lang="zh-CN" altLang="en-US" dirty="0"/>
              <a:t>，而线路中天然存在气泡</a:t>
            </a:r>
            <a:endParaRPr lang="en-US" altLang="zh-CN" dirty="0"/>
          </a:p>
          <a:p>
            <a:r>
              <a:rPr lang="zh-CN" altLang="en-US" dirty="0"/>
              <a:t>亮点：尽量在气泡中插入</a:t>
            </a:r>
            <a:r>
              <a:rPr lang="en-US" altLang="zh-CN" dirty="0"/>
              <a:t>SWAP</a:t>
            </a:r>
            <a:r>
              <a:rPr lang="zh-CN" altLang="en-US" dirty="0"/>
              <a:t>。这是我要介绍第一篇工作，问题？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14102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我要讲的第二篇工作的背景是，</a:t>
            </a:r>
            <a:endParaRPr lang="en-US" altLang="zh-CN" dirty="0"/>
          </a:p>
          <a:p>
            <a:r>
              <a:rPr lang="zh-CN" altLang="en-US" dirty="0"/>
              <a:t>中性原子有不同于超导的硬件特征：支持</a:t>
            </a:r>
            <a:r>
              <a:rPr lang="en-US" altLang="zh-CN" dirty="0"/>
              <a:t>k qubit gate</a:t>
            </a:r>
          </a:p>
          <a:p>
            <a:r>
              <a:rPr lang="zh-CN" altLang="en-US" dirty="0"/>
              <a:t>比如下面这个例子，问题？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98615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由于存在这样的硬件限制，情况和超导不同了，比如这个线路</a:t>
            </a:r>
            <a:endParaRPr lang="en-US" altLang="zh-CN" dirty="0"/>
          </a:p>
          <a:p>
            <a:r>
              <a:rPr lang="zh-CN" altLang="en-US" dirty="0"/>
              <a:t>我们的方法是</a:t>
            </a:r>
            <a:r>
              <a:rPr lang="en-US" altLang="zh-CN" dirty="0"/>
              <a:t>block</a:t>
            </a:r>
            <a:r>
              <a:rPr lang="zh-CN" altLang="en-US" dirty="0"/>
              <a:t>，建立时空坐标系，在时间</a:t>
            </a:r>
            <a:r>
              <a:rPr lang="en-US" altLang="zh-CN" dirty="0"/>
              <a:t>/</a:t>
            </a:r>
            <a:r>
              <a:rPr lang="zh-CN" altLang="en-US" dirty="0"/>
              <a:t>空间轴的投影</a:t>
            </a:r>
            <a:endParaRPr lang="en-US" altLang="zh-CN" dirty="0"/>
          </a:p>
          <a:p>
            <a:r>
              <a:rPr lang="zh-CN" altLang="en-US" dirty="0"/>
              <a:t>问题抽象为安排块的顺序，堆积木，高度最小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5266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这是为什么名字叫</a:t>
            </a:r>
            <a:r>
              <a:rPr lang="en-US" altLang="zh-CN" dirty="0"/>
              <a:t>Tetris</a:t>
            </a:r>
          </a:p>
          <a:p>
            <a:r>
              <a:rPr lang="zh-CN" altLang="en-US" dirty="0"/>
              <a:t>为了寻找最优策略，我们使用</a:t>
            </a:r>
            <a:r>
              <a:rPr lang="en-US" altLang="zh-CN" dirty="0"/>
              <a:t>MCTS</a:t>
            </a:r>
            <a:r>
              <a:rPr lang="zh-CN" altLang="en-US" dirty="0"/>
              <a:t>技术，常用于游戏的搜索方法</a:t>
            </a:r>
            <a:r>
              <a:rPr lang="en-US" altLang="zh-CN" dirty="0"/>
              <a:t>go</a:t>
            </a:r>
          </a:p>
          <a:p>
            <a:r>
              <a:rPr lang="zh-CN" altLang="en-US" dirty="0"/>
              <a:t>任何一种搜索算法都需要一个代价模型来制导搜索方向，</a:t>
            </a:r>
            <a:endParaRPr lang="en-US" altLang="zh-CN" dirty="0"/>
          </a:p>
          <a:p>
            <a:r>
              <a:rPr lang="zh-CN" altLang="en-US" dirty="0"/>
              <a:t>节点表示棋局，模拟玩家，可以是</a:t>
            </a:r>
            <a:endParaRPr lang="en-US" altLang="zh-CN" dirty="0"/>
          </a:p>
          <a:p>
            <a:r>
              <a:rPr lang="zh-CN" altLang="en-US" dirty="0"/>
              <a:t>我们将这种技术用于我们构造的堆积木游戏，是自然的，落子：放置积木</a:t>
            </a:r>
            <a:endParaRPr lang="en-US" altLang="zh-CN" dirty="0"/>
          </a:p>
          <a:p>
            <a:r>
              <a:rPr lang="zh-CN" altLang="en-US" dirty="0"/>
              <a:t>这是第二篇工作，问题？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2688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我还想顺便讲下另外两个量子编译中的重要问题，第一个</a:t>
            </a:r>
            <a:endParaRPr lang="en-US" altLang="zh-CN" dirty="0"/>
          </a:p>
          <a:p>
            <a:r>
              <a:rPr lang="zh-CN" altLang="en-US" dirty="0"/>
              <a:t>最重要的考虑因素之一：串扰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82609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第二个问题，</a:t>
            </a:r>
            <a:endParaRPr lang="en-US" altLang="zh-CN" dirty="0"/>
          </a:p>
          <a:p>
            <a:r>
              <a:rPr lang="zh-CN" altLang="en-US" dirty="0"/>
              <a:t>在这个例子中，</a:t>
            </a:r>
            <a:r>
              <a:rPr lang="en-US" altLang="zh-CN" dirty="0"/>
              <a:t>…</a:t>
            </a:r>
            <a:r>
              <a:rPr lang="zh-CN" altLang="en-US" dirty="0"/>
              <a:t>，</a:t>
            </a:r>
            <a:endParaRPr lang="en-US" altLang="zh-CN" dirty="0"/>
          </a:p>
          <a:p>
            <a:r>
              <a:rPr lang="zh-CN" altLang="en-US" dirty="0"/>
              <a:t>分解成门线路后，就丢失了高层语义，线路到线路的转换是困难的</a:t>
            </a:r>
            <a:endParaRPr lang="en-US" altLang="zh-CN" dirty="0"/>
          </a:p>
          <a:p>
            <a:r>
              <a:rPr lang="zh-CN" altLang="en-US" dirty="0"/>
              <a:t>这是目前待解决且是我正在做的问题，问题？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0447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总结一下，在研究量子编译时，我们需要考虑，我们有这些工具</a:t>
            </a:r>
            <a:r>
              <a:rPr lang="en-US" altLang="zh-CN" dirty="0"/>
              <a:t>/</a:t>
            </a:r>
            <a:r>
              <a:rPr lang="zh-CN" altLang="en-US" dirty="0"/>
              <a:t>技术，我们的优化目标是</a:t>
            </a:r>
            <a:endParaRPr lang="en-US" altLang="zh-CN" dirty="0"/>
          </a:p>
          <a:p>
            <a:r>
              <a:rPr lang="zh-CN" altLang="en-US"/>
              <a:t>形成成果的过程像炒菜，可以加入新的佐料，可以尝试新的组合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048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  <a:t>2023/3/11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17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629902" y="670963"/>
            <a:ext cx="1531840" cy="7008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1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pic>
        <p:nvPicPr>
          <p:cNvPr id="17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629902" y="670963"/>
            <a:ext cx="1531840" cy="7008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2023/3/11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518224" y="38033"/>
            <a:ext cx="1531840" cy="700860"/>
          </a:xfrm>
          <a:prstGeom prst="rect">
            <a:avLst/>
          </a:prstGeom>
        </p:spPr>
      </p:pic>
      <p:pic>
        <p:nvPicPr>
          <p:cNvPr id="10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815815" y="70119"/>
            <a:ext cx="702408" cy="672935"/>
          </a:xfrm>
          <a:prstGeom prst="rect">
            <a:avLst/>
          </a:prstGeom>
        </p:spPr>
      </p:pic>
      <p:sp>
        <p:nvSpPr>
          <p:cNvPr id="11" name="椭圆 40"/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0070C0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2023/3/11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518224" y="38033"/>
            <a:ext cx="1531840" cy="700860"/>
          </a:xfrm>
          <a:prstGeom prst="rect">
            <a:avLst/>
          </a:prstGeom>
        </p:spPr>
      </p:pic>
      <p:pic>
        <p:nvPicPr>
          <p:cNvPr id="8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815815" y="70119"/>
            <a:ext cx="702408" cy="672935"/>
          </a:xfrm>
          <a:prstGeom prst="rect">
            <a:avLst/>
          </a:prstGeom>
        </p:spPr>
      </p:pic>
      <p:sp>
        <p:nvSpPr>
          <p:cNvPr id="9" name="椭圆 40"/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0070C0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2023/3/11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2" y="6274030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pPr defTabSz="685783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783">
                <a:defRPr/>
              </a:p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占位符 10">
            <a:extLst>
              <a:ext uri="{FF2B5EF4-FFF2-40B4-BE49-F238E27FC236}">
                <a16:creationId xmlns:a16="http://schemas.microsoft.com/office/drawing/2014/main" id="{B09E1C7E-111D-469C-9610-3DFE3679A6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122" y="121777"/>
            <a:ext cx="6592887" cy="639763"/>
          </a:xfrm>
        </p:spPr>
        <p:txBody>
          <a:bodyPr>
            <a:noAutofit/>
          </a:bodyPr>
          <a:lstStyle>
            <a:lvl1pPr marL="0" indent="0">
              <a:buNone/>
              <a:defRPr sz="33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23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567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9197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D2800E37-E163-40CA-8146-A68431A5A674}" type="datetime1">
              <a:rPr lang="zh-CN" altLang="en-US" smtClean="0"/>
              <a:t>2023/3/11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757948" y="6356350"/>
            <a:ext cx="8288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anose="05000000000000000000" pitchFamily="2" charset="2"/>
        <a:buChar char="q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86155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6238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421.png"/><Relationship Id="rId3" Type="http://schemas.openxmlformats.org/officeDocument/2006/relationships/image" Target="../media/image41.png"/><Relationship Id="rId21" Type="http://schemas.openxmlformats.org/officeDocument/2006/relationships/image" Target="../media/image41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54.png"/><Relationship Id="rId20" Type="http://schemas.openxmlformats.org/officeDocument/2006/relationships/image" Target="../media/image3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24" Type="http://schemas.openxmlformats.org/officeDocument/2006/relationships/image" Target="../media/image441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23" Type="http://schemas.openxmlformats.org/officeDocument/2006/relationships/image" Target="../media/image431.png"/><Relationship Id="rId10" Type="http://schemas.openxmlformats.org/officeDocument/2006/relationships/image" Target="../media/image48.png"/><Relationship Id="rId19" Type="http://schemas.openxmlformats.org/officeDocument/2006/relationships/image" Target="../media/image511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Relationship Id="rId22" Type="http://schemas.openxmlformats.org/officeDocument/2006/relationships/image" Target="../media/image4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7.png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59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0.png"/><Relationship Id="rId9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1748A80C-9D64-8B43-2B69-75D026D958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量子编译基础及开展的工作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69F1C2D2-2701-747D-A148-93075864A4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李永尚</a:t>
            </a:r>
          </a:p>
        </p:txBody>
      </p:sp>
    </p:spTree>
    <p:extLst>
      <p:ext uri="{BB962C8B-B14F-4D97-AF65-F5344CB8AC3E}">
        <p14:creationId xmlns:p14="http://schemas.microsoft.com/office/powerpoint/2010/main" val="2825448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52401" y="81557"/>
            <a:ext cx="7384539" cy="707886"/>
            <a:chOff x="152401" y="81557"/>
            <a:chExt cx="7384538" cy="707886"/>
          </a:xfrm>
        </p:grpSpPr>
        <p:sp>
          <p:nvSpPr>
            <p:cNvPr id="25" name="文本框 24"/>
            <p:cNvSpPr txBox="1"/>
            <p:nvPr/>
          </p:nvSpPr>
          <p:spPr>
            <a:xfrm>
              <a:off x="747705" y="81557"/>
              <a:ext cx="67892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>
                  <a:latin typeface="Microsoft YaHei" charset="-122"/>
                  <a:ea typeface="Microsoft YaHei" charset="-122"/>
                  <a:cs typeface="Microsoft YaHei" charset="-122"/>
                </a:rPr>
                <a:t>目录</a:t>
              </a: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152401" y="201807"/>
              <a:ext cx="595304" cy="467385"/>
              <a:chOff x="152400" y="201820"/>
              <a:chExt cx="595304" cy="467385"/>
            </a:xfrm>
          </p:grpSpPr>
          <p:sp>
            <p:nvSpPr>
              <p:cNvPr id="27" name="燕尾形 26"/>
              <p:cNvSpPr/>
              <p:nvPr/>
            </p:nvSpPr>
            <p:spPr>
              <a:xfrm>
                <a:off x="152400" y="201820"/>
                <a:ext cx="264160" cy="467360"/>
              </a:xfrm>
              <a:prstGeom prst="chevron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燕尾形 27"/>
              <p:cNvSpPr/>
              <p:nvPr/>
            </p:nvSpPr>
            <p:spPr>
              <a:xfrm>
                <a:off x="317972" y="201820"/>
                <a:ext cx="264160" cy="467360"/>
              </a:xfrm>
              <a:prstGeom prst="chevron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燕尾形 28"/>
              <p:cNvSpPr/>
              <p:nvPr/>
            </p:nvSpPr>
            <p:spPr>
              <a:xfrm>
                <a:off x="483544" y="201845"/>
                <a:ext cx="264160" cy="467360"/>
              </a:xfrm>
              <a:prstGeom prst="chevron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CEF1AB6-764B-471A-8F0D-1B45D5A14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783">
                <a:defRPr/>
              </a:pPr>
              <a:t>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8307326-5FB7-59E6-62EC-435CA9C58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1438275"/>
            <a:ext cx="9818914" cy="3744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43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41"/>
    </mc:Choice>
    <mc:Fallback xmlns="">
      <p:transition advClick="0" advTm="104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F80F6B8-AA1E-6DC3-9036-2771871F2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Preliminary-1</a:t>
            </a:r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B45F820-2A7F-11E3-64E1-5CAC23E7355D}"/>
              </a:ext>
            </a:extLst>
          </p:cNvPr>
          <p:cNvGrpSpPr/>
          <p:nvPr/>
        </p:nvGrpSpPr>
        <p:grpSpPr>
          <a:xfrm>
            <a:off x="2100686" y="1069057"/>
            <a:ext cx="7853467" cy="1203960"/>
            <a:chOff x="2684993" y="2362199"/>
            <a:chExt cx="7853467" cy="1203960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AE7A7A6F-4CCD-17C0-9872-5545AC169602}"/>
                </a:ext>
              </a:extLst>
            </p:cNvPr>
            <p:cNvSpPr/>
            <p:nvPr/>
          </p:nvSpPr>
          <p:spPr>
            <a:xfrm>
              <a:off x="2684993" y="2362199"/>
              <a:ext cx="7853467" cy="1203960"/>
            </a:xfrm>
            <a:prstGeom prst="roundRect">
              <a:avLst/>
            </a:prstGeom>
            <a:ln w="190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288000" tIns="180000" rIns="288000" bIns="180000" rtlCol="0" anchor="ctr" anchorCtr="0">
              <a:no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2400">
                  <a:latin typeface="仿宋" panose="02010609060101010101" pitchFamily="49" charset="-122"/>
                  <a:ea typeface="仿宋" panose="02010609060101010101" pitchFamily="49" charset="-122"/>
                  <a:cs typeface="Calibri" panose="020F0502020204030204" pitchFamily="34" charset="0"/>
                </a:rPr>
                <a:t>以单粒子二维量子叠加态来编码信息的最小信息单元</a:t>
              </a:r>
              <a:endParaRPr lang="zh-CN" altLang="en-US" sz="2400" dirty="0">
                <a:latin typeface="仿宋" panose="02010609060101010101" pitchFamily="49" charset="-122"/>
                <a:ea typeface="仿宋" panose="02010609060101010101" pitchFamily="49" charset="-122"/>
                <a:cs typeface="Calibri" panose="020F0502020204030204" pitchFamily="34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7F436338-2CA2-A28D-5ED0-EA7F6D29EDCA}"/>
                </a:ext>
              </a:extLst>
            </p:cNvPr>
            <p:cNvSpPr txBox="1"/>
            <p:nvPr/>
          </p:nvSpPr>
          <p:spPr>
            <a:xfrm>
              <a:off x="2826129" y="2428151"/>
              <a:ext cx="25106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Def. </a:t>
              </a:r>
              <a:r>
                <a:rPr lang="zh-CN" altLang="en-US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量子比特 </a:t>
              </a:r>
              <a:r>
                <a:rPr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(qubit)</a:t>
              </a:r>
              <a:endParaRPr lang="zh-CN" altLang="en-US" b="1" i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5800BFC-A18B-1FE4-DC71-F484E7826B7D}"/>
                  </a:ext>
                </a:extLst>
              </p:cNvPr>
              <p:cNvSpPr txBox="1"/>
              <p:nvPr/>
            </p:nvSpPr>
            <p:spPr>
              <a:xfrm>
                <a:off x="2915706" y="6215196"/>
                <a:ext cx="63605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物理意义：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,⋯,</m:t>
                            </m:r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的概率测量得到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5800BFC-A18B-1FE4-DC71-F484E7826B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706" y="6215196"/>
                <a:ext cx="6360587" cy="369332"/>
              </a:xfrm>
              <a:prstGeom prst="rect">
                <a:avLst/>
              </a:prstGeom>
              <a:blipFill>
                <a:blip r:embed="rId3"/>
                <a:stretch>
                  <a:fillRect l="-766" t="-11667" b="-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The Bloch Sphere - Intro to Quantum Software Development">
            <a:extLst>
              <a:ext uri="{FF2B5EF4-FFF2-40B4-BE49-F238E27FC236}">
                <a16:creationId xmlns:a16="http://schemas.microsoft.com/office/drawing/2014/main" id="{40786BA2-35EF-8D41-AD10-22510D016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093" y="2451357"/>
            <a:ext cx="2809421" cy="203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39CC295-1384-4888-E398-512FBACDC837}"/>
              </a:ext>
            </a:extLst>
          </p:cNvPr>
          <p:cNvSpPr txBox="1"/>
          <p:nvPr/>
        </p:nvSpPr>
        <p:spPr>
          <a:xfrm>
            <a:off x="7466369" y="3244334"/>
            <a:ext cx="1963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latin typeface="Comic Sans MS" panose="030F0702030302020204" pitchFamily="66" charset="0"/>
                <a:ea typeface="微软雅黑" panose="020B0503020204020204" pitchFamily="34" charset="-122"/>
              </a:rPr>
              <a:t>flip</a:t>
            </a:r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 vs </a:t>
            </a:r>
            <a:r>
              <a:rPr lang="en-US" altLang="zh-CN" sz="2400" dirty="0">
                <a:latin typeface="Comic Sans MS" panose="030F0702030302020204" pitchFamily="66" charset="0"/>
                <a:ea typeface="微软雅黑" panose="020B0503020204020204" pitchFamily="34" charset="-122"/>
              </a:rPr>
              <a:t>rotate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861D628-843B-1BA8-9B3F-0E1F9C6567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0686" y="4425723"/>
            <a:ext cx="8210550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732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8B3BBE1-DAFD-846F-AC5B-FA7008684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Preliminary-2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4151304-9639-9520-594A-9FC6E758041A}"/>
                  </a:ext>
                </a:extLst>
              </p:cNvPr>
              <p:cNvSpPr txBox="1"/>
              <p:nvPr/>
            </p:nvSpPr>
            <p:spPr>
              <a:xfrm>
                <a:off x="622309" y="1112520"/>
                <a:ext cx="60853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Classical : </a:t>
                </a:r>
                <a14:m>
                  <m:oMath xmlns:m="http://schemas.openxmlformats.org/officeDocument/2006/math"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 1→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,2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 ⋯</m:t>
                    </m:r>
                  </m:oMath>
                </a14:m>
                <a:endPara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4151304-9639-9520-594A-9FC6E7580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309" y="1112520"/>
                <a:ext cx="6085320" cy="461665"/>
              </a:xfrm>
              <a:prstGeom prst="rect">
                <a:avLst/>
              </a:prstGeom>
              <a:blipFill>
                <a:blip r:embed="rId3"/>
                <a:stretch>
                  <a:fillRect l="-1503" t="-10667" b="-29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8A16907-E55F-F14C-91AD-F7B1F4E48907}"/>
                  </a:ext>
                </a:extLst>
              </p:cNvPr>
              <p:cNvSpPr txBox="1"/>
              <p:nvPr/>
            </p:nvSpPr>
            <p:spPr>
              <a:xfrm>
                <a:off x="622309" y="2118360"/>
                <a:ext cx="6869445" cy="6319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Quantum 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𝑛</m:t>
                                </m:r>
                              </m:sup>
                            </m:sSup>
                          </m:e>
                        </m:rad>
                      </m:den>
                    </m:f>
                    <m:nary>
                      <m:naryPr>
                        <m:chr m:val="∑"/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=0</m:t>
                        </m:r>
                      </m:sub>
                      <m:sup>
                        <m:sSup>
                          <m:s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𝑛</m:t>
                            </m:r>
                          </m:sup>
                        </m:s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sup>
                      <m:e>
                        <m:d>
                          <m:dPr>
                            <m:begChr m:val="|"/>
                            <m:endChr m:val="⟩"/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|0⟩</m:t>
                        </m:r>
                      </m:e>
                    </m:nary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⟶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𝑛</m:t>
                                </m:r>
                              </m:sup>
                            </m:sSup>
                          </m:e>
                        </m:rad>
                      </m:den>
                    </m:f>
                    <m:nary>
                      <m:naryPr>
                        <m:chr m:val="∑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=0</m:t>
                        </m:r>
                      </m:sub>
                      <m:sup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𝑛</m:t>
                            </m:r>
                          </m:sup>
                        </m:s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sup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|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⟩|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⟩</m:t>
                        </m:r>
                      </m:e>
                    </m:nary>
                  </m:oMath>
                </a14:m>
                <a:endPara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8A16907-E55F-F14C-91AD-F7B1F4E489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309" y="2118360"/>
                <a:ext cx="6869445" cy="631968"/>
              </a:xfrm>
              <a:prstGeom prst="rect">
                <a:avLst/>
              </a:prstGeom>
              <a:blipFill>
                <a:blip r:embed="rId4"/>
                <a:stretch>
                  <a:fillRect l="-1331" b="-58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箭头: 下 7">
            <a:extLst>
              <a:ext uri="{FF2B5EF4-FFF2-40B4-BE49-F238E27FC236}">
                <a16:creationId xmlns:a16="http://schemas.microsoft.com/office/drawing/2014/main" id="{90CBC9AA-A403-A0D6-5C01-6A235D6FC777}"/>
              </a:ext>
            </a:extLst>
          </p:cNvPr>
          <p:cNvSpPr/>
          <p:nvPr/>
        </p:nvSpPr>
        <p:spPr>
          <a:xfrm>
            <a:off x="4313763" y="3070860"/>
            <a:ext cx="484632" cy="978408"/>
          </a:xfrm>
          <a:prstGeom prst="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88000" tIns="180000" rIns="288000" bIns="180000" rtlCol="0" anchor="t" anchorCtr="0">
            <a:no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5A57E0C-F982-BD45-3E11-13D4B062F81B}"/>
              </a:ext>
            </a:extLst>
          </p:cNvPr>
          <p:cNvSpPr txBox="1"/>
          <p:nvPr/>
        </p:nvSpPr>
        <p:spPr>
          <a:xfrm>
            <a:off x="4931379" y="3268801"/>
            <a:ext cx="3827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Quantum Fourier Transformation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8ACD5C1D-5DBF-0685-061F-C5D3949A3E60}"/>
                  </a:ext>
                </a:extLst>
              </p:cNvPr>
              <p:cNvSpPr txBox="1"/>
              <p:nvPr/>
            </p:nvSpPr>
            <p:spPr>
              <a:xfrm>
                <a:off x="3518487" y="4246971"/>
                <a:ext cx="207518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的周期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8ACD5C1D-5DBF-0685-061F-C5D3949A3E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487" y="4246971"/>
                <a:ext cx="2075183" cy="523220"/>
              </a:xfrm>
              <a:prstGeom prst="rect">
                <a:avLst/>
              </a:prstGeom>
              <a:blipFill>
                <a:blip r:embed="rId5"/>
                <a:stretch>
                  <a:fillRect t="-12791" r="-4692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4AFBD406-9F6A-7959-AC47-D35E9EE2D0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1982" y="1811538"/>
            <a:ext cx="3985966" cy="127884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595A97A-A90C-8461-FE2C-253E6CE245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1983" y="3805986"/>
            <a:ext cx="3985966" cy="129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40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D4FA1A46-1843-EEBF-0A47-62F243A07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Preliminary-3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ABF28119-9A1A-BC94-CBBA-6ACE0FA5FA49}"/>
                  </a:ext>
                </a:extLst>
              </p:cNvPr>
              <p:cNvSpPr txBox="1"/>
              <p:nvPr/>
            </p:nvSpPr>
            <p:spPr>
              <a:xfrm>
                <a:off x="1167666" y="2639787"/>
                <a:ext cx="10695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|00⋯0⟩</m:t>
                      </m:r>
                    </m:oMath>
                  </m:oMathPara>
                </a14:m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ABF28119-9A1A-BC94-CBBA-6ACE0FA5F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666" y="2639787"/>
                <a:ext cx="1069524" cy="369332"/>
              </a:xfrm>
              <a:prstGeom prst="rect">
                <a:avLst/>
              </a:prstGeom>
              <a:blipFill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3441CEA-B85D-EF05-1804-B3E9D0341B49}"/>
                  </a:ext>
                </a:extLst>
              </p:cNvPr>
              <p:cNvSpPr txBox="1"/>
              <p:nvPr/>
            </p:nvSpPr>
            <p:spPr>
              <a:xfrm>
                <a:off x="2819764" y="2387481"/>
                <a:ext cx="1539524" cy="8714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18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𝑁</m:t>
                              </m:r>
                            </m:e>
                          </m:rad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18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𝑥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=0</m:t>
                          </m:r>
                        </m:sub>
                        <m:sup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𝑁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−1</m:t>
                          </m:r>
                        </m:sup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|0⟩</m:t>
                          </m:r>
                        </m:e>
                      </m:nary>
                    </m:oMath>
                  </m:oMathPara>
                </a14:m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3441CEA-B85D-EF05-1804-B3E9D0341B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764" y="2387481"/>
                <a:ext cx="1539524" cy="8714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D52506AF-3E17-4612-1DDD-C664433247CA}"/>
                  </a:ext>
                </a:extLst>
              </p:cNvPr>
              <p:cNvSpPr txBox="1"/>
              <p:nvPr/>
            </p:nvSpPr>
            <p:spPr>
              <a:xfrm>
                <a:off x="5010874" y="2387362"/>
                <a:ext cx="1906227" cy="8714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18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1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𝑁</m:t>
                              </m:r>
                            </m:e>
                          </m:rad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1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1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=0</m:t>
                          </m:r>
                        </m:sub>
                        <m:sup>
                          <m:r>
                            <a:rPr lang="en-US" altLang="zh-CN" sz="1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𝑁</m:t>
                          </m:r>
                          <m:r>
                            <a:rPr lang="en-US" altLang="zh-CN" sz="1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−1</m:t>
                          </m:r>
                        </m:sup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|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𝑥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⟩|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⟩</m:t>
                          </m:r>
                        </m:e>
                      </m:nary>
                    </m:oMath>
                  </m:oMathPara>
                </a14:m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D52506AF-3E17-4612-1DDD-C664433247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0874" y="2387362"/>
                <a:ext cx="1906227" cy="87145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0C15473E-EEBF-3850-6A92-5B1ED8AD7003}"/>
                  </a:ext>
                </a:extLst>
              </p:cNvPr>
              <p:cNvSpPr txBox="1"/>
              <p:nvPr/>
            </p:nvSpPr>
            <p:spPr>
              <a:xfrm>
                <a:off x="9974580" y="2647044"/>
                <a:ext cx="14022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的周期</a:t>
                </a: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0C15473E-EEBF-3850-6A92-5B1ED8AD70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4580" y="2647044"/>
                <a:ext cx="1402243" cy="369332"/>
              </a:xfrm>
              <a:prstGeom prst="rect">
                <a:avLst/>
              </a:prstGeom>
              <a:blipFill>
                <a:blip r:embed="rId6"/>
                <a:stretch>
                  <a:fillRect l="-1304" t="-8197" r="-3478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组合 14">
            <a:extLst>
              <a:ext uri="{FF2B5EF4-FFF2-40B4-BE49-F238E27FC236}">
                <a16:creationId xmlns:a16="http://schemas.microsoft.com/office/drawing/2014/main" id="{804363FF-44A5-8F19-9B42-000B54687518}"/>
              </a:ext>
            </a:extLst>
          </p:cNvPr>
          <p:cNvGrpSpPr/>
          <p:nvPr/>
        </p:nvGrpSpPr>
        <p:grpSpPr>
          <a:xfrm>
            <a:off x="2062929" y="961207"/>
            <a:ext cx="7853467" cy="1203960"/>
            <a:chOff x="2684993" y="2362199"/>
            <a:chExt cx="7853467" cy="1203960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83E8D28A-622F-BA90-D83E-F272C2653B4B}"/>
                </a:ext>
              </a:extLst>
            </p:cNvPr>
            <p:cNvSpPr/>
            <p:nvPr/>
          </p:nvSpPr>
          <p:spPr>
            <a:xfrm>
              <a:off x="2684993" y="2362199"/>
              <a:ext cx="7853467" cy="1203960"/>
            </a:xfrm>
            <a:prstGeom prst="roundRect">
              <a:avLst/>
            </a:prstGeom>
            <a:ln w="190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288000" tIns="180000" rIns="288000" bIns="180000" rtlCol="0" anchor="ctr" anchorCtr="0">
              <a:no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2400" dirty="0">
                  <a:latin typeface="仿宋" panose="02010609060101010101" pitchFamily="49" charset="-122"/>
                  <a:ea typeface="仿宋" panose="02010609060101010101" pitchFamily="49" charset="-122"/>
                  <a:cs typeface="Calibri" panose="020F0502020204030204" pitchFamily="34" charset="0"/>
                </a:rPr>
                <a:t>量子计算中一种以线路形式清晰表示计算流程的模型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C15F132-60EA-2B06-A58A-6FFCCD6184CD}"/>
                </a:ext>
              </a:extLst>
            </p:cNvPr>
            <p:cNvSpPr txBox="1"/>
            <p:nvPr/>
          </p:nvSpPr>
          <p:spPr>
            <a:xfrm>
              <a:off x="2826129" y="2428151"/>
              <a:ext cx="16401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Def. </a:t>
              </a:r>
              <a:r>
                <a:rPr lang="zh-CN" altLang="en-US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量子线路</a:t>
              </a: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F19B4385-612A-1AC5-B69C-1F244AA015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7771" y="3922007"/>
            <a:ext cx="8534400" cy="1908834"/>
          </a:xfrm>
          <a:prstGeom prst="rect">
            <a:avLst/>
          </a:prstGeom>
        </p:spPr>
      </p:pic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4CBEDF9E-BE85-3895-5A82-59A30D950E6A}"/>
              </a:ext>
            </a:extLst>
          </p:cNvPr>
          <p:cNvCxnSpPr>
            <a:stCxn id="11" idx="3"/>
            <a:endCxn id="12" idx="1"/>
          </p:cNvCxnSpPr>
          <p:nvPr/>
        </p:nvCxnSpPr>
        <p:spPr>
          <a:xfrm flipV="1">
            <a:off x="2237190" y="2823210"/>
            <a:ext cx="582574" cy="12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2B4A72D9-C67F-E08D-A1B9-3C52321753C5}"/>
              </a:ext>
            </a:extLst>
          </p:cNvPr>
          <p:cNvCxnSpPr>
            <a:stCxn id="12" idx="3"/>
            <a:endCxn id="13" idx="1"/>
          </p:cNvCxnSpPr>
          <p:nvPr/>
        </p:nvCxnSpPr>
        <p:spPr>
          <a:xfrm flipV="1">
            <a:off x="4359288" y="2823091"/>
            <a:ext cx="651586" cy="1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A9A5A2B1-5488-4187-177C-599C7D0BF4E7}"/>
              </a:ext>
            </a:extLst>
          </p:cNvPr>
          <p:cNvCxnSpPr>
            <a:stCxn id="13" idx="3"/>
            <a:endCxn id="14" idx="1"/>
          </p:cNvCxnSpPr>
          <p:nvPr/>
        </p:nvCxnSpPr>
        <p:spPr>
          <a:xfrm>
            <a:off x="6917101" y="2823091"/>
            <a:ext cx="3057479" cy="86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箭头: 下 19">
            <a:extLst>
              <a:ext uri="{FF2B5EF4-FFF2-40B4-BE49-F238E27FC236}">
                <a16:creationId xmlns:a16="http://schemas.microsoft.com/office/drawing/2014/main" id="{80A692A4-1583-4A79-6154-015855C2D5EA}"/>
              </a:ext>
            </a:extLst>
          </p:cNvPr>
          <p:cNvSpPr/>
          <p:nvPr/>
        </p:nvSpPr>
        <p:spPr>
          <a:xfrm rot="20938784">
            <a:off x="2405412" y="2895684"/>
            <a:ext cx="324581" cy="978408"/>
          </a:xfrm>
          <a:prstGeom prst="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88000" tIns="180000" rIns="288000" bIns="180000" rtlCol="0" anchor="t" anchorCtr="0">
            <a:no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箭头: 下 20">
            <a:extLst>
              <a:ext uri="{FF2B5EF4-FFF2-40B4-BE49-F238E27FC236}">
                <a16:creationId xmlns:a16="http://schemas.microsoft.com/office/drawing/2014/main" id="{6A369BA0-1BC7-B741-C0FB-F31D38CB784A}"/>
              </a:ext>
            </a:extLst>
          </p:cNvPr>
          <p:cNvSpPr/>
          <p:nvPr/>
        </p:nvSpPr>
        <p:spPr>
          <a:xfrm rot="1224365">
            <a:off x="4412341" y="2916156"/>
            <a:ext cx="324581" cy="978408"/>
          </a:xfrm>
          <a:prstGeom prst="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88000" tIns="180000" rIns="288000" bIns="180000" rtlCol="0" anchor="t" anchorCtr="0">
            <a:no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箭头: 下 21">
            <a:extLst>
              <a:ext uri="{FF2B5EF4-FFF2-40B4-BE49-F238E27FC236}">
                <a16:creationId xmlns:a16="http://schemas.microsoft.com/office/drawing/2014/main" id="{DE7AF4D1-CAE9-472B-331C-A8D6C8E68279}"/>
              </a:ext>
            </a:extLst>
          </p:cNvPr>
          <p:cNvSpPr/>
          <p:nvPr/>
        </p:nvSpPr>
        <p:spPr>
          <a:xfrm rot="1224365">
            <a:off x="8194485" y="3000430"/>
            <a:ext cx="324581" cy="978408"/>
          </a:xfrm>
          <a:prstGeom prst="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88000" tIns="180000" rIns="288000" bIns="180000" rtlCol="0" anchor="t" anchorCtr="0">
            <a:no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6EA412A-D5ED-8986-0F6F-D09ECA4D19AF}"/>
              </a:ext>
            </a:extLst>
          </p:cNvPr>
          <p:cNvSpPr txBox="1"/>
          <p:nvPr/>
        </p:nvSpPr>
        <p:spPr>
          <a:xfrm>
            <a:off x="8251371" y="2387362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QFT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9692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D9B724-928E-B3C5-1519-68F26801C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Preliminary-4</a:t>
            </a:r>
            <a:endParaRPr lang="zh-CN" altLang="en-US" dirty="0"/>
          </a:p>
        </p:txBody>
      </p:sp>
      <p:pic>
        <p:nvPicPr>
          <p:cNvPr id="3" name="Picture 2" descr="Prepare Greenberger–Horne–Zeilinger state with Quantum Circuit ·  Documentation | Yao">
            <a:extLst>
              <a:ext uri="{FF2B5EF4-FFF2-40B4-BE49-F238E27FC236}">
                <a16:creationId xmlns:a16="http://schemas.microsoft.com/office/drawing/2014/main" id="{457F4F98-001C-E651-C2BF-600CDEF623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26"/>
          <a:stretch/>
        </p:blipFill>
        <p:spPr bwMode="auto">
          <a:xfrm>
            <a:off x="5533513" y="4261224"/>
            <a:ext cx="3900047" cy="209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ircuit Simplification Examples | Boolean Algebra | Electronics Textbook">
            <a:extLst>
              <a:ext uri="{FF2B5EF4-FFF2-40B4-BE49-F238E27FC236}">
                <a16:creationId xmlns:a16="http://schemas.microsoft.com/office/drawing/2014/main" id="{8C3D0346-84E6-A4C6-D37E-9A499CC29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64" y="4037821"/>
            <a:ext cx="3604260" cy="202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9CA883B-44C4-C4C6-5C3B-DA25FF9D8A72}"/>
              </a:ext>
            </a:extLst>
          </p:cNvPr>
          <p:cNvSpPr txBox="1"/>
          <p:nvPr/>
        </p:nvSpPr>
        <p:spPr>
          <a:xfrm>
            <a:off x="6322034" y="1666017"/>
            <a:ext cx="22047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qreg  q[3];</a:t>
            </a:r>
          </a:p>
          <a:p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H q[1:3];</a:t>
            </a:r>
          </a:p>
          <a:p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X q[0];</a:t>
            </a:r>
          </a:p>
          <a:p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CX q[1], q[0];</a:t>
            </a:r>
          </a:p>
          <a:p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CX q[3], q[2];</a:t>
            </a:r>
          </a:p>
          <a:p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CX q[2], q[0];</a:t>
            </a:r>
          </a:p>
          <a:p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CX q[3], q[2];</a:t>
            </a:r>
          </a:p>
          <a:p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H q[0:3];</a:t>
            </a:r>
          </a:p>
          <a:p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measure q[0:3];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34567E9-8E4D-9175-E795-EF688130361A}"/>
              </a:ext>
            </a:extLst>
          </p:cNvPr>
          <p:cNvSpPr txBox="1"/>
          <p:nvPr/>
        </p:nvSpPr>
        <p:spPr>
          <a:xfrm>
            <a:off x="928426" y="1666017"/>
            <a:ext cx="232788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push   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rbp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mov    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rdi,fmt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mov    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rsi,msg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mov     rax,0           </a:t>
            </a: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call      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printf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pop     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rbp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mov     rax,0</a:t>
            </a: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ret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D456D94-6536-FF63-A048-C6FD7022DBBD}"/>
              </a:ext>
            </a:extLst>
          </p:cNvPr>
          <p:cNvSpPr txBox="1"/>
          <p:nvPr/>
        </p:nvSpPr>
        <p:spPr>
          <a:xfrm>
            <a:off x="1021080" y="969416"/>
            <a:ext cx="1707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Comic Sans MS" panose="030F0702030302020204" pitchFamily="66" charset="0"/>
                <a:ea typeface="微软雅黑" panose="020B0503020204020204" pitchFamily="34" charset="-122"/>
                <a:cs typeface="Calibri" panose="020F0502020204030204" pitchFamily="34" charset="0"/>
              </a:rPr>
              <a:t>Classical </a:t>
            </a:r>
            <a:endParaRPr lang="zh-CN" altLang="en-US" sz="2800" dirty="0">
              <a:latin typeface="Comic Sans MS" panose="030F0702030302020204" pitchFamily="66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4410450-6DD1-4DE9-059F-0F7126D37B47}"/>
              </a:ext>
            </a:extLst>
          </p:cNvPr>
          <p:cNvSpPr txBox="1"/>
          <p:nvPr/>
        </p:nvSpPr>
        <p:spPr>
          <a:xfrm>
            <a:off x="6286898" y="968578"/>
            <a:ext cx="17988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Comic Sans MS" panose="030F0702030302020204" pitchFamily="66" charset="0"/>
                <a:ea typeface="微软雅黑" panose="020B0503020204020204" pitchFamily="34" charset="-122"/>
                <a:cs typeface="Calibri" panose="020F0502020204030204" pitchFamily="34" charset="0"/>
              </a:rPr>
              <a:t>Quantum </a:t>
            </a:r>
            <a:endParaRPr lang="zh-CN" altLang="en-US" sz="2800" dirty="0">
              <a:latin typeface="Comic Sans MS" panose="030F0702030302020204" pitchFamily="66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70C71B8-9991-64DF-BBB5-E29495D3FA63}"/>
              </a:ext>
            </a:extLst>
          </p:cNvPr>
          <p:cNvSpPr txBox="1"/>
          <p:nvPr/>
        </p:nvSpPr>
        <p:spPr>
          <a:xfrm>
            <a:off x="4130040" y="1045522"/>
            <a:ext cx="598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Comic Sans MS" panose="030F0702030302020204" pitchFamily="66" charset="0"/>
                <a:ea typeface="微软雅黑" panose="020B0503020204020204" pitchFamily="34" charset="-122"/>
              </a:rPr>
              <a:t>VS</a:t>
            </a:r>
            <a:endParaRPr lang="zh-CN" altLang="en-US" sz="2400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10" name="箭头: 左 9">
            <a:extLst>
              <a:ext uri="{FF2B5EF4-FFF2-40B4-BE49-F238E27FC236}">
                <a16:creationId xmlns:a16="http://schemas.microsoft.com/office/drawing/2014/main" id="{9AE95CCE-9F60-277E-6E66-B6F5151B20F4}"/>
              </a:ext>
            </a:extLst>
          </p:cNvPr>
          <p:cNvSpPr/>
          <p:nvPr/>
        </p:nvSpPr>
        <p:spPr>
          <a:xfrm rot="19594556">
            <a:off x="8348068" y="3987041"/>
            <a:ext cx="792000" cy="331797"/>
          </a:xfrm>
          <a:prstGeom prst="lef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88000" tIns="180000" rIns="288000" bIns="180000" rtlCol="0" anchor="t" anchorCtr="0">
            <a:no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E82BF24-E0DA-F06D-9AF9-E0F9480A6F2B}"/>
              </a:ext>
            </a:extLst>
          </p:cNvPr>
          <p:cNvSpPr txBox="1"/>
          <p:nvPr/>
        </p:nvSpPr>
        <p:spPr>
          <a:xfrm>
            <a:off x="8893499" y="3466704"/>
            <a:ext cx="2651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Beyond Boolean domain</a:t>
            </a:r>
            <a:endParaRPr lang="zh-CN" altLang="en-US" dirty="0">
              <a:solidFill>
                <a:srgbClr val="C00000"/>
              </a:solidFill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4387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3FB6E4-1C2F-3528-8443-096BC8718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Preliminary-5</a:t>
            </a:r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B38007F-DCA8-11F2-3D57-F1CA4BCC754E}"/>
              </a:ext>
            </a:extLst>
          </p:cNvPr>
          <p:cNvSpPr/>
          <p:nvPr/>
        </p:nvSpPr>
        <p:spPr>
          <a:xfrm>
            <a:off x="1058779" y="3400308"/>
            <a:ext cx="471638" cy="1915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高级量子程序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75871A0-47C8-8236-1FEF-CDEBFD4F84A7}"/>
              </a:ext>
            </a:extLst>
          </p:cNvPr>
          <p:cNvSpPr/>
          <p:nvPr/>
        </p:nvSpPr>
        <p:spPr>
          <a:xfrm>
            <a:off x="4680590" y="3423168"/>
            <a:ext cx="471638" cy="18480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低级量子线路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9B01FC1-425F-1B39-D798-0F6376EED364}"/>
              </a:ext>
            </a:extLst>
          </p:cNvPr>
          <p:cNvSpPr/>
          <p:nvPr/>
        </p:nvSpPr>
        <p:spPr>
          <a:xfrm>
            <a:off x="10742606" y="3563938"/>
            <a:ext cx="471638" cy="157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控制脉冲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0834BDAA-8C29-0C56-7309-942A04542997}"/>
              </a:ext>
            </a:extLst>
          </p:cNvPr>
          <p:cNvSpPr/>
          <p:nvPr/>
        </p:nvSpPr>
        <p:spPr>
          <a:xfrm>
            <a:off x="2240382" y="3227054"/>
            <a:ext cx="510139" cy="2252312"/>
          </a:xfrm>
          <a:prstGeom prst="roundRect">
            <a:avLst/>
          </a:prstGeom>
          <a:ln w="15875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前端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F1480203-A859-667C-41CE-1966854C1E5B}"/>
              </a:ext>
            </a:extLst>
          </p:cNvPr>
          <p:cNvSpPr/>
          <p:nvPr/>
        </p:nvSpPr>
        <p:spPr>
          <a:xfrm>
            <a:off x="3460486" y="3227054"/>
            <a:ext cx="510139" cy="2252312"/>
          </a:xfrm>
          <a:prstGeom prst="roundRect">
            <a:avLst/>
          </a:prstGeom>
          <a:ln w="15875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量子线路合成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848F5801-BFC8-6CD3-B981-2C22F8C2FA91}"/>
              </a:ext>
            </a:extLst>
          </p:cNvPr>
          <p:cNvSpPr/>
          <p:nvPr/>
        </p:nvSpPr>
        <p:spPr>
          <a:xfrm>
            <a:off x="5862193" y="3227054"/>
            <a:ext cx="510139" cy="2252312"/>
          </a:xfrm>
          <a:prstGeom prst="roundRect">
            <a:avLst/>
          </a:prstGeom>
          <a:ln w="15875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逻辑线路优化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A50D2762-A3D5-F175-31BA-BC331A7D057D}"/>
              </a:ext>
            </a:extLst>
          </p:cNvPr>
          <p:cNvSpPr/>
          <p:nvPr/>
        </p:nvSpPr>
        <p:spPr>
          <a:xfrm>
            <a:off x="7082297" y="3227054"/>
            <a:ext cx="510139" cy="2252312"/>
          </a:xfrm>
          <a:prstGeom prst="roundRect">
            <a:avLst/>
          </a:prstGeom>
          <a:solidFill>
            <a:srgbClr val="00B0F0"/>
          </a:solidFill>
          <a:ln w="15875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量子比特映射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9DB24582-B93D-CB52-63B1-A3919AE8D2EF}"/>
              </a:ext>
            </a:extLst>
          </p:cNvPr>
          <p:cNvSpPr/>
          <p:nvPr/>
        </p:nvSpPr>
        <p:spPr>
          <a:xfrm>
            <a:off x="8302401" y="3227054"/>
            <a:ext cx="510139" cy="2252312"/>
          </a:xfrm>
          <a:prstGeom prst="roundRect">
            <a:avLst/>
          </a:prstGeom>
          <a:solidFill>
            <a:srgbClr val="00B0F0"/>
          </a:solidFill>
          <a:ln w="15875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量子门调度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6F76924B-F904-8C82-3201-3116D7FCE0C9}"/>
              </a:ext>
            </a:extLst>
          </p:cNvPr>
          <p:cNvSpPr/>
          <p:nvPr/>
        </p:nvSpPr>
        <p:spPr>
          <a:xfrm>
            <a:off x="9522505" y="3227054"/>
            <a:ext cx="510139" cy="2252312"/>
          </a:xfrm>
          <a:prstGeom prst="roundRect">
            <a:avLst/>
          </a:prstGeom>
          <a:ln w="15875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脉冲生成与优化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43B9F084-F03D-FD06-2B71-66AB583DA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2504" y="1371107"/>
            <a:ext cx="2594725" cy="1257791"/>
          </a:xfrm>
          <a:prstGeom prst="rect">
            <a:avLst/>
          </a:prstGeom>
        </p:spPr>
      </p:pic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1EB2839A-4DA7-3ECC-8159-92F45409A767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2750521" y="4353210"/>
            <a:ext cx="709965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BC4C1D99-B2CB-B125-7828-2B1992ED831F}"/>
              </a:ext>
            </a:extLst>
          </p:cNvPr>
          <p:cNvCxnSpPr>
            <a:cxnSpLocks/>
            <a:stCxn id="4" idx="3"/>
            <a:endCxn id="8" idx="1"/>
          </p:cNvCxnSpPr>
          <p:nvPr/>
        </p:nvCxnSpPr>
        <p:spPr>
          <a:xfrm>
            <a:off x="5152228" y="4347194"/>
            <a:ext cx="709965" cy="601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6C673E45-0D9D-273D-F196-69EDA203F157}"/>
              </a:ext>
            </a:extLst>
          </p:cNvPr>
          <p:cNvCxnSpPr>
            <a:cxnSpLocks/>
            <a:stCxn id="7" idx="3"/>
            <a:endCxn id="4" idx="1"/>
          </p:cNvCxnSpPr>
          <p:nvPr/>
        </p:nvCxnSpPr>
        <p:spPr>
          <a:xfrm flipV="1">
            <a:off x="3970625" y="4347194"/>
            <a:ext cx="709965" cy="601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6DA4CD56-9584-34CD-1BF9-9357DF616ED7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>
            <a:off x="6372332" y="4353210"/>
            <a:ext cx="709965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6193A2FB-0F10-2985-6C72-9036A07D72A0}"/>
              </a:ext>
            </a:extLst>
          </p:cNvPr>
          <p:cNvCxnSpPr>
            <a:stCxn id="9" idx="3"/>
            <a:endCxn id="10" idx="1"/>
          </p:cNvCxnSpPr>
          <p:nvPr/>
        </p:nvCxnSpPr>
        <p:spPr>
          <a:xfrm>
            <a:off x="7592436" y="4353210"/>
            <a:ext cx="709965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6206B0FD-D411-A39D-ACE4-6B3F5B0234A4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>
            <a:off x="8812540" y="4353210"/>
            <a:ext cx="709965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4DCCB964-1EE2-3EDF-505B-242762C9E4C1}"/>
              </a:ext>
            </a:extLst>
          </p:cNvPr>
          <p:cNvCxnSpPr>
            <a:stCxn id="11" idx="3"/>
            <a:endCxn id="5" idx="1"/>
          </p:cNvCxnSpPr>
          <p:nvPr/>
        </p:nvCxnSpPr>
        <p:spPr>
          <a:xfrm>
            <a:off x="10032644" y="4353210"/>
            <a:ext cx="709962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67946C22-AF5E-7879-CA32-27DA43A4C4E9}"/>
              </a:ext>
            </a:extLst>
          </p:cNvPr>
          <p:cNvCxnSpPr>
            <a:cxnSpLocks/>
            <a:stCxn id="3" idx="3"/>
            <a:endCxn id="6" idx="1"/>
          </p:cNvCxnSpPr>
          <p:nvPr/>
        </p:nvCxnSpPr>
        <p:spPr>
          <a:xfrm flipV="1">
            <a:off x="1530417" y="4353210"/>
            <a:ext cx="709965" cy="481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85803448-1422-E0C7-D75E-233E2935C2D4}"/>
              </a:ext>
            </a:extLst>
          </p:cNvPr>
          <p:cNvSpPr/>
          <p:nvPr/>
        </p:nvSpPr>
        <p:spPr>
          <a:xfrm>
            <a:off x="3260662" y="2988672"/>
            <a:ext cx="5790206" cy="2762784"/>
          </a:xfrm>
          <a:prstGeom prst="roundRect">
            <a:avLst/>
          </a:prstGeom>
          <a:noFill/>
          <a:ln w="15875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0" rtlCol="0" anchor="t" anchorCtr="0">
            <a:noAutofit/>
          </a:bodyPr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73625631-D1C5-E1D2-8D39-0A76C7C6B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255" y="1141349"/>
            <a:ext cx="3017064" cy="1950759"/>
          </a:xfrm>
          <a:prstGeom prst="rect">
            <a:avLst/>
          </a:prstGeom>
        </p:spPr>
      </p:pic>
      <p:pic>
        <p:nvPicPr>
          <p:cNvPr id="15" name="Picture 2" descr="Prepare Greenberger–Horne–Zeilinger state with Quantum Circuit ·  Documentation | Yao">
            <a:extLst>
              <a:ext uri="{FF2B5EF4-FFF2-40B4-BE49-F238E27FC236}">
                <a16:creationId xmlns:a16="http://schemas.microsoft.com/office/drawing/2014/main" id="{2788FFAB-5FF3-1340-8837-B672A3B23A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26"/>
          <a:stretch/>
        </p:blipFill>
        <p:spPr bwMode="auto">
          <a:xfrm>
            <a:off x="3715555" y="1104809"/>
            <a:ext cx="3017064" cy="1619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375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12C3B3-208F-9D34-AE74-AEE23D984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Qubit mapping-1</a:t>
            </a:r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0451A9DC-CA1B-9823-AAD5-FA2DB4653D0A}"/>
              </a:ext>
            </a:extLst>
          </p:cNvPr>
          <p:cNvGrpSpPr/>
          <p:nvPr/>
        </p:nvGrpSpPr>
        <p:grpSpPr>
          <a:xfrm>
            <a:off x="2062929" y="961207"/>
            <a:ext cx="8391711" cy="1203960"/>
            <a:chOff x="2062929" y="961207"/>
            <a:chExt cx="8391711" cy="12039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矩形: 圆角 5">
                  <a:extLst>
                    <a:ext uri="{FF2B5EF4-FFF2-40B4-BE49-F238E27FC236}">
                      <a16:creationId xmlns:a16="http://schemas.microsoft.com/office/drawing/2014/main" id="{F4C3E428-12B5-7212-CCB8-3EE4F4840470}"/>
                    </a:ext>
                  </a:extLst>
                </p:cNvPr>
                <p:cNvSpPr/>
                <p:nvPr/>
              </p:nvSpPr>
              <p:spPr>
                <a:xfrm>
                  <a:off x="2062929" y="961207"/>
                  <a:ext cx="8391711" cy="1203960"/>
                </a:xfrm>
                <a:prstGeom prst="roundRect">
                  <a:avLst/>
                </a:prstGeom>
                <a:ln w="1905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lIns="288000" tIns="180000" rIns="288000" bIns="180000" rtlCol="0" anchor="ctr" anchorCtr="0">
                  <a:no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2400" dirty="0">
                      <a:latin typeface="仿宋" panose="02010609060101010101" pitchFamily="49" charset="-122"/>
                      <a:ea typeface="仿宋" panose="02010609060101010101" pitchFamily="49" charset="-122"/>
                      <a:cs typeface="Calibri" panose="020F0502020204030204" pitchFamily="34" charset="0"/>
                    </a:rPr>
                    <a:t>一对量子比特能够执行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  <a:ea typeface="仿宋" panose="02010609060101010101" pitchFamily="49" charset="-122"/>
                          <a:cs typeface="Calibri" panose="020F0502020204030204" pitchFamily="34" charset="0"/>
                        </a:rPr>
                        <m:t>CNOT</m:t>
                      </m:r>
                    </m:oMath>
                  </a14:m>
                  <a:r>
                    <a:rPr lang="zh-CN" altLang="en-US" sz="2400" dirty="0">
                      <a:latin typeface="仿宋" panose="02010609060101010101" pitchFamily="49" charset="-122"/>
                      <a:ea typeface="仿宋" panose="02010609060101010101" pitchFamily="49" charset="-122"/>
                      <a:cs typeface="Calibri" panose="020F0502020204030204" pitchFamily="34" charset="0"/>
                    </a:rPr>
                    <a:t>门当且仅当它们相连</a:t>
                  </a:r>
                </a:p>
              </p:txBody>
            </p:sp>
          </mc:Choice>
          <mc:Fallback xmlns="">
            <p:sp>
              <p:nvSpPr>
                <p:cNvPr id="6" name="矩形: 圆角 5">
                  <a:extLst>
                    <a:ext uri="{FF2B5EF4-FFF2-40B4-BE49-F238E27FC236}">
                      <a16:creationId xmlns:a16="http://schemas.microsoft.com/office/drawing/2014/main" id="{F4C3E428-12B5-7212-CCB8-3EE4F48404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2929" y="961207"/>
                  <a:ext cx="8391711" cy="1203960"/>
                </a:xfrm>
                <a:prstGeom prst="round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74531E9-81C2-1BB1-D39D-C4AE074EFAD4}"/>
                </a:ext>
              </a:extLst>
            </p:cNvPr>
            <p:cNvSpPr txBox="1"/>
            <p:nvPr/>
          </p:nvSpPr>
          <p:spPr>
            <a:xfrm>
              <a:off x="2204065" y="1027159"/>
              <a:ext cx="34868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Def. </a:t>
              </a:r>
              <a:r>
                <a:rPr lang="zh-CN" altLang="en-US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量子比特连接限制（超导）</a:t>
              </a:r>
            </a:p>
          </p:txBody>
        </p:sp>
      </p:grpSp>
      <p:pic>
        <p:nvPicPr>
          <p:cNvPr id="3" name="图片 2" descr="ibm-q20">
            <a:extLst>
              <a:ext uri="{FF2B5EF4-FFF2-40B4-BE49-F238E27FC236}">
                <a16:creationId xmlns:a16="http://schemas.microsoft.com/office/drawing/2014/main" id="{50BAA719-9CE4-8313-FA57-A36A7CDEE5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0206" y="3144540"/>
            <a:ext cx="3700145" cy="2880911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2999008B-072B-00AF-D733-CB72AFEC771A}"/>
              </a:ext>
            </a:extLst>
          </p:cNvPr>
          <p:cNvGrpSpPr/>
          <p:nvPr/>
        </p:nvGrpSpPr>
        <p:grpSpPr>
          <a:xfrm>
            <a:off x="4569442" y="2473285"/>
            <a:ext cx="1520825" cy="614740"/>
            <a:chOff x="1398270" y="863540"/>
            <a:chExt cx="1520825" cy="614740"/>
          </a:xfrm>
        </p:grpSpPr>
        <p:cxnSp>
          <p:nvCxnSpPr>
            <p:cNvPr id="5" name="直接箭头连接符 4">
              <a:extLst>
                <a:ext uri="{FF2B5EF4-FFF2-40B4-BE49-F238E27FC236}">
                  <a16:creationId xmlns:a16="http://schemas.microsoft.com/office/drawing/2014/main" id="{349D599D-62D9-1539-3CC4-E84F85E1A68B}"/>
                </a:ext>
              </a:extLst>
            </p:cNvPr>
            <p:cNvCxnSpPr/>
            <p:nvPr/>
          </p:nvCxnSpPr>
          <p:spPr>
            <a:xfrm flipH="1">
              <a:off x="1398270" y="1177925"/>
              <a:ext cx="251460" cy="268605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>
              <a:extLst>
                <a:ext uri="{FF2B5EF4-FFF2-40B4-BE49-F238E27FC236}">
                  <a16:creationId xmlns:a16="http://schemas.microsoft.com/office/drawing/2014/main" id="{1C3BFA2E-00FD-1314-E782-980F3DB7D725}"/>
                </a:ext>
              </a:extLst>
            </p:cNvPr>
            <p:cNvCxnSpPr/>
            <p:nvPr/>
          </p:nvCxnSpPr>
          <p:spPr>
            <a:xfrm>
              <a:off x="2606040" y="1225550"/>
              <a:ext cx="313055" cy="25273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8B6AEF9-9080-A88B-F147-29E20A9A7B97}"/>
                </a:ext>
              </a:extLst>
            </p:cNvPr>
            <p:cNvSpPr txBox="1"/>
            <p:nvPr/>
          </p:nvSpPr>
          <p:spPr>
            <a:xfrm>
              <a:off x="1677035" y="863540"/>
              <a:ext cx="10058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CNOT</a:t>
              </a:r>
            </a:p>
          </p:txBody>
        </p:sp>
      </p:grpSp>
      <p:sp>
        <p:nvSpPr>
          <p:cNvPr id="21" name="Multiply 35">
            <a:extLst>
              <a:ext uri="{FF2B5EF4-FFF2-40B4-BE49-F238E27FC236}">
                <a16:creationId xmlns:a16="http://schemas.microsoft.com/office/drawing/2014/main" id="{6ACD431A-0AD4-BADA-73BE-B523A63D62C6}"/>
              </a:ext>
            </a:extLst>
          </p:cNvPr>
          <p:cNvSpPr/>
          <p:nvPr/>
        </p:nvSpPr>
        <p:spPr>
          <a:xfrm>
            <a:off x="5933739" y="2356551"/>
            <a:ext cx="630555" cy="51689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圆角矩形 39">
            <a:extLst>
              <a:ext uri="{FF2B5EF4-FFF2-40B4-BE49-F238E27FC236}">
                <a16:creationId xmlns:a16="http://schemas.microsoft.com/office/drawing/2014/main" id="{63A15CC4-B57A-C6BF-9AF1-0BBA7A67A27D}"/>
              </a:ext>
            </a:extLst>
          </p:cNvPr>
          <p:cNvSpPr/>
          <p:nvPr/>
        </p:nvSpPr>
        <p:spPr>
          <a:xfrm>
            <a:off x="4137660" y="2958961"/>
            <a:ext cx="2426634" cy="662065"/>
          </a:xfrm>
          <a:prstGeom prst="roundRect">
            <a:avLst/>
          </a:prstGeom>
          <a:solidFill>
            <a:srgbClr val="F4B183">
              <a:alpha val="30196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9960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8732D4-6B8A-A1CB-0C52-132D80BBC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Qubit mapping-2</a:t>
            </a:r>
            <a:endParaRPr lang="zh-CN" altLang="en-US" dirty="0"/>
          </a:p>
        </p:txBody>
      </p:sp>
      <p:pic>
        <p:nvPicPr>
          <p:cNvPr id="3" name="Picture 2" descr="Prepare Greenberger–Horne–Zeilinger state with Quantum Circuit ·  Documentation | Yao">
            <a:extLst>
              <a:ext uri="{FF2B5EF4-FFF2-40B4-BE49-F238E27FC236}">
                <a16:creationId xmlns:a16="http://schemas.microsoft.com/office/drawing/2014/main" id="{7E54E6E2-87DC-1EFB-35C8-F26989D55C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26"/>
          <a:stretch/>
        </p:blipFill>
        <p:spPr bwMode="auto">
          <a:xfrm>
            <a:off x="870073" y="2501004"/>
            <a:ext cx="3900047" cy="209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6104A099-1D70-1360-0920-17331E333760}"/>
              </a:ext>
            </a:extLst>
          </p:cNvPr>
          <p:cNvSpPr>
            <a:spLocks noChangeAspect="1"/>
          </p:cNvSpPr>
          <p:nvPr/>
        </p:nvSpPr>
        <p:spPr>
          <a:xfrm>
            <a:off x="7053325" y="3329341"/>
            <a:ext cx="360000" cy="360000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 0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37820730-5E73-E361-A0A5-FC1C92799753}"/>
              </a:ext>
            </a:extLst>
          </p:cNvPr>
          <p:cNvSpPr>
            <a:spLocks noChangeAspect="1"/>
          </p:cNvSpPr>
          <p:nvPr/>
        </p:nvSpPr>
        <p:spPr>
          <a:xfrm>
            <a:off x="7897009" y="3329341"/>
            <a:ext cx="360000" cy="360000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 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184C0372-8C03-6AEE-DCF1-564B2A9399B4}"/>
              </a:ext>
            </a:extLst>
          </p:cNvPr>
          <p:cNvSpPr>
            <a:spLocks noChangeAspect="1"/>
          </p:cNvSpPr>
          <p:nvPr/>
        </p:nvSpPr>
        <p:spPr>
          <a:xfrm>
            <a:off x="8751338" y="3329341"/>
            <a:ext cx="360000" cy="360000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 2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8E94138B-96BA-8582-0E64-1BC912B9FD3A}"/>
              </a:ext>
            </a:extLst>
          </p:cNvPr>
          <p:cNvCxnSpPr>
            <a:stCxn id="5" idx="6"/>
            <a:endCxn id="8" idx="2"/>
          </p:cNvCxnSpPr>
          <p:nvPr/>
        </p:nvCxnSpPr>
        <p:spPr>
          <a:xfrm>
            <a:off x="7413325" y="3509341"/>
            <a:ext cx="4836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662725BD-ADC1-2530-DDE8-5B41DF60191D}"/>
              </a:ext>
            </a:extLst>
          </p:cNvPr>
          <p:cNvCxnSpPr>
            <a:stCxn id="8" idx="6"/>
            <a:endCxn id="11" idx="2"/>
          </p:cNvCxnSpPr>
          <p:nvPr/>
        </p:nvCxnSpPr>
        <p:spPr>
          <a:xfrm>
            <a:off x="8257009" y="3509341"/>
            <a:ext cx="49432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>
            <a:extLst>
              <a:ext uri="{FF2B5EF4-FFF2-40B4-BE49-F238E27FC236}">
                <a16:creationId xmlns:a16="http://schemas.microsoft.com/office/drawing/2014/main" id="{CF404E95-DCEF-760A-4B79-5A5D044F8740}"/>
              </a:ext>
            </a:extLst>
          </p:cNvPr>
          <p:cNvSpPr>
            <a:spLocks noChangeAspect="1"/>
          </p:cNvSpPr>
          <p:nvPr/>
        </p:nvSpPr>
        <p:spPr>
          <a:xfrm>
            <a:off x="9615894" y="3329341"/>
            <a:ext cx="360000" cy="360000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 3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42F0F15E-21E9-345A-9B10-9C6D586484C0}"/>
              </a:ext>
            </a:extLst>
          </p:cNvPr>
          <p:cNvCxnSpPr>
            <a:endCxn id="15" idx="2"/>
          </p:cNvCxnSpPr>
          <p:nvPr/>
        </p:nvCxnSpPr>
        <p:spPr>
          <a:xfrm>
            <a:off x="9121565" y="3509341"/>
            <a:ext cx="49432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174937A0-7FD9-A5F4-058F-E3E22D868FE1}"/>
              </a:ext>
            </a:extLst>
          </p:cNvPr>
          <p:cNvSpPr txBox="1"/>
          <p:nvPr/>
        </p:nvSpPr>
        <p:spPr>
          <a:xfrm>
            <a:off x="5334000" y="2827020"/>
            <a:ext cx="745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latin typeface="Comic Sans MS" panose="030F0702030302020204" pitchFamily="66" charset="0"/>
                <a:ea typeface="微软雅黑" panose="020B0503020204020204" pitchFamily="34" charset="-122"/>
              </a:rPr>
              <a:t>map</a:t>
            </a:r>
            <a:endParaRPr lang="zh-CN" altLang="en-US" sz="2400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C3280BD-C9DC-4C1B-505A-3F3CED8F8AA1}"/>
              </a:ext>
            </a:extLst>
          </p:cNvPr>
          <p:cNvGrpSpPr/>
          <p:nvPr/>
        </p:nvGrpSpPr>
        <p:grpSpPr>
          <a:xfrm>
            <a:off x="2062929" y="961207"/>
            <a:ext cx="8391711" cy="1203960"/>
            <a:chOff x="2062929" y="961207"/>
            <a:chExt cx="8391711" cy="12039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矩形: 圆角 20">
                  <a:extLst>
                    <a:ext uri="{FF2B5EF4-FFF2-40B4-BE49-F238E27FC236}">
                      <a16:creationId xmlns:a16="http://schemas.microsoft.com/office/drawing/2014/main" id="{2904BAE4-B2C6-4A9E-3696-4240924A023B}"/>
                    </a:ext>
                  </a:extLst>
                </p:cNvPr>
                <p:cNvSpPr/>
                <p:nvPr/>
              </p:nvSpPr>
              <p:spPr>
                <a:xfrm>
                  <a:off x="2062929" y="961207"/>
                  <a:ext cx="8391711" cy="1203960"/>
                </a:xfrm>
                <a:prstGeom prst="roundRect">
                  <a:avLst/>
                </a:prstGeom>
                <a:ln w="1905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lIns="288000" tIns="180000" rIns="288000" bIns="180000" rtlCol="0" anchor="ctr" anchorCtr="0">
                  <a:no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14:m>
                    <m:oMath xmlns:m="http://schemas.openxmlformats.org/officeDocument/2006/math">
                      <m:r>
                        <a:rPr lang="zh-CN" altLang="en-US" sz="20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  <a:cs typeface="Calibri" panose="020F0502020204030204" pitchFamily="34" charset="0"/>
                        </a:rPr>
                        <m:t>建立</m:t>
                      </m:r>
                    </m:oMath>
                  </a14:m>
                  <a:r>
                    <a:rPr lang="zh-CN" altLang="en-US" sz="2000" dirty="0">
                      <a:latin typeface="仿宋" panose="02010609060101010101" pitchFamily="49" charset="-122"/>
                      <a:ea typeface="仿宋" panose="02010609060101010101" pitchFamily="49" charset="-122"/>
                      <a:cs typeface="Calibri" panose="020F0502020204030204" pitchFamily="34" charset="0"/>
                    </a:rPr>
                    <a:t>并动态维护逻辑比特到物理比特的映射（类似逻辑</a:t>
                  </a:r>
                  <a:r>
                    <a:rPr lang="en-US" altLang="zh-CN" sz="2000" dirty="0">
                      <a:latin typeface="仿宋" panose="02010609060101010101" pitchFamily="49" charset="-122"/>
                      <a:ea typeface="仿宋" panose="02010609060101010101" pitchFamily="49" charset="-122"/>
                      <a:cs typeface="Calibri" panose="020F0502020204030204" pitchFamily="34" charset="0"/>
                    </a:rPr>
                    <a:t>/</a:t>
                  </a:r>
                  <a:r>
                    <a:rPr lang="zh-CN" altLang="en-US" sz="2000" dirty="0">
                      <a:latin typeface="仿宋" panose="02010609060101010101" pitchFamily="49" charset="-122"/>
                      <a:ea typeface="仿宋" panose="02010609060101010101" pitchFamily="49" charset="-122"/>
                      <a:cs typeface="Calibri" panose="020F0502020204030204" pitchFamily="34" charset="0"/>
                    </a:rPr>
                    <a:t>物理地址）</a:t>
                  </a:r>
                </a:p>
              </p:txBody>
            </p:sp>
          </mc:Choice>
          <mc:Fallback xmlns="">
            <p:sp>
              <p:nvSpPr>
                <p:cNvPr id="21" name="矩形: 圆角 20">
                  <a:extLst>
                    <a:ext uri="{FF2B5EF4-FFF2-40B4-BE49-F238E27FC236}">
                      <a16:creationId xmlns:a16="http://schemas.microsoft.com/office/drawing/2014/main" id="{2904BAE4-B2C6-4A9E-3696-4240924A023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2929" y="961207"/>
                  <a:ext cx="8391711" cy="1203960"/>
                </a:xfrm>
                <a:prstGeom prst="round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905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73302BA5-6C8D-F8A6-80B9-6EB388F21BB8}"/>
                </a:ext>
              </a:extLst>
            </p:cNvPr>
            <p:cNvSpPr txBox="1"/>
            <p:nvPr/>
          </p:nvSpPr>
          <p:spPr>
            <a:xfrm>
              <a:off x="2204065" y="1027159"/>
              <a:ext cx="21018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Def. </a:t>
              </a:r>
              <a:r>
                <a:rPr lang="zh-CN" altLang="en-US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量子比特映射</a:t>
              </a:r>
            </a:p>
          </p:txBody>
        </p:sp>
      </p:grp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45E00B66-B262-3204-584E-47C253B942C5}"/>
              </a:ext>
            </a:extLst>
          </p:cNvPr>
          <p:cNvSpPr/>
          <p:nvPr/>
        </p:nvSpPr>
        <p:spPr>
          <a:xfrm>
            <a:off x="2499360" y="2560320"/>
            <a:ext cx="324000" cy="14401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88000" tIns="180000" rIns="288000" bIns="180000" rtlCol="0" anchor="t" anchorCtr="0">
            <a:no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AA2B32E6-3226-D88C-A3E3-9C72D2A23D41}"/>
              </a:ext>
            </a:extLst>
          </p:cNvPr>
          <p:cNvGrpSpPr/>
          <p:nvPr/>
        </p:nvGrpSpPr>
        <p:grpSpPr>
          <a:xfrm>
            <a:off x="7233325" y="2642488"/>
            <a:ext cx="1698013" cy="686853"/>
            <a:chOff x="7233325" y="2642488"/>
            <a:chExt cx="1698013" cy="686853"/>
          </a:xfrm>
        </p:grpSpPr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0CBA872E-E759-157F-3803-86BAA402CB9C}"/>
                </a:ext>
              </a:extLst>
            </p:cNvPr>
            <p:cNvCxnSpPr>
              <a:cxnSpLocks/>
              <a:stCxn id="26" idx="1"/>
              <a:endCxn id="5" idx="0"/>
            </p:cNvCxnSpPr>
            <p:nvPr/>
          </p:nvCxnSpPr>
          <p:spPr>
            <a:xfrm flipH="1">
              <a:off x="7233325" y="3017108"/>
              <a:ext cx="352153" cy="312233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id="{D1E75EC3-1D07-5144-AE3C-01695E2FAFF1}"/>
                </a:ext>
              </a:extLst>
            </p:cNvPr>
            <p:cNvCxnSpPr>
              <a:cxnSpLocks/>
              <a:stCxn id="26" idx="3"/>
              <a:endCxn id="11" idx="0"/>
            </p:cNvCxnSpPr>
            <p:nvPr/>
          </p:nvCxnSpPr>
          <p:spPr>
            <a:xfrm>
              <a:off x="8591318" y="3017108"/>
              <a:ext cx="340020" cy="312233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8B96C96-80E2-0F57-B4E3-56291FF7D74D}"/>
                </a:ext>
              </a:extLst>
            </p:cNvPr>
            <p:cNvSpPr txBox="1"/>
            <p:nvPr/>
          </p:nvSpPr>
          <p:spPr>
            <a:xfrm>
              <a:off x="7585478" y="2847831"/>
              <a:ext cx="1005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CNOT</a:t>
              </a:r>
            </a:p>
          </p:txBody>
        </p:sp>
        <p:sp>
          <p:nvSpPr>
            <p:cNvPr id="27" name="Multiply 35">
              <a:extLst>
                <a:ext uri="{FF2B5EF4-FFF2-40B4-BE49-F238E27FC236}">
                  <a16:creationId xmlns:a16="http://schemas.microsoft.com/office/drawing/2014/main" id="{290FAAEF-9582-49FF-CBD1-E0BA9F9F06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9338" y="2642488"/>
              <a:ext cx="432000" cy="35412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3D26DCD8-7399-1433-9BC5-6BD676D774E5}"/>
              </a:ext>
            </a:extLst>
          </p:cNvPr>
          <p:cNvCxnSpPr/>
          <p:nvPr/>
        </p:nvCxnSpPr>
        <p:spPr>
          <a:xfrm>
            <a:off x="5059680" y="3429000"/>
            <a:ext cx="154686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416BF2E-080A-B4D8-A0E8-EFE3E96D3E0A}"/>
              </a:ext>
            </a:extLst>
          </p:cNvPr>
          <p:cNvGrpSpPr/>
          <p:nvPr/>
        </p:nvGrpSpPr>
        <p:grpSpPr>
          <a:xfrm>
            <a:off x="7053325" y="4559496"/>
            <a:ext cx="2922569" cy="360000"/>
            <a:chOff x="7053325" y="4559496"/>
            <a:chExt cx="2922569" cy="360000"/>
          </a:xfrm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3BB73916-77D7-1D9E-2EBE-967CA01C2F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53325" y="4559496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b="1" dirty="0">
                  <a:solidFill>
                    <a:schemeClr val="tx1"/>
                  </a:solidFill>
                </a:rPr>
                <a:t> 0</a:t>
              </a:r>
              <a:endParaRPr lang="zh-CN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C980B592-BD7E-C13C-A873-DACAB904DF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97009" y="4559496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b="1" dirty="0">
                  <a:solidFill>
                    <a:srgbClr val="FF0000"/>
                  </a:solidFill>
                </a:rPr>
                <a:t> 2</a:t>
              </a:r>
              <a:endParaRPr lang="zh-CN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D04CC1E3-ACC4-811C-DC92-70CF7CEE33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51338" y="4559496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b="1" dirty="0">
                  <a:solidFill>
                    <a:srgbClr val="FF0000"/>
                  </a:solidFill>
                </a:rPr>
                <a:t> 1</a:t>
              </a:r>
              <a:endParaRPr lang="zh-CN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13EB80A1-DBB4-B717-5B2E-26C86365788C}"/>
                </a:ext>
              </a:extLst>
            </p:cNvPr>
            <p:cNvCxnSpPr>
              <a:stCxn id="34" idx="6"/>
              <a:endCxn id="35" idx="2"/>
            </p:cNvCxnSpPr>
            <p:nvPr/>
          </p:nvCxnSpPr>
          <p:spPr>
            <a:xfrm>
              <a:off x="7413325" y="4739496"/>
              <a:ext cx="4836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A00F090D-A63D-580B-0ADD-800D99F8026D}"/>
                </a:ext>
              </a:extLst>
            </p:cNvPr>
            <p:cNvCxnSpPr>
              <a:stCxn id="35" idx="6"/>
              <a:endCxn id="36" idx="2"/>
            </p:cNvCxnSpPr>
            <p:nvPr/>
          </p:nvCxnSpPr>
          <p:spPr>
            <a:xfrm>
              <a:off x="8257009" y="4739496"/>
              <a:ext cx="49432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3A29BD3D-D1D9-1F06-8A4B-E9BFBE2479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15894" y="4559496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b="1" dirty="0">
                  <a:solidFill>
                    <a:schemeClr val="tx1"/>
                  </a:solidFill>
                </a:rPr>
                <a:t> 3</a:t>
              </a:r>
              <a:endParaRPr lang="zh-CN" alt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19C77358-244B-8828-6B73-516E193D63A6}"/>
                </a:ext>
              </a:extLst>
            </p:cNvPr>
            <p:cNvCxnSpPr>
              <a:endCxn id="39" idx="2"/>
            </p:cNvCxnSpPr>
            <p:nvPr/>
          </p:nvCxnSpPr>
          <p:spPr>
            <a:xfrm>
              <a:off x="9121565" y="4739496"/>
              <a:ext cx="49432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674F82D-033A-9EC1-F23D-5007CE9ECED8}"/>
              </a:ext>
            </a:extLst>
          </p:cNvPr>
          <p:cNvGrpSpPr/>
          <p:nvPr/>
        </p:nvGrpSpPr>
        <p:grpSpPr>
          <a:xfrm>
            <a:off x="7053325" y="5896793"/>
            <a:ext cx="2922569" cy="360000"/>
            <a:chOff x="7053325" y="5896793"/>
            <a:chExt cx="2922569" cy="360000"/>
          </a:xfrm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C89FED00-BEC4-1E68-3F6E-4699A21466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53325" y="5896793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b="1" dirty="0">
                  <a:solidFill>
                    <a:srgbClr val="FF0000"/>
                  </a:solidFill>
                </a:rPr>
                <a:t> 1</a:t>
              </a:r>
              <a:endParaRPr lang="zh-CN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D2DF88F2-2FDF-AA89-7473-A1EE90C527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97009" y="5896793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b="1" dirty="0">
                  <a:solidFill>
                    <a:srgbClr val="FF0000"/>
                  </a:solidFill>
                </a:rPr>
                <a:t> 0</a:t>
              </a:r>
              <a:endParaRPr lang="zh-CN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E12CC715-F4AB-DE7F-353B-18C1AC9102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51338" y="5896793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b="1" dirty="0">
                  <a:solidFill>
                    <a:schemeClr val="tx1"/>
                  </a:solidFill>
                </a:rPr>
                <a:t> 2</a:t>
              </a:r>
              <a:endParaRPr lang="zh-CN" alt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312DAB44-7198-B14A-9421-34D1C6BE74DE}"/>
                </a:ext>
              </a:extLst>
            </p:cNvPr>
            <p:cNvCxnSpPr>
              <a:stCxn id="43" idx="6"/>
              <a:endCxn id="44" idx="2"/>
            </p:cNvCxnSpPr>
            <p:nvPr/>
          </p:nvCxnSpPr>
          <p:spPr>
            <a:xfrm>
              <a:off x="7413325" y="6076793"/>
              <a:ext cx="4836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84F7AF7C-F455-0FDC-F14A-AB86C3003005}"/>
                </a:ext>
              </a:extLst>
            </p:cNvPr>
            <p:cNvCxnSpPr>
              <a:stCxn id="44" idx="6"/>
              <a:endCxn id="45" idx="2"/>
            </p:cNvCxnSpPr>
            <p:nvPr/>
          </p:nvCxnSpPr>
          <p:spPr>
            <a:xfrm>
              <a:off x="8257009" y="6076793"/>
              <a:ext cx="49432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9EB13844-B61D-A58B-9F71-4319BDEC01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15894" y="5896793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b="1" dirty="0">
                  <a:solidFill>
                    <a:schemeClr val="tx1"/>
                  </a:solidFill>
                </a:rPr>
                <a:t> 3</a:t>
              </a:r>
              <a:endParaRPr lang="zh-CN" alt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2A4B4E98-C450-143C-F256-9DFA02F9F2A0}"/>
                </a:ext>
              </a:extLst>
            </p:cNvPr>
            <p:cNvCxnSpPr>
              <a:endCxn id="48" idx="2"/>
            </p:cNvCxnSpPr>
            <p:nvPr/>
          </p:nvCxnSpPr>
          <p:spPr>
            <a:xfrm>
              <a:off x="9121565" y="6076793"/>
              <a:ext cx="49432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33CA0B67-FA71-47A1-0C80-7F62B2F7B60C}"/>
              </a:ext>
            </a:extLst>
          </p:cNvPr>
          <p:cNvGrpSpPr/>
          <p:nvPr/>
        </p:nvGrpSpPr>
        <p:grpSpPr>
          <a:xfrm>
            <a:off x="10050780" y="3787140"/>
            <a:ext cx="2141220" cy="2103120"/>
            <a:chOff x="10050780" y="3787140"/>
            <a:chExt cx="2141220" cy="21031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6D9768AF-A688-10BD-1481-08ACB8077B23}"/>
                    </a:ext>
                  </a:extLst>
                </p:cNvPr>
                <p:cNvSpPr txBox="1"/>
                <p:nvPr/>
              </p:nvSpPr>
              <p:spPr>
                <a:xfrm>
                  <a:off x="10312304" y="4390219"/>
                  <a:ext cx="187969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600" b="1" dirty="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SWAP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6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16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𝑸</m:t>
                          </m:r>
                        </m:e>
                        <m:sub>
                          <m:r>
                            <a:rPr lang="en-US" altLang="zh-CN" sz="16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𝟎</m:t>
                          </m:r>
                        </m:sub>
                      </m:sSub>
                      <m:r>
                        <a:rPr lang="en-US" altLang="zh-CN" sz="16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, </m:t>
                      </m:r>
                      <m:sSub>
                        <m:sSubPr>
                          <m:ctrlPr>
                            <a:rPr lang="en-US" altLang="zh-CN" sz="16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16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𝑸</m:t>
                          </m:r>
                        </m:e>
                        <m:sub>
                          <m:r>
                            <a:rPr lang="en-US" altLang="zh-CN" sz="16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sub>
                      </m:sSub>
                    </m:oMath>
                  </a14:m>
                  <a:endParaRPr lang="en-US" altLang="zh-CN" sz="1600" b="1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6D9768AF-A688-10BD-1481-08ACB8077B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12304" y="4390219"/>
                  <a:ext cx="1879696" cy="338554"/>
                </a:xfrm>
                <a:prstGeom prst="rect">
                  <a:avLst/>
                </a:prstGeom>
                <a:blipFill>
                  <a:blip r:embed="rId5"/>
                  <a:stretch>
                    <a:fillRect t="-5357" b="-2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id="{1285F073-7B49-7546-AA05-5CB2BDAC93A0}"/>
                </a:ext>
              </a:extLst>
            </p:cNvPr>
            <p:cNvSpPr/>
            <p:nvPr/>
          </p:nvSpPr>
          <p:spPr>
            <a:xfrm>
              <a:off x="10050780" y="3787140"/>
              <a:ext cx="533892" cy="2103120"/>
            </a:xfrm>
            <a:custGeom>
              <a:avLst/>
              <a:gdLst>
                <a:gd name="connsiteX0" fmla="*/ 76200 w 533892"/>
                <a:gd name="connsiteY0" fmla="*/ 0 h 2103120"/>
                <a:gd name="connsiteX1" fmla="*/ 533400 w 533892"/>
                <a:gd name="connsiteY1" fmla="*/ 1143000 h 2103120"/>
                <a:gd name="connsiteX2" fmla="*/ 0 w 533892"/>
                <a:gd name="connsiteY2" fmla="*/ 2103120 h 2103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3892" h="2103120">
                  <a:moveTo>
                    <a:pt x="76200" y="0"/>
                  </a:moveTo>
                  <a:cubicBezTo>
                    <a:pt x="311150" y="396240"/>
                    <a:pt x="546100" y="792480"/>
                    <a:pt x="533400" y="1143000"/>
                  </a:cubicBezTo>
                  <a:cubicBezTo>
                    <a:pt x="520700" y="1493520"/>
                    <a:pt x="260350" y="1798320"/>
                    <a:pt x="0" y="210312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prstDash val="sysDot"/>
              <a:tailEnd type="triangle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矩形: 圆角 56">
            <a:extLst>
              <a:ext uri="{FF2B5EF4-FFF2-40B4-BE49-F238E27FC236}">
                <a16:creationId xmlns:a16="http://schemas.microsoft.com/office/drawing/2014/main" id="{D3D7F523-342B-EADF-8F1B-D06890A9F771}"/>
              </a:ext>
            </a:extLst>
          </p:cNvPr>
          <p:cNvSpPr/>
          <p:nvPr/>
        </p:nvSpPr>
        <p:spPr>
          <a:xfrm>
            <a:off x="2872740" y="3611880"/>
            <a:ext cx="324000" cy="864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88000" tIns="180000" rIns="288000" bIns="180000" rtlCol="0" anchor="t" anchorCtr="0">
            <a:no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214356FF-93D1-283E-7FAB-44B445BC6CF1}"/>
              </a:ext>
            </a:extLst>
          </p:cNvPr>
          <p:cNvGrpSpPr/>
          <p:nvPr/>
        </p:nvGrpSpPr>
        <p:grpSpPr>
          <a:xfrm>
            <a:off x="8248847" y="3825071"/>
            <a:ext cx="1879696" cy="556260"/>
            <a:chOff x="8248847" y="3825071"/>
            <a:chExt cx="1879696" cy="5562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文本框 51">
                  <a:extLst>
                    <a:ext uri="{FF2B5EF4-FFF2-40B4-BE49-F238E27FC236}">
                      <a16:creationId xmlns:a16="http://schemas.microsoft.com/office/drawing/2014/main" id="{AB0D5779-A12A-4325-00A1-FA60560BFC0A}"/>
                    </a:ext>
                  </a:extLst>
                </p:cNvPr>
                <p:cNvSpPr txBox="1"/>
                <p:nvPr/>
              </p:nvSpPr>
              <p:spPr>
                <a:xfrm>
                  <a:off x="8248847" y="3951703"/>
                  <a:ext cx="187969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600" b="1" dirty="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SWAP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6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16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𝑸</m:t>
                          </m:r>
                        </m:e>
                        <m:sub>
                          <m:r>
                            <a:rPr lang="en-US" altLang="zh-CN" sz="16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sub>
                      </m:sSub>
                      <m:r>
                        <a:rPr lang="en-US" altLang="zh-CN" sz="16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, </m:t>
                      </m:r>
                      <m:sSub>
                        <m:sSubPr>
                          <m:ctrlPr>
                            <a:rPr lang="en-US" altLang="zh-CN" sz="16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16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𝑸</m:t>
                          </m:r>
                        </m:e>
                        <m:sub>
                          <m:r>
                            <a:rPr lang="en-US" altLang="zh-CN" sz="16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b>
                      </m:sSub>
                    </m:oMath>
                  </a14:m>
                  <a:endParaRPr lang="en-US" altLang="zh-CN" sz="1600" b="1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52" name="文本框 51">
                  <a:extLst>
                    <a:ext uri="{FF2B5EF4-FFF2-40B4-BE49-F238E27FC236}">
                      <a16:creationId xmlns:a16="http://schemas.microsoft.com/office/drawing/2014/main" id="{AB0D5779-A12A-4325-00A1-FA60560BFC0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48847" y="3951703"/>
                  <a:ext cx="1879696" cy="338554"/>
                </a:xfrm>
                <a:prstGeom prst="rect">
                  <a:avLst/>
                </a:prstGeom>
                <a:blipFill>
                  <a:blip r:embed="rId6"/>
                  <a:stretch>
                    <a:fillRect t="-5357" b="-2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56B01131-5BBA-8154-8A1E-8606B1CD3394}"/>
                </a:ext>
              </a:extLst>
            </p:cNvPr>
            <p:cNvCxnSpPr/>
            <p:nvPr/>
          </p:nvCxnSpPr>
          <p:spPr>
            <a:xfrm>
              <a:off x="8499338" y="3825071"/>
              <a:ext cx="0" cy="55626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66003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ED3649-7E5C-F794-37A0-19D23561B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CODAR-1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B90B127-3D5A-B429-28DE-E868EEC85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065" y="2582688"/>
            <a:ext cx="5855430" cy="169262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F6BE77B1-E8A6-66B8-5293-CB532CBB1DDA}"/>
              </a:ext>
            </a:extLst>
          </p:cNvPr>
          <p:cNvGrpSpPr/>
          <p:nvPr/>
        </p:nvGrpSpPr>
        <p:grpSpPr>
          <a:xfrm>
            <a:off x="2062929" y="961207"/>
            <a:ext cx="8391711" cy="1203960"/>
            <a:chOff x="2062929" y="961207"/>
            <a:chExt cx="8391711" cy="12039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矩形: 圆角 4">
                  <a:extLst>
                    <a:ext uri="{FF2B5EF4-FFF2-40B4-BE49-F238E27FC236}">
                      <a16:creationId xmlns:a16="http://schemas.microsoft.com/office/drawing/2014/main" id="{CDE9379B-CE22-AAEC-C4D9-06F8FAE81E0E}"/>
                    </a:ext>
                  </a:extLst>
                </p:cNvPr>
                <p:cNvSpPr/>
                <p:nvPr/>
              </p:nvSpPr>
              <p:spPr>
                <a:xfrm>
                  <a:off x="2062929" y="961207"/>
                  <a:ext cx="8391711" cy="1203960"/>
                </a:xfrm>
                <a:prstGeom prst="roundRect">
                  <a:avLst/>
                </a:prstGeom>
                <a:ln w="1905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lIns="288000" tIns="180000" rIns="288000" bIns="180000" rtlCol="0" anchor="ctr" anchorCtr="0">
                  <a:no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14:m>
                    <m:oMath xmlns:m="http://schemas.openxmlformats.org/officeDocument/2006/math">
                      <m:r>
                        <a:rPr lang="zh-CN" altLang="en-US" sz="20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  <a:cs typeface="Calibri" panose="020F0502020204030204" pitchFamily="34" charset="0"/>
                        </a:rPr>
                        <m:t>我们</m:t>
                      </m:r>
                    </m:oMath>
                  </a14:m>
                  <a:r>
                    <a:rPr lang="zh-CN" altLang="en-US" sz="2000" dirty="0">
                      <a:latin typeface="仿宋" panose="02010609060101010101" pitchFamily="49" charset="-122"/>
                      <a:ea typeface="仿宋" panose="02010609060101010101" pitchFamily="49" charset="-122"/>
                      <a:cs typeface="Calibri" panose="020F0502020204030204" pitchFamily="34" charset="0"/>
                    </a:rPr>
                    <a:t>称两个算符是对易的当它们的执行顺序是可交换的</a:t>
                  </a:r>
                </a:p>
              </p:txBody>
            </p:sp>
          </mc:Choice>
          <mc:Fallback xmlns="">
            <p:sp>
              <p:nvSpPr>
                <p:cNvPr id="5" name="矩形: 圆角 4">
                  <a:extLst>
                    <a:ext uri="{FF2B5EF4-FFF2-40B4-BE49-F238E27FC236}">
                      <a16:creationId xmlns:a16="http://schemas.microsoft.com/office/drawing/2014/main" id="{CDE9379B-CE22-AAEC-C4D9-06F8FAE81E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2929" y="961207"/>
                  <a:ext cx="8391711" cy="1203960"/>
                </a:xfrm>
                <a:prstGeom prst="round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905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0928782B-7137-6381-4951-92B2B7E0BFAF}"/>
                </a:ext>
              </a:extLst>
            </p:cNvPr>
            <p:cNvSpPr txBox="1"/>
            <p:nvPr/>
          </p:nvSpPr>
          <p:spPr>
            <a:xfrm>
              <a:off x="2204065" y="1027159"/>
              <a:ext cx="1178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Def. </a:t>
              </a:r>
              <a:r>
                <a:rPr lang="zh-CN" altLang="en-US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对易</a:t>
              </a: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FD27A308-F6A9-4CB1-5B93-7AB288454106}"/>
              </a:ext>
            </a:extLst>
          </p:cNvPr>
          <p:cNvSpPr txBox="1"/>
          <p:nvPr/>
        </p:nvSpPr>
        <p:spPr>
          <a:xfrm>
            <a:off x="8382544" y="4075257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C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利用对易性挖掘优化潜力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27D5952-EAC8-1CC9-D1A5-9805148EA6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6783" y="4692833"/>
            <a:ext cx="3389993" cy="1365714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id="{575B2010-BD65-4424-973B-99CEC0332E03}"/>
              </a:ext>
            </a:extLst>
          </p:cNvPr>
          <p:cNvSpPr/>
          <p:nvPr/>
        </p:nvSpPr>
        <p:spPr>
          <a:xfrm>
            <a:off x="3570514" y="5196114"/>
            <a:ext cx="1502229" cy="914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88000" tIns="180000" rIns="288000" bIns="180000" rtlCol="0" anchor="t" anchorCtr="0">
            <a:no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2E33D04B-B6FC-F431-0967-6ACA4866B861}"/>
              </a:ext>
            </a:extLst>
          </p:cNvPr>
          <p:cNvSpPr/>
          <p:nvPr/>
        </p:nvSpPr>
        <p:spPr>
          <a:xfrm>
            <a:off x="5198645" y="4640866"/>
            <a:ext cx="1502229" cy="914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88000" tIns="180000" rIns="288000" bIns="180000" rtlCol="0" anchor="t" anchorCtr="0">
            <a:no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3436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F43DE9-BF08-B947-B9D1-373AC1A9E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CODAR-2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2A35483-8C70-AD97-F83B-3E77FFD28900}"/>
              </a:ext>
            </a:extLst>
          </p:cNvPr>
          <p:cNvSpPr txBox="1"/>
          <p:nvPr/>
        </p:nvSpPr>
        <p:spPr>
          <a:xfrm>
            <a:off x="7947927" y="4681787"/>
            <a:ext cx="41857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C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考虑量子门执行时长的差异性</a:t>
            </a:r>
            <a:endParaRPr lang="en-US" altLang="zh-CN" sz="2400" dirty="0">
              <a:solidFill>
                <a:srgbClr val="C00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l"/>
            <a:r>
              <a:rPr lang="zh-CN" altLang="en-US" sz="2400" dirty="0">
                <a:solidFill>
                  <a:srgbClr val="C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利用执行过程中的“气泡”</a:t>
            </a:r>
          </a:p>
        </p:txBody>
      </p:sp>
      <p:grpSp>
        <p:nvGrpSpPr>
          <p:cNvPr id="147" name="组合 146">
            <a:extLst>
              <a:ext uri="{FF2B5EF4-FFF2-40B4-BE49-F238E27FC236}">
                <a16:creationId xmlns:a16="http://schemas.microsoft.com/office/drawing/2014/main" id="{F269A6B2-39F0-2B8E-C62F-ADE54A105076}"/>
              </a:ext>
            </a:extLst>
          </p:cNvPr>
          <p:cNvGrpSpPr/>
          <p:nvPr/>
        </p:nvGrpSpPr>
        <p:grpSpPr>
          <a:xfrm>
            <a:off x="1275000" y="2140062"/>
            <a:ext cx="2176598" cy="1700338"/>
            <a:chOff x="900848" y="955069"/>
            <a:chExt cx="2176598" cy="1700338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C3D01C21-E676-D763-2C72-62A6A0CDA087}"/>
                </a:ext>
              </a:extLst>
            </p:cNvPr>
            <p:cNvCxnSpPr>
              <a:cxnSpLocks/>
            </p:cNvCxnSpPr>
            <p:nvPr/>
          </p:nvCxnSpPr>
          <p:spPr>
            <a:xfrm>
              <a:off x="1277446" y="1220777"/>
              <a:ext cx="18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18118776-11CA-800D-31A2-8E79D8657885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277446" y="1657711"/>
              <a:ext cx="18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9CBED50E-BE0F-3637-777C-08C006191BD7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277446" y="2094645"/>
              <a:ext cx="18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44CA4314-3BD2-DF62-6466-EE569F6476B5}"/>
                </a:ext>
              </a:extLst>
            </p:cNvPr>
            <p:cNvCxnSpPr>
              <a:cxnSpLocks/>
            </p:cNvCxnSpPr>
            <p:nvPr/>
          </p:nvCxnSpPr>
          <p:spPr>
            <a:xfrm>
              <a:off x="1277446" y="2531579"/>
              <a:ext cx="18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7E194B36-3556-D326-CEF0-B6F87BF0039D}"/>
                </a:ext>
              </a:extLst>
            </p:cNvPr>
            <p:cNvGrpSpPr/>
            <p:nvPr/>
          </p:nvGrpSpPr>
          <p:grpSpPr>
            <a:xfrm>
              <a:off x="2276920" y="1604171"/>
              <a:ext cx="248070" cy="614969"/>
              <a:chOff x="4979318" y="2417480"/>
              <a:chExt cx="248070" cy="614969"/>
            </a:xfrm>
          </p:grpSpPr>
          <p:sp>
            <p:nvSpPr>
              <p:cNvPr id="40" name="椭圆 39">
                <a:extLst>
                  <a:ext uri="{FF2B5EF4-FFF2-40B4-BE49-F238E27FC236}">
                    <a16:creationId xmlns:a16="http://schemas.microsoft.com/office/drawing/2014/main" id="{7337AD34-3303-6717-B141-577EA432384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79318" y="2784379"/>
                <a:ext cx="248070" cy="24807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012C0688-93F3-8973-CB38-B72AB3DE6121}"/>
                  </a:ext>
                </a:extLst>
              </p:cNvPr>
              <p:cNvCxnSpPr>
                <a:stCxn id="40" idx="2"/>
                <a:endCxn id="40" idx="6"/>
              </p:cNvCxnSpPr>
              <p:nvPr/>
            </p:nvCxnSpPr>
            <p:spPr>
              <a:xfrm>
                <a:off x="4979318" y="2908414"/>
                <a:ext cx="24807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D642490A-FBB2-8459-9DCE-7D9410AC7904}"/>
                  </a:ext>
                </a:extLst>
              </p:cNvPr>
              <p:cNvCxnSpPr>
                <a:stCxn id="40" idx="0"/>
                <a:endCxn id="40" idx="4"/>
              </p:cNvCxnSpPr>
              <p:nvPr/>
            </p:nvCxnSpPr>
            <p:spPr>
              <a:xfrm>
                <a:off x="5103353" y="2784379"/>
                <a:ext cx="0" cy="2480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ABC95520-025B-6F6D-B912-992BB40DCE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50680" y="2417480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A990B910-C014-4409-95F1-6C3F6F257093}"/>
                  </a:ext>
                </a:extLst>
              </p:cNvPr>
              <p:cNvCxnSpPr>
                <a:stCxn id="40" idx="0"/>
                <a:endCxn id="43" idx="3"/>
              </p:cNvCxnSpPr>
              <p:nvPr/>
            </p:nvCxnSpPr>
            <p:spPr>
              <a:xfrm flipV="1">
                <a:off x="5103353" y="2525480"/>
                <a:ext cx="1327" cy="25889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941E1693-0B18-E840-096B-F522CDA9A13C}"/>
                </a:ext>
              </a:extLst>
            </p:cNvPr>
            <p:cNvGrpSpPr/>
            <p:nvPr/>
          </p:nvGrpSpPr>
          <p:grpSpPr>
            <a:xfrm>
              <a:off x="900848" y="955069"/>
              <a:ext cx="436273" cy="1629394"/>
              <a:chOff x="1887818" y="955069"/>
              <a:chExt cx="436273" cy="162939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文本框 34">
                    <a:extLst>
                      <a:ext uri="{FF2B5EF4-FFF2-40B4-BE49-F238E27FC236}">
                        <a16:creationId xmlns:a16="http://schemas.microsoft.com/office/drawing/2014/main" id="{C611038E-561B-2D39-0AFD-F167F1189CAC}"/>
                      </a:ext>
                    </a:extLst>
                  </p:cNvPr>
                  <p:cNvSpPr txBox="1"/>
                  <p:nvPr/>
                </p:nvSpPr>
                <p:spPr>
                  <a:xfrm>
                    <a:off x="1894999" y="1395608"/>
                    <a:ext cx="42909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35" name="文本框 34">
                    <a:extLst>
                      <a:ext uri="{FF2B5EF4-FFF2-40B4-BE49-F238E27FC236}">
                        <a16:creationId xmlns:a16="http://schemas.microsoft.com/office/drawing/2014/main" id="{C611038E-561B-2D39-0AFD-F167F1189CA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94999" y="1395608"/>
                    <a:ext cx="429092" cy="30777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5882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文本框 35">
                    <a:extLst>
                      <a:ext uri="{FF2B5EF4-FFF2-40B4-BE49-F238E27FC236}">
                        <a16:creationId xmlns:a16="http://schemas.microsoft.com/office/drawing/2014/main" id="{5FC91C87-E9DA-26B2-82EC-46F9FAC44B60}"/>
                      </a:ext>
                    </a:extLst>
                  </p:cNvPr>
                  <p:cNvSpPr txBox="1"/>
                  <p:nvPr/>
                </p:nvSpPr>
                <p:spPr>
                  <a:xfrm>
                    <a:off x="1887818" y="955069"/>
                    <a:ext cx="433259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36" name="文本框 35">
                    <a:extLst>
                      <a:ext uri="{FF2B5EF4-FFF2-40B4-BE49-F238E27FC236}">
                        <a16:creationId xmlns:a16="http://schemas.microsoft.com/office/drawing/2014/main" id="{5FC91C87-E9DA-26B2-82EC-46F9FAC44B6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87818" y="955069"/>
                    <a:ext cx="433259" cy="30777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5882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文本框 36">
                    <a:extLst>
                      <a:ext uri="{FF2B5EF4-FFF2-40B4-BE49-F238E27FC236}">
                        <a16:creationId xmlns:a16="http://schemas.microsoft.com/office/drawing/2014/main" id="{5CB23ADC-5715-A6DD-45B3-81CB0D85934F}"/>
                      </a:ext>
                    </a:extLst>
                  </p:cNvPr>
                  <p:cNvSpPr txBox="1"/>
                  <p:nvPr/>
                </p:nvSpPr>
                <p:spPr>
                  <a:xfrm>
                    <a:off x="1887818" y="1836147"/>
                    <a:ext cx="433259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37" name="文本框 36">
                    <a:extLst>
                      <a:ext uri="{FF2B5EF4-FFF2-40B4-BE49-F238E27FC236}">
                        <a16:creationId xmlns:a16="http://schemas.microsoft.com/office/drawing/2014/main" id="{5CB23ADC-5715-A6DD-45B3-81CB0D85934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87818" y="1836147"/>
                    <a:ext cx="433259" cy="307777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6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文本框 37">
                    <a:extLst>
                      <a:ext uri="{FF2B5EF4-FFF2-40B4-BE49-F238E27FC236}">
                        <a16:creationId xmlns:a16="http://schemas.microsoft.com/office/drawing/2014/main" id="{DD46414F-00FB-D184-8F4C-8986B4B2F631}"/>
                      </a:ext>
                    </a:extLst>
                  </p:cNvPr>
                  <p:cNvSpPr txBox="1"/>
                  <p:nvPr/>
                </p:nvSpPr>
                <p:spPr>
                  <a:xfrm>
                    <a:off x="1887818" y="2276686"/>
                    <a:ext cx="433259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38" name="文本框 37">
                    <a:extLst>
                      <a:ext uri="{FF2B5EF4-FFF2-40B4-BE49-F238E27FC236}">
                        <a16:creationId xmlns:a16="http://schemas.microsoft.com/office/drawing/2014/main" id="{DD46414F-00FB-D184-8F4C-8986B4B2F63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87818" y="2276686"/>
                    <a:ext cx="433259" cy="30777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6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D9F8118B-1EE6-D1FF-52E8-7D735678EC90}"/>
                </a:ext>
              </a:extLst>
            </p:cNvPr>
            <p:cNvGrpSpPr/>
            <p:nvPr/>
          </p:nvGrpSpPr>
          <p:grpSpPr>
            <a:xfrm>
              <a:off x="1495635" y="2040438"/>
              <a:ext cx="248070" cy="614969"/>
              <a:chOff x="4428083" y="1107483"/>
              <a:chExt cx="248070" cy="614969"/>
            </a:xfrm>
          </p:grpSpPr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C9016774-86AA-6DF3-CCC9-2A2D6EF8DF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8083" y="1474382"/>
                <a:ext cx="248070" cy="24807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09EA8DC7-2573-1693-7968-918C67165A62}"/>
                  </a:ext>
                </a:extLst>
              </p:cNvPr>
              <p:cNvCxnSpPr>
                <a:stCxn id="30" idx="2"/>
                <a:endCxn id="30" idx="6"/>
              </p:cNvCxnSpPr>
              <p:nvPr/>
            </p:nvCxnSpPr>
            <p:spPr>
              <a:xfrm>
                <a:off x="4428083" y="1598417"/>
                <a:ext cx="24807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D4A3709E-3AD8-AB1F-BEFF-BC9A8672D5B9}"/>
                  </a:ext>
                </a:extLst>
              </p:cNvPr>
              <p:cNvCxnSpPr>
                <a:stCxn id="30" idx="0"/>
                <a:endCxn id="30" idx="4"/>
              </p:cNvCxnSpPr>
              <p:nvPr/>
            </p:nvCxnSpPr>
            <p:spPr>
              <a:xfrm>
                <a:off x="4552118" y="1474382"/>
                <a:ext cx="0" cy="2480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id="{4E6B4147-D06F-D09E-DCD0-C94F6AFF98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99445" y="1107483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005E9F4A-B524-1720-DE9E-A6FB962FFC3F}"/>
                  </a:ext>
                </a:extLst>
              </p:cNvPr>
              <p:cNvCxnSpPr>
                <a:stCxn id="30" idx="0"/>
                <a:endCxn id="33" idx="3"/>
              </p:cNvCxnSpPr>
              <p:nvPr/>
            </p:nvCxnSpPr>
            <p:spPr>
              <a:xfrm flipV="1">
                <a:off x="4552118" y="1215483"/>
                <a:ext cx="1327" cy="25889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D23F6073-F964-D04E-B0FD-627687C866F5}"/>
                </a:ext>
              </a:extLst>
            </p:cNvPr>
            <p:cNvGrpSpPr/>
            <p:nvPr/>
          </p:nvGrpSpPr>
          <p:grpSpPr>
            <a:xfrm>
              <a:off x="1992672" y="1179264"/>
              <a:ext cx="109327" cy="541912"/>
              <a:chOff x="6493831" y="1983970"/>
              <a:chExt cx="109327" cy="541912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E7E42F0E-4A23-314C-D945-4129D1D403C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495158" y="1983970"/>
                <a:ext cx="108000" cy="109748"/>
                <a:chOff x="8704641" y="1479832"/>
                <a:chExt cx="312899" cy="317961"/>
              </a:xfrm>
            </p:grpSpPr>
            <p:cxnSp>
              <p:nvCxnSpPr>
                <p:cNvPr id="28" name="直接连接符 27">
                  <a:extLst>
                    <a:ext uri="{FF2B5EF4-FFF2-40B4-BE49-F238E27FC236}">
                      <a16:creationId xmlns:a16="http://schemas.microsoft.com/office/drawing/2014/main" id="{AE6FCBB7-4A28-FBF8-7519-D9CDED146516}"/>
                    </a:ext>
                  </a:extLst>
                </p:cNvPr>
                <p:cNvCxnSpPr/>
                <p:nvPr/>
              </p:nvCxnSpPr>
              <p:spPr>
                <a:xfrm>
                  <a:off x="8706255" y="1484894"/>
                  <a:ext cx="311285" cy="3128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连接符 28">
                  <a:extLst>
                    <a:ext uri="{FF2B5EF4-FFF2-40B4-BE49-F238E27FC236}">
                      <a16:creationId xmlns:a16="http://schemas.microsoft.com/office/drawing/2014/main" id="{79043CA1-FBCE-7A50-6F64-82C6CB834E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705448" y="1479025"/>
                  <a:ext cx="311285" cy="3128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id="{389EAB7F-7418-D096-6733-9CBDF63E06D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493831" y="2416135"/>
                <a:ext cx="108000" cy="109747"/>
                <a:chOff x="8704641" y="1479832"/>
                <a:chExt cx="312899" cy="317961"/>
              </a:xfrm>
            </p:grpSpPr>
            <p:cxnSp>
              <p:nvCxnSpPr>
                <p:cNvPr id="26" name="直接连接符 25">
                  <a:extLst>
                    <a:ext uri="{FF2B5EF4-FFF2-40B4-BE49-F238E27FC236}">
                      <a16:creationId xmlns:a16="http://schemas.microsoft.com/office/drawing/2014/main" id="{04DC8FD3-589B-60D2-DF02-D2E793C5AC3D}"/>
                    </a:ext>
                  </a:extLst>
                </p:cNvPr>
                <p:cNvCxnSpPr/>
                <p:nvPr/>
              </p:nvCxnSpPr>
              <p:spPr>
                <a:xfrm>
                  <a:off x="8706255" y="1484894"/>
                  <a:ext cx="311285" cy="3128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26">
                  <a:extLst>
                    <a:ext uri="{FF2B5EF4-FFF2-40B4-BE49-F238E27FC236}">
                      <a16:creationId xmlns:a16="http://schemas.microsoft.com/office/drawing/2014/main" id="{E41FF06C-49DC-A260-A0BD-EE0A632821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705448" y="1479025"/>
                  <a:ext cx="311285" cy="3128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BAC195DC-07F9-70B6-755E-009B7ACE1598}"/>
                  </a:ext>
                </a:extLst>
              </p:cNvPr>
              <p:cNvCxnSpPr/>
              <p:nvPr/>
            </p:nvCxnSpPr>
            <p:spPr>
              <a:xfrm>
                <a:off x="6554913" y="2035351"/>
                <a:ext cx="0" cy="43693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D91EA381-4C63-9DC5-031C-1F15FD43FA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67745" y="1519364"/>
              <a:ext cx="288000" cy="28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H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35F6EA67-A539-84D0-8055-73F7A38F1A2C}"/>
              </a:ext>
            </a:extLst>
          </p:cNvPr>
          <p:cNvGrpSpPr/>
          <p:nvPr/>
        </p:nvGrpSpPr>
        <p:grpSpPr>
          <a:xfrm>
            <a:off x="4728951" y="2136454"/>
            <a:ext cx="2176598" cy="1700338"/>
            <a:chOff x="4144294" y="884125"/>
            <a:chExt cx="2176598" cy="1700338"/>
          </a:xfrm>
        </p:grpSpPr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58D56CA8-B287-FAFE-4758-CA341F89F2BF}"/>
                </a:ext>
              </a:extLst>
            </p:cNvPr>
            <p:cNvCxnSpPr>
              <a:cxnSpLocks/>
            </p:cNvCxnSpPr>
            <p:nvPr/>
          </p:nvCxnSpPr>
          <p:spPr>
            <a:xfrm>
              <a:off x="4520892" y="1149833"/>
              <a:ext cx="18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E50DBD74-55E7-5D87-9BF9-07A43FEC82B8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520892" y="1586767"/>
              <a:ext cx="18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C3FE4F45-D034-42EF-4BCE-1BC0B3F70033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520892" y="2023701"/>
              <a:ext cx="18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30546770-EB4C-4993-0AE6-4EB71CA1C33B}"/>
                </a:ext>
              </a:extLst>
            </p:cNvPr>
            <p:cNvCxnSpPr>
              <a:cxnSpLocks/>
            </p:cNvCxnSpPr>
            <p:nvPr/>
          </p:nvCxnSpPr>
          <p:spPr>
            <a:xfrm>
              <a:off x="4520892" y="2460635"/>
              <a:ext cx="18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7FC1D3A7-65CC-AC13-D297-2121097A1170}"/>
                </a:ext>
              </a:extLst>
            </p:cNvPr>
            <p:cNvGrpSpPr/>
            <p:nvPr/>
          </p:nvGrpSpPr>
          <p:grpSpPr>
            <a:xfrm>
              <a:off x="5637495" y="1098543"/>
              <a:ext cx="248070" cy="614969"/>
              <a:chOff x="4979318" y="2417480"/>
              <a:chExt cx="248070" cy="614969"/>
            </a:xfrm>
          </p:grpSpPr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id="{03B96FBC-7FA5-3721-2EFF-8CDD0D6064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79318" y="2784379"/>
                <a:ext cx="248070" cy="24807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223C01F3-BC70-F207-9BDC-1D610511C8EB}"/>
                  </a:ext>
                </a:extLst>
              </p:cNvPr>
              <p:cNvCxnSpPr>
                <a:stCxn id="51" idx="2"/>
                <a:endCxn id="51" idx="6"/>
              </p:cNvCxnSpPr>
              <p:nvPr/>
            </p:nvCxnSpPr>
            <p:spPr>
              <a:xfrm>
                <a:off x="4979318" y="2908414"/>
                <a:ext cx="24807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DFD063D3-0D1B-49B6-4383-E5709F2D0575}"/>
                  </a:ext>
                </a:extLst>
              </p:cNvPr>
              <p:cNvCxnSpPr>
                <a:stCxn id="51" idx="0"/>
                <a:endCxn id="51" idx="4"/>
              </p:cNvCxnSpPr>
              <p:nvPr/>
            </p:nvCxnSpPr>
            <p:spPr>
              <a:xfrm>
                <a:off x="5103353" y="2784379"/>
                <a:ext cx="0" cy="2480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F2245BDF-1309-B961-1B86-863BC7BC3A2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50680" y="2417480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5" name="直接连接符 54">
                <a:extLst>
                  <a:ext uri="{FF2B5EF4-FFF2-40B4-BE49-F238E27FC236}">
                    <a16:creationId xmlns:a16="http://schemas.microsoft.com/office/drawing/2014/main" id="{038EA335-57F9-B2A6-C547-CB7C24B64E9F}"/>
                  </a:ext>
                </a:extLst>
              </p:cNvPr>
              <p:cNvCxnSpPr>
                <a:stCxn id="51" idx="0"/>
                <a:endCxn id="54" idx="3"/>
              </p:cNvCxnSpPr>
              <p:nvPr/>
            </p:nvCxnSpPr>
            <p:spPr>
              <a:xfrm flipV="1">
                <a:off x="5103353" y="2525480"/>
                <a:ext cx="1327" cy="25889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5F6BA4EC-7518-B201-4E46-49B0325CB192}"/>
                </a:ext>
              </a:extLst>
            </p:cNvPr>
            <p:cNvGrpSpPr/>
            <p:nvPr/>
          </p:nvGrpSpPr>
          <p:grpSpPr>
            <a:xfrm>
              <a:off x="4144294" y="884125"/>
              <a:ext cx="436273" cy="1629394"/>
              <a:chOff x="1887818" y="955069"/>
              <a:chExt cx="436273" cy="162939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文本框 56">
                    <a:extLst>
                      <a:ext uri="{FF2B5EF4-FFF2-40B4-BE49-F238E27FC236}">
                        <a16:creationId xmlns:a16="http://schemas.microsoft.com/office/drawing/2014/main" id="{D58ABEC8-4BB5-144B-84A7-D6192B1DB45C}"/>
                      </a:ext>
                    </a:extLst>
                  </p:cNvPr>
                  <p:cNvSpPr txBox="1"/>
                  <p:nvPr/>
                </p:nvSpPr>
                <p:spPr>
                  <a:xfrm>
                    <a:off x="1894999" y="1395608"/>
                    <a:ext cx="42909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57" name="文本框 56">
                    <a:extLst>
                      <a:ext uri="{FF2B5EF4-FFF2-40B4-BE49-F238E27FC236}">
                        <a16:creationId xmlns:a16="http://schemas.microsoft.com/office/drawing/2014/main" id="{D58ABEC8-4BB5-144B-84A7-D6192B1DB45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94999" y="1395608"/>
                    <a:ext cx="429092" cy="307777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6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文本框 57">
                    <a:extLst>
                      <a:ext uri="{FF2B5EF4-FFF2-40B4-BE49-F238E27FC236}">
                        <a16:creationId xmlns:a16="http://schemas.microsoft.com/office/drawing/2014/main" id="{110CA0D6-718B-238E-1A74-FDD5A092F1D8}"/>
                      </a:ext>
                    </a:extLst>
                  </p:cNvPr>
                  <p:cNvSpPr txBox="1"/>
                  <p:nvPr/>
                </p:nvSpPr>
                <p:spPr>
                  <a:xfrm>
                    <a:off x="1887818" y="955069"/>
                    <a:ext cx="433259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58" name="文本框 57">
                    <a:extLst>
                      <a:ext uri="{FF2B5EF4-FFF2-40B4-BE49-F238E27FC236}">
                        <a16:creationId xmlns:a16="http://schemas.microsoft.com/office/drawing/2014/main" id="{110CA0D6-718B-238E-1A74-FDD5A092F1D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87818" y="955069"/>
                    <a:ext cx="433259" cy="30777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5882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文本框 58">
                    <a:extLst>
                      <a:ext uri="{FF2B5EF4-FFF2-40B4-BE49-F238E27FC236}">
                        <a16:creationId xmlns:a16="http://schemas.microsoft.com/office/drawing/2014/main" id="{E788023D-71A4-8191-1582-F0CFFCE91766}"/>
                      </a:ext>
                    </a:extLst>
                  </p:cNvPr>
                  <p:cNvSpPr txBox="1"/>
                  <p:nvPr/>
                </p:nvSpPr>
                <p:spPr>
                  <a:xfrm>
                    <a:off x="1887818" y="1836147"/>
                    <a:ext cx="433259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59" name="文本框 58">
                    <a:extLst>
                      <a:ext uri="{FF2B5EF4-FFF2-40B4-BE49-F238E27FC236}">
                        <a16:creationId xmlns:a16="http://schemas.microsoft.com/office/drawing/2014/main" id="{E788023D-71A4-8191-1582-F0CFFCE9176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87818" y="1836147"/>
                    <a:ext cx="433259" cy="307777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8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文本框 59">
                    <a:extLst>
                      <a:ext uri="{FF2B5EF4-FFF2-40B4-BE49-F238E27FC236}">
                        <a16:creationId xmlns:a16="http://schemas.microsoft.com/office/drawing/2014/main" id="{E5C1399E-FAAA-EEB8-2666-FD7B4B8D9942}"/>
                      </a:ext>
                    </a:extLst>
                  </p:cNvPr>
                  <p:cNvSpPr txBox="1"/>
                  <p:nvPr/>
                </p:nvSpPr>
                <p:spPr>
                  <a:xfrm>
                    <a:off x="1887818" y="2276686"/>
                    <a:ext cx="433259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60" name="文本框 59">
                    <a:extLst>
                      <a:ext uri="{FF2B5EF4-FFF2-40B4-BE49-F238E27FC236}">
                        <a16:creationId xmlns:a16="http://schemas.microsoft.com/office/drawing/2014/main" id="{E5C1399E-FAAA-EEB8-2666-FD7B4B8D994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87818" y="2276686"/>
                    <a:ext cx="433259" cy="30777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5882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1C8CF8C4-B83E-FD1B-3E6F-C78B40CA90AA}"/>
                </a:ext>
              </a:extLst>
            </p:cNvPr>
            <p:cNvGrpSpPr/>
            <p:nvPr/>
          </p:nvGrpSpPr>
          <p:grpSpPr>
            <a:xfrm>
              <a:off x="4739081" y="1969494"/>
              <a:ext cx="248070" cy="614969"/>
              <a:chOff x="4428083" y="1107483"/>
              <a:chExt cx="248070" cy="614969"/>
            </a:xfrm>
          </p:grpSpPr>
          <p:sp>
            <p:nvSpPr>
              <p:cNvPr id="62" name="椭圆 61">
                <a:extLst>
                  <a:ext uri="{FF2B5EF4-FFF2-40B4-BE49-F238E27FC236}">
                    <a16:creationId xmlns:a16="http://schemas.microsoft.com/office/drawing/2014/main" id="{77C4311B-E838-0D92-CDF4-B0805C16C7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8083" y="1474382"/>
                <a:ext cx="248070" cy="24807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63" name="直接连接符 62">
                <a:extLst>
                  <a:ext uri="{FF2B5EF4-FFF2-40B4-BE49-F238E27FC236}">
                    <a16:creationId xmlns:a16="http://schemas.microsoft.com/office/drawing/2014/main" id="{131547E3-B5BE-6C77-8EB3-FACAFBE32115}"/>
                  </a:ext>
                </a:extLst>
              </p:cNvPr>
              <p:cNvCxnSpPr>
                <a:stCxn id="62" idx="2"/>
                <a:endCxn id="62" idx="6"/>
              </p:cNvCxnSpPr>
              <p:nvPr/>
            </p:nvCxnSpPr>
            <p:spPr>
              <a:xfrm>
                <a:off x="4428083" y="1598417"/>
                <a:ext cx="24807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>
                <a:extLst>
                  <a:ext uri="{FF2B5EF4-FFF2-40B4-BE49-F238E27FC236}">
                    <a16:creationId xmlns:a16="http://schemas.microsoft.com/office/drawing/2014/main" id="{D5A6E353-E83F-67E8-F22B-6210CEE506BB}"/>
                  </a:ext>
                </a:extLst>
              </p:cNvPr>
              <p:cNvCxnSpPr>
                <a:stCxn id="62" idx="0"/>
                <a:endCxn id="62" idx="4"/>
              </p:cNvCxnSpPr>
              <p:nvPr/>
            </p:nvCxnSpPr>
            <p:spPr>
              <a:xfrm>
                <a:off x="4552118" y="1474382"/>
                <a:ext cx="0" cy="2480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椭圆 64">
                <a:extLst>
                  <a:ext uri="{FF2B5EF4-FFF2-40B4-BE49-F238E27FC236}">
                    <a16:creationId xmlns:a16="http://schemas.microsoft.com/office/drawing/2014/main" id="{DEA767A9-AE79-31A6-1227-2170685097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99445" y="1107483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66" name="直接连接符 65">
                <a:extLst>
                  <a:ext uri="{FF2B5EF4-FFF2-40B4-BE49-F238E27FC236}">
                    <a16:creationId xmlns:a16="http://schemas.microsoft.com/office/drawing/2014/main" id="{8C91A369-B296-840E-CF49-B6207E96495C}"/>
                  </a:ext>
                </a:extLst>
              </p:cNvPr>
              <p:cNvCxnSpPr>
                <a:stCxn id="62" idx="0"/>
                <a:endCxn id="65" idx="3"/>
              </p:cNvCxnSpPr>
              <p:nvPr/>
            </p:nvCxnSpPr>
            <p:spPr>
              <a:xfrm flipV="1">
                <a:off x="4552118" y="1215483"/>
                <a:ext cx="1327" cy="25889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id="{6E13AEB7-CEA1-376D-A19F-99D5CCF06B7B}"/>
                </a:ext>
              </a:extLst>
            </p:cNvPr>
            <p:cNvGrpSpPr/>
            <p:nvPr/>
          </p:nvGrpSpPr>
          <p:grpSpPr>
            <a:xfrm>
              <a:off x="5235662" y="1520321"/>
              <a:ext cx="109327" cy="541912"/>
              <a:chOff x="6493831" y="1983970"/>
              <a:chExt cx="109327" cy="541912"/>
            </a:xfrm>
          </p:grpSpPr>
          <p:grpSp>
            <p:nvGrpSpPr>
              <p:cNvPr id="68" name="组合 67">
                <a:extLst>
                  <a:ext uri="{FF2B5EF4-FFF2-40B4-BE49-F238E27FC236}">
                    <a16:creationId xmlns:a16="http://schemas.microsoft.com/office/drawing/2014/main" id="{8B079E00-ED13-40EC-DE04-9D2B75AD163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495158" y="1983970"/>
                <a:ext cx="108000" cy="109748"/>
                <a:chOff x="8704641" y="1479832"/>
                <a:chExt cx="312899" cy="317961"/>
              </a:xfrm>
            </p:grpSpPr>
            <p:cxnSp>
              <p:nvCxnSpPr>
                <p:cNvPr id="73" name="直接连接符 72">
                  <a:extLst>
                    <a:ext uri="{FF2B5EF4-FFF2-40B4-BE49-F238E27FC236}">
                      <a16:creationId xmlns:a16="http://schemas.microsoft.com/office/drawing/2014/main" id="{CF249D46-087E-5168-4998-06AC72D49862}"/>
                    </a:ext>
                  </a:extLst>
                </p:cNvPr>
                <p:cNvCxnSpPr/>
                <p:nvPr/>
              </p:nvCxnSpPr>
              <p:spPr>
                <a:xfrm>
                  <a:off x="8706255" y="1484894"/>
                  <a:ext cx="311285" cy="3128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直接连接符 73">
                  <a:extLst>
                    <a:ext uri="{FF2B5EF4-FFF2-40B4-BE49-F238E27FC236}">
                      <a16:creationId xmlns:a16="http://schemas.microsoft.com/office/drawing/2014/main" id="{CA61C19B-E1EA-1DB4-3BD3-17A967E191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705448" y="1479025"/>
                  <a:ext cx="311285" cy="3128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9" name="组合 68">
                <a:extLst>
                  <a:ext uri="{FF2B5EF4-FFF2-40B4-BE49-F238E27FC236}">
                    <a16:creationId xmlns:a16="http://schemas.microsoft.com/office/drawing/2014/main" id="{4F7237DB-8E84-EB85-DF5E-D3EFAC4D3AD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493831" y="2416135"/>
                <a:ext cx="108000" cy="109747"/>
                <a:chOff x="8704641" y="1479832"/>
                <a:chExt cx="312899" cy="317961"/>
              </a:xfrm>
            </p:grpSpPr>
            <p:cxnSp>
              <p:nvCxnSpPr>
                <p:cNvPr id="71" name="直接连接符 70">
                  <a:extLst>
                    <a:ext uri="{FF2B5EF4-FFF2-40B4-BE49-F238E27FC236}">
                      <a16:creationId xmlns:a16="http://schemas.microsoft.com/office/drawing/2014/main" id="{80EC4F4C-CCC3-B9BB-8290-B5D98BDCC616}"/>
                    </a:ext>
                  </a:extLst>
                </p:cNvPr>
                <p:cNvCxnSpPr/>
                <p:nvPr/>
              </p:nvCxnSpPr>
              <p:spPr>
                <a:xfrm>
                  <a:off x="8706255" y="1484894"/>
                  <a:ext cx="311285" cy="3128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直接连接符 71">
                  <a:extLst>
                    <a:ext uri="{FF2B5EF4-FFF2-40B4-BE49-F238E27FC236}">
                      <a16:creationId xmlns:a16="http://schemas.microsoft.com/office/drawing/2014/main" id="{A3BB6F63-684B-6BB9-8832-2B0FF1EE1E6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705448" y="1479025"/>
                  <a:ext cx="311285" cy="3128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0" name="直接连接符 69">
                <a:extLst>
                  <a:ext uri="{FF2B5EF4-FFF2-40B4-BE49-F238E27FC236}">
                    <a16:creationId xmlns:a16="http://schemas.microsoft.com/office/drawing/2014/main" id="{C3128609-53B7-D03B-E4C7-33DC1983DB34}"/>
                  </a:ext>
                </a:extLst>
              </p:cNvPr>
              <p:cNvCxnSpPr/>
              <p:nvPr/>
            </p:nvCxnSpPr>
            <p:spPr>
              <a:xfrm>
                <a:off x="6554913" y="2035351"/>
                <a:ext cx="0" cy="43693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CBDDABAC-663E-B2B9-5AC3-62E6D66CBD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11191" y="1448420"/>
              <a:ext cx="288000" cy="28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H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4" name="组合 143">
            <a:extLst>
              <a:ext uri="{FF2B5EF4-FFF2-40B4-BE49-F238E27FC236}">
                <a16:creationId xmlns:a16="http://schemas.microsoft.com/office/drawing/2014/main" id="{46A49CDD-19BE-2E67-DDEA-EAFFE1E40E8E}"/>
              </a:ext>
            </a:extLst>
          </p:cNvPr>
          <p:cNvGrpSpPr/>
          <p:nvPr/>
        </p:nvGrpSpPr>
        <p:grpSpPr>
          <a:xfrm>
            <a:off x="602817" y="4724531"/>
            <a:ext cx="3076598" cy="1760862"/>
            <a:chOff x="1091147" y="3423012"/>
            <a:chExt cx="3076598" cy="1760862"/>
          </a:xfrm>
        </p:grpSpPr>
        <p:cxnSp>
          <p:nvCxnSpPr>
            <p:cNvPr id="76" name="直接连接符 75">
              <a:extLst>
                <a:ext uri="{FF2B5EF4-FFF2-40B4-BE49-F238E27FC236}">
                  <a16:creationId xmlns:a16="http://schemas.microsoft.com/office/drawing/2014/main" id="{DAF22920-3FCF-47E7-29CA-C92EBA6C567A}"/>
                </a:ext>
              </a:extLst>
            </p:cNvPr>
            <p:cNvCxnSpPr>
              <a:cxnSpLocks/>
            </p:cNvCxnSpPr>
            <p:nvPr/>
          </p:nvCxnSpPr>
          <p:spPr>
            <a:xfrm>
              <a:off x="1467745" y="3688720"/>
              <a:ext cx="27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>
              <a:extLst>
                <a:ext uri="{FF2B5EF4-FFF2-40B4-BE49-F238E27FC236}">
                  <a16:creationId xmlns:a16="http://schemas.microsoft.com/office/drawing/2014/main" id="{AC7F4694-C2FC-7789-6271-FF79F7BD3A27}"/>
                </a:ext>
              </a:extLst>
            </p:cNvPr>
            <p:cNvCxnSpPr>
              <a:cxnSpLocks/>
            </p:cNvCxnSpPr>
            <p:nvPr/>
          </p:nvCxnSpPr>
          <p:spPr>
            <a:xfrm>
              <a:off x="1467745" y="4125654"/>
              <a:ext cx="27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>
              <a:extLst>
                <a:ext uri="{FF2B5EF4-FFF2-40B4-BE49-F238E27FC236}">
                  <a16:creationId xmlns:a16="http://schemas.microsoft.com/office/drawing/2014/main" id="{F59D108B-64EC-20F9-BB83-04271E6DD6B6}"/>
                </a:ext>
              </a:extLst>
            </p:cNvPr>
            <p:cNvCxnSpPr>
              <a:cxnSpLocks/>
            </p:cNvCxnSpPr>
            <p:nvPr/>
          </p:nvCxnSpPr>
          <p:spPr>
            <a:xfrm>
              <a:off x="1467745" y="4562588"/>
              <a:ext cx="27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>
              <a:extLst>
                <a:ext uri="{FF2B5EF4-FFF2-40B4-BE49-F238E27FC236}">
                  <a16:creationId xmlns:a16="http://schemas.microsoft.com/office/drawing/2014/main" id="{520099E3-9311-C63C-6E01-1A06914B7A8D}"/>
                </a:ext>
              </a:extLst>
            </p:cNvPr>
            <p:cNvCxnSpPr>
              <a:cxnSpLocks/>
            </p:cNvCxnSpPr>
            <p:nvPr/>
          </p:nvCxnSpPr>
          <p:spPr>
            <a:xfrm>
              <a:off x="1467745" y="4999522"/>
              <a:ext cx="27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组合 79">
              <a:extLst>
                <a:ext uri="{FF2B5EF4-FFF2-40B4-BE49-F238E27FC236}">
                  <a16:creationId xmlns:a16="http://schemas.microsoft.com/office/drawing/2014/main" id="{7E963DE4-1E65-7DBF-D710-DEA3C2A7F57C}"/>
                </a:ext>
              </a:extLst>
            </p:cNvPr>
            <p:cNvGrpSpPr/>
            <p:nvPr/>
          </p:nvGrpSpPr>
          <p:grpSpPr>
            <a:xfrm>
              <a:off x="3267319" y="4072114"/>
              <a:ext cx="248070" cy="614969"/>
              <a:chOff x="4979318" y="2417480"/>
              <a:chExt cx="248070" cy="614969"/>
            </a:xfrm>
          </p:grpSpPr>
          <p:sp>
            <p:nvSpPr>
              <p:cNvPr id="81" name="椭圆 80">
                <a:extLst>
                  <a:ext uri="{FF2B5EF4-FFF2-40B4-BE49-F238E27FC236}">
                    <a16:creationId xmlns:a16="http://schemas.microsoft.com/office/drawing/2014/main" id="{2EE22DFD-CA48-C2E6-78C1-995B293E64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79318" y="2784379"/>
                <a:ext cx="248070" cy="24807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2" name="直接连接符 81">
                <a:extLst>
                  <a:ext uri="{FF2B5EF4-FFF2-40B4-BE49-F238E27FC236}">
                    <a16:creationId xmlns:a16="http://schemas.microsoft.com/office/drawing/2014/main" id="{95D7EA39-F17A-552C-E9C0-204F7A9304EB}"/>
                  </a:ext>
                </a:extLst>
              </p:cNvPr>
              <p:cNvCxnSpPr>
                <a:stCxn id="81" idx="2"/>
                <a:endCxn id="81" idx="6"/>
              </p:cNvCxnSpPr>
              <p:nvPr/>
            </p:nvCxnSpPr>
            <p:spPr>
              <a:xfrm>
                <a:off x="4979318" y="2908414"/>
                <a:ext cx="24807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>
                <a:extLst>
                  <a:ext uri="{FF2B5EF4-FFF2-40B4-BE49-F238E27FC236}">
                    <a16:creationId xmlns:a16="http://schemas.microsoft.com/office/drawing/2014/main" id="{C3F489BF-9DD8-CF14-7F3B-0BD18A783603}"/>
                  </a:ext>
                </a:extLst>
              </p:cNvPr>
              <p:cNvCxnSpPr>
                <a:stCxn id="81" idx="0"/>
                <a:endCxn id="81" idx="4"/>
              </p:cNvCxnSpPr>
              <p:nvPr/>
            </p:nvCxnSpPr>
            <p:spPr>
              <a:xfrm>
                <a:off x="5103353" y="2784379"/>
                <a:ext cx="0" cy="2480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椭圆 83">
                <a:extLst>
                  <a:ext uri="{FF2B5EF4-FFF2-40B4-BE49-F238E27FC236}">
                    <a16:creationId xmlns:a16="http://schemas.microsoft.com/office/drawing/2014/main" id="{5E07038F-B399-02F4-066F-011C9B1AEC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50680" y="2417480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5" name="直接连接符 84">
                <a:extLst>
                  <a:ext uri="{FF2B5EF4-FFF2-40B4-BE49-F238E27FC236}">
                    <a16:creationId xmlns:a16="http://schemas.microsoft.com/office/drawing/2014/main" id="{930657D0-41C5-8D29-B5B1-970C9B381CE9}"/>
                  </a:ext>
                </a:extLst>
              </p:cNvPr>
              <p:cNvCxnSpPr>
                <a:stCxn id="81" idx="0"/>
                <a:endCxn id="84" idx="3"/>
              </p:cNvCxnSpPr>
              <p:nvPr/>
            </p:nvCxnSpPr>
            <p:spPr>
              <a:xfrm flipV="1">
                <a:off x="5103353" y="2525480"/>
                <a:ext cx="1327" cy="25889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" name="组合 85">
              <a:extLst>
                <a:ext uri="{FF2B5EF4-FFF2-40B4-BE49-F238E27FC236}">
                  <a16:creationId xmlns:a16="http://schemas.microsoft.com/office/drawing/2014/main" id="{D4CEB9FE-B2D0-3371-CC00-076BD849A07B}"/>
                </a:ext>
              </a:extLst>
            </p:cNvPr>
            <p:cNvGrpSpPr/>
            <p:nvPr/>
          </p:nvGrpSpPr>
          <p:grpSpPr>
            <a:xfrm>
              <a:off x="1091147" y="3423012"/>
              <a:ext cx="436273" cy="1629394"/>
              <a:chOff x="1887818" y="955069"/>
              <a:chExt cx="436273" cy="162939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7" name="文本框 86">
                    <a:extLst>
                      <a:ext uri="{FF2B5EF4-FFF2-40B4-BE49-F238E27FC236}">
                        <a16:creationId xmlns:a16="http://schemas.microsoft.com/office/drawing/2014/main" id="{EBD54630-A3C0-CE09-5CAA-D57452626581}"/>
                      </a:ext>
                    </a:extLst>
                  </p:cNvPr>
                  <p:cNvSpPr txBox="1"/>
                  <p:nvPr/>
                </p:nvSpPr>
                <p:spPr>
                  <a:xfrm>
                    <a:off x="1894999" y="1395608"/>
                    <a:ext cx="42909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87" name="文本框 86">
                    <a:extLst>
                      <a:ext uri="{FF2B5EF4-FFF2-40B4-BE49-F238E27FC236}">
                        <a16:creationId xmlns:a16="http://schemas.microsoft.com/office/drawing/2014/main" id="{EBD54630-A3C0-CE09-5CAA-D5745262658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94999" y="1395608"/>
                    <a:ext cx="429092" cy="307777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5882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8" name="文本框 87">
                    <a:extLst>
                      <a:ext uri="{FF2B5EF4-FFF2-40B4-BE49-F238E27FC236}">
                        <a16:creationId xmlns:a16="http://schemas.microsoft.com/office/drawing/2014/main" id="{22417BDB-19A1-5A11-B908-17568D4E03C8}"/>
                      </a:ext>
                    </a:extLst>
                  </p:cNvPr>
                  <p:cNvSpPr txBox="1"/>
                  <p:nvPr/>
                </p:nvSpPr>
                <p:spPr>
                  <a:xfrm>
                    <a:off x="1887818" y="955069"/>
                    <a:ext cx="433259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88" name="文本框 87">
                    <a:extLst>
                      <a:ext uri="{FF2B5EF4-FFF2-40B4-BE49-F238E27FC236}">
                        <a16:creationId xmlns:a16="http://schemas.microsoft.com/office/drawing/2014/main" id="{22417BDB-19A1-5A11-B908-17568D4E03C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87818" y="955069"/>
                    <a:ext cx="433259" cy="30777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5882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9" name="文本框 88">
                    <a:extLst>
                      <a:ext uri="{FF2B5EF4-FFF2-40B4-BE49-F238E27FC236}">
                        <a16:creationId xmlns:a16="http://schemas.microsoft.com/office/drawing/2014/main" id="{C504D0D7-FDB0-67C0-90AF-EB2E69F4625A}"/>
                      </a:ext>
                    </a:extLst>
                  </p:cNvPr>
                  <p:cNvSpPr txBox="1"/>
                  <p:nvPr/>
                </p:nvSpPr>
                <p:spPr>
                  <a:xfrm>
                    <a:off x="1887818" y="1836147"/>
                    <a:ext cx="433259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89" name="文本框 88">
                    <a:extLst>
                      <a:ext uri="{FF2B5EF4-FFF2-40B4-BE49-F238E27FC236}">
                        <a16:creationId xmlns:a16="http://schemas.microsoft.com/office/drawing/2014/main" id="{C504D0D7-FDB0-67C0-90AF-EB2E69F4625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87818" y="1836147"/>
                    <a:ext cx="433259" cy="307777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6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文本框 89">
                    <a:extLst>
                      <a:ext uri="{FF2B5EF4-FFF2-40B4-BE49-F238E27FC236}">
                        <a16:creationId xmlns:a16="http://schemas.microsoft.com/office/drawing/2014/main" id="{2FBD9FED-834E-0E6B-32D5-186B0CC2F9A6}"/>
                      </a:ext>
                    </a:extLst>
                  </p:cNvPr>
                  <p:cNvSpPr txBox="1"/>
                  <p:nvPr/>
                </p:nvSpPr>
                <p:spPr>
                  <a:xfrm>
                    <a:off x="1887818" y="2276686"/>
                    <a:ext cx="433259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90" name="文本框 89">
                    <a:extLst>
                      <a:ext uri="{FF2B5EF4-FFF2-40B4-BE49-F238E27FC236}">
                        <a16:creationId xmlns:a16="http://schemas.microsoft.com/office/drawing/2014/main" id="{2FBD9FED-834E-0E6B-32D5-186B0CC2F9A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87818" y="2276686"/>
                    <a:ext cx="433259" cy="30777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6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81781626-FB38-307B-19EA-46916016C77E}"/>
                </a:ext>
              </a:extLst>
            </p:cNvPr>
            <p:cNvGrpSpPr/>
            <p:nvPr/>
          </p:nvGrpSpPr>
          <p:grpSpPr>
            <a:xfrm>
              <a:off x="1685934" y="4508381"/>
              <a:ext cx="248070" cy="614969"/>
              <a:chOff x="4428083" y="1107483"/>
              <a:chExt cx="248070" cy="614969"/>
            </a:xfrm>
          </p:grpSpPr>
          <p:sp>
            <p:nvSpPr>
              <p:cNvPr id="92" name="椭圆 91">
                <a:extLst>
                  <a:ext uri="{FF2B5EF4-FFF2-40B4-BE49-F238E27FC236}">
                    <a16:creationId xmlns:a16="http://schemas.microsoft.com/office/drawing/2014/main" id="{31AAD0F3-9A7E-4D6C-F6D8-994F070609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8083" y="1474382"/>
                <a:ext cx="248070" cy="24807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3" name="直接连接符 92">
                <a:extLst>
                  <a:ext uri="{FF2B5EF4-FFF2-40B4-BE49-F238E27FC236}">
                    <a16:creationId xmlns:a16="http://schemas.microsoft.com/office/drawing/2014/main" id="{922F0558-8C30-6C86-5D15-48E030C7ADF5}"/>
                  </a:ext>
                </a:extLst>
              </p:cNvPr>
              <p:cNvCxnSpPr>
                <a:stCxn id="92" idx="2"/>
                <a:endCxn id="92" idx="6"/>
              </p:cNvCxnSpPr>
              <p:nvPr/>
            </p:nvCxnSpPr>
            <p:spPr>
              <a:xfrm>
                <a:off x="4428083" y="1598417"/>
                <a:ext cx="24807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接连接符 93">
                <a:extLst>
                  <a:ext uri="{FF2B5EF4-FFF2-40B4-BE49-F238E27FC236}">
                    <a16:creationId xmlns:a16="http://schemas.microsoft.com/office/drawing/2014/main" id="{C2D3B912-E5E4-3975-44F6-0B1CB1183A78}"/>
                  </a:ext>
                </a:extLst>
              </p:cNvPr>
              <p:cNvCxnSpPr>
                <a:stCxn id="92" idx="0"/>
                <a:endCxn id="92" idx="4"/>
              </p:cNvCxnSpPr>
              <p:nvPr/>
            </p:nvCxnSpPr>
            <p:spPr>
              <a:xfrm>
                <a:off x="4552118" y="1474382"/>
                <a:ext cx="0" cy="2480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1085B5A2-B248-7C4A-5F1E-8DBBA7EAAA4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99445" y="1107483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6" name="直接连接符 95">
                <a:extLst>
                  <a:ext uri="{FF2B5EF4-FFF2-40B4-BE49-F238E27FC236}">
                    <a16:creationId xmlns:a16="http://schemas.microsoft.com/office/drawing/2014/main" id="{11FD35FB-06C0-6297-E476-348D11AC1005}"/>
                  </a:ext>
                </a:extLst>
              </p:cNvPr>
              <p:cNvCxnSpPr>
                <a:stCxn id="92" idx="0"/>
                <a:endCxn id="95" idx="3"/>
              </p:cNvCxnSpPr>
              <p:nvPr/>
            </p:nvCxnSpPr>
            <p:spPr>
              <a:xfrm flipV="1">
                <a:off x="4552118" y="1215483"/>
                <a:ext cx="1327" cy="25889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" name="组合 96">
              <a:extLst>
                <a:ext uri="{FF2B5EF4-FFF2-40B4-BE49-F238E27FC236}">
                  <a16:creationId xmlns:a16="http://schemas.microsoft.com/office/drawing/2014/main" id="{AB1FAC74-C0B5-2B5A-9632-0277590426D6}"/>
                </a:ext>
              </a:extLst>
            </p:cNvPr>
            <p:cNvGrpSpPr/>
            <p:nvPr/>
          </p:nvGrpSpPr>
          <p:grpSpPr>
            <a:xfrm>
              <a:off x="2182971" y="3647207"/>
              <a:ext cx="109327" cy="541912"/>
              <a:chOff x="6493831" y="1983970"/>
              <a:chExt cx="109327" cy="541912"/>
            </a:xfrm>
          </p:grpSpPr>
          <p:grpSp>
            <p:nvGrpSpPr>
              <p:cNvPr id="98" name="组合 97">
                <a:extLst>
                  <a:ext uri="{FF2B5EF4-FFF2-40B4-BE49-F238E27FC236}">
                    <a16:creationId xmlns:a16="http://schemas.microsoft.com/office/drawing/2014/main" id="{1EF0219A-FBCE-B67C-3898-779AAE963EA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495158" y="1983970"/>
                <a:ext cx="108000" cy="109748"/>
                <a:chOff x="8704641" y="1479832"/>
                <a:chExt cx="312899" cy="317961"/>
              </a:xfrm>
            </p:grpSpPr>
            <p:cxnSp>
              <p:nvCxnSpPr>
                <p:cNvPr id="103" name="直接连接符 102">
                  <a:extLst>
                    <a:ext uri="{FF2B5EF4-FFF2-40B4-BE49-F238E27FC236}">
                      <a16:creationId xmlns:a16="http://schemas.microsoft.com/office/drawing/2014/main" id="{B1CB1936-E617-DDD9-946A-32F1F5573122}"/>
                    </a:ext>
                  </a:extLst>
                </p:cNvPr>
                <p:cNvCxnSpPr/>
                <p:nvPr/>
              </p:nvCxnSpPr>
              <p:spPr>
                <a:xfrm>
                  <a:off x="8706255" y="1484894"/>
                  <a:ext cx="311285" cy="3128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直接连接符 103">
                  <a:extLst>
                    <a:ext uri="{FF2B5EF4-FFF2-40B4-BE49-F238E27FC236}">
                      <a16:creationId xmlns:a16="http://schemas.microsoft.com/office/drawing/2014/main" id="{806814CE-2885-4103-DF76-F9D568AA72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705448" y="1479025"/>
                  <a:ext cx="311285" cy="3128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9" name="组合 98">
                <a:extLst>
                  <a:ext uri="{FF2B5EF4-FFF2-40B4-BE49-F238E27FC236}">
                    <a16:creationId xmlns:a16="http://schemas.microsoft.com/office/drawing/2014/main" id="{AE8803D4-51B2-D5AE-0215-A353CF8B03C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493831" y="2416135"/>
                <a:ext cx="108000" cy="109747"/>
                <a:chOff x="8704641" y="1479832"/>
                <a:chExt cx="312899" cy="317961"/>
              </a:xfrm>
            </p:grpSpPr>
            <p:cxnSp>
              <p:nvCxnSpPr>
                <p:cNvPr id="101" name="直接连接符 100">
                  <a:extLst>
                    <a:ext uri="{FF2B5EF4-FFF2-40B4-BE49-F238E27FC236}">
                      <a16:creationId xmlns:a16="http://schemas.microsoft.com/office/drawing/2014/main" id="{F5C4B7FF-18F4-872E-C564-1BD2C26F9C6A}"/>
                    </a:ext>
                  </a:extLst>
                </p:cNvPr>
                <p:cNvCxnSpPr/>
                <p:nvPr/>
              </p:nvCxnSpPr>
              <p:spPr>
                <a:xfrm>
                  <a:off x="8706255" y="1484894"/>
                  <a:ext cx="311285" cy="3128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直接连接符 101">
                  <a:extLst>
                    <a:ext uri="{FF2B5EF4-FFF2-40B4-BE49-F238E27FC236}">
                      <a16:creationId xmlns:a16="http://schemas.microsoft.com/office/drawing/2014/main" id="{AFC49706-96AA-1C1B-9DBC-350B0525CA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705448" y="1479025"/>
                  <a:ext cx="311285" cy="3128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0" name="直接连接符 99">
                <a:extLst>
                  <a:ext uri="{FF2B5EF4-FFF2-40B4-BE49-F238E27FC236}">
                    <a16:creationId xmlns:a16="http://schemas.microsoft.com/office/drawing/2014/main" id="{4BCA5214-E3E6-CFD0-9D39-0B68D8C08C93}"/>
                  </a:ext>
                </a:extLst>
              </p:cNvPr>
              <p:cNvCxnSpPr/>
              <p:nvPr/>
            </p:nvCxnSpPr>
            <p:spPr>
              <a:xfrm>
                <a:off x="6554913" y="2035351"/>
                <a:ext cx="0" cy="43693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9349EC80-8923-4724-2A55-2EE82FAD1F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8044" y="3987307"/>
              <a:ext cx="288000" cy="28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H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225FCEE2-57C6-C968-F75E-0F4076A4EABE}"/>
                </a:ext>
              </a:extLst>
            </p:cNvPr>
            <p:cNvSpPr/>
            <p:nvPr/>
          </p:nvSpPr>
          <p:spPr>
            <a:xfrm>
              <a:off x="1618988" y="3954429"/>
              <a:ext cx="360000" cy="360000"/>
            </a:xfrm>
            <a:prstGeom prst="rect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288000" tIns="180000" rIns="288000" bIns="180000" rtlCol="0" anchor="t" anchorCtr="0">
              <a:noAutofit/>
            </a:bodyPr>
            <a:lstStyle/>
            <a:p>
              <a:pPr marL="342900" indent="-342900" algn="l">
                <a:lnSpc>
                  <a:spcPct val="150000"/>
                </a:lnSpc>
                <a:buFont typeface="Wingdings" panose="05000000000000000000" pitchFamily="2" charset="2"/>
                <a:buChar char="p"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C9679F7F-99B6-FCDC-4A96-329BA89DCEBF}"/>
                </a:ext>
              </a:extLst>
            </p:cNvPr>
            <p:cNvSpPr/>
            <p:nvPr/>
          </p:nvSpPr>
          <p:spPr>
            <a:xfrm>
              <a:off x="1628332" y="4463874"/>
              <a:ext cx="720000" cy="720000"/>
            </a:xfrm>
            <a:prstGeom prst="rect">
              <a:avLst/>
            </a:prstGeom>
            <a:solidFill>
              <a:srgbClr val="00B0F0">
                <a:alpha val="70000"/>
              </a:srgb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288000" tIns="180000" rIns="288000" bIns="180000" rtlCol="0" anchor="t" anchorCtr="0">
              <a:noAutofit/>
            </a:bodyPr>
            <a:lstStyle/>
            <a:p>
              <a:pPr marL="342900" indent="-342900" algn="l">
                <a:lnSpc>
                  <a:spcPct val="150000"/>
                </a:lnSpc>
                <a:buFont typeface="Wingdings" panose="05000000000000000000" pitchFamily="2" charset="2"/>
                <a:buChar char="p"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0EAEE2B5-66A7-B462-5772-1BECACF577BD}"/>
                </a:ext>
              </a:extLst>
            </p:cNvPr>
            <p:cNvSpPr/>
            <p:nvPr/>
          </p:nvSpPr>
          <p:spPr>
            <a:xfrm>
              <a:off x="2046672" y="3541394"/>
              <a:ext cx="1080000" cy="720000"/>
            </a:xfrm>
            <a:prstGeom prst="rect">
              <a:avLst/>
            </a:prstGeom>
            <a:solidFill>
              <a:srgbClr val="92D050">
                <a:alpha val="70000"/>
              </a:srgb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288000" tIns="180000" rIns="288000" bIns="180000" rtlCol="0" anchor="t" anchorCtr="0">
              <a:noAutofit/>
            </a:bodyPr>
            <a:lstStyle/>
            <a:p>
              <a:pPr marL="342900" indent="-342900" algn="l">
                <a:lnSpc>
                  <a:spcPct val="150000"/>
                </a:lnSpc>
                <a:buFont typeface="Wingdings" panose="05000000000000000000" pitchFamily="2" charset="2"/>
                <a:buChar char="p"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DD969835-C011-B6DA-1843-B3B7E23C82C2}"/>
                </a:ext>
              </a:extLst>
            </p:cNvPr>
            <p:cNvSpPr/>
            <p:nvPr/>
          </p:nvSpPr>
          <p:spPr>
            <a:xfrm>
              <a:off x="3195255" y="4030206"/>
              <a:ext cx="720000" cy="720000"/>
            </a:xfrm>
            <a:prstGeom prst="rect">
              <a:avLst/>
            </a:prstGeom>
            <a:solidFill>
              <a:srgbClr val="00B0F0">
                <a:alpha val="70000"/>
              </a:srgb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288000" tIns="180000" rIns="288000" bIns="180000" rtlCol="0" anchor="t" anchorCtr="0">
              <a:noAutofit/>
            </a:bodyPr>
            <a:lstStyle/>
            <a:p>
              <a:pPr marL="342900" indent="-342900" algn="l">
                <a:lnSpc>
                  <a:spcPct val="150000"/>
                </a:lnSpc>
                <a:buFont typeface="Wingdings" panose="05000000000000000000" pitchFamily="2" charset="2"/>
                <a:buChar char="p"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5" name="组合 194">
            <a:extLst>
              <a:ext uri="{FF2B5EF4-FFF2-40B4-BE49-F238E27FC236}">
                <a16:creationId xmlns:a16="http://schemas.microsoft.com/office/drawing/2014/main" id="{07DA8D17-9BE0-ADDB-49FD-18941B5781C5}"/>
              </a:ext>
            </a:extLst>
          </p:cNvPr>
          <p:cNvGrpSpPr/>
          <p:nvPr/>
        </p:nvGrpSpPr>
        <p:grpSpPr>
          <a:xfrm>
            <a:off x="4170248" y="4724531"/>
            <a:ext cx="3133395" cy="1760862"/>
            <a:chOff x="4170248" y="4724531"/>
            <a:chExt cx="3133395" cy="1760862"/>
          </a:xfrm>
        </p:grpSpPr>
        <p:cxnSp>
          <p:nvCxnSpPr>
            <p:cNvPr id="110" name="直接连接符 109">
              <a:extLst>
                <a:ext uri="{FF2B5EF4-FFF2-40B4-BE49-F238E27FC236}">
                  <a16:creationId xmlns:a16="http://schemas.microsoft.com/office/drawing/2014/main" id="{02A1EF16-C410-FBB4-A5DA-0412E9CFB479}"/>
                </a:ext>
              </a:extLst>
            </p:cNvPr>
            <p:cNvCxnSpPr>
              <a:cxnSpLocks/>
            </p:cNvCxnSpPr>
            <p:nvPr/>
          </p:nvCxnSpPr>
          <p:spPr>
            <a:xfrm>
              <a:off x="4546846" y="4990239"/>
              <a:ext cx="27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>
              <a:extLst>
                <a:ext uri="{FF2B5EF4-FFF2-40B4-BE49-F238E27FC236}">
                  <a16:creationId xmlns:a16="http://schemas.microsoft.com/office/drawing/2014/main" id="{925D73FB-8088-927C-F1C3-28D99C2C596F}"/>
                </a:ext>
              </a:extLst>
            </p:cNvPr>
            <p:cNvCxnSpPr>
              <a:cxnSpLocks/>
            </p:cNvCxnSpPr>
            <p:nvPr/>
          </p:nvCxnSpPr>
          <p:spPr>
            <a:xfrm>
              <a:off x="4546846" y="5427173"/>
              <a:ext cx="27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>
              <a:extLst>
                <a:ext uri="{FF2B5EF4-FFF2-40B4-BE49-F238E27FC236}">
                  <a16:creationId xmlns:a16="http://schemas.microsoft.com/office/drawing/2014/main" id="{59731839-33BF-A571-C1A9-F6375CD82171}"/>
                </a:ext>
              </a:extLst>
            </p:cNvPr>
            <p:cNvCxnSpPr>
              <a:cxnSpLocks/>
            </p:cNvCxnSpPr>
            <p:nvPr/>
          </p:nvCxnSpPr>
          <p:spPr>
            <a:xfrm>
              <a:off x="4546846" y="5864107"/>
              <a:ext cx="27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>
              <a:extLst>
                <a:ext uri="{FF2B5EF4-FFF2-40B4-BE49-F238E27FC236}">
                  <a16:creationId xmlns:a16="http://schemas.microsoft.com/office/drawing/2014/main" id="{1D62A937-8064-5BA3-5576-4BFB38F1BC6F}"/>
                </a:ext>
              </a:extLst>
            </p:cNvPr>
            <p:cNvCxnSpPr>
              <a:cxnSpLocks/>
            </p:cNvCxnSpPr>
            <p:nvPr/>
          </p:nvCxnSpPr>
          <p:spPr>
            <a:xfrm>
              <a:off x="4546846" y="6301041"/>
              <a:ext cx="27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" name="组合 113">
              <a:extLst>
                <a:ext uri="{FF2B5EF4-FFF2-40B4-BE49-F238E27FC236}">
                  <a16:creationId xmlns:a16="http://schemas.microsoft.com/office/drawing/2014/main" id="{02374491-17AB-B163-7AA5-E110C075E318}"/>
                </a:ext>
              </a:extLst>
            </p:cNvPr>
            <p:cNvGrpSpPr/>
            <p:nvPr/>
          </p:nvGrpSpPr>
          <p:grpSpPr>
            <a:xfrm>
              <a:off x="6655707" y="4932569"/>
              <a:ext cx="248070" cy="614969"/>
              <a:chOff x="4979318" y="2417480"/>
              <a:chExt cx="248070" cy="614969"/>
            </a:xfrm>
          </p:grpSpPr>
          <p:sp>
            <p:nvSpPr>
              <p:cNvPr id="115" name="椭圆 114">
                <a:extLst>
                  <a:ext uri="{FF2B5EF4-FFF2-40B4-BE49-F238E27FC236}">
                    <a16:creationId xmlns:a16="http://schemas.microsoft.com/office/drawing/2014/main" id="{5B932AD9-A042-903E-FB94-4088F63D01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79318" y="2784379"/>
                <a:ext cx="248070" cy="24807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16" name="直接连接符 115">
                <a:extLst>
                  <a:ext uri="{FF2B5EF4-FFF2-40B4-BE49-F238E27FC236}">
                    <a16:creationId xmlns:a16="http://schemas.microsoft.com/office/drawing/2014/main" id="{78771EB0-6E7F-CF00-64BE-8F6663FC56D9}"/>
                  </a:ext>
                </a:extLst>
              </p:cNvPr>
              <p:cNvCxnSpPr>
                <a:stCxn id="115" idx="2"/>
                <a:endCxn id="115" idx="6"/>
              </p:cNvCxnSpPr>
              <p:nvPr/>
            </p:nvCxnSpPr>
            <p:spPr>
              <a:xfrm>
                <a:off x="4979318" y="2908414"/>
                <a:ext cx="24807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直接连接符 116">
                <a:extLst>
                  <a:ext uri="{FF2B5EF4-FFF2-40B4-BE49-F238E27FC236}">
                    <a16:creationId xmlns:a16="http://schemas.microsoft.com/office/drawing/2014/main" id="{23ED06A5-D043-C2E1-A581-E0BE36090B6F}"/>
                  </a:ext>
                </a:extLst>
              </p:cNvPr>
              <p:cNvCxnSpPr>
                <a:stCxn id="115" idx="0"/>
                <a:endCxn id="115" idx="4"/>
              </p:cNvCxnSpPr>
              <p:nvPr/>
            </p:nvCxnSpPr>
            <p:spPr>
              <a:xfrm>
                <a:off x="5103353" y="2784379"/>
                <a:ext cx="0" cy="2480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8" name="椭圆 117">
                <a:extLst>
                  <a:ext uri="{FF2B5EF4-FFF2-40B4-BE49-F238E27FC236}">
                    <a16:creationId xmlns:a16="http://schemas.microsoft.com/office/drawing/2014/main" id="{A29A9D0A-0AC6-A00A-C4D0-2059A2A469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50680" y="2417480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19" name="直接连接符 118">
                <a:extLst>
                  <a:ext uri="{FF2B5EF4-FFF2-40B4-BE49-F238E27FC236}">
                    <a16:creationId xmlns:a16="http://schemas.microsoft.com/office/drawing/2014/main" id="{3DD17E95-C654-9838-CB80-17C1F21C078E}"/>
                  </a:ext>
                </a:extLst>
              </p:cNvPr>
              <p:cNvCxnSpPr>
                <a:stCxn id="115" idx="0"/>
                <a:endCxn id="118" idx="3"/>
              </p:cNvCxnSpPr>
              <p:nvPr/>
            </p:nvCxnSpPr>
            <p:spPr>
              <a:xfrm flipV="1">
                <a:off x="5103353" y="2525480"/>
                <a:ext cx="1327" cy="25889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0" name="组合 119">
              <a:extLst>
                <a:ext uri="{FF2B5EF4-FFF2-40B4-BE49-F238E27FC236}">
                  <a16:creationId xmlns:a16="http://schemas.microsoft.com/office/drawing/2014/main" id="{A596BB6E-AD3B-A7D8-CB77-629A847A42D0}"/>
                </a:ext>
              </a:extLst>
            </p:cNvPr>
            <p:cNvGrpSpPr/>
            <p:nvPr/>
          </p:nvGrpSpPr>
          <p:grpSpPr>
            <a:xfrm>
              <a:off x="4170248" y="4724531"/>
              <a:ext cx="436273" cy="1629394"/>
              <a:chOff x="1887818" y="955069"/>
              <a:chExt cx="436273" cy="162939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1" name="文本框 120">
                    <a:extLst>
                      <a:ext uri="{FF2B5EF4-FFF2-40B4-BE49-F238E27FC236}">
                        <a16:creationId xmlns:a16="http://schemas.microsoft.com/office/drawing/2014/main" id="{C55AEA51-2EA4-7133-16EA-DC69231DD1C0}"/>
                      </a:ext>
                    </a:extLst>
                  </p:cNvPr>
                  <p:cNvSpPr txBox="1"/>
                  <p:nvPr/>
                </p:nvSpPr>
                <p:spPr>
                  <a:xfrm>
                    <a:off x="1894999" y="1395608"/>
                    <a:ext cx="42909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121" name="文本框 120">
                    <a:extLst>
                      <a:ext uri="{FF2B5EF4-FFF2-40B4-BE49-F238E27FC236}">
                        <a16:creationId xmlns:a16="http://schemas.microsoft.com/office/drawing/2014/main" id="{C55AEA51-2EA4-7133-16EA-DC69231DD1C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94999" y="1395608"/>
                    <a:ext cx="429092" cy="30777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5882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2" name="文本框 121">
                    <a:extLst>
                      <a:ext uri="{FF2B5EF4-FFF2-40B4-BE49-F238E27FC236}">
                        <a16:creationId xmlns:a16="http://schemas.microsoft.com/office/drawing/2014/main" id="{44E6532D-2E9F-FB2B-1870-2849E3CE41E8}"/>
                      </a:ext>
                    </a:extLst>
                  </p:cNvPr>
                  <p:cNvSpPr txBox="1"/>
                  <p:nvPr/>
                </p:nvSpPr>
                <p:spPr>
                  <a:xfrm>
                    <a:off x="1887818" y="955069"/>
                    <a:ext cx="433259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122" name="文本框 121">
                    <a:extLst>
                      <a:ext uri="{FF2B5EF4-FFF2-40B4-BE49-F238E27FC236}">
                        <a16:creationId xmlns:a16="http://schemas.microsoft.com/office/drawing/2014/main" id="{44E6532D-2E9F-FB2B-1870-2849E3CE41E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87818" y="955069"/>
                    <a:ext cx="433259" cy="30777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5882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3" name="文本框 122">
                    <a:extLst>
                      <a:ext uri="{FF2B5EF4-FFF2-40B4-BE49-F238E27FC236}">
                        <a16:creationId xmlns:a16="http://schemas.microsoft.com/office/drawing/2014/main" id="{1AB36F1F-43B2-A00A-0582-322439526A0B}"/>
                      </a:ext>
                    </a:extLst>
                  </p:cNvPr>
                  <p:cNvSpPr txBox="1"/>
                  <p:nvPr/>
                </p:nvSpPr>
                <p:spPr>
                  <a:xfrm>
                    <a:off x="1887818" y="1836147"/>
                    <a:ext cx="433259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123" name="文本框 122">
                    <a:extLst>
                      <a:ext uri="{FF2B5EF4-FFF2-40B4-BE49-F238E27FC236}">
                        <a16:creationId xmlns:a16="http://schemas.microsoft.com/office/drawing/2014/main" id="{1AB36F1F-43B2-A00A-0582-322439526A0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87818" y="1836147"/>
                    <a:ext cx="433259" cy="307777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6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4" name="文本框 123">
                    <a:extLst>
                      <a:ext uri="{FF2B5EF4-FFF2-40B4-BE49-F238E27FC236}">
                        <a16:creationId xmlns:a16="http://schemas.microsoft.com/office/drawing/2014/main" id="{B7C79E74-0FCA-A97E-7E0E-FD9B369E5276}"/>
                      </a:ext>
                    </a:extLst>
                  </p:cNvPr>
                  <p:cNvSpPr txBox="1"/>
                  <p:nvPr/>
                </p:nvSpPr>
                <p:spPr>
                  <a:xfrm>
                    <a:off x="1887818" y="2276686"/>
                    <a:ext cx="433259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124" name="文本框 123">
                    <a:extLst>
                      <a:ext uri="{FF2B5EF4-FFF2-40B4-BE49-F238E27FC236}">
                        <a16:creationId xmlns:a16="http://schemas.microsoft.com/office/drawing/2014/main" id="{B7C79E74-0FCA-A97E-7E0E-FD9B369E527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87818" y="2276686"/>
                    <a:ext cx="433259" cy="30777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6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25" name="组合 124">
              <a:extLst>
                <a:ext uri="{FF2B5EF4-FFF2-40B4-BE49-F238E27FC236}">
                  <a16:creationId xmlns:a16="http://schemas.microsoft.com/office/drawing/2014/main" id="{240440ED-07A0-71F2-CF06-06A0A1019D6C}"/>
                </a:ext>
              </a:extLst>
            </p:cNvPr>
            <p:cNvGrpSpPr/>
            <p:nvPr/>
          </p:nvGrpSpPr>
          <p:grpSpPr>
            <a:xfrm>
              <a:off x="4765035" y="5809900"/>
              <a:ext cx="248070" cy="614969"/>
              <a:chOff x="4428083" y="1107483"/>
              <a:chExt cx="248070" cy="614969"/>
            </a:xfrm>
          </p:grpSpPr>
          <p:sp>
            <p:nvSpPr>
              <p:cNvPr id="126" name="椭圆 125">
                <a:extLst>
                  <a:ext uri="{FF2B5EF4-FFF2-40B4-BE49-F238E27FC236}">
                    <a16:creationId xmlns:a16="http://schemas.microsoft.com/office/drawing/2014/main" id="{31C897DB-B078-028A-C186-F1378A792FA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8083" y="1474382"/>
                <a:ext cx="248070" cy="24807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27" name="直接连接符 126">
                <a:extLst>
                  <a:ext uri="{FF2B5EF4-FFF2-40B4-BE49-F238E27FC236}">
                    <a16:creationId xmlns:a16="http://schemas.microsoft.com/office/drawing/2014/main" id="{982CD219-483E-45D8-5D19-F36BC03A0A10}"/>
                  </a:ext>
                </a:extLst>
              </p:cNvPr>
              <p:cNvCxnSpPr>
                <a:stCxn id="126" idx="2"/>
                <a:endCxn id="126" idx="6"/>
              </p:cNvCxnSpPr>
              <p:nvPr/>
            </p:nvCxnSpPr>
            <p:spPr>
              <a:xfrm>
                <a:off x="4428083" y="1598417"/>
                <a:ext cx="24807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直接连接符 127">
                <a:extLst>
                  <a:ext uri="{FF2B5EF4-FFF2-40B4-BE49-F238E27FC236}">
                    <a16:creationId xmlns:a16="http://schemas.microsoft.com/office/drawing/2014/main" id="{9A63617F-4BFF-821F-C32A-831EAB56E04E}"/>
                  </a:ext>
                </a:extLst>
              </p:cNvPr>
              <p:cNvCxnSpPr>
                <a:stCxn id="126" idx="0"/>
                <a:endCxn id="126" idx="4"/>
              </p:cNvCxnSpPr>
              <p:nvPr/>
            </p:nvCxnSpPr>
            <p:spPr>
              <a:xfrm>
                <a:off x="4552118" y="1474382"/>
                <a:ext cx="0" cy="2480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椭圆 128">
                <a:extLst>
                  <a:ext uri="{FF2B5EF4-FFF2-40B4-BE49-F238E27FC236}">
                    <a16:creationId xmlns:a16="http://schemas.microsoft.com/office/drawing/2014/main" id="{C3A31025-D995-E731-CB32-4FEA464183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99445" y="1107483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0" name="直接连接符 129">
                <a:extLst>
                  <a:ext uri="{FF2B5EF4-FFF2-40B4-BE49-F238E27FC236}">
                    <a16:creationId xmlns:a16="http://schemas.microsoft.com/office/drawing/2014/main" id="{A59CACD6-2BB0-54D1-FD6B-EA67DE73BA4D}"/>
                  </a:ext>
                </a:extLst>
              </p:cNvPr>
              <p:cNvCxnSpPr>
                <a:stCxn id="126" idx="0"/>
                <a:endCxn id="129" idx="3"/>
              </p:cNvCxnSpPr>
              <p:nvPr/>
            </p:nvCxnSpPr>
            <p:spPr>
              <a:xfrm flipV="1">
                <a:off x="4552118" y="1215483"/>
                <a:ext cx="1327" cy="25889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1" name="组合 130">
              <a:extLst>
                <a:ext uri="{FF2B5EF4-FFF2-40B4-BE49-F238E27FC236}">
                  <a16:creationId xmlns:a16="http://schemas.microsoft.com/office/drawing/2014/main" id="{35921F2F-F838-79EA-53DF-86A3B5F64A4E}"/>
                </a:ext>
              </a:extLst>
            </p:cNvPr>
            <p:cNvGrpSpPr/>
            <p:nvPr/>
          </p:nvGrpSpPr>
          <p:grpSpPr>
            <a:xfrm>
              <a:off x="5612053" y="5375181"/>
              <a:ext cx="109327" cy="541912"/>
              <a:chOff x="6493831" y="1983970"/>
              <a:chExt cx="109327" cy="541912"/>
            </a:xfrm>
          </p:grpSpPr>
          <p:grpSp>
            <p:nvGrpSpPr>
              <p:cNvPr id="132" name="组合 131">
                <a:extLst>
                  <a:ext uri="{FF2B5EF4-FFF2-40B4-BE49-F238E27FC236}">
                    <a16:creationId xmlns:a16="http://schemas.microsoft.com/office/drawing/2014/main" id="{979E13A3-665B-4BEF-EA46-83FB1668F74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495158" y="1983970"/>
                <a:ext cx="108000" cy="109748"/>
                <a:chOff x="8704641" y="1479832"/>
                <a:chExt cx="312899" cy="317961"/>
              </a:xfrm>
            </p:grpSpPr>
            <p:cxnSp>
              <p:nvCxnSpPr>
                <p:cNvPr id="137" name="直接连接符 136">
                  <a:extLst>
                    <a:ext uri="{FF2B5EF4-FFF2-40B4-BE49-F238E27FC236}">
                      <a16:creationId xmlns:a16="http://schemas.microsoft.com/office/drawing/2014/main" id="{EF762915-09E8-A838-1CD5-8641A02FF299}"/>
                    </a:ext>
                  </a:extLst>
                </p:cNvPr>
                <p:cNvCxnSpPr/>
                <p:nvPr/>
              </p:nvCxnSpPr>
              <p:spPr>
                <a:xfrm>
                  <a:off x="8706255" y="1484894"/>
                  <a:ext cx="311285" cy="3128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直接连接符 137">
                  <a:extLst>
                    <a:ext uri="{FF2B5EF4-FFF2-40B4-BE49-F238E27FC236}">
                      <a16:creationId xmlns:a16="http://schemas.microsoft.com/office/drawing/2014/main" id="{7C633AF2-8BD9-0C8B-E027-820C1F5A9F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705448" y="1479025"/>
                  <a:ext cx="311285" cy="3128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3" name="组合 132">
                <a:extLst>
                  <a:ext uri="{FF2B5EF4-FFF2-40B4-BE49-F238E27FC236}">
                    <a16:creationId xmlns:a16="http://schemas.microsoft.com/office/drawing/2014/main" id="{AACDB7A7-E975-63DA-4D94-A3FD05E118C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493831" y="2416135"/>
                <a:ext cx="108000" cy="109747"/>
                <a:chOff x="8704641" y="1479832"/>
                <a:chExt cx="312899" cy="317961"/>
              </a:xfrm>
            </p:grpSpPr>
            <p:cxnSp>
              <p:nvCxnSpPr>
                <p:cNvPr id="135" name="直接连接符 134">
                  <a:extLst>
                    <a:ext uri="{FF2B5EF4-FFF2-40B4-BE49-F238E27FC236}">
                      <a16:creationId xmlns:a16="http://schemas.microsoft.com/office/drawing/2014/main" id="{DFF23501-3025-60F0-29F6-B5275727BD7E}"/>
                    </a:ext>
                  </a:extLst>
                </p:cNvPr>
                <p:cNvCxnSpPr/>
                <p:nvPr/>
              </p:nvCxnSpPr>
              <p:spPr>
                <a:xfrm>
                  <a:off x="8706255" y="1484894"/>
                  <a:ext cx="311285" cy="3128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直接连接符 135">
                  <a:extLst>
                    <a:ext uri="{FF2B5EF4-FFF2-40B4-BE49-F238E27FC236}">
                      <a16:creationId xmlns:a16="http://schemas.microsoft.com/office/drawing/2014/main" id="{2CCA4C7F-CFC1-87C8-CB42-499BE6BABB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705448" y="1479025"/>
                  <a:ext cx="311285" cy="3128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4" name="直接连接符 133">
                <a:extLst>
                  <a:ext uri="{FF2B5EF4-FFF2-40B4-BE49-F238E27FC236}">
                    <a16:creationId xmlns:a16="http://schemas.microsoft.com/office/drawing/2014/main" id="{39642187-FBE9-188B-B50E-3809EDC4BA63}"/>
                  </a:ext>
                </a:extLst>
              </p:cNvPr>
              <p:cNvCxnSpPr/>
              <p:nvPr/>
            </p:nvCxnSpPr>
            <p:spPr>
              <a:xfrm>
                <a:off x="6554913" y="2035351"/>
                <a:ext cx="0" cy="43693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9" name="矩形 138">
              <a:extLst>
                <a:ext uri="{FF2B5EF4-FFF2-40B4-BE49-F238E27FC236}">
                  <a16:creationId xmlns:a16="http://schemas.microsoft.com/office/drawing/2014/main" id="{26C590DE-F935-D2AB-D07F-5A1247E8D2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37145" y="5288826"/>
              <a:ext cx="288000" cy="28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H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0" name="矩形 139">
              <a:extLst>
                <a:ext uri="{FF2B5EF4-FFF2-40B4-BE49-F238E27FC236}">
                  <a16:creationId xmlns:a16="http://schemas.microsoft.com/office/drawing/2014/main" id="{CD912D1D-6E37-00E3-604B-A4F1CA510FC7}"/>
                </a:ext>
              </a:extLst>
            </p:cNvPr>
            <p:cNvSpPr/>
            <p:nvPr/>
          </p:nvSpPr>
          <p:spPr>
            <a:xfrm>
              <a:off x="4698089" y="5255948"/>
              <a:ext cx="360000" cy="360000"/>
            </a:xfrm>
            <a:prstGeom prst="rect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288000" tIns="180000" rIns="288000" bIns="180000" rtlCol="0" anchor="t" anchorCtr="0">
              <a:noAutofit/>
            </a:bodyPr>
            <a:lstStyle/>
            <a:p>
              <a:pPr marL="342900" indent="-342900" algn="l">
                <a:lnSpc>
                  <a:spcPct val="150000"/>
                </a:lnSpc>
                <a:buFont typeface="Wingdings" panose="05000000000000000000" pitchFamily="2" charset="2"/>
                <a:buChar char="p"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" name="矩形 140">
              <a:extLst>
                <a:ext uri="{FF2B5EF4-FFF2-40B4-BE49-F238E27FC236}">
                  <a16:creationId xmlns:a16="http://schemas.microsoft.com/office/drawing/2014/main" id="{45ED6601-034D-B34F-87B0-6C5868ED2339}"/>
                </a:ext>
              </a:extLst>
            </p:cNvPr>
            <p:cNvSpPr/>
            <p:nvPr/>
          </p:nvSpPr>
          <p:spPr>
            <a:xfrm>
              <a:off x="4707433" y="5765393"/>
              <a:ext cx="720000" cy="720000"/>
            </a:xfrm>
            <a:prstGeom prst="rect">
              <a:avLst/>
            </a:prstGeom>
            <a:solidFill>
              <a:srgbClr val="00B0F0">
                <a:alpha val="70000"/>
              </a:srgb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288000" tIns="180000" rIns="288000" bIns="180000" rtlCol="0" anchor="t" anchorCtr="0">
              <a:noAutofit/>
            </a:bodyPr>
            <a:lstStyle/>
            <a:p>
              <a:pPr marL="342900" indent="-342900" algn="l">
                <a:lnSpc>
                  <a:spcPct val="150000"/>
                </a:lnSpc>
                <a:buFont typeface="Wingdings" panose="05000000000000000000" pitchFamily="2" charset="2"/>
                <a:buChar char="p"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2" name="矩形 141">
              <a:extLst>
                <a:ext uri="{FF2B5EF4-FFF2-40B4-BE49-F238E27FC236}">
                  <a16:creationId xmlns:a16="http://schemas.microsoft.com/office/drawing/2014/main" id="{D8C36BA1-7115-F101-894D-B4A4E1005230}"/>
                </a:ext>
              </a:extLst>
            </p:cNvPr>
            <p:cNvSpPr/>
            <p:nvPr/>
          </p:nvSpPr>
          <p:spPr>
            <a:xfrm>
              <a:off x="5475754" y="5269368"/>
              <a:ext cx="1080000" cy="720000"/>
            </a:xfrm>
            <a:prstGeom prst="rect">
              <a:avLst/>
            </a:prstGeom>
            <a:solidFill>
              <a:srgbClr val="92D050">
                <a:alpha val="70000"/>
              </a:srgb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288000" tIns="180000" rIns="288000" bIns="180000" rtlCol="0" anchor="t" anchorCtr="0">
              <a:noAutofit/>
            </a:bodyPr>
            <a:lstStyle/>
            <a:p>
              <a:pPr marL="342900" indent="-342900" algn="l">
                <a:lnSpc>
                  <a:spcPct val="150000"/>
                </a:lnSpc>
                <a:buFont typeface="Wingdings" panose="05000000000000000000" pitchFamily="2" charset="2"/>
                <a:buChar char="p"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矩形 142">
              <a:extLst>
                <a:ext uri="{FF2B5EF4-FFF2-40B4-BE49-F238E27FC236}">
                  <a16:creationId xmlns:a16="http://schemas.microsoft.com/office/drawing/2014/main" id="{5A5FFCAD-DF55-7FB6-AA25-4CF329D6C0E4}"/>
                </a:ext>
              </a:extLst>
            </p:cNvPr>
            <p:cNvSpPr/>
            <p:nvPr/>
          </p:nvSpPr>
          <p:spPr>
            <a:xfrm>
              <a:off x="6583643" y="4890661"/>
              <a:ext cx="720000" cy="720000"/>
            </a:xfrm>
            <a:prstGeom prst="rect">
              <a:avLst/>
            </a:prstGeom>
            <a:solidFill>
              <a:srgbClr val="00B0F0">
                <a:alpha val="70000"/>
              </a:srgb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288000" tIns="180000" rIns="288000" bIns="180000" rtlCol="0" anchor="t" anchorCtr="0">
              <a:noAutofit/>
            </a:bodyPr>
            <a:lstStyle/>
            <a:p>
              <a:pPr marL="342900" indent="-342900" algn="l">
                <a:lnSpc>
                  <a:spcPct val="150000"/>
                </a:lnSpc>
                <a:buFont typeface="Wingdings" panose="05000000000000000000" pitchFamily="2" charset="2"/>
                <a:buChar char="p"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0" name="箭头: 下 149">
            <a:extLst>
              <a:ext uri="{FF2B5EF4-FFF2-40B4-BE49-F238E27FC236}">
                <a16:creationId xmlns:a16="http://schemas.microsoft.com/office/drawing/2014/main" id="{EDE1FFF9-28CF-6568-934F-93343B8C9CC8}"/>
              </a:ext>
            </a:extLst>
          </p:cNvPr>
          <p:cNvSpPr/>
          <p:nvPr/>
        </p:nvSpPr>
        <p:spPr>
          <a:xfrm>
            <a:off x="3679415" y="4141813"/>
            <a:ext cx="484632" cy="504000"/>
          </a:xfrm>
          <a:prstGeom prst="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88000" tIns="180000" rIns="288000" bIns="180000" rtlCol="0" anchor="t" anchorCtr="0">
            <a:no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1" name="组合 190">
            <a:extLst>
              <a:ext uri="{FF2B5EF4-FFF2-40B4-BE49-F238E27FC236}">
                <a16:creationId xmlns:a16="http://schemas.microsoft.com/office/drawing/2014/main" id="{79B9BA3B-1981-46B0-6BB2-B7B3F257E2A7}"/>
              </a:ext>
            </a:extLst>
          </p:cNvPr>
          <p:cNvGrpSpPr/>
          <p:nvPr/>
        </p:nvGrpSpPr>
        <p:grpSpPr>
          <a:xfrm>
            <a:off x="8413758" y="2284563"/>
            <a:ext cx="2700000" cy="1655629"/>
            <a:chOff x="8413758" y="2109303"/>
            <a:chExt cx="2700000" cy="1655629"/>
          </a:xfrm>
        </p:grpSpPr>
        <p:cxnSp>
          <p:nvCxnSpPr>
            <p:cNvPr id="152" name="直接连接符 151">
              <a:extLst>
                <a:ext uri="{FF2B5EF4-FFF2-40B4-BE49-F238E27FC236}">
                  <a16:creationId xmlns:a16="http://schemas.microsoft.com/office/drawing/2014/main" id="{8218E99E-966A-29BA-AF07-B282237645B8}"/>
                </a:ext>
              </a:extLst>
            </p:cNvPr>
            <p:cNvCxnSpPr>
              <a:cxnSpLocks/>
            </p:cNvCxnSpPr>
            <p:nvPr/>
          </p:nvCxnSpPr>
          <p:spPr>
            <a:xfrm>
              <a:off x="8413758" y="2251912"/>
              <a:ext cx="27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直接连接符 152">
              <a:extLst>
                <a:ext uri="{FF2B5EF4-FFF2-40B4-BE49-F238E27FC236}">
                  <a16:creationId xmlns:a16="http://schemas.microsoft.com/office/drawing/2014/main" id="{5D469B66-D71D-C514-C4F8-03D99E75DB75}"/>
                </a:ext>
              </a:extLst>
            </p:cNvPr>
            <p:cNvCxnSpPr>
              <a:cxnSpLocks/>
            </p:cNvCxnSpPr>
            <p:nvPr/>
          </p:nvCxnSpPr>
          <p:spPr>
            <a:xfrm>
              <a:off x="8413758" y="2688846"/>
              <a:ext cx="27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接连接符 153">
              <a:extLst>
                <a:ext uri="{FF2B5EF4-FFF2-40B4-BE49-F238E27FC236}">
                  <a16:creationId xmlns:a16="http://schemas.microsoft.com/office/drawing/2014/main" id="{F9DCF9AE-0E6D-DB67-DED7-17302E2D2B69}"/>
                </a:ext>
              </a:extLst>
            </p:cNvPr>
            <p:cNvCxnSpPr>
              <a:cxnSpLocks/>
            </p:cNvCxnSpPr>
            <p:nvPr/>
          </p:nvCxnSpPr>
          <p:spPr>
            <a:xfrm>
              <a:off x="8413758" y="3125780"/>
              <a:ext cx="27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连接符 154">
              <a:extLst>
                <a:ext uri="{FF2B5EF4-FFF2-40B4-BE49-F238E27FC236}">
                  <a16:creationId xmlns:a16="http://schemas.microsoft.com/office/drawing/2014/main" id="{8CF87AA0-6769-98BC-C501-ED5B8386AA11}"/>
                </a:ext>
              </a:extLst>
            </p:cNvPr>
            <p:cNvCxnSpPr>
              <a:cxnSpLocks/>
            </p:cNvCxnSpPr>
            <p:nvPr/>
          </p:nvCxnSpPr>
          <p:spPr>
            <a:xfrm>
              <a:off x="8413758" y="3562714"/>
              <a:ext cx="27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矩形 160">
              <a:extLst>
                <a:ext uri="{FF2B5EF4-FFF2-40B4-BE49-F238E27FC236}">
                  <a16:creationId xmlns:a16="http://schemas.microsoft.com/office/drawing/2014/main" id="{FD87946F-CE5A-F98D-E013-BA6785FF732F}"/>
                </a:ext>
              </a:extLst>
            </p:cNvPr>
            <p:cNvSpPr/>
            <p:nvPr/>
          </p:nvSpPr>
          <p:spPr>
            <a:xfrm>
              <a:off x="8598281" y="2522338"/>
              <a:ext cx="360000" cy="360000"/>
            </a:xfrm>
            <a:prstGeom prst="rect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288000" tIns="180000" rIns="288000" bIns="180000" rtlCol="0" anchor="t" anchorCtr="0">
              <a:noAutofit/>
            </a:bodyPr>
            <a:lstStyle/>
            <a:p>
              <a:pPr marL="342900" indent="-342900" algn="l">
                <a:lnSpc>
                  <a:spcPct val="150000"/>
                </a:lnSpc>
                <a:buFont typeface="Wingdings" panose="05000000000000000000" pitchFamily="2" charset="2"/>
                <a:buChar char="p"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2" name="矩形 161">
              <a:extLst>
                <a:ext uri="{FF2B5EF4-FFF2-40B4-BE49-F238E27FC236}">
                  <a16:creationId xmlns:a16="http://schemas.microsoft.com/office/drawing/2014/main" id="{5FC24F36-1729-D60B-BCBB-745D02322E04}"/>
                </a:ext>
              </a:extLst>
            </p:cNvPr>
            <p:cNvSpPr/>
            <p:nvPr/>
          </p:nvSpPr>
          <p:spPr>
            <a:xfrm>
              <a:off x="8607625" y="3031783"/>
              <a:ext cx="720000" cy="720000"/>
            </a:xfrm>
            <a:prstGeom prst="rect">
              <a:avLst/>
            </a:prstGeom>
            <a:solidFill>
              <a:srgbClr val="00B0F0">
                <a:alpha val="70000"/>
              </a:srgb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288000" tIns="180000" rIns="288000" bIns="180000" rtlCol="0" anchor="t" anchorCtr="0">
              <a:noAutofit/>
            </a:bodyPr>
            <a:lstStyle/>
            <a:p>
              <a:pPr marL="342900" indent="-342900" algn="l">
                <a:lnSpc>
                  <a:spcPct val="150000"/>
                </a:lnSpc>
                <a:buFont typeface="Wingdings" panose="05000000000000000000" pitchFamily="2" charset="2"/>
                <a:buChar char="p"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" name="矩形 162">
              <a:extLst>
                <a:ext uri="{FF2B5EF4-FFF2-40B4-BE49-F238E27FC236}">
                  <a16:creationId xmlns:a16="http://schemas.microsoft.com/office/drawing/2014/main" id="{C3E7738A-DBDF-F7F6-BFE4-8FD77C4517EC}"/>
                </a:ext>
              </a:extLst>
            </p:cNvPr>
            <p:cNvSpPr/>
            <p:nvPr/>
          </p:nvSpPr>
          <p:spPr>
            <a:xfrm>
              <a:off x="10199445" y="2109303"/>
              <a:ext cx="720000" cy="720000"/>
            </a:xfrm>
            <a:prstGeom prst="rect">
              <a:avLst/>
            </a:prstGeom>
            <a:solidFill>
              <a:srgbClr val="00B0F0">
                <a:alpha val="70000"/>
              </a:srgb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288000" tIns="180000" rIns="288000" bIns="180000" rtlCol="0" anchor="t" anchorCtr="0">
              <a:noAutofit/>
            </a:bodyPr>
            <a:lstStyle/>
            <a:p>
              <a:pPr marL="342900" indent="-342900" algn="l">
                <a:lnSpc>
                  <a:spcPct val="150000"/>
                </a:lnSpc>
                <a:buFont typeface="Wingdings" panose="05000000000000000000" pitchFamily="2" charset="2"/>
                <a:buChar char="p"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" name="矩形 163">
              <a:extLst>
                <a:ext uri="{FF2B5EF4-FFF2-40B4-BE49-F238E27FC236}">
                  <a16:creationId xmlns:a16="http://schemas.microsoft.com/office/drawing/2014/main" id="{5BF2CBD1-E03E-56B9-9118-2B2EAEF2920A}"/>
                </a:ext>
              </a:extLst>
            </p:cNvPr>
            <p:cNvSpPr/>
            <p:nvPr/>
          </p:nvSpPr>
          <p:spPr>
            <a:xfrm>
              <a:off x="9397308" y="2598115"/>
              <a:ext cx="720000" cy="720000"/>
            </a:xfrm>
            <a:prstGeom prst="rect">
              <a:avLst/>
            </a:prstGeom>
            <a:solidFill>
              <a:srgbClr val="00B0F0">
                <a:alpha val="70000"/>
              </a:srgb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288000" tIns="180000" rIns="288000" bIns="180000" rtlCol="0" anchor="t" anchorCtr="0">
              <a:noAutofit/>
            </a:bodyPr>
            <a:lstStyle/>
            <a:p>
              <a:pPr marL="342900" indent="-342900" algn="l">
                <a:lnSpc>
                  <a:spcPct val="150000"/>
                </a:lnSpc>
                <a:buFont typeface="Wingdings" panose="05000000000000000000" pitchFamily="2" charset="2"/>
                <a:buChar char="p"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7" name="矩形 186">
              <a:extLst>
                <a:ext uri="{FF2B5EF4-FFF2-40B4-BE49-F238E27FC236}">
                  <a16:creationId xmlns:a16="http://schemas.microsoft.com/office/drawing/2014/main" id="{831500A5-182B-8190-6CF9-0BCDD329C24F}"/>
                </a:ext>
              </a:extLst>
            </p:cNvPr>
            <p:cNvSpPr/>
            <p:nvPr/>
          </p:nvSpPr>
          <p:spPr>
            <a:xfrm>
              <a:off x="10199445" y="2941197"/>
              <a:ext cx="360000" cy="360000"/>
            </a:xfrm>
            <a:prstGeom prst="rect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288000" tIns="180000" rIns="288000" bIns="180000" rtlCol="0" anchor="t" anchorCtr="0">
              <a:noAutofit/>
            </a:bodyPr>
            <a:lstStyle/>
            <a:p>
              <a:pPr marL="342900" indent="-342900" algn="l">
                <a:lnSpc>
                  <a:spcPct val="150000"/>
                </a:lnSpc>
                <a:buFont typeface="Wingdings" panose="05000000000000000000" pitchFamily="2" charset="2"/>
                <a:buChar char="p"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8" name="矩形: 圆角 187">
              <a:extLst>
                <a:ext uri="{FF2B5EF4-FFF2-40B4-BE49-F238E27FC236}">
                  <a16:creationId xmlns:a16="http://schemas.microsoft.com/office/drawing/2014/main" id="{9EF6E2A1-E0A2-FC24-3542-E182CEB61C0A}"/>
                </a:ext>
              </a:extLst>
            </p:cNvPr>
            <p:cNvSpPr/>
            <p:nvPr/>
          </p:nvSpPr>
          <p:spPr>
            <a:xfrm>
              <a:off x="8967625" y="2109303"/>
              <a:ext cx="411941" cy="747064"/>
            </a:xfrm>
            <a:prstGeom prst="roundRect">
              <a:avLst/>
            </a:prstGeom>
            <a:solidFill>
              <a:schemeClr val="lt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288000" tIns="180000" rIns="288000" bIns="180000" rtlCol="0" anchor="t" anchorCtr="0">
              <a:noAutofit/>
            </a:bodyPr>
            <a:lstStyle/>
            <a:p>
              <a:pPr marL="342900" indent="-342900" algn="l">
                <a:lnSpc>
                  <a:spcPct val="150000"/>
                </a:lnSpc>
                <a:buFont typeface="Wingdings" panose="05000000000000000000" pitchFamily="2" charset="2"/>
                <a:buChar char="p"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9" name="矩形: 圆角 188">
              <a:extLst>
                <a:ext uri="{FF2B5EF4-FFF2-40B4-BE49-F238E27FC236}">
                  <a16:creationId xmlns:a16="http://schemas.microsoft.com/office/drawing/2014/main" id="{73123D86-429F-D706-A32E-3818BBF38852}"/>
                </a:ext>
              </a:extLst>
            </p:cNvPr>
            <p:cNvSpPr/>
            <p:nvPr/>
          </p:nvSpPr>
          <p:spPr>
            <a:xfrm>
              <a:off x="9397308" y="3318115"/>
              <a:ext cx="1158689" cy="446817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288000" tIns="180000" rIns="288000" bIns="180000" rtlCol="0" anchor="t" anchorCtr="0">
              <a:noAutofit/>
            </a:bodyPr>
            <a:lstStyle/>
            <a:p>
              <a:pPr marL="342900" indent="-342900" algn="l">
                <a:lnSpc>
                  <a:spcPct val="150000"/>
                </a:lnSpc>
                <a:buFont typeface="Wingdings" panose="05000000000000000000" pitchFamily="2" charset="2"/>
                <a:buChar char="p"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0" name="矩形: 圆角 189">
              <a:extLst>
                <a:ext uri="{FF2B5EF4-FFF2-40B4-BE49-F238E27FC236}">
                  <a16:creationId xmlns:a16="http://schemas.microsoft.com/office/drawing/2014/main" id="{55ECA2C6-1A77-3030-7B87-D2E9C6BA01FC}"/>
                </a:ext>
              </a:extLst>
            </p:cNvPr>
            <p:cNvSpPr/>
            <p:nvPr/>
          </p:nvSpPr>
          <p:spPr>
            <a:xfrm>
              <a:off x="10595200" y="2927760"/>
              <a:ext cx="411941" cy="747064"/>
            </a:xfrm>
            <a:prstGeom prst="roundRect">
              <a:avLst/>
            </a:prstGeom>
            <a:solidFill>
              <a:schemeClr val="lt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288000" tIns="180000" rIns="288000" bIns="180000" rtlCol="0" anchor="t" anchorCtr="0">
              <a:noAutofit/>
            </a:bodyPr>
            <a:lstStyle/>
            <a:p>
              <a:pPr marL="342900" indent="-342900" algn="l">
                <a:lnSpc>
                  <a:spcPct val="150000"/>
                </a:lnSpc>
                <a:buFont typeface="Wingdings" panose="05000000000000000000" pitchFamily="2" charset="2"/>
                <a:buChar char="p"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2" name="组合 191">
            <a:extLst>
              <a:ext uri="{FF2B5EF4-FFF2-40B4-BE49-F238E27FC236}">
                <a16:creationId xmlns:a16="http://schemas.microsoft.com/office/drawing/2014/main" id="{2CE46FE1-1D13-E2A1-8E8D-9D018FA5A068}"/>
              </a:ext>
            </a:extLst>
          </p:cNvPr>
          <p:cNvGrpSpPr/>
          <p:nvPr/>
        </p:nvGrpSpPr>
        <p:grpSpPr>
          <a:xfrm>
            <a:off x="682233" y="860639"/>
            <a:ext cx="8391711" cy="1203960"/>
            <a:chOff x="2062929" y="961207"/>
            <a:chExt cx="8391711" cy="1203960"/>
          </a:xfrm>
        </p:grpSpPr>
        <p:sp>
          <p:nvSpPr>
            <p:cNvPr id="193" name="矩形: 圆角 192">
              <a:extLst>
                <a:ext uri="{FF2B5EF4-FFF2-40B4-BE49-F238E27FC236}">
                  <a16:creationId xmlns:a16="http://schemas.microsoft.com/office/drawing/2014/main" id="{FE0091DC-5FF9-DCBD-9DAF-A56CC40D4F46}"/>
                </a:ext>
              </a:extLst>
            </p:cNvPr>
            <p:cNvSpPr/>
            <p:nvPr/>
          </p:nvSpPr>
          <p:spPr>
            <a:xfrm>
              <a:off x="2062929" y="961207"/>
              <a:ext cx="8391711" cy="1203960"/>
            </a:xfrm>
            <a:prstGeom prst="roundRect">
              <a:avLst/>
            </a:prstGeom>
            <a:ln w="190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288000" tIns="180000" rIns="288000" bIns="180000" rtlCol="0" anchor="ctr" anchorCtr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dirty="0">
                  <a:latin typeface="仿宋" panose="02010609060101010101" pitchFamily="49" charset="-122"/>
                  <a:ea typeface="仿宋" panose="02010609060101010101" pitchFamily="49" charset="-122"/>
                  <a:cs typeface="Calibri" panose="020F0502020204030204" pitchFamily="34" charset="0"/>
                </a:rPr>
                <a:t>Cycle</a:t>
              </a:r>
              <a:r>
                <a:rPr lang="zh-CN" altLang="en-US" dirty="0">
                  <a:latin typeface="仿宋" panose="02010609060101010101" pitchFamily="49" charset="-122"/>
                  <a:ea typeface="仿宋" panose="02010609060101010101" pitchFamily="49" charset="-122"/>
                  <a:cs typeface="Calibri" panose="020F0502020204030204" pitchFamily="34" charset="0"/>
                </a:rPr>
                <a:t>是量子计算机的最小时间单元，量子门的执行时长是整数倍</a:t>
              </a:r>
              <a:r>
                <a:rPr lang="en-US" altLang="zh-CN" dirty="0">
                  <a:latin typeface="仿宋" panose="02010609060101010101" pitchFamily="49" charset="-122"/>
                  <a:ea typeface="仿宋" panose="02010609060101010101" pitchFamily="49" charset="-122"/>
                  <a:cs typeface="Calibri" panose="020F0502020204030204" pitchFamily="34" charset="0"/>
                </a:rPr>
                <a:t>cycle</a:t>
              </a:r>
              <a:endParaRPr lang="zh-CN" altLang="en-US" dirty="0">
                <a:latin typeface="仿宋" panose="02010609060101010101" pitchFamily="49" charset="-122"/>
                <a:ea typeface="仿宋" panose="02010609060101010101" pitchFamily="49" charset="-122"/>
                <a:cs typeface="Calibri" panose="020F0502020204030204" pitchFamily="34" charset="0"/>
              </a:endParaRPr>
            </a:p>
          </p:txBody>
        </p:sp>
        <p:sp>
          <p:nvSpPr>
            <p:cNvPr id="194" name="文本框 193">
              <a:extLst>
                <a:ext uri="{FF2B5EF4-FFF2-40B4-BE49-F238E27FC236}">
                  <a16:creationId xmlns:a16="http://schemas.microsoft.com/office/drawing/2014/main" id="{E531D464-C894-28B9-F94B-C1F4A8FE504B}"/>
                </a:ext>
              </a:extLst>
            </p:cNvPr>
            <p:cNvSpPr txBox="1"/>
            <p:nvPr/>
          </p:nvSpPr>
          <p:spPr>
            <a:xfrm>
              <a:off x="2204065" y="1027159"/>
              <a:ext cx="12882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Def. cycle</a:t>
              </a:r>
              <a:endParaRPr lang="zh-CN" altLang="en-US" b="1" i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688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12C3B3-208F-9D34-AE74-AEE23D984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TETRIS-1</a:t>
            </a:r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0451A9DC-CA1B-9823-AAD5-FA2DB4653D0A}"/>
              </a:ext>
            </a:extLst>
          </p:cNvPr>
          <p:cNvGrpSpPr/>
          <p:nvPr/>
        </p:nvGrpSpPr>
        <p:grpSpPr>
          <a:xfrm>
            <a:off x="2062929" y="961207"/>
            <a:ext cx="8391711" cy="1203960"/>
            <a:chOff x="2062929" y="961207"/>
            <a:chExt cx="8391711" cy="12039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矩形: 圆角 5">
                  <a:extLst>
                    <a:ext uri="{FF2B5EF4-FFF2-40B4-BE49-F238E27FC236}">
                      <a16:creationId xmlns:a16="http://schemas.microsoft.com/office/drawing/2014/main" id="{F4C3E428-12B5-7212-CCB8-3EE4F4840470}"/>
                    </a:ext>
                  </a:extLst>
                </p:cNvPr>
                <p:cNvSpPr/>
                <p:nvPr/>
              </p:nvSpPr>
              <p:spPr>
                <a:xfrm>
                  <a:off x="2062929" y="961207"/>
                  <a:ext cx="8391711" cy="1203960"/>
                </a:xfrm>
                <a:prstGeom prst="roundRect">
                  <a:avLst/>
                </a:prstGeom>
                <a:ln w="1905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lIns="288000" tIns="180000" rIns="288000" bIns="180000" rtlCol="0" anchor="ctr" anchorCtr="0">
                  <a:no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14:m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  <a:cs typeface="Calibri" panose="020F0502020204030204" pitchFamily="34" charset="0"/>
                        </a:rPr>
                        <m:t>𝑘</m:t>
                      </m:r>
                    </m:oMath>
                  </a14:m>
                  <a:r>
                    <a:rPr lang="zh-CN" altLang="en-US" sz="2000" dirty="0">
                      <a:latin typeface="仿宋" panose="02010609060101010101" pitchFamily="49" charset="-122"/>
                      <a:ea typeface="仿宋" panose="02010609060101010101" pitchFamily="49" charset="-122"/>
                      <a:cs typeface="Calibri" panose="020F0502020204030204" pitchFamily="34" charset="0"/>
                    </a:rPr>
                    <a:t>个量子比特能够执行</a:t>
                  </a:r>
                  <a14:m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  <a:cs typeface="Calibri" panose="020F0502020204030204" pitchFamily="34" charset="0"/>
                        </a:rPr>
                        <m:t>𝑘</m:t>
                      </m:r>
                    </m:oMath>
                  </a14:m>
                  <a:r>
                    <a:rPr lang="en-US" altLang="zh-CN" sz="2000" dirty="0">
                      <a:latin typeface="仿宋" panose="02010609060101010101" pitchFamily="49" charset="-122"/>
                      <a:ea typeface="仿宋" panose="02010609060101010101" pitchFamily="49" charset="-122"/>
                      <a:cs typeface="Calibri" panose="020F0502020204030204" pitchFamily="34" charset="0"/>
                    </a:rPr>
                    <a:t>-</a:t>
                  </a:r>
                  <a14:m>
                    <m:oMath xmlns:m="http://schemas.openxmlformats.org/officeDocument/2006/math">
                      <m:r>
                        <a:rPr lang="en-US" altLang="zh-CN" sz="2000" b="0" i="1" dirty="0" smtClean="0">
                          <a:latin typeface="Cambria Math" panose="02040503050406030204" pitchFamily="18" charset="0"/>
                          <a:ea typeface="仿宋" panose="02010609060101010101" pitchFamily="49" charset="-122"/>
                          <a:cs typeface="Calibri" panose="020F0502020204030204" pitchFamily="34" charset="0"/>
                        </a:rPr>
                        <m:t>𝑞𝑢𝑏𝑖𝑡𝑠</m:t>
                      </m:r>
                    </m:oMath>
                  </a14:m>
                  <a:r>
                    <a:rPr lang="zh-CN" altLang="en-US" sz="2000" dirty="0">
                      <a:latin typeface="仿宋" panose="02010609060101010101" pitchFamily="49" charset="-122"/>
                      <a:ea typeface="仿宋" panose="02010609060101010101" pitchFamily="49" charset="-122"/>
                      <a:cs typeface="Calibri" panose="020F0502020204030204" pitchFamily="34" charset="0"/>
                    </a:rPr>
                    <a:t>门当且仅当它们的两两距离</a:t>
                  </a:r>
                  <a14:m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  <a:cs typeface="Calibri" panose="020F0502020204030204" pitchFamily="34" charset="0"/>
                        </a:rPr>
                        <m:t>≤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仿宋" panose="02010609060101010101" pitchFamily="49" charset="-122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仿宋" panose="02010609060101010101" pitchFamily="49" charset="-122"/>
                              <a:cs typeface="Calibri" panose="020F0502020204030204" pitchFamily="34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仿宋" panose="02010609060101010101" pitchFamily="49" charset="-122"/>
                              <a:cs typeface="Calibri" panose="020F0502020204030204" pitchFamily="34" charset="0"/>
                            </a:rPr>
                            <m:t>𝑏</m:t>
                          </m:r>
                        </m:sub>
                      </m:sSub>
                    </m:oMath>
                  </a14:m>
                  <a:endParaRPr lang="zh-CN" altLang="en-US" sz="2000" dirty="0">
                    <a:latin typeface="仿宋" panose="02010609060101010101" pitchFamily="49" charset="-122"/>
                    <a:ea typeface="仿宋" panose="02010609060101010101" pitchFamily="49" charset="-122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6" name="矩形: 圆角 5">
                  <a:extLst>
                    <a:ext uri="{FF2B5EF4-FFF2-40B4-BE49-F238E27FC236}">
                      <a16:creationId xmlns:a16="http://schemas.microsoft.com/office/drawing/2014/main" id="{F4C3E428-12B5-7212-CCB8-3EE4F48404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2929" y="961207"/>
                  <a:ext cx="8391711" cy="1203960"/>
                </a:xfrm>
                <a:prstGeom prst="round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74531E9-81C2-1BB1-D39D-C4AE074EFAD4}"/>
                </a:ext>
              </a:extLst>
            </p:cNvPr>
            <p:cNvSpPr txBox="1"/>
            <p:nvPr/>
          </p:nvSpPr>
          <p:spPr>
            <a:xfrm>
              <a:off x="2204065" y="1027159"/>
              <a:ext cx="39485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Def. </a:t>
              </a:r>
              <a:r>
                <a:rPr lang="zh-CN" altLang="en-US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量子比特连接限制（中性原子）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6EF6B449-962F-E3BF-5646-41D17B452DBF}"/>
              </a:ext>
            </a:extLst>
          </p:cNvPr>
          <p:cNvGrpSpPr/>
          <p:nvPr/>
        </p:nvGrpSpPr>
        <p:grpSpPr>
          <a:xfrm>
            <a:off x="2062929" y="2387481"/>
            <a:ext cx="8391711" cy="1203960"/>
            <a:chOff x="2062929" y="961207"/>
            <a:chExt cx="8391711" cy="1203960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3FF1FF53-94CE-803A-85DA-4C1075A91AA7}"/>
                </a:ext>
              </a:extLst>
            </p:cNvPr>
            <p:cNvSpPr/>
            <p:nvPr/>
          </p:nvSpPr>
          <p:spPr>
            <a:xfrm>
              <a:off x="2062929" y="961207"/>
              <a:ext cx="8391711" cy="1203960"/>
            </a:xfrm>
            <a:prstGeom prst="roundRect">
              <a:avLst/>
            </a:prstGeom>
            <a:ln w="190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288000" tIns="180000" rIns="288000" bIns="180000" rtlCol="0" anchor="ctr" anchorCtr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dirty="0">
                  <a:latin typeface="仿宋" panose="02010609060101010101" pitchFamily="49" charset="-122"/>
                  <a:ea typeface="仿宋" panose="02010609060101010101" pitchFamily="49" charset="-122"/>
                  <a:cs typeface="Calibri" panose="020F0502020204030204" pitchFamily="34" charset="0"/>
                </a:rPr>
                <a:t>两个量子门能够并行执行当且仅当它们的作用区域不重叠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E180754-E0BF-19A1-9222-7C5067D2D8AB}"/>
                </a:ext>
              </a:extLst>
            </p:cNvPr>
            <p:cNvSpPr txBox="1"/>
            <p:nvPr/>
          </p:nvSpPr>
          <p:spPr>
            <a:xfrm>
              <a:off x="2204065" y="1027159"/>
              <a:ext cx="37176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Def. </a:t>
              </a:r>
              <a:r>
                <a:rPr lang="zh-CN" altLang="en-US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量子门并行限制（中性原子）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7586C3A4-4F71-656A-8811-AA06B050EE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020" y="3657393"/>
            <a:ext cx="3343981" cy="299388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C9213258-DC8D-50D6-107E-2D60265BDD8A}"/>
              </a:ext>
            </a:extLst>
          </p:cNvPr>
          <p:cNvSpPr txBox="1"/>
          <p:nvPr/>
        </p:nvSpPr>
        <p:spPr>
          <a:xfrm>
            <a:off x="8054340" y="4982887"/>
            <a:ext cx="40318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C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适配中性原子的量子比特映射方法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394B2CA2-29AE-5F2A-0CC4-D61662FA396F}"/>
                  </a:ext>
                </a:extLst>
              </p:cNvPr>
              <p:cNvSpPr txBox="1"/>
              <p:nvPr/>
            </p:nvSpPr>
            <p:spPr>
              <a:xfrm>
                <a:off x="1645920" y="4846320"/>
                <a:ext cx="23728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altLang="zh-CN" sz="2400" dirty="0">
                    <a:latin typeface="Comic Sans MS" panose="030F0702030302020204" pitchFamily="66" charset="0"/>
                    <a:ea typeface="微软雅黑" panose="020B0503020204020204" pitchFamily="34" charset="-122"/>
                  </a:rPr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𝑅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𝑏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=2</m:t>
                    </m:r>
                  </m:oMath>
                </a14:m>
                <a:endParaRPr lang="zh-CN" altLang="en-US" sz="2400" dirty="0">
                  <a:latin typeface="Comic Sans MS" panose="030F0702030302020204" pitchFamily="66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394B2CA2-29AE-5F2A-0CC4-D61662FA39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5920" y="4846320"/>
                <a:ext cx="2372894" cy="461665"/>
              </a:xfrm>
              <a:prstGeom prst="rect">
                <a:avLst/>
              </a:prstGeom>
              <a:blipFill>
                <a:blip r:embed="rId5"/>
                <a:stretch>
                  <a:fillRect l="-3856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3997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4D2056-D752-3DF3-276C-E56D8B4A7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TETRIS-2</a:t>
            </a:r>
            <a:endParaRPr lang="zh-CN" altLang="en-US" dirty="0"/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FBD1051F-79A6-2049-E914-A381671723C8}"/>
              </a:ext>
            </a:extLst>
          </p:cNvPr>
          <p:cNvGrpSpPr/>
          <p:nvPr/>
        </p:nvGrpSpPr>
        <p:grpSpPr>
          <a:xfrm>
            <a:off x="2062929" y="961207"/>
            <a:ext cx="8391711" cy="1203960"/>
            <a:chOff x="2062929" y="961207"/>
            <a:chExt cx="8391711" cy="12039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矩形: 圆角 41">
                  <a:extLst>
                    <a:ext uri="{FF2B5EF4-FFF2-40B4-BE49-F238E27FC236}">
                      <a16:creationId xmlns:a16="http://schemas.microsoft.com/office/drawing/2014/main" id="{C98ECF2B-37C5-8984-3247-9E3262163C90}"/>
                    </a:ext>
                  </a:extLst>
                </p:cNvPr>
                <p:cNvSpPr/>
                <p:nvPr/>
              </p:nvSpPr>
              <p:spPr>
                <a:xfrm>
                  <a:off x="2062929" y="961207"/>
                  <a:ext cx="8391711" cy="1203960"/>
                </a:xfrm>
                <a:prstGeom prst="roundRect">
                  <a:avLst/>
                </a:prstGeom>
                <a:ln w="1905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lIns="288000" tIns="180000" rIns="288000" bIns="180000" rtlCol="0" anchor="ctr" anchorCtr="0">
                  <a:no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14:m>
                    <m:oMath xmlns:m="http://schemas.openxmlformats.org/officeDocument/2006/math">
                      <m:r>
                        <a:rPr lang="zh-CN" altLang="en-US" sz="2000" i="1">
                          <a:latin typeface="Cambria Math" panose="02040503050406030204" pitchFamily="18" charset="0"/>
                          <a:ea typeface="仿宋" panose="02010609060101010101" pitchFamily="49" charset="-122"/>
                          <a:cs typeface="Calibri" panose="020F0502020204030204" pitchFamily="34" charset="0"/>
                        </a:rPr>
                        <m:t>由</m:t>
                      </m:r>
                    </m:oMath>
                  </a14:m>
                  <a:r>
                    <a:rPr lang="zh-CN" altLang="en-US" sz="2000" dirty="0">
                      <a:latin typeface="仿宋" panose="02010609060101010101" pitchFamily="49" charset="-122"/>
                      <a:ea typeface="仿宋" panose="02010609060101010101" pitchFamily="49" charset="-122"/>
                      <a:cs typeface="Calibri" panose="020F0502020204030204" pitchFamily="34" charset="0"/>
                    </a:rPr>
                    <a:t>量子门的作用区域和执行时长张成，表征该量子门的执行</a:t>
                  </a:r>
                </a:p>
              </p:txBody>
            </p:sp>
          </mc:Choice>
          <mc:Fallback xmlns="">
            <p:sp>
              <p:nvSpPr>
                <p:cNvPr id="42" name="矩形: 圆角 41">
                  <a:extLst>
                    <a:ext uri="{FF2B5EF4-FFF2-40B4-BE49-F238E27FC236}">
                      <a16:creationId xmlns:a16="http://schemas.microsoft.com/office/drawing/2014/main" id="{C98ECF2B-37C5-8984-3247-9E3262163C9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2929" y="961207"/>
                  <a:ext cx="8391711" cy="1203960"/>
                </a:xfrm>
                <a:prstGeom prst="round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37F14080-3B32-A9AB-F450-49FF13D178AB}"/>
                </a:ext>
              </a:extLst>
            </p:cNvPr>
            <p:cNvSpPr txBox="1"/>
            <p:nvPr/>
          </p:nvSpPr>
          <p:spPr>
            <a:xfrm>
              <a:off x="2204065" y="1027159"/>
              <a:ext cx="26954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Def. space-time</a:t>
              </a:r>
              <a:r>
                <a:rPr lang="zh-CN" altLang="en-US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block</a:t>
              </a:r>
              <a:endParaRPr lang="zh-CN" altLang="en-US" b="1" i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A68C22CB-4153-4B76-6189-8D47FB9212A8}"/>
              </a:ext>
            </a:extLst>
          </p:cNvPr>
          <p:cNvGrpSpPr/>
          <p:nvPr/>
        </p:nvGrpSpPr>
        <p:grpSpPr>
          <a:xfrm>
            <a:off x="8067149" y="2930035"/>
            <a:ext cx="3572997" cy="2756014"/>
            <a:chOff x="8303369" y="1893715"/>
            <a:chExt cx="3572997" cy="2756014"/>
          </a:xfrm>
        </p:grpSpPr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A3C63365-B408-A0BD-9003-D8B332487D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79693" y="4208396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FF69843B-2C56-D12B-C60F-E67A57CC14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19693" y="4208396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1F2FDCF6-815A-2DC3-4402-E09E15D634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59693" y="4208396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72F710F4-4400-4184-385B-22DA86DA25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599693" y="4208396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B9C1EC72-205E-B2D3-4C33-8A286CDEEF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139693" y="4208396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C5C98F4F-68AB-6821-C160-39C0A999ED6D}"/>
                </a:ext>
              </a:extLst>
            </p:cNvPr>
            <p:cNvSpPr/>
            <p:nvPr/>
          </p:nvSpPr>
          <p:spPr>
            <a:xfrm>
              <a:off x="9843693" y="3182396"/>
              <a:ext cx="1080000" cy="1097193"/>
            </a:xfrm>
            <a:prstGeom prst="rect">
              <a:avLst/>
            </a:prstGeom>
            <a:solidFill>
              <a:srgbClr val="00B0F0">
                <a:alpha val="5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28F9A106-05CD-C3B0-3A6F-C8AD083311AF}"/>
                </a:ext>
              </a:extLst>
            </p:cNvPr>
            <p:cNvSpPr txBox="1"/>
            <p:nvPr/>
          </p:nvSpPr>
          <p:spPr>
            <a:xfrm>
              <a:off x="9455040" y="351106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6</a:t>
              </a:r>
              <a:endParaRPr lang="zh-CN" altLang="en-US" dirty="0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CFDCBE99-02BF-41BE-A3F1-5E7D95A3BC63}"/>
                </a:ext>
              </a:extLst>
            </p:cNvPr>
            <p:cNvSpPr/>
            <p:nvPr/>
          </p:nvSpPr>
          <p:spPr>
            <a:xfrm>
              <a:off x="8763693" y="2822395"/>
              <a:ext cx="1080000" cy="360000"/>
            </a:xfrm>
            <a:prstGeom prst="rect">
              <a:avLst/>
            </a:prstGeom>
            <a:solidFill>
              <a:srgbClr val="00B0F0">
                <a:alpha val="5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A35849EE-AFEE-789F-2EA2-A9999F677AF2}"/>
                </a:ext>
              </a:extLst>
            </p:cNvPr>
            <p:cNvSpPr/>
            <p:nvPr/>
          </p:nvSpPr>
          <p:spPr>
            <a:xfrm>
              <a:off x="10383693" y="2822395"/>
              <a:ext cx="1080000" cy="360000"/>
            </a:xfrm>
            <a:prstGeom prst="rect">
              <a:avLst/>
            </a:prstGeom>
            <a:solidFill>
              <a:srgbClr val="00B0F0">
                <a:alpha val="5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4" name="直接箭头连接符 53">
              <a:extLst>
                <a:ext uri="{FF2B5EF4-FFF2-40B4-BE49-F238E27FC236}">
                  <a16:creationId xmlns:a16="http://schemas.microsoft.com/office/drawing/2014/main" id="{2098F392-B554-12F2-9EE2-B8909858B572}"/>
                </a:ext>
              </a:extLst>
            </p:cNvPr>
            <p:cNvCxnSpPr/>
            <p:nvPr/>
          </p:nvCxnSpPr>
          <p:spPr>
            <a:xfrm flipH="1">
              <a:off x="9747991" y="3182396"/>
              <a:ext cx="0" cy="108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1BEEA78D-ABDD-2FA3-3EA2-A0BA3F080D85}"/>
                    </a:ext>
                  </a:extLst>
                </p:cNvPr>
                <p:cNvSpPr txBox="1"/>
                <p:nvPr/>
              </p:nvSpPr>
              <p:spPr>
                <a:xfrm>
                  <a:off x="9315331" y="4280397"/>
                  <a:ext cx="50719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latin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1BEEA78D-ABDD-2FA3-3EA2-A0BA3F080D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15331" y="4280397"/>
                  <a:ext cx="507190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398A668D-C9B7-4270-2176-4D62F3D4A0A3}"/>
                    </a:ext>
                  </a:extLst>
                </p:cNvPr>
                <p:cNvSpPr txBox="1"/>
                <p:nvPr/>
              </p:nvSpPr>
              <p:spPr>
                <a:xfrm>
                  <a:off x="8777436" y="4280397"/>
                  <a:ext cx="5125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latin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398A668D-C9B7-4270-2176-4D62F3D4A0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77436" y="4280397"/>
                  <a:ext cx="512513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4B217002-68D8-2DA1-7735-A0A238E01D33}"/>
                    </a:ext>
                  </a:extLst>
                </p:cNvPr>
                <p:cNvSpPr txBox="1"/>
                <p:nvPr/>
              </p:nvSpPr>
              <p:spPr>
                <a:xfrm>
                  <a:off x="9847903" y="4280397"/>
                  <a:ext cx="5125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latin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4B217002-68D8-2DA1-7735-A0A238E01D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47903" y="4280397"/>
                  <a:ext cx="512513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文本框 57">
                  <a:extLst>
                    <a:ext uri="{FF2B5EF4-FFF2-40B4-BE49-F238E27FC236}">
                      <a16:creationId xmlns:a16="http://schemas.microsoft.com/office/drawing/2014/main" id="{A6CFE3FC-DDF7-8CB7-5773-961B7EA2503E}"/>
                    </a:ext>
                  </a:extLst>
                </p:cNvPr>
                <p:cNvSpPr txBox="1"/>
                <p:nvPr/>
              </p:nvSpPr>
              <p:spPr>
                <a:xfrm>
                  <a:off x="10385798" y="4280397"/>
                  <a:ext cx="5125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latin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58" name="文本框 57">
                  <a:extLst>
                    <a:ext uri="{FF2B5EF4-FFF2-40B4-BE49-F238E27FC236}">
                      <a16:creationId xmlns:a16="http://schemas.microsoft.com/office/drawing/2014/main" id="{A6CFE3FC-DDF7-8CB7-5773-961B7EA250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85798" y="4280397"/>
                  <a:ext cx="512513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文本框 58">
                  <a:extLst>
                    <a:ext uri="{FF2B5EF4-FFF2-40B4-BE49-F238E27FC236}">
                      <a16:creationId xmlns:a16="http://schemas.microsoft.com/office/drawing/2014/main" id="{9E3B54FD-C744-CB26-B0CC-282031A148D5}"/>
                    </a:ext>
                  </a:extLst>
                </p:cNvPr>
                <p:cNvSpPr txBox="1"/>
                <p:nvPr/>
              </p:nvSpPr>
              <p:spPr>
                <a:xfrm>
                  <a:off x="10923693" y="4280397"/>
                  <a:ext cx="5125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latin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59" name="文本框 58">
                  <a:extLst>
                    <a:ext uri="{FF2B5EF4-FFF2-40B4-BE49-F238E27FC236}">
                      <a16:creationId xmlns:a16="http://schemas.microsoft.com/office/drawing/2014/main" id="{9E3B54FD-C744-CB26-B0CC-282031A148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23693" y="4280397"/>
                  <a:ext cx="512513" cy="369332"/>
                </a:xfrm>
                <a:prstGeom prst="rect">
                  <a:avLst/>
                </a:prstGeom>
                <a:blipFill>
                  <a:blip r:embed="rId8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0AABF427-A33E-C8DC-265D-8F778CFB3C93}"/>
                </a:ext>
              </a:extLst>
            </p:cNvPr>
            <p:cNvSpPr txBox="1"/>
            <p:nvPr/>
          </p:nvSpPr>
          <p:spPr>
            <a:xfrm>
              <a:off x="9873103" y="2809704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id="{DD2D7271-19FC-158A-1AD8-FBB7DC048361}"/>
                </a:ext>
              </a:extLst>
            </p:cNvPr>
            <p:cNvCxnSpPr/>
            <p:nvPr/>
          </p:nvCxnSpPr>
          <p:spPr>
            <a:xfrm>
              <a:off x="9923627" y="2819036"/>
              <a:ext cx="0" cy="36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文本框 61">
                  <a:extLst>
                    <a:ext uri="{FF2B5EF4-FFF2-40B4-BE49-F238E27FC236}">
                      <a16:creationId xmlns:a16="http://schemas.microsoft.com/office/drawing/2014/main" id="{88075811-A9F3-55B1-C2C0-AFC9CEAD02BB}"/>
                    </a:ext>
                  </a:extLst>
                </p:cNvPr>
                <p:cNvSpPr txBox="1"/>
                <p:nvPr/>
              </p:nvSpPr>
              <p:spPr>
                <a:xfrm>
                  <a:off x="9791639" y="3553218"/>
                  <a:ext cx="1348053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1400" b="1" dirty="0"/>
                    <a:t>SWAP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i="1"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altLang="zh-CN" sz="1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a14:m>
                  <a:r>
                    <a:rPr lang="en-US" altLang="zh-CN" sz="1400" b="1" dirty="0"/>
                    <a:t>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i="1"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altLang="zh-CN" sz="14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a14:m>
                  <a:r>
                    <a:rPr lang="en-US" altLang="zh-CN" sz="1400" b="1" dirty="0"/>
                    <a:t> </a:t>
                  </a:r>
                  <a:endParaRPr lang="zh-CN" altLang="en-US" sz="1400" b="1" dirty="0"/>
                </a:p>
              </p:txBody>
            </p:sp>
          </mc:Choice>
          <mc:Fallback xmlns="">
            <p:sp>
              <p:nvSpPr>
                <p:cNvPr id="62" name="文本框 61">
                  <a:extLst>
                    <a:ext uri="{FF2B5EF4-FFF2-40B4-BE49-F238E27FC236}">
                      <a16:creationId xmlns:a16="http://schemas.microsoft.com/office/drawing/2014/main" id="{88075811-A9F3-55B1-C2C0-AFC9CEAD02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91639" y="3553218"/>
                  <a:ext cx="1348053" cy="307777"/>
                </a:xfrm>
                <a:prstGeom prst="rect">
                  <a:avLst/>
                </a:prstGeom>
                <a:blipFill>
                  <a:blip r:embed="rId9"/>
                  <a:stretch>
                    <a:fillRect l="-1351" t="-4000" b="-2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文本框 62">
                  <a:extLst>
                    <a:ext uri="{FF2B5EF4-FFF2-40B4-BE49-F238E27FC236}">
                      <a16:creationId xmlns:a16="http://schemas.microsoft.com/office/drawing/2014/main" id="{186E08BE-3C4F-6B60-B86B-9BBF2B66C78D}"/>
                    </a:ext>
                  </a:extLst>
                </p:cNvPr>
                <p:cNvSpPr txBox="1"/>
                <p:nvPr/>
              </p:nvSpPr>
              <p:spPr>
                <a:xfrm>
                  <a:off x="8820523" y="2849069"/>
                  <a:ext cx="1090519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1400" b="1" dirty="0"/>
                    <a:t>CX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i="1"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altLang="zh-CN" sz="14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a14:m>
                  <a:r>
                    <a:rPr lang="en-US" altLang="zh-CN" sz="1400" b="1" dirty="0"/>
                    <a:t>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i="1"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altLang="zh-CN" sz="1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a14:m>
                  <a:r>
                    <a:rPr lang="en-US" altLang="zh-CN" sz="1400" b="1" dirty="0"/>
                    <a:t> </a:t>
                  </a:r>
                  <a:endParaRPr lang="zh-CN" altLang="en-US" sz="1400" b="1" dirty="0"/>
                </a:p>
              </p:txBody>
            </p:sp>
          </mc:Choice>
          <mc:Fallback xmlns="">
            <p:sp>
              <p:nvSpPr>
                <p:cNvPr id="63" name="文本框 62">
                  <a:extLst>
                    <a:ext uri="{FF2B5EF4-FFF2-40B4-BE49-F238E27FC236}">
                      <a16:creationId xmlns:a16="http://schemas.microsoft.com/office/drawing/2014/main" id="{186E08BE-3C4F-6B60-B86B-9BBF2B66C7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20523" y="2849069"/>
                  <a:ext cx="1090519" cy="307777"/>
                </a:xfrm>
                <a:prstGeom prst="rect">
                  <a:avLst/>
                </a:prstGeom>
                <a:blipFill>
                  <a:blip r:embed="rId10"/>
                  <a:stretch>
                    <a:fillRect l="-1676" t="-1961" b="-1960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文本框 63">
                  <a:extLst>
                    <a:ext uri="{FF2B5EF4-FFF2-40B4-BE49-F238E27FC236}">
                      <a16:creationId xmlns:a16="http://schemas.microsoft.com/office/drawing/2014/main" id="{CA7F82B1-484F-F893-6164-2B5A63B58FD2}"/>
                    </a:ext>
                  </a:extLst>
                </p:cNvPr>
                <p:cNvSpPr txBox="1"/>
                <p:nvPr/>
              </p:nvSpPr>
              <p:spPr>
                <a:xfrm>
                  <a:off x="10423272" y="2856165"/>
                  <a:ext cx="1102068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1400" b="1" dirty="0"/>
                    <a:t>CX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i="1"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altLang="zh-CN" sz="14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a14:m>
                  <a:r>
                    <a:rPr lang="en-US" altLang="zh-CN" sz="1400" b="1" dirty="0"/>
                    <a:t>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i="1"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altLang="zh-CN" sz="14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</m:oMath>
                  </a14:m>
                  <a:r>
                    <a:rPr lang="en-US" altLang="zh-CN" sz="1400" b="1" dirty="0"/>
                    <a:t> </a:t>
                  </a:r>
                  <a:endParaRPr lang="zh-CN" altLang="en-US" sz="1400" b="1" dirty="0"/>
                </a:p>
              </p:txBody>
            </p:sp>
          </mc:Choice>
          <mc:Fallback xmlns="">
            <p:sp>
              <p:nvSpPr>
                <p:cNvPr id="64" name="文本框 63">
                  <a:extLst>
                    <a:ext uri="{FF2B5EF4-FFF2-40B4-BE49-F238E27FC236}">
                      <a16:creationId xmlns:a16="http://schemas.microsoft.com/office/drawing/2014/main" id="{CA7F82B1-484F-F893-6164-2B5A63B58F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23272" y="2856165"/>
                  <a:ext cx="1102068" cy="307777"/>
                </a:xfrm>
                <a:prstGeom prst="rect">
                  <a:avLst/>
                </a:prstGeom>
                <a:blipFill>
                  <a:blip r:embed="rId11"/>
                  <a:stretch>
                    <a:fillRect l="-1657" t="-4000" b="-2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5" name="直接箭头连接符 64">
              <a:extLst>
                <a:ext uri="{FF2B5EF4-FFF2-40B4-BE49-F238E27FC236}">
                  <a16:creationId xmlns:a16="http://schemas.microsoft.com/office/drawing/2014/main" id="{F13EB9D1-F71E-8A53-DF02-04A4AFA8015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95489" y="2222446"/>
              <a:ext cx="0" cy="20520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0D3D55AF-0152-1934-8737-178A793E3F84}"/>
                </a:ext>
              </a:extLst>
            </p:cNvPr>
            <p:cNvSpPr txBox="1"/>
            <p:nvPr/>
          </p:nvSpPr>
          <p:spPr>
            <a:xfrm>
              <a:off x="8303369" y="1893715"/>
              <a:ext cx="6222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time</a:t>
              </a:r>
              <a:endParaRPr lang="zh-CN" altLang="en-US" dirty="0"/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:a16="http://schemas.microsoft.com/office/drawing/2014/main" id="{4784D2F0-F891-DE47-5AEA-C9DFB31D70C8}"/>
                </a:ext>
              </a:extLst>
            </p:cNvPr>
            <p:cNvCxnSpPr>
              <a:cxnSpLocks/>
            </p:cNvCxnSpPr>
            <p:nvPr/>
          </p:nvCxnSpPr>
          <p:spPr>
            <a:xfrm>
              <a:off x="8595489" y="4279589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B71F3610-7C3C-2F3D-4656-7C3871DD891B}"/>
                </a:ext>
              </a:extLst>
            </p:cNvPr>
            <p:cNvCxnSpPr>
              <a:cxnSpLocks/>
            </p:cNvCxnSpPr>
            <p:nvPr/>
          </p:nvCxnSpPr>
          <p:spPr>
            <a:xfrm>
              <a:off x="8595489" y="2479589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8CCA05F9-E6AD-FBB9-3A2B-001305ABB2CB}"/>
                </a:ext>
              </a:extLst>
            </p:cNvPr>
            <p:cNvCxnSpPr>
              <a:cxnSpLocks/>
            </p:cNvCxnSpPr>
            <p:nvPr/>
          </p:nvCxnSpPr>
          <p:spPr>
            <a:xfrm>
              <a:off x="8595489" y="2839589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EDF641D1-F17B-DAE5-694E-DC9589923675}"/>
                </a:ext>
              </a:extLst>
            </p:cNvPr>
            <p:cNvCxnSpPr>
              <a:cxnSpLocks/>
            </p:cNvCxnSpPr>
            <p:nvPr/>
          </p:nvCxnSpPr>
          <p:spPr>
            <a:xfrm>
              <a:off x="8595489" y="3199589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id="{96626D38-5ED4-5C1F-8A78-2F980AA8E4CA}"/>
                </a:ext>
              </a:extLst>
            </p:cNvPr>
            <p:cNvCxnSpPr>
              <a:cxnSpLocks/>
            </p:cNvCxnSpPr>
            <p:nvPr/>
          </p:nvCxnSpPr>
          <p:spPr>
            <a:xfrm>
              <a:off x="8595489" y="3559589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:a16="http://schemas.microsoft.com/office/drawing/2014/main" id="{6761BF4A-0B1D-8D82-5FED-21644E60B84F}"/>
                </a:ext>
              </a:extLst>
            </p:cNvPr>
            <p:cNvCxnSpPr>
              <a:cxnSpLocks/>
            </p:cNvCxnSpPr>
            <p:nvPr/>
          </p:nvCxnSpPr>
          <p:spPr>
            <a:xfrm>
              <a:off x="8595489" y="3919589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8BEFEE3D-4103-C197-1B8F-2A55F01B4459}"/>
                </a:ext>
              </a:extLst>
            </p:cNvPr>
            <p:cNvSpPr txBox="1"/>
            <p:nvPr/>
          </p:nvSpPr>
          <p:spPr>
            <a:xfrm>
              <a:off x="8326812" y="4072286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</a:t>
              </a:r>
              <a:endParaRPr lang="zh-CN" altLang="en-US" dirty="0"/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85BD94FF-98A1-40DB-041E-63AD4BE47D3E}"/>
                </a:ext>
              </a:extLst>
            </p:cNvPr>
            <p:cNvSpPr txBox="1"/>
            <p:nvPr/>
          </p:nvSpPr>
          <p:spPr>
            <a:xfrm>
              <a:off x="8320860" y="3374656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4</a:t>
              </a:r>
              <a:endParaRPr lang="zh-CN" altLang="en-US" dirty="0"/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2F04AE7C-53AE-CF34-AEA7-313CB6FA59D9}"/>
                </a:ext>
              </a:extLst>
            </p:cNvPr>
            <p:cNvSpPr txBox="1"/>
            <p:nvPr/>
          </p:nvSpPr>
          <p:spPr>
            <a:xfrm>
              <a:off x="8320860" y="2654834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8</a:t>
              </a:r>
              <a:endParaRPr lang="zh-CN" altLang="en-US" dirty="0"/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6B9DB0DB-1C16-1332-8D16-9718C35AF641}"/>
                </a:ext>
              </a:extLst>
            </p:cNvPr>
            <p:cNvSpPr txBox="1"/>
            <p:nvPr/>
          </p:nvSpPr>
          <p:spPr>
            <a:xfrm>
              <a:off x="8320860" y="301474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6</a:t>
              </a:r>
              <a:endParaRPr lang="zh-CN" altLang="en-US" dirty="0"/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AA6E25C5-2BA1-8C34-E29C-B790CF9C2089}"/>
                </a:ext>
              </a:extLst>
            </p:cNvPr>
            <p:cNvSpPr txBox="1"/>
            <p:nvPr/>
          </p:nvSpPr>
          <p:spPr>
            <a:xfrm>
              <a:off x="8320860" y="3734567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cxnSp>
          <p:nvCxnSpPr>
            <p:cNvPr id="78" name="直接箭头连接符 77">
              <a:extLst>
                <a:ext uri="{FF2B5EF4-FFF2-40B4-BE49-F238E27FC236}">
                  <a16:creationId xmlns:a16="http://schemas.microsoft.com/office/drawing/2014/main" id="{C07793A4-60EA-8476-5818-DEC1C099113A}"/>
                </a:ext>
              </a:extLst>
            </p:cNvPr>
            <p:cNvCxnSpPr/>
            <p:nvPr/>
          </p:nvCxnSpPr>
          <p:spPr>
            <a:xfrm>
              <a:off x="8600366" y="4280024"/>
              <a:ext cx="3276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0E531D4A-B38B-9496-59F7-39A8CB48B7E1}"/>
              </a:ext>
            </a:extLst>
          </p:cNvPr>
          <p:cNvGrpSpPr/>
          <p:nvPr/>
        </p:nvGrpSpPr>
        <p:grpSpPr>
          <a:xfrm>
            <a:off x="3566139" y="2930035"/>
            <a:ext cx="4000170" cy="2791914"/>
            <a:chOff x="1455114" y="2227147"/>
            <a:chExt cx="4000170" cy="2791914"/>
          </a:xfrm>
        </p:grpSpPr>
        <p:sp>
          <p:nvSpPr>
            <p:cNvPr id="80" name="椭圆 79">
              <a:extLst>
                <a:ext uri="{FF2B5EF4-FFF2-40B4-BE49-F238E27FC236}">
                  <a16:creationId xmlns:a16="http://schemas.microsoft.com/office/drawing/2014/main" id="{FDB8750A-95B0-DB15-6491-02C845DB8D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52555" y="4577728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>
              <a:extLst>
                <a:ext uri="{FF2B5EF4-FFF2-40B4-BE49-F238E27FC236}">
                  <a16:creationId xmlns:a16="http://schemas.microsoft.com/office/drawing/2014/main" id="{BB7D902B-ED63-AF54-E093-D07BD321FB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92555" y="4577728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>
              <a:extLst>
                <a:ext uri="{FF2B5EF4-FFF2-40B4-BE49-F238E27FC236}">
                  <a16:creationId xmlns:a16="http://schemas.microsoft.com/office/drawing/2014/main" id="{050F1989-4203-E544-82C4-0087B39AE4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32555" y="4577728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>
              <a:extLst>
                <a:ext uri="{FF2B5EF4-FFF2-40B4-BE49-F238E27FC236}">
                  <a16:creationId xmlns:a16="http://schemas.microsoft.com/office/drawing/2014/main" id="{FDC3577A-15E2-1D08-EEEE-D9697608BC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72555" y="4577728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椭圆 83">
              <a:extLst>
                <a:ext uri="{FF2B5EF4-FFF2-40B4-BE49-F238E27FC236}">
                  <a16:creationId xmlns:a16="http://schemas.microsoft.com/office/drawing/2014/main" id="{66C66E40-27A1-46E9-DD24-786CE0B20B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12555" y="4577728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文本框 84">
                  <a:extLst>
                    <a:ext uri="{FF2B5EF4-FFF2-40B4-BE49-F238E27FC236}">
                      <a16:creationId xmlns:a16="http://schemas.microsoft.com/office/drawing/2014/main" id="{74EF4C74-E74A-0425-477F-22FE2EFF192D}"/>
                    </a:ext>
                  </a:extLst>
                </p:cNvPr>
                <p:cNvSpPr txBox="1"/>
                <p:nvPr/>
              </p:nvSpPr>
              <p:spPr>
                <a:xfrm>
                  <a:off x="2588193" y="4649729"/>
                  <a:ext cx="50719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latin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85" name="文本框 84">
                  <a:extLst>
                    <a:ext uri="{FF2B5EF4-FFF2-40B4-BE49-F238E27FC236}">
                      <a16:creationId xmlns:a16="http://schemas.microsoft.com/office/drawing/2014/main" id="{74EF4C74-E74A-0425-477F-22FE2EFF19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88193" y="4649729"/>
                  <a:ext cx="507190" cy="369332"/>
                </a:xfrm>
                <a:prstGeom prst="rect">
                  <a:avLst/>
                </a:prstGeom>
                <a:blipFill>
                  <a:blip r:embed="rId12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文本框 85">
                  <a:extLst>
                    <a:ext uri="{FF2B5EF4-FFF2-40B4-BE49-F238E27FC236}">
                      <a16:creationId xmlns:a16="http://schemas.microsoft.com/office/drawing/2014/main" id="{F5C5D1CC-ACD9-0670-9DF7-811A1A8C1505}"/>
                    </a:ext>
                  </a:extLst>
                </p:cNvPr>
                <p:cNvSpPr txBox="1"/>
                <p:nvPr/>
              </p:nvSpPr>
              <p:spPr>
                <a:xfrm>
                  <a:off x="2050298" y="4649729"/>
                  <a:ext cx="5125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latin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86" name="文本框 85">
                  <a:extLst>
                    <a:ext uri="{FF2B5EF4-FFF2-40B4-BE49-F238E27FC236}">
                      <a16:creationId xmlns:a16="http://schemas.microsoft.com/office/drawing/2014/main" id="{F5C5D1CC-ACD9-0670-9DF7-811A1A8C15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0298" y="4649729"/>
                  <a:ext cx="512513" cy="369332"/>
                </a:xfrm>
                <a:prstGeom prst="rect">
                  <a:avLst/>
                </a:prstGeom>
                <a:blipFill>
                  <a:blip r:embed="rId13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文本框 86">
                  <a:extLst>
                    <a:ext uri="{FF2B5EF4-FFF2-40B4-BE49-F238E27FC236}">
                      <a16:creationId xmlns:a16="http://schemas.microsoft.com/office/drawing/2014/main" id="{89BB8888-45E1-67BD-20F0-79588728FE6B}"/>
                    </a:ext>
                  </a:extLst>
                </p:cNvPr>
                <p:cNvSpPr txBox="1"/>
                <p:nvPr/>
              </p:nvSpPr>
              <p:spPr>
                <a:xfrm>
                  <a:off x="3120765" y="4649729"/>
                  <a:ext cx="5125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latin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87" name="文本框 86">
                  <a:extLst>
                    <a:ext uri="{FF2B5EF4-FFF2-40B4-BE49-F238E27FC236}">
                      <a16:creationId xmlns:a16="http://schemas.microsoft.com/office/drawing/2014/main" id="{89BB8888-45E1-67BD-20F0-79588728FE6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0765" y="4649729"/>
                  <a:ext cx="512513" cy="369332"/>
                </a:xfrm>
                <a:prstGeom prst="rect">
                  <a:avLst/>
                </a:prstGeom>
                <a:blipFill>
                  <a:blip r:embed="rId14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文本框 87">
                  <a:extLst>
                    <a:ext uri="{FF2B5EF4-FFF2-40B4-BE49-F238E27FC236}">
                      <a16:creationId xmlns:a16="http://schemas.microsoft.com/office/drawing/2014/main" id="{D8AD36F6-6C35-1E1C-42F5-2A0BE65D9320}"/>
                    </a:ext>
                  </a:extLst>
                </p:cNvPr>
                <p:cNvSpPr txBox="1"/>
                <p:nvPr/>
              </p:nvSpPr>
              <p:spPr>
                <a:xfrm>
                  <a:off x="3658660" y="4649729"/>
                  <a:ext cx="5125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latin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88" name="文本框 87">
                  <a:extLst>
                    <a:ext uri="{FF2B5EF4-FFF2-40B4-BE49-F238E27FC236}">
                      <a16:creationId xmlns:a16="http://schemas.microsoft.com/office/drawing/2014/main" id="{D8AD36F6-6C35-1E1C-42F5-2A0BE65D93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8660" y="4649729"/>
                  <a:ext cx="512513" cy="369332"/>
                </a:xfrm>
                <a:prstGeom prst="rect">
                  <a:avLst/>
                </a:prstGeom>
                <a:blipFill>
                  <a:blip r:embed="rId15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文本框 88">
                  <a:extLst>
                    <a:ext uri="{FF2B5EF4-FFF2-40B4-BE49-F238E27FC236}">
                      <a16:creationId xmlns:a16="http://schemas.microsoft.com/office/drawing/2014/main" id="{DEFFCA87-5BEB-D145-293C-5F96F34629ED}"/>
                    </a:ext>
                  </a:extLst>
                </p:cNvPr>
                <p:cNvSpPr txBox="1"/>
                <p:nvPr/>
              </p:nvSpPr>
              <p:spPr>
                <a:xfrm>
                  <a:off x="4196555" y="4649729"/>
                  <a:ext cx="5125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latin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89" name="文本框 88">
                  <a:extLst>
                    <a:ext uri="{FF2B5EF4-FFF2-40B4-BE49-F238E27FC236}">
                      <a16:creationId xmlns:a16="http://schemas.microsoft.com/office/drawing/2014/main" id="{DEFFCA87-5BEB-D145-293C-5F96F34629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96555" y="4649729"/>
                  <a:ext cx="512513" cy="369332"/>
                </a:xfrm>
                <a:prstGeom prst="rect">
                  <a:avLst/>
                </a:prstGeom>
                <a:blipFill>
                  <a:blip r:embed="rId16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21EB4678-E162-6609-02F2-1C5FDF85C803}"/>
                </a:ext>
              </a:extLst>
            </p:cNvPr>
            <p:cNvSpPr/>
            <p:nvPr/>
          </p:nvSpPr>
          <p:spPr>
            <a:xfrm>
              <a:off x="2036555" y="4271563"/>
              <a:ext cx="1080000" cy="360000"/>
            </a:xfrm>
            <a:prstGeom prst="rect">
              <a:avLst/>
            </a:prstGeom>
            <a:solidFill>
              <a:srgbClr val="00B0F0">
                <a:alpha val="5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059B6530-EE16-341A-9825-888B373E1B42}"/>
                </a:ext>
              </a:extLst>
            </p:cNvPr>
            <p:cNvGrpSpPr/>
            <p:nvPr/>
          </p:nvGrpSpPr>
          <p:grpSpPr>
            <a:xfrm>
              <a:off x="3145965" y="4258872"/>
              <a:ext cx="306494" cy="369332"/>
              <a:chOff x="7530537" y="4521600"/>
              <a:chExt cx="306494" cy="369332"/>
            </a:xfrm>
          </p:grpSpPr>
          <p:sp>
            <p:nvSpPr>
              <p:cNvPr id="118" name="文本框 117">
                <a:extLst>
                  <a:ext uri="{FF2B5EF4-FFF2-40B4-BE49-F238E27FC236}">
                    <a16:creationId xmlns:a16="http://schemas.microsoft.com/office/drawing/2014/main" id="{418EB1E1-7E3C-2384-0447-7FDD69D827C7}"/>
                  </a:ext>
                </a:extLst>
              </p:cNvPr>
              <p:cNvSpPr txBox="1"/>
              <p:nvPr/>
            </p:nvSpPr>
            <p:spPr>
              <a:xfrm>
                <a:off x="7530537" y="4521600"/>
                <a:ext cx="3064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2</a:t>
                </a:r>
                <a:endParaRPr lang="zh-CN" altLang="en-US" dirty="0"/>
              </a:p>
            </p:txBody>
          </p:sp>
          <p:cxnSp>
            <p:nvCxnSpPr>
              <p:cNvPr id="119" name="直接箭头连接符 118">
                <a:extLst>
                  <a:ext uri="{FF2B5EF4-FFF2-40B4-BE49-F238E27FC236}">
                    <a16:creationId xmlns:a16="http://schemas.microsoft.com/office/drawing/2014/main" id="{2F162B5E-7A75-164A-910F-F6FF97082467}"/>
                  </a:ext>
                </a:extLst>
              </p:cNvPr>
              <p:cNvCxnSpPr/>
              <p:nvPr/>
            </p:nvCxnSpPr>
            <p:spPr>
              <a:xfrm>
                <a:off x="7581061" y="4530932"/>
                <a:ext cx="0" cy="3600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文本框 91">
                  <a:extLst>
                    <a:ext uri="{FF2B5EF4-FFF2-40B4-BE49-F238E27FC236}">
                      <a16:creationId xmlns:a16="http://schemas.microsoft.com/office/drawing/2014/main" id="{A546E8FF-D906-285F-0852-53856ADA1139}"/>
                    </a:ext>
                  </a:extLst>
                </p:cNvPr>
                <p:cNvSpPr txBox="1"/>
                <p:nvPr/>
              </p:nvSpPr>
              <p:spPr>
                <a:xfrm>
                  <a:off x="2093386" y="4298237"/>
                  <a:ext cx="1008144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1400" dirty="0"/>
                    <a:t>CX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1400" i="1">
                              <a:latin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a14:m>
                  <a:r>
                    <a:rPr lang="en-US" altLang="zh-CN" sz="1400" dirty="0"/>
                    <a:t>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1400" i="1">
                              <a:latin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altLang="zh-CN" sz="1400" dirty="0"/>
                    <a:t> </a:t>
                  </a:r>
                  <a:endParaRPr lang="zh-CN" altLang="en-US" sz="1400" dirty="0"/>
                </a:p>
              </p:txBody>
            </p:sp>
          </mc:Choice>
          <mc:Fallback xmlns="">
            <p:sp>
              <p:nvSpPr>
                <p:cNvPr id="92" name="文本框 91">
                  <a:extLst>
                    <a:ext uri="{FF2B5EF4-FFF2-40B4-BE49-F238E27FC236}">
                      <a16:creationId xmlns:a16="http://schemas.microsoft.com/office/drawing/2014/main" id="{A546E8FF-D906-285F-0852-53856ADA11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3386" y="4298237"/>
                  <a:ext cx="1008144" cy="307777"/>
                </a:xfrm>
                <a:prstGeom prst="rect">
                  <a:avLst/>
                </a:prstGeom>
                <a:blipFill>
                  <a:blip r:embed="rId17"/>
                  <a:stretch>
                    <a:fillRect l="-1818" t="-1961" b="-1960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3" name="组合 92">
              <a:extLst>
                <a:ext uri="{FF2B5EF4-FFF2-40B4-BE49-F238E27FC236}">
                  <a16:creationId xmlns:a16="http://schemas.microsoft.com/office/drawing/2014/main" id="{8A9A74DD-E310-2575-8A93-9EFE3E561922}"/>
                </a:ext>
              </a:extLst>
            </p:cNvPr>
            <p:cNvGrpSpPr/>
            <p:nvPr/>
          </p:nvGrpSpPr>
          <p:grpSpPr>
            <a:xfrm>
              <a:off x="2727902" y="2833272"/>
              <a:ext cx="2008653" cy="1440001"/>
              <a:chOff x="7112474" y="3454455"/>
              <a:chExt cx="2008653" cy="1440001"/>
            </a:xfrm>
          </p:grpSpPr>
          <p:sp>
            <p:nvSpPr>
              <p:cNvPr id="112" name="矩形 111">
                <a:extLst>
                  <a:ext uri="{FF2B5EF4-FFF2-40B4-BE49-F238E27FC236}">
                    <a16:creationId xmlns:a16="http://schemas.microsoft.com/office/drawing/2014/main" id="{F14CE289-1E78-30F7-E895-E43276D35006}"/>
                  </a:ext>
                </a:extLst>
              </p:cNvPr>
              <p:cNvSpPr/>
              <p:nvPr/>
            </p:nvSpPr>
            <p:spPr>
              <a:xfrm>
                <a:off x="7501127" y="3814456"/>
                <a:ext cx="1080000" cy="1080000"/>
              </a:xfrm>
              <a:prstGeom prst="rect">
                <a:avLst/>
              </a:prstGeom>
              <a:solidFill>
                <a:srgbClr val="00B0F0">
                  <a:alpha val="50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文本框 112">
                <a:extLst>
                  <a:ext uri="{FF2B5EF4-FFF2-40B4-BE49-F238E27FC236}">
                    <a16:creationId xmlns:a16="http://schemas.microsoft.com/office/drawing/2014/main" id="{4A75DD72-0F1D-68D4-009B-76C694F01AE6}"/>
                  </a:ext>
                </a:extLst>
              </p:cNvPr>
              <p:cNvSpPr txBox="1"/>
              <p:nvPr/>
            </p:nvSpPr>
            <p:spPr>
              <a:xfrm>
                <a:off x="7112474" y="4143125"/>
                <a:ext cx="3064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6</a:t>
                </a:r>
                <a:endParaRPr lang="zh-CN" altLang="en-US" dirty="0"/>
              </a:p>
            </p:txBody>
          </p:sp>
          <p:sp>
            <p:nvSpPr>
              <p:cNvPr id="114" name="矩形 113">
                <a:extLst>
                  <a:ext uri="{FF2B5EF4-FFF2-40B4-BE49-F238E27FC236}">
                    <a16:creationId xmlns:a16="http://schemas.microsoft.com/office/drawing/2014/main" id="{1D7A3595-7B5C-68AA-B3F3-2D47E2F1CD6B}"/>
                  </a:ext>
                </a:extLst>
              </p:cNvPr>
              <p:cNvSpPr/>
              <p:nvPr/>
            </p:nvSpPr>
            <p:spPr>
              <a:xfrm>
                <a:off x="8041127" y="3454455"/>
                <a:ext cx="1080000" cy="360000"/>
              </a:xfrm>
              <a:prstGeom prst="rect">
                <a:avLst/>
              </a:prstGeom>
              <a:solidFill>
                <a:srgbClr val="00B0F0">
                  <a:alpha val="50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15" name="直接箭头连接符 114">
                <a:extLst>
                  <a:ext uri="{FF2B5EF4-FFF2-40B4-BE49-F238E27FC236}">
                    <a16:creationId xmlns:a16="http://schemas.microsoft.com/office/drawing/2014/main" id="{B8B7C489-A893-C541-62D7-0B50F15EB3E7}"/>
                  </a:ext>
                </a:extLst>
              </p:cNvPr>
              <p:cNvCxnSpPr/>
              <p:nvPr/>
            </p:nvCxnSpPr>
            <p:spPr>
              <a:xfrm flipH="1">
                <a:off x="7405425" y="3814456"/>
                <a:ext cx="0" cy="10800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6" name="文本框 115">
                    <a:extLst>
                      <a:ext uri="{FF2B5EF4-FFF2-40B4-BE49-F238E27FC236}">
                        <a16:creationId xmlns:a16="http://schemas.microsoft.com/office/drawing/2014/main" id="{DB58C404-B652-4040-FF40-5BE670EEABD7}"/>
                      </a:ext>
                    </a:extLst>
                  </p:cNvPr>
                  <p:cNvSpPr txBox="1"/>
                  <p:nvPr/>
                </p:nvSpPr>
                <p:spPr>
                  <a:xfrm>
                    <a:off x="7449073" y="4185278"/>
                    <a:ext cx="1246225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zh-CN" sz="1400" dirty="0"/>
                      <a:t>SWAP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a14:m>
                    <a:r>
                      <a:rPr lang="en-US" altLang="zh-CN" sz="1400" dirty="0"/>
                      <a:t>,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a14:m>
                    <a:r>
                      <a:rPr lang="en-US" altLang="zh-CN" sz="1400" dirty="0"/>
                      <a:t> </a:t>
                    </a:r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169" name="文本框 168">
                    <a:extLst>
                      <a:ext uri="{FF2B5EF4-FFF2-40B4-BE49-F238E27FC236}">
                        <a16:creationId xmlns:a16="http://schemas.microsoft.com/office/drawing/2014/main" id="{000F6876-D03E-4A3B-B0AA-F7600F8B0F6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49073" y="4185278"/>
                    <a:ext cx="1246225" cy="307777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1471" t="-4000" b="-20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7" name="文本框 116">
                    <a:extLst>
                      <a:ext uri="{FF2B5EF4-FFF2-40B4-BE49-F238E27FC236}">
                        <a16:creationId xmlns:a16="http://schemas.microsoft.com/office/drawing/2014/main" id="{715C5DA6-B411-F7ED-DCF6-020622D629B4}"/>
                      </a:ext>
                    </a:extLst>
                  </p:cNvPr>
                  <p:cNvSpPr txBox="1"/>
                  <p:nvPr/>
                </p:nvSpPr>
                <p:spPr>
                  <a:xfrm>
                    <a:off x="8080706" y="3488225"/>
                    <a:ext cx="1018821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zh-CN" sz="1400" dirty="0"/>
                      <a:t>CX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a14:m>
                    <a:r>
                      <a:rPr lang="en-US" altLang="zh-CN" sz="1400" dirty="0"/>
                      <a:t>,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a14:m>
                    <a:r>
                      <a:rPr lang="en-US" altLang="zh-CN" sz="1400" dirty="0"/>
                      <a:t> </a:t>
                    </a:r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171" name="文本框 170">
                    <a:extLst>
                      <a:ext uri="{FF2B5EF4-FFF2-40B4-BE49-F238E27FC236}">
                        <a16:creationId xmlns:a16="http://schemas.microsoft.com/office/drawing/2014/main" id="{0DDA4625-6F8C-4781-A788-69E7DA444E3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080706" y="3488225"/>
                    <a:ext cx="1018821" cy="307777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1796" t="-1961" b="-19608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8AFDC4A8-3BB9-68E4-BDBC-77EF44C35D82}"/>
                </a:ext>
              </a:extLst>
            </p:cNvPr>
            <p:cNvSpPr txBox="1"/>
            <p:nvPr/>
          </p:nvSpPr>
          <p:spPr>
            <a:xfrm>
              <a:off x="3288163" y="2846269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cxnSp>
          <p:nvCxnSpPr>
            <p:cNvPr id="95" name="直接箭头连接符 94">
              <a:extLst>
                <a:ext uri="{FF2B5EF4-FFF2-40B4-BE49-F238E27FC236}">
                  <a16:creationId xmlns:a16="http://schemas.microsoft.com/office/drawing/2014/main" id="{3C0AB150-3316-1F8F-DCAE-25FDEAB36389}"/>
                </a:ext>
              </a:extLst>
            </p:cNvPr>
            <p:cNvCxnSpPr/>
            <p:nvPr/>
          </p:nvCxnSpPr>
          <p:spPr>
            <a:xfrm>
              <a:off x="3566986" y="2823603"/>
              <a:ext cx="0" cy="36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箭头连接符 95">
              <a:extLst>
                <a:ext uri="{FF2B5EF4-FFF2-40B4-BE49-F238E27FC236}">
                  <a16:creationId xmlns:a16="http://schemas.microsoft.com/office/drawing/2014/main" id="{1FCB4EAE-FD6A-90C5-8095-0724CB89C2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39156" y="2571508"/>
              <a:ext cx="0" cy="20520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7A225175-A1C4-0D36-48C8-92010A4B9998}"/>
                </a:ext>
              </a:extLst>
            </p:cNvPr>
            <p:cNvSpPr txBox="1"/>
            <p:nvPr/>
          </p:nvSpPr>
          <p:spPr>
            <a:xfrm>
              <a:off x="1547036" y="2227147"/>
              <a:ext cx="6222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time</a:t>
              </a:r>
              <a:endParaRPr lang="zh-CN" altLang="en-US" dirty="0"/>
            </a:p>
          </p:txBody>
        </p:sp>
        <p:cxnSp>
          <p:nvCxnSpPr>
            <p:cNvPr id="98" name="直接连接符 97">
              <a:extLst>
                <a:ext uri="{FF2B5EF4-FFF2-40B4-BE49-F238E27FC236}">
                  <a16:creationId xmlns:a16="http://schemas.microsoft.com/office/drawing/2014/main" id="{BF9827CE-8D0E-03E6-576D-7D9BB012B6E9}"/>
                </a:ext>
              </a:extLst>
            </p:cNvPr>
            <p:cNvCxnSpPr>
              <a:cxnSpLocks/>
            </p:cNvCxnSpPr>
            <p:nvPr/>
          </p:nvCxnSpPr>
          <p:spPr>
            <a:xfrm>
              <a:off x="1839156" y="4628651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>
              <a:extLst>
                <a:ext uri="{FF2B5EF4-FFF2-40B4-BE49-F238E27FC236}">
                  <a16:creationId xmlns:a16="http://schemas.microsoft.com/office/drawing/2014/main" id="{2E442005-D5C9-8BBF-4BAB-C1F87B05EBC5}"/>
                </a:ext>
              </a:extLst>
            </p:cNvPr>
            <p:cNvCxnSpPr>
              <a:cxnSpLocks/>
            </p:cNvCxnSpPr>
            <p:nvPr/>
          </p:nvCxnSpPr>
          <p:spPr>
            <a:xfrm>
              <a:off x="1839156" y="2828651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>
              <a:extLst>
                <a:ext uri="{FF2B5EF4-FFF2-40B4-BE49-F238E27FC236}">
                  <a16:creationId xmlns:a16="http://schemas.microsoft.com/office/drawing/2014/main" id="{DDD1EDD7-1986-27A6-B178-2152A729417D}"/>
                </a:ext>
              </a:extLst>
            </p:cNvPr>
            <p:cNvCxnSpPr>
              <a:cxnSpLocks/>
            </p:cNvCxnSpPr>
            <p:nvPr/>
          </p:nvCxnSpPr>
          <p:spPr>
            <a:xfrm>
              <a:off x="1839156" y="3188651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>
              <a:extLst>
                <a:ext uri="{FF2B5EF4-FFF2-40B4-BE49-F238E27FC236}">
                  <a16:creationId xmlns:a16="http://schemas.microsoft.com/office/drawing/2014/main" id="{0B9F7E89-8B6F-42C2-6B6D-4F22721A030A}"/>
                </a:ext>
              </a:extLst>
            </p:cNvPr>
            <p:cNvCxnSpPr>
              <a:cxnSpLocks/>
            </p:cNvCxnSpPr>
            <p:nvPr/>
          </p:nvCxnSpPr>
          <p:spPr>
            <a:xfrm>
              <a:off x="1839156" y="3548651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>
              <a:extLst>
                <a:ext uri="{FF2B5EF4-FFF2-40B4-BE49-F238E27FC236}">
                  <a16:creationId xmlns:a16="http://schemas.microsoft.com/office/drawing/2014/main" id="{56B1FFCF-7AD6-4E07-F8F4-D4B815551858}"/>
                </a:ext>
              </a:extLst>
            </p:cNvPr>
            <p:cNvCxnSpPr>
              <a:cxnSpLocks/>
            </p:cNvCxnSpPr>
            <p:nvPr/>
          </p:nvCxnSpPr>
          <p:spPr>
            <a:xfrm>
              <a:off x="1839156" y="3908651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>
              <a:extLst>
                <a:ext uri="{FF2B5EF4-FFF2-40B4-BE49-F238E27FC236}">
                  <a16:creationId xmlns:a16="http://schemas.microsoft.com/office/drawing/2014/main" id="{061DED23-BCFC-80B3-BAA4-E26C984AA707}"/>
                </a:ext>
              </a:extLst>
            </p:cNvPr>
            <p:cNvCxnSpPr>
              <a:cxnSpLocks/>
            </p:cNvCxnSpPr>
            <p:nvPr/>
          </p:nvCxnSpPr>
          <p:spPr>
            <a:xfrm>
              <a:off x="1839156" y="4268651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ABDA9818-9698-B249-C1D9-E87BD28A09D7}"/>
                </a:ext>
              </a:extLst>
            </p:cNvPr>
            <p:cNvSpPr txBox="1"/>
            <p:nvPr/>
          </p:nvSpPr>
          <p:spPr>
            <a:xfrm>
              <a:off x="1570479" y="4421348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</a:t>
              </a:r>
              <a:endParaRPr lang="zh-CN" altLang="en-US" dirty="0"/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CD3B2602-2AE8-26B1-996B-9EBD7BE3977A}"/>
                </a:ext>
              </a:extLst>
            </p:cNvPr>
            <p:cNvSpPr txBox="1"/>
            <p:nvPr/>
          </p:nvSpPr>
          <p:spPr>
            <a:xfrm>
              <a:off x="1564527" y="3723718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4</a:t>
              </a:r>
              <a:endParaRPr lang="zh-CN" altLang="en-US" dirty="0"/>
            </a:p>
          </p:txBody>
        </p: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C8208BDD-361F-14A9-9FA1-A3240E0B9B95}"/>
                </a:ext>
              </a:extLst>
            </p:cNvPr>
            <p:cNvSpPr txBox="1"/>
            <p:nvPr/>
          </p:nvSpPr>
          <p:spPr>
            <a:xfrm>
              <a:off x="1564527" y="3003896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8</a:t>
              </a:r>
              <a:endParaRPr lang="zh-CN" altLang="en-US" dirty="0"/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6C49D6A7-0DD7-B4C7-7358-740C7E543A53}"/>
                </a:ext>
              </a:extLst>
            </p:cNvPr>
            <p:cNvSpPr txBox="1"/>
            <p:nvPr/>
          </p:nvSpPr>
          <p:spPr>
            <a:xfrm>
              <a:off x="1564527" y="3363807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6</a:t>
              </a:r>
              <a:endParaRPr lang="zh-CN" altLang="en-US" dirty="0"/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4155CD9A-F050-1B0A-4B9A-D4FD51913BC1}"/>
                </a:ext>
              </a:extLst>
            </p:cNvPr>
            <p:cNvSpPr txBox="1"/>
            <p:nvPr/>
          </p:nvSpPr>
          <p:spPr>
            <a:xfrm>
              <a:off x="1455114" y="2643985"/>
              <a:ext cx="4283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10</a:t>
              </a:r>
              <a:endParaRPr lang="zh-CN" altLang="en-US" dirty="0"/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7F2C1926-C9F8-3961-1E63-47F1236F7536}"/>
                </a:ext>
              </a:extLst>
            </p:cNvPr>
            <p:cNvSpPr txBox="1"/>
            <p:nvPr/>
          </p:nvSpPr>
          <p:spPr>
            <a:xfrm>
              <a:off x="1564527" y="4083629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cxnSp>
          <p:nvCxnSpPr>
            <p:cNvPr id="110" name="直接箭头连接符 109">
              <a:extLst>
                <a:ext uri="{FF2B5EF4-FFF2-40B4-BE49-F238E27FC236}">
                  <a16:creationId xmlns:a16="http://schemas.microsoft.com/office/drawing/2014/main" id="{2988B357-0659-2DF2-94CA-F2ADA6A990A7}"/>
                </a:ext>
              </a:extLst>
            </p:cNvPr>
            <p:cNvCxnSpPr/>
            <p:nvPr/>
          </p:nvCxnSpPr>
          <p:spPr>
            <a:xfrm>
              <a:off x="1849250" y="4629873"/>
              <a:ext cx="3276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F2ACAE5F-E90C-4632-56F8-BB0FD8703BDB}"/>
                </a:ext>
              </a:extLst>
            </p:cNvPr>
            <p:cNvSpPr txBox="1"/>
            <p:nvPr/>
          </p:nvSpPr>
          <p:spPr>
            <a:xfrm>
              <a:off x="4704758" y="4620355"/>
              <a:ext cx="7505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space</a:t>
              </a:r>
              <a:endParaRPr lang="zh-CN" altLang="en-US" dirty="0"/>
            </a:p>
          </p:txBody>
        </p:sp>
      </p:grpSp>
      <p:grpSp>
        <p:nvGrpSpPr>
          <p:cNvPr id="163" name="组合 162">
            <a:extLst>
              <a:ext uri="{FF2B5EF4-FFF2-40B4-BE49-F238E27FC236}">
                <a16:creationId xmlns:a16="http://schemas.microsoft.com/office/drawing/2014/main" id="{AA827CF0-97A4-B3D4-F6CE-5C221EC5894F}"/>
              </a:ext>
            </a:extLst>
          </p:cNvPr>
          <p:cNvGrpSpPr/>
          <p:nvPr/>
        </p:nvGrpSpPr>
        <p:grpSpPr>
          <a:xfrm>
            <a:off x="516567" y="3024032"/>
            <a:ext cx="2176598" cy="2136674"/>
            <a:chOff x="516567" y="3024032"/>
            <a:chExt cx="2176598" cy="2136674"/>
          </a:xfrm>
        </p:grpSpPr>
        <p:cxnSp>
          <p:nvCxnSpPr>
            <p:cNvPr id="121" name="直接连接符 120">
              <a:extLst>
                <a:ext uri="{FF2B5EF4-FFF2-40B4-BE49-F238E27FC236}">
                  <a16:creationId xmlns:a16="http://schemas.microsoft.com/office/drawing/2014/main" id="{A0D09D57-1C15-F523-7736-2FAEBB234659}"/>
                </a:ext>
              </a:extLst>
            </p:cNvPr>
            <p:cNvCxnSpPr>
              <a:cxnSpLocks/>
            </p:cNvCxnSpPr>
            <p:nvPr/>
          </p:nvCxnSpPr>
          <p:spPr>
            <a:xfrm>
              <a:off x="893165" y="3289740"/>
              <a:ext cx="18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连接符 121">
              <a:extLst>
                <a:ext uri="{FF2B5EF4-FFF2-40B4-BE49-F238E27FC236}">
                  <a16:creationId xmlns:a16="http://schemas.microsoft.com/office/drawing/2014/main" id="{4FC7D576-BB40-BB2E-F290-CA87EC3C991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893165" y="3726674"/>
              <a:ext cx="18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>
              <a:extLst>
                <a:ext uri="{FF2B5EF4-FFF2-40B4-BE49-F238E27FC236}">
                  <a16:creationId xmlns:a16="http://schemas.microsoft.com/office/drawing/2014/main" id="{F2A5E36A-5059-B19F-3764-C2BF5E7AC0DA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893165" y="4163608"/>
              <a:ext cx="18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>
              <a:extLst>
                <a:ext uri="{FF2B5EF4-FFF2-40B4-BE49-F238E27FC236}">
                  <a16:creationId xmlns:a16="http://schemas.microsoft.com/office/drawing/2014/main" id="{8B9C4B47-88A4-FE6E-45C5-FD1557B4DFD7}"/>
                </a:ext>
              </a:extLst>
            </p:cNvPr>
            <p:cNvCxnSpPr>
              <a:cxnSpLocks/>
            </p:cNvCxnSpPr>
            <p:nvPr/>
          </p:nvCxnSpPr>
          <p:spPr>
            <a:xfrm>
              <a:off x="893165" y="4600542"/>
              <a:ext cx="18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>
              <a:extLst>
                <a:ext uri="{FF2B5EF4-FFF2-40B4-BE49-F238E27FC236}">
                  <a16:creationId xmlns:a16="http://schemas.microsoft.com/office/drawing/2014/main" id="{8D76AD80-1A12-F691-DD63-D28768F589DB}"/>
                </a:ext>
              </a:extLst>
            </p:cNvPr>
            <p:cNvCxnSpPr>
              <a:cxnSpLocks/>
            </p:cNvCxnSpPr>
            <p:nvPr/>
          </p:nvCxnSpPr>
          <p:spPr>
            <a:xfrm>
              <a:off x="893165" y="5037477"/>
              <a:ext cx="18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6" name="组合 125">
              <a:extLst>
                <a:ext uri="{FF2B5EF4-FFF2-40B4-BE49-F238E27FC236}">
                  <a16:creationId xmlns:a16="http://schemas.microsoft.com/office/drawing/2014/main" id="{4BDE1DC8-EE71-9863-9B19-2612771FB9A6}"/>
                </a:ext>
              </a:extLst>
            </p:cNvPr>
            <p:cNvGrpSpPr/>
            <p:nvPr/>
          </p:nvGrpSpPr>
          <p:grpSpPr>
            <a:xfrm>
              <a:off x="2352021" y="4545737"/>
              <a:ext cx="248070" cy="614969"/>
              <a:chOff x="4979318" y="2417480"/>
              <a:chExt cx="248070" cy="614969"/>
            </a:xfrm>
          </p:grpSpPr>
          <p:sp>
            <p:nvSpPr>
              <p:cNvPr id="156" name="椭圆 155">
                <a:extLst>
                  <a:ext uri="{FF2B5EF4-FFF2-40B4-BE49-F238E27FC236}">
                    <a16:creationId xmlns:a16="http://schemas.microsoft.com/office/drawing/2014/main" id="{FA072CEC-60AB-0520-EECD-9BC9536376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79318" y="2784379"/>
                <a:ext cx="248070" cy="24807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7" name="直接连接符 156">
                <a:extLst>
                  <a:ext uri="{FF2B5EF4-FFF2-40B4-BE49-F238E27FC236}">
                    <a16:creationId xmlns:a16="http://schemas.microsoft.com/office/drawing/2014/main" id="{88E1368E-8A53-BE5A-5451-CCA1FFA7F78C}"/>
                  </a:ext>
                </a:extLst>
              </p:cNvPr>
              <p:cNvCxnSpPr>
                <a:stCxn id="156" idx="2"/>
                <a:endCxn id="156" idx="6"/>
              </p:cNvCxnSpPr>
              <p:nvPr/>
            </p:nvCxnSpPr>
            <p:spPr>
              <a:xfrm>
                <a:off x="4979318" y="2908414"/>
                <a:ext cx="24807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直接连接符 157">
                <a:extLst>
                  <a:ext uri="{FF2B5EF4-FFF2-40B4-BE49-F238E27FC236}">
                    <a16:creationId xmlns:a16="http://schemas.microsoft.com/office/drawing/2014/main" id="{04B4B877-BE27-6385-933B-8B7495CFA73A}"/>
                  </a:ext>
                </a:extLst>
              </p:cNvPr>
              <p:cNvCxnSpPr>
                <a:stCxn id="156" idx="0"/>
                <a:endCxn id="156" idx="4"/>
              </p:cNvCxnSpPr>
              <p:nvPr/>
            </p:nvCxnSpPr>
            <p:spPr>
              <a:xfrm>
                <a:off x="5103353" y="2784379"/>
                <a:ext cx="0" cy="2480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9" name="椭圆 158">
                <a:extLst>
                  <a:ext uri="{FF2B5EF4-FFF2-40B4-BE49-F238E27FC236}">
                    <a16:creationId xmlns:a16="http://schemas.microsoft.com/office/drawing/2014/main" id="{C922AC1E-2666-E241-3457-48045CEA75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50680" y="2417480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60" name="直接连接符 159">
                <a:extLst>
                  <a:ext uri="{FF2B5EF4-FFF2-40B4-BE49-F238E27FC236}">
                    <a16:creationId xmlns:a16="http://schemas.microsoft.com/office/drawing/2014/main" id="{581B5E36-0D96-8A3F-C4B6-65842A64EAE1}"/>
                  </a:ext>
                </a:extLst>
              </p:cNvPr>
              <p:cNvCxnSpPr>
                <a:stCxn id="156" idx="0"/>
                <a:endCxn id="159" idx="3"/>
              </p:cNvCxnSpPr>
              <p:nvPr/>
            </p:nvCxnSpPr>
            <p:spPr>
              <a:xfrm flipV="1">
                <a:off x="5103353" y="2525480"/>
                <a:ext cx="1327" cy="25889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7" name="组合 126">
              <a:extLst>
                <a:ext uri="{FF2B5EF4-FFF2-40B4-BE49-F238E27FC236}">
                  <a16:creationId xmlns:a16="http://schemas.microsoft.com/office/drawing/2014/main" id="{71026CAD-6ACB-7108-F43E-8F4A886CF763}"/>
                </a:ext>
              </a:extLst>
            </p:cNvPr>
            <p:cNvGrpSpPr/>
            <p:nvPr/>
          </p:nvGrpSpPr>
          <p:grpSpPr>
            <a:xfrm>
              <a:off x="516567" y="3024032"/>
              <a:ext cx="436273" cy="2069933"/>
              <a:chOff x="220076" y="1188349"/>
              <a:chExt cx="436273" cy="206993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1" name="文本框 150">
                    <a:extLst>
                      <a:ext uri="{FF2B5EF4-FFF2-40B4-BE49-F238E27FC236}">
                        <a16:creationId xmlns:a16="http://schemas.microsoft.com/office/drawing/2014/main" id="{558E10AF-02A7-C5BC-957D-6E81584CCE39}"/>
                      </a:ext>
                    </a:extLst>
                  </p:cNvPr>
                  <p:cNvSpPr txBox="1"/>
                  <p:nvPr/>
                </p:nvSpPr>
                <p:spPr>
                  <a:xfrm>
                    <a:off x="227257" y="1628888"/>
                    <a:ext cx="42909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88" name="文本框 87">
                    <a:extLst>
                      <a:ext uri="{FF2B5EF4-FFF2-40B4-BE49-F238E27FC236}">
                        <a16:creationId xmlns:a16="http://schemas.microsoft.com/office/drawing/2014/main" id="{8D070EBD-4DD4-4B11-A712-EEE0181DC2C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7257" y="1628888"/>
                    <a:ext cx="429092" cy="307777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b="-6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2" name="文本框 151">
                    <a:extLst>
                      <a:ext uri="{FF2B5EF4-FFF2-40B4-BE49-F238E27FC236}">
                        <a16:creationId xmlns:a16="http://schemas.microsoft.com/office/drawing/2014/main" id="{A4E2F586-8A92-D47E-CC62-E41300BB89A1}"/>
                      </a:ext>
                    </a:extLst>
                  </p:cNvPr>
                  <p:cNvSpPr txBox="1"/>
                  <p:nvPr/>
                </p:nvSpPr>
                <p:spPr>
                  <a:xfrm>
                    <a:off x="220076" y="1188349"/>
                    <a:ext cx="433259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89" name="文本框 88">
                    <a:extLst>
                      <a:ext uri="{FF2B5EF4-FFF2-40B4-BE49-F238E27FC236}">
                        <a16:creationId xmlns:a16="http://schemas.microsoft.com/office/drawing/2014/main" id="{642FF6E5-2C58-4653-AB34-8CB892EC96A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0076" y="1188349"/>
                    <a:ext cx="433259" cy="307777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b="-6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3" name="文本框 152">
                    <a:extLst>
                      <a:ext uri="{FF2B5EF4-FFF2-40B4-BE49-F238E27FC236}">
                        <a16:creationId xmlns:a16="http://schemas.microsoft.com/office/drawing/2014/main" id="{01A56626-4AE0-ABFA-B695-C70E70024213}"/>
                      </a:ext>
                    </a:extLst>
                  </p:cNvPr>
                  <p:cNvSpPr txBox="1"/>
                  <p:nvPr/>
                </p:nvSpPr>
                <p:spPr>
                  <a:xfrm>
                    <a:off x="220076" y="2069427"/>
                    <a:ext cx="433259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90" name="文本框 89">
                    <a:extLst>
                      <a:ext uri="{FF2B5EF4-FFF2-40B4-BE49-F238E27FC236}">
                        <a16:creationId xmlns:a16="http://schemas.microsoft.com/office/drawing/2014/main" id="{4E3C1420-5036-4A6B-86D1-A7AD54FA32F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0076" y="2069427"/>
                    <a:ext cx="433259" cy="307777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 b="-5882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4" name="文本框 153">
                    <a:extLst>
                      <a:ext uri="{FF2B5EF4-FFF2-40B4-BE49-F238E27FC236}">
                        <a16:creationId xmlns:a16="http://schemas.microsoft.com/office/drawing/2014/main" id="{1E8DF82C-C38F-BA0A-04F3-E975402A0301}"/>
                      </a:ext>
                    </a:extLst>
                  </p:cNvPr>
                  <p:cNvSpPr txBox="1"/>
                  <p:nvPr/>
                </p:nvSpPr>
                <p:spPr>
                  <a:xfrm>
                    <a:off x="220076" y="2509966"/>
                    <a:ext cx="433259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91" name="文本框 90">
                    <a:extLst>
                      <a:ext uri="{FF2B5EF4-FFF2-40B4-BE49-F238E27FC236}">
                        <a16:creationId xmlns:a16="http://schemas.microsoft.com/office/drawing/2014/main" id="{15387D95-498B-4086-BAAA-48BF3E20D5B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0076" y="2509966"/>
                    <a:ext cx="433259" cy="307777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 b="-5882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5" name="文本框 154">
                    <a:extLst>
                      <a:ext uri="{FF2B5EF4-FFF2-40B4-BE49-F238E27FC236}">
                        <a16:creationId xmlns:a16="http://schemas.microsoft.com/office/drawing/2014/main" id="{BF3DC9AC-2E6A-6A30-B56B-C83DF0C846A8}"/>
                      </a:ext>
                    </a:extLst>
                  </p:cNvPr>
                  <p:cNvSpPr txBox="1"/>
                  <p:nvPr/>
                </p:nvSpPr>
                <p:spPr>
                  <a:xfrm>
                    <a:off x="220076" y="2950505"/>
                    <a:ext cx="433259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1400" dirty="0"/>
                  </a:p>
                </p:txBody>
              </p:sp>
            </mc:Choice>
            <mc:Fallback xmlns="">
              <p:sp>
                <p:nvSpPr>
                  <p:cNvPr id="92" name="文本框 91">
                    <a:extLst>
                      <a:ext uri="{FF2B5EF4-FFF2-40B4-BE49-F238E27FC236}">
                        <a16:creationId xmlns:a16="http://schemas.microsoft.com/office/drawing/2014/main" id="{ACB47C06-7017-49CB-AA29-B303A03CEA7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0076" y="2950505"/>
                    <a:ext cx="433259" cy="307777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 b="-6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28" name="组合 127">
              <a:extLst>
                <a:ext uri="{FF2B5EF4-FFF2-40B4-BE49-F238E27FC236}">
                  <a16:creationId xmlns:a16="http://schemas.microsoft.com/office/drawing/2014/main" id="{51B397F1-D618-3B2C-3D0E-E7303EF053AF}"/>
                </a:ext>
              </a:extLst>
            </p:cNvPr>
            <p:cNvGrpSpPr/>
            <p:nvPr/>
          </p:nvGrpSpPr>
          <p:grpSpPr>
            <a:xfrm>
              <a:off x="1240862" y="3232980"/>
              <a:ext cx="248070" cy="614969"/>
              <a:chOff x="4428083" y="1107483"/>
              <a:chExt cx="248070" cy="614969"/>
            </a:xfrm>
          </p:grpSpPr>
          <p:sp>
            <p:nvSpPr>
              <p:cNvPr id="146" name="椭圆 145">
                <a:extLst>
                  <a:ext uri="{FF2B5EF4-FFF2-40B4-BE49-F238E27FC236}">
                    <a16:creationId xmlns:a16="http://schemas.microsoft.com/office/drawing/2014/main" id="{7D19E0B7-9577-F683-0392-122EC296E33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8083" y="1474382"/>
                <a:ext cx="248070" cy="24807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7" name="直接连接符 146">
                <a:extLst>
                  <a:ext uri="{FF2B5EF4-FFF2-40B4-BE49-F238E27FC236}">
                    <a16:creationId xmlns:a16="http://schemas.microsoft.com/office/drawing/2014/main" id="{3CBB7A7F-1CB6-1643-42D5-5C931B1E94CB}"/>
                  </a:ext>
                </a:extLst>
              </p:cNvPr>
              <p:cNvCxnSpPr>
                <a:stCxn id="146" idx="2"/>
                <a:endCxn id="146" idx="6"/>
              </p:cNvCxnSpPr>
              <p:nvPr/>
            </p:nvCxnSpPr>
            <p:spPr>
              <a:xfrm>
                <a:off x="4428083" y="1598417"/>
                <a:ext cx="24807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直接连接符 147">
                <a:extLst>
                  <a:ext uri="{FF2B5EF4-FFF2-40B4-BE49-F238E27FC236}">
                    <a16:creationId xmlns:a16="http://schemas.microsoft.com/office/drawing/2014/main" id="{758D46DB-6131-77CF-18B6-9A835D9FBC83}"/>
                  </a:ext>
                </a:extLst>
              </p:cNvPr>
              <p:cNvCxnSpPr>
                <a:stCxn id="146" idx="0"/>
                <a:endCxn id="146" idx="4"/>
              </p:cNvCxnSpPr>
              <p:nvPr/>
            </p:nvCxnSpPr>
            <p:spPr>
              <a:xfrm>
                <a:off x="4552118" y="1474382"/>
                <a:ext cx="0" cy="2480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9" name="椭圆 148">
                <a:extLst>
                  <a:ext uri="{FF2B5EF4-FFF2-40B4-BE49-F238E27FC236}">
                    <a16:creationId xmlns:a16="http://schemas.microsoft.com/office/drawing/2014/main" id="{AAA01642-F0E5-8A8A-26A8-2183E64EF9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99445" y="1107483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0" name="直接连接符 149">
                <a:extLst>
                  <a:ext uri="{FF2B5EF4-FFF2-40B4-BE49-F238E27FC236}">
                    <a16:creationId xmlns:a16="http://schemas.microsoft.com/office/drawing/2014/main" id="{3C319975-E18E-7348-D8C6-8D3B04FA269F}"/>
                  </a:ext>
                </a:extLst>
              </p:cNvPr>
              <p:cNvCxnSpPr>
                <a:stCxn id="146" idx="0"/>
                <a:endCxn id="149" idx="3"/>
              </p:cNvCxnSpPr>
              <p:nvPr/>
            </p:nvCxnSpPr>
            <p:spPr>
              <a:xfrm flipV="1">
                <a:off x="4552118" y="1215483"/>
                <a:ext cx="1327" cy="25889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9" name="组合 128">
              <a:extLst>
                <a:ext uri="{FF2B5EF4-FFF2-40B4-BE49-F238E27FC236}">
                  <a16:creationId xmlns:a16="http://schemas.microsoft.com/office/drawing/2014/main" id="{D8B523D1-67B8-F32D-F1B1-C48772E3E834}"/>
                </a:ext>
              </a:extLst>
            </p:cNvPr>
            <p:cNvGrpSpPr/>
            <p:nvPr/>
          </p:nvGrpSpPr>
          <p:grpSpPr>
            <a:xfrm>
              <a:off x="1310853" y="4101667"/>
              <a:ext cx="109327" cy="541912"/>
              <a:chOff x="6493831" y="1983970"/>
              <a:chExt cx="109327" cy="541912"/>
            </a:xfrm>
          </p:grpSpPr>
          <p:grpSp>
            <p:nvGrpSpPr>
              <p:cNvPr id="139" name="组合 138">
                <a:extLst>
                  <a:ext uri="{FF2B5EF4-FFF2-40B4-BE49-F238E27FC236}">
                    <a16:creationId xmlns:a16="http://schemas.microsoft.com/office/drawing/2014/main" id="{28903B6B-9458-BDFD-28B0-FE8C8DD2E63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495158" y="1983970"/>
                <a:ext cx="108000" cy="109748"/>
                <a:chOff x="8704641" y="1479832"/>
                <a:chExt cx="312899" cy="317961"/>
              </a:xfrm>
            </p:grpSpPr>
            <p:cxnSp>
              <p:nvCxnSpPr>
                <p:cNvPr id="144" name="直接连接符 143">
                  <a:extLst>
                    <a:ext uri="{FF2B5EF4-FFF2-40B4-BE49-F238E27FC236}">
                      <a16:creationId xmlns:a16="http://schemas.microsoft.com/office/drawing/2014/main" id="{7AEC4B8B-0363-8F13-E2A3-9C9C0F5DB9B6}"/>
                    </a:ext>
                  </a:extLst>
                </p:cNvPr>
                <p:cNvCxnSpPr/>
                <p:nvPr/>
              </p:nvCxnSpPr>
              <p:spPr>
                <a:xfrm>
                  <a:off x="8706255" y="1484894"/>
                  <a:ext cx="311285" cy="3128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直接连接符 144">
                  <a:extLst>
                    <a:ext uri="{FF2B5EF4-FFF2-40B4-BE49-F238E27FC236}">
                      <a16:creationId xmlns:a16="http://schemas.microsoft.com/office/drawing/2014/main" id="{35F84F26-AB3D-9A85-CA75-E6B8FDFB25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705448" y="1479025"/>
                  <a:ext cx="311285" cy="3128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0" name="组合 139">
                <a:extLst>
                  <a:ext uri="{FF2B5EF4-FFF2-40B4-BE49-F238E27FC236}">
                    <a16:creationId xmlns:a16="http://schemas.microsoft.com/office/drawing/2014/main" id="{0CB577E9-D9AE-E577-F85A-0A6413AC834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493831" y="2416135"/>
                <a:ext cx="108000" cy="109747"/>
                <a:chOff x="8704641" y="1479832"/>
                <a:chExt cx="312899" cy="317961"/>
              </a:xfrm>
            </p:grpSpPr>
            <p:cxnSp>
              <p:nvCxnSpPr>
                <p:cNvPr id="142" name="直接连接符 141">
                  <a:extLst>
                    <a:ext uri="{FF2B5EF4-FFF2-40B4-BE49-F238E27FC236}">
                      <a16:creationId xmlns:a16="http://schemas.microsoft.com/office/drawing/2014/main" id="{8BA0394B-C36A-E476-392B-167B727BA1F9}"/>
                    </a:ext>
                  </a:extLst>
                </p:cNvPr>
                <p:cNvCxnSpPr/>
                <p:nvPr/>
              </p:nvCxnSpPr>
              <p:spPr>
                <a:xfrm>
                  <a:off x="8706255" y="1484894"/>
                  <a:ext cx="311285" cy="3128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直接连接符 142">
                  <a:extLst>
                    <a:ext uri="{FF2B5EF4-FFF2-40B4-BE49-F238E27FC236}">
                      <a16:creationId xmlns:a16="http://schemas.microsoft.com/office/drawing/2014/main" id="{75CA50A2-191C-B35A-8915-FCAAAD90742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705448" y="1479025"/>
                  <a:ext cx="311285" cy="31289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41" name="直接连接符 140">
                <a:extLst>
                  <a:ext uri="{FF2B5EF4-FFF2-40B4-BE49-F238E27FC236}">
                    <a16:creationId xmlns:a16="http://schemas.microsoft.com/office/drawing/2014/main" id="{456261C4-1AE8-0E7C-6C0B-57BC7FDA86A1}"/>
                  </a:ext>
                </a:extLst>
              </p:cNvPr>
              <p:cNvCxnSpPr/>
              <p:nvPr/>
            </p:nvCxnSpPr>
            <p:spPr>
              <a:xfrm>
                <a:off x="6554913" y="2035351"/>
                <a:ext cx="0" cy="43693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1" name="任意多边形: 形状 160">
            <a:extLst>
              <a:ext uri="{FF2B5EF4-FFF2-40B4-BE49-F238E27FC236}">
                <a16:creationId xmlns:a16="http://schemas.microsoft.com/office/drawing/2014/main" id="{3412F149-5469-623A-8933-0760D33BEA99}"/>
              </a:ext>
            </a:extLst>
          </p:cNvPr>
          <p:cNvSpPr/>
          <p:nvPr/>
        </p:nvSpPr>
        <p:spPr>
          <a:xfrm>
            <a:off x="1546860" y="3520440"/>
            <a:ext cx="259168" cy="861060"/>
          </a:xfrm>
          <a:custGeom>
            <a:avLst/>
            <a:gdLst>
              <a:gd name="connsiteX0" fmla="*/ 0 w 259168"/>
              <a:gd name="connsiteY0" fmla="*/ 0 h 861060"/>
              <a:gd name="connsiteX1" fmla="*/ 259080 w 259168"/>
              <a:gd name="connsiteY1" fmla="*/ 403860 h 861060"/>
              <a:gd name="connsiteX2" fmla="*/ 22860 w 259168"/>
              <a:gd name="connsiteY2" fmla="*/ 861060 h 86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168" h="861060">
                <a:moveTo>
                  <a:pt x="0" y="0"/>
                </a:moveTo>
                <a:cubicBezTo>
                  <a:pt x="127635" y="130175"/>
                  <a:pt x="255270" y="260350"/>
                  <a:pt x="259080" y="403860"/>
                </a:cubicBezTo>
                <a:cubicBezTo>
                  <a:pt x="262890" y="547370"/>
                  <a:pt x="142875" y="704215"/>
                  <a:pt x="22860" y="861060"/>
                </a:cubicBezTo>
              </a:path>
            </a:pathLst>
          </a:custGeom>
          <a:noFill/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文本框 161">
            <a:extLst>
              <a:ext uri="{FF2B5EF4-FFF2-40B4-BE49-F238E27FC236}">
                <a16:creationId xmlns:a16="http://schemas.microsoft.com/office/drawing/2014/main" id="{BF581A60-94D9-328E-9957-B7D0D0239169}"/>
              </a:ext>
            </a:extLst>
          </p:cNvPr>
          <p:cNvSpPr txBox="1"/>
          <p:nvPr/>
        </p:nvSpPr>
        <p:spPr>
          <a:xfrm>
            <a:off x="1871748" y="3746470"/>
            <a:ext cx="1016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conflict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827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42F171-F7F1-CBD1-4C88-D29B77666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TETRIS-3</a:t>
            </a:r>
            <a:endParaRPr lang="zh-CN" altLang="en-US" dirty="0"/>
          </a:p>
        </p:txBody>
      </p: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64D16B4B-909A-8CA7-142D-F4E98DD6A2DC}"/>
              </a:ext>
            </a:extLst>
          </p:cNvPr>
          <p:cNvGrpSpPr/>
          <p:nvPr/>
        </p:nvGrpSpPr>
        <p:grpSpPr>
          <a:xfrm>
            <a:off x="937478" y="2476210"/>
            <a:ext cx="2721321" cy="3172890"/>
            <a:chOff x="6427313" y="2193428"/>
            <a:chExt cx="2721321" cy="3172890"/>
          </a:xfrm>
        </p:grpSpPr>
        <p:cxnSp>
          <p:nvCxnSpPr>
            <p:cNvPr id="3" name="直接箭头连接符 2">
              <a:extLst>
                <a:ext uri="{FF2B5EF4-FFF2-40B4-BE49-F238E27FC236}">
                  <a16:creationId xmlns:a16="http://schemas.microsoft.com/office/drawing/2014/main" id="{69549F91-4D78-A664-8BCF-9D49B5DE06FE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6738456" y="2378511"/>
              <a:ext cx="0" cy="2628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箭头连接符 3">
              <a:extLst>
                <a:ext uri="{FF2B5EF4-FFF2-40B4-BE49-F238E27FC236}">
                  <a16:creationId xmlns:a16="http://schemas.microsoft.com/office/drawing/2014/main" id="{4B542E3F-4A59-532A-8919-F289502E0043}"/>
                </a:ext>
              </a:extLst>
            </p:cNvPr>
            <p:cNvCxnSpPr/>
            <p:nvPr/>
          </p:nvCxnSpPr>
          <p:spPr>
            <a:xfrm>
              <a:off x="6738456" y="5006511"/>
              <a:ext cx="2340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CDD3C47-7022-422B-5BFC-9DB170FDA556}"/>
                </a:ext>
              </a:extLst>
            </p:cNvPr>
            <p:cNvSpPr/>
            <p:nvPr/>
          </p:nvSpPr>
          <p:spPr>
            <a:xfrm>
              <a:off x="6738456" y="4466512"/>
              <a:ext cx="540000" cy="540000"/>
            </a:xfrm>
            <a:prstGeom prst="rect">
              <a:avLst/>
            </a:prstGeom>
            <a:solidFill>
              <a:schemeClr val="bg1">
                <a:lumMod val="50000"/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B1B2924-4EC6-7934-2982-37962F2A81D4}"/>
                </a:ext>
              </a:extLst>
            </p:cNvPr>
            <p:cNvSpPr/>
            <p:nvPr/>
          </p:nvSpPr>
          <p:spPr>
            <a:xfrm>
              <a:off x="8075141" y="4466511"/>
              <a:ext cx="900000" cy="540000"/>
            </a:xfrm>
            <a:prstGeom prst="rect">
              <a:avLst/>
            </a:prstGeom>
            <a:solidFill>
              <a:schemeClr val="bg1">
                <a:lumMod val="50000"/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9F31794-CFC5-D6E3-1E16-844DEEF1AF6D}"/>
                </a:ext>
              </a:extLst>
            </p:cNvPr>
            <p:cNvSpPr txBox="1"/>
            <p:nvPr/>
          </p:nvSpPr>
          <p:spPr>
            <a:xfrm>
              <a:off x="6427313" y="2193428"/>
              <a:ext cx="2584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t</a:t>
              </a:r>
              <a:endParaRPr lang="zh-CN" altLang="en-US" dirty="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507F9182-0FEA-60C4-DC7A-862D15160C21}"/>
                </a:ext>
              </a:extLst>
            </p:cNvPr>
            <p:cNvSpPr txBox="1"/>
            <p:nvPr/>
          </p:nvSpPr>
          <p:spPr>
            <a:xfrm>
              <a:off x="8862978" y="4996986"/>
              <a:ext cx="2856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x</a:t>
              </a:r>
              <a:endParaRPr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8F74FB01-2E57-5659-69A1-9AF78C387D52}"/>
                </a:ext>
              </a:extLst>
            </p:cNvPr>
            <p:cNvSpPr/>
            <p:nvPr/>
          </p:nvSpPr>
          <p:spPr>
            <a:xfrm>
              <a:off x="7572853" y="3751553"/>
              <a:ext cx="1368000" cy="324000"/>
            </a:xfrm>
            <a:prstGeom prst="rect">
              <a:avLst/>
            </a:prstGeom>
            <a:solidFill>
              <a:srgbClr val="00B0F0">
                <a:alpha val="5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14745506-9996-480A-5FD9-7FF7D8BD68F7}"/>
                </a:ext>
              </a:extLst>
            </p:cNvPr>
            <p:cNvSpPr/>
            <p:nvPr/>
          </p:nvSpPr>
          <p:spPr>
            <a:xfrm>
              <a:off x="6741655" y="3124602"/>
              <a:ext cx="1368000" cy="324000"/>
            </a:xfrm>
            <a:prstGeom prst="rect">
              <a:avLst/>
            </a:prstGeom>
            <a:solidFill>
              <a:srgbClr val="00B0F0">
                <a:alpha val="5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F4B4D0C-1766-68BF-E968-A1B17748A91D}"/>
                </a:ext>
              </a:extLst>
            </p:cNvPr>
            <p:cNvSpPr/>
            <p:nvPr/>
          </p:nvSpPr>
          <p:spPr>
            <a:xfrm>
              <a:off x="7492713" y="2615952"/>
              <a:ext cx="1368000" cy="509633"/>
            </a:xfrm>
            <a:prstGeom prst="rect">
              <a:avLst/>
            </a:prstGeom>
            <a:solidFill>
              <a:srgbClr val="00B0F0">
                <a:alpha val="5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217AC49-73ED-BBB0-2255-611F3D1FFED6}"/>
                </a:ext>
              </a:extLst>
            </p:cNvPr>
            <p:cNvSpPr/>
            <p:nvPr/>
          </p:nvSpPr>
          <p:spPr>
            <a:xfrm>
              <a:off x="6759166" y="4070134"/>
              <a:ext cx="864000" cy="324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546A449-B882-9EF8-F4C8-C7D9D6908B5F}"/>
                </a:ext>
              </a:extLst>
            </p:cNvPr>
            <p:cNvSpPr/>
            <p:nvPr/>
          </p:nvSpPr>
          <p:spPr>
            <a:xfrm>
              <a:off x="8185998" y="4135479"/>
              <a:ext cx="756000" cy="32400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A99730C0-928E-960F-F6D2-D629FDE3BE6B}"/>
                </a:ext>
              </a:extLst>
            </p:cNvPr>
            <p:cNvGrpSpPr/>
            <p:nvPr/>
          </p:nvGrpSpPr>
          <p:grpSpPr>
            <a:xfrm>
              <a:off x="7316065" y="4389195"/>
              <a:ext cx="720000" cy="624153"/>
              <a:chOff x="4001609" y="4841754"/>
              <a:chExt cx="720000" cy="624153"/>
            </a:xfrm>
            <a:solidFill>
              <a:schemeClr val="bg1">
                <a:lumMod val="75000"/>
              </a:schemeClr>
            </a:solidFill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D88BF817-8F7C-A1F9-3156-0B93D28742DC}"/>
                  </a:ext>
                </a:extLst>
              </p:cNvPr>
              <p:cNvSpPr/>
              <p:nvPr/>
            </p:nvSpPr>
            <p:spPr>
              <a:xfrm>
                <a:off x="4001609" y="4841754"/>
                <a:ext cx="720000" cy="624153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EFCB14A2-0D3A-C142-D4B9-E0C2C99B1DA1}"/>
                  </a:ext>
                </a:extLst>
              </p:cNvPr>
              <p:cNvCxnSpPr>
                <a:stCxn id="34" idx="0"/>
                <a:endCxn id="34" idx="1"/>
              </p:cNvCxnSpPr>
              <p:nvPr/>
            </p:nvCxnSpPr>
            <p:spPr>
              <a:xfrm flipH="1">
                <a:off x="4001609" y="4841754"/>
                <a:ext cx="360000" cy="312077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F9E28DC1-36CE-4E0D-9419-64E8613766ED}"/>
                  </a:ext>
                </a:extLst>
              </p:cNvPr>
              <p:cNvCxnSpPr/>
              <p:nvPr/>
            </p:nvCxnSpPr>
            <p:spPr>
              <a:xfrm flipH="1">
                <a:off x="4001609" y="4841754"/>
                <a:ext cx="720000" cy="624153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id="{F259B44C-61AF-B240-409B-87AC7652DCA6}"/>
                  </a:ext>
                </a:extLst>
              </p:cNvPr>
              <p:cNvCxnSpPr>
                <a:stCxn id="34" idx="3"/>
                <a:endCxn id="34" idx="2"/>
              </p:cNvCxnSpPr>
              <p:nvPr/>
            </p:nvCxnSpPr>
            <p:spPr>
              <a:xfrm flipH="1">
                <a:off x="4361609" y="5153831"/>
                <a:ext cx="360000" cy="31207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85529334-3C95-C478-C5C5-CB11F5618966}"/>
                </a:ext>
              </a:extLst>
            </p:cNvPr>
            <p:cNvGrpSpPr/>
            <p:nvPr/>
          </p:nvGrpSpPr>
          <p:grpSpPr>
            <a:xfrm>
              <a:off x="6803973" y="3446876"/>
              <a:ext cx="720000" cy="624153"/>
              <a:chOff x="4001609" y="4841754"/>
              <a:chExt cx="720000" cy="624153"/>
            </a:xfrm>
          </p:grpSpPr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F09CDA5E-F746-7136-8EAE-5A2890BE4FDB}"/>
                  </a:ext>
                </a:extLst>
              </p:cNvPr>
              <p:cNvSpPr/>
              <p:nvPr/>
            </p:nvSpPr>
            <p:spPr>
              <a:xfrm>
                <a:off x="4001609" y="4841754"/>
                <a:ext cx="720000" cy="624153"/>
              </a:xfrm>
              <a:prstGeom prst="rect">
                <a:avLst/>
              </a:prstGeom>
              <a:solidFill>
                <a:srgbClr val="00B0F0">
                  <a:alpha val="50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0" name="直接连接符 39">
                <a:extLst>
                  <a:ext uri="{FF2B5EF4-FFF2-40B4-BE49-F238E27FC236}">
                    <a16:creationId xmlns:a16="http://schemas.microsoft.com/office/drawing/2014/main" id="{C1AD7406-EC8E-4CC8-A1FA-852AB591AD1C}"/>
                  </a:ext>
                </a:extLst>
              </p:cNvPr>
              <p:cNvCxnSpPr>
                <a:stCxn id="39" idx="0"/>
                <a:endCxn id="39" idx="1"/>
              </p:cNvCxnSpPr>
              <p:nvPr/>
            </p:nvCxnSpPr>
            <p:spPr>
              <a:xfrm flipH="1">
                <a:off x="4001609" y="4841754"/>
                <a:ext cx="360000" cy="312077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E0463BF8-F70F-E3CC-EDC0-9C931B34646A}"/>
                  </a:ext>
                </a:extLst>
              </p:cNvPr>
              <p:cNvCxnSpPr/>
              <p:nvPr/>
            </p:nvCxnSpPr>
            <p:spPr>
              <a:xfrm flipH="1">
                <a:off x="4001609" y="4841754"/>
                <a:ext cx="720000" cy="624153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D8B8B782-FF89-CBFC-DB92-DC14727EE9C9}"/>
                  </a:ext>
                </a:extLst>
              </p:cNvPr>
              <p:cNvCxnSpPr>
                <a:stCxn id="39" idx="3"/>
                <a:endCxn id="39" idx="2"/>
              </p:cNvCxnSpPr>
              <p:nvPr/>
            </p:nvCxnSpPr>
            <p:spPr>
              <a:xfrm flipH="1">
                <a:off x="4361609" y="5153831"/>
                <a:ext cx="360000" cy="312076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07EA2884-943F-BE13-1706-A2F1C4CB2D3C}"/>
                </a:ext>
              </a:extLst>
            </p:cNvPr>
            <p:cNvGrpSpPr/>
            <p:nvPr/>
          </p:nvGrpSpPr>
          <p:grpSpPr>
            <a:xfrm>
              <a:off x="8155257" y="3130400"/>
              <a:ext cx="720000" cy="624153"/>
              <a:chOff x="4001609" y="4841754"/>
              <a:chExt cx="720000" cy="624153"/>
            </a:xfrm>
          </p:grpSpPr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B6FCCCA1-6EBF-E4D6-42D7-3C939A1457E6}"/>
                  </a:ext>
                </a:extLst>
              </p:cNvPr>
              <p:cNvSpPr/>
              <p:nvPr/>
            </p:nvSpPr>
            <p:spPr>
              <a:xfrm>
                <a:off x="4001609" y="4841754"/>
                <a:ext cx="720000" cy="624153"/>
              </a:xfrm>
              <a:prstGeom prst="rect">
                <a:avLst/>
              </a:prstGeom>
              <a:solidFill>
                <a:srgbClr val="00B0F0">
                  <a:alpha val="50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id="{716AF068-0BA9-3740-0FE1-C9AFDFF31E80}"/>
                  </a:ext>
                </a:extLst>
              </p:cNvPr>
              <p:cNvCxnSpPr>
                <a:stCxn id="44" idx="0"/>
                <a:endCxn id="44" idx="1"/>
              </p:cNvCxnSpPr>
              <p:nvPr/>
            </p:nvCxnSpPr>
            <p:spPr>
              <a:xfrm flipH="1">
                <a:off x="4001609" y="4841754"/>
                <a:ext cx="360000" cy="312077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id="{955D7010-382D-0134-6A58-185ACBB22EF9}"/>
                  </a:ext>
                </a:extLst>
              </p:cNvPr>
              <p:cNvCxnSpPr/>
              <p:nvPr/>
            </p:nvCxnSpPr>
            <p:spPr>
              <a:xfrm flipH="1">
                <a:off x="4001609" y="4841754"/>
                <a:ext cx="720000" cy="624153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>
                <a:extLst>
                  <a:ext uri="{FF2B5EF4-FFF2-40B4-BE49-F238E27FC236}">
                    <a16:creationId xmlns:a16="http://schemas.microsoft.com/office/drawing/2014/main" id="{2F10C967-B451-5BEF-E822-3F1937AADE4E}"/>
                  </a:ext>
                </a:extLst>
              </p:cNvPr>
              <p:cNvCxnSpPr>
                <a:stCxn id="44" idx="3"/>
                <a:endCxn id="44" idx="2"/>
              </p:cNvCxnSpPr>
              <p:nvPr/>
            </p:nvCxnSpPr>
            <p:spPr>
              <a:xfrm flipH="1">
                <a:off x="4361609" y="5153831"/>
                <a:ext cx="360000" cy="312076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0" name="思想气泡: 云 69">
            <a:extLst>
              <a:ext uri="{FF2B5EF4-FFF2-40B4-BE49-F238E27FC236}">
                <a16:creationId xmlns:a16="http://schemas.microsoft.com/office/drawing/2014/main" id="{AD405602-74E5-17E1-9E76-C46CD74DBCCC}"/>
              </a:ext>
            </a:extLst>
          </p:cNvPr>
          <p:cNvSpPr/>
          <p:nvPr/>
        </p:nvSpPr>
        <p:spPr>
          <a:xfrm>
            <a:off x="1065422" y="917260"/>
            <a:ext cx="3063042" cy="1420928"/>
          </a:xfrm>
          <a:prstGeom prst="cloudCallout">
            <a:avLst>
              <a:gd name="adj1" fmla="val -29540"/>
              <a:gd name="adj2" fmla="val 7697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36000" tIns="180000" rIns="36000" bIns="180000" rtlCol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similar with Tetris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: 圆角 71">
            <a:extLst>
              <a:ext uri="{FF2B5EF4-FFF2-40B4-BE49-F238E27FC236}">
                <a16:creationId xmlns:a16="http://schemas.microsoft.com/office/drawing/2014/main" id="{5B1A9469-50BF-6342-C53F-15FA8B88A537}"/>
              </a:ext>
            </a:extLst>
          </p:cNvPr>
          <p:cNvSpPr/>
          <p:nvPr/>
        </p:nvSpPr>
        <p:spPr>
          <a:xfrm>
            <a:off x="4943289" y="907332"/>
            <a:ext cx="7142031" cy="1203960"/>
          </a:xfrm>
          <a:prstGeom prst="roundRect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88000" tIns="0" rIns="288000" bIns="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  <a:cs typeface="Calibri" panose="020F0502020204030204" pitchFamily="34" charset="0"/>
              </a:rPr>
              <a:t>构建并维护搜索树，通过</a:t>
            </a:r>
            <a:r>
              <a:rPr lang="zh-CN" altLang="en-US" sz="20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" panose="020F0502020204030204" pitchFamily="34" charset="0"/>
              </a:rPr>
              <a:t>模拟执行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  <a:cs typeface="Calibri" panose="020F0502020204030204" pitchFamily="34" charset="0"/>
              </a:rPr>
              <a:t>评估节点的价值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68428945-473E-0143-F760-BF355CA477FC}"/>
              </a:ext>
            </a:extLst>
          </p:cNvPr>
          <p:cNvSpPr txBox="1"/>
          <p:nvPr/>
        </p:nvSpPr>
        <p:spPr>
          <a:xfrm>
            <a:off x="5084425" y="973284"/>
            <a:ext cx="4033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Method. Monte Carlo tree search</a:t>
            </a:r>
            <a:endParaRPr lang="zh-CN" altLang="en-US" b="1" i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5BC90DD0-5F86-3024-81B8-967269731F57}"/>
              </a:ext>
            </a:extLst>
          </p:cNvPr>
          <p:cNvGrpSpPr/>
          <p:nvPr/>
        </p:nvGrpSpPr>
        <p:grpSpPr>
          <a:xfrm>
            <a:off x="6222775" y="2838937"/>
            <a:ext cx="3141058" cy="2934560"/>
            <a:chOff x="6649220" y="2366317"/>
            <a:chExt cx="3141058" cy="2934560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355C24B1-811A-94F1-1AEF-C1C089C05E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8032" y="3145006"/>
              <a:ext cx="216000" cy="216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7BDE13D8-2989-53B7-D748-5DD7426E9B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49220" y="3499489"/>
              <a:ext cx="216000" cy="216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293956AD-D92E-2901-8279-C40BE82E84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8032" y="3491994"/>
              <a:ext cx="216000" cy="216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FD4C607F-0A07-EA43-0AB2-35396C473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020" y="3491994"/>
              <a:ext cx="216000" cy="216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ED3FCF8D-D941-6058-0F5C-C844709EF269}"/>
                </a:ext>
              </a:extLst>
            </p:cNvPr>
            <p:cNvCxnSpPr>
              <a:stCxn id="16" idx="4"/>
              <a:endCxn id="18" idx="0"/>
            </p:cNvCxnSpPr>
            <p:nvPr/>
          </p:nvCxnSpPr>
          <p:spPr>
            <a:xfrm>
              <a:off x="7406032" y="3361006"/>
              <a:ext cx="0" cy="130988"/>
            </a:xfrm>
            <a:prstGeom prst="line">
              <a:avLst/>
            </a:prstGeom>
            <a:ln w="63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B4DB0E7A-D08C-F647-3BD1-FF4F6E4E90AD}"/>
                </a:ext>
              </a:extLst>
            </p:cNvPr>
            <p:cNvCxnSpPr>
              <a:stCxn id="16" idx="2"/>
              <a:endCxn id="17" idx="0"/>
            </p:cNvCxnSpPr>
            <p:nvPr/>
          </p:nvCxnSpPr>
          <p:spPr>
            <a:xfrm flipH="1">
              <a:off x="6757220" y="3253006"/>
              <a:ext cx="540812" cy="246483"/>
            </a:xfrm>
            <a:prstGeom prst="line">
              <a:avLst/>
            </a:prstGeom>
            <a:ln w="63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697420BC-6B51-6432-7C67-C1064443B044}"/>
                </a:ext>
              </a:extLst>
            </p:cNvPr>
            <p:cNvCxnSpPr>
              <a:stCxn id="16" idx="6"/>
              <a:endCxn id="19" idx="0"/>
            </p:cNvCxnSpPr>
            <p:nvPr/>
          </p:nvCxnSpPr>
          <p:spPr>
            <a:xfrm>
              <a:off x="7514032" y="3253006"/>
              <a:ext cx="542988" cy="238988"/>
            </a:xfrm>
            <a:prstGeom prst="line">
              <a:avLst/>
            </a:prstGeom>
            <a:ln w="28575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72DFFB9F-55BB-BB4B-5D1A-7AE737EF38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020" y="3966716"/>
              <a:ext cx="216000" cy="2160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CBEDBB4D-213C-A90B-CDDD-15B59C717B5A}"/>
                </a:ext>
              </a:extLst>
            </p:cNvPr>
            <p:cNvCxnSpPr>
              <a:cxnSpLocks/>
              <a:stCxn id="19" idx="4"/>
              <a:endCxn id="23" idx="0"/>
            </p:cNvCxnSpPr>
            <p:nvPr/>
          </p:nvCxnSpPr>
          <p:spPr>
            <a:xfrm>
              <a:off x="8057020" y="3707994"/>
              <a:ext cx="0" cy="258722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E2FDBF72-F489-5714-E9E5-3AA09AF197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49220" y="3966716"/>
              <a:ext cx="216000" cy="216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150606B3-3BB7-60AD-EB8E-F2D0286C7AA8}"/>
                </a:ext>
              </a:extLst>
            </p:cNvPr>
            <p:cNvCxnSpPr>
              <a:cxnSpLocks/>
              <a:stCxn id="17" idx="4"/>
              <a:endCxn id="31" idx="0"/>
            </p:cNvCxnSpPr>
            <p:nvPr/>
          </p:nvCxnSpPr>
          <p:spPr>
            <a:xfrm>
              <a:off x="6757220" y="3715489"/>
              <a:ext cx="0" cy="251227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F7537626-F1FC-DDB9-992A-893038FF66B9}"/>
                </a:ext>
              </a:extLst>
            </p:cNvPr>
            <p:cNvGrpSpPr/>
            <p:nvPr/>
          </p:nvGrpSpPr>
          <p:grpSpPr>
            <a:xfrm>
              <a:off x="7175899" y="2366317"/>
              <a:ext cx="242641" cy="776517"/>
              <a:chOff x="2451499" y="664307"/>
              <a:chExt cx="242641" cy="776517"/>
            </a:xfrm>
          </p:grpSpPr>
          <p:cxnSp>
            <p:nvCxnSpPr>
              <p:cNvPr id="55" name="直接连接符 54">
                <a:extLst>
                  <a:ext uri="{FF2B5EF4-FFF2-40B4-BE49-F238E27FC236}">
                    <a16:creationId xmlns:a16="http://schemas.microsoft.com/office/drawing/2014/main" id="{3774A895-AE4E-E941-55C4-D59A723C2F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9314" y="864825"/>
                <a:ext cx="216000" cy="18000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7643DF37-18A6-B982-C039-02D690E0D105}"/>
                  </a:ext>
                </a:extLst>
              </p:cNvPr>
              <p:cNvCxnSpPr/>
              <p:nvPr/>
            </p:nvCxnSpPr>
            <p:spPr>
              <a:xfrm flipH="1">
                <a:off x="2459314" y="1044824"/>
                <a:ext cx="216000" cy="21600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>
                <a:extLst>
                  <a:ext uri="{FF2B5EF4-FFF2-40B4-BE49-F238E27FC236}">
                    <a16:creationId xmlns:a16="http://schemas.microsoft.com/office/drawing/2014/main" id="{BBD44355-112D-306E-501E-E2259D9A1F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9314" y="1260824"/>
                <a:ext cx="216000" cy="18000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  <a:prstDash val="dash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>
                <a:extLst>
                  <a:ext uri="{FF2B5EF4-FFF2-40B4-BE49-F238E27FC236}">
                    <a16:creationId xmlns:a16="http://schemas.microsoft.com/office/drawing/2014/main" id="{827114E3-A8DE-C018-D6BA-21CB6CEE55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51499" y="664307"/>
                <a:ext cx="242641" cy="187642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B3654478-E71A-B747-06B3-EF39A45E3630}"/>
                </a:ext>
              </a:extLst>
            </p:cNvPr>
            <p:cNvGrpSpPr/>
            <p:nvPr/>
          </p:nvGrpSpPr>
          <p:grpSpPr>
            <a:xfrm>
              <a:off x="8024262" y="4199086"/>
              <a:ext cx="216000" cy="1047686"/>
              <a:chOff x="5479006" y="4963807"/>
              <a:chExt cx="216000" cy="1047686"/>
            </a:xfrm>
          </p:grpSpPr>
          <p:cxnSp>
            <p:nvCxnSpPr>
              <p:cNvPr id="60" name="直接连接符 59">
                <a:extLst>
                  <a:ext uri="{FF2B5EF4-FFF2-40B4-BE49-F238E27FC236}">
                    <a16:creationId xmlns:a16="http://schemas.microsoft.com/office/drawing/2014/main" id="{0BDA30FC-D8D2-F1E5-319A-B281098FD8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25334" y="4963807"/>
                <a:ext cx="169672" cy="174866"/>
              </a:xfrm>
              <a:prstGeom prst="line">
                <a:avLst/>
              </a:prstGeom>
              <a:ln w="28575">
                <a:solidFill>
                  <a:srgbClr val="00B0F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>
                <a:extLst>
                  <a:ext uri="{FF2B5EF4-FFF2-40B4-BE49-F238E27FC236}">
                    <a16:creationId xmlns:a16="http://schemas.microsoft.com/office/drawing/2014/main" id="{E52A4806-0F0D-7C8D-BFC9-AA463352EAF3}"/>
                  </a:ext>
                </a:extLst>
              </p:cNvPr>
              <p:cNvCxnSpPr/>
              <p:nvPr/>
            </p:nvCxnSpPr>
            <p:spPr>
              <a:xfrm flipH="1">
                <a:off x="5479006" y="5138672"/>
                <a:ext cx="216000" cy="216000"/>
              </a:xfrm>
              <a:prstGeom prst="line">
                <a:avLst/>
              </a:prstGeom>
              <a:ln w="28575">
                <a:solidFill>
                  <a:srgbClr val="00B0F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id="{887CD05E-D54A-F30B-C077-B843292FD0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9006" y="5354672"/>
                <a:ext cx="216000" cy="180000"/>
              </a:xfrm>
              <a:prstGeom prst="line">
                <a:avLst/>
              </a:prstGeom>
              <a:ln w="28575">
                <a:solidFill>
                  <a:srgbClr val="00B0F0"/>
                </a:solidFill>
                <a:prstDash val="dashDot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>
                <a:extLst>
                  <a:ext uri="{FF2B5EF4-FFF2-40B4-BE49-F238E27FC236}">
                    <a16:creationId xmlns:a16="http://schemas.microsoft.com/office/drawing/2014/main" id="{DB4C2F78-09F6-9A40-886C-7A924C5698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25986" y="5789746"/>
                <a:ext cx="128709" cy="221747"/>
              </a:xfrm>
              <a:prstGeom prst="line">
                <a:avLst/>
              </a:prstGeom>
              <a:ln w="28575">
                <a:solidFill>
                  <a:srgbClr val="00B0F0"/>
                </a:solidFill>
                <a:prstDash val="dash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>
                <a:extLst>
                  <a:ext uri="{FF2B5EF4-FFF2-40B4-BE49-F238E27FC236}">
                    <a16:creationId xmlns:a16="http://schemas.microsoft.com/office/drawing/2014/main" id="{64E93FB2-728A-FC0C-7678-C1DCF5835E83}"/>
                  </a:ext>
                </a:extLst>
              </p:cNvPr>
              <p:cNvCxnSpPr/>
              <p:nvPr/>
            </p:nvCxnSpPr>
            <p:spPr>
              <a:xfrm flipH="1">
                <a:off x="5479006" y="5523868"/>
                <a:ext cx="216000" cy="162000"/>
              </a:xfrm>
              <a:prstGeom prst="line">
                <a:avLst/>
              </a:prstGeom>
              <a:ln w="28575">
                <a:solidFill>
                  <a:srgbClr val="00B0F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>
                <a:extLst>
                  <a:ext uri="{FF2B5EF4-FFF2-40B4-BE49-F238E27FC236}">
                    <a16:creationId xmlns:a16="http://schemas.microsoft.com/office/drawing/2014/main" id="{CA5E415C-A559-22EC-AD04-EBA08073D6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9006" y="5685868"/>
                <a:ext cx="153244" cy="91716"/>
              </a:xfrm>
              <a:prstGeom prst="line">
                <a:avLst/>
              </a:prstGeom>
              <a:ln w="28575">
                <a:solidFill>
                  <a:srgbClr val="00B0F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6" name="直接箭头连接符 65">
              <a:extLst>
                <a:ext uri="{FF2B5EF4-FFF2-40B4-BE49-F238E27FC236}">
                  <a16:creationId xmlns:a16="http://schemas.microsoft.com/office/drawing/2014/main" id="{4AD025A9-E169-7A69-41D0-147E29FCFBF3}"/>
                </a:ext>
              </a:extLst>
            </p:cNvPr>
            <p:cNvCxnSpPr/>
            <p:nvPr/>
          </p:nvCxnSpPr>
          <p:spPr>
            <a:xfrm flipH="1">
              <a:off x="8306723" y="5116211"/>
              <a:ext cx="216444" cy="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B8B17434-F372-F49D-0641-E04311AE0004}"/>
                </a:ext>
              </a:extLst>
            </p:cNvPr>
            <p:cNvSpPr txBox="1"/>
            <p:nvPr/>
          </p:nvSpPr>
          <p:spPr>
            <a:xfrm>
              <a:off x="7187665" y="4168250"/>
              <a:ext cx="7248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dirty="0">
                  <a:latin typeface="Comic Sans MS" panose="030F0702030302020204" pitchFamily="66" charset="0"/>
                  <a:ea typeface="微软雅黑" panose="020B0503020204020204" pitchFamily="34" charset="-122"/>
                </a:rPr>
                <a:t>Alice</a:t>
              </a:r>
              <a:endParaRPr lang="zh-CN" altLang="en-US" dirty="0">
                <a:latin typeface="Comic Sans MS" panose="030F0702030302020204" pitchFamily="66" charset="0"/>
                <a:ea typeface="微软雅黑" panose="020B0503020204020204" pitchFamily="34" charset="-122"/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C72E0418-51F7-E064-2D21-A4C5B693E665}"/>
                </a:ext>
              </a:extLst>
            </p:cNvPr>
            <p:cNvSpPr txBox="1"/>
            <p:nvPr/>
          </p:nvSpPr>
          <p:spPr>
            <a:xfrm>
              <a:off x="8398309" y="4210929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dirty="0">
                  <a:latin typeface="Comic Sans MS" panose="030F0702030302020204" pitchFamily="66" charset="0"/>
                  <a:ea typeface="微软雅黑" panose="020B0503020204020204" pitchFamily="34" charset="-122"/>
                </a:rPr>
                <a:t>Bob</a:t>
              </a:r>
              <a:endParaRPr lang="zh-CN" altLang="en-US" dirty="0">
                <a:latin typeface="Comic Sans MS" panose="030F0702030302020204" pitchFamily="66" charset="0"/>
                <a:ea typeface="微软雅黑" panose="020B0503020204020204" pitchFamily="34" charset="-122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836EEC1B-A14F-59FD-925E-70A074E8D3ED}"/>
                </a:ext>
              </a:extLst>
            </p:cNvPr>
            <p:cNvSpPr txBox="1"/>
            <p:nvPr/>
          </p:nvSpPr>
          <p:spPr>
            <a:xfrm>
              <a:off x="8533203" y="4931545"/>
              <a:ext cx="12570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dirty="0">
                  <a:latin typeface="Comic Sans MS" panose="030F0702030302020204" pitchFamily="66" charset="0"/>
                  <a:ea typeface="微软雅黑" panose="020B0503020204020204" pitchFamily="34" charset="-122"/>
                </a:rPr>
                <a:t>simulation</a:t>
              </a:r>
              <a:endParaRPr lang="zh-CN" altLang="en-US" dirty="0">
                <a:latin typeface="Comic Sans MS" panose="030F0702030302020204" pitchFamily="66" charset="0"/>
                <a:ea typeface="微软雅黑" panose="020B0503020204020204" pitchFamily="34" charset="-122"/>
              </a:endParaRPr>
            </a:p>
          </p:txBody>
        </p:sp>
      </p:grpSp>
      <p:pic>
        <p:nvPicPr>
          <p:cNvPr id="2050" name="Picture 2" descr="Middle game exercise 1 at Sensei's Library">
            <a:extLst>
              <a:ext uri="{FF2B5EF4-FFF2-40B4-BE49-F238E27FC236}">
                <a16:creationId xmlns:a16="http://schemas.microsoft.com/office/drawing/2014/main" id="{AAF75291-723C-C785-5400-62E33A34C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827" y="2267303"/>
            <a:ext cx="1817151" cy="181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箭头: 下 77">
            <a:extLst>
              <a:ext uri="{FF2B5EF4-FFF2-40B4-BE49-F238E27FC236}">
                <a16:creationId xmlns:a16="http://schemas.microsoft.com/office/drawing/2014/main" id="{29789443-BD4A-943A-E83A-68C97C7D5299}"/>
              </a:ext>
            </a:extLst>
          </p:cNvPr>
          <p:cNvSpPr/>
          <p:nvPr/>
        </p:nvSpPr>
        <p:spPr>
          <a:xfrm rot="3340920">
            <a:off x="7930173" y="4027045"/>
            <a:ext cx="264506" cy="504000"/>
          </a:xfrm>
          <a:prstGeom prst="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88000" tIns="180000" rIns="288000" bIns="180000" rtlCol="0" anchor="t" anchorCtr="0">
            <a:no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02DD62A5-FDFA-3073-BF10-93E75A9C752A}"/>
              </a:ext>
            </a:extLst>
          </p:cNvPr>
          <p:cNvSpPr txBox="1"/>
          <p:nvPr/>
        </p:nvSpPr>
        <p:spPr>
          <a:xfrm>
            <a:off x="5765860" y="5989310"/>
            <a:ext cx="42322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dirty="0">
                <a:latin typeface="Comic Sans MS" panose="030F0702030302020204" pitchFamily="66" charset="0"/>
                <a:ea typeface="微软雅黑" panose="020B0503020204020204" pitchFamily="34" charset="-122"/>
              </a:rPr>
              <a:t>neural network / random / greedy</a:t>
            </a:r>
            <a:endParaRPr lang="zh-CN" altLang="en-US" sz="2000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6142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206A933-78C5-B1DB-3C7C-3539C20B2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Gate scheduling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5FA0F89-22FC-F2CE-44BF-ABA35A190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190" y="2457121"/>
            <a:ext cx="2201949" cy="2095302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A0996A82-22B1-BFFD-FCA8-07A9BA84C17E}"/>
              </a:ext>
            </a:extLst>
          </p:cNvPr>
          <p:cNvGrpSpPr/>
          <p:nvPr/>
        </p:nvGrpSpPr>
        <p:grpSpPr>
          <a:xfrm>
            <a:off x="2062929" y="961207"/>
            <a:ext cx="8391711" cy="1203960"/>
            <a:chOff x="2062929" y="961207"/>
            <a:chExt cx="8391711" cy="12039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矩形: 圆角 12">
                  <a:extLst>
                    <a:ext uri="{FF2B5EF4-FFF2-40B4-BE49-F238E27FC236}">
                      <a16:creationId xmlns:a16="http://schemas.microsoft.com/office/drawing/2014/main" id="{EE2A8994-A389-6FAE-9180-E7613C0A2427}"/>
                    </a:ext>
                  </a:extLst>
                </p:cNvPr>
                <p:cNvSpPr/>
                <p:nvPr/>
              </p:nvSpPr>
              <p:spPr>
                <a:xfrm>
                  <a:off x="2062929" y="961207"/>
                  <a:ext cx="8391711" cy="1203960"/>
                </a:xfrm>
                <a:prstGeom prst="roundRect">
                  <a:avLst/>
                </a:prstGeom>
                <a:ln w="1905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lIns="288000" tIns="180000" rIns="288000" bIns="180000" rtlCol="0" anchor="ctr" anchorCtr="0">
                  <a:no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14:m>
                    <m:oMath xmlns:m="http://schemas.openxmlformats.org/officeDocument/2006/math">
                      <m:r>
                        <a:rPr lang="zh-CN" altLang="en-US" sz="200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  <a:cs typeface="Calibri" panose="020F0502020204030204" pitchFamily="34" charset="0"/>
                        </a:rPr>
                        <m:t>多个</m:t>
                      </m:r>
                    </m:oMath>
                  </a14:m>
                  <a:r>
                    <a:rPr lang="zh-CN" altLang="en-US" sz="2000" dirty="0">
                      <a:latin typeface="仿宋" panose="02010609060101010101" pitchFamily="49" charset="-122"/>
                      <a:ea typeface="仿宋" panose="02010609060101010101" pitchFamily="49" charset="-122"/>
                      <a:cs typeface="Calibri" panose="020F0502020204030204" pitchFamily="34" charset="0"/>
                    </a:rPr>
                    <a:t>量子门并行时互相干扰的现象</a:t>
                  </a:r>
                </a:p>
              </p:txBody>
            </p:sp>
          </mc:Choice>
          <mc:Fallback xmlns="">
            <p:sp>
              <p:nvSpPr>
                <p:cNvPr id="13" name="矩形: 圆角 12">
                  <a:extLst>
                    <a:ext uri="{FF2B5EF4-FFF2-40B4-BE49-F238E27FC236}">
                      <a16:creationId xmlns:a16="http://schemas.microsoft.com/office/drawing/2014/main" id="{EE2A8994-A389-6FAE-9180-E7613C0A24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2929" y="961207"/>
                  <a:ext cx="8391711" cy="1203960"/>
                </a:xfrm>
                <a:prstGeom prst="round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905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EA9AF74-2501-8278-4ABB-97E475DC2BC2}"/>
                </a:ext>
              </a:extLst>
            </p:cNvPr>
            <p:cNvSpPr txBox="1"/>
            <p:nvPr/>
          </p:nvSpPr>
          <p:spPr>
            <a:xfrm>
              <a:off x="2204065" y="1027159"/>
              <a:ext cx="1178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Def. </a:t>
              </a:r>
              <a:r>
                <a:rPr lang="zh-CN" altLang="en-US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串扰</a:t>
              </a: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9DB48125-2B2B-30E8-B1E5-EDAD40A715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2596" y="2457121"/>
            <a:ext cx="4135764" cy="2240832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D1CDA0BC-C3A7-AAAC-3B09-CE8C101A3532}"/>
              </a:ext>
            </a:extLst>
          </p:cNvPr>
          <p:cNvSpPr txBox="1"/>
          <p:nvPr/>
        </p:nvSpPr>
        <p:spPr>
          <a:xfrm>
            <a:off x="3797212" y="5097780"/>
            <a:ext cx="49231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dirty="0">
                <a:solidFill>
                  <a:srgbClr val="C00000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Trade-off crosstalk and execution time</a:t>
            </a:r>
            <a:endParaRPr lang="zh-CN" altLang="en-US" sz="2000" dirty="0">
              <a:solidFill>
                <a:srgbClr val="C00000"/>
              </a:solidFill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1955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F062F2B2-3097-DE6D-8DE9-85803D6EC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Circuit</a:t>
            </a:r>
            <a:r>
              <a:rPr lang="zh-CN" altLang="en-US" dirty="0"/>
              <a:t> </a:t>
            </a:r>
            <a:r>
              <a:rPr lang="en-US" altLang="zh-CN" dirty="0"/>
              <a:t>synthesis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76FF412-F9B4-67C3-9696-724561F2FF0E}"/>
              </a:ext>
            </a:extLst>
          </p:cNvPr>
          <p:cNvSpPr txBox="1"/>
          <p:nvPr/>
        </p:nvSpPr>
        <p:spPr>
          <a:xfrm>
            <a:off x="3567102" y="5979242"/>
            <a:ext cx="50577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C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考虑硬件特征和上下文，减小后续编译代价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111A18B-760F-1659-3A73-DB4E52967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813" y="4055180"/>
            <a:ext cx="2560542" cy="158509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686A441-BD0D-2A12-76B6-F5B1DEA08C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628" y="1581626"/>
            <a:ext cx="3475021" cy="1630821"/>
          </a:xfrm>
          <a:prstGeom prst="rect">
            <a:avLst/>
          </a:prstGeom>
        </p:spPr>
      </p:pic>
      <p:grpSp>
        <p:nvGrpSpPr>
          <p:cNvPr id="44" name="组合 43">
            <a:extLst>
              <a:ext uri="{FF2B5EF4-FFF2-40B4-BE49-F238E27FC236}">
                <a16:creationId xmlns:a16="http://schemas.microsoft.com/office/drawing/2014/main" id="{99DDCC6B-988B-0FEC-0BBC-1DF5BBC27435}"/>
              </a:ext>
            </a:extLst>
          </p:cNvPr>
          <p:cNvGrpSpPr/>
          <p:nvPr/>
        </p:nvGrpSpPr>
        <p:grpSpPr>
          <a:xfrm>
            <a:off x="1148002" y="2614303"/>
            <a:ext cx="2176598" cy="1629394"/>
            <a:chOff x="1226859" y="1934077"/>
            <a:chExt cx="2176598" cy="1629394"/>
          </a:xfrm>
        </p:grpSpPr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69375673-3728-7745-6CF0-AAC87DF28C9B}"/>
                </a:ext>
              </a:extLst>
            </p:cNvPr>
            <p:cNvCxnSpPr>
              <a:cxnSpLocks/>
            </p:cNvCxnSpPr>
            <p:nvPr/>
          </p:nvCxnSpPr>
          <p:spPr>
            <a:xfrm>
              <a:off x="1603457" y="2077322"/>
              <a:ext cx="18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F6E40E1E-F388-3964-D9CE-3413C23686CE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603457" y="2514256"/>
              <a:ext cx="18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E5725BDE-684E-5D23-53DF-072DA1ECF508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603457" y="2951190"/>
              <a:ext cx="18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70ACFACB-12A0-EAD6-B257-F767CA8DD065}"/>
                </a:ext>
              </a:extLst>
            </p:cNvPr>
            <p:cNvCxnSpPr>
              <a:cxnSpLocks/>
            </p:cNvCxnSpPr>
            <p:nvPr/>
          </p:nvCxnSpPr>
          <p:spPr>
            <a:xfrm>
              <a:off x="1603457" y="3388124"/>
              <a:ext cx="18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5C0C8D8A-AE48-C8B5-FAA5-2C15E3EF9A10}"/>
                    </a:ext>
                  </a:extLst>
                </p:cNvPr>
                <p:cNvSpPr txBox="1"/>
                <p:nvPr/>
              </p:nvSpPr>
              <p:spPr>
                <a:xfrm>
                  <a:off x="1234040" y="2374616"/>
                  <a:ext cx="40562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1400" dirty="0"/>
                </a:p>
              </p:txBody>
            </p:sp>
          </mc:Choice>
          <mc:Fallback xmlns="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5C0C8D8A-AE48-C8B5-FAA5-2C15E3EF9A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4040" y="2374616"/>
                  <a:ext cx="405624" cy="30777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7CBADA20-8B6C-05D5-EB14-96E3EF524351}"/>
                    </a:ext>
                  </a:extLst>
                </p:cNvPr>
                <p:cNvSpPr txBox="1"/>
                <p:nvPr/>
              </p:nvSpPr>
              <p:spPr>
                <a:xfrm>
                  <a:off x="1226859" y="1934077"/>
                  <a:ext cx="40979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zh-CN" altLang="en-US" sz="1400" dirty="0"/>
                </a:p>
              </p:txBody>
            </p:sp>
          </mc:Choice>
          <mc:Fallback xmlns="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7CBADA20-8B6C-05D5-EB14-96E3EF5243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6859" y="1934077"/>
                  <a:ext cx="409792" cy="307777"/>
                </a:xfrm>
                <a:prstGeom prst="rect">
                  <a:avLst/>
                </a:prstGeom>
                <a:blipFill>
                  <a:blip r:embed="rId6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id="{76831DF3-5140-A6D9-E09E-BE4C029DB4FC}"/>
                    </a:ext>
                  </a:extLst>
                </p:cNvPr>
                <p:cNvSpPr txBox="1"/>
                <p:nvPr/>
              </p:nvSpPr>
              <p:spPr>
                <a:xfrm>
                  <a:off x="1226859" y="2815155"/>
                  <a:ext cx="40979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1400" dirty="0"/>
                </a:p>
              </p:txBody>
            </p:sp>
          </mc:Choice>
          <mc:Fallback xmlns=""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id="{76831DF3-5140-A6D9-E09E-BE4C029DB4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6859" y="2815155"/>
                  <a:ext cx="409792" cy="30777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文本框 35">
                  <a:extLst>
                    <a:ext uri="{FF2B5EF4-FFF2-40B4-BE49-F238E27FC236}">
                      <a16:creationId xmlns:a16="http://schemas.microsoft.com/office/drawing/2014/main" id="{10748E6E-86E7-28AC-AD89-D1BAC166C5D5}"/>
                    </a:ext>
                  </a:extLst>
                </p:cNvPr>
                <p:cNvSpPr txBox="1"/>
                <p:nvPr/>
              </p:nvSpPr>
              <p:spPr>
                <a:xfrm>
                  <a:off x="1226859" y="3255694"/>
                  <a:ext cx="40979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zh-CN" altLang="en-US" sz="1400" dirty="0"/>
                </a:p>
              </p:txBody>
            </p:sp>
          </mc:Choice>
          <mc:Fallback xmlns="">
            <p:sp>
              <p:nvSpPr>
                <p:cNvPr id="36" name="文本框 35">
                  <a:extLst>
                    <a:ext uri="{FF2B5EF4-FFF2-40B4-BE49-F238E27FC236}">
                      <a16:creationId xmlns:a16="http://schemas.microsoft.com/office/drawing/2014/main" id="{10748E6E-86E7-28AC-AD89-D1BAC166C5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6859" y="3255694"/>
                  <a:ext cx="409792" cy="307777"/>
                </a:xfrm>
                <a:prstGeom prst="rect">
                  <a:avLst/>
                </a:prstGeom>
                <a:blipFill>
                  <a:blip r:embed="rId8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矩形 42">
                  <a:extLst>
                    <a:ext uri="{FF2B5EF4-FFF2-40B4-BE49-F238E27FC236}">
                      <a16:creationId xmlns:a16="http://schemas.microsoft.com/office/drawing/2014/main" id="{3277AED5-3083-D805-1A0B-BE8D4719A1FF}"/>
                    </a:ext>
                  </a:extLst>
                </p:cNvPr>
                <p:cNvSpPr/>
                <p:nvPr/>
              </p:nvSpPr>
              <p:spPr>
                <a:xfrm>
                  <a:off x="1926771" y="1934077"/>
                  <a:ext cx="971550" cy="1585097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lIns="0" tIns="180000" rIns="0" bIns="180000" rtlCol="0" anchor="ctr" anchorCtr="0">
                  <a:noAutofit/>
                </a:bodyPr>
                <a:lstStyle/>
                <a:p>
                  <a:pPr algn="l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𝑖𝑍𝑍𝑍𝑍</m:t>
                            </m:r>
                          </m:sup>
                        </m:sSup>
                      </m:oMath>
                    </m:oMathPara>
                  </a14:m>
                  <a:endPara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43" name="矩形 42">
                  <a:extLst>
                    <a:ext uri="{FF2B5EF4-FFF2-40B4-BE49-F238E27FC236}">
                      <a16:creationId xmlns:a16="http://schemas.microsoft.com/office/drawing/2014/main" id="{3277AED5-3083-D805-1A0B-BE8D4719A1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26771" y="1934077"/>
                  <a:ext cx="971550" cy="158509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CA11A395-1C6D-CFC6-BD16-F7AFB7F119B8}"/>
              </a:ext>
            </a:extLst>
          </p:cNvPr>
          <p:cNvSpPr txBox="1"/>
          <p:nvPr/>
        </p:nvSpPr>
        <p:spPr>
          <a:xfrm>
            <a:off x="1225043" y="1090146"/>
            <a:ext cx="2252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High level operator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B0B68D80-71B3-968A-4B12-A90A4A6FD664}"/>
              </a:ext>
            </a:extLst>
          </p:cNvPr>
          <p:cNvSpPr txBox="1"/>
          <p:nvPr/>
        </p:nvSpPr>
        <p:spPr>
          <a:xfrm>
            <a:off x="5045920" y="1090146"/>
            <a:ext cx="2196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Gate-based circuit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2E8E6D95-2B9C-196B-C1AF-54B1B81D7D6C}"/>
              </a:ext>
            </a:extLst>
          </p:cNvPr>
          <p:cNvGrpSpPr/>
          <p:nvPr/>
        </p:nvGrpSpPr>
        <p:grpSpPr>
          <a:xfrm>
            <a:off x="9126366" y="3010741"/>
            <a:ext cx="1203684" cy="1189584"/>
            <a:chOff x="9044792" y="2153409"/>
            <a:chExt cx="1203684" cy="1189584"/>
          </a:xfrm>
        </p:grpSpPr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8CCEF43A-5056-4718-D48C-DE4E4BB223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44792" y="2153409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b="1" dirty="0">
                  <a:solidFill>
                    <a:schemeClr val="tx1"/>
                  </a:solidFill>
                </a:rPr>
                <a:t> </a:t>
              </a:r>
              <a:endParaRPr lang="zh-CN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6459262C-39D7-9D22-B2AC-040BBB6572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888476" y="2153409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b="1" dirty="0">
                  <a:solidFill>
                    <a:srgbClr val="FF0000"/>
                  </a:solidFill>
                </a:rPr>
                <a:t> </a:t>
              </a:r>
              <a:endParaRPr lang="zh-CN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9DA902F2-1E65-90FB-B370-C87EA522B935}"/>
                </a:ext>
              </a:extLst>
            </p:cNvPr>
            <p:cNvCxnSpPr>
              <a:stCxn id="47" idx="6"/>
              <a:endCxn id="48" idx="2"/>
            </p:cNvCxnSpPr>
            <p:nvPr/>
          </p:nvCxnSpPr>
          <p:spPr>
            <a:xfrm>
              <a:off x="9404792" y="2333409"/>
              <a:ext cx="4836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4614158F-2D99-40A0-E5A8-1568B01308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44792" y="2982993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b="1" dirty="0">
                  <a:solidFill>
                    <a:schemeClr val="tx1"/>
                  </a:solidFill>
                </a:rPr>
                <a:t> </a:t>
              </a:r>
              <a:endParaRPr lang="zh-CN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9B5AE44E-1963-FBFC-8290-A7A37DEF4B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888476" y="2982993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b="1" dirty="0">
                  <a:solidFill>
                    <a:srgbClr val="FF0000"/>
                  </a:solidFill>
                </a:rPr>
                <a:t> </a:t>
              </a:r>
              <a:endParaRPr lang="zh-CN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C206886C-12B8-9503-1F14-73C0189BF889}"/>
                </a:ext>
              </a:extLst>
            </p:cNvPr>
            <p:cNvCxnSpPr>
              <a:stCxn id="52" idx="6"/>
              <a:endCxn id="53" idx="2"/>
            </p:cNvCxnSpPr>
            <p:nvPr/>
          </p:nvCxnSpPr>
          <p:spPr>
            <a:xfrm>
              <a:off x="9404792" y="3162993"/>
              <a:ext cx="4836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2A4A3D64-350A-1DA7-B205-8662D7E7AF42}"/>
                </a:ext>
              </a:extLst>
            </p:cNvPr>
            <p:cNvCxnSpPr>
              <a:stCxn id="47" idx="4"/>
              <a:endCxn id="52" idx="0"/>
            </p:cNvCxnSpPr>
            <p:nvPr/>
          </p:nvCxnSpPr>
          <p:spPr>
            <a:xfrm>
              <a:off x="9224792" y="2513409"/>
              <a:ext cx="0" cy="469584"/>
            </a:xfrm>
            <a:prstGeom prst="line">
              <a:avLst/>
            </a:prstGeom>
            <a:ln w="317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391C2C72-8041-0450-B311-3F00FA10EBFA}"/>
                </a:ext>
              </a:extLst>
            </p:cNvPr>
            <p:cNvCxnSpPr>
              <a:stCxn id="48" idx="4"/>
              <a:endCxn id="53" idx="0"/>
            </p:cNvCxnSpPr>
            <p:nvPr/>
          </p:nvCxnSpPr>
          <p:spPr>
            <a:xfrm>
              <a:off x="10068476" y="2513409"/>
              <a:ext cx="0" cy="469584"/>
            </a:xfrm>
            <a:prstGeom prst="line">
              <a:avLst/>
            </a:prstGeom>
            <a:ln w="317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文本框 58">
            <a:extLst>
              <a:ext uri="{FF2B5EF4-FFF2-40B4-BE49-F238E27FC236}">
                <a16:creationId xmlns:a16="http://schemas.microsoft.com/office/drawing/2014/main" id="{7ABBB4A9-D3ED-BCB9-DDC2-8BAA0D803B64}"/>
              </a:ext>
            </a:extLst>
          </p:cNvPr>
          <p:cNvSpPr txBox="1"/>
          <p:nvPr/>
        </p:nvSpPr>
        <p:spPr>
          <a:xfrm>
            <a:off x="9044792" y="1090146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Hardware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61" name="箭头: 右 60">
            <a:extLst>
              <a:ext uri="{FF2B5EF4-FFF2-40B4-BE49-F238E27FC236}">
                <a16:creationId xmlns:a16="http://schemas.microsoft.com/office/drawing/2014/main" id="{0CA2DF68-CEC7-E9F5-9D41-DBE4C1FE2009}"/>
              </a:ext>
            </a:extLst>
          </p:cNvPr>
          <p:cNvSpPr/>
          <p:nvPr/>
        </p:nvSpPr>
        <p:spPr>
          <a:xfrm rot="18981999">
            <a:off x="3610414" y="2709069"/>
            <a:ext cx="576000" cy="2880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88000" tIns="180000" rIns="288000" bIns="180000" rtlCol="0" anchor="t" anchorCtr="0">
            <a:no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箭头: 右 61">
            <a:extLst>
              <a:ext uri="{FF2B5EF4-FFF2-40B4-BE49-F238E27FC236}">
                <a16:creationId xmlns:a16="http://schemas.microsoft.com/office/drawing/2014/main" id="{7C52C16B-BC07-BD83-307F-FDFC19680F66}"/>
              </a:ext>
            </a:extLst>
          </p:cNvPr>
          <p:cNvSpPr/>
          <p:nvPr/>
        </p:nvSpPr>
        <p:spPr>
          <a:xfrm rot="1749983">
            <a:off x="3622276" y="3749420"/>
            <a:ext cx="576000" cy="2880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88000" tIns="180000" rIns="288000" bIns="180000" rtlCol="0" anchor="t" anchorCtr="0">
            <a:no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箭头: 右 63">
            <a:extLst>
              <a:ext uri="{FF2B5EF4-FFF2-40B4-BE49-F238E27FC236}">
                <a16:creationId xmlns:a16="http://schemas.microsoft.com/office/drawing/2014/main" id="{4D079328-AD4F-4131-BB8D-A939E73C3548}"/>
              </a:ext>
            </a:extLst>
          </p:cNvPr>
          <p:cNvSpPr/>
          <p:nvPr/>
        </p:nvSpPr>
        <p:spPr>
          <a:xfrm rot="5400000">
            <a:off x="5774915" y="3461420"/>
            <a:ext cx="576000" cy="2880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88000" tIns="180000" rIns="288000" bIns="180000" rtlCol="0" anchor="t" anchorCtr="0">
            <a:no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6D1DD51E-E79B-13A3-6255-0E825BD6DD42}"/>
              </a:ext>
            </a:extLst>
          </p:cNvPr>
          <p:cNvSpPr txBox="1"/>
          <p:nvPr/>
        </p:nvSpPr>
        <p:spPr>
          <a:xfrm>
            <a:off x="6157108" y="3346883"/>
            <a:ext cx="1093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difficult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9916B71E-02B9-F135-FAF1-715819521B48}"/>
              </a:ext>
            </a:extLst>
          </p:cNvPr>
          <p:cNvSpPr txBox="1"/>
          <p:nvPr/>
        </p:nvSpPr>
        <p:spPr>
          <a:xfrm>
            <a:off x="9994367" y="30159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3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0FCECC85-5100-1FD0-BB6E-AA7676466953}"/>
              </a:ext>
            </a:extLst>
          </p:cNvPr>
          <p:cNvSpPr txBox="1"/>
          <p:nvPr/>
        </p:nvSpPr>
        <p:spPr>
          <a:xfrm>
            <a:off x="9149460" y="301421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2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22DD5E7D-7D88-8272-238F-E678770B1AE3}"/>
              </a:ext>
            </a:extLst>
          </p:cNvPr>
          <p:cNvSpPr txBox="1"/>
          <p:nvPr/>
        </p:nvSpPr>
        <p:spPr>
          <a:xfrm>
            <a:off x="9987185" y="3850429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1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A3DFB84E-1A82-93A4-4F24-6D4A9E591EE2}"/>
              </a:ext>
            </a:extLst>
          </p:cNvPr>
          <p:cNvSpPr txBox="1"/>
          <p:nvPr/>
        </p:nvSpPr>
        <p:spPr>
          <a:xfrm>
            <a:off x="9160329" y="383565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0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784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6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F0962A-61D2-1A77-3FEE-3D794E68C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 </a:t>
            </a:r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E84BE0D-737F-25B6-29E9-F9DA85C8931A}"/>
              </a:ext>
            </a:extLst>
          </p:cNvPr>
          <p:cNvSpPr/>
          <p:nvPr/>
        </p:nvSpPr>
        <p:spPr>
          <a:xfrm>
            <a:off x="1240973" y="1107619"/>
            <a:ext cx="2228850" cy="620485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tIns="72000" rIns="72000" bIns="14400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superconductivity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D1BE09E-3076-50E2-A2F9-E72E9A4026E1}"/>
              </a:ext>
            </a:extLst>
          </p:cNvPr>
          <p:cNvSpPr/>
          <p:nvPr/>
        </p:nvSpPr>
        <p:spPr>
          <a:xfrm>
            <a:off x="1943100" y="2027465"/>
            <a:ext cx="1371600" cy="620485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tIns="72000" rIns="72000" bIns="14400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crosstalk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FAD9B1D-9A6B-8B01-E108-868E78AA37B9}"/>
              </a:ext>
            </a:extLst>
          </p:cNvPr>
          <p:cNvSpPr/>
          <p:nvPr/>
        </p:nvSpPr>
        <p:spPr>
          <a:xfrm>
            <a:off x="3739242" y="2022021"/>
            <a:ext cx="1224642" cy="620485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tIns="72000" rIns="72000" bIns="14400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duration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38C052A-4FB9-AA7A-B848-2CA73C6EE70A}"/>
              </a:ext>
            </a:extLst>
          </p:cNvPr>
          <p:cNvSpPr/>
          <p:nvPr/>
        </p:nvSpPr>
        <p:spPr>
          <a:xfrm>
            <a:off x="2171700" y="2805794"/>
            <a:ext cx="2400300" cy="620485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tIns="72000" rIns="72000" bIns="14400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high-level semantic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E500FB0-CDDC-9E5D-8C88-E97B317BDBBF}"/>
              </a:ext>
            </a:extLst>
          </p:cNvPr>
          <p:cNvSpPr/>
          <p:nvPr/>
        </p:nvSpPr>
        <p:spPr>
          <a:xfrm>
            <a:off x="2826202" y="3543300"/>
            <a:ext cx="2400300" cy="620485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tIns="72000" rIns="72000" bIns="14400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circuit equivalence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E009769-4F61-D247-CA2B-1907756EC7B3}"/>
              </a:ext>
            </a:extLst>
          </p:cNvPr>
          <p:cNvSpPr/>
          <p:nvPr/>
        </p:nvSpPr>
        <p:spPr>
          <a:xfrm>
            <a:off x="1869621" y="4350202"/>
            <a:ext cx="2400300" cy="620485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tIns="72000" rIns="72000" bIns="14400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application-specific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BEB27C78-93EC-86AF-46AD-72C1E32E05F9}"/>
              </a:ext>
            </a:extLst>
          </p:cNvPr>
          <p:cNvSpPr/>
          <p:nvPr/>
        </p:nvSpPr>
        <p:spPr>
          <a:xfrm>
            <a:off x="7094762" y="1667579"/>
            <a:ext cx="1110343" cy="547007"/>
          </a:xfrm>
          <a:prstGeom prst="roundRect">
            <a:avLst/>
          </a:prstGeom>
          <a:solidFill>
            <a:srgbClr val="00B0F0">
              <a:alpha val="50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tIns="72000" rIns="72000" bIns="14400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MCTS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0D5CA8A4-2D77-079E-0BE5-74C133ED5562}"/>
              </a:ext>
            </a:extLst>
          </p:cNvPr>
          <p:cNvSpPr/>
          <p:nvPr/>
        </p:nvSpPr>
        <p:spPr>
          <a:xfrm>
            <a:off x="8663666" y="1204232"/>
            <a:ext cx="1480457" cy="547007"/>
          </a:xfrm>
          <a:prstGeom prst="roundRect">
            <a:avLst/>
          </a:prstGeom>
          <a:solidFill>
            <a:srgbClr val="00B0F0">
              <a:alpha val="50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tIns="72000" rIns="72000" bIns="14400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A* search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EE8C8F46-C705-C8FC-1EBA-AB51BC57CF65}"/>
              </a:ext>
            </a:extLst>
          </p:cNvPr>
          <p:cNvSpPr/>
          <p:nvPr/>
        </p:nvSpPr>
        <p:spPr>
          <a:xfrm>
            <a:off x="8742093" y="2129517"/>
            <a:ext cx="1402030" cy="547007"/>
          </a:xfrm>
          <a:prstGeom prst="roundRect">
            <a:avLst/>
          </a:prstGeom>
          <a:solidFill>
            <a:srgbClr val="00B0F0">
              <a:alpha val="50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tIns="72000" rIns="72000" bIns="14400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SAT solver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01A482D6-0910-6EAB-BC1E-E41B7C6462D7}"/>
              </a:ext>
            </a:extLst>
          </p:cNvPr>
          <p:cNvSpPr/>
          <p:nvPr/>
        </p:nvSpPr>
        <p:spPr>
          <a:xfrm>
            <a:off x="8515100" y="3221503"/>
            <a:ext cx="1856015" cy="547007"/>
          </a:xfrm>
          <a:prstGeom prst="roundRect">
            <a:avLst/>
          </a:prstGeom>
          <a:solidFill>
            <a:srgbClr val="00B0F0">
              <a:alpha val="50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tIns="72000" rIns="72000" bIns="14400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graph theory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A1C0AD07-C1FB-E107-C6AC-AA3474948EE5}"/>
              </a:ext>
            </a:extLst>
          </p:cNvPr>
          <p:cNvSpPr/>
          <p:nvPr/>
        </p:nvSpPr>
        <p:spPr>
          <a:xfrm>
            <a:off x="7213144" y="3890281"/>
            <a:ext cx="1983922" cy="547007"/>
          </a:xfrm>
          <a:prstGeom prst="roundRect">
            <a:avLst/>
          </a:prstGeom>
          <a:solidFill>
            <a:srgbClr val="00B0F0">
              <a:alpha val="50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tIns="72000" rIns="72000" bIns="14400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neural network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123EB332-E51C-91CC-3E96-CB9C73CAC301}"/>
              </a:ext>
            </a:extLst>
          </p:cNvPr>
          <p:cNvSpPr/>
          <p:nvPr/>
        </p:nvSpPr>
        <p:spPr>
          <a:xfrm>
            <a:off x="2677886" y="5519057"/>
            <a:ext cx="1306285" cy="74295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tIns="72000" rIns="72000" bIns="14400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latin typeface="Impact" panose="020B0806030902050204" pitchFamily="34" charset="0"/>
                <a:ea typeface="微软雅黑" panose="020B0503020204020204" pitchFamily="34" charset="-122"/>
              </a:rPr>
              <a:t>fidelity</a:t>
            </a:r>
            <a:endParaRPr lang="zh-CN" altLang="en-US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23388407-52AF-2230-9334-54DBC2A06E07}"/>
              </a:ext>
            </a:extLst>
          </p:cNvPr>
          <p:cNvSpPr/>
          <p:nvPr/>
        </p:nvSpPr>
        <p:spPr>
          <a:xfrm>
            <a:off x="4524375" y="5519057"/>
            <a:ext cx="1986642" cy="74295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tIns="72000" rIns="72000" bIns="14400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latin typeface="Impact" panose="020B0806030902050204" pitchFamily="34" charset="0"/>
                <a:ea typeface="微软雅黑" panose="020B0503020204020204" pitchFamily="34" charset="-122"/>
              </a:rPr>
              <a:t>gate count</a:t>
            </a:r>
            <a:endParaRPr lang="zh-CN" altLang="en-US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6E6B8DAD-8B8D-7126-C0F0-92A9EEE04A6F}"/>
              </a:ext>
            </a:extLst>
          </p:cNvPr>
          <p:cNvSpPr/>
          <p:nvPr/>
        </p:nvSpPr>
        <p:spPr>
          <a:xfrm>
            <a:off x="7112456" y="5519057"/>
            <a:ext cx="2190750" cy="74295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tIns="72000" rIns="72000" bIns="14400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latin typeface="Impact" panose="020B0806030902050204" pitchFamily="34" charset="0"/>
                <a:ea typeface="微软雅黑" panose="020B0503020204020204" pitchFamily="34" charset="-122"/>
              </a:rPr>
              <a:t>circuit depth</a:t>
            </a:r>
            <a:endParaRPr lang="zh-CN" altLang="en-US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62BDDAA-A9A5-50CB-DCB4-C2E29EB1DC2E}"/>
              </a:ext>
            </a:extLst>
          </p:cNvPr>
          <p:cNvSpPr/>
          <p:nvPr/>
        </p:nvSpPr>
        <p:spPr>
          <a:xfrm>
            <a:off x="3970563" y="1201525"/>
            <a:ext cx="1562100" cy="620485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tIns="72000" rIns="72000" bIns="14400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neutral atom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934370E-C247-532E-1758-80D3990C29DE}"/>
              </a:ext>
            </a:extLst>
          </p:cNvPr>
          <p:cNvSpPr txBox="1"/>
          <p:nvPr/>
        </p:nvSpPr>
        <p:spPr>
          <a:xfrm>
            <a:off x="9904645" y="4714880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炒菜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5A47ACC6-0DC4-8050-6275-A372F4AD6AA2}"/>
              </a:ext>
            </a:extLst>
          </p:cNvPr>
          <p:cNvSpPr/>
          <p:nvPr/>
        </p:nvSpPr>
        <p:spPr>
          <a:xfrm>
            <a:off x="7363256" y="2481967"/>
            <a:ext cx="1110343" cy="547007"/>
          </a:xfrm>
          <a:prstGeom prst="roundRect">
            <a:avLst/>
          </a:prstGeom>
          <a:solidFill>
            <a:srgbClr val="00B0F0">
              <a:alpha val="50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tIns="72000" rIns="72000" bIns="14400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latin typeface="Comic Sans MS" panose="030F0702030302020204" pitchFamily="66" charset="0"/>
                <a:ea typeface="微软雅黑" panose="020B0503020204020204" pitchFamily="34" charset="-122"/>
              </a:rPr>
              <a:t>greedy</a:t>
            </a:r>
            <a:endParaRPr lang="zh-CN" altLang="en-US" dirty="0"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04450175-6E1B-0999-895D-100E89741EAE}"/>
              </a:ext>
            </a:extLst>
          </p:cNvPr>
          <p:cNvSpPr/>
          <p:nvPr/>
        </p:nvSpPr>
        <p:spPr>
          <a:xfrm>
            <a:off x="3528334" y="1006274"/>
            <a:ext cx="5044651" cy="1761453"/>
          </a:xfrm>
          <a:custGeom>
            <a:avLst/>
            <a:gdLst>
              <a:gd name="connsiteX0" fmla="*/ 547362 w 5160669"/>
              <a:gd name="connsiteY0" fmla="*/ 95011 h 1809545"/>
              <a:gd name="connsiteX1" fmla="*/ 33012 w 5160669"/>
              <a:gd name="connsiteY1" fmla="*/ 1409461 h 1809545"/>
              <a:gd name="connsiteX2" fmla="*/ 400404 w 5160669"/>
              <a:gd name="connsiteY2" fmla="*/ 1785018 h 1809545"/>
              <a:gd name="connsiteX3" fmla="*/ 1657704 w 5160669"/>
              <a:gd name="connsiteY3" fmla="*/ 1727868 h 1809545"/>
              <a:gd name="connsiteX4" fmla="*/ 2310847 w 5160669"/>
              <a:gd name="connsiteY4" fmla="*/ 1360475 h 1809545"/>
              <a:gd name="connsiteX5" fmla="*/ 4776462 w 5160669"/>
              <a:gd name="connsiteY5" fmla="*/ 1352311 h 1809545"/>
              <a:gd name="connsiteX6" fmla="*/ 4711147 w 5160669"/>
              <a:gd name="connsiteY6" fmla="*/ 241968 h 1809545"/>
              <a:gd name="connsiteX7" fmla="*/ 547362 w 5160669"/>
              <a:gd name="connsiteY7" fmla="*/ 95011 h 180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0669" h="1809545">
                <a:moveTo>
                  <a:pt x="547362" y="95011"/>
                </a:moveTo>
                <a:cubicBezTo>
                  <a:pt x="-232327" y="289593"/>
                  <a:pt x="57505" y="1127793"/>
                  <a:pt x="33012" y="1409461"/>
                </a:cubicBezTo>
                <a:cubicBezTo>
                  <a:pt x="8519" y="1691129"/>
                  <a:pt x="129622" y="1731950"/>
                  <a:pt x="400404" y="1785018"/>
                </a:cubicBezTo>
                <a:cubicBezTo>
                  <a:pt x="671186" y="1838086"/>
                  <a:pt x="1339297" y="1798625"/>
                  <a:pt x="1657704" y="1727868"/>
                </a:cubicBezTo>
                <a:cubicBezTo>
                  <a:pt x="1976111" y="1657111"/>
                  <a:pt x="1791054" y="1423068"/>
                  <a:pt x="2310847" y="1360475"/>
                </a:cubicBezTo>
                <a:cubicBezTo>
                  <a:pt x="2830640" y="1297882"/>
                  <a:pt x="4376412" y="1538729"/>
                  <a:pt x="4776462" y="1352311"/>
                </a:cubicBezTo>
                <a:cubicBezTo>
                  <a:pt x="5176512" y="1165893"/>
                  <a:pt x="5415997" y="451518"/>
                  <a:pt x="4711147" y="241968"/>
                </a:cubicBezTo>
                <a:cubicBezTo>
                  <a:pt x="4006297" y="32418"/>
                  <a:pt x="1327051" y="-99571"/>
                  <a:pt x="547362" y="95011"/>
                </a:cubicBezTo>
                <a:close/>
              </a:path>
            </a:pathLst>
          </a:cu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tIns="72000" rIns="72000" bIns="7200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281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F48966-CF67-31BC-96F0-4430B7A672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谢谢！ </a:t>
            </a:r>
            <a:r>
              <a:rPr lang="en-US" altLang="zh-CN" dirty="0"/>
              <a:t>Q&amp;A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80576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 lIns="72000" tIns="72000" rIns="72000" bIns="72000" rtlCol="0" anchor="ctr" anchorCtr="0">
        <a:noAutofit/>
      </a:bodyPr>
      <a:lstStyle>
        <a:defPPr algn="ctr">
          <a:lnSpc>
            <a:spcPct val="150000"/>
          </a:lnSpc>
          <a:defRPr sz="2400"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19050">
          <a:solidFill>
            <a:schemeClr val="tx1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Comic Sans MS" panose="030F0702030302020204" pitchFamily="66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10885</TotalTime>
  <Words>1212</Words>
  <Application>Microsoft Office PowerPoint</Application>
  <PresentationFormat>宽屏</PresentationFormat>
  <Paragraphs>273</Paragraphs>
  <Slides>18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等线</vt:lpstr>
      <vt:lpstr>方正姚体</vt:lpstr>
      <vt:lpstr>仿宋</vt:lpstr>
      <vt:lpstr>华文行楷</vt:lpstr>
      <vt:lpstr>微软雅黑</vt:lpstr>
      <vt:lpstr>微软雅黑</vt:lpstr>
      <vt:lpstr>Arial</vt:lpstr>
      <vt:lpstr>Cambria Math</vt:lpstr>
      <vt:lpstr>Comic Sans MS</vt:lpstr>
      <vt:lpstr>Impact</vt:lpstr>
      <vt:lpstr>Wingdings</vt:lpstr>
      <vt:lpstr>Office 主题​​</vt:lpstr>
      <vt:lpstr>量子编译基础及开展的工作</vt:lpstr>
      <vt:lpstr>PowerPoint 演示文稿</vt:lpstr>
      <vt:lpstr>Preliminary-1</vt:lpstr>
      <vt:lpstr>Preliminary-2</vt:lpstr>
      <vt:lpstr>Preliminary-3</vt:lpstr>
      <vt:lpstr>Preliminary-4</vt:lpstr>
      <vt:lpstr>Preliminary-5</vt:lpstr>
      <vt:lpstr>Qubit mapping-1</vt:lpstr>
      <vt:lpstr>Qubit mapping-2</vt:lpstr>
      <vt:lpstr>CODAR-1</vt:lpstr>
      <vt:lpstr>CODAR-2</vt:lpstr>
      <vt:lpstr>TETRIS-1</vt:lpstr>
      <vt:lpstr>TETRIS-2</vt:lpstr>
      <vt:lpstr>TETRIS-3</vt:lpstr>
      <vt:lpstr>Gate scheduling</vt:lpstr>
      <vt:lpstr>Circuit synthesis</vt:lpstr>
      <vt:lpstr>Summary </vt:lpstr>
      <vt:lpstr>谢谢！ 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lylys201469@gmail.com</cp:lastModifiedBy>
  <cp:revision>512</cp:revision>
  <dcterms:created xsi:type="dcterms:W3CDTF">2018-06-04T22:40:00Z</dcterms:created>
  <dcterms:modified xsi:type="dcterms:W3CDTF">2023-03-11T08:10:43Z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