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7" r:id="rId2"/>
    <p:sldId id="259" r:id="rId3"/>
    <p:sldId id="263" r:id="rId4"/>
    <p:sldId id="262" r:id="rId5"/>
    <p:sldId id="261" r:id="rId6"/>
    <p:sldId id="260" r:id="rId7"/>
    <p:sldId id="264" r:id="rId8"/>
    <p:sldId id="265" r:id="rId9"/>
    <p:sldId id="269" r:id="rId10"/>
    <p:sldId id="266" r:id="rId11"/>
    <p:sldId id="267" r:id="rId12"/>
    <p:sldId id="270" r:id="rId13"/>
    <p:sldId id="268" r:id="rId14"/>
    <p:sldId id="272" r:id="rId15"/>
    <p:sldId id="273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lys201469@gmail.com" initials="l" lastIdx="2" clrIdx="0">
    <p:extLst>
      <p:ext uri="{19B8F6BF-5375-455C-9EA6-DF929625EA0E}">
        <p15:presenceInfo xmlns:p15="http://schemas.microsoft.com/office/powerpoint/2012/main" userId="79a6abf59ab87b5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52" autoAdjust="0"/>
    <p:restoredTop sz="84086" autoAdjust="0"/>
  </p:normalViewPr>
  <p:slideViewPr>
    <p:cSldViewPr snapToGrid="0">
      <p:cViewPr varScale="1">
        <p:scale>
          <a:sx n="158" d="100"/>
          <a:sy n="158" d="100"/>
        </p:scale>
        <p:origin x="162" y="234"/>
      </p:cViewPr>
      <p:guideLst>
        <p:guide orient="horz" pos="2160"/>
        <p:guide pos="38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2024/1/9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2024/1/9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17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1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7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2024/1/9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11" name="椭圆 40"/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2024/1/9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8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9" name="椭圆 40"/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2024/1/9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919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t>2024/1/9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757948" y="6356350"/>
            <a:ext cx="8288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2922ABA-F0D7-399C-7CC7-6D934ADDC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62" y="2141290"/>
            <a:ext cx="10212779" cy="2575420"/>
          </a:xfrm>
        </p:spPr>
        <p:txBody>
          <a:bodyPr/>
          <a:lstStyle/>
          <a:p>
            <a:pPr algn="ctr"/>
            <a:r>
              <a:rPr lang="en-US" altLang="zh-CN" dirty="0"/>
              <a:t>QuCT: A Framework for Analyzing Quantum Circuit by Extracting Contextual and Topological Features</a:t>
            </a:r>
            <a:endParaRPr lang="zh-CN" altLang="en-US" dirty="0"/>
          </a:p>
        </p:txBody>
      </p:sp>
      <p:sp>
        <p:nvSpPr>
          <p:cNvPr id="4" name="标题 2">
            <a:extLst>
              <a:ext uri="{FF2B5EF4-FFF2-40B4-BE49-F238E27FC236}">
                <a16:creationId xmlns:a16="http://schemas.microsoft.com/office/drawing/2014/main" id="{3516D5D6-1392-4B75-96B5-42D4F6066E01}"/>
              </a:ext>
            </a:extLst>
          </p:cNvPr>
          <p:cNvSpPr txBox="1">
            <a:spLocks/>
          </p:cNvSpPr>
          <p:nvPr/>
        </p:nvSpPr>
        <p:spPr>
          <a:xfrm>
            <a:off x="3860034" y="4456943"/>
            <a:ext cx="5859251" cy="1054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endParaRPr lang="zh-CN" altLang="en-US" dirty="0"/>
          </a:p>
        </p:txBody>
      </p:sp>
      <p:sp>
        <p:nvSpPr>
          <p:cNvPr id="5" name="标题 2">
            <a:extLst>
              <a:ext uri="{FF2B5EF4-FFF2-40B4-BE49-F238E27FC236}">
                <a16:creationId xmlns:a16="http://schemas.microsoft.com/office/drawing/2014/main" id="{2AD56F84-A516-4CC0-8417-DB742A5D0C85}"/>
              </a:ext>
            </a:extLst>
          </p:cNvPr>
          <p:cNvSpPr txBox="1">
            <a:spLocks/>
          </p:cNvSpPr>
          <p:nvPr/>
        </p:nvSpPr>
        <p:spPr>
          <a:xfrm>
            <a:off x="4025318" y="4807664"/>
            <a:ext cx="3400666" cy="612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MICRO2023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448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A6B59D4-B35D-396B-9920-A4E3C76CD38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NISQ</a:t>
            </a:r>
            <a:r>
              <a:rPr lang="zh-CN" altLang="en-US" dirty="0"/>
              <a:t>时代量子线路分析模型现状：在精度与计算复杂度之间取舍</a:t>
            </a:r>
          </a:p>
          <a:p>
            <a:endParaRPr lang="en-US" altLang="zh-CN" dirty="0"/>
          </a:p>
          <a:p>
            <a:r>
              <a:rPr lang="en-US" altLang="zh-CN" dirty="0"/>
              <a:t>QuCT</a:t>
            </a:r>
            <a:r>
              <a:rPr lang="zh-CN" altLang="en-US" dirty="0"/>
              <a:t>：将每个量子门向量化，定量地描述相邻量子门之间相互作用的程度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应用场景：</a:t>
            </a:r>
            <a:r>
              <a:rPr lang="en-US" altLang="zh-CN" dirty="0"/>
              <a:t>Fidelity prediction</a:t>
            </a:r>
            <a:r>
              <a:rPr lang="zh-CN" altLang="en-US" dirty="0"/>
              <a:t>、</a:t>
            </a:r>
            <a:r>
              <a:rPr lang="en-US" altLang="zh-CN" dirty="0"/>
              <a:t>Unitary decomposition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2922ABA-F0D7-399C-7CC7-6D934AD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5793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A6B59D4-B35D-396B-9920-A4E3C76CD38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Fidelity prediction</a:t>
            </a:r>
            <a:r>
              <a:rPr lang="zh-CN" altLang="en-US" dirty="0"/>
              <a:t>：评估噪声环境下获取量子线路正确结果的可能性</a:t>
            </a:r>
            <a:endParaRPr lang="en-US" altLang="zh-CN" dirty="0"/>
          </a:p>
          <a:p>
            <a:pPr lvl="1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cross-entropy benchmarking (XEB)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randomized benchmarking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 the Master’s equation with density matrix</a:t>
            </a:r>
          </a:p>
          <a:p>
            <a:endParaRPr lang="en-US" altLang="zh-CN" dirty="0"/>
          </a:p>
          <a:p>
            <a:r>
              <a:rPr lang="en-US" altLang="zh-CN" dirty="0"/>
              <a:t>Unitary decomposition</a:t>
            </a:r>
            <a:r>
              <a:rPr lang="zh-CN" altLang="en-US" dirty="0"/>
              <a:t>：将酉矩阵分解为一系列的可执行的量子门</a:t>
            </a:r>
            <a:endParaRPr lang="en-US" altLang="zh-CN" dirty="0"/>
          </a:p>
          <a:p>
            <a:pPr lvl="1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Column-by-Column Decomposition (CCD)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Quantum Shannon Decomposition (QSD)</a:t>
            </a:r>
          </a:p>
          <a:p>
            <a:pPr lvl="1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QFAST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2922ABA-F0D7-399C-7CC7-6D934AD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2409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8F2E0ED-61B3-4EA4-9517-086BE2FD134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952708" y="886510"/>
            <a:ext cx="4286584" cy="5378450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42922ABA-F0D7-399C-7CC7-6D934AD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705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A6B59D4-B35D-396B-9920-A4E3C76CD38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Path</a:t>
            </a:r>
            <a:r>
              <a:rPr lang="zh-CN" altLang="en-US" dirty="0"/>
              <a:t>：描述一个量子门与其相邻量子门之间关系，如量子门类型与执行顺序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Path</a:t>
            </a:r>
            <a:r>
              <a:rPr lang="zh-CN" altLang="en-US" dirty="0"/>
              <a:t>的生成：</a:t>
            </a:r>
            <a:r>
              <a:rPr lang="en-US" altLang="zh-CN" dirty="0"/>
              <a:t>Random walk</a:t>
            </a:r>
          </a:p>
          <a:p>
            <a:endParaRPr lang="en-US" altLang="zh-CN" dirty="0"/>
          </a:p>
          <a:p>
            <a:r>
              <a:rPr lang="zh-CN" altLang="en-US" dirty="0"/>
              <a:t>使用向量化模型的优势：将无结构的量子线圈转化为一维向量的集合，可以在保留文字特征和拓扑特征的同时有效减少计算复杂度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2922ABA-F0D7-399C-7CC7-6D934AD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Gate vectorization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A592F2E-7448-4FE7-ADEA-59C8C2E2B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1994" y="1842651"/>
            <a:ext cx="5588012" cy="81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291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2922ABA-F0D7-399C-7CC7-6D934AD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Gate vectorization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19B4730-511F-4BAA-9A8D-481ED8B01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78" y="1792343"/>
            <a:ext cx="10939244" cy="32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13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B0FDC8B-D47D-4BB4-8328-DCA9E80FDA9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QuCT</a:t>
            </a:r>
            <a:r>
              <a:rPr lang="zh-CN" altLang="en-US" dirty="0"/>
              <a:t>采用的</a:t>
            </a:r>
            <a:r>
              <a:rPr lang="en-US" altLang="zh-CN" dirty="0"/>
              <a:t>Fidelity</a:t>
            </a:r>
            <a:r>
              <a:rPr lang="zh-CN" altLang="en-US" dirty="0"/>
              <a:t>公式：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其中</a:t>
            </a:r>
            <a:r>
              <a:rPr lang="en-US" altLang="zh-CN" dirty="0"/>
              <a:t>W</a:t>
            </a:r>
            <a:r>
              <a:rPr lang="zh-CN" altLang="en-US" dirty="0"/>
              <a:t>由随机梯度下降算法根据</a:t>
            </a:r>
            <a:r>
              <a:rPr lang="en-US" altLang="zh-CN" dirty="0"/>
              <a:t>fidelity</a:t>
            </a:r>
            <a:r>
              <a:rPr lang="zh-CN" altLang="en-US" dirty="0"/>
              <a:t>数据集训练得出</a:t>
            </a:r>
            <a:endParaRPr lang="en-US" altLang="zh-CN" dirty="0"/>
          </a:p>
          <a:p>
            <a:r>
              <a:rPr lang="zh-CN" altLang="en-US" dirty="0"/>
              <a:t>训练集数据：在量子设备上执行的随机量子线路得到的</a:t>
            </a:r>
            <a:r>
              <a:rPr lang="en-US" altLang="zh-CN" dirty="0"/>
              <a:t>fidelity</a:t>
            </a:r>
            <a:r>
              <a:rPr lang="zh-CN" altLang="en-US" dirty="0"/>
              <a:t>数据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Fidelity optimization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CAB9476-C42F-466B-AB6A-F5F9FCD2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Fidelity prediction and optimization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6026D7F-71E9-42F0-8B32-AD0C20C7C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712" y="4336685"/>
            <a:ext cx="7811857" cy="104374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B053D6D-8E31-4425-9DC0-669B61D11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062" y="1477573"/>
            <a:ext cx="5555159" cy="179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202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648D61B3-956A-4D04-85F2-34740C758C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632308" y="903288"/>
            <a:ext cx="4908333" cy="5378450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9B2C8A1F-57C9-47D4-861E-54C147928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Unitary decomposition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5448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B2C8A1F-57C9-47D4-861E-54C147928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Unitary decomposition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10C7DB5-510C-4BF5-A353-50E5F9ABDA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Unitary-to-Vector model</a:t>
            </a:r>
            <a:r>
              <a:rPr lang="zh-CN" altLang="en-US" dirty="0"/>
              <a:t>：</a:t>
            </a:r>
            <a:r>
              <a:rPr lang="en-US" altLang="zh-CN" dirty="0"/>
              <a:t>random forest model with </a:t>
            </a:r>
            <a:r>
              <a:rPr lang="zh-CN" altLang="en-US" dirty="0"/>
              <a:t>𝑘 </a:t>
            </a:r>
            <a:r>
              <a:rPr lang="en-US" altLang="zh-CN" dirty="0"/>
              <a:t>decision trees</a:t>
            </a:r>
          </a:p>
          <a:p>
            <a:r>
              <a:rPr lang="zh-CN" altLang="en-US" dirty="0"/>
              <a:t>数据集：以</a:t>
            </a:r>
            <a:r>
              <a:rPr lang="en-US" altLang="zh-CN" dirty="0"/>
              <a:t>&lt; unitary,{vectors}&gt;</a:t>
            </a:r>
            <a:r>
              <a:rPr lang="zh-CN" altLang="en-US" dirty="0"/>
              <a:t>的形式构建数据，并经过</a:t>
            </a:r>
            <a:r>
              <a:rPr lang="en-US" altLang="zh-CN" dirty="0"/>
              <a:t>qiskit</a:t>
            </a:r>
            <a:r>
              <a:rPr lang="zh-CN" altLang="en-US" dirty="0"/>
              <a:t>的</a:t>
            </a:r>
            <a:r>
              <a:rPr lang="en-US" altLang="zh-CN" dirty="0"/>
              <a:t>transpiler</a:t>
            </a:r>
            <a:r>
              <a:rPr lang="zh-CN" altLang="en-US" dirty="0"/>
              <a:t>进行处理</a:t>
            </a:r>
            <a:endParaRPr lang="en-US" altLang="zh-CN" dirty="0"/>
          </a:p>
          <a:p>
            <a:r>
              <a:rPr lang="zh-CN" altLang="en-US" dirty="0"/>
              <a:t>数据优化</a:t>
            </a:r>
            <a:endParaRPr lang="en-US" altLang="zh-CN" dirty="0"/>
          </a:p>
          <a:p>
            <a:pPr lvl="1"/>
            <a:r>
              <a:rPr lang="en-US" altLang="zh-CN" dirty="0"/>
              <a:t>unitary-vector</a:t>
            </a:r>
            <a:r>
              <a:rPr lang="zh-CN" altLang="en-US" dirty="0"/>
              <a:t>对选择性生成</a:t>
            </a:r>
            <a:endParaRPr lang="en-US" altLang="zh-CN" dirty="0"/>
          </a:p>
          <a:p>
            <a:pPr lvl="1"/>
            <a:r>
              <a:rPr lang="zh-CN" altLang="en-US" dirty="0"/>
              <a:t>特征分解</a:t>
            </a:r>
            <a:endParaRPr lang="en-US" altLang="zh-CN" dirty="0"/>
          </a:p>
          <a:p>
            <a:r>
              <a:rPr lang="en-US" altLang="zh-CN" dirty="0"/>
              <a:t>QFAST</a:t>
            </a:r>
            <a:r>
              <a:rPr lang="zh-CN" altLang="en-US" dirty="0"/>
              <a:t>搜索空间：</a:t>
            </a:r>
            <a:r>
              <a:rPr lang="en-US" altLang="zh-CN" dirty="0"/>
              <a:t>		     QuCT</a:t>
            </a:r>
            <a:r>
              <a:rPr lang="zh-CN" altLang="en-US" dirty="0"/>
              <a:t>搜索空间：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6" name="内容占位符 4">
            <a:extLst>
              <a:ext uri="{FF2B5EF4-FFF2-40B4-BE49-F238E27FC236}">
                <a16:creationId xmlns:a16="http://schemas.microsoft.com/office/drawing/2014/main" id="{DB0446BD-CAB9-4A92-93C7-58E6CED04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933" y="4622108"/>
            <a:ext cx="1587741" cy="68124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F43D5ED-44D8-4F29-BD16-5CCCB2F6B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288" y="4721215"/>
            <a:ext cx="1441146" cy="58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4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49E9739-3A47-494D-82AF-37E9BD7B9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C76DD83B-0392-427D-A493-5AECE11E807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QuCT</a:t>
            </a:r>
            <a:r>
              <a:rPr lang="zh-CN" altLang="en-US" dirty="0"/>
              <a:t>模型配置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C729A8E-4A74-43BE-B450-F3F59879E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225" y="1596547"/>
            <a:ext cx="5913757" cy="399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84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51171CF-AF02-4A5A-A0CD-D8EEF0F6682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Fidelity prediction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9E9739-3A47-494D-82AF-37E9BD7B9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27BE9E8-757B-4DC1-BF63-935686B21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066" y="2496912"/>
            <a:ext cx="11268075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74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51171CF-AF02-4A5A-A0CD-D8EEF0F6682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Fidelity prediction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9E9739-3A47-494D-82AF-37E9BD7B9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088E111-8934-4311-8029-A470B4F7B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265" y="1605615"/>
            <a:ext cx="5229678" cy="397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55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51171CF-AF02-4A5A-A0CD-D8EEF0F6682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Fidelity optimization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Error reduction</a:t>
            </a:r>
            <a:r>
              <a:rPr lang="zh-CN" altLang="en-US" dirty="0"/>
              <a:t>：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9E9739-3A47-494D-82AF-37E9BD7B9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F0732EC-EB27-4A89-856A-2AF216AA0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393" y="1568457"/>
            <a:ext cx="7984138" cy="350616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1966354-D784-4EC9-95A6-BF63B3307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4059" y="5074618"/>
            <a:ext cx="4463882" cy="80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08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51171CF-AF02-4A5A-A0CD-D8EEF0F668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5436537" cy="5379522"/>
          </a:xfrm>
        </p:spPr>
        <p:txBody>
          <a:bodyPr/>
          <a:lstStyle/>
          <a:p>
            <a:r>
              <a:rPr lang="en-US" altLang="zh-CN" dirty="0"/>
              <a:t>Unitary decomposition</a:t>
            </a:r>
          </a:p>
          <a:p>
            <a:endParaRPr lang="en-US" altLang="zh-CN" dirty="0"/>
          </a:p>
          <a:p>
            <a:r>
              <a:rPr lang="en-US" altLang="zh-CN" dirty="0"/>
              <a:t>Squander</a:t>
            </a:r>
            <a:r>
              <a:rPr lang="zh-CN" altLang="en-US" dirty="0"/>
              <a:t>：</a:t>
            </a:r>
            <a:r>
              <a:rPr lang="en-US" altLang="zh-CN" dirty="0" err="1"/>
              <a:t>Péter</a:t>
            </a:r>
            <a:r>
              <a:rPr lang="en-US" altLang="zh-CN" dirty="0"/>
              <a:t> </a:t>
            </a:r>
            <a:r>
              <a:rPr lang="en-US" altLang="zh-CN" dirty="0" err="1"/>
              <a:t>Rakyta</a:t>
            </a:r>
            <a:r>
              <a:rPr lang="en-US" altLang="zh-CN" dirty="0"/>
              <a:t> and Zoltán </a:t>
            </a:r>
            <a:r>
              <a:rPr lang="en-US" altLang="zh-CN" dirty="0" err="1"/>
              <a:t>Zimborás</a:t>
            </a:r>
            <a:r>
              <a:rPr lang="en-US" altLang="zh-CN" dirty="0"/>
              <a:t>. 2022. Approaching the theoretical limit in quantum gate decomposition. Quantum 6 (2022), 710.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9E9739-3A47-494D-82AF-37E9BD7B9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A4890C1-D15F-462A-A683-61DD2DEE1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542" y="986425"/>
            <a:ext cx="5201592" cy="545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02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51171CF-AF02-4A5A-A0CD-D8EEF0F6682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QuCT</a:t>
            </a:r>
            <a:r>
              <a:rPr lang="zh-CN" altLang="en-US" dirty="0"/>
              <a:t>加速原因</a:t>
            </a:r>
            <a:endParaRPr lang="en-US" altLang="zh-CN" dirty="0"/>
          </a:p>
          <a:p>
            <a:pPr lvl="1"/>
            <a:r>
              <a:rPr lang="zh-CN" altLang="en-US" dirty="0"/>
              <a:t>搜索迭代次数减少</a:t>
            </a:r>
            <a:endParaRPr lang="en-US" altLang="zh-CN" dirty="0"/>
          </a:p>
          <a:p>
            <a:pPr lvl="1"/>
            <a:r>
              <a:rPr lang="zh-CN" altLang="en-US" dirty="0"/>
              <a:t>在每次选代中，搜索空间减小</a:t>
            </a:r>
            <a:endParaRPr lang="en-US" altLang="zh-CN" dirty="0"/>
          </a:p>
          <a:p>
            <a:pPr lvl="1"/>
            <a:r>
              <a:rPr lang="zh-CN" altLang="en-US" dirty="0"/>
              <a:t>对于每个</a:t>
            </a:r>
            <a:r>
              <a:rPr lang="en-US" altLang="zh-CN" dirty="0"/>
              <a:t>candidate</a:t>
            </a:r>
            <a:r>
              <a:rPr lang="zh-CN" altLang="en-US" dirty="0"/>
              <a:t>，量子门参数搜索时间减少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9E9739-3A47-494D-82AF-37E9BD7B9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475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49E9739-3A47-494D-82AF-37E9BD7B9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3816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9578</TotalTime>
  <Words>345</Words>
  <Application>Microsoft Office PowerPoint</Application>
  <PresentationFormat>宽屏</PresentationFormat>
  <Paragraphs>67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等线</vt:lpstr>
      <vt:lpstr>微软雅黑</vt:lpstr>
      <vt:lpstr>Arial</vt:lpstr>
      <vt:lpstr>Times New Roman</vt:lpstr>
      <vt:lpstr>Wingdings</vt:lpstr>
      <vt:lpstr>Office 主题​​</vt:lpstr>
      <vt:lpstr>QuCT: A Framework for Analyzing Quantum Circuit by Extracting Contextual and Topological Features</vt:lpstr>
      <vt:lpstr>Background</vt:lpstr>
      <vt:lpstr>Background</vt:lpstr>
      <vt:lpstr>Introduction</vt:lpstr>
      <vt:lpstr>Gate vectorization</vt:lpstr>
      <vt:lpstr>Gate vectorization</vt:lpstr>
      <vt:lpstr>Fidelity prediction and optimization</vt:lpstr>
      <vt:lpstr>Unitary decomposition</vt:lpstr>
      <vt:lpstr>Unitary decomposition</vt:lpstr>
      <vt:lpstr>Evaluation</vt:lpstr>
      <vt:lpstr>Evaluation</vt:lpstr>
      <vt:lpstr>Evaluation</vt:lpstr>
      <vt:lpstr>Evaluation</vt:lpstr>
      <vt:lpstr>Evaluation</vt:lpstr>
      <vt:lpstr>Evaluation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皓苧 邓</cp:lastModifiedBy>
  <cp:revision>530</cp:revision>
  <dcterms:created xsi:type="dcterms:W3CDTF">2018-06-04T22:40:00Z</dcterms:created>
  <dcterms:modified xsi:type="dcterms:W3CDTF">2024-01-09T09:13:47Z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