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504" r:id="rId2"/>
    <p:sldId id="560" r:id="rId3"/>
    <p:sldId id="562" r:id="rId4"/>
    <p:sldId id="561" r:id="rId5"/>
    <p:sldId id="563" r:id="rId6"/>
    <p:sldId id="564" r:id="rId7"/>
    <p:sldId id="565" r:id="rId8"/>
    <p:sldId id="566" r:id="rId9"/>
    <p:sldId id="567" r:id="rId10"/>
    <p:sldId id="568" r:id="rId11"/>
    <p:sldId id="569" r:id="rId12"/>
    <p:sldId id="570" r:id="rId13"/>
    <p:sldId id="559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284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3EB79-FCA0-4D1C-AA18-AFBB1C677AC7}" type="datetimeFigureOut">
              <a:rPr lang="zh-CN" altLang="en-US" smtClean="0"/>
              <a:t>2024/1/2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7B6A02-DEA4-4A67-9798-75E17C2CE3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9077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u="none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91FFA3-0EA4-44E6-8181-C4602F553C1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5588E2-9E42-108B-B5DC-50C5701F0E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72FAD97-674A-4FFE-4F4F-94702B8163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6545354-054F-F310-0ADC-DBD284546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EE441-C268-4068-84F0-2378DC3ED2CD}" type="datetimeFigureOut">
              <a:rPr lang="zh-CN" altLang="en-US" smtClean="0"/>
              <a:t>2024/1/2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AD05495-B0B8-DC1B-C864-999DAF6DD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3B545F9-94FE-69F2-D747-4AA8DAB8B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04E01-4025-47BA-B13E-D90A55A30F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916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BE2643-009F-1C68-7602-20B6CB8E7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9115D2-D768-B945-C75D-60BACB355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AF792E9-DC37-CBE7-A44D-FD83EB170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EE441-C268-4068-84F0-2378DC3ED2CD}" type="datetimeFigureOut">
              <a:rPr lang="zh-CN" altLang="en-US" smtClean="0"/>
              <a:t>2024/1/2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67D410F-51E0-0FCF-3AFD-10960A704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FD9EAAD-EB57-50D9-5E51-9D374A08D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04E01-4025-47BA-B13E-D90A55A30F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9612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ADE92B-0B14-40F8-EEC9-F6C7B2228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E031FA3-3EE5-FEDE-3034-C662190B4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4EEE3EB-297C-4455-1849-E75979D43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EE441-C268-4068-84F0-2378DC3ED2CD}" type="datetimeFigureOut">
              <a:rPr lang="zh-CN" altLang="en-US" smtClean="0"/>
              <a:t>2024/1/2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0E61D78-E1D0-6253-F9C8-CFEE5D460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8E16E04-FE8A-2CB3-B9E6-379A2F8B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04E01-4025-47BA-B13E-D90A55A30F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770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80AE6A-1144-2B58-AC9A-0EBE20D86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42B28AC-B0B0-F9B2-31EE-D878689852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90916D8-9130-9E47-FD0C-736D4D23C5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FD41B1A-D3C1-7265-40B3-D89510853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EE441-C268-4068-84F0-2378DC3ED2CD}" type="datetimeFigureOut">
              <a:rPr lang="zh-CN" altLang="en-US" smtClean="0"/>
              <a:t>2024/1/2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8798D50-72C1-4158-DDCA-365BF5B72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A31ABEF-D8CE-093D-A5D3-0CC8105E1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04E01-4025-47BA-B13E-D90A55A30F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7558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21E1AD-987C-0FC9-AE56-406258C87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E4878C8-886D-6ED0-A94B-763B0BBA3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FDB0F3C-6771-F40E-82E2-45879C5426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7861CCC-51CE-A922-295A-41D4B2A369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FFD0AB6-EF3D-F936-E55D-3EDA2E8340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6792302-5F19-0FD9-1191-5F1BCBAAC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EE441-C268-4068-84F0-2378DC3ED2CD}" type="datetimeFigureOut">
              <a:rPr lang="zh-CN" altLang="en-US" smtClean="0"/>
              <a:t>2024/1/2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57D64C3-EB2D-26C3-1986-F253284F7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4F03441-A6D1-81B7-8F04-13D1B34B9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04E01-4025-47BA-B13E-D90A55A30F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7233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588C59-803D-AE25-E56C-B9B1F3E2F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475B825-1809-108A-832F-0218E18DF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EE441-C268-4068-84F0-2378DC3ED2CD}" type="datetimeFigureOut">
              <a:rPr lang="zh-CN" altLang="en-US" smtClean="0"/>
              <a:t>2024/1/2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DADD1F6-D7D8-E98D-B1A4-D877C5AC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B636902-0CD7-6A32-2939-34D4B4E0A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04E01-4025-47BA-B13E-D90A55A30F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566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AE5100F-1438-C212-DB13-848635D00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EE441-C268-4068-84F0-2378DC3ED2CD}" type="datetimeFigureOut">
              <a:rPr lang="zh-CN" altLang="en-US" smtClean="0"/>
              <a:t>2024/1/2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60D2575-A97F-B19B-E00C-3E5CDAEC5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45E2B8-0669-0F76-3394-97A1F69A7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04E01-4025-47BA-B13E-D90A55A30F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3313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849E14-AC56-69F3-4BBA-DA3F6F7AF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E52695-0754-3BF8-0EFD-CA27F70DB0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DDB0F46-4112-80B8-D2B3-D5598EE8D6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D8A3066-70C7-2C32-A846-2F30A50B2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EE441-C268-4068-84F0-2378DC3ED2CD}" type="datetimeFigureOut">
              <a:rPr lang="zh-CN" altLang="en-US" smtClean="0"/>
              <a:t>2024/1/2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E983546-1F3A-D945-9046-CDF2359A3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939492C-9EEC-34E9-250F-B089F08F4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04E01-4025-47BA-B13E-D90A55A30F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1310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3FC452-9525-3C50-E604-8AE3BE0A3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9F2D500-4B1E-2254-AC85-79BA0123D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32AF816-7672-34DD-B4BE-E147DEB410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45D9AC8-A375-DEF1-0DE1-5C70A099E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EE441-C268-4068-84F0-2378DC3ED2CD}" type="datetimeFigureOut">
              <a:rPr lang="zh-CN" altLang="en-US" smtClean="0"/>
              <a:t>2024/1/2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A5A3BF8-4AFA-F544-0961-222C88385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06BCF70-552F-6751-C834-6A2CA04E9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04E01-4025-47BA-B13E-D90A55A30F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541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0FC5DC-9E68-CE11-9942-4DDD31091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8654D97-2F21-27DA-41C9-CFDCF4AF92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1C3B51C-8DCC-FD4B-3BFA-6F62DB30E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EE441-C268-4068-84F0-2378DC3ED2CD}" type="datetimeFigureOut">
              <a:rPr lang="zh-CN" altLang="en-US" smtClean="0"/>
              <a:t>2024/1/2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94BB6A7-F2BE-FFE9-F5A1-560D0452A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136DA77-6E68-1CFB-72FF-33940A569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04E01-4025-47BA-B13E-D90A55A30F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8776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C9BCA76-7BC3-5F07-3D8A-C47E0A7890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1D00D72-E3DF-4246-F1E9-918A0824D4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5F8F6B0-6D24-8783-4730-A0C48D301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EE441-C268-4068-84F0-2378DC3ED2CD}" type="datetimeFigureOut">
              <a:rPr lang="zh-CN" altLang="en-US" smtClean="0"/>
              <a:t>2024/1/2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8BCA249-8FB5-3528-5B61-EA9FD55F8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D1A0852-6736-141E-C8D6-06F486542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04E01-4025-47BA-B13E-D90A55A30F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11823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  <p:sp>
        <p:nvSpPr>
          <p:cNvPr id="11" name="文本占位符 2"/>
          <p:cNvSpPr>
            <a:spLocks noGrp="1"/>
          </p:cNvSpPr>
          <p:nvPr>
            <p:ph idx="1" hasCustomPrompt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矩形: 圆角 1"/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594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/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953228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ADAD9E4-772B-3BB7-2B78-A96990FBE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567761A-4A20-4DB5-B6BD-3CA0A469A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4464E07-BE8B-7CA2-02ED-04D11D275E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EE441-C268-4068-84F0-2378DC3ED2CD}" type="datetimeFigureOut">
              <a:rPr lang="zh-CN" altLang="en-US" smtClean="0"/>
              <a:t>2024/1/2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524ACB5-33C0-5A71-B7D0-0322791538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5BA12DA-78EE-AEAA-FE08-2774A89FF8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04E01-4025-47BA-B13E-D90A55A30F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7379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62"/>
          <p:cNvSpPr txBox="1">
            <a:spLocks noChangeArrowheads="1"/>
          </p:cNvSpPr>
          <p:nvPr/>
        </p:nvSpPr>
        <p:spPr bwMode="auto">
          <a:xfrm>
            <a:off x="1462366" y="2270812"/>
            <a:ext cx="8739549" cy="1131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Who goes first? </a:t>
            </a:r>
          </a:p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detecting go concurrency bugs via message reordering</a:t>
            </a:r>
          </a:p>
        </p:txBody>
      </p:sp>
      <p:sp>
        <p:nvSpPr>
          <p:cNvPr id="20" name="矩形 19"/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21" name="Group 1"/>
          <p:cNvGrpSpPr/>
          <p:nvPr/>
        </p:nvGrpSpPr>
        <p:grpSpPr>
          <a:xfrm>
            <a:off x="10000700" y="4834667"/>
            <a:ext cx="558403" cy="528638"/>
            <a:chOff x="10637838" y="3171860"/>
            <a:chExt cx="744537" cy="704850"/>
          </a:xfrm>
        </p:grpSpPr>
        <p:sp>
          <p:nvSpPr>
            <p:cNvPr id="22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4" name="Group 3"/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25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5DDEE6A-6489-F7AF-DE05-60E2224209AA}"/>
              </a:ext>
            </a:extLst>
          </p:cNvPr>
          <p:cNvSpPr txBox="1"/>
          <p:nvPr/>
        </p:nvSpPr>
        <p:spPr>
          <a:xfrm>
            <a:off x="2908904" y="3570405"/>
            <a:ext cx="61590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Ziheng</a:t>
            </a:r>
            <a:r>
              <a:rPr lang="en-US" altLang="zh-CN" dirty="0"/>
              <a:t> Liu    </a:t>
            </a:r>
            <a:r>
              <a:rPr lang="en-US" altLang="zh-CN" dirty="0" err="1"/>
              <a:t>Shihao</a:t>
            </a:r>
            <a:r>
              <a:rPr lang="en-US" altLang="zh-CN" dirty="0"/>
              <a:t> Xia    Yu Liang    </a:t>
            </a:r>
            <a:r>
              <a:rPr lang="en-US" altLang="zh-CN" dirty="0" err="1"/>
              <a:t>Linhai</a:t>
            </a:r>
            <a:r>
              <a:rPr lang="en-US" altLang="zh-CN" dirty="0"/>
              <a:t> Song    Hong Hu</a:t>
            </a:r>
          </a:p>
          <a:p>
            <a:r>
              <a:rPr lang="en-US" altLang="zh-CN" dirty="0"/>
              <a:t>	          Pennsylvania State University </a:t>
            </a:r>
          </a:p>
          <a:p>
            <a:r>
              <a:rPr lang="en-US" altLang="zh-CN" dirty="0"/>
              <a:t>		              USA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C8E7E90-1692-BCE1-8408-74210013B580}"/>
              </a:ext>
            </a:extLst>
          </p:cNvPr>
          <p:cNvSpPr txBox="1"/>
          <p:nvPr/>
        </p:nvSpPr>
        <p:spPr>
          <a:xfrm>
            <a:off x="5068149" y="4714784"/>
            <a:ext cx="1527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ASPLOS 2022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背景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01320" y="1992918"/>
            <a:ext cx="11389360" cy="1647825"/>
          </a:xfrm>
        </p:spPr>
        <p:txBody>
          <a:bodyPr>
            <a:noAutofit/>
          </a:bodyPr>
          <a:lstStyle/>
          <a:p>
            <a:r>
              <a:rPr lang="zh-CN" altLang="en-US" sz="2000" b="0" dirty="0"/>
              <a:t>现有</a:t>
            </a:r>
            <a:r>
              <a:rPr lang="zh-CN" altLang="en-US" sz="2000" dirty="0"/>
              <a:t>并发</a:t>
            </a:r>
            <a:r>
              <a:rPr lang="en-US" altLang="zh-CN" sz="2000" b="0" dirty="0"/>
              <a:t>bug</a:t>
            </a:r>
            <a:r>
              <a:rPr lang="zh-CN" altLang="en-US" sz="2000" b="0" dirty="0"/>
              <a:t>检测技术不能适用于</a:t>
            </a:r>
            <a:r>
              <a:rPr lang="en-US" altLang="zh-CN" sz="2000" b="0" dirty="0"/>
              <a:t>go</a:t>
            </a:r>
            <a:r>
              <a:rPr lang="zh-CN" altLang="en-US" sz="2000" b="0" dirty="0"/>
              <a:t>的消息传递机制；</a:t>
            </a:r>
            <a:endParaRPr lang="en-US" altLang="zh-CN" sz="2000" b="0" dirty="0"/>
          </a:p>
          <a:p>
            <a:r>
              <a:rPr lang="zh-CN" altLang="en-US" sz="2000" b="0" dirty="0"/>
              <a:t>静态检测器必须要覆盖所有的错误代码模式；</a:t>
            </a:r>
            <a:endParaRPr lang="en-US" altLang="zh-CN" sz="2000" b="0" dirty="0"/>
          </a:p>
          <a:p>
            <a:r>
              <a:rPr lang="zh-CN" altLang="en-US" sz="2000" b="0" dirty="0"/>
              <a:t>动态检测器只会报告当前发现的 </a:t>
            </a:r>
            <a:r>
              <a:rPr lang="en-US" altLang="zh-CN" sz="2000" b="0" dirty="0"/>
              <a:t>bug</a:t>
            </a:r>
            <a:r>
              <a:rPr lang="zh-CN" altLang="en-US" sz="2000" b="0" dirty="0"/>
              <a:t>，很多潜在的 </a:t>
            </a:r>
            <a:r>
              <a:rPr lang="en-US" altLang="zh-CN" sz="2000" b="0" dirty="0"/>
              <a:t>bug </a:t>
            </a:r>
            <a:r>
              <a:rPr lang="zh-CN" altLang="en-US" sz="2000" b="0" dirty="0"/>
              <a:t>是无法检测到的</a:t>
            </a:r>
            <a:r>
              <a:rPr lang="zh-CN" altLang="en-US" sz="2000" dirty="0"/>
              <a:t>。</a:t>
            </a:r>
            <a:endParaRPr lang="zh-CN" altLang="en-US" sz="2000" b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背景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01320" y="1031384"/>
            <a:ext cx="6995111" cy="5154624"/>
          </a:xfrm>
        </p:spPr>
        <p:txBody>
          <a:bodyPr>
            <a:noAutofit/>
          </a:bodyPr>
          <a:lstStyle/>
          <a:p>
            <a:r>
              <a:rPr lang="zh-CN" altLang="en-US" sz="2000" b="0" dirty="0"/>
              <a:t>一个使用消息传递引起的</a:t>
            </a:r>
            <a:r>
              <a:rPr lang="en-US" altLang="zh-CN" sz="2000" b="0" dirty="0"/>
              <a:t>bug</a:t>
            </a:r>
          </a:p>
          <a:p>
            <a:pPr lvl="1"/>
            <a:r>
              <a:rPr lang="zh-CN" altLang="en-US" sz="1600" b="0" dirty="0"/>
              <a:t>程序第 </a:t>
            </a:r>
            <a:r>
              <a:rPr lang="en-US" altLang="zh-CN" sz="1600" b="0" dirty="0"/>
              <a:t>6 </a:t>
            </a:r>
            <a:r>
              <a:rPr lang="zh-CN" altLang="en-US" sz="1600" b="0" dirty="0"/>
              <a:t>行首先被执行；</a:t>
            </a:r>
            <a:endParaRPr lang="en-US" altLang="zh-CN" sz="1600" dirty="0"/>
          </a:p>
          <a:p>
            <a:pPr lvl="1"/>
            <a:r>
              <a:rPr lang="zh-CN" altLang="en-US" sz="1600" b="0" dirty="0"/>
              <a:t>检测器能够分析出没有其他 </a:t>
            </a:r>
            <a:r>
              <a:rPr lang="en-US" altLang="zh-CN" sz="1600" b="0" dirty="0"/>
              <a:t>goroutine </a:t>
            </a:r>
            <a:r>
              <a:rPr lang="zh-CN" altLang="en-US" sz="1600" b="0" dirty="0"/>
              <a:t>能够接受子 </a:t>
            </a:r>
            <a:r>
              <a:rPr lang="en-US" altLang="zh-CN" sz="1600" b="0" dirty="0"/>
              <a:t>goroutine </a:t>
            </a:r>
            <a:r>
              <a:rPr lang="zh-CN" altLang="en-US" sz="1600" b="0" dirty="0"/>
              <a:t>中通道的数据。</a:t>
            </a:r>
            <a:endParaRPr lang="en-US" altLang="zh-CN" sz="1600" b="0" dirty="0"/>
          </a:p>
          <a:p>
            <a:r>
              <a:rPr lang="zh-CN" altLang="en-US" sz="2000" b="0" dirty="0"/>
              <a:t>静态分析的难点：静态分析无法有效推断间接调用的目标，比如第 </a:t>
            </a:r>
            <a:r>
              <a:rPr lang="en-US" altLang="zh-CN" sz="2000" b="0" dirty="0"/>
              <a:t>4 </a:t>
            </a:r>
            <a:r>
              <a:rPr lang="zh-CN" altLang="en-US" sz="2000" b="0" dirty="0"/>
              <a:t>行调用的目标。</a:t>
            </a:r>
          </a:p>
          <a:p>
            <a:r>
              <a:rPr lang="zh-CN" altLang="en-US" sz="2000" b="0" dirty="0"/>
              <a:t>动态分析的难点：在离线测试中，第 </a:t>
            </a:r>
            <a:r>
              <a:rPr lang="en-US" altLang="zh-CN" sz="2000" b="0" dirty="0"/>
              <a:t>6 </a:t>
            </a:r>
            <a:r>
              <a:rPr lang="zh-CN" altLang="en-US" sz="2000" b="0" dirty="0"/>
              <a:t>行总是不先被执行，那么第一个条件就不满足。</a:t>
            </a:r>
            <a:endParaRPr lang="en-US" altLang="zh-CN" sz="2000" b="0" dirty="0"/>
          </a:p>
          <a:p>
            <a:endParaRPr lang="en-US" altLang="zh-CN" sz="2000" b="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F5B153A-D96E-B7E4-7D77-3B8E268A4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5967" y="808826"/>
            <a:ext cx="4642712" cy="5528822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03DF7782-0F3B-6619-BBF5-79B85189EB38}"/>
              </a:ext>
            </a:extLst>
          </p:cNvPr>
          <p:cNvSpPr/>
          <p:nvPr/>
        </p:nvSpPr>
        <p:spPr>
          <a:xfrm>
            <a:off x="7396431" y="1798115"/>
            <a:ext cx="2434903" cy="1472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0802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GFUZZ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01320" y="1090792"/>
            <a:ext cx="6195861" cy="1647825"/>
          </a:xfrm>
        </p:spPr>
        <p:txBody>
          <a:bodyPr>
            <a:noAutofit/>
          </a:bodyPr>
          <a:lstStyle/>
          <a:p>
            <a:r>
              <a:rPr lang="zh-CN" altLang="en-US" sz="2000" dirty="0"/>
              <a:t>传统动态检测器的调度无法控制，如何让消息可控？</a:t>
            </a:r>
            <a:endParaRPr lang="en-US" altLang="zh-CN" sz="2000" dirty="0"/>
          </a:p>
          <a:p>
            <a:pPr lvl="1"/>
            <a:r>
              <a:rPr lang="zh-CN" altLang="en-US" sz="1600" dirty="0"/>
              <a:t>有些特定消息执行顺序触发概率很低</a:t>
            </a:r>
            <a:endParaRPr lang="en-US" altLang="zh-CN" sz="1600" dirty="0"/>
          </a:p>
          <a:p>
            <a:pPr lvl="1"/>
            <a:r>
              <a:rPr lang="zh-CN" altLang="en-US" sz="1600" dirty="0"/>
              <a:t>大量重复的执行，效率低下</a:t>
            </a:r>
            <a:endParaRPr lang="en-US" altLang="zh-CN" sz="1600" dirty="0"/>
          </a:p>
          <a:p>
            <a:pPr lvl="1"/>
            <a:r>
              <a:rPr lang="zh-CN" altLang="en-US" sz="1600" dirty="0"/>
              <a:t>期望每种消息顺序执行一次</a:t>
            </a:r>
            <a:endParaRPr lang="en-US" altLang="zh-CN" sz="1600" dirty="0"/>
          </a:p>
          <a:p>
            <a:r>
              <a:rPr lang="zh-CN" altLang="en-US" sz="2000" dirty="0"/>
              <a:t>手动控制并发消息执行顺序</a:t>
            </a:r>
            <a:endParaRPr lang="en-US" altLang="zh-CN" sz="2000" dirty="0"/>
          </a:p>
          <a:p>
            <a:pPr lvl="1"/>
            <a:r>
              <a:rPr lang="zh-CN" altLang="en-US" sz="1600" dirty="0"/>
              <a:t>如何识别并发消息</a:t>
            </a:r>
            <a:endParaRPr lang="en-US" altLang="zh-CN" sz="1600" dirty="0"/>
          </a:p>
          <a:p>
            <a:pPr marL="457200" lvl="1" indent="0">
              <a:buNone/>
            </a:pPr>
            <a:r>
              <a:rPr lang="en-US" altLang="zh-CN" sz="1600" dirty="0"/>
              <a:t>	</a:t>
            </a:r>
            <a:r>
              <a:rPr lang="zh-CN" altLang="en-US" sz="1600" dirty="0"/>
              <a:t>同一个 </a:t>
            </a:r>
            <a:r>
              <a:rPr lang="en-US" altLang="zh-CN" sz="1600" dirty="0"/>
              <a:t>select </a:t>
            </a:r>
            <a:r>
              <a:rPr lang="zh-CN" altLang="en-US" sz="1600" dirty="0"/>
              <a:t>中的 </a:t>
            </a:r>
            <a:r>
              <a:rPr lang="en-US" altLang="zh-CN" sz="1600" dirty="0"/>
              <a:t>case</a:t>
            </a:r>
          </a:p>
          <a:p>
            <a:pPr lvl="1"/>
            <a:r>
              <a:rPr lang="zh-CN" altLang="en-US" sz="1600" dirty="0"/>
              <a:t>如何识别可疑的消息序列以及如何确定测试的优先级</a:t>
            </a:r>
            <a:endParaRPr lang="en-US" altLang="zh-CN" sz="1600" dirty="0"/>
          </a:p>
          <a:p>
            <a:pPr marL="457200" lvl="1" indent="0">
              <a:buNone/>
            </a:pPr>
            <a:r>
              <a:rPr lang="en-US" altLang="zh-CN" sz="1600" dirty="0"/>
              <a:t>	</a:t>
            </a:r>
            <a:r>
              <a:rPr lang="zh-CN" altLang="en-US" sz="1600" dirty="0"/>
              <a:t>反馈机制</a:t>
            </a:r>
            <a:endParaRPr lang="en-US" altLang="zh-CN" sz="1600" dirty="0"/>
          </a:p>
          <a:p>
            <a:pPr lvl="1"/>
            <a:r>
              <a:rPr lang="zh-CN" altLang="en-US" sz="1600" dirty="0"/>
              <a:t>如何识别与通道相关的 </a:t>
            </a:r>
            <a:r>
              <a:rPr lang="en-US" altLang="zh-CN" sz="1600" dirty="0"/>
              <a:t>bug</a:t>
            </a:r>
          </a:p>
          <a:p>
            <a:pPr marL="457200" lvl="1" indent="0">
              <a:buNone/>
            </a:pPr>
            <a:r>
              <a:rPr lang="en-US" altLang="zh-CN" sz="1600" dirty="0"/>
              <a:t>	</a:t>
            </a:r>
            <a:r>
              <a:rPr lang="zh-CN" altLang="en-US" sz="1600" dirty="0"/>
              <a:t>运行时清理程序</a:t>
            </a:r>
            <a:endParaRPr lang="en-US" altLang="zh-CN" sz="16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101E43D-6F9B-9001-F04B-0216BEF55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5788" y="1768947"/>
            <a:ext cx="5619367" cy="286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44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GFUZZ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01320" y="1090792"/>
            <a:ext cx="5529615" cy="1647825"/>
          </a:xfrm>
        </p:spPr>
        <p:txBody>
          <a:bodyPr>
            <a:noAutofit/>
          </a:bodyPr>
          <a:lstStyle/>
          <a:p>
            <a:r>
              <a:rPr lang="zh-CN" altLang="en-US" sz="2000" dirty="0"/>
              <a:t>识别并发消息</a:t>
            </a:r>
            <a:endParaRPr lang="en-US" altLang="zh-CN" sz="2000" dirty="0"/>
          </a:p>
          <a:p>
            <a:pPr lvl="1"/>
            <a:r>
              <a:rPr lang="zh-CN" altLang="en-US" sz="1600" dirty="0"/>
              <a:t>同一个</a:t>
            </a:r>
            <a:r>
              <a:rPr lang="en-US" altLang="zh-CN" sz="1600" dirty="0"/>
              <a:t>select </a:t>
            </a:r>
            <a:r>
              <a:rPr lang="zh-CN" altLang="en-US" sz="1600" dirty="0"/>
              <a:t>语句中所有的 </a:t>
            </a:r>
            <a:r>
              <a:rPr lang="en-US" altLang="zh-CN" sz="1600" dirty="0"/>
              <a:t>case </a:t>
            </a:r>
            <a:r>
              <a:rPr lang="zh-CN" altLang="en-US" sz="1600" dirty="0"/>
              <a:t>都是视为并发的消息</a:t>
            </a:r>
            <a:endParaRPr lang="en-US" altLang="zh-CN" sz="1600" dirty="0"/>
          </a:p>
          <a:p>
            <a:r>
              <a:rPr lang="zh-CN" altLang="en-US" sz="2000" dirty="0"/>
              <a:t>消息重排</a:t>
            </a:r>
            <a:endParaRPr lang="en-US" altLang="zh-CN" sz="2000" dirty="0"/>
          </a:p>
          <a:p>
            <a:pPr lvl="1"/>
            <a:r>
              <a:rPr lang="zh-CN" altLang="en-US" sz="1600" dirty="0"/>
              <a:t>三元组（</a:t>
            </a:r>
            <a:r>
              <a:rPr lang="en-US" altLang="zh-CN" sz="1600" dirty="0" err="1"/>
              <a:t>si</a:t>
            </a:r>
            <a:r>
              <a:rPr lang="zh-CN" altLang="en-US" sz="1600" dirty="0"/>
              <a:t>，</a:t>
            </a:r>
            <a:r>
              <a:rPr lang="en-US" altLang="zh-CN" sz="1600" dirty="0"/>
              <a:t>ci</a:t>
            </a:r>
            <a:r>
              <a:rPr lang="zh-CN" altLang="en-US" sz="1600" dirty="0"/>
              <a:t>，</a:t>
            </a:r>
            <a:r>
              <a:rPr lang="en-US" altLang="zh-CN" sz="1600" dirty="0" err="1"/>
              <a:t>ei</a:t>
            </a:r>
            <a:r>
              <a:rPr lang="zh-CN" altLang="en-US" sz="1600" dirty="0"/>
              <a:t>）</a:t>
            </a:r>
            <a:endParaRPr lang="en-US" altLang="zh-CN" sz="1600" dirty="0"/>
          </a:p>
          <a:p>
            <a:pPr lvl="1"/>
            <a:r>
              <a:rPr lang="en-US" altLang="zh-CN" sz="1600" dirty="0" err="1"/>
              <a:t>si</a:t>
            </a:r>
            <a:r>
              <a:rPr lang="zh-CN" altLang="en-US" sz="1600" dirty="0"/>
              <a:t>：</a:t>
            </a:r>
            <a:r>
              <a:rPr lang="en-US" altLang="zh-CN" sz="1600" dirty="0"/>
              <a:t>go</a:t>
            </a:r>
            <a:r>
              <a:rPr lang="zh-CN" altLang="en-US" sz="1600" dirty="0"/>
              <a:t>程序中的</a:t>
            </a:r>
            <a:r>
              <a:rPr lang="en-US" altLang="zh-CN" sz="1600" dirty="0"/>
              <a:t>select</a:t>
            </a:r>
            <a:r>
              <a:rPr lang="zh-CN" altLang="en-US" sz="1600" dirty="0"/>
              <a:t>语句</a:t>
            </a:r>
            <a:r>
              <a:rPr lang="en-US" altLang="zh-CN" sz="1600" dirty="0"/>
              <a:t>id</a:t>
            </a:r>
          </a:p>
          <a:p>
            <a:pPr lvl="1"/>
            <a:r>
              <a:rPr lang="en-US" altLang="zh-CN" sz="1600" dirty="0"/>
              <a:t>ci</a:t>
            </a:r>
            <a:r>
              <a:rPr lang="zh-CN" altLang="en-US" sz="1600" dirty="0"/>
              <a:t>：当前</a:t>
            </a:r>
            <a:r>
              <a:rPr lang="en-US" altLang="zh-CN" sz="1600" dirty="0"/>
              <a:t>select</a:t>
            </a:r>
            <a:r>
              <a:rPr lang="zh-CN" altLang="en-US" sz="1600" dirty="0"/>
              <a:t>语句中的</a:t>
            </a:r>
            <a:r>
              <a:rPr lang="en-US" altLang="zh-CN" sz="1600" dirty="0"/>
              <a:t>case</a:t>
            </a:r>
            <a:r>
              <a:rPr lang="zh-CN" altLang="en-US" sz="1600" dirty="0"/>
              <a:t>数</a:t>
            </a:r>
            <a:endParaRPr lang="en-US" altLang="zh-CN" sz="1600" dirty="0"/>
          </a:p>
          <a:p>
            <a:pPr lvl="1"/>
            <a:r>
              <a:rPr lang="en-US" altLang="zh-CN" sz="1600" dirty="0" err="1"/>
              <a:t>ei</a:t>
            </a:r>
            <a:r>
              <a:rPr lang="zh-CN" altLang="en-US" sz="1600" dirty="0"/>
              <a:t>：优先执行的</a:t>
            </a:r>
            <a:r>
              <a:rPr lang="en-US" altLang="zh-CN" sz="1600" dirty="0"/>
              <a:t>case id</a:t>
            </a:r>
          </a:p>
          <a:p>
            <a:r>
              <a:rPr lang="zh-CN" altLang="en-US" sz="2000" dirty="0"/>
              <a:t>用</a:t>
            </a:r>
            <a:r>
              <a:rPr lang="en-US" altLang="zh-CN" sz="2000" dirty="0"/>
              <a:t>switch</a:t>
            </a:r>
            <a:r>
              <a:rPr lang="zh-CN" altLang="en-US" sz="2000" dirty="0"/>
              <a:t>替代</a:t>
            </a:r>
            <a:r>
              <a:rPr lang="en-US" altLang="zh-CN" sz="2000" dirty="0"/>
              <a:t>select</a:t>
            </a:r>
          </a:p>
          <a:p>
            <a:pPr lvl="1"/>
            <a:r>
              <a:rPr lang="zh-CN" altLang="en-US" sz="1600" dirty="0"/>
              <a:t>执行右边第</a:t>
            </a:r>
            <a:r>
              <a:rPr lang="en-US" altLang="zh-CN" sz="1600" dirty="0"/>
              <a:t>6</a:t>
            </a:r>
            <a:r>
              <a:rPr lang="zh-CN" altLang="en-US" sz="1600" dirty="0"/>
              <a:t>行的代码的一个例子</a:t>
            </a:r>
            <a:endParaRPr lang="en-US" altLang="zh-CN" sz="1600" dirty="0"/>
          </a:p>
          <a:p>
            <a:pPr lvl="1"/>
            <a:r>
              <a:rPr lang="zh-CN" altLang="en-US" sz="1600" dirty="0"/>
              <a:t>其三元组为（</a:t>
            </a:r>
            <a:r>
              <a:rPr lang="en-US" altLang="zh-CN" sz="1600" dirty="0"/>
              <a:t>0</a:t>
            </a:r>
            <a:r>
              <a:rPr lang="zh-CN" altLang="en-US" sz="1600" dirty="0"/>
              <a:t>，</a:t>
            </a:r>
            <a:r>
              <a:rPr lang="en-US" altLang="zh-CN" sz="1600" dirty="0"/>
              <a:t>3</a:t>
            </a:r>
            <a:r>
              <a:rPr lang="zh-CN" altLang="en-US" sz="1600" dirty="0"/>
              <a:t>，</a:t>
            </a:r>
            <a:r>
              <a:rPr lang="en-US" altLang="zh-CN" sz="1600" dirty="0"/>
              <a:t>0</a:t>
            </a:r>
            <a:r>
              <a:rPr lang="zh-CN" altLang="en-US" sz="1600" dirty="0"/>
              <a:t>）</a:t>
            </a:r>
            <a:endParaRPr lang="en-US" altLang="zh-CN" sz="1600" dirty="0"/>
          </a:p>
          <a:p>
            <a:pPr lvl="1"/>
            <a:r>
              <a:rPr lang="en-US" altLang="zh-CN" sz="1600" dirty="0"/>
              <a:t>switch</a:t>
            </a:r>
            <a:r>
              <a:rPr lang="zh-CN" altLang="en-US" sz="1600" dirty="0"/>
              <a:t>中</a:t>
            </a:r>
            <a:r>
              <a:rPr lang="en-US" altLang="zh-CN" sz="1600" dirty="0"/>
              <a:t>case 0</a:t>
            </a:r>
            <a:r>
              <a:rPr lang="zh-CN" altLang="en-US" sz="1600" dirty="0"/>
              <a:t>对应优先执行的</a:t>
            </a:r>
            <a:r>
              <a:rPr lang="en-US" altLang="zh-CN" sz="1600" dirty="0"/>
              <a:t>case id</a:t>
            </a:r>
          </a:p>
          <a:p>
            <a:pPr lvl="1"/>
            <a:r>
              <a:rPr lang="zh-CN" altLang="en-US" sz="1600" dirty="0"/>
              <a:t>计时器超时后，自动选择其他消息执行</a:t>
            </a:r>
            <a:endParaRPr lang="en-US" altLang="zh-CN" sz="16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E1F8A98-F4CC-F230-6DA2-659703480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0935" y="803936"/>
            <a:ext cx="6261065" cy="448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69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GFUZZ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01320" y="1090792"/>
            <a:ext cx="10422148" cy="1647825"/>
          </a:xfrm>
        </p:spPr>
        <p:txBody>
          <a:bodyPr>
            <a:noAutofit/>
          </a:bodyPr>
          <a:lstStyle/>
          <a:p>
            <a:r>
              <a:rPr lang="zh-CN" altLang="en-US" sz="2000" dirty="0"/>
              <a:t>如何评价一个消息执行顺序的质量</a:t>
            </a:r>
            <a:endParaRPr lang="en-US" altLang="zh-CN" sz="2000" dirty="0"/>
          </a:p>
          <a:p>
            <a:pPr lvl="1"/>
            <a:r>
              <a:rPr lang="zh-CN" altLang="en-US" sz="1600" dirty="0"/>
              <a:t>如果程序执行过程太平稳，丢弃它</a:t>
            </a:r>
            <a:endParaRPr lang="en-US" altLang="zh-CN" sz="1600" dirty="0"/>
          </a:p>
          <a:p>
            <a:pPr lvl="1"/>
            <a:r>
              <a:rPr lang="zh-CN" altLang="en-US" sz="1600" dirty="0"/>
              <a:t>如果程序执行过程有点危险，是我们要找的目标</a:t>
            </a:r>
            <a:endParaRPr lang="en-US" altLang="zh-CN" sz="1600" dirty="0"/>
          </a:p>
          <a:p>
            <a:r>
              <a:rPr lang="zh-CN" altLang="en-US" sz="2000" dirty="0"/>
              <a:t>评价指标</a:t>
            </a:r>
            <a:endParaRPr lang="en-US" altLang="zh-CN" sz="2000" dirty="0"/>
          </a:p>
          <a:p>
            <a:pPr lvl="1"/>
            <a:r>
              <a:rPr lang="zh-CN" altLang="en-US" sz="1600" dirty="0"/>
              <a:t>通道操作的交错：</a:t>
            </a:r>
            <a:r>
              <a:rPr lang="en-US" altLang="zh-CN" sz="1600" dirty="0" err="1"/>
              <a:t>CountChOpPair</a:t>
            </a:r>
            <a:endParaRPr lang="en-US" altLang="zh-CN" sz="1600" dirty="0"/>
          </a:p>
          <a:p>
            <a:pPr lvl="1"/>
            <a:r>
              <a:rPr lang="zh-CN" altLang="en-US" sz="1600" dirty="0"/>
              <a:t>通道的状态：</a:t>
            </a:r>
            <a:r>
              <a:rPr lang="en-US" altLang="zh-CN" sz="1600" dirty="0" err="1"/>
              <a:t>CreateCh</a:t>
            </a:r>
            <a:r>
              <a:rPr lang="en-US" altLang="zh-CN" sz="1600" dirty="0"/>
              <a:t> </a:t>
            </a:r>
            <a:r>
              <a:rPr lang="zh-CN" altLang="en-US" sz="1600" dirty="0"/>
              <a:t>，</a:t>
            </a:r>
            <a:r>
              <a:rPr lang="en-US" altLang="zh-CN" sz="1600" dirty="0"/>
              <a:t> </a:t>
            </a:r>
            <a:r>
              <a:rPr lang="en-US" altLang="zh-CN" sz="1600" dirty="0" err="1"/>
              <a:t>CloseCh</a:t>
            </a:r>
            <a:r>
              <a:rPr lang="en-US" altLang="zh-CN" sz="1600" dirty="0"/>
              <a:t> </a:t>
            </a:r>
            <a:r>
              <a:rPr lang="zh-CN" altLang="en-US" sz="1600" dirty="0"/>
              <a:t>，</a:t>
            </a:r>
            <a:r>
              <a:rPr lang="en-US" altLang="zh-CN" sz="1600" dirty="0"/>
              <a:t> </a:t>
            </a:r>
            <a:r>
              <a:rPr lang="en-US" altLang="zh-CN" sz="1600" dirty="0" err="1"/>
              <a:t>NotCloseCh</a:t>
            </a:r>
            <a:r>
              <a:rPr lang="en-US" altLang="zh-CN" sz="1600" dirty="0"/>
              <a:t>  </a:t>
            </a:r>
            <a:r>
              <a:rPr lang="zh-CN" altLang="en-US" sz="1600" dirty="0"/>
              <a:t>，</a:t>
            </a:r>
            <a:r>
              <a:rPr lang="en-US" altLang="zh-CN" sz="1600" dirty="0" err="1"/>
              <a:t>MaxChBufFull</a:t>
            </a:r>
            <a:endParaRPr lang="en-US" altLang="zh-CN" sz="1600" dirty="0"/>
          </a:p>
          <a:p>
            <a:pPr lvl="1"/>
            <a:endParaRPr lang="en-US" altLang="zh-CN" sz="1600" dirty="0"/>
          </a:p>
          <a:p>
            <a:pPr lvl="1"/>
            <a:endParaRPr lang="en-US" altLang="zh-CN" sz="1600" dirty="0"/>
          </a:p>
          <a:p>
            <a:pPr lvl="1"/>
            <a:endParaRPr lang="en-US" altLang="zh-CN" sz="1600" dirty="0"/>
          </a:p>
          <a:p>
            <a:pPr lvl="1"/>
            <a:endParaRPr lang="en-US" altLang="zh-CN" sz="1600" dirty="0"/>
          </a:p>
          <a:p>
            <a:pPr marL="457200" lvl="1" indent="0">
              <a:buNone/>
            </a:pPr>
            <a:endParaRPr lang="en-US" altLang="zh-CN" sz="1600" dirty="0"/>
          </a:p>
          <a:p>
            <a:r>
              <a:rPr lang="zh-CN" altLang="en-US" sz="2000" dirty="0"/>
              <a:t>评价标准</a:t>
            </a:r>
            <a:endParaRPr lang="en-US" altLang="zh-CN" sz="2000" dirty="0"/>
          </a:p>
          <a:p>
            <a:pPr lvl="1"/>
            <a:endParaRPr lang="en-US" altLang="zh-CN" sz="16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B3B2854-20C9-2A03-B676-8FD2EBBEC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320" y="3429000"/>
            <a:ext cx="9454936" cy="189943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2A79785-DC5D-A84E-D07B-8289B2D69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548" y="5684225"/>
            <a:ext cx="4754957" cy="82003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C2602EE-0263-6D86-60AB-5D3FC48CFC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5275" y="937184"/>
            <a:ext cx="4343351" cy="2217235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C06A2035-4A06-7C8E-0AA0-9E6458D80786}"/>
              </a:ext>
            </a:extLst>
          </p:cNvPr>
          <p:cNvSpPr/>
          <p:nvPr/>
        </p:nvSpPr>
        <p:spPr>
          <a:xfrm>
            <a:off x="9935662" y="2045801"/>
            <a:ext cx="975769" cy="4519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686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GFUZZ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01320" y="1090792"/>
            <a:ext cx="6438898" cy="1647825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go runtime</a:t>
            </a:r>
            <a:r>
              <a:rPr lang="zh-CN" altLang="en-US" sz="2000" dirty="0"/>
              <a:t>会捕获通道相关的非阻塞性</a:t>
            </a:r>
            <a:r>
              <a:rPr lang="en-US" altLang="zh-CN" sz="2000" dirty="0"/>
              <a:t>bug</a:t>
            </a:r>
          </a:p>
          <a:p>
            <a:r>
              <a:rPr lang="en-US" altLang="zh-CN" sz="2000" dirty="0"/>
              <a:t>GFUZZ</a:t>
            </a:r>
            <a:r>
              <a:rPr lang="zh-CN" altLang="en-US" sz="2000" dirty="0"/>
              <a:t>专注于与通道相关的阻塞性</a:t>
            </a:r>
            <a:r>
              <a:rPr lang="en-US" altLang="zh-CN" sz="2000" dirty="0"/>
              <a:t>bug</a:t>
            </a:r>
          </a:p>
          <a:p>
            <a:pPr lvl="1"/>
            <a:r>
              <a:rPr lang="en-US" altLang="zh-CN" sz="1600" dirty="0"/>
              <a:t>GFUZZ</a:t>
            </a:r>
            <a:r>
              <a:rPr lang="zh-CN" altLang="en-US" sz="1600" dirty="0"/>
              <a:t>主动跟踪并维护通道引用在不同 </a:t>
            </a:r>
            <a:r>
              <a:rPr lang="en-US" altLang="zh-CN" sz="1600" dirty="0"/>
              <a:t>goroutine </a:t>
            </a:r>
            <a:r>
              <a:rPr lang="zh-CN" altLang="en-US" sz="1600" dirty="0"/>
              <a:t>间的传递关系</a:t>
            </a:r>
            <a:endParaRPr lang="en-US" altLang="zh-CN" sz="1600" dirty="0"/>
          </a:p>
          <a:p>
            <a:pPr lvl="1"/>
            <a:r>
              <a:rPr lang="en-US" altLang="zh-CN" sz="1600" dirty="0" err="1"/>
              <a:t>mapChToChan</a:t>
            </a:r>
            <a:r>
              <a:rPr lang="zh-CN" altLang="en-US" sz="1600" dirty="0"/>
              <a:t>：每个 </a:t>
            </a:r>
            <a:r>
              <a:rPr lang="en-US" altLang="zh-CN" sz="1600" dirty="0"/>
              <a:t>go </a:t>
            </a:r>
            <a:r>
              <a:rPr lang="zh-CN" altLang="en-US" sz="1600" dirty="0"/>
              <a:t>程序中的通道映射为 </a:t>
            </a:r>
            <a:r>
              <a:rPr lang="en-US" altLang="zh-CN" sz="1600" dirty="0"/>
              <a:t>go </a:t>
            </a:r>
            <a:r>
              <a:rPr lang="zh-CN" altLang="en-US" sz="1600" dirty="0"/>
              <a:t>运行时的内部表示</a:t>
            </a:r>
          </a:p>
          <a:p>
            <a:pPr lvl="1"/>
            <a:r>
              <a:rPr lang="en-US" altLang="zh-CN" sz="1600" dirty="0" err="1"/>
              <a:t>stGoInfo</a:t>
            </a:r>
            <a:r>
              <a:rPr lang="zh-CN" altLang="en-US" sz="1600" dirty="0"/>
              <a:t>：维护有关 </a:t>
            </a:r>
            <a:r>
              <a:rPr lang="en-US" altLang="zh-CN" sz="1600" dirty="0"/>
              <a:t>goroutine </a:t>
            </a:r>
            <a:r>
              <a:rPr lang="zh-CN" altLang="en-US" sz="1600" dirty="0"/>
              <a:t>的信息</a:t>
            </a:r>
          </a:p>
          <a:p>
            <a:pPr lvl="1"/>
            <a:r>
              <a:rPr lang="en-US" altLang="zh-CN" sz="1600" dirty="0" err="1"/>
              <a:t>stPInfo</a:t>
            </a:r>
            <a:r>
              <a:rPr lang="en-US" altLang="zh-CN" sz="1600" dirty="0"/>
              <a:t> </a:t>
            </a:r>
            <a:r>
              <a:rPr lang="zh-CN" altLang="en-US" sz="1600" dirty="0"/>
              <a:t>跟踪有关同步原语的信息</a:t>
            </a:r>
            <a:r>
              <a:rPr lang="en-US" altLang="zh-CN" sz="1600" dirty="0"/>
              <a:t>	</a:t>
            </a:r>
          </a:p>
          <a:p>
            <a:r>
              <a:rPr lang="zh-CN" altLang="en-US" sz="2000" dirty="0"/>
              <a:t>算法基本思想</a:t>
            </a:r>
            <a:endParaRPr lang="en-US" altLang="zh-CN" sz="2000" dirty="0"/>
          </a:p>
          <a:p>
            <a:pPr lvl="1"/>
            <a:r>
              <a:rPr lang="zh-CN" altLang="en-US" sz="1600" dirty="0"/>
              <a:t>如果当前 </a:t>
            </a:r>
            <a:r>
              <a:rPr lang="en-US" altLang="zh-CN" sz="1600" dirty="0"/>
              <a:t>goroutine </a:t>
            </a:r>
            <a:r>
              <a:rPr lang="zh-CN" altLang="en-US" sz="1600" dirty="0"/>
              <a:t>因为某个通道操作被阻塞</a:t>
            </a:r>
            <a:endParaRPr lang="en-US" altLang="zh-CN" sz="1600" dirty="0"/>
          </a:p>
          <a:p>
            <a:pPr lvl="1"/>
            <a:r>
              <a:rPr lang="zh-CN" altLang="en-US" sz="1600" dirty="0"/>
              <a:t>检查是否有其他 </a:t>
            </a:r>
            <a:r>
              <a:rPr lang="en-US" altLang="zh-CN" sz="1600" dirty="0"/>
              <a:t>goroutine </a:t>
            </a:r>
            <a:r>
              <a:rPr lang="zh-CN" altLang="en-US" sz="1600" dirty="0"/>
              <a:t>持有该通道的引用</a:t>
            </a:r>
            <a:endParaRPr lang="en-US" altLang="zh-CN" sz="1600" dirty="0"/>
          </a:p>
          <a:p>
            <a:pPr lvl="1"/>
            <a:r>
              <a:rPr lang="zh-CN" altLang="en-US" sz="1600" dirty="0"/>
              <a:t>如果没有，被阻塞的</a:t>
            </a:r>
            <a:r>
              <a:rPr lang="en-US" altLang="zh-CN" sz="1600" dirty="0"/>
              <a:t>goroutine</a:t>
            </a:r>
            <a:r>
              <a:rPr lang="zh-CN" altLang="en-US" sz="1600" dirty="0"/>
              <a:t>被阻塞</a:t>
            </a:r>
          </a:p>
          <a:p>
            <a:pPr lvl="1"/>
            <a:endParaRPr lang="en-US" altLang="zh-CN" sz="1600" dirty="0"/>
          </a:p>
          <a:p>
            <a:pPr marL="457200" lvl="1" indent="0">
              <a:buNone/>
            </a:pPr>
            <a:endParaRPr lang="en-US" altLang="zh-CN" sz="1600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87F24961-3376-7053-7151-D376F1A84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0218" y="929140"/>
            <a:ext cx="5032630" cy="460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976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评价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01320" y="1090792"/>
            <a:ext cx="10422148" cy="1647825"/>
          </a:xfrm>
        </p:spPr>
        <p:txBody>
          <a:bodyPr>
            <a:noAutofit/>
          </a:bodyPr>
          <a:lstStyle/>
          <a:p>
            <a:r>
              <a:rPr lang="zh-CN" altLang="en-US" sz="2000" dirty="0"/>
              <a:t>有效性</a:t>
            </a:r>
            <a:endParaRPr lang="en-US" altLang="zh-CN" sz="2000" dirty="0"/>
          </a:p>
          <a:p>
            <a:pPr lvl="1"/>
            <a:r>
              <a:rPr lang="en-US" altLang="zh-CN" sz="1600" dirty="0"/>
              <a:t>GFUZZ </a:t>
            </a:r>
            <a:r>
              <a:rPr lang="zh-CN" altLang="en-US" sz="1600" dirty="0"/>
              <a:t>检测到了多少新的错误</a:t>
            </a:r>
          </a:p>
          <a:p>
            <a:r>
              <a:rPr lang="zh-CN" altLang="en-US" sz="2000" dirty="0"/>
              <a:t>先进性</a:t>
            </a:r>
            <a:endParaRPr lang="en-US" altLang="zh-CN" sz="2000" dirty="0"/>
          </a:p>
          <a:p>
            <a:pPr lvl="1"/>
            <a:r>
              <a:rPr lang="en-US" altLang="zh-CN" sz="1600" dirty="0"/>
              <a:t>GFUZZ </a:t>
            </a:r>
            <a:r>
              <a:rPr lang="zh-CN" altLang="en-US" sz="1600" dirty="0"/>
              <a:t>是否比最先进的 </a:t>
            </a:r>
            <a:r>
              <a:rPr lang="en-US" altLang="zh-CN" sz="1600" dirty="0" err="1"/>
              <a:t>gcatch</a:t>
            </a:r>
            <a:r>
              <a:rPr lang="en-US" altLang="zh-CN" sz="1600" dirty="0"/>
              <a:t> </a:t>
            </a:r>
            <a:r>
              <a:rPr lang="zh-CN" altLang="en-US" sz="1600" dirty="0"/>
              <a:t>检测到更多错误</a:t>
            </a:r>
            <a:endParaRPr lang="en-US" altLang="zh-CN" sz="1600" dirty="0"/>
          </a:p>
          <a:p>
            <a:r>
              <a:rPr lang="zh-CN" altLang="en-US" sz="2000" dirty="0"/>
              <a:t>必要性</a:t>
            </a:r>
            <a:endParaRPr lang="en-US" altLang="zh-CN" sz="2000" dirty="0"/>
          </a:p>
          <a:p>
            <a:pPr lvl="1"/>
            <a:r>
              <a:rPr lang="en-US" altLang="zh-CN" sz="1600" dirty="0"/>
              <a:t>GFUZZ </a:t>
            </a:r>
            <a:r>
              <a:rPr lang="zh-CN" altLang="en-US" sz="1600" dirty="0"/>
              <a:t>的每个组件是否有助于错误检测</a:t>
            </a:r>
            <a:endParaRPr lang="en-US" altLang="zh-CN" sz="1600" dirty="0"/>
          </a:p>
          <a:p>
            <a:r>
              <a:rPr lang="zh-CN" altLang="en-US" sz="2000" dirty="0"/>
              <a:t>性能</a:t>
            </a:r>
            <a:endParaRPr lang="en-US" altLang="zh-CN" sz="2000" dirty="0"/>
          </a:p>
          <a:p>
            <a:pPr lvl="1"/>
            <a:r>
              <a:rPr lang="en-US" altLang="zh-CN" sz="1600" dirty="0"/>
              <a:t>GFUZZ </a:t>
            </a:r>
            <a:r>
              <a:rPr lang="zh-CN" altLang="en-US" sz="1600" dirty="0"/>
              <a:t>的运行时开销是多少</a:t>
            </a:r>
          </a:p>
        </p:txBody>
      </p:sp>
    </p:spTree>
    <p:extLst>
      <p:ext uri="{BB962C8B-B14F-4D97-AF65-F5344CB8AC3E}">
        <p14:creationId xmlns:p14="http://schemas.microsoft.com/office/powerpoint/2010/main" val="250367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评价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01320" y="1090792"/>
            <a:ext cx="10422148" cy="1647825"/>
          </a:xfrm>
        </p:spPr>
        <p:txBody>
          <a:bodyPr>
            <a:noAutofit/>
          </a:bodyPr>
          <a:lstStyle/>
          <a:p>
            <a:r>
              <a:rPr lang="zh-CN" altLang="en-US" sz="2000" dirty="0"/>
              <a:t>有效性</a:t>
            </a:r>
            <a:endParaRPr lang="en-US" altLang="zh-CN" sz="2000" dirty="0"/>
          </a:p>
          <a:p>
            <a:pPr lvl="1"/>
            <a:r>
              <a:rPr lang="en-US" altLang="zh-CN" sz="1600" dirty="0"/>
              <a:t>GFUZZ </a:t>
            </a:r>
            <a:r>
              <a:rPr lang="zh-CN" altLang="en-US" sz="1600" dirty="0"/>
              <a:t>检测到了 </a:t>
            </a:r>
            <a:r>
              <a:rPr lang="en-US" altLang="zh-CN" sz="1600" dirty="0"/>
              <a:t>184 </a:t>
            </a:r>
            <a:r>
              <a:rPr lang="zh-CN" altLang="en-US" sz="1600" dirty="0"/>
              <a:t>个以前未知的 </a:t>
            </a:r>
            <a:r>
              <a:rPr lang="en-US" altLang="zh-CN" sz="1600" dirty="0"/>
              <a:t>bug</a:t>
            </a:r>
            <a:r>
              <a:rPr lang="zh-CN" altLang="en-US" sz="1600" dirty="0"/>
              <a:t>，其中包括 </a:t>
            </a:r>
            <a:r>
              <a:rPr lang="en-US" altLang="zh-CN" sz="1600" dirty="0"/>
              <a:t>170</a:t>
            </a:r>
            <a:r>
              <a:rPr lang="zh-CN" altLang="en-US" sz="1600" dirty="0"/>
              <a:t>个阻塞 </a:t>
            </a:r>
            <a:r>
              <a:rPr lang="en-US" altLang="zh-CN" sz="1600" dirty="0"/>
              <a:t>bug </a:t>
            </a:r>
            <a:r>
              <a:rPr lang="zh-CN" altLang="en-US" sz="1600" dirty="0"/>
              <a:t>和 </a:t>
            </a:r>
            <a:r>
              <a:rPr lang="en-US" altLang="zh-CN" sz="1600" dirty="0"/>
              <a:t>14 </a:t>
            </a:r>
            <a:r>
              <a:rPr lang="zh-CN" altLang="en-US" sz="1600" dirty="0"/>
              <a:t>个非阻塞 </a:t>
            </a:r>
            <a:r>
              <a:rPr lang="en-US" altLang="zh-CN" sz="1600" dirty="0"/>
              <a:t>bug</a:t>
            </a:r>
          </a:p>
          <a:p>
            <a:pPr lvl="1"/>
            <a:r>
              <a:rPr lang="zh-CN" altLang="en-US" sz="1600" dirty="0"/>
              <a:t>有 </a:t>
            </a:r>
            <a:r>
              <a:rPr lang="en-US" altLang="zh-CN" sz="1600" dirty="0"/>
              <a:t>12 </a:t>
            </a:r>
            <a:r>
              <a:rPr lang="zh-CN" altLang="en-US" sz="1600" dirty="0"/>
              <a:t>个误报。</a:t>
            </a:r>
          </a:p>
          <a:p>
            <a:pPr lvl="1"/>
            <a:endParaRPr lang="en-US" altLang="zh-CN" sz="16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7E536E7-4BB8-D369-9836-D758C2529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752" y="2418177"/>
            <a:ext cx="9884520" cy="338404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494E1E16-CC05-1B7B-81F2-94E4FD5B376D}"/>
              </a:ext>
            </a:extLst>
          </p:cNvPr>
          <p:cNvSpPr/>
          <p:nvPr/>
        </p:nvSpPr>
        <p:spPr>
          <a:xfrm>
            <a:off x="7204736" y="3755791"/>
            <a:ext cx="484816" cy="19208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00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评价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01320" y="1090792"/>
            <a:ext cx="11393826" cy="1647825"/>
          </a:xfrm>
        </p:spPr>
        <p:txBody>
          <a:bodyPr>
            <a:noAutofit/>
          </a:bodyPr>
          <a:lstStyle/>
          <a:p>
            <a:r>
              <a:rPr lang="zh-CN" altLang="en-US" sz="2000" dirty="0"/>
              <a:t>先进性</a:t>
            </a:r>
            <a:endParaRPr lang="en-US" altLang="zh-CN" sz="2000" dirty="0"/>
          </a:p>
          <a:p>
            <a:pPr lvl="1"/>
            <a:r>
              <a:rPr lang="en-US" altLang="zh-CN" sz="1600" dirty="0"/>
              <a:t>GFUZZ </a:t>
            </a:r>
            <a:r>
              <a:rPr lang="zh-CN" altLang="en-US" sz="1600" dirty="0"/>
              <a:t>在前 </a:t>
            </a:r>
            <a:r>
              <a:rPr lang="en-US" altLang="zh-CN" sz="1600" dirty="0"/>
              <a:t>3 </a:t>
            </a:r>
            <a:r>
              <a:rPr lang="zh-CN" altLang="en-US" sz="1600" dirty="0"/>
              <a:t>个小时内发现了 </a:t>
            </a:r>
            <a:r>
              <a:rPr lang="en-US" altLang="zh-CN" sz="1600" dirty="0"/>
              <a:t>85 </a:t>
            </a:r>
            <a:r>
              <a:rPr lang="zh-CN" altLang="en-US" sz="1600" dirty="0"/>
              <a:t>个 </a:t>
            </a:r>
            <a:r>
              <a:rPr lang="en-US" altLang="zh-CN" sz="1600" dirty="0"/>
              <a:t>bug</a:t>
            </a:r>
            <a:r>
              <a:rPr lang="zh-CN" altLang="en-US" sz="1600" dirty="0"/>
              <a:t>，</a:t>
            </a:r>
            <a:r>
              <a:rPr lang="en-US" altLang="zh-CN" sz="1600" dirty="0" err="1"/>
              <a:t>gcatch</a:t>
            </a:r>
            <a:r>
              <a:rPr lang="en-US" altLang="zh-CN" sz="1600" dirty="0"/>
              <a:t> </a:t>
            </a:r>
            <a:r>
              <a:rPr lang="zh-CN" altLang="en-US" sz="1600" dirty="0"/>
              <a:t>在前 </a:t>
            </a:r>
            <a:r>
              <a:rPr lang="en-US" altLang="zh-CN" sz="1600" dirty="0"/>
              <a:t>3 </a:t>
            </a:r>
            <a:r>
              <a:rPr lang="zh-CN" altLang="en-US" sz="1600" dirty="0"/>
              <a:t>小时只检测到 </a:t>
            </a:r>
            <a:r>
              <a:rPr lang="en-US" altLang="zh-CN" sz="1600" dirty="0"/>
              <a:t>5 </a:t>
            </a:r>
            <a:r>
              <a:rPr lang="zh-CN" altLang="en-US" sz="1600" dirty="0"/>
              <a:t>个</a:t>
            </a:r>
            <a:endParaRPr lang="en-US" altLang="zh-CN" sz="1600" dirty="0"/>
          </a:p>
          <a:p>
            <a:pPr lvl="1"/>
            <a:r>
              <a:rPr lang="en-US" altLang="zh-CN" sz="1600" dirty="0"/>
              <a:t>GFUZZ</a:t>
            </a:r>
            <a:r>
              <a:rPr lang="zh-CN" altLang="en-US" sz="1600" dirty="0"/>
              <a:t>总共发现了</a:t>
            </a:r>
            <a:r>
              <a:rPr lang="en-US" altLang="zh-CN" sz="1600" dirty="0"/>
              <a:t>184</a:t>
            </a:r>
            <a:r>
              <a:rPr lang="zh-CN" altLang="en-US" sz="1600" dirty="0"/>
              <a:t>个</a:t>
            </a:r>
            <a:r>
              <a:rPr lang="en-US" altLang="zh-CN" sz="1600" dirty="0"/>
              <a:t>bug</a:t>
            </a:r>
            <a:r>
              <a:rPr lang="zh-CN" altLang="en-US" sz="1600" dirty="0"/>
              <a:t>，</a:t>
            </a:r>
            <a:r>
              <a:rPr lang="en-US" altLang="zh-CN" sz="1600" dirty="0" err="1"/>
              <a:t>Gcatch</a:t>
            </a:r>
            <a:r>
              <a:rPr lang="zh-CN" altLang="en-US" sz="1600" dirty="0"/>
              <a:t>总共发现了 </a:t>
            </a:r>
            <a:r>
              <a:rPr lang="en-US" altLang="zh-CN" sz="1600" dirty="0"/>
              <a:t>25 </a:t>
            </a:r>
            <a:r>
              <a:rPr lang="zh-CN" altLang="en-US" sz="1600" dirty="0"/>
              <a:t>个 </a:t>
            </a:r>
            <a:r>
              <a:rPr lang="en-US" altLang="zh-CN" sz="1600" dirty="0"/>
              <a:t>bug</a:t>
            </a:r>
            <a:r>
              <a:rPr lang="zh-CN" altLang="en-US" sz="1600" dirty="0"/>
              <a:t>，但是两方都发现的 </a:t>
            </a:r>
            <a:r>
              <a:rPr lang="en-US" altLang="zh-CN" sz="1600" dirty="0"/>
              <a:t>bug </a:t>
            </a:r>
            <a:r>
              <a:rPr lang="zh-CN" altLang="en-US" sz="1600" dirty="0"/>
              <a:t>只有 </a:t>
            </a:r>
            <a:r>
              <a:rPr lang="en-US" altLang="zh-CN" sz="1600" dirty="0"/>
              <a:t>5 </a:t>
            </a:r>
            <a:r>
              <a:rPr lang="zh-CN" altLang="en-US" sz="1600" dirty="0"/>
              <a:t>个</a:t>
            </a:r>
            <a:endParaRPr lang="en-US" altLang="zh-CN" sz="1600" dirty="0"/>
          </a:p>
          <a:p>
            <a:pPr lvl="1"/>
            <a:r>
              <a:rPr lang="zh-CN" altLang="en-US" sz="1600" dirty="0"/>
              <a:t>由于 </a:t>
            </a:r>
            <a:r>
              <a:rPr lang="en-US" altLang="zh-CN" sz="1600" dirty="0" err="1"/>
              <a:t>Gcatch</a:t>
            </a:r>
            <a:r>
              <a:rPr lang="en-US" altLang="zh-CN" sz="1600" dirty="0"/>
              <a:t> </a:t>
            </a:r>
            <a:r>
              <a:rPr lang="zh-CN" altLang="en-US" sz="1600" dirty="0"/>
              <a:t>保证精度的设计方式使得很多过程间分析的 </a:t>
            </a:r>
            <a:r>
              <a:rPr lang="en-US" altLang="zh-CN" sz="1600" dirty="0"/>
              <a:t>bug </a:t>
            </a:r>
            <a:r>
              <a:rPr lang="zh-CN" altLang="en-US" sz="1600" dirty="0"/>
              <a:t>都会被 </a:t>
            </a:r>
            <a:r>
              <a:rPr lang="en-US" altLang="zh-CN" sz="1600" dirty="0" err="1"/>
              <a:t>gcatch</a:t>
            </a:r>
            <a:r>
              <a:rPr lang="en-US" altLang="zh-CN" sz="1600" dirty="0"/>
              <a:t> </a:t>
            </a:r>
            <a:r>
              <a:rPr lang="zh-CN" altLang="en-US" sz="1600" dirty="0"/>
              <a:t>放弃分析，并且 </a:t>
            </a:r>
            <a:r>
              <a:rPr lang="en-US" altLang="zh-CN" sz="1600" dirty="0" err="1"/>
              <a:t>gcatch</a:t>
            </a:r>
            <a:r>
              <a:rPr lang="en-US" altLang="zh-CN" sz="1600" dirty="0"/>
              <a:t> </a:t>
            </a:r>
            <a:r>
              <a:rPr lang="zh-CN" altLang="en-US" sz="1600" dirty="0"/>
              <a:t>不检测非阻塞型 </a:t>
            </a:r>
            <a:r>
              <a:rPr lang="en-US" altLang="zh-CN" sz="1600" dirty="0"/>
              <a:t>bug</a:t>
            </a:r>
            <a:r>
              <a:rPr lang="zh-CN" altLang="en-US" sz="1600" dirty="0"/>
              <a:t>，也缺少一些动态信息，比如通道的大小或指针指向哪个通道，所以 </a:t>
            </a:r>
            <a:r>
              <a:rPr lang="en-US" altLang="zh-CN" sz="1600" dirty="0"/>
              <a:t>GFUZZ </a:t>
            </a:r>
            <a:r>
              <a:rPr lang="zh-CN" altLang="en-US" sz="1600" dirty="0"/>
              <a:t>检测到的 </a:t>
            </a:r>
            <a:r>
              <a:rPr lang="en-US" altLang="zh-CN" sz="1600" dirty="0"/>
              <a:t>bug</a:t>
            </a:r>
            <a:r>
              <a:rPr lang="zh-CN" altLang="en-US" sz="1600" dirty="0"/>
              <a:t>比 </a:t>
            </a:r>
            <a:r>
              <a:rPr lang="en-US" altLang="zh-CN" sz="1600" dirty="0" err="1"/>
              <a:t>gcatch</a:t>
            </a:r>
            <a:r>
              <a:rPr lang="en-US" altLang="zh-CN" sz="1600" dirty="0"/>
              <a:t> </a:t>
            </a:r>
            <a:r>
              <a:rPr lang="zh-CN" altLang="en-US" sz="1600" dirty="0"/>
              <a:t>要多。</a:t>
            </a:r>
            <a:endParaRPr lang="en-US" altLang="zh-CN" sz="1600" dirty="0"/>
          </a:p>
          <a:p>
            <a:pPr lvl="1"/>
            <a:r>
              <a:rPr lang="zh-CN" altLang="en-US" sz="1600" dirty="0"/>
              <a:t>但是有一些 </a:t>
            </a:r>
            <a:r>
              <a:rPr lang="en-US" altLang="zh-CN" sz="1600" dirty="0"/>
              <a:t>bug </a:t>
            </a:r>
            <a:r>
              <a:rPr lang="zh-CN" altLang="en-US" sz="1600" dirty="0"/>
              <a:t>也会被 </a:t>
            </a:r>
            <a:r>
              <a:rPr lang="en-US" altLang="zh-CN" sz="1600" dirty="0"/>
              <a:t>GFUZZ </a:t>
            </a:r>
            <a:r>
              <a:rPr lang="zh-CN" altLang="en-US" sz="1600" dirty="0"/>
              <a:t>遗漏，比如只有当特定返回值时出现的</a:t>
            </a:r>
            <a:r>
              <a:rPr lang="en-US" altLang="zh-CN" sz="1600" dirty="0"/>
              <a:t>bug</a:t>
            </a:r>
            <a:r>
              <a:rPr lang="zh-CN" altLang="en-US" sz="1600" dirty="0"/>
              <a:t>，消息重排并不能改变返回值。</a:t>
            </a:r>
          </a:p>
          <a:p>
            <a:pPr lvl="1"/>
            <a:endParaRPr lang="en-US" altLang="zh-CN" sz="16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7E536E7-4BB8-D369-9836-D758C2529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590" y="3220876"/>
            <a:ext cx="9884520" cy="338404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25549E5D-6673-42F9-CD10-089399ACE95C}"/>
              </a:ext>
            </a:extLst>
          </p:cNvPr>
          <p:cNvSpPr/>
          <p:nvPr/>
        </p:nvSpPr>
        <p:spPr>
          <a:xfrm>
            <a:off x="8162095" y="4572001"/>
            <a:ext cx="558458" cy="19208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5882D6F-E8FA-98D7-2ED2-DA41CC5851CF}"/>
              </a:ext>
            </a:extLst>
          </p:cNvPr>
          <p:cNvSpPr/>
          <p:nvPr/>
        </p:nvSpPr>
        <p:spPr>
          <a:xfrm>
            <a:off x="7498286" y="4572000"/>
            <a:ext cx="558458" cy="19208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14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评价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01320" y="1090792"/>
            <a:ext cx="5220092" cy="1647825"/>
          </a:xfrm>
        </p:spPr>
        <p:txBody>
          <a:bodyPr>
            <a:noAutofit/>
          </a:bodyPr>
          <a:lstStyle/>
          <a:p>
            <a:r>
              <a:rPr lang="zh-CN" altLang="en-US" sz="2000" dirty="0"/>
              <a:t>必要性</a:t>
            </a:r>
            <a:endParaRPr lang="en-US" altLang="zh-CN" sz="2000" dirty="0"/>
          </a:p>
          <a:p>
            <a:pPr lvl="1"/>
            <a:r>
              <a:rPr lang="zh-CN" altLang="en-US" sz="1600" dirty="0"/>
              <a:t>消息重排</a:t>
            </a:r>
            <a:endParaRPr lang="en-US" altLang="zh-CN" sz="1600" dirty="0"/>
          </a:p>
          <a:p>
            <a:pPr lvl="1"/>
            <a:r>
              <a:rPr lang="zh-CN" altLang="en-US" sz="1600" dirty="0"/>
              <a:t>反馈机制</a:t>
            </a:r>
            <a:endParaRPr lang="en-US" altLang="zh-CN" sz="1600" dirty="0"/>
          </a:p>
          <a:p>
            <a:pPr lvl="1"/>
            <a:r>
              <a:rPr lang="zh-CN" altLang="en-US" sz="1600" dirty="0"/>
              <a:t>运行时清理程序</a:t>
            </a:r>
            <a:endParaRPr lang="en-US" altLang="zh-CN" sz="1600" dirty="0"/>
          </a:p>
          <a:p>
            <a:r>
              <a:rPr lang="zh-CN" altLang="en-US" sz="2000" dirty="0"/>
              <a:t>性能</a:t>
            </a:r>
            <a:endParaRPr lang="en-US" altLang="zh-CN" sz="2000" dirty="0"/>
          </a:p>
          <a:p>
            <a:pPr lvl="1"/>
            <a:r>
              <a:rPr lang="en-US" altLang="zh-CN" sz="1600" dirty="0"/>
              <a:t>GFUZZ </a:t>
            </a:r>
            <a:r>
              <a:rPr lang="zh-CN" altLang="en-US" sz="1600" dirty="0"/>
              <a:t>每秒运行 </a:t>
            </a:r>
            <a:r>
              <a:rPr lang="en-US" altLang="zh-CN" sz="1600" dirty="0"/>
              <a:t>0.62 </a:t>
            </a:r>
            <a:r>
              <a:rPr lang="zh-CN" altLang="en-US" sz="1600" dirty="0"/>
              <a:t>的单元测试</a:t>
            </a:r>
            <a:endParaRPr lang="en-US" altLang="zh-CN" sz="1600" dirty="0"/>
          </a:p>
          <a:p>
            <a:pPr lvl="1"/>
            <a:r>
              <a:rPr lang="en-US" altLang="zh-CN" sz="1600" dirty="0"/>
              <a:t>3x </a:t>
            </a:r>
            <a:r>
              <a:rPr lang="zh-CN" altLang="en-US" sz="1600" dirty="0"/>
              <a:t>开销</a:t>
            </a:r>
            <a:endParaRPr lang="en-US" altLang="zh-CN" sz="1600" dirty="0"/>
          </a:p>
          <a:p>
            <a:pPr lvl="1"/>
            <a:r>
              <a:rPr lang="zh-CN" altLang="en-US" sz="1600" dirty="0"/>
              <a:t>开销的原因主要是两点：</a:t>
            </a:r>
            <a:r>
              <a:rPr lang="en-US" altLang="zh-CN" sz="1600" dirty="0"/>
              <a:t>1. </a:t>
            </a:r>
            <a:r>
              <a:rPr lang="zh-CN" altLang="en-US" sz="1600" dirty="0"/>
              <a:t>消息重排中为了防止死锁，会引入一个等待时间和</a:t>
            </a:r>
            <a:r>
              <a:rPr lang="en-US" altLang="zh-CN" sz="1600" dirty="0"/>
              <a:t>2. </a:t>
            </a:r>
            <a:r>
              <a:rPr lang="zh-CN" altLang="en-US" sz="1600" dirty="0"/>
              <a:t>收集运行时信息导致的开销</a:t>
            </a:r>
            <a:endParaRPr lang="en-US" altLang="zh-CN" sz="1600" dirty="0"/>
          </a:p>
          <a:p>
            <a:pPr lvl="1"/>
            <a:endParaRPr lang="zh-CN" altLang="en-US" sz="1600" dirty="0"/>
          </a:p>
          <a:p>
            <a:pPr lvl="1"/>
            <a:endParaRPr lang="en-US" altLang="zh-CN" sz="16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770F619-42B8-C37F-3AF0-5058499CAA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632" y="973359"/>
            <a:ext cx="5398374" cy="4111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04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总结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01320" y="1090792"/>
            <a:ext cx="5220092" cy="1647825"/>
          </a:xfrm>
        </p:spPr>
        <p:txBody>
          <a:bodyPr>
            <a:noAutofit/>
          </a:bodyPr>
          <a:lstStyle/>
          <a:p>
            <a:r>
              <a:rPr lang="zh-CN" altLang="en-US" sz="2000" dirty="0"/>
              <a:t>局限性</a:t>
            </a:r>
            <a:endParaRPr lang="en-US" altLang="zh-CN" sz="2000" dirty="0"/>
          </a:p>
          <a:p>
            <a:pPr lvl="1"/>
            <a:r>
              <a:rPr lang="en-US" altLang="zh-CN" sz="1600" dirty="0"/>
              <a:t>GFUZZ </a:t>
            </a:r>
            <a:r>
              <a:rPr lang="zh-CN" altLang="en-US" sz="1600" dirty="0"/>
              <a:t>并发检测的规模小，只考虑了同一个 </a:t>
            </a:r>
            <a:r>
              <a:rPr lang="en-US" altLang="zh-CN" sz="1600" dirty="0"/>
              <a:t>select </a:t>
            </a:r>
            <a:r>
              <a:rPr lang="zh-CN" altLang="en-US" sz="1600" dirty="0"/>
              <a:t>语句中所有的 </a:t>
            </a:r>
            <a:r>
              <a:rPr lang="en-US" altLang="zh-CN" sz="1600" dirty="0"/>
              <a:t>case</a:t>
            </a:r>
            <a:r>
              <a:rPr lang="zh-CN" altLang="en-US" sz="1600" dirty="0"/>
              <a:t>，有更多的并发消息没有被识别；</a:t>
            </a:r>
            <a:endParaRPr lang="en-US" altLang="zh-CN" sz="1600" dirty="0"/>
          </a:p>
          <a:p>
            <a:pPr lvl="1"/>
            <a:r>
              <a:rPr lang="zh-CN" altLang="en-US" sz="1600" dirty="0"/>
              <a:t>反馈机制类似模糊测试，基于贪心的思想，但不一定是全局最优解。</a:t>
            </a:r>
            <a:endParaRPr lang="en-US" altLang="zh-CN" sz="1600" dirty="0"/>
          </a:p>
          <a:p>
            <a:r>
              <a:rPr lang="zh-CN" altLang="en-US" sz="2000" dirty="0"/>
              <a:t>贡献</a:t>
            </a:r>
            <a:endParaRPr lang="en-US" altLang="zh-CN" sz="2000" dirty="0"/>
          </a:p>
          <a:p>
            <a:pPr lvl="1"/>
            <a:r>
              <a:rPr lang="zh-CN" altLang="en-US" sz="1600" dirty="0"/>
              <a:t>本文提出了一种新的检测工具 </a:t>
            </a:r>
            <a:r>
              <a:rPr lang="en-US" altLang="zh-CN" sz="1600" dirty="0"/>
              <a:t>GFUZZ</a:t>
            </a:r>
            <a:r>
              <a:rPr lang="zh-CN" altLang="en-US" sz="1600" dirty="0"/>
              <a:t>，通过主动改变并发消息的处理顺序来触发并发错误，检测了与通道相关的并发 </a:t>
            </a:r>
            <a:r>
              <a:rPr lang="en-US" altLang="zh-CN" sz="1600" dirty="0"/>
              <a:t>bug</a:t>
            </a:r>
            <a:r>
              <a:rPr lang="zh-CN" altLang="en-US" sz="1600" dirty="0"/>
              <a:t>，并且在开源社区中 </a:t>
            </a:r>
            <a:r>
              <a:rPr lang="en-US" altLang="zh-CN" sz="1600" dirty="0"/>
              <a:t>7 </a:t>
            </a:r>
            <a:r>
              <a:rPr lang="zh-CN" altLang="en-US" sz="1600" dirty="0"/>
              <a:t>个流行的 </a:t>
            </a:r>
            <a:r>
              <a:rPr lang="en-US" altLang="zh-CN" sz="1600" dirty="0"/>
              <a:t>go </a:t>
            </a:r>
            <a:r>
              <a:rPr lang="zh-CN" altLang="en-US" sz="1600" dirty="0"/>
              <a:t>仓库中贡献了 </a:t>
            </a:r>
            <a:r>
              <a:rPr lang="en-US" altLang="zh-CN" sz="1600" dirty="0"/>
              <a:t>184 </a:t>
            </a:r>
            <a:r>
              <a:rPr lang="zh-CN" altLang="en-US" sz="1600" dirty="0"/>
              <a:t>个以前未知的 </a:t>
            </a:r>
            <a:r>
              <a:rPr lang="en-US" altLang="zh-CN" sz="1600" dirty="0"/>
              <a:t>bug</a:t>
            </a:r>
            <a:r>
              <a:rPr lang="zh-CN" altLang="en-US" sz="1600" dirty="0"/>
              <a:t>，并且 </a:t>
            </a:r>
            <a:r>
              <a:rPr lang="en-US" altLang="zh-CN" sz="1600" dirty="0"/>
              <a:t>GFUZZ </a:t>
            </a:r>
            <a:r>
              <a:rPr lang="zh-CN" altLang="en-US" sz="1600" dirty="0"/>
              <a:t>的性能优于最先进的 </a:t>
            </a:r>
            <a:r>
              <a:rPr lang="en-US" altLang="zh-CN" sz="1600" dirty="0"/>
              <a:t>go </a:t>
            </a:r>
            <a:r>
              <a:rPr lang="zh-CN" altLang="en-US" sz="1600" dirty="0"/>
              <a:t>并发错误检测器。</a:t>
            </a:r>
          </a:p>
          <a:p>
            <a:pPr lvl="1"/>
            <a:endParaRPr lang="en-US" altLang="zh-CN" sz="1600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AACC75C-CC88-D91C-522B-40A4C0B48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914704"/>
            <a:ext cx="5619367" cy="286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5F8C84-D19A-D45D-AE44-0C5F8A70C8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zh-CN" altLang="en-US" dirty="0"/>
              <a:t>请大家批评指正</a:t>
            </a:r>
          </a:p>
        </p:txBody>
      </p:sp>
    </p:spTree>
    <p:extLst>
      <p:ext uri="{BB962C8B-B14F-4D97-AF65-F5344CB8AC3E}">
        <p14:creationId xmlns:p14="http://schemas.microsoft.com/office/powerpoint/2010/main" val="4057188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862</Words>
  <Application>Microsoft Office PowerPoint</Application>
  <PresentationFormat>宽屏</PresentationFormat>
  <Paragraphs>101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8" baseType="lpstr">
      <vt:lpstr>等线</vt:lpstr>
      <vt:lpstr>等线 Light</vt:lpstr>
      <vt:lpstr>微软雅黑</vt:lpstr>
      <vt:lpstr>Arial</vt:lpstr>
      <vt:lpstr>Office 主题​​</vt:lpstr>
      <vt:lpstr>PowerPoint 演示文稿</vt:lpstr>
      <vt:lpstr>背景</vt:lpstr>
      <vt:lpstr>背景</vt:lpstr>
      <vt:lpstr>GFUZZ</vt:lpstr>
      <vt:lpstr>GFUZZ</vt:lpstr>
      <vt:lpstr>GFUZZ</vt:lpstr>
      <vt:lpstr>GFUZZ</vt:lpstr>
      <vt:lpstr>评价</vt:lpstr>
      <vt:lpstr>评价</vt:lpstr>
      <vt:lpstr>评价</vt:lpstr>
      <vt:lpstr>评价</vt:lpstr>
      <vt:lpstr>总结</vt:lpstr>
      <vt:lpstr>请大家批评指正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tfg tfg</dc:creator>
  <cp:lastModifiedBy>tfg tfg</cp:lastModifiedBy>
  <cp:revision>2</cp:revision>
  <dcterms:created xsi:type="dcterms:W3CDTF">2024-01-02T07:41:25Z</dcterms:created>
  <dcterms:modified xsi:type="dcterms:W3CDTF">2024-01-02T09:25:22Z</dcterms:modified>
</cp:coreProperties>
</file>