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98" r:id="rId2"/>
    <p:sldId id="309" r:id="rId3"/>
    <p:sldId id="257" r:id="rId4"/>
    <p:sldId id="311" r:id="rId5"/>
    <p:sldId id="310" r:id="rId6"/>
    <p:sldId id="262" r:id="rId7"/>
    <p:sldId id="263" r:id="rId8"/>
    <p:sldId id="299" r:id="rId9"/>
    <p:sldId id="308" r:id="rId10"/>
    <p:sldId id="300" r:id="rId11"/>
    <p:sldId id="312" r:id="rId12"/>
    <p:sldId id="267" r:id="rId13"/>
    <p:sldId id="268" r:id="rId14"/>
    <p:sldId id="313" r:id="rId15"/>
    <p:sldId id="301"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D1D7"/>
    <a:srgbClr val="3A9FA4"/>
    <a:srgbClr val="6A9955"/>
    <a:srgbClr val="4B64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556" autoAdjust="0"/>
  </p:normalViewPr>
  <p:slideViewPr>
    <p:cSldViewPr snapToGrid="0">
      <p:cViewPr varScale="1">
        <p:scale>
          <a:sx n="81" d="100"/>
          <a:sy n="81" d="100"/>
        </p:scale>
        <p:origin x="56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封面">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A3E354F7-F0ED-42AE-82D8-126AC5F225EE}"/>
              </a:ext>
            </a:extLst>
          </p:cNvPr>
          <p:cNvSpPr>
            <a:spLocks noGrp="1"/>
          </p:cNvSpPr>
          <p:nvPr>
            <p:ph type="title"/>
          </p:nvPr>
        </p:nvSpPr>
        <p:spPr>
          <a:xfrm>
            <a:off x="2113082" y="1536333"/>
            <a:ext cx="7965831" cy="1892667"/>
          </a:xfrm>
          <a:prstGeom prst="rect">
            <a:avLst/>
          </a:prstGeom>
        </p:spPr>
        <p:txBody>
          <a:bodyPr anchor="ctr"/>
          <a:lstStyle>
            <a:lvl1pPr algn="ctr">
              <a:defRPr lang="zh-CN" altLang="en-US" sz="4000" b="1" kern="1200" dirty="0" smtClean="0">
                <a:solidFill>
                  <a:schemeClr val="accent1">
                    <a:lumMod val="50000"/>
                  </a:schemeClr>
                </a:solidFill>
                <a:latin typeface="微软雅黑" pitchFamily="34" charset="-122"/>
                <a:ea typeface="微软雅黑" pitchFamily="34" charset="-122"/>
                <a:cs typeface="+mj-cs"/>
              </a:defRPr>
            </a:lvl1pPr>
          </a:lstStyle>
          <a:p>
            <a:r>
              <a:rPr lang="zh-CN" altLang="en-US"/>
              <a:t>单击此处编辑母版标题样式</a:t>
            </a:r>
            <a:endParaRPr lang="zh-CN" altLang="en-US" dirty="0"/>
          </a:p>
        </p:txBody>
      </p:sp>
      <p:sp>
        <p:nvSpPr>
          <p:cNvPr id="5" name="矩形 19">
            <a:extLst>
              <a:ext uri="{FF2B5EF4-FFF2-40B4-BE49-F238E27FC236}">
                <a16:creationId xmlns:a16="http://schemas.microsoft.com/office/drawing/2014/main" id="{BC71A19F-F7A3-42EA-A331-F2E4908A384F}"/>
              </a:ext>
            </a:extLst>
          </p:cNvPr>
          <p:cNvSpPr/>
          <p:nvPr/>
        </p:nvSpPr>
        <p:spPr>
          <a:xfrm>
            <a:off x="1636686" y="1484784"/>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6" name="副标题 2">
            <a:extLst>
              <a:ext uri="{FF2B5EF4-FFF2-40B4-BE49-F238E27FC236}">
                <a16:creationId xmlns:a16="http://schemas.microsoft.com/office/drawing/2014/main" id="{FC6CC002-1B6C-4F2D-94C7-2E8ACA288B62}"/>
              </a:ext>
            </a:extLst>
          </p:cNvPr>
          <p:cNvSpPr>
            <a:spLocks noGrp="1"/>
          </p:cNvSpPr>
          <p:nvPr>
            <p:ph type="subTitle" idx="1"/>
          </p:nvPr>
        </p:nvSpPr>
        <p:spPr>
          <a:xfrm>
            <a:off x="1803075" y="3518817"/>
            <a:ext cx="8585847" cy="1552698"/>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dirty="0"/>
          </a:p>
        </p:txBody>
      </p:sp>
      <p:grpSp>
        <p:nvGrpSpPr>
          <p:cNvPr id="7" name="Group 3">
            <a:extLst>
              <a:ext uri="{FF2B5EF4-FFF2-40B4-BE49-F238E27FC236}">
                <a16:creationId xmlns:a16="http://schemas.microsoft.com/office/drawing/2014/main" id="{B197089F-3598-4951-B6D4-54D9A671E5B2}"/>
              </a:ext>
            </a:extLst>
          </p:cNvPr>
          <p:cNvGrpSpPr/>
          <p:nvPr/>
        </p:nvGrpSpPr>
        <p:grpSpPr>
          <a:xfrm>
            <a:off x="1506855" y="1331226"/>
            <a:ext cx="470297" cy="470297"/>
            <a:chOff x="1308100" y="1397035"/>
            <a:chExt cx="627063" cy="627062"/>
          </a:xfrm>
        </p:grpSpPr>
        <p:sp>
          <p:nvSpPr>
            <p:cNvPr id="8" name="矩形 24">
              <a:extLst>
                <a:ext uri="{FF2B5EF4-FFF2-40B4-BE49-F238E27FC236}">
                  <a16:creationId xmlns:a16="http://schemas.microsoft.com/office/drawing/2014/main" id="{7EAABA7A-4F6F-438D-9185-86E90C63417E}"/>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9" name="矩形 25">
              <a:extLst>
                <a:ext uri="{FF2B5EF4-FFF2-40B4-BE49-F238E27FC236}">
                  <a16:creationId xmlns:a16="http://schemas.microsoft.com/office/drawing/2014/main" id="{33DD09B7-9822-4566-8A6F-FE8A7FE7079A}"/>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0" name="Group 1">
            <a:extLst>
              <a:ext uri="{FF2B5EF4-FFF2-40B4-BE49-F238E27FC236}">
                <a16:creationId xmlns:a16="http://schemas.microsoft.com/office/drawing/2014/main" id="{E368B615-5657-440B-8D0D-569A4DA40CAA}"/>
              </a:ext>
            </a:extLst>
          </p:cNvPr>
          <p:cNvGrpSpPr/>
          <p:nvPr/>
        </p:nvGrpSpPr>
        <p:grpSpPr>
          <a:xfrm>
            <a:off x="10220906" y="4807196"/>
            <a:ext cx="558403" cy="528638"/>
            <a:chOff x="10637838" y="3171860"/>
            <a:chExt cx="744537" cy="704850"/>
          </a:xfrm>
        </p:grpSpPr>
        <p:sp>
          <p:nvSpPr>
            <p:cNvPr id="11" name="矩形 21">
              <a:extLst>
                <a:ext uri="{FF2B5EF4-FFF2-40B4-BE49-F238E27FC236}">
                  <a16:creationId xmlns:a16="http://schemas.microsoft.com/office/drawing/2014/main" id="{3328BEBE-9CD5-4A86-8914-3E9049EFB455}"/>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F9774E07-744E-411E-9128-3DDE00D3E509}"/>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22" name="组合 21">
            <a:extLst>
              <a:ext uri="{FF2B5EF4-FFF2-40B4-BE49-F238E27FC236}">
                <a16:creationId xmlns:a16="http://schemas.microsoft.com/office/drawing/2014/main" id="{CDB66F6E-3F5E-4D6E-AAEE-FAA482896727}"/>
              </a:ext>
            </a:extLst>
          </p:cNvPr>
          <p:cNvGrpSpPr/>
          <p:nvPr/>
        </p:nvGrpSpPr>
        <p:grpSpPr>
          <a:xfrm>
            <a:off x="9523" y="0"/>
            <a:ext cx="981077" cy="1003300"/>
            <a:chOff x="9523" y="0"/>
            <a:chExt cx="981077" cy="1003300"/>
          </a:xfrm>
        </p:grpSpPr>
        <p:sp>
          <p:nvSpPr>
            <p:cNvPr id="16" name="等腰三角形 15">
              <a:extLst>
                <a:ext uri="{FF2B5EF4-FFF2-40B4-BE49-F238E27FC236}">
                  <a16:creationId xmlns:a16="http://schemas.microsoft.com/office/drawing/2014/main" id="{6B801437-7D3B-43D3-882E-DFA97626D4E2}"/>
                </a:ext>
              </a:extLst>
            </p:cNvPr>
            <p:cNvSpPr/>
            <p:nvPr/>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a:extLst>
                <a:ext uri="{FF2B5EF4-FFF2-40B4-BE49-F238E27FC236}">
                  <a16:creationId xmlns:a16="http://schemas.microsoft.com/office/drawing/2014/main" id="{F7CAEB83-20FB-427B-9E60-CC51F816B235}"/>
                </a:ext>
              </a:extLst>
            </p:cNvPr>
            <p:cNvSpPr/>
            <p:nvPr/>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a:extLst>
                <a:ext uri="{FF2B5EF4-FFF2-40B4-BE49-F238E27FC236}">
                  <a16:creationId xmlns:a16="http://schemas.microsoft.com/office/drawing/2014/main" id="{24C93EC3-1E98-4286-A723-6E340DC8745F}"/>
                </a:ext>
              </a:extLst>
            </p:cNvPr>
            <p:cNvSpPr/>
            <p:nvPr/>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a:extLst>
                <a:ext uri="{FF2B5EF4-FFF2-40B4-BE49-F238E27FC236}">
                  <a16:creationId xmlns:a16="http://schemas.microsoft.com/office/drawing/2014/main" id="{52B555B4-4495-49D5-9D51-D9D40D38EDFB}"/>
                </a:ext>
              </a:extLst>
            </p:cNvPr>
            <p:cNvSpPr/>
            <p:nvPr/>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14784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普通1">
    <p:spTree>
      <p:nvGrpSpPr>
        <p:cNvPr id="1" name=""/>
        <p:cNvGrpSpPr/>
        <p:nvPr/>
      </p:nvGrpSpPr>
      <p:grpSpPr>
        <a:xfrm>
          <a:off x="0" y="0"/>
          <a:ext cx="0" cy="0"/>
          <a:chOff x="0" y="0"/>
          <a:chExt cx="0" cy="0"/>
        </a:xfrm>
      </p:grpSpPr>
      <p:cxnSp>
        <p:nvCxnSpPr>
          <p:cNvPr id="6" name="直接连接符 5">
            <a:extLst>
              <a:ext uri="{FF2B5EF4-FFF2-40B4-BE49-F238E27FC236}">
                <a16:creationId xmlns:a16="http://schemas.microsoft.com/office/drawing/2014/main" id="{FA3D5BA1-327D-4FFB-8604-622C04783FB7}"/>
              </a:ext>
            </a:extLst>
          </p:cNvPr>
          <p:cNvCxnSpPr>
            <a:cxnSpLocks/>
          </p:cNvCxnSpPr>
          <p:nvPr/>
        </p:nvCxnSpPr>
        <p:spPr>
          <a:xfrm>
            <a:off x="0" y="785813"/>
            <a:ext cx="10175631"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5" name="文本占位符 2">
            <a:extLst>
              <a:ext uri="{FF2B5EF4-FFF2-40B4-BE49-F238E27FC236}">
                <a16:creationId xmlns:a16="http://schemas.microsoft.com/office/drawing/2014/main" id="{0A90AC45-33B8-467E-8109-A6BDBB3864A3}"/>
              </a:ext>
            </a:extLst>
          </p:cNvPr>
          <p:cNvSpPr>
            <a:spLocks noGrp="1"/>
          </p:cNvSpPr>
          <p:nvPr>
            <p:ph idx="11"/>
          </p:nvPr>
        </p:nvSpPr>
        <p:spPr>
          <a:xfrm>
            <a:off x="235527" y="919698"/>
            <a:ext cx="11721523" cy="5296952"/>
          </a:xfrm>
          <a:prstGeom prst="rect">
            <a:avLst/>
          </a:prstGeom>
        </p:spPr>
        <p:txBody>
          <a:bodyPr vert="horz" lIns="91440" tIns="45720" rIns="91440" bIns="45720" rtlCol="0">
            <a:normAutofit/>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20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 name="标题 21">
            <a:extLst>
              <a:ext uri="{FF2B5EF4-FFF2-40B4-BE49-F238E27FC236}">
                <a16:creationId xmlns:a16="http://schemas.microsoft.com/office/drawing/2014/main" id="{F17CA559-8F3D-43C4-844D-C9BA2F65344A}"/>
              </a:ext>
            </a:extLst>
          </p:cNvPr>
          <p:cNvSpPr>
            <a:spLocks noGrp="1"/>
          </p:cNvSpPr>
          <p:nvPr>
            <p:ph type="title"/>
          </p:nvPr>
        </p:nvSpPr>
        <p:spPr>
          <a:xfrm>
            <a:off x="107950" y="1"/>
            <a:ext cx="9340850" cy="709424"/>
          </a:xfrm>
          <a:prstGeom prst="rect">
            <a:avLst/>
          </a:prstGeom>
        </p:spPr>
        <p:txBody>
          <a:bodyPr anchor="ctr"/>
          <a:lstStyle>
            <a:lvl1pPr algn="l">
              <a:defRPr lang="zh-CN" altLang="en-US" sz="4000" b="1" kern="1200" dirty="0" smtClean="0">
                <a:solidFill>
                  <a:srgbClr val="4B649F"/>
                </a:solidFill>
                <a:latin typeface="微软雅黑" pitchFamily="34" charset="-122"/>
                <a:ea typeface="微软雅黑" pitchFamily="34" charset="-122"/>
                <a:cs typeface="+mj-cs"/>
              </a:defRPr>
            </a:lvl1pPr>
          </a:lstStyle>
          <a:p>
            <a:r>
              <a:rPr lang="zh-CN" altLang="en-US"/>
              <a:t>单击此处编辑母版标题样式</a:t>
            </a:r>
            <a:endParaRPr lang="zh-CN" altLang="en-US" dirty="0"/>
          </a:p>
        </p:txBody>
      </p:sp>
      <p:sp>
        <p:nvSpPr>
          <p:cNvPr id="23" name="矩形: 圆角 22">
            <a:extLst>
              <a:ext uri="{FF2B5EF4-FFF2-40B4-BE49-F238E27FC236}">
                <a16:creationId xmlns:a16="http://schemas.microsoft.com/office/drawing/2014/main" id="{2353B46D-92D7-43F6-B39F-D17490099C0E}"/>
              </a:ext>
            </a:extLst>
          </p:cNvPr>
          <p:cNvSpPr/>
          <p:nvPr/>
        </p:nvSpPr>
        <p:spPr>
          <a:xfrm>
            <a:off x="11556957" y="6251928"/>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微软雅黑" panose="020B0503020204020204" pitchFamily="34" charset="-122"/>
                <a:ea typeface="微软雅黑" panose="020B0503020204020204" pitchFamily="34" charset="-122"/>
              </a:rPr>
              <a:pPr/>
              <a:t>‹#›</a:t>
            </a:fld>
            <a:endParaRPr lang="zh-CN" altLang="en-US" b="1" dirty="0">
              <a:latin typeface="微软雅黑" panose="020B0503020204020204" pitchFamily="34" charset="-122"/>
              <a:ea typeface="微软雅黑" panose="020B0503020204020204" pitchFamily="34" charset="-122"/>
            </a:endParaRPr>
          </a:p>
        </p:txBody>
      </p:sp>
      <p:sp>
        <p:nvSpPr>
          <p:cNvPr id="9" name="平行四边形 8">
            <a:extLst>
              <a:ext uri="{FF2B5EF4-FFF2-40B4-BE49-F238E27FC236}">
                <a16:creationId xmlns:a16="http://schemas.microsoft.com/office/drawing/2014/main" id="{B1201DA1-814D-477D-93C1-4CE97B76CA07}"/>
              </a:ext>
            </a:extLst>
          </p:cNvPr>
          <p:cNvSpPr/>
          <p:nvPr userDrawn="1"/>
        </p:nvSpPr>
        <p:spPr>
          <a:xfrm>
            <a:off x="4803932" y="6418197"/>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a:extLst>
              <a:ext uri="{FF2B5EF4-FFF2-40B4-BE49-F238E27FC236}">
                <a16:creationId xmlns:a16="http://schemas.microsoft.com/office/drawing/2014/main" id="{CF070881-46C6-4933-90A8-CFF40A0FBF12}"/>
              </a:ext>
            </a:extLst>
          </p:cNvPr>
          <p:cNvSpPr/>
          <p:nvPr userDrawn="1"/>
        </p:nvSpPr>
        <p:spPr>
          <a:xfrm>
            <a:off x="7388871" y="6418197"/>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页脚占位符 2">
            <a:extLst>
              <a:ext uri="{FF2B5EF4-FFF2-40B4-BE49-F238E27FC236}">
                <a16:creationId xmlns:a16="http://schemas.microsoft.com/office/drawing/2014/main" id="{FB82FB95-47FB-4938-A121-2227E0BDAC90}"/>
              </a:ext>
            </a:extLst>
          </p:cNvPr>
          <p:cNvSpPr>
            <a:spLocks noGrp="1"/>
          </p:cNvSpPr>
          <p:nvPr>
            <p:ph type="ftr" sz="quarter" idx="3"/>
          </p:nvPr>
        </p:nvSpPr>
        <p:spPr>
          <a:xfrm>
            <a:off x="4084649" y="6341810"/>
            <a:ext cx="4114800" cy="365125"/>
          </a:xfrm>
          <a:prstGeom prst="rect">
            <a:avLst/>
          </a:prstGeom>
          <a:noFill/>
        </p:spPr>
        <p:txBody>
          <a:bodyPr/>
          <a:lstStyle>
            <a:lvl1pPr algn="ctr">
              <a:defRPr/>
            </a:lvl1pPr>
          </a:lstStyle>
          <a:p>
            <a:r>
              <a:rPr lang="en-US" altLang="zh-CN"/>
              <a:t>Biscuit</a:t>
            </a:r>
            <a:endParaRPr lang="zh-CN" altLang="en-US" dirty="0"/>
          </a:p>
        </p:txBody>
      </p:sp>
    </p:spTree>
    <p:extLst>
      <p:ext uri="{BB962C8B-B14F-4D97-AF65-F5344CB8AC3E}">
        <p14:creationId xmlns:p14="http://schemas.microsoft.com/office/powerpoint/2010/main" val="748935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普通1">
    <p:spTree>
      <p:nvGrpSpPr>
        <p:cNvPr id="1" name=""/>
        <p:cNvGrpSpPr/>
        <p:nvPr/>
      </p:nvGrpSpPr>
      <p:grpSpPr>
        <a:xfrm>
          <a:off x="0" y="0"/>
          <a:ext cx="0" cy="0"/>
          <a:chOff x="0" y="0"/>
          <a:chExt cx="0" cy="0"/>
        </a:xfrm>
      </p:grpSpPr>
      <p:cxnSp>
        <p:nvCxnSpPr>
          <p:cNvPr id="6" name="直接连接符 5">
            <a:extLst>
              <a:ext uri="{FF2B5EF4-FFF2-40B4-BE49-F238E27FC236}">
                <a16:creationId xmlns:a16="http://schemas.microsoft.com/office/drawing/2014/main" id="{FA3D5BA1-327D-4FFB-8604-622C04783FB7}"/>
              </a:ext>
            </a:extLst>
          </p:cNvPr>
          <p:cNvCxnSpPr>
            <a:cxnSpLocks/>
          </p:cNvCxnSpPr>
          <p:nvPr/>
        </p:nvCxnSpPr>
        <p:spPr>
          <a:xfrm>
            <a:off x="0" y="785813"/>
            <a:ext cx="10175631"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5" name="文本占位符 2">
            <a:extLst>
              <a:ext uri="{FF2B5EF4-FFF2-40B4-BE49-F238E27FC236}">
                <a16:creationId xmlns:a16="http://schemas.microsoft.com/office/drawing/2014/main" id="{0A90AC45-33B8-467E-8109-A6BDBB3864A3}"/>
              </a:ext>
            </a:extLst>
          </p:cNvPr>
          <p:cNvSpPr>
            <a:spLocks noGrp="1"/>
          </p:cNvSpPr>
          <p:nvPr>
            <p:ph idx="11"/>
          </p:nvPr>
        </p:nvSpPr>
        <p:spPr>
          <a:xfrm>
            <a:off x="235527" y="919698"/>
            <a:ext cx="5633010" cy="5296952"/>
          </a:xfrm>
          <a:prstGeom prst="rect">
            <a:avLst/>
          </a:prstGeom>
        </p:spPr>
        <p:txBody>
          <a:bodyPr vert="horz" lIns="91440" tIns="45720" rIns="91440" bIns="45720" rtlCol="0">
            <a:normAutofit/>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20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 name="标题 21">
            <a:extLst>
              <a:ext uri="{FF2B5EF4-FFF2-40B4-BE49-F238E27FC236}">
                <a16:creationId xmlns:a16="http://schemas.microsoft.com/office/drawing/2014/main" id="{F17CA559-8F3D-43C4-844D-C9BA2F65344A}"/>
              </a:ext>
            </a:extLst>
          </p:cNvPr>
          <p:cNvSpPr>
            <a:spLocks noGrp="1"/>
          </p:cNvSpPr>
          <p:nvPr>
            <p:ph type="title"/>
          </p:nvPr>
        </p:nvSpPr>
        <p:spPr>
          <a:xfrm>
            <a:off x="107950" y="1"/>
            <a:ext cx="9340850" cy="709424"/>
          </a:xfrm>
          <a:prstGeom prst="rect">
            <a:avLst/>
          </a:prstGeom>
        </p:spPr>
        <p:txBody>
          <a:bodyPr anchor="ctr"/>
          <a:lstStyle>
            <a:lvl1pPr algn="l">
              <a:defRPr lang="zh-CN" altLang="en-US" sz="4000" b="1" kern="1200" dirty="0" smtClean="0">
                <a:solidFill>
                  <a:srgbClr val="4B649F"/>
                </a:solidFill>
                <a:latin typeface="微软雅黑" pitchFamily="34" charset="-122"/>
                <a:ea typeface="微软雅黑" pitchFamily="34" charset="-122"/>
                <a:cs typeface="+mj-cs"/>
              </a:defRPr>
            </a:lvl1pPr>
          </a:lstStyle>
          <a:p>
            <a:r>
              <a:rPr lang="zh-CN" altLang="en-US"/>
              <a:t>单击此处编辑母版标题样式</a:t>
            </a:r>
            <a:endParaRPr lang="zh-CN" altLang="en-US" dirty="0"/>
          </a:p>
        </p:txBody>
      </p:sp>
      <p:sp>
        <p:nvSpPr>
          <p:cNvPr id="23" name="矩形: 圆角 22">
            <a:extLst>
              <a:ext uri="{FF2B5EF4-FFF2-40B4-BE49-F238E27FC236}">
                <a16:creationId xmlns:a16="http://schemas.microsoft.com/office/drawing/2014/main" id="{2353B46D-92D7-43F6-B39F-D17490099C0E}"/>
              </a:ext>
            </a:extLst>
          </p:cNvPr>
          <p:cNvSpPr/>
          <p:nvPr/>
        </p:nvSpPr>
        <p:spPr>
          <a:xfrm>
            <a:off x="11556957" y="6251928"/>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微软雅黑" panose="020B0503020204020204" pitchFamily="34" charset="-122"/>
                <a:ea typeface="微软雅黑" panose="020B0503020204020204" pitchFamily="34" charset="-122"/>
              </a:rPr>
              <a:pPr/>
              <a:t>‹#›</a:t>
            </a:fld>
            <a:endParaRPr lang="zh-CN" altLang="en-US" b="1" dirty="0">
              <a:latin typeface="微软雅黑" panose="020B0503020204020204" pitchFamily="34" charset="-122"/>
              <a:ea typeface="微软雅黑" panose="020B0503020204020204" pitchFamily="34" charset="-122"/>
            </a:endParaRPr>
          </a:p>
        </p:txBody>
      </p:sp>
      <p:sp>
        <p:nvSpPr>
          <p:cNvPr id="9" name="平行四边形 8">
            <a:extLst>
              <a:ext uri="{FF2B5EF4-FFF2-40B4-BE49-F238E27FC236}">
                <a16:creationId xmlns:a16="http://schemas.microsoft.com/office/drawing/2014/main" id="{B1201DA1-814D-477D-93C1-4CE97B76CA07}"/>
              </a:ext>
            </a:extLst>
          </p:cNvPr>
          <p:cNvSpPr/>
          <p:nvPr userDrawn="1"/>
        </p:nvSpPr>
        <p:spPr>
          <a:xfrm>
            <a:off x="4803932" y="6418197"/>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a:extLst>
              <a:ext uri="{FF2B5EF4-FFF2-40B4-BE49-F238E27FC236}">
                <a16:creationId xmlns:a16="http://schemas.microsoft.com/office/drawing/2014/main" id="{CF070881-46C6-4933-90A8-CFF40A0FBF12}"/>
              </a:ext>
            </a:extLst>
          </p:cNvPr>
          <p:cNvSpPr/>
          <p:nvPr userDrawn="1"/>
        </p:nvSpPr>
        <p:spPr>
          <a:xfrm>
            <a:off x="7388871" y="6418197"/>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页脚占位符 2">
            <a:extLst>
              <a:ext uri="{FF2B5EF4-FFF2-40B4-BE49-F238E27FC236}">
                <a16:creationId xmlns:a16="http://schemas.microsoft.com/office/drawing/2014/main" id="{FB82FB95-47FB-4938-A121-2227E0BDAC90}"/>
              </a:ext>
            </a:extLst>
          </p:cNvPr>
          <p:cNvSpPr>
            <a:spLocks noGrp="1"/>
          </p:cNvSpPr>
          <p:nvPr>
            <p:ph type="ftr" sz="quarter" idx="3"/>
          </p:nvPr>
        </p:nvSpPr>
        <p:spPr>
          <a:xfrm>
            <a:off x="4084649" y="6341810"/>
            <a:ext cx="4114800" cy="365125"/>
          </a:xfrm>
          <a:prstGeom prst="rect">
            <a:avLst/>
          </a:prstGeom>
          <a:noFill/>
        </p:spPr>
        <p:txBody>
          <a:bodyPr/>
          <a:lstStyle>
            <a:lvl1pPr algn="ctr">
              <a:defRPr/>
            </a:lvl1pPr>
          </a:lstStyle>
          <a:p>
            <a:r>
              <a:rPr lang="en-US" altLang="zh-CN"/>
              <a:t>Biscuit</a:t>
            </a:r>
            <a:endParaRPr lang="zh-CN" altLang="en-US" dirty="0"/>
          </a:p>
        </p:txBody>
      </p:sp>
      <p:sp>
        <p:nvSpPr>
          <p:cNvPr id="12" name="文本占位符 2">
            <a:extLst>
              <a:ext uri="{FF2B5EF4-FFF2-40B4-BE49-F238E27FC236}">
                <a16:creationId xmlns:a16="http://schemas.microsoft.com/office/drawing/2014/main" id="{0A90AC45-33B8-467E-8109-A6BDBB3864A3}"/>
              </a:ext>
            </a:extLst>
          </p:cNvPr>
          <p:cNvSpPr>
            <a:spLocks noGrp="1"/>
          </p:cNvSpPr>
          <p:nvPr>
            <p:ph idx="12"/>
          </p:nvPr>
        </p:nvSpPr>
        <p:spPr>
          <a:xfrm>
            <a:off x="6114197" y="921972"/>
            <a:ext cx="5745707" cy="5296952"/>
          </a:xfrm>
          <a:prstGeom prst="rect">
            <a:avLst/>
          </a:prstGeom>
        </p:spPr>
        <p:txBody>
          <a:bodyPr vert="horz" lIns="91440" tIns="45720" rIns="91440" bIns="45720" rtlCol="0">
            <a:normAutofit/>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20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2959565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80E95540-518A-436D-96A9-E8E5B99E656B}"/>
              </a:ext>
            </a:extLst>
          </p:cNvPr>
          <p:cNvSpPr txBox="1"/>
          <p:nvPr/>
        </p:nvSpPr>
        <p:spPr>
          <a:xfrm>
            <a:off x="2113078" y="651792"/>
            <a:ext cx="7965831" cy="923330"/>
          </a:xfrm>
          <a:prstGeom prst="rect">
            <a:avLst/>
          </a:prstGeom>
          <a:noFill/>
        </p:spPr>
        <p:txBody>
          <a:bodyPr wrap="square" rtlCol="0" anchor="ctr">
            <a:spAutoFit/>
          </a:bodyPr>
          <a:lstStyle/>
          <a:p>
            <a:pPr algn="ctr"/>
            <a:r>
              <a:rPr lang="zh-CN" altLang="en-US" sz="5400" b="1" spc="600" dirty="0">
                <a:latin typeface="微软雅黑" panose="020B0503020204020204" pitchFamily="34" charset="-122"/>
                <a:ea typeface="微软雅黑" panose="020B0503020204020204" pitchFamily="34" charset="-122"/>
              </a:rPr>
              <a:t>学士学位论文答辩</a:t>
            </a:r>
          </a:p>
        </p:txBody>
      </p:sp>
      <p:sp>
        <p:nvSpPr>
          <p:cNvPr id="5" name="标题 3">
            <a:extLst>
              <a:ext uri="{FF2B5EF4-FFF2-40B4-BE49-F238E27FC236}">
                <a16:creationId xmlns:a16="http://schemas.microsoft.com/office/drawing/2014/main" id="{D890E7FE-640E-4C4B-AEED-461CE6C68383}"/>
              </a:ext>
            </a:extLst>
          </p:cNvPr>
          <p:cNvSpPr>
            <a:spLocks noGrp="1"/>
          </p:cNvSpPr>
          <p:nvPr>
            <p:ph type="title"/>
          </p:nvPr>
        </p:nvSpPr>
        <p:spPr>
          <a:xfrm>
            <a:off x="2113079" y="3467667"/>
            <a:ext cx="7965831" cy="1534958"/>
          </a:xfrm>
          <a:prstGeom prst="rect">
            <a:avLst/>
          </a:prstGeom>
        </p:spPr>
        <p:txBody>
          <a:bodyPr anchor="ctr"/>
          <a:lstStyle>
            <a:lvl1pPr algn="ctr">
              <a:defRPr lang="zh-CN" altLang="en-US" sz="4000" b="1" kern="1200" dirty="0" smtClean="0">
                <a:solidFill>
                  <a:schemeClr val="accent1">
                    <a:lumMod val="50000"/>
                  </a:schemeClr>
                </a:solidFill>
                <a:latin typeface="微软雅黑" pitchFamily="34" charset="-122"/>
                <a:ea typeface="微软雅黑" pitchFamily="34" charset="-122"/>
                <a:cs typeface="+mj-cs"/>
              </a:defRPr>
            </a:lvl1pPr>
          </a:lstStyle>
          <a:p>
            <a:r>
              <a:rPr lang="zh-CN" altLang="en-US"/>
              <a:t>单击此处编辑母版标题样式</a:t>
            </a:r>
            <a:endParaRPr lang="zh-CN" altLang="en-US" dirty="0"/>
          </a:p>
        </p:txBody>
      </p:sp>
      <p:sp>
        <p:nvSpPr>
          <p:cNvPr id="6" name="矩形 19">
            <a:extLst>
              <a:ext uri="{FF2B5EF4-FFF2-40B4-BE49-F238E27FC236}">
                <a16:creationId xmlns:a16="http://schemas.microsoft.com/office/drawing/2014/main" id="{ED687791-76AA-47CB-B229-403F2F592611}"/>
              </a:ext>
            </a:extLst>
          </p:cNvPr>
          <p:cNvSpPr/>
          <p:nvPr/>
        </p:nvSpPr>
        <p:spPr>
          <a:xfrm>
            <a:off x="1636686" y="723900"/>
            <a:ext cx="8918627" cy="50863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7" name="副标题 2">
            <a:extLst>
              <a:ext uri="{FF2B5EF4-FFF2-40B4-BE49-F238E27FC236}">
                <a16:creationId xmlns:a16="http://schemas.microsoft.com/office/drawing/2014/main" id="{DA3962CF-197B-43C5-A281-4A78FDC25C46}"/>
              </a:ext>
            </a:extLst>
          </p:cNvPr>
          <p:cNvSpPr>
            <a:spLocks noGrp="1"/>
          </p:cNvSpPr>
          <p:nvPr>
            <p:ph type="subTitle" idx="1"/>
          </p:nvPr>
        </p:nvSpPr>
        <p:spPr>
          <a:xfrm>
            <a:off x="1803069" y="5127259"/>
            <a:ext cx="8585847" cy="601115"/>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dirty="0"/>
          </a:p>
        </p:txBody>
      </p:sp>
      <p:grpSp>
        <p:nvGrpSpPr>
          <p:cNvPr id="8" name="Group 3">
            <a:extLst>
              <a:ext uri="{FF2B5EF4-FFF2-40B4-BE49-F238E27FC236}">
                <a16:creationId xmlns:a16="http://schemas.microsoft.com/office/drawing/2014/main" id="{15034403-6685-4B58-ACE4-C380E28D34DC}"/>
              </a:ext>
            </a:extLst>
          </p:cNvPr>
          <p:cNvGrpSpPr/>
          <p:nvPr/>
        </p:nvGrpSpPr>
        <p:grpSpPr>
          <a:xfrm>
            <a:off x="1493414" y="565150"/>
            <a:ext cx="470297" cy="470297"/>
            <a:chOff x="1308100" y="1397035"/>
            <a:chExt cx="627063" cy="627062"/>
          </a:xfrm>
        </p:grpSpPr>
        <p:sp>
          <p:nvSpPr>
            <p:cNvPr id="9" name="矩形 24">
              <a:extLst>
                <a:ext uri="{FF2B5EF4-FFF2-40B4-BE49-F238E27FC236}">
                  <a16:creationId xmlns:a16="http://schemas.microsoft.com/office/drawing/2014/main" id="{1194DD5D-D017-4C63-9A90-32B25C275B57}"/>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0" name="矩形 25">
              <a:extLst>
                <a:ext uri="{FF2B5EF4-FFF2-40B4-BE49-F238E27FC236}">
                  <a16:creationId xmlns:a16="http://schemas.microsoft.com/office/drawing/2014/main" id="{EF70099E-DB65-418D-9F7D-50A7CCBED790}"/>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1" name="Group 1">
            <a:extLst>
              <a:ext uri="{FF2B5EF4-FFF2-40B4-BE49-F238E27FC236}">
                <a16:creationId xmlns:a16="http://schemas.microsoft.com/office/drawing/2014/main" id="{6916F8CC-E994-4B67-9C33-5BC4E68DD1F7}"/>
              </a:ext>
            </a:extLst>
          </p:cNvPr>
          <p:cNvGrpSpPr/>
          <p:nvPr/>
        </p:nvGrpSpPr>
        <p:grpSpPr>
          <a:xfrm>
            <a:off x="10276111" y="5526361"/>
            <a:ext cx="558403" cy="528638"/>
            <a:chOff x="10637838" y="3171860"/>
            <a:chExt cx="744537" cy="704850"/>
          </a:xfrm>
        </p:grpSpPr>
        <p:sp>
          <p:nvSpPr>
            <p:cNvPr id="12" name="矩形 21">
              <a:extLst>
                <a:ext uri="{FF2B5EF4-FFF2-40B4-BE49-F238E27FC236}">
                  <a16:creationId xmlns:a16="http://schemas.microsoft.com/office/drawing/2014/main" id="{D23328E7-BFF2-425E-8135-D37933F8D22A}"/>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3" name="矩形 22">
              <a:extLst>
                <a:ext uri="{FF2B5EF4-FFF2-40B4-BE49-F238E27FC236}">
                  <a16:creationId xmlns:a16="http://schemas.microsoft.com/office/drawing/2014/main" id="{123FCACE-815B-4AA6-8CC1-58F35DA38D09}"/>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4" name="组合 13">
            <a:extLst>
              <a:ext uri="{FF2B5EF4-FFF2-40B4-BE49-F238E27FC236}">
                <a16:creationId xmlns:a16="http://schemas.microsoft.com/office/drawing/2014/main" id="{3702AD55-5847-4CCB-A65A-9BC88ED1E6B1}"/>
              </a:ext>
            </a:extLst>
          </p:cNvPr>
          <p:cNvGrpSpPr/>
          <p:nvPr/>
        </p:nvGrpSpPr>
        <p:grpSpPr>
          <a:xfrm>
            <a:off x="9523" y="0"/>
            <a:ext cx="981077" cy="1003300"/>
            <a:chOff x="9523" y="0"/>
            <a:chExt cx="981077" cy="1003300"/>
          </a:xfrm>
        </p:grpSpPr>
        <p:sp>
          <p:nvSpPr>
            <p:cNvPr id="15" name="等腰三角形 14">
              <a:extLst>
                <a:ext uri="{FF2B5EF4-FFF2-40B4-BE49-F238E27FC236}">
                  <a16:creationId xmlns:a16="http://schemas.microsoft.com/office/drawing/2014/main" id="{73F66E0E-B447-4E57-9437-FDC3BE56C10F}"/>
                </a:ext>
              </a:extLst>
            </p:cNvPr>
            <p:cNvSpPr/>
            <p:nvPr/>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a:extLst>
                <a:ext uri="{FF2B5EF4-FFF2-40B4-BE49-F238E27FC236}">
                  <a16:creationId xmlns:a16="http://schemas.microsoft.com/office/drawing/2014/main" id="{1804777B-56A3-4EB8-8017-C5BC277C4834}"/>
                </a:ext>
              </a:extLst>
            </p:cNvPr>
            <p:cNvSpPr/>
            <p:nvPr/>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a:extLst>
                <a:ext uri="{FF2B5EF4-FFF2-40B4-BE49-F238E27FC236}">
                  <a16:creationId xmlns:a16="http://schemas.microsoft.com/office/drawing/2014/main" id="{1F2CDE73-8FE8-4606-B128-CCEDD1135E5C}"/>
                </a:ext>
              </a:extLst>
            </p:cNvPr>
            <p:cNvSpPr/>
            <p:nvPr/>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a:extLst>
                <a:ext uri="{FF2B5EF4-FFF2-40B4-BE49-F238E27FC236}">
                  <a16:creationId xmlns:a16="http://schemas.microsoft.com/office/drawing/2014/main" id="{319890DC-74B3-48DB-A2FC-C12B534F2B8F}"/>
                </a:ext>
              </a:extLst>
            </p:cNvPr>
            <p:cNvSpPr/>
            <p:nvPr/>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a:extLst>
              <a:ext uri="{FF2B5EF4-FFF2-40B4-BE49-F238E27FC236}">
                <a16:creationId xmlns:a16="http://schemas.microsoft.com/office/drawing/2014/main" id="{8A2C1484-EB3C-4054-A87F-5E1663E32C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03690" y="1431296"/>
            <a:ext cx="1984608" cy="2040601"/>
          </a:xfrm>
          <a:prstGeom prst="rect">
            <a:avLst/>
          </a:prstGeom>
        </p:spPr>
      </p:pic>
    </p:spTree>
    <p:extLst>
      <p:ext uri="{BB962C8B-B14F-4D97-AF65-F5344CB8AC3E}">
        <p14:creationId xmlns:p14="http://schemas.microsoft.com/office/powerpoint/2010/main" val="1358112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a:t>单击此处编辑母版标题样式</a:t>
            </a:r>
            <a:endParaRPr lang="zh-CN" altLang="en-US" dirty="0"/>
          </a:p>
        </p:txBody>
      </p:sp>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646752" y="3705101"/>
            <a:ext cx="8585847" cy="1552698"/>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4" name="日期占位符 3">
            <a:extLst>
              <a:ext uri="{FF2B5EF4-FFF2-40B4-BE49-F238E27FC236}">
                <a16:creationId xmlns:a16="http://schemas.microsoft.com/office/drawing/2014/main" id="{B6DCF9BB-E938-4B89-BFD0-F1F7E7F01AB8}"/>
              </a:ext>
            </a:extLst>
          </p:cNvPr>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5" name="页脚占位符 4">
            <a:extLst>
              <a:ext uri="{FF2B5EF4-FFF2-40B4-BE49-F238E27FC236}">
                <a16:creationId xmlns:a16="http://schemas.microsoft.com/office/drawing/2014/main" id="{A1969515-F994-4062-90A1-C5AFF88861DA}"/>
              </a:ext>
            </a:extLst>
          </p:cNvPr>
          <p:cNvSpPr>
            <a:spLocks noGrp="1"/>
          </p:cNvSpPr>
          <p:nvPr>
            <p:ph type="ftr" sz="quarter" idx="11"/>
          </p:nvPr>
        </p:nvSpPr>
        <p:spPr/>
        <p:txBody>
          <a:bodyPr/>
          <a:lstStyle/>
          <a:p>
            <a:r>
              <a:rPr lang="en-US" altLang="zh-CN"/>
              <a:t>Biscuit</a:t>
            </a:r>
            <a:endParaRPr lang="zh-CN" altLang="en-US"/>
          </a:p>
        </p:txBody>
      </p:sp>
      <p:sp>
        <p:nvSpPr>
          <p:cNvPr id="6" name="灯片编号占位符 5">
            <a:extLst>
              <a:ext uri="{FF2B5EF4-FFF2-40B4-BE49-F238E27FC236}">
                <a16:creationId xmlns:a16="http://schemas.microsoft.com/office/drawing/2014/main" id="{6436AF07-1610-4396-B004-C0D31EE8D542}"/>
              </a:ext>
            </a:extLst>
          </p:cNvPr>
          <p:cNvSpPr>
            <a:spLocks noGrp="1"/>
          </p:cNvSpPr>
          <p:nvPr>
            <p:ph type="sldNum" sz="quarter" idx="12"/>
          </p:nvPr>
        </p:nvSpPr>
        <p:spPr>
          <a:xfrm>
            <a:off x="8610600" y="6356350"/>
            <a:ext cx="2743200" cy="365125"/>
          </a:xfrm>
          <a:prstGeom prst="rect">
            <a:avLst/>
          </a:prstGeom>
        </p:spPr>
        <p:txBody>
          <a:bodyPr/>
          <a:lstStyle/>
          <a:p>
            <a:fld id="{EB466BE2-40FE-4A59-82BB-128E7E394AEC}" type="slidenum">
              <a:rPr lang="zh-CN" altLang="en-US" smtClean="0"/>
              <a:t>‹#›</a:t>
            </a:fld>
            <a:endParaRPr lang="zh-CN" altLang="en-US"/>
          </a:p>
        </p:txBody>
      </p:sp>
      <p:pic>
        <p:nvPicPr>
          <p:cNvPr id="7" name="图片 6">
            <a:extLst>
              <a:ext uri="{FF2B5EF4-FFF2-40B4-BE49-F238E27FC236}">
                <a16:creationId xmlns:a16="http://schemas.microsoft.com/office/drawing/2014/main" id="{1D9A5DF5-4A92-4DC2-BF60-CF7F5CFD30E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p:nvGrpSpPr>
        <p:grpSpPr>
          <a:xfrm>
            <a:off x="10031385" y="481011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p:nvGrpSpPr>
        <p:grpSpPr>
          <a:xfrm>
            <a:off x="1354455" y="1612580"/>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Tree>
    <p:extLst>
      <p:ext uri="{BB962C8B-B14F-4D97-AF65-F5344CB8AC3E}">
        <p14:creationId xmlns:p14="http://schemas.microsoft.com/office/powerpoint/2010/main" val="1795947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E07242D-8BF4-491D-9337-DAF55FE062AD}"/>
              </a:ext>
            </a:extLst>
          </p:cNvPr>
          <p:cNvSpPr txBox="1">
            <a:spLocks/>
          </p:cNvSpPr>
          <p:nvPr/>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itchFamily="34" charset="-122"/>
                <a:ea typeface="微软雅黑" pitchFamily="34" charset="-122"/>
                <a:cs typeface="+mj-cs"/>
              </a:defRPr>
            </a:lvl1pPr>
          </a:lstStyle>
          <a:p>
            <a:endParaRPr lang="zh-CN" altLang="en-US" dirty="0"/>
          </a:p>
        </p:txBody>
      </p:sp>
      <p:pic>
        <p:nvPicPr>
          <p:cNvPr id="8" name="图片 6">
            <a:extLst>
              <a:ext uri="{FF2B5EF4-FFF2-40B4-BE49-F238E27FC236}">
                <a16:creationId xmlns:a16="http://schemas.microsoft.com/office/drawing/2014/main" id="{1D9A5DF5-4A92-4DC2-BF60-CF7F5CFD30E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p:nvGrpSpPr>
        <p:grpSpPr>
          <a:xfrm>
            <a:off x="9993285" y="429576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p:nvGrpSpPr>
        <p:grpSpPr>
          <a:xfrm>
            <a:off x="1411604" y="2184201"/>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4"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a:t>单击此处编辑母版标题样式</a:t>
            </a:r>
            <a:endParaRPr lang="zh-CN" altLang="en-US" dirty="0"/>
          </a:p>
        </p:txBody>
      </p:sp>
    </p:spTree>
    <p:extLst>
      <p:ext uri="{BB962C8B-B14F-4D97-AF65-F5344CB8AC3E}">
        <p14:creationId xmlns:p14="http://schemas.microsoft.com/office/powerpoint/2010/main" val="3118013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BB2EFFA8-38F7-49BE-96C6-A4CA7C2517E3}"/>
              </a:ext>
            </a:extLst>
          </p:cNvPr>
          <p:cNvPicPr>
            <a:picLocks noChangeAspect="1"/>
          </p:cNvPicPr>
          <p:nvPr userDrawn="1"/>
        </p:nvPicPr>
        <p:blipFill>
          <a:blip r:embed="rId8"/>
          <a:stretch>
            <a:fillRect/>
          </a:stretch>
        </p:blipFill>
        <p:spPr>
          <a:xfrm>
            <a:off x="11047618" y="8601"/>
            <a:ext cx="1126503" cy="1126503"/>
          </a:xfrm>
          <a:prstGeom prst="rect">
            <a:avLst/>
          </a:prstGeom>
          <a:effectLst>
            <a:outerShdw blurRad="50800" dist="38100" dir="2700000" algn="tl" rotWithShape="0">
              <a:prstClr val="black">
                <a:alpha val="40000"/>
              </a:prstClr>
            </a:outerShdw>
          </a:effectLst>
        </p:spPr>
      </p:pic>
      <p:sp>
        <p:nvSpPr>
          <p:cNvPr id="12" name="页脚占位符 2">
            <a:extLst>
              <a:ext uri="{FF2B5EF4-FFF2-40B4-BE49-F238E27FC236}">
                <a16:creationId xmlns:a16="http://schemas.microsoft.com/office/drawing/2014/main" id="{FB82FB95-47FB-4938-A121-2227E0BDAC90}"/>
              </a:ext>
            </a:extLst>
          </p:cNvPr>
          <p:cNvSpPr>
            <a:spLocks noGrp="1"/>
          </p:cNvSpPr>
          <p:nvPr>
            <p:ph type="ftr" sz="quarter" idx="3"/>
          </p:nvPr>
        </p:nvSpPr>
        <p:spPr>
          <a:xfrm>
            <a:off x="4084649" y="6341810"/>
            <a:ext cx="4114800" cy="365125"/>
          </a:xfrm>
          <a:prstGeom prst="rect">
            <a:avLst/>
          </a:prstGeom>
          <a:noFill/>
        </p:spPr>
        <p:txBody>
          <a:bodyPr/>
          <a:lstStyle>
            <a:lvl1pPr algn="ctr">
              <a:defRPr/>
            </a:lvl1pPr>
          </a:lstStyle>
          <a:p>
            <a:r>
              <a:rPr lang="en-US" altLang="zh-CN"/>
              <a:t>Biscuit</a:t>
            </a:r>
            <a:endParaRPr lang="zh-CN" altLang="en-US" dirty="0"/>
          </a:p>
        </p:txBody>
      </p:sp>
    </p:spTree>
    <p:extLst>
      <p:ext uri="{BB962C8B-B14F-4D97-AF65-F5344CB8AC3E}">
        <p14:creationId xmlns:p14="http://schemas.microsoft.com/office/powerpoint/2010/main" val="2226562812"/>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8" r:id="rId3"/>
    <p:sldLayoutId id="2147483652" r:id="rId4"/>
    <p:sldLayoutId id="2147483655" r:id="rId5"/>
    <p:sldLayoutId id="214748365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13082" y="1872509"/>
            <a:ext cx="7965831" cy="1892667"/>
          </a:xfrm>
        </p:spPr>
        <p:txBody>
          <a:bodyPr/>
          <a:lstStyle/>
          <a:p>
            <a:r>
              <a:rPr lang="en-US" altLang="zh-CN" sz="3200" dirty="0">
                <a:latin typeface="Arial" panose="020B0604020202020204" pitchFamily="34" charset="0"/>
                <a:cs typeface="Arial" panose="020B0604020202020204" pitchFamily="34" charset="0"/>
              </a:rPr>
              <a:t>GoN2Free: Bypassing Partial Garbage Collection in Go Heap via Compiler-assisted Explicit Freeing</a:t>
            </a:r>
            <a:endParaRPr lang="zh-CN" altLang="en-US" sz="3200" dirty="0">
              <a:latin typeface="Arial" panose="020B0604020202020204" pitchFamily="34" charset="0"/>
              <a:cs typeface="Arial" panose="020B0604020202020204" pitchFamily="34" charset="0"/>
            </a:endParaRPr>
          </a:p>
        </p:txBody>
      </p:sp>
      <p:sp>
        <p:nvSpPr>
          <p:cNvPr id="5" name="副标题 4">
            <a:extLst>
              <a:ext uri="{FF2B5EF4-FFF2-40B4-BE49-F238E27FC236}">
                <a16:creationId xmlns:a16="http://schemas.microsoft.com/office/drawing/2014/main" id="{1BCCBC26-9CCB-4251-81C4-1BBD0BD25A98}"/>
              </a:ext>
            </a:extLst>
          </p:cNvPr>
          <p:cNvSpPr>
            <a:spLocks noGrp="1"/>
          </p:cNvSpPr>
          <p:nvPr>
            <p:ph type="subTitle" idx="1"/>
          </p:nvPr>
        </p:nvSpPr>
        <p:spPr>
          <a:xfrm>
            <a:off x="1803073" y="3680182"/>
            <a:ext cx="8585847" cy="1552698"/>
          </a:xfrm>
        </p:spPr>
        <p:txBody>
          <a:bodyPr>
            <a:normAutofit/>
          </a:bodyPr>
          <a:lstStyle/>
          <a:p>
            <a:r>
              <a:rPr lang="en-US" altLang="zh-CN" sz="2400" b="1" dirty="0" err="1">
                <a:latin typeface="Arial" panose="020B0604020202020204" pitchFamily="34" charset="0"/>
                <a:cs typeface="Arial" panose="020B0604020202020204" pitchFamily="34" charset="0"/>
              </a:rPr>
              <a:t>Haoran</a:t>
            </a:r>
            <a:r>
              <a:rPr lang="en-US" altLang="zh-CN" sz="2400" b="1" dirty="0">
                <a:latin typeface="Arial" panose="020B0604020202020204" pitchFamily="34" charset="0"/>
                <a:cs typeface="Arial" panose="020B0604020202020204" pitchFamily="34" charset="0"/>
              </a:rPr>
              <a:t> Peng</a:t>
            </a:r>
            <a:r>
              <a:rPr lang="en-US" altLang="zh-CN" sz="2400" dirty="0">
                <a:latin typeface="Arial" panose="020B0604020202020204" pitchFamily="34" charset="0"/>
                <a:cs typeface="Arial" panose="020B0604020202020204" pitchFamily="34" charset="0"/>
              </a:rPr>
              <a:t>,</a:t>
            </a:r>
            <a:r>
              <a:rPr lang="zh-CN" altLang="en-US" sz="2400" dirty="0">
                <a:latin typeface="Arial" panose="020B0604020202020204" pitchFamily="34" charset="0"/>
                <a:cs typeface="Arial" panose="020B0604020202020204" pitchFamily="34" charset="0"/>
              </a:rPr>
              <a:t> </a:t>
            </a:r>
            <a:r>
              <a:rPr lang="en-US" altLang="zh-CN" sz="2400" dirty="0">
                <a:latin typeface="Arial" panose="020B0604020202020204" pitchFamily="34" charset="0"/>
                <a:cs typeface="Arial" panose="020B0604020202020204" pitchFamily="34" charset="0"/>
              </a:rPr>
              <a:t>Yu</a:t>
            </a:r>
            <a:r>
              <a:rPr lang="zh-CN" altLang="en-US" sz="2400" dirty="0">
                <a:latin typeface="Arial" panose="020B0604020202020204" pitchFamily="34" charset="0"/>
                <a:cs typeface="Arial" panose="020B0604020202020204" pitchFamily="34" charset="0"/>
              </a:rPr>
              <a:t> </a:t>
            </a:r>
            <a:r>
              <a:rPr lang="en-US" altLang="zh-CN" sz="2400" dirty="0">
                <a:latin typeface="Arial" panose="020B0604020202020204" pitchFamily="34" charset="0"/>
                <a:cs typeface="Arial" panose="020B0604020202020204" pitchFamily="34" charset="0"/>
              </a:rPr>
              <a:t>Zhang*,</a:t>
            </a:r>
            <a:r>
              <a:rPr lang="zh-CN" altLang="en-US" sz="2400" dirty="0">
                <a:latin typeface="Arial" panose="020B0604020202020204" pitchFamily="34" charset="0"/>
                <a:cs typeface="Arial" panose="020B0604020202020204" pitchFamily="34" charset="0"/>
              </a:rPr>
              <a:t> </a:t>
            </a:r>
            <a:r>
              <a:rPr lang="en-US" altLang="zh-CN" sz="2400" dirty="0" err="1">
                <a:latin typeface="Arial" panose="020B0604020202020204" pitchFamily="34" charset="0"/>
                <a:cs typeface="Arial" panose="020B0604020202020204" pitchFamily="34" charset="0"/>
              </a:rPr>
              <a:t>Boyao</a:t>
            </a:r>
            <a:r>
              <a:rPr lang="zh-CN" altLang="en-US" sz="2400" dirty="0">
                <a:latin typeface="Arial" panose="020B0604020202020204" pitchFamily="34" charset="0"/>
                <a:cs typeface="Arial" panose="020B0604020202020204" pitchFamily="34" charset="0"/>
              </a:rPr>
              <a:t> </a:t>
            </a:r>
            <a:r>
              <a:rPr lang="en-US" altLang="zh-CN" sz="2400" dirty="0">
                <a:latin typeface="Arial" panose="020B0604020202020204" pitchFamily="34" charset="0"/>
                <a:cs typeface="Arial" panose="020B0604020202020204" pitchFamily="34" charset="0"/>
              </a:rPr>
              <a:t>Ding,</a:t>
            </a:r>
            <a:r>
              <a:rPr lang="zh-CN" altLang="en-US" sz="2400" dirty="0">
                <a:latin typeface="Arial" panose="020B0604020202020204" pitchFamily="34" charset="0"/>
                <a:cs typeface="Arial" panose="020B0604020202020204" pitchFamily="34" charset="0"/>
              </a:rPr>
              <a:t> </a:t>
            </a:r>
            <a:r>
              <a:rPr lang="en-US" altLang="zh-CN" sz="2400" dirty="0" err="1">
                <a:latin typeface="Arial" panose="020B0604020202020204" pitchFamily="34" charset="0"/>
                <a:cs typeface="Arial" panose="020B0604020202020204" pitchFamily="34" charset="0"/>
              </a:rPr>
              <a:t>Mingzhe</a:t>
            </a:r>
            <a:r>
              <a:rPr lang="zh-CN" altLang="en-US" sz="2400" dirty="0">
                <a:latin typeface="Arial" panose="020B0604020202020204" pitchFamily="34" charset="0"/>
                <a:cs typeface="Arial" panose="020B0604020202020204" pitchFamily="34" charset="0"/>
              </a:rPr>
              <a:t> </a:t>
            </a:r>
            <a:r>
              <a:rPr lang="en-US" altLang="zh-CN" sz="2400" dirty="0">
                <a:latin typeface="Arial" panose="020B0604020202020204" pitchFamily="34" charset="0"/>
                <a:cs typeface="Arial" panose="020B0604020202020204" pitchFamily="34" charset="0"/>
              </a:rPr>
              <a:t>Hu</a:t>
            </a:r>
          </a:p>
          <a:p>
            <a:r>
              <a:rPr lang="zh-CN" altLang="en-US" sz="2400" dirty="0">
                <a:latin typeface="Arial" panose="020B0604020202020204" pitchFamily="34" charset="0"/>
                <a:cs typeface="Arial" panose="020B0604020202020204" pitchFamily="34" charset="0"/>
              </a:rPr>
              <a:t>没投出去</a:t>
            </a:r>
            <a:endParaRPr lang="en-US" altLang="zh-C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3190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normAutofit fontScale="92500" lnSpcReduction="20000"/>
          </a:bodyPr>
          <a:lstStyle/>
          <a:p>
            <a:r>
              <a:rPr lang="zh-CN" altLang="en-US" dirty="0">
                <a:latin typeface="Arial" panose="020B0604020202020204" pitchFamily="34" charset="0"/>
                <a:cs typeface="Arial" panose="020B0604020202020204" pitchFamily="34" charset="0"/>
              </a:rPr>
              <a:t>近年来倍受欢迎的年轻语言</a:t>
            </a:r>
            <a:endParaRPr lang="en-US" altLang="zh-CN" dirty="0">
              <a:latin typeface="Arial" panose="020B0604020202020204" pitchFamily="34" charset="0"/>
              <a:cs typeface="Arial" panose="020B0604020202020204" pitchFamily="34" charset="0"/>
            </a:endParaRPr>
          </a:p>
          <a:p>
            <a:pPr lvl="1"/>
            <a:r>
              <a:rPr lang="en-US" altLang="zh-CN" dirty="0">
                <a:latin typeface="Arial" panose="020B0604020202020204" pitchFamily="34" charset="0"/>
                <a:cs typeface="Arial" panose="020B0604020202020204" pitchFamily="34" charset="0"/>
              </a:rPr>
              <a:t>Google</a:t>
            </a:r>
            <a:r>
              <a:rPr lang="zh-CN" altLang="en-US" dirty="0">
                <a:latin typeface="Arial" panose="020B0604020202020204" pitchFamily="34" charset="0"/>
                <a:cs typeface="Arial" panose="020B0604020202020204" pitchFamily="34" charset="0"/>
              </a:rPr>
              <a:t>于</a:t>
            </a:r>
            <a:r>
              <a:rPr lang="en-US" altLang="zh-CN" dirty="0">
                <a:latin typeface="Arial" panose="020B0604020202020204" pitchFamily="34" charset="0"/>
                <a:cs typeface="Arial" panose="020B0604020202020204" pitchFamily="34" charset="0"/>
              </a:rPr>
              <a:t>2009</a:t>
            </a:r>
            <a:r>
              <a:rPr lang="zh-CN" altLang="en-US" dirty="0">
                <a:latin typeface="Arial" panose="020B0604020202020204" pitchFamily="34" charset="0"/>
                <a:cs typeface="Arial" panose="020B0604020202020204" pitchFamily="34" charset="0"/>
              </a:rPr>
              <a:t>年首次发布</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全球</a:t>
            </a:r>
            <a:r>
              <a:rPr lang="en-US" altLang="zh-CN" dirty="0">
                <a:latin typeface="Arial" panose="020B0604020202020204" pitchFamily="34" charset="0"/>
                <a:cs typeface="Arial" panose="020B0604020202020204" pitchFamily="34" charset="0"/>
              </a:rPr>
              <a:t>110</a:t>
            </a:r>
            <a:r>
              <a:rPr lang="zh-CN" altLang="en-US" dirty="0">
                <a:latin typeface="Arial" panose="020B0604020202020204" pitchFamily="34" charset="0"/>
                <a:cs typeface="Arial" panose="020B0604020202020204" pitchFamily="34" charset="0"/>
              </a:rPr>
              <a:t>万专业</a:t>
            </a:r>
            <a:r>
              <a:rPr lang="en-US" altLang="zh-CN" dirty="0">
                <a:latin typeface="Arial" panose="020B0604020202020204" pitchFamily="34" charset="0"/>
                <a:cs typeface="Arial" panose="020B0604020202020204" pitchFamily="34" charset="0"/>
              </a:rPr>
              <a:t>Go</a:t>
            </a:r>
            <a:r>
              <a:rPr lang="zh-CN" altLang="en-US" dirty="0">
                <a:latin typeface="Arial" panose="020B0604020202020204" pitchFamily="34" charset="0"/>
                <a:cs typeface="Arial" panose="020B0604020202020204" pitchFamily="34" charset="0"/>
              </a:rPr>
              <a:t>开发者，中国占</a:t>
            </a:r>
            <a:r>
              <a:rPr lang="en-US" altLang="zh-CN" dirty="0">
                <a:latin typeface="Arial" panose="020B0604020202020204" pitchFamily="34" charset="0"/>
                <a:cs typeface="Arial" panose="020B0604020202020204" pitchFamily="34" charset="0"/>
              </a:rPr>
              <a:t>16%</a:t>
            </a:r>
          </a:p>
          <a:p>
            <a:pPr lvl="1"/>
            <a:r>
              <a:rPr lang="en-US" altLang="zh-CN" dirty="0">
                <a:latin typeface="Arial" panose="020B0604020202020204" pitchFamily="34" charset="0"/>
                <a:cs typeface="Arial" panose="020B0604020202020204" pitchFamily="34" charset="0"/>
              </a:rPr>
              <a:t>2021</a:t>
            </a:r>
            <a:r>
              <a:rPr lang="zh-CN" altLang="en-US" dirty="0">
                <a:latin typeface="Arial" panose="020B0604020202020204" pitchFamily="34" charset="0"/>
                <a:cs typeface="Arial" panose="020B0604020202020204" pitchFamily="34" charset="0"/>
              </a:rPr>
              <a:t>年超过</a:t>
            </a:r>
            <a:r>
              <a:rPr lang="en-US" altLang="zh-CN" dirty="0">
                <a:latin typeface="Arial" panose="020B0604020202020204" pitchFamily="34" charset="0"/>
                <a:cs typeface="Arial" panose="020B0604020202020204" pitchFamily="34" charset="0"/>
              </a:rPr>
              <a:t>C++</a:t>
            </a:r>
            <a:r>
              <a:rPr lang="zh-CN" altLang="en-US" dirty="0">
                <a:latin typeface="Arial" panose="020B0604020202020204" pitchFamily="34" charset="0"/>
                <a:cs typeface="Arial" panose="020B0604020202020204" pitchFamily="34" charset="0"/>
              </a:rPr>
              <a:t>成为腾讯内最热门语言</a:t>
            </a:r>
            <a:endParaRPr lang="en-US" altLang="zh-CN" dirty="0">
              <a:latin typeface="Arial" panose="020B0604020202020204" pitchFamily="34" charset="0"/>
              <a:cs typeface="Arial" panose="020B0604020202020204" pitchFamily="34" charset="0"/>
            </a:endParaRPr>
          </a:p>
          <a:p>
            <a:r>
              <a:rPr lang="zh-CN" altLang="en-US" dirty="0">
                <a:latin typeface="Arial" panose="020B0604020202020204" pitchFamily="34" charset="0"/>
                <a:cs typeface="Arial" panose="020B0604020202020204" pitchFamily="34" charset="0"/>
              </a:rPr>
              <a:t>运行高效、开发便捷</a:t>
            </a:r>
            <a:endParaRPr lang="en-US" altLang="zh-CN" dirty="0">
              <a:latin typeface="Arial" panose="020B0604020202020204" pitchFamily="34" charset="0"/>
              <a:cs typeface="Arial" panose="020B0604020202020204" pitchFamily="34" charset="0"/>
            </a:endParaRPr>
          </a:p>
          <a:p>
            <a:pPr lvl="1"/>
            <a:r>
              <a:rPr lang="zh-CN" altLang="en-US" b="1" dirty="0">
                <a:latin typeface="Arial" panose="020B0604020202020204" pitchFamily="34" charset="0"/>
                <a:cs typeface="Arial" panose="020B0604020202020204" pitchFamily="34" charset="0"/>
              </a:rPr>
              <a:t>静态类型系统</a:t>
            </a:r>
            <a:r>
              <a:rPr lang="zh-CN" altLang="en-US" dirty="0">
                <a:latin typeface="Arial" panose="020B0604020202020204" pitchFamily="34" charset="0"/>
                <a:cs typeface="Arial" panose="020B0604020202020204" pitchFamily="34" charset="0"/>
              </a:rPr>
              <a:t>、编译执行</a:t>
            </a:r>
            <a:br>
              <a:rPr lang="en-US" altLang="zh-CN" dirty="0">
                <a:latin typeface="Arial" panose="020B0604020202020204" pitchFamily="34" charset="0"/>
                <a:cs typeface="Arial" panose="020B0604020202020204" pitchFamily="34" charset="0"/>
              </a:rPr>
            </a:br>
            <a:r>
              <a:rPr lang="zh-CN" altLang="en-US" dirty="0">
                <a:latin typeface="Arial" panose="020B0604020202020204" pitchFamily="34" charset="0"/>
                <a:cs typeface="Arial" panose="020B0604020202020204" pitchFamily="34" charset="0"/>
              </a:rPr>
              <a:t>运行效率接近</a:t>
            </a:r>
            <a:r>
              <a:rPr lang="en-US" altLang="zh-CN" dirty="0">
                <a:latin typeface="Arial" panose="020B0604020202020204" pitchFamily="34" charset="0"/>
                <a:cs typeface="Arial" panose="020B0604020202020204" pitchFamily="34" charset="0"/>
              </a:rPr>
              <a:t>C++</a:t>
            </a:r>
          </a:p>
          <a:p>
            <a:pPr lvl="1"/>
            <a:r>
              <a:rPr lang="zh-CN" altLang="en-US" b="1" dirty="0">
                <a:latin typeface="Arial" panose="020B0604020202020204" pitchFamily="34" charset="0"/>
                <a:cs typeface="Arial" panose="020B0604020202020204" pitchFamily="34" charset="0"/>
              </a:rPr>
              <a:t>自动内存管理</a:t>
            </a:r>
            <a:r>
              <a:rPr lang="zh-CN" altLang="en-US" dirty="0">
                <a:latin typeface="Arial" panose="020B0604020202020204" pitchFamily="34" charset="0"/>
                <a:cs typeface="Arial" panose="020B0604020202020204" pitchFamily="34" charset="0"/>
              </a:rPr>
              <a:t>、语法简洁</a:t>
            </a:r>
            <a:br>
              <a:rPr lang="en-US" altLang="zh-CN" dirty="0">
                <a:latin typeface="Arial" panose="020B0604020202020204" pitchFamily="34" charset="0"/>
                <a:cs typeface="Arial" panose="020B0604020202020204" pitchFamily="34" charset="0"/>
              </a:rPr>
            </a:br>
            <a:r>
              <a:rPr lang="zh-CN" altLang="en-US" dirty="0">
                <a:latin typeface="Arial" panose="020B0604020202020204" pitchFamily="34" charset="0"/>
                <a:cs typeface="Arial" panose="020B0604020202020204" pitchFamily="34" charset="0"/>
              </a:rPr>
              <a:t>开发体验媲美</a:t>
            </a:r>
            <a:r>
              <a:rPr lang="en-US" altLang="zh-CN" dirty="0">
                <a:latin typeface="Arial" panose="020B0604020202020204" pitchFamily="34" charset="0"/>
                <a:cs typeface="Arial" panose="020B0604020202020204" pitchFamily="34" charset="0"/>
              </a:rPr>
              <a:t>Python</a:t>
            </a:r>
          </a:p>
          <a:p>
            <a:r>
              <a:rPr lang="zh-CN" altLang="en-US" dirty="0">
                <a:latin typeface="Arial" panose="020B0604020202020204" pitchFamily="34" charset="0"/>
                <a:cs typeface="Arial" panose="020B0604020202020204" pitchFamily="34" charset="0"/>
              </a:rPr>
              <a:t>云原生时代的基础设施</a:t>
            </a:r>
            <a:endParaRPr lang="en-US" altLang="zh-CN" dirty="0">
              <a:latin typeface="Arial" panose="020B0604020202020204" pitchFamily="34" charset="0"/>
              <a:cs typeface="Arial" panose="020B0604020202020204" pitchFamily="34" charset="0"/>
            </a:endParaRPr>
          </a:p>
          <a:p>
            <a:pPr lvl="1"/>
            <a:r>
              <a:rPr lang="en-US" altLang="zh-CN" dirty="0">
                <a:latin typeface="Arial" panose="020B0604020202020204" pitchFamily="34" charset="0"/>
                <a:cs typeface="Arial" panose="020B0604020202020204" pitchFamily="34" charset="0"/>
              </a:rPr>
              <a:t>Docker</a:t>
            </a:r>
            <a:r>
              <a:rPr lang="zh-CN" altLang="en-US" dirty="0">
                <a:latin typeface="Arial" panose="020B0604020202020204" pitchFamily="34" charset="0"/>
                <a:cs typeface="Arial" panose="020B0604020202020204" pitchFamily="34" charset="0"/>
              </a:rPr>
              <a:t>、</a:t>
            </a:r>
            <a:r>
              <a:rPr lang="en-US" altLang="zh-CN" dirty="0">
                <a:latin typeface="Arial" panose="020B0604020202020204" pitchFamily="34" charset="0"/>
                <a:cs typeface="Arial" panose="020B0604020202020204" pitchFamily="34" charset="0"/>
              </a:rPr>
              <a:t>Kubernetes</a:t>
            </a:r>
            <a:r>
              <a:rPr lang="zh-CN" altLang="en-US" dirty="0">
                <a:latin typeface="Arial" panose="020B0604020202020204" pitchFamily="34" charset="0"/>
                <a:cs typeface="Arial" panose="020B0604020202020204" pitchFamily="34" charset="0"/>
              </a:rPr>
              <a:t>使用</a:t>
            </a:r>
            <a:r>
              <a:rPr lang="en-US" altLang="zh-CN" dirty="0">
                <a:latin typeface="Arial" panose="020B0604020202020204" pitchFamily="34" charset="0"/>
                <a:cs typeface="Arial" panose="020B0604020202020204" pitchFamily="34" charset="0"/>
              </a:rPr>
              <a:t>Go</a:t>
            </a:r>
            <a:r>
              <a:rPr lang="zh-CN" altLang="en-US" dirty="0">
                <a:latin typeface="Arial" panose="020B0604020202020204" pitchFamily="34" charset="0"/>
                <a:cs typeface="Arial" panose="020B0604020202020204" pitchFamily="34" charset="0"/>
              </a:rPr>
              <a:t>开发</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适应容器与微服务架构的开发</a:t>
            </a:r>
          </a:p>
        </p:txBody>
      </p:sp>
      <p:sp>
        <p:nvSpPr>
          <p:cNvPr id="3" name="标题 2"/>
          <p:cNvSpPr>
            <a:spLocks noGrp="1"/>
          </p:cNvSpPr>
          <p:nvPr>
            <p:ph type="title"/>
          </p:nvPr>
        </p:nvSpPr>
        <p:spPr>
          <a:xfrm>
            <a:off x="181909" y="141195"/>
            <a:ext cx="11093450" cy="709424"/>
          </a:xfrm>
        </p:spPr>
        <p:txBody>
          <a:bodyPr/>
          <a:lstStyle/>
          <a:p>
            <a:r>
              <a:rPr lang="en-US" altLang="zh-CN" dirty="0">
                <a:latin typeface="Arial" panose="020B0604020202020204" pitchFamily="34" charset="0"/>
                <a:cs typeface="Arial" panose="020B0604020202020204" pitchFamily="34" charset="0"/>
              </a:rPr>
              <a:t>Go</a:t>
            </a:r>
            <a:r>
              <a:rPr lang="zh-CN" altLang="en-US" dirty="0">
                <a:latin typeface="Arial" panose="020B0604020202020204" pitchFamily="34" charset="0"/>
                <a:cs typeface="Arial" panose="020B0604020202020204" pitchFamily="34" charset="0"/>
              </a:rPr>
              <a:t>语言</a:t>
            </a:r>
          </a:p>
        </p:txBody>
      </p:sp>
      <p:pic>
        <p:nvPicPr>
          <p:cNvPr id="12" name="图片 11">
            <a:extLst>
              <a:ext uri="{FF2B5EF4-FFF2-40B4-BE49-F238E27FC236}">
                <a16:creationId xmlns:a16="http://schemas.microsoft.com/office/drawing/2014/main" id="{81B87C4F-08DB-C0D2-3813-416F9F6EC91D}"/>
              </a:ext>
            </a:extLst>
          </p:cNvPr>
          <p:cNvPicPr>
            <a:picLocks noChangeAspect="1"/>
          </p:cNvPicPr>
          <p:nvPr/>
        </p:nvPicPr>
        <p:blipFill>
          <a:blip r:embed="rId2"/>
          <a:stretch>
            <a:fillRect/>
          </a:stretch>
        </p:blipFill>
        <p:spPr>
          <a:xfrm>
            <a:off x="6096000" y="1643903"/>
            <a:ext cx="4997489" cy="3570194"/>
          </a:xfrm>
          <a:prstGeom prst="rect">
            <a:avLst/>
          </a:prstGeom>
        </p:spPr>
      </p:pic>
      <p:sp>
        <p:nvSpPr>
          <p:cNvPr id="15" name="内容占位符 1">
            <a:extLst>
              <a:ext uri="{FF2B5EF4-FFF2-40B4-BE49-F238E27FC236}">
                <a16:creationId xmlns:a16="http://schemas.microsoft.com/office/drawing/2014/main" id="{3F8C97DB-8EE6-E544-B218-45D92B6EC158}"/>
              </a:ext>
            </a:extLst>
          </p:cNvPr>
          <p:cNvSpPr txBox="1">
            <a:spLocks/>
          </p:cNvSpPr>
          <p:nvPr/>
        </p:nvSpPr>
        <p:spPr>
          <a:xfrm>
            <a:off x="6622677" y="5160309"/>
            <a:ext cx="4652682" cy="497542"/>
          </a:xfrm>
          <a:prstGeom prst="rect">
            <a:avLst/>
          </a:prstGeom>
        </p:spPr>
        <p:txBody>
          <a:bodyPr vert="horz" lIns="91440" tIns="45720" rIns="91440" bIns="45720" rtlCol="0">
            <a:normAutofit/>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20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1600" b="0" dirty="0">
                <a:latin typeface="Arial" panose="020B0604020202020204" pitchFamily="34" charset="0"/>
                <a:cs typeface="Arial" panose="020B0604020202020204" pitchFamily="34" charset="0"/>
              </a:rPr>
              <a:t>Go</a:t>
            </a:r>
            <a:r>
              <a:rPr lang="zh-CN" altLang="en-US" sz="1600" b="0" dirty="0">
                <a:latin typeface="Arial" panose="020B0604020202020204" pitchFamily="34" charset="0"/>
                <a:cs typeface="Arial" panose="020B0604020202020204" pitchFamily="34" charset="0"/>
              </a:rPr>
              <a:t>在</a:t>
            </a:r>
            <a:r>
              <a:rPr lang="en-US" altLang="zh-CN" sz="1600" b="0" dirty="0">
                <a:latin typeface="Arial" panose="020B0604020202020204" pitchFamily="34" charset="0"/>
                <a:cs typeface="Arial" panose="020B0604020202020204" pitchFamily="34" charset="0"/>
              </a:rPr>
              <a:t>n</a:t>
            </a:r>
            <a:r>
              <a:rPr lang="zh-CN" altLang="en-US" sz="1600" b="0" dirty="0">
                <a:latin typeface="Arial" panose="020B0604020202020204" pitchFamily="34" charset="0"/>
                <a:cs typeface="Arial" panose="020B0604020202020204" pitchFamily="34" charset="0"/>
              </a:rPr>
              <a:t>皇后问题上性能接近</a:t>
            </a:r>
            <a:r>
              <a:rPr lang="en-US" altLang="zh-CN" sz="1600" b="0" dirty="0">
                <a:latin typeface="Arial" panose="020B0604020202020204" pitchFamily="34" charset="0"/>
                <a:cs typeface="Arial" panose="020B0604020202020204" pitchFamily="34" charset="0"/>
              </a:rPr>
              <a:t>C++</a:t>
            </a:r>
            <a:r>
              <a:rPr lang="zh-CN" altLang="en-US" sz="1600" b="0" dirty="0">
                <a:latin typeface="Arial" panose="020B0604020202020204" pitchFamily="34" charset="0"/>
                <a:cs typeface="Arial" panose="020B0604020202020204" pitchFamily="34" charset="0"/>
              </a:rPr>
              <a:t>，远优于</a:t>
            </a:r>
            <a:r>
              <a:rPr lang="en-US" altLang="zh-CN" sz="1600" b="0" dirty="0">
                <a:latin typeface="Arial" panose="020B0604020202020204" pitchFamily="34" charset="0"/>
                <a:cs typeface="Arial" panose="020B0604020202020204" pitchFamily="34" charset="0"/>
              </a:rPr>
              <a:t>Python</a:t>
            </a:r>
            <a:endParaRPr lang="zh-CN" altLang="en-US" sz="1600" b="0" dirty="0">
              <a:latin typeface="Arial" panose="020B0604020202020204" pitchFamily="34" charset="0"/>
              <a:cs typeface="Arial" panose="020B0604020202020204" pitchFamily="34" charset="0"/>
            </a:endParaRPr>
          </a:p>
        </p:txBody>
      </p:sp>
      <p:pic>
        <p:nvPicPr>
          <p:cNvPr id="17" name="图片 16">
            <a:extLst>
              <a:ext uri="{FF2B5EF4-FFF2-40B4-BE49-F238E27FC236}">
                <a16:creationId xmlns:a16="http://schemas.microsoft.com/office/drawing/2014/main" id="{C2FC6CD4-988E-58E6-0290-6D561366379B}"/>
              </a:ext>
            </a:extLst>
          </p:cNvPr>
          <p:cNvPicPr>
            <a:picLocks noChangeAspect="1"/>
          </p:cNvPicPr>
          <p:nvPr/>
        </p:nvPicPr>
        <p:blipFill>
          <a:blip r:embed="rId3"/>
          <a:stretch>
            <a:fillRect/>
          </a:stretch>
        </p:blipFill>
        <p:spPr>
          <a:xfrm>
            <a:off x="2030505" y="72116"/>
            <a:ext cx="624114" cy="655411"/>
          </a:xfrm>
          <a:prstGeom prst="rect">
            <a:avLst/>
          </a:prstGeom>
        </p:spPr>
      </p:pic>
      <p:sp>
        <p:nvSpPr>
          <p:cNvPr id="10" name="圆角矩形标注 3">
            <a:extLst>
              <a:ext uri="{FF2B5EF4-FFF2-40B4-BE49-F238E27FC236}">
                <a16:creationId xmlns:a16="http://schemas.microsoft.com/office/drawing/2014/main" id="{C92BD9B8-7D59-FAF7-7F73-AD993591FC81}"/>
              </a:ext>
            </a:extLst>
          </p:cNvPr>
          <p:cNvSpPr/>
          <p:nvPr/>
        </p:nvSpPr>
        <p:spPr>
          <a:xfrm>
            <a:off x="10783018" y="2130725"/>
            <a:ext cx="1173455" cy="715992"/>
          </a:xfrm>
          <a:prstGeom prst="wedgeRoundRectCallout">
            <a:avLst>
              <a:gd name="adj1" fmla="val -36775"/>
              <a:gd name="adj2" fmla="val 69749"/>
              <a:gd name="adj3" fmla="val 16667"/>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性能接近</a:t>
            </a:r>
            <a:r>
              <a:rPr lang="en-US" altLang="zh-CN" dirty="0">
                <a:solidFill>
                  <a:schemeClr val="bg1"/>
                </a:solidFill>
                <a:latin typeface="微软雅黑" panose="020B0503020204020204" pitchFamily="34" charset="-122"/>
                <a:ea typeface="微软雅黑" panose="020B0503020204020204" pitchFamily="34" charset="-122"/>
              </a:rPr>
              <a:t>C++</a:t>
            </a:r>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9593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235527" y="919697"/>
            <a:ext cx="5860471" cy="5418568"/>
          </a:xfrm>
        </p:spPr>
        <p:txBody>
          <a:bodyPr>
            <a:normAutofit fontScale="92500"/>
          </a:bodyPr>
          <a:lstStyle/>
          <a:p>
            <a:r>
              <a:rPr lang="en-US" altLang="zh-CN" dirty="0">
                <a:latin typeface="Arial" panose="020B0604020202020204" pitchFamily="34" charset="0"/>
                <a:cs typeface="Arial" panose="020B0604020202020204" pitchFamily="34" charset="0"/>
              </a:rPr>
              <a:t>Go</a:t>
            </a:r>
            <a:r>
              <a:rPr lang="zh-CN" altLang="en-US" dirty="0">
                <a:latin typeface="Arial" panose="020B0604020202020204" pitchFamily="34" charset="0"/>
                <a:cs typeface="Arial" panose="020B0604020202020204" pitchFamily="34" charset="0"/>
              </a:rPr>
              <a:t>内存管理方法</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栈分配，</a:t>
            </a:r>
            <a:r>
              <a:rPr lang="zh-CN" altLang="en-US" sz="2500" b="1" dirty="0">
                <a:latin typeface="Arial" panose="020B0604020202020204" pitchFamily="34" charset="0"/>
                <a:cs typeface="Arial" panose="020B0604020202020204" pitchFamily="34" charset="0"/>
              </a:rPr>
              <a:t>随栈帧分配回收，性能开销小</a:t>
            </a:r>
            <a:endParaRPr lang="en-US" altLang="zh-CN" sz="2500" b="1"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堆分配，由垃圾收集</a:t>
            </a:r>
            <a:r>
              <a:rPr lang="en-US" altLang="zh-CN" dirty="0">
                <a:latin typeface="Arial" panose="020B0604020202020204" pitchFamily="34" charset="0"/>
                <a:cs typeface="Arial" panose="020B0604020202020204" pitchFamily="34" charset="0"/>
              </a:rPr>
              <a:t>(GC)</a:t>
            </a:r>
            <a:r>
              <a:rPr lang="zh-CN" altLang="en-US" dirty="0">
                <a:latin typeface="Arial" panose="020B0604020202020204" pitchFamily="34" charset="0"/>
                <a:cs typeface="Arial" panose="020B0604020202020204" pitchFamily="34" charset="0"/>
              </a:rPr>
              <a:t>回收</a:t>
            </a:r>
            <a:endParaRPr lang="en-US" altLang="zh-CN" dirty="0">
              <a:latin typeface="Arial" panose="020B0604020202020204" pitchFamily="34" charset="0"/>
              <a:cs typeface="Arial" panose="020B0604020202020204" pitchFamily="34" charset="0"/>
            </a:endParaRPr>
          </a:p>
          <a:p>
            <a:pPr lvl="2"/>
            <a:r>
              <a:rPr lang="en-US" altLang="zh-CN" dirty="0">
                <a:latin typeface="Arial" panose="020B0604020202020204" pitchFamily="34" charset="0"/>
                <a:cs typeface="Arial" panose="020B0604020202020204" pitchFamily="34" charset="0"/>
              </a:rPr>
              <a:t>GC</a:t>
            </a:r>
            <a:r>
              <a:rPr lang="zh-CN" altLang="en-US" dirty="0">
                <a:latin typeface="Arial" panose="020B0604020202020204" pitchFamily="34" charset="0"/>
                <a:cs typeface="Arial" panose="020B0604020202020204" pitchFamily="34" charset="0"/>
              </a:rPr>
              <a:t>的触发会</a:t>
            </a:r>
            <a:r>
              <a:rPr lang="zh-CN" altLang="en-US" sz="2100" b="1" dirty="0">
                <a:latin typeface="Arial" panose="020B0604020202020204" pitchFamily="34" charset="0"/>
                <a:cs typeface="Arial" panose="020B0604020202020204" pitchFamily="34" charset="0"/>
              </a:rPr>
              <a:t>暂停程序运行</a:t>
            </a:r>
            <a:r>
              <a:rPr lang="zh-CN" altLang="en-US" dirty="0">
                <a:latin typeface="Arial" panose="020B0604020202020204" pitchFamily="34" charset="0"/>
                <a:cs typeface="Arial" panose="020B0604020202020204" pitchFamily="34" charset="0"/>
              </a:rPr>
              <a:t>，对性能有很大影响</a:t>
            </a:r>
            <a:endParaRPr lang="en-US" altLang="zh-CN" dirty="0">
              <a:latin typeface="Arial" panose="020B0604020202020204" pitchFamily="34" charset="0"/>
              <a:cs typeface="Arial" panose="020B0604020202020204" pitchFamily="34" charset="0"/>
            </a:endParaRPr>
          </a:p>
          <a:p>
            <a:r>
              <a:rPr lang="zh-CN" altLang="en-US" dirty="0">
                <a:latin typeface="Arial" panose="020B0604020202020204" pitchFamily="34" charset="0"/>
                <a:cs typeface="Arial" panose="020B0604020202020204" pitchFamily="34" charset="0"/>
              </a:rPr>
              <a:t>分配方案</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自动决定分配在栈</a:t>
            </a:r>
            <a:r>
              <a:rPr lang="en-US" altLang="zh-CN" dirty="0">
                <a:latin typeface="Arial" panose="020B0604020202020204" pitchFamily="34" charset="0"/>
                <a:cs typeface="Arial" panose="020B0604020202020204" pitchFamily="34" charset="0"/>
              </a:rPr>
              <a:t>/</a:t>
            </a:r>
            <a:r>
              <a:rPr lang="zh-CN" altLang="en-US" dirty="0">
                <a:latin typeface="Arial" panose="020B0604020202020204" pitchFamily="34" charset="0"/>
                <a:cs typeface="Arial" panose="020B0604020202020204" pitchFamily="34" charset="0"/>
              </a:rPr>
              <a:t>堆，无需程序员指定</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向程序员保证生成的分配方案在程序运行期间不可能出现悬垂指针</a:t>
            </a:r>
            <a:endParaRPr lang="en-US" altLang="zh-CN" dirty="0">
              <a:latin typeface="Arial" panose="020B0604020202020204" pitchFamily="34" charset="0"/>
              <a:cs typeface="Arial" panose="020B0604020202020204" pitchFamily="34" charset="0"/>
            </a:endParaRPr>
          </a:p>
          <a:p>
            <a:r>
              <a:rPr lang="zh-CN" altLang="en-US" dirty="0">
                <a:latin typeface="Arial" panose="020B0604020202020204" pitchFamily="34" charset="0"/>
                <a:cs typeface="Arial" panose="020B0604020202020204" pitchFamily="34" charset="0"/>
              </a:rPr>
              <a:t>决定分配方案的静态分析：逃逸分析</a:t>
            </a:r>
            <a:endParaRPr lang="en-US" altLang="zh-CN" dirty="0">
              <a:latin typeface="Arial" panose="020B0604020202020204" pitchFamily="34" charset="0"/>
              <a:cs typeface="Arial" panose="020B0604020202020204" pitchFamily="34" charset="0"/>
            </a:endParaRPr>
          </a:p>
        </p:txBody>
      </p:sp>
      <p:sp>
        <p:nvSpPr>
          <p:cNvPr id="3" name="标题 2"/>
          <p:cNvSpPr>
            <a:spLocks noGrp="1"/>
          </p:cNvSpPr>
          <p:nvPr>
            <p:ph type="title"/>
          </p:nvPr>
        </p:nvSpPr>
        <p:spPr>
          <a:xfrm>
            <a:off x="181909" y="141195"/>
            <a:ext cx="11093450" cy="709424"/>
          </a:xfrm>
        </p:spPr>
        <p:txBody>
          <a:bodyPr/>
          <a:lstStyle/>
          <a:p>
            <a:r>
              <a:rPr lang="en-US" altLang="zh-CN" dirty="0">
                <a:latin typeface="Arial" panose="020B0604020202020204" pitchFamily="34" charset="0"/>
                <a:cs typeface="Arial" panose="020B0604020202020204" pitchFamily="34" charset="0"/>
              </a:rPr>
              <a:t>Go</a:t>
            </a:r>
            <a:r>
              <a:rPr lang="zh-CN" altLang="en-US" dirty="0">
                <a:latin typeface="Arial" panose="020B0604020202020204" pitchFamily="34" charset="0"/>
                <a:cs typeface="Arial" panose="020B0604020202020204" pitchFamily="34" charset="0"/>
              </a:rPr>
              <a:t>内存管理：堆或栈</a:t>
            </a:r>
          </a:p>
        </p:txBody>
      </p:sp>
      <p:sp>
        <p:nvSpPr>
          <p:cNvPr id="4" name="矩形 3">
            <a:extLst>
              <a:ext uri="{FF2B5EF4-FFF2-40B4-BE49-F238E27FC236}">
                <a16:creationId xmlns:a16="http://schemas.microsoft.com/office/drawing/2014/main" id="{477EF6DB-41B9-4359-92B6-5B299CDB2444}"/>
              </a:ext>
            </a:extLst>
          </p:cNvPr>
          <p:cNvSpPr/>
          <p:nvPr/>
        </p:nvSpPr>
        <p:spPr>
          <a:xfrm>
            <a:off x="7639052" y="1541455"/>
            <a:ext cx="1028701" cy="598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Stack</a:t>
            </a:r>
            <a:br>
              <a:rPr lang="en-US" altLang="zh-CN" dirty="0"/>
            </a:br>
            <a:r>
              <a:rPr lang="en-US" altLang="zh-CN" dirty="0"/>
              <a:t>Obj</a:t>
            </a:r>
            <a:endParaRPr lang="zh-CN" altLang="en-US" dirty="0"/>
          </a:p>
        </p:txBody>
      </p:sp>
      <p:sp>
        <p:nvSpPr>
          <p:cNvPr id="6" name="矩形 5">
            <a:extLst>
              <a:ext uri="{FF2B5EF4-FFF2-40B4-BE49-F238E27FC236}">
                <a16:creationId xmlns:a16="http://schemas.microsoft.com/office/drawing/2014/main" id="{4E62C58F-A7F9-4C6E-BC34-DC6017A0CDEE}"/>
              </a:ext>
            </a:extLst>
          </p:cNvPr>
          <p:cNvSpPr/>
          <p:nvPr/>
        </p:nvSpPr>
        <p:spPr>
          <a:xfrm>
            <a:off x="9216840" y="1541455"/>
            <a:ext cx="1028701" cy="59839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Heap</a:t>
            </a:r>
            <a:br>
              <a:rPr lang="en-US" altLang="zh-CN" dirty="0"/>
            </a:br>
            <a:r>
              <a:rPr lang="en-US" altLang="zh-CN" dirty="0"/>
              <a:t>Obj</a:t>
            </a:r>
            <a:endParaRPr lang="zh-CN" altLang="en-US" dirty="0"/>
          </a:p>
        </p:txBody>
      </p:sp>
      <p:sp>
        <p:nvSpPr>
          <p:cNvPr id="7" name="矩形 6">
            <a:extLst>
              <a:ext uri="{FF2B5EF4-FFF2-40B4-BE49-F238E27FC236}">
                <a16:creationId xmlns:a16="http://schemas.microsoft.com/office/drawing/2014/main" id="{38145114-B910-4282-8CB0-571777A5A95D}"/>
              </a:ext>
            </a:extLst>
          </p:cNvPr>
          <p:cNvSpPr/>
          <p:nvPr/>
        </p:nvSpPr>
        <p:spPr>
          <a:xfrm>
            <a:off x="10794629" y="1541455"/>
            <a:ext cx="1028701" cy="59839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Heap</a:t>
            </a:r>
            <a:br>
              <a:rPr lang="en-US" altLang="zh-CN" dirty="0"/>
            </a:br>
            <a:r>
              <a:rPr lang="en-US" altLang="zh-CN" dirty="0"/>
              <a:t>Obj</a:t>
            </a:r>
            <a:endParaRPr lang="zh-CN" altLang="en-US" dirty="0"/>
          </a:p>
        </p:txBody>
      </p:sp>
      <p:cxnSp>
        <p:nvCxnSpPr>
          <p:cNvPr id="9" name="直接箭头连接符 8">
            <a:extLst>
              <a:ext uri="{FF2B5EF4-FFF2-40B4-BE49-F238E27FC236}">
                <a16:creationId xmlns:a16="http://schemas.microsoft.com/office/drawing/2014/main" id="{43763FE0-E9BA-4184-ACF9-BECE4A34729B}"/>
              </a:ext>
            </a:extLst>
          </p:cNvPr>
          <p:cNvCxnSpPr>
            <a:endCxn id="6" idx="1"/>
          </p:cNvCxnSpPr>
          <p:nvPr/>
        </p:nvCxnSpPr>
        <p:spPr>
          <a:xfrm>
            <a:off x="8667753" y="1840652"/>
            <a:ext cx="549087"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直接箭头连接符 9">
            <a:extLst>
              <a:ext uri="{FF2B5EF4-FFF2-40B4-BE49-F238E27FC236}">
                <a16:creationId xmlns:a16="http://schemas.microsoft.com/office/drawing/2014/main" id="{ADEA7C07-E630-42F5-A94F-32D9160B7AFF}"/>
              </a:ext>
            </a:extLst>
          </p:cNvPr>
          <p:cNvCxnSpPr>
            <a:cxnSpLocks/>
            <a:stCxn id="6" idx="3"/>
            <a:endCxn id="7" idx="1"/>
          </p:cNvCxnSpPr>
          <p:nvPr/>
        </p:nvCxnSpPr>
        <p:spPr>
          <a:xfrm>
            <a:off x="10245541" y="1840652"/>
            <a:ext cx="54908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3" name="矩形 12">
            <a:extLst>
              <a:ext uri="{FF2B5EF4-FFF2-40B4-BE49-F238E27FC236}">
                <a16:creationId xmlns:a16="http://schemas.microsoft.com/office/drawing/2014/main" id="{CC4E0216-B86F-4A05-82C3-5A4176328124}"/>
              </a:ext>
            </a:extLst>
          </p:cNvPr>
          <p:cNvSpPr/>
          <p:nvPr/>
        </p:nvSpPr>
        <p:spPr>
          <a:xfrm>
            <a:off x="6096000" y="1541455"/>
            <a:ext cx="1028701" cy="598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Stack</a:t>
            </a:r>
            <a:br>
              <a:rPr lang="en-US" altLang="zh-CN" dirty="0"/>
            </a:br>
            <a:r>
              <a:rPr lang="en-US" altLang="zh-CN" dirty="0"/>
              <a:t>Obj</a:t>
            </a:r>
            <a:endParaRPr lang="zh-CN" altLang="en-US" dirty="0"/>
          </a:p>
        </p:txBody>
      </p:sp>
      <p:cxnSp>
        <p:nvCxnSpPr>
          <p:cNvPr id="14" name="直接箭头连接符 13">
            <a:extLst>
              <a:ext uri="{FF2B5EF4-FFF2-40B4-BE49-F238E27FC236}">
                <a16:creationId xmlns:a16="http://schemas.microsoft.com/office/drawing/2014/main" id="{39C46A2D-B188-47BF-91FB-97D9DFB2EA50}"/>
              </a:ext>
            </a:extLst>
          </p:cNvPr>
          <p:cNvCxnSpPr>
            <a:cxnSpLocks/>
            <a:stCxn id="13" idx="3"/>
            <a:endCxn id="4" idx="1"/>
          </p:cNvCxnSpPr>
          <p:nvPr/>
        </p:nvCxnSpPr>
        <p:spPr>
          <a:xfrm>
            <a:off x="7124701" y="1840652"/>
            <a:ext cx="514351"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1" name="内容占位符 1">
            <a:extLst>
              <a:ext uri="{FF2B5EF4-FFF2-40B4-BE49-F238E27FC236}">
                <a16:creationId xmlns:a16="http://schemas.microsoft.com/office/drawing/2014/main" id="{AE4357E5-5641-D064-6CF2-6171C25CCFB5}"/>
              </a:ext>
            </a:extLst>
          </p:cNvPr>
          <p:cNvSpPr txBox="1">
            <a:spLocks/>
          </p:cNvSpPr>
          <p:nvPr/>
        </p:nvSpPr>
        <p:spPr>
          <a:xfrm>
            <a:off x="6814299" y="3247879"/>
            <a:ext cx="4255994" cy="2399550"/>
          </a:xfrm>
          <a:prstGeom prst="rect">
            <a:avLst/>
          </a:prstGeom>
          <a:solidFill>
            <a:schemeClr val="tx1">
              <a:lumMod val="85000"/>
              <a:lumOff val="15000"/>
            </a:schemeClr>
          </a:solidFill>
        </p:spPr>
        <p:txBody>
          <a:bodyPr vert="horz" lIns="91440" tIns="45720" rIns="91440" bIns="45720" rtlCol="0">
            <a:normAutofit/>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20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Wingdings" pitchFamily="2" charset="2"/>
              <a:buNone/>
            </a:pPr>
            <a:r>
              <a:rPr lang="en-US" altLang="zh-CN" sz="1800" b="0" dirty="0">
                <a:solidFill>
                  <a:srgbClr val="569CD6"/>
                </a:solidFill>
                <a:latin typeface="Consolas" panose="020B0609020204030204" pitchFamily="49" charset="0"/>
              </a:rPr>
              <a:t>func</a:t>
            </a:r>
            <a:r>
              <a:rPr lang="en-US" altLang="zh-CN" sz="1800" b="0" dirty="0">
                <a:solidFill>
                  <a:srgbClr val="D4D4D4"/>
                </a:solidFill>
                <a:latin typeface="Consolas" panose="020B0609020204030204" pitchFamily="49" charset="0"/>
              </a:rPr>
              <a:t> </a:t>
            </a:r>
            <a:r>
              <a:rPr lang="en-US" altLang="zh-CN" sz="1800" b="0" dirty="0" err="1">
                <a:solidFill>
                  <a:srgbClr val="DCDCAA"/>
                </a:solidFill>
                <a:latin typeface="Consolas" panose="020B0609020204030204" pitchFamily="49" charset="0"/>
              </a:rPr>
              <a:t>simpleEscape</a:t>
            </a:r>
            <a:r>
              <a:rPr lang="en-US" altLang="zh-CN" sz="1800" b="0" dirty="0">
                <a:solidFill>
                  <a:srgbClr val="D4D4D4"/>
                </a:solidFill>
                <a:latin typeface="Consolas" panose="020B0609020204030204" pitchFamily="49" charset="0"/>
              </a:rPr>
              <a:t>() *</a:t>
            </a:r>
            <a:r>
              <a:rPr lang="en-US" altLang="zh-CN" sz="1800" b="0" dirty="0">
                <a:solidFill>
                  <a:srgbClr val="4EC9B0"/>
                </a:solidFill>
                <a:latin typeface="Consolas" panose="020B0609020204030204" pitchFamily="49" charset="0"/>
              </a:rPr>
              <a:t>int</a:t>
            </a:r>
            <a:r>
              <a:rPr lang="en-US" altLang="zh-CN" sz="1800" b="0" dirty="0">
                <a:solidFill>
                  <a:srgbClr val="D4D4D4"/>
                </a:solidFill>
                <a:latin typeface="Consolas" panose="020B0609020204030204" pitchFamily="49" charset="0"/>
              </a:rPr>
              <a:t> {</a:t>
            </a:r>
          </a:p>
          <a:p>
            <a:pPr marL="0" indent="0">
              <a:lnSpc>
                <a:spcPct val="100000"/>
              </a:lnSpc>
              <a:spcBef>
                <a:spcPts val="0"/>
              </a:spcBef>
              <a:buNone/>
            </a:pPr>
            <a:r>
              <a:rPr lang="en-US" altLang="zh-CN" sz="1800" b="0" dirty="0">
                <a:solidFill>
                  <a:srgbClr val="D4D4D4"/>
                </a:solidFill>
                <a:latin typeface="Consolas" panose="020B0609020204030204" pitchFamily="49" charset="0"/>
              </a:rPr>
              <a:t>    </a:t>
            </a:r>
            <a:r>
              <a:rPr lang="en-US" altLang="zh-CN" sz="1800" b="0" dirty="0">
                <a:solidFill>
                  <a:srgbClr val="569CD6"/>
                </a:solidFill>
                <a:latin typeface="Consolas" panose="020B0609020204030204" pitchFamily="49" charset="0"/>
              </a:rPr>
              <a:t>var</a:t>
            </a:r>
            <a:r>
              <a:rPr lang="en-US" altLang="zh-CN" sz="1800" b="0" dirty="0">
                <a:solidFill>
                  <a:srgbClr val="D4D4D4"/>
                </a:solidFill>
                <a:latin typeface="Consolas" panose="020B0609020204030204" pitchFamily="49" charset="0"/>
              </a:rPr>
              <a:t> </a:t>
            </a:r>
            <a:r>
              <a:rPr lang="en-US" altLang="zh-CN" sz="1800" b="0" dirty="0" err="1">
                <a:solidFill>
                  <a:srgbClr val="9CDCFE"/>
                </a:solidFill>
                <a:latin typeface="Consolas" panose="020B0609020204030204" pitchFamily="49" charset="0"/>
              </a:rPr>
              <a:t>i</a:t>
            </a:r>
            <a:r>
              <a:rPr lang="en-US" altLang="zh-CN" sz="1800" b="0" dirty="0">
                <a:solidFill>
                  <a:srgbClr val="D4D4D4"/>
                </a:solidFill>
                <a:latin typeface="Consolas" panose="020B0609020204030204" pitchFamily="49" charset="0"/>
              </a:rPr>
              <a:t> </a:t>
            </a:r>
            <a:r>
              <a:rPr lang="en-US" altLang="zh-CN" sz="1800" b="0" dirty="0">
                <a:solidFill>
                  <a:srgbClr val="4EC9B0"/>
                </a:solidFill>
                <a:latin typeface="Consolas" panose="020B0609020204030204" pitchFamily="49" charset="0"/>
              </a:rPr>
              <a:t>int </a:t>
            </a:r>
            <a:r>
              <a:rPr lang="en-US" altLang="zh-CN" sz="1800" b="0" dirty="0">
                <a:solidFill>
                  <a:srgbClr val="6A9955"/>
                </a:solidFill>
                <a:latin typeface="Consolas" panose="020B0609020204030204" pitchFamily="49" charset="0"/>
              </a:rPr>
              <a:t>// heap allocated</a:t>
            </a: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r>
              <a:rPr lang="en-US" altLang="zh-CN" sz="1800" b="0" dirty="0">
                <a:solidFill>
                  <a:srgbClr val="D4D4D4"/>
                </a:solidFill>
                <a:latin typeface="Consolas" panose="020B0609020204030204" pitchFamily="49" charset="0"/>
              </a:rPr>
              <a:t>    </a:t>
            </a:r>
            <a:r>
              <a:rPr lang="en-US" altLang="zh-CN" sz="1800" b="0" dirty="0">
                <a:solidFill>
                  <a:srgbClr val="569CD6"/>
                </a:solidFill>
                <a:latin typeface="Consolas" panose="020B0609020204030204" pitchFamily="49" charset="0"/>
              </a:rPr>
              <a:t>var</a:t>
            </a:r>
            <a:r>
              <a:rPr lang="en-US" altLang="zh-CN" sz="1800" b="0" dirty="0">
                <a:solidFill>
                  <a:srgbClr val="D4D4D4"/>
                </a:solidFill>
                <a:latin typeface="Consolas" panose="020B0609020204030204" pitchFamily="49" charset="0"/>
              </a:rPr>
              <a:t> </a:t>
            </a:r>
            <a:r>
              <a:rPr lang="en-US" altLang="zh-CN" sz="1800" b="0" dirty="0">
                <a:solidFill>
                  <a:srgbClr val="9CDCFE"/>
                </a:solidFill>
                <a:latin typeface="Consolas" panose="020B0609020204030204" pitchFamily="49" charset="0"/>
              </a:rPr>
              <a:t>p</a:t>
            </a:r>
            <a:r>
              <a:rPr lang="en-US" altLang="zh-CN" sz="1800" b="0" dirty="0">
                <a:solidFill>
                  <a:srgbClr val="D4D4D4"/>
                </a:solidFill>
                <a:latin typeface="Consolas" panose="020B0609020204030204" pitchFamily="49" charset="0"/>
              </a:rPr>
              <a:t> *</a:t>
            </a:r>
            <a:r>
              <a:rPr lang="en-US" altLang="zh-CN" sz="1800" b="0" dirty="0">
                <a:solidFill>
                  <a:srgbClr val="4EC9B0"/>
                </a:solidFill>
                <a:latin typeface="Consolas" panose="020B0609020204030204" pitchFamily="49" charset="0"/>
              </a:rPr>
              <a:t>int</a:t>
            </a: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br>
              <a:rPr lang="en-US" altLang="zh-CN" sz="1800" b="0" dirty="0">
                <a:solidFill>
                  <a:srgbClr val="D4D4D4"/>
                </a:solidFill>
                <a:latin typeface="Consolas" panose="020B0609020204030204" pitchFamily="49" charset="0"/>
              </a:rPr>
            </a:br>
            <a:r>
              <a:rPr lang="en-US" altLang="zh-CN" sz="1800" b="0" dirty="0">
                <a:solidFill>
                  <a:srgbClr val="D4D4D4"/>
                </a:solidFill>
                <a:latin typeface="Consolas" panose="020B0609020204030204" pitchFamily="49" charset="0"/>
              </a:rPr>
              <a:t>    </a:t>
            </a:r>
            <a:r>
              <a:rPr lang="en-US" altLang="zh-CN" sz="1800" b="0" dirty="0">
                <a:solidFill>
                  <a:srgbClr val="9CDCFE"/>
                </a:solidFill>
                <a:latin typeface="Consolas" panose="020B0609020204030204" pitchFamily="49" charset="0"/>
              </a:rPr>
              <a:t>p</a:t>
            </a:r>
            <a:r>
              <a:rPr lang="en-US" altLang="zh-CN" sz="1800" b="0" dirty="0">
                <a:solidFill>
                  <a:srgbClr val="D4D4D4"/>
                </a:solidFill>
                <a:latin typeface="Consolas" panose="020B0609020204030204" pitchFamily="49" charset="0"/>
              </a:rPr>
              <a:t> = &amp;</a:t>
            </a:r>
            <a:r>
              <a:rPr lang="en-US" altLang="zh-CN" sz="1800" b="0" dirty="0" err="1">
                <a:solidFill>
                  <a:srgbClr val="D4D4D4"/>
                </a:solidFill>
                <a:latin typeface="Consolas" panose="020B0609020204030204" pitchFamily="49" charset="0"/>
              </a:rPr>
              <a:t>i</a:t>
            </a: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r>
              <a:rPr lang="en-US" altLang="zh-CN" sz="1800" b="0" dirty="0">
                <a:solidFill>
                  <a:srgbClr val="D4D4D4"/>
                </a:solidFill>
                <a:latin typeface="Consolas" panose="020B0609020204030204" pitchFamily="49" charset="0"/>
              </a:rPr>
              <a:t>    </a:t>
            </a:r>
            <a:r>
              <a:rPr lang="en-US" altLang="zh-CN" sz="1800" b="0" dirty="0">
                <a:solidFill>
                  <a:srgbClr val="C586C0"/>
                </a:solidFill>
                <a:latin typeface="Consolas" panose="020B0609020204030204" pitchFamily="49" charset="0"/>
              </a:rPr>
              <a:t>return</a:t>
            </a:r>
            <a:r>
              <a:rPr lang="en-US" altLang="zh-CN" sz="1800" b="0" dirty="0">
                <a:solidFill>
                  <a:srgbClr val="D4D4D4"/>
                </a:solidFill>
                <a:latin typeface="Consolas" panose="020B0609020204030204" pitchFamily="49" charset="0"/>
              </a:rPr>
              <a:t> </a:t>
            </a:r>
            <a:r>
              <a:rPr lang="en-US" altLang="zh-CN" sz="1800" b="0" dirty="0">
                <a:solidFill>
                  <a:srgbClr val="9CDCFE"/>
                </a:solidFill>
                <a:latin typeface="Consolas" panose="020B0609020204030204" pitchFamily="49" charset="0"/>
              </a:rPr>
              <a:t>p</a:t>
            </a: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r>
              <a:rPr lang="en-US" altLang="zh-CN" sz="1800" b="0" dirty="0">
                <a:solidFill>
                  <a:srgbClr val="D4D4D4"/>
                </a:solidFill>
                <a:latin typeface="Consolas" panose="020B0609020204030204" pitchFamily="49" charset="0"/>
              </a:rPr>
              <a:t>}</a:t>
            </a:r>
          </a:p>
          <a:p>
            <a:pPr marL="0" indent="0">
              <a:lnSpc>
                <a:spcPct val="100000"/>
              </a:lnSpc>
              <a:spcBef>
                <a:spcPts val="0"/>
              </a:spcBef>
              <a:buFont typeface="Wingdings" pitchFamily="2" charset="2"/>
              <a:buNone/>
            </a:pP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endParaRPr lang="en-US" altLang="zh-CN" sz="1800" b="0" dirty="0">
              <a:solidFill>
                <a:srgbClr val="D4D4D4"/>
              </a:solidFill>
              <a:latin typeface="Consolas" panose="020B0609020204030204" pitchFamily="49" charset="0"/>
            </a:endParaRPr>
          </a:p>
        </p:txBody>
      </p:sp>
      <p:sp>
        <p:nvSpPr>
          <p:cNvPr id="5" name="右大括号 4">
            <a:extLst>
              <a:ext uri="{FF2B5EF4-FFF2-40B4-BE49-F238E27FC236}">
                <a16:creationId xmlns:a16="http://schemas.microsoft.com/office/drawing/2014/main" id="{E5788C8C-FE64-D37B-AA18-3F10A2F8897C}"/>
              </a:ext>
            </a:extLst>
          </p:cNvPr>
          <p:cNvSpPr/>
          <p:nvPr/>
        </p:nvSpPr>
        <p:spPr>
          <a:xfrm rot="5400000">
            <a:off x="8856334" y="-527949"/>
            <a:ext cx="206662" cy="5727332"/>
          </a:xfrm>
          <a:prstGeom prst="rightBrace">
            <a:avLst>
              <a:gd name="adj1" fmla="val 103146"/>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D4E3A588-A055-1586-066A-96528B4FE2E7}"/>
              </a:ext>
            </a:extLst>
          </p:cNvPr>
          <p:cNvSpPr txBox="1"/>
          <p:nvPr/>
        </p:nvSpPr>
        <p:spPr>
          <a:xfrm flipH="1">
            <a:off x="7567335" y="2428246"/>
            <a:ext cx="3227294"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均建立在操作系统进程的堆上</a:t>
            </a:r>
          </a:p>
        </p:txBody>
      </p:sp>
    </p:spTree>
    <p:extLst>
      <p:ext uri="{BB962C8B-B14F-4D97-AF65-F5344CB8AC3E}">
        <p14:creationId xmlns:p14="http://schemas.microsoft.com/office/powerpoint/2010/main" val="1512954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235527" y="919698"/>
            <a:ext cx="11721523" cy="5528603"/>
          </a:xfrm>
        </p:spPr>
        <p:txBody>
          <a:bodyPr>
            <a:normAutofit fontScale="77500" lnSpcReduction="20000"/>
          </a:bodyPr>
          <a:lstStyle/>
          <a:p>
            <a:r>
              <a:rPr lang="zh-CN" altLang="en-US" dirty="0">
                <a:latin typeface="Arial" panose="020B0604020202020204" pitchFamily="34" charset="0"/>
                <a:cs typeface="Arial" panose="020B0604020202020204" pitchFamily="34" charset="0"/>
              </a:rPr>
              <a:t>通过静态分析构建一个逃逸图</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顶点表示存储位置</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边表示数据流</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边权表示“解引用数”</a:t>
            </a:r>
            <a:endParaRPr lang="en-US" altLang="zh-CN" dirty="0">
              <a:latin typeface="Arial" panose="020B0604020202020204" pitchFamily="34" charset="0"/>
              <a:cs typeface="Arial" panose="020B0604020202020204" pitchFamily="34" charset="0"/>
            </a:endParaRPr>
          </a:p>
          <a:p>
            <a:r>
              <a:rPr lang="zh-CN" altLang="en-US" dirty="0">
                <a:latin typeface="Arial" panose="020B0604020202020204" pitchFamily="34" charset="0"/>
                <a:cs typeface="Arial" panose="020B0604020202020204" pitchFamily="34" charset="0"/>
              </a:rPr>
              <a:t>两条不变式</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指向栈对象的指针不能存储在堆中</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指向栈对象的指针生存期不能超过该对象</a:t>
            </a:r>
            <a:endParaRPr lang="en-US" altLang="zh-CN" dirty="0">
              <a:latin typeface="Arial" panose="020B0604020202020204" pitchFamily="34" charset="0"/>
              <a:cs typeface="Arial" panose="020B0604020202020204" pitchFamily="34" charset="0"/>
            </a:endParaRPr>
          </a:p>
          <a:p>
            <a:r>
              <a:rPr lang="zh-CN" altLang="en-US" dirty="0">
                <a:latin typeface="Arial" panose="020B0604020202020204" pitchFamily="34" charset="0"/>
                <a:cs typeface="Arial" panose="020B0604020202020204" pitchFamily="34" charset="0"/>
              </a:rPr>
              <a:t>用</a:t>
            </a:r>
            <a:r>
              <a:rPr lang="en-US" altLang="zh-CN" dirty="0">
                <a:latin typeface="Arial" panose="020B0604020202020204" pitchFamily="34" charset="0"/>
                <a:cs typeface="Arial" panose="020B0604020202020204" pitchFamily="34" charset="0"/>
              </a:rPr>
              <a:t>Bellman-Ford</a:t>
            </a:r>
            <a:r>
              <a:rPr lang="zh-CN" altLang="en-US" dirty="0">
                <a:latin typeface="Arial" panose="020B0604020202020204" pitchFamily="34" charset="0"/>
                <a:cs typeface="Arial" panose="020B0604020202020204" pitchFamily="34" charset="0"/>
              </a:rPr>
              <a:t>算法找到对不变式的违反</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检查路径和边权，找到变量间的指向关系</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将违反不变式的变量标记为逃逸</a:t>
            </a:r>
            <a:endParaRPr lang="en-US" altLang="zh-CN" i="1" dirty="0">
              <a:latin typeface="Arial" panose="020B0604020202020204" pitchFamily="34" charset="0"/>
              <a:cs typeface="Arial" panose="020B0604020202020204" pitchFamily="34" charset="0"/>
            </a:endParaRPr>
          </a:p>
          <a:p>
            <a:r>
              <a:rPr lang="zh-CN" altLang="en-US" dirty="0">
                <a:latin typeface="Arial" panose="020B0604020202020204" pitchFamily="34" charset="0"/>
                <a:cs typeface="Arial" panose="020B0604020202020204" pitchFamily="34" charset="0"/>
              </a:rPr>
              <a:t>将以下情况堆分配，并等待</a:t>
            </a:r>
            <a:r>
              <a:rPr lang="en-US" altLang="zh-CN" dirty="0">
                <a:latin typeface="Arial" panose="020B0604020202020204" pitchFamily="34" charset="0"/>
                <a:cs typeface="Arial" panose="020B0604020202020204" pitchFamily="34" charset="0"/>
              </a:rPr>
              <a:t>GC</a:t>
            </a:r>
            <a:r>
              <a:rPr lang="zh-CN" altLang="en-US" dirty="0">
                <a:latin typeface="Arial" panose="020B0604020202020204" pitchFamily="34" charset="0"/>
                <a:cs typeface="Arial" panose="020B0604020202020204" pitchFamily="34" charset="0"/>
              </a:rPr>
              <a:t>回收</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逃逸的变量</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太大的变量</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大小不确定的变量（</a:t>
            </a:r>
            <a:r>
              <a:rPr lang="zh-CN" altLang="en-US" b="1" dirty="0">
                <a:latin typeface="Arial" panose="020B0604020202020204" pitchFamily="34" charset="0"/>
                <a:cs typeface="Arial" panose="020B0604020202020204" pitchFamily="34" charset="0"/>
              </a:rPr>
              <a:t>切片、哈希表等内置数据结构很常见</a:t>
            </a:r>
            <a:r>
              <a:rPr lang="zh-CN" altLang="en-US" dirty="0">
                <a:latin typeface="Arial" panose="020B0604020202020204" pitchFamily="34" charset="0"/>
                <a:cs typeface="Arial" panose="020B0604020202020204" pitchFamily="34" charset="0"/>
              </a:rPr>
              <a:t>）</a:t>
            </a:r>
            <a:endParaRPr lang="en-US" altLang="zh-CN" dirty="0">
              <a:latin typeface="Arial" panose="020B0604020202020204" pitchFamily="34" charset="0"/>
              <a:cs typeface="Arial" panose="020B0604020202020204" pitchFamily="34" charset="0"/>
            </a:endParaRPr>
          </a:p>
        </p:txBody>
      </p:sp>
      <p:sp>
        <p:nvSpPr>
          <p:cNvPr id="3" name="标题 2"/>
          <p:cNvSpPr>
            <a:spLocks noGrp="1"/>
          </p:cNvSpPr>
          <p:nvPr>
            <p:ph type="title"/>
          </p:nvPr>
        </p:nvSpPr>
        <p:spPr>
          <a:xfrm>
            <a:off x="181909" y="141195"/>
            <a:ext cx="9340850" cy="709424"/>
          </a:xfrm>
        </p:spPr>
        <p:txBody>
          <a:bodyPr/>
          <a:lstStyle/>
          <a:p>
            <a:r>
              <a:rPr lang="en-US" altLang="zh-CN" dirty="0">
                <a:latin typeface="Arial" panose="020B0604020202020204" pitchFamily="34" charset="0"/>
                <a:cs typeface="Arial" panose="020B0604020202020204" pitchFamily="34" charset="0"/>
              </a:rPr>
              <a:t>Go</a:t>
            </a:r>
            <a:r>
              <a:rPr lang="zh-CN" altLang="en-US" dirty="0">
                <a:latin typeface="Arial" panose="020B0604020202020204" pitchFamily="34" charset="0"/>
                <a:cs typeface="Arial" panose="020B0604020202020204" pitchFamily="34" charset="0"/>
              </a:rPr>
              <a:t>逃逸分析</a:t>
            </a:r>
          </a:p>
        </p:txBody>
      </p:sp>
      <p:pic>
        <p:nvPicPr>
          <p:cNvPr id="11" name="图片 10">
            <a:extLst>
              <a:ext uri="{FF2B5EF4-FFF2-40B4-BE49-F238E27FC236}">
                <a16:creationId xmlns:a16="http://schemas.microsoft.com/office/drawing/2014/main" id="{8C606652-10B2-077B-7CED-B96CCF1A58BE}"/>
              </a:ext>
            </a:extLst>
          </p:cNvPr>
          <p:cNvPicPr>
            <a:picLocks noChangeAspect="1"/>
          </p:cNvPicPr>
          <p:nvPr/>
        </p:nvPicPr>
        <p:blipFill>
          <a:blip r:embed="rId2"/>
          <a:stretch>
            <a:fillRect/>
          </a:stretch>
        </p:blipFill>
        <p:spPr>
          <a:xfrm>
            <a:off x="7783286" y="3756509"/>
            <a:ext cx="3026229" cy="2369650"/>
          </a:xfrm>
          <a:prstGeom prst="rect">
            <a:avLst/>
          </a:prstGeom>
        </p:spPr>
      </p:pic>
      <p:sp>
        <p:nvSpPr>
          <p:cNvPr id="12" name="内容占位符 1">
            <a:extLst>
              <a:ext uri="{FF2B5EF4-FFF2-40B4-BE49-F238E27FC236}">
                <a16:creationId xmlns:a16="http://schemas.microsoft.com/office/drawing/2014/main" id="{B7E5399E-E55A-B53E-297F-6F2740287706}"/>
              </a:ext>
            </a:extLst>
          </p:cNvPr>
          <p:cNvSpPr txBox="1">
            <a:spLocks/>
          </p:cNvSpPr>
          <p:nvPr/>
        </p:nvSpPr>
        <p:spPr>
          <a:xfrm>
            <a:off x="7155813" y="1287880"/>
            <a:ext cx="4255994" cy="2399550"/>
          </a:xfrm>
          <a:prstGeom prst="rect">
            <a:avLst/>
          </a:prstGeom>
          <a:solidFill>
            <a:schemeClr val="tx1">
              <a:lumMod val="85000"/>
              <a:lumOff val="15000"/>
            </a:schemeClr>
          </a:solidFill>
        </p:spPr>
        <p:txBody>
          <a:bodyPr vert="horz" lIns="91440" tIns="45720" rIns="91440" bIns="45720" rtlCol="0">
            <a:normAutofit/>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20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Wingdings" pitchFamily="2" charset="2"/>
              <a:buNone/>
            </a:pPr>
            <a:r>
              <a:rPr lang="en-US" altLang="zh-CN" sz="1800" b="0" dirty="0">
                <a:solidFill>
                  <a:srgbClr val="569CD6"/>
                </a:solidFill>
                <a:latin typeface="Consolas" panose="020B0609020204030204" pitchFamily="49" charset="0"/>
              </a:rPr>
              <a:t>func</a:t>
            </a:r>
            <a:r>
              <a:rPr lang="en-US" altLang="zh-CN" sz="1800" b="0" dirty="0">
                <a:solidFill>
                  <a:srgbClr val="D4D4D4"/>
                </a:solidFill>
                <a:latin typeface="Consolas" panose="020B0609020204030204" pitchFamily="49" charset="0"/>
              </a:rPr>
              <a:t> </a:t>
            </a:r>
            <a:r>
              <a:rPr lang="en-US" altLang="zh-CN" sz="1800" b="0" dirty="0" err="1">
                <a:solidFill>
                  <a:srgbClr val="DCDCAA"/>
                </a:solidFill>
                <a:latin typeface="Consolas" panose="020B0609020204030204" pitchFamily="49" charset="0"/>
              </a:rPr>
              <a:t>simpleEscape</a:t>
            </a:r>
            <a:r>
              <a:rPr lang="en-US" altLang="zh-CN" sz="1800" b="0" dirty="0">
                <a:solidFill>
                  <a:srgbClr val="D4D4D4"/>
                </a:solidFill>
                <a:latin typeface="Consolas" panose="020B0609020204030204" pitchFamily="49" charset="0"/>
              </a:rPr>
              <a:t>() *</a:t>
            </a:r>
            <a:r>
              <a:rPr lang="en-US" altLang="zh-CN" sz="1800" b="0" dirty="0">
                <a:solidFill>
                  <a:srgbClr val="4EC9B0"/>
                </a:solidFill>
                <a:latin typeface="Consolas" panose="020B0609020204030204" pitchFamily="49" charset="0"/>
              </a:rPr>
              <a:t>int</a:t>
            </a:r>
            <a:r>
              <a:rPr lang="en-US" altLang="zh-CN" sz="1800" b="0" dirty="0">
                <a:solidFill>
                  <a:srgbClr val="D4D4D4"/>
                </a:solidFill>
                <a:latin typeface="Consolas" panose="020B0609020204030204" pitchFamily="49" charset="0"/>
              </a:rPr>
              <a:t> {</a:t>
            </a:r>
          </a:p>
          <a:p>
            <a:pPr marL="0" indent="0">
              <a:lnSpc>
                <a:spcPct val="100000"/>
              </a:lnSpc>
              <a:spcBef>
                <a:spcPts val="0"/>
              </a:spcBef>
              <a:buNone/>
            </a:pPr>
            <a:r>
              <a:rPr lang="en-US" altLang="zh-CN" sz="1800" b="0" dirty="0">
                <a:solidFill>
                  <a:srgbClr val="D4D4D4"/>
                </a:solidFill>
                <a:latin typeface="Consolas" panose="020B0609020204030204" pitchFamily="49" charset="0"/>
              </a:rPr>
              <a:t>    </a:t>
            </a:r>
            <a:r>
              <a:rPr lang="en-US" altLang="zh-CN" sz="1800" b="0" dirty="0">
                <a:solidFill>
                  <a:srgbClr val="569CD6"/>
                </a:solidFill>
                <a:latin typeface="Consolas" panose="020B0609020204030204" pitchFamily="49" charset="0"/>
              </a:rPr>
              <a:t>var</a:t>
            </a:r>
            <a:r>
              <a:rPr lang="en-US" altLang="zh-CN" sz="1800" b="0" dirty="0">
                <a:solidFill>
                  <a:srgbClr val="D4D4D4"/>
                </a:solidFill>
                <a:latin typeface="Consolas" panose="020B0609020204030204" pitchFamily="49" charset="0"/>
              </a:rPr>
              <a:t> </a:t>
            </a:r>
            <a:r>
              <a:rPr lang="en-US" altLang="zh-CN" sz="1800" b="0" dirty="0" err="1">
                <a:solidFill>
                  <a:srgbClr val="9CDCFE"/>
                </a:solidFill>
                <a:latin typeface="Consolas" panose="020B0609020204030204" pitchFamily="49" charset="0"/>
              </a:rPr>
              <a:t>i</a:t>
            </a:r>
            <a:r>
              <a:rPr lang="en-US" altLang="zh-CN" sz="1800" b="0" dirty="0">
                <a:solidFill>
                  <a:srgbClr val="D4D4D4"/>
                </a:solidFill>
                <a:latin typeface="Consolas" panose="020B0609020204030204" pitchFamily="49" charset="0"/>
              </a:rPr>
              <a:t> </a:t>
            </a:r>
            <a:r>
              <a:rPr lang="en-US" altLang="zh-CN" sz="1800" b="0" dirty="0">
                <a:solidFill>
                  <a:srgbClr val="4EC9B0"/>
                </a:solidFill>
                <a:latin typeface="Consolas" panose="020B0609020204030204" pitchFamily="49" charset="0"/>
              </a:rPr>
              <a:t>int </a:t>
            </a:r>
            <a:r>
              <a:rPr lang="en-US" altLang="zh-CN" sz="1800" b="0" dirty="0">
                <a:solidFill>
                  <a:srgbClr val="6A9955"/>
                </a:solidFill>
                <a:latin typeface="Consolas" panose="020B0609020204030204" pitchFamily="49" charset="0"/>
              </a:rPr>
              <a:t>// heap allocated</a:t>
            </a: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r>
              <a:rPr lang="en-US" altLang="zh-CN" sz="1800" b="0" dirty="0">
                <a:solidFill>
                  <a:srgbClr val="D4D4D4"/>
                </a:solidFill>
                <a:latin typeface="Consolas" panose="020B0609020204030204" pitchFamily="49" charset="0"/>
              </a:rPr>
              <a:t>    </a:t>
            </a:r>
            <a:r>
              <a:rPr lang="en-US" altLang="zh-CN" sz="1800" b="0" dirty="0">
                <a:solidFill>
                  <a:srgbClr val="569CD6"/>
                </a:solidFill>
                <a:latin typeface="Consolas" panose="020B0609020204030204" pitchFamily="49" charset="0"/>
              </a:rPr>
              <a:t>var</a:t>
            </a:r>
            <a:r>
              <a:rPr lang="en-US" altLang="zh-CN" sz="1800" b="0" dirty="0">
                <a:solidFill>
                  <a:srgbClr val="D4D4D4"/>
                </a:solidFill>
                <a:latin typeface="Consolas" panose="020B0609020204030204" pitchFamily="49" charset="0"/>
              </a:rPr>
              <a:t> </a:t>
            </a:r>
            <a:r>
              <a:rPr lang="en-US" altLang="zh-CN" sz="1800" b="0" dirty="0">
                <a:solidFill>
                  <a:srgbClr val="9CDCFE"/>
                </a:solidFill>
                <a:latin typeface="Consolas" panose="020B0609020204030204" pitchFamily="49" charset="0"/>
              </a:rPr>
              <a:t>p</a:t>
            </a:r>
            <a:r>
              <a:rPr lang="en-US" altLang="zh-CN" sz="1800" b="0" dirty="0">
                <a:solidFill>
                  <a:srgbClr val="D4D4D4"/>
                </a:solidFill>
                <a:latin typeface="Consolas" panose="020B0609020204030204" pitchFamily="49" charset="0"/>
              </a:rPr>
              <a:t> *</a:t>
            </a:r>
            <a:r>
              <a:rPr lang="en-US" altLang="zh-CN" sz="1800" b="0" dirty="0">
                <a:solidFill>
                  <a:srgbClr val="4EC9B0"/>
                </a:solidFill>
                <a:latin typeface="Consolas" panose="020B0609020204030204" pitchFamily="49" charset="0"/>
              </a:rPr>
              <a:t>int</a:t>
            </a: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br>
              <a:rPr lang="en-US" altLang="zh-CN" sz="1800" b="0" dirty="0">
                <a:solidFill>
                  <a:srgbClr val="D4D4D4"/>
                </a:solidFill>
                <a:latin typeface="Consolas" panose="020B0609020204030204" pitchFamily="49" charset="0"/>
              </a:rPr>
            </a:br>
            <a:r>
              <a:rPr lang="en-US" altLang="zh-CN" sz="1800" b="0" dirty="0">
                <a:solidFill>
                  <a:srgbClr val="D4D4D4"/>
                </a:solidFill>
                <a:latin typeface="Consolas" panose="020B0609020204030204" pitchFamily="49" charset="0"/>
              </a:rPr>
              <a:t>    </a:t>
            </a:r>
            <a:r>
              <a:rPr lang="en-US" altLang="zh-CN" sz="1800" b="0" dirty="0">
                <a:solidFill>
                  <a:srgbClr val="9CDCFE"/>
                </a:solidFill>
                <a:latin typeface="Consolas" panose="020B0609020204030204" pitchFamily="49" charset="0"/>
              </a:rPr>
              <a:t>p</a:t>
            </a:r>
            <a:r>
              <a:rPr lang="en-US" altLang="zh-CN" sz="1800" b="0" dirty="0">
                <a:solidFill>
                  <a:srgbClr val="D4D4D4"/>
                </a:solidFill>
                <a:latin typeface="Consolas" panose="020B0609020204030204" pitchFamily="49" charset="0"/>
              </a:rPr>
              <a:t> = &amp;</a:t>
            </a:r>
            <a:r>
              <a:rPr lang="en-US" altLang="zh-CN" sz="1800" b="0" dirty="0" err="1">
                <a:solidFill>
                  <a:srgbClr val="D4D4D4"/>
                </a:solidFill>
                <a:latin typeface="Consolas" panose="020B0609020204030204" pitchFamily="49" charset="0"/>
              </a:rPr>
              <a:t>i</a:t>
            </a: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r>
              <a:rPr lang="en-US" altLang="zh-CN" sz="1800" b="0" dirty="0">
                <a:solidFill>
                  <a:srgbClr val="D4D4D4"/>
                </a:solidFill>
                <a:latin typeface="Consolas" panose="020B0609020204030204" pitchFamily="49" charset="0"/>
              </a:rPr>
              <a:t>    </a:t>
            </a:r>
            <a:r>
              <a:rPr lang="en-US" altLang="zh-CN" sz="1800" b="0" dirty="0">
                <a:solidFill>
                  <a:srgbClr val="C586C0"/>
                </a:solidFill>
                <a:latin typeface="Consolas" panose="020B0609020204030204" pitchFamily="49" charset="0"/>
              </a:rPr>
              <a:t>return</a:t>
            </a:r>
            <a:r>
              <a:rPr lang="en-US" altLang="zh-CN" sz="1800" b="0" dirty="0">
                <a:solidFill>
                  <a:srgbClr val="D4D4D4"/>
                </a:solidFill>
                <a:latin typeface="Consolas" panose="020B0609020204030204" pitchFamily="49" charset="0"/>
              </a:rPr>
              <a:t> </a:t>
            </a:r>
            <a:r>
              <a:rPr lang="en-US" altLang="zh-CN" sz="1800" b="0" dirty="0">
                <a:solidFill>
                  <a:srgbClr val="9CDCFE"/>
                </a:solidFill>
                <a:latin typeface="Consolas" panose="020B0609020204030204" pitchFamily="49" charset="0"/>
              </a:rPr>
              <a:t>p</a:t>
            </a: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r>
              <a:rPr lang="en-US" altLang="zh-CN" sz="1800" b="0" dirty="0">
                <a:solidFill>
                  <a:srgbClr val="D4D4D4"/>
                </a:solidFill>
                <a:latin typeface="Consolas" panose="020B0609020204030204" pitchFamily="49" charset="0"/>
              </a:rPr>
              <a:t>}</a:t>
            </a:r>
          </a:p>
          <a:p>
            <a:pPr marL="0" indent="0">
              <a:lnSpc>
                <a:spcPct val="100000"/>
              </a:lnSpc>
              <a:spcBef>
                <a:spcPts val="0"/>
              </a:spcBef>
              <a:buFont typeface="Wingdings" pitchFamily="2" charset="2"/>
              <a:buNone/>
            </a:pP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endParaRPr lang="en-US" altLang="zh-CN" sz="1800" b="0" dirty="0">
              <a:solidFill>
                <a:srgbClr val="D4D4D4"/>
              </a:solidFill>
              <a:latin typeface="Consolas" panose="020B0609020204030204" pitchFamily="49" charset="0"/>
            </a:endParaRPr>
          </a:p>
        </p:txBody>
      </p:sp>
    </p:spTree>
    <p:extLst>
      <p:ext uri="{BB962C8B-B14F-4D97-AF65-F5344CB8AC3E}">
        <p14:creationId xmlns:p14="http://schemas.microsoft.com/office/powerpoint/2010/main" val="284762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181908" y="141195"/>
            <a:ext cx="11214473" cy="709424"/>
          </a:xfrm>
        </p:spPr>
        <p:txBody>
          <a:bodyPr/>
          <a:lstStyle/>
          <a:p>
            <a:r>
              <a:rPr lang="zh-CN" altLang="en-US" dirty="0">
                <a:latin typeface="Arial" panose="020B0604020202020204" pitchFamily="34" charset="0"/>
                <a:cs typeface="Arial" panose="020B0604020202020204" pitchFamily="34" charset="0"/>
              </a:rPr>
              <a:t>经典的堆内存管理方法</a:t>
            </a:r>
          </a:p>
        </p:txBody>
      </p:sp>
      <p:sp>
        <p:nvSpPr>
          <p:cNvPr id="8" name="内容占位符 7">
            <a:extLst>
              <a:ext uri="{FF2B5EF4-FFF2-40B4-BE49-F238E27FC236}">
                <a16:creationId xmlns:a16="http://schemas.microsoft.com/office/drawing/2014/main" id="{8282297F-4862-9AA6-3154-8E1936467AFB}"/>
              </a:ext>
            </a:extLst>
          </p:cNvPr>
          <p:cNvSpPr>
            <a:spLocks noGrp="1"/>
          </p:cNvSpPr>
          <p:nvPr>
            <p:ph idx="11"/>
          </p:nvPr>
        </p:nvSpPr>
        <p:spPr/>
        <p:txBody>
          <a:bodyPr>
            <a:normAutofit fontScale="70000" lnSpcReduction="20000"/>
          </a:bodyPr>
          <a:lstStyle/>
          <a:p>
            <a:r>
              <a:rPr lang="zh-CN" altLang="en-US" dirty="0">
                <a:latin typeface="Arial" panose="020B0604020202020204" pitchFamily="34" charset="0"/>
                <a:cs typeface="Arial" panose="020B0604020202020204" pitchFamily="34" charset="0"/>
              </a:rPr>
              <a:t>程序员手动管理</a:t>
            </a:r>
            <a:endParaRPr lang="en-US" altLang="zh-CN" dirty="0">
              <a:latin typeface="Arial" panose="020B0604020202020204" pitchFamily="34" charset="0"/>
              <a:cs typeface="Arial" panose="020B0604020202020204" pitchFamily="34" charset="0"/>
            </a:endParaRPr>
          </a:p>
          <a:p>
            <a:pPr lvl="1"/>
            <a:r>
              <a:rPr lang="en-US" altLang="zh-CN" dirty="0">
                <a:latin typeface="Arial" panose="020B0604020202020204" pitchFamily="34" charset="0"/>
                <a:cs typeface="Arial" panose="020B0604020202020204" pitchFamily="34" charset="0"/>
              </a:rPr>
              <a:t>C/C++</a:t>
            </a:r>
          </a:p>
          <a:p>
            <a:pPr lvl="1"/>
            <a:r>
              <a:rPr lang="zh-CN" altLang="en-US" dirty="0">
                <a:latin typeface="Arial" panose="020B0604020202020204" pitchFamily="34" charset="0"/>
                <a:cs typeface="Arial" panose="020B0604020202020204" pitchFamily="34" charset="0"/>
              </a:rPr>
              <a:t>高效但不安全</a:t>
            </a:r>
            <a:endParaRPr lang="en-US" altLang="zh-CN" dirty="0">
              <a:latin typeface="Arial" panose="020B0604020202020204" pitchFamily="34" charset="0"/>
              <a:cs typeface="Arial" panose="020B0604020202020204" pitchFamily="34" charset="0"/>
            </a:endParaRPr>
          </a:p>
          <a:p>
            <a:r>
              <a:rPr lang="en-US" altLang="zh-CN" dirty="0">
                <a:latin typeface="Arial" panose="020B0604020202020204" pitchFamily="34" charset="0"/>
                <a:cs typeface="Arial" panose="020B0604020202020204" pitchFamily="34" charset="0"/>
              </a:rPr>
              <a:t>GC</a:t>
            </a:r>
            <a:r>
              <a:rPr lang="zh-CN" altLang="en-US" dirty="0">
                <a:latin typeface="Arial" panose="020B0604020202020204" pitchFamily="34" charset="0"/>
                <a:cs typeface="Arial" panose="020B0604020202020204" pitchFamily="34" charset="0"/>
              </a:rPr>
              <a:t>管理</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所有对象都分配在堆中，全部由</a:t>
            </a:r>
            <a:r>
              <a:rPr lang="en-US" altLang="zh-CN" dirty="0">
                <a:latin typeface="Arial" panose="020B0604020202020204" pitchFamily="34" charset="0"/>
                <a:cs typeface="Arial" panose="020B0604020202020204" pitchFamily="34" charset="0"/>
              </a:rPr>
              <a:t>GC</a:t>
            </a:r>
            <a:r>
              <a:rPr lang="zh-CN" altLang="en-US" dirty="0">
                <a:latin typeface="Arial" panose="020B0604020202020204" pitchFamily="34" charset="0"/>
                <a:cs typeface="Arial" panose="020B0604020202020204" pitchFamily="34" charset="0"/>
              </a:rPr>
              <a:t>回收</a:t>
            </a:r>
            <a:endParaRPr lang="en-US" altLang="zh-CN" dirty="0">
              <a:latin typeface="Arial" panose="020B0604020202020204" pitchFamily="34" charset="0"/>
              <a:cs typeface="Arial" panose="020B0604020202020204" pitchFamily="34" charset="0"/>
            </a:endParaRPr>
          </a:p>
          <a:p>
            <a:pPr lvl="1"/>
            <a:r>
              <a:rPr lang="en-US" altLang="zh-CN" dirty="0">
                <a:latin typeface="Arial" panose="020B0604020202020204" pitchFamily="34" charset="0"/>
                <a:cs typeface="Arial" panose="020B0604020202020204" pitchFamily="34" charset="0"/>
              </a:rPr>
              <a:t>Java</a:t>
            </a:r>
            <a:r>
              <a:rPr lang="zh-CN" altLang="en-US" dirty="0">
                <a:latin typeface="Arial" panose="020B0604020202020204" pitchFamily="34" charset="0"/>
                <a:cs typeface="Arial" panose="020B0604020202020204" pitchFamily="34" charset="0"/>
              </a:rPr>
              <a:t>（程序员可见的层面），</a:t>
            </a:r>
            <a:r>
              <a:rPr lang="en-US" altLang="zh-CN" dirty="0">
                <a:latin typeface="Arial" panose="020B0604020202020204" pitchFamily="34" charset="0"/>
                <a:cs typeface="Arial" panose="020B0604020202020204" pitchFamily="34" charset="0"/>
              </a:rPr>
              <a:t>Python</a:t>
            </a:r>
          </a:p>
          <a:p>
            <a:pPr lvl="1"/>
            <a:r>
              <a:rPr lang="zh-CN" altLang="en-US" dirty="0">
                <a:latin typeface="Arial" panose="020B0604020202020204" pitchFamily="34" charset="0"/>
                <a:cs typeface="Arial" panose="020B0604020202020204" pitchFamily="34" charset="0"/>
              </a:rPr>
              <a:t>安全，但</a:t>
            </a:r>
            <a:r>
              <a:rPr lang="en-US" altLang="zh-CN" dirty="0">
                <a:latin typeface="Arial" panose="020B0604020202020204" pitchFamily="34" charset="0"/>
                <a:cs typeface="Arial" panose="020B0604020202020204" pitchFamily="34" charset="0"/>
              </a:rPr>
              <a:t>GC</a:t>
            </a:r>
            <a:r>
              <a:rPr lang="zh-CN" altLang="en-US" dirty="0">
                <a:latin typeface="Arial" panose="020B0604020202020204" pitchFamily="34" charset="0"/>
                <a:cs typeface="Arial" panose="020B0604020202020204" pitchFamily="34" charset="0"/>
              </a:rPr>
              <a:t>的时间和空间开销通常较高</a:t>
            </a:r>
            <a:endParaRPr lang="en-US" altLang="zh-CN" dirty="0">
              <a:latin typeface="Arial" panose="020B0604020202020204" pitchFamily="34" charset="0"/>
              <a:cs typeface="Arial" panose="020B0604020202020204" pitchFamily="34" charset="0"/>
            </a:endParaRPr>
          </a:p>
          <a:p>
            <a:r>
              <a:rPr lang="en-US" altLang="zh-CN" dirty="0">
                <a:latin typeface="Arial" panose="020B0604020202020204" pitchFamily="34" charset="0"/>
                <a:cs typeface="Arial" panose="020B0604020202020204" pitchFamily="34" charset="0"/>
              </a:rPr>
              <a:t>GC</a:t>
            </a:r>
            <a:r>
              <a:rPr lang="zh-CN" altLang="en-US" dirty="0">
                <a:latin typeface="Arial" panose="020B0604020202020204" pitchFamily="34" charset="0"/>
                <a:cs typeface="Arial" panose="020B0604020202020204" pitchFamily="34" charset="0"/>
              </a:rPr>
              <a:t>管理</a:t>
            </a:r>
            <a:r>
              <a:rPr lang="en-US" altLang="zh-CN" dirty="0">
                <a:latin typeface="Arial" panose="020B0604020202020204" pitchFamily="34" charset="0"/>
                <a:cs typeface="Arial" panose="020B0604020202020204" pitchFamily="34" charset="0"/>
              </a:rPr>
              <a:t> + </a:t>
            </a:r>
            <a:r>
              <a:rPr lang="zh-CN" altLang="en-US" dirty="0">
                <a:latin typeface="Arial" panose="020B0604020202020204" pitchFamily="34" charset="0"/>
                <a:cs typeface="Arial" panose="020B0604020202020204" pitchFamily="34" charset="0"/>
              </a:rPr>
              <a:t>栈分配优化</a:t>
            </a:r>
            <a:endParaRPr lang="en-US" altLang="zh-CN" dirty="0">
              <a:latin typeface="Arial" panose="020B0604020202020204" pitchFamily="34" charset="0"/>
              <a:cs typeface="Arial" panose="020B0604020202020204" pitchFamily="34" charset="0"/>
            </a:endParaRPr>
          </a:p>
          <a:p>
            <a:pPr lvl="1"/>
            <a:r>
              <a:rPr lang="zh-CN" altLang="en-US" b="1" dirty="0">
                <a:latin typeface="Arial" panose="020B0604020202020204" pitchFamily="34" charset="0"/>
                <a:cs typeface="Arial" panose="020B0604020202020204" pitchFamily="34" charset="0"/>
              </a:rPr>
              <a:t>生存期不超出其作用域（逃逸分析得到）</a:t>
            </a:r>
            <a:r>
              <a:rPr lang="zh-CN" altLang="en-US" dirty="0">
                <a:latin typeface="Arial" panose="020B0604020202020204" pitchFamily="34" charset="0"/>
                <a:cs typeface="Arial" panose="020B0604020202020204" pitchFamily="34" charset="0"/>
              </a:rPr>
              <a:t>的对象可以栈分配，其他的依然堆分配并交给</a:t>
            </a:r>
            <a:r>
              <a:rPr lang="en-US" altLang="zh-CN" dirty="0">
                <a:latin typeface="Arial" panose="020B0604020202020204" pitchFamily="34" charset="0"/>
                <a:cs typeface="Arial" panose="020B0604020202020204" pitchFamily="34" charset="0"/>
              </a:rPr>
              <a:t>GC</a:t>
            </a:r>
            <a:r>
              <a:rPr lang="zh-CN" altLang="en-US" dirty="0">
                <a:latin typeface="Arial" panose="020B0604020202020204" pitchFamily="34" charset="0"/>
                <a:cs typeface="Arial" panose="020B0604020202020204" pitchFamily="34" charset="0"/>
              </a:rPr>
              <a:t>回收</a:t>
            </a:r>
            <a:endParaRPr lang="en-US" altLang="zh-CN" dirty="0">
              <a:latin typeface="Arial" panose="020B0604020202020204" pitchFamily="34" charset="0"/>
              <a:cs typeface="Arial" panose="020B0604020202020204" pitchFamily="34" charset="0"/>
            </a:endParaRPr>
          </a:p>
          <a:p>
            <a:pPr lvl="1"/>
            <a:r>
              <a:rPr lang="en-US" altLang="zh-CN" dirty="0">
                <a:latin typeface="Arial" panose="020B0604020202020204" pitchFamily="34" charset="0"/>
                <a:cs typeface="Arial" panose="020B0604020202020204" pitchFamily="34" charset="0"/>
              </a:rPr>
              <a:t>Java</a:t>
            </a:r>
            <a:r>
              <a:rPr lang="zh-CN" altLang="en-US" dirty="0">
                <a:latin typeface="Arial" panose="020B0604020202020204" pitchFamily="34" charset="0"/>
                <a:cs typeface="Arial" panose="020B0604020202020204" pitchFamily="34" charset="0"/>
              </a:rPr>
              <a:t>（实际上）</a:t>
            </a:r>
            <a:r>
              <a:rPr lang="en-US" altLang="zh-CN" dirty="0">
                <a:latin typeface="Arial" panose="020B0604020202020204" pitchFamily="34" charset="0"/>
                <a:cs typeface="Arial" panose="020B0604020202020204" pitchFamily="34" charset="0"/>
              </a:rPr>
              <a:t>, Go</a:t>
            </a:r>
          </a:p>
          <a:p>
            <a:pPr lvl="1"/>
            <a:r>
              <a:rPr lang="zh-CN" altLang="en-US" dirty="0">
                <a:latin typeface="Arial" panose="020B0604020202020204" pitchFamily="34" charset="0"/>
                <a:cs typeface="Arial" panose="020B0604020202020204" pitchFamily="34" charset="0"/>
              </a:rPr>
              <a:t>安全，且减少了部分</a:t>
            </a:r>
            <a:r>
              <a:rPr lang="en-US" altLang="zh-CN" dirty="0">
                <a:latin typeface="Arial" panose="020B0604020202020204" pitchFamily="34" charset="0"/>
                <a:cs typeface="Arial" panose="020B0604020202020204" pitchFamily="34" charset="0"/>
              </a:rPr>
              <a:t>GC</a:t>
            </a:r>
            <a:r>
              <a:rPr lang="zh-CN" altLang="en-US" dirty="0">
                <a:latin typeface="Arial" panose="020B0604020202020204" pitchFamily="34" charset="0"/>
                <a:cs typeface="Arial" panose="020B0604020202020204" pitchFamily="34" charset="0"/>
              </a:rPr>
              <a:t>开销</a:t>
            </a:r>
            <a:endParaRPr lang="en-US" altLang="zh-CN" dirty="0">
              <a:latin typeface="Arial" panose="020B0604020202020204" pitchFamily="34" charset="0"/>
              <a:cs typeface="Arial" panose="020B0604020202020204" pitchFamily="34" charset="0"/>
            </a:endParaRPr>
          </a:p>
          <a:p>
            <a:r>
              <a:rPr lang="en-US" altLang="zh-CN" dirty="0">
                <a:latin typeface="Arial" panose="020B0604020202020204" pitchFamily="34" charset="0"/>
                <a:cs typeface="Arial" panose="020B0604020202020204" pitchFamily="34" charset="0"/>
              </a:rPr>
              <a:t>GC</a:t>
            </a:r>
            <a:r>
              <a:rPr lang="zh-CN" altLang="en-US" dirty="0">
                <a:latin typeface="Arial" panose="020B0604020202020204" pitchFamily="34" charset="0"/>
                <a:cs typeface="Arial" panose="020B0604020202020204" pitchFamily="34" charset="0"/>
              </a:rPr>
              <a:t>管理</a:t>
            </a:r>
            <a:r>
              <a:rPr lang="en-US" altLang="zh-CN" dirty="0">
                <a:latin typeface="Arial" panose="020B0604020202020204" pitchFamily="34" charset="0"/>
                <a:cs typeface="Arial" panose="020B0604020202020204" pitchFamily="34" charset="0"/>
              </a:rPr>
              <a:t> + </a:t>
            </a:r>
            <a:r>
              <a:rPr lang="zh-CN" altLang="en-US" dirty="0">
                <a:latin typeface="Arial" panose="020B0604020202020204" pitchFamily="34" charset="0"/>
                <a:cs typeface="Arial" panose="020B0604020202020204" pitchFamily="34" charset="0"/>
              </a:rPr>
              <a:t>自动显式回收优化</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对</a:t>
            </a:r>
            <a:r>
              <a:rPr lang="zh-CN" altLang="en-US" b="1" dirty="0">
                <a:latin typeface="Arial" panose="020B0604020202020204" pitchFamily="34" charset="0"/>
                <a:cs typeface="Arial" panose="020B0604020202020204" pitchFamily="34" charset="0"/>
              </a:rPr>
              <a:t>静态逃逸分析可以判定生存期</a:t>
            </a:r>
            <a:r>
              <a:rPr lang="zh-CN" altLang="en-US" dirty="0">
                <a:latin typeface="Arial" panose="020B0604020202020204" pitchFamily="34" charset="0"/>
                <a:cs typeface="Arial" panose="020B0604020202020204" pitchFamily="34" charset="0"/>
              </a:rPr>
              <a:t>的对象在死亡前自动动插入显式回收原语，其余对象依然堆分配并交给</a:t>
            </a:r>
            <a:r>
              <a:rPr lang="en-US" altLang="zh-CN" dirty="0">
                <a:latin typeface="Arial" panose="020B0604020202020204" pitchFamily="34" charset="0"/>
                <a:cs typeface="Arial" panose="020B0604020202020204" pitchFamily="34" charset="0"/>
              </a:rPr>
              <a:t>GC</a:t>
            </a:r>
            <a:r>
              <a:rPr lang="zh-CN" altLang="en-US" dirty="0">
                <a:latin typeface="Arial" panose="020B0604020202020204" pitchFamily="34" charset="0"/>
                <a:cs typeface="Arial" panose="020B0604020202020204" pitchFamily="34" charset="0"/>
              </a:rPr>
              <a:t>回收</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很少真实应用</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安全，减少更多</a:t>
            </a:r>
            <a:r>
              <a:rPr lang="en-US" altLang="zh-CN" dirty="0">
                <a:latin typeface="Arial" panose="020B0604020202020204" pitchFamily="34" charset="0"/>
                <a:cs typeface="Arial" panose="020B0604020202020204" pitchFamily="34" charset="0"/>
              </a:rPr>
              <a:t>GC</a:t>
            </a:r>
            <a:r>
              <a:rPr lang="zh-CN" altLang="en-US" dirty="0">
                <a:latin typeface="Arial" panose="020B0604020202020204" pitchFamily="34" charset="0"/>
                <a:cs typeface="Arial" panose="020B0604020202020204" pitchFamily="34" charset="0"/>
              </a:rPr>
              <a:t>开销，但支持它的逃逸分析通常成本很高</a:t>
            </a:r>
            <a:endParaRPr lang="en-US" altLang="zh-CN" dirty="0">
              <a:latin typeface="Arial" panose="020B0604020202020204" pitchFamily="34" charset="0"/>
              <a:cs typeface="Arial" panose="020B0604020202020204" pitchFamily="34" charset="0"/>
            </a:endParaRPr>
          </a:p>
          <a:p>
            <a:endParaRPr lang="zh-CN"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0430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5399178" y="919698"/>
            <a:ext cx="6548533" cy="5296952"/>
          </a:xfrm>
        </p:spPr>
        <p:txBody>
          <a:bodyPr>
            <a:normAutofit lnSpcReduction="10000"/>
          </a:bodyPr>
          <a:lstStyle/>
          <a:p>
            <a:r>
              <a:rPr lang="zh-CN" altLang="en-US" sz="2400" dirty="0">
                <a:latin typeface="Arial" panose="020B0604020202020204" pitchFamily="34" charset="0"/>
                <a:cs typeface="Arial" panose="020B0604020202020204" pitchFamily="34" charset="0"/>
              </a:rPr>
              <a:t>过程内回收</a:t>
            </a:r>
            <a:endParaRPr lang="en-US" altLang="zh-CN" sz="2400" dirty="0">
              <a:latin typeface="Arial" panose="020B0604020202020204" pitchFamily="34" charset="0"/>
              <a:cs typeface="Arial" panose="020B0604020202020204" pitchFamily="34" charset="0"/>
            </a:endParaRPr>
          </a:p>
          <a:p>
            <a:pPr lvl="1"/>
            <a:r>
              <a:rPr lang="zh-CN" altLang="en-US" sz="2000" dirty="0">
                <a:latin typeface="Arial" panose="020B0604020202020204" pitchFamily="34" charset="0"/>
                <a:cs typeface="Arial" panose="020B0604020202020204" pitchFamily="34" charset="0"/>
              </a:rPr>
              <a:t>针对生存期未超出作用域但由于大小过大或大小不确定而被堆分配的对象</a:t>
            </a:r>
            <a:endParaRPr lang="en-US" altLang="zh-CN" sz="1800" dirty="0">
              <a:latin typeface="Arial" panose="020B0604020202020204" pitchFamily="34" charset="0"/>
              <a:cs typeface="Arial" panose="020B0604020202020204" pitchFamily="34" charset="0"/>
            </a:endParaRPr>
          </a:p>
          <a:p>
            <a:r>
              <a:rPr lang="zh-CN" altLang="en-US" sz="2400" dirty="0">
                <a:latin typeface="Arial" panose="020B0604020202020204" pitchFamily="34" charset="0"/>
                <a:cs typeface="Arial" panose="020B0604020202020204" pitchFamily="34" charset="0"/>
              </a:rPr>
              <a:t>过程间回收</a:t>
            </a:r>
            <a:endParaRPr lang="en-US" altLang="zh-CN" sz="2400" dirty="0">
              <a:latin typeface="Arial" panose="020B0604020202020204" pitchFamily="34" charset="0"/>
              <a:cs typeface="Arial" panose="020B0604020202020204" pitchFamily="34" charset="0"/>
            </a:endParaRPr>
          </a:p>
          <a:p>
            <a:pPr lvl="1"/>
            <a:r>
              <a:rPr lang="zh-CN" altLang="en-US" sz="2000" dirty="0">
                <a:latin typeface="Arial" panose="020B0604020202020204" pitchFamily="34" charset="0"/>
                <a:cs typeface="Arial" panose="020B0604020202020204" pitchFamily="34" charset="0"/>
              </a:rPr>
              <a:t>针对工厂函数的返回值、函数返回切片等临时变量</a:t>
            </a:r>
            <a:endParaRPr lang="en-US" altLang="zh-CN" sz="2000" dirty="0">
              <a:latin typeface="Arial" panose="020B0604020202020204" pitchFamily="34" charset="0"/>
              <a:cs typeface="Arial" panose="020B0604020202020204" pitchFamily="34" charset="0"/>
            </a:endParaRPr>
          </a:p>
          <a:p>
            <a:r>
              <a:rPr lang="zh-CN" altLang="en-US" sz="2400" dirty="0">
                <a:latin typeface="Arial" panose="020B0604020202020204" pitchFamily="34" charset="0"/>
                <a:cs typeface="Arial" panose="020B0604020202020204" pitchFamily="34" charset="0"/>
              </a:rPr>
              <a:t>内置数据结构管理回收</a:t>
            </a:r>
            <a:endParaRPr lang="en-US" altLang="zh-CN" sz="2400" dirty="0">
              <a:latin typeface="Arial" panose="020B0604020202020204" pitchFamily="34" charset="0"/>
              <a:cs typeface="Arial" panose="020B0604020202020204" pitchFamily="34" charset="0"/>
            </a:endParaRPr>
          </a:p>
          <a:p>
            <a:pPr lvl="1"/>
            <a:r>
              <a:rPr lang="zh-CN" altLang="en-US" sz="2000" dirty="0">
                <a:latin typeface="Arial" panose="020B0604020202020204" pitchFamily="34" charset="0"/>
                <a:cs typeface="Arial" panose="020B0604020202020204" pitchFamily="34" charset="0"/>
              </a:rPr>
              <a:t>针对内置数据结构（切片、哈希表）在自动扩容时弃用的旧空间</a:t>
            </a:r>
            <a:endParaRPr lang="en-US" altLang="zh-CN" sz="2000" dirty="0">
              <a:latin typeface="Arial" panose="020B0604020202020204" pitchFamily="34" charset="0"/>
              <a:cs typeface="Arial" panose="020B0604020202020204" pitchFamily="34" charset="0"/>
            </a:endParaRPr>
          </a:p>
          <a:p>
            <a:r>
              <a:rPr lang="zh-CN" altLang="en-US" sz="2400" dirty="0">
                <a:latin typeface="Arial" panose="020B0604020202020204" pitchFamily="34" charset="0"/>
                <a:cs typeface="Arial" panose="020B0604020202020204" pitchFamily="34" charset="0"/>
              </a:rPr>
              <a:t>目标</a:t>
            </a:r>
            <a:endParaRPr lang="en-US" altLang="zh-CN" sz="2400" dirty="0">
              <a:latin typeface="Arial" panose="020B0604020202020204" pitchFamily="34" charset="0"/>
              <a:cs typeface="Arial" panose="020B0604020202020204" pitchFamily="34" charset="0"/>
            </a:endParaRPr>
          </a:p>
          <a:p>
            <a:pPr lvl="1"/>
            <a:r>
              <a:rPr lang="zh-CN" altLang="en-US" sz="2000" dirty="0">
                <a:latin typeface="Arial" panose="020B0604020202020204" pitchFamily="34" charset="0"/>
                <a:cs typeface="Arial" panose="020B0604020202020204" pitchFamily="34" charset="0"/>
              </a:rPr>
              <a:t>减少死对象在堆中停留的时间</a:t>
            </a:r>
            <a:endParaRPr lang="en-US" altLang="zh-CN" sz="2000" dirty="0">
              <a:latin typeface="Arial" panose="020B0604020202020204" pitchFamily="34" charset="0"/>
              <a:cs typeface="Arial" panose="020B0604020202020204" pitchFamily="34" charset="0"/>
            </a:endParaRPr>
          </a:p>
          <a:p>
            <a:pPr lvl="1"/>
            <a:r>
              <a:rPr lang="zh-CN" altLang="en-US" sz="2000" dirty="0">
                <a:latin typeface="Arial" panose="020B0604020202020204" pitchFamily="34" charset="0"/>
                <a:cs typeface="Arial" panose="020B0604020202020204" pitchFamily="34" charset="0"/>
              </a:rPr>
              <a:t>降低</a:t>
            </a:r>
            <a:r>
              <a:rPr lang="en-US" altLang="zh-CN" sz="2000" dirty="0">
                <a:latin typeface="Arial" panose="020B0604020202020204" pitchFamily="34" charset="0"/>
                <a:cs typeface="Arial" panose="020B0604020202020204" pitchFamily="34" charset="0"/>
              </a:rPr>
              <a:t>GC</a:t>
            </a:r>
            <a:r>
              <a:rPr lang="zh-CN" altLang="en-US" sz="2000" dirty="0">
                <a:latin typeface="Arial" panose="020B0604020202020204" pitchFamily="34" charset="0"/>
                <a:cs typeface="Arial" panose="020B0604020202020204" pitchFamily="34" charset="0"/>
              </a:rPr>
              <a:t>触发频率，减少</a:t>
            </a:r>
            <a:r>
              <a:rPr lang="en-US" altLang="zh-CN" sz="2000" dirty="0">
                <a:latin typeface="Arial" panose="020B0604020202020204" pitchFamily="34" charset="0"/>
                <a:cs typeface="Arial" panose="020B0604020202020204" pitchFamily="34" charset="0"/>
              </a:rPr>
              <a:t>GC</a:t>
            </a:r>
            <a:r>
              <a:rPr lang="zh-CN" altLang="en-US" sz="2000" dirty="0">
                <a:latin typeface="Arial" panose="020B0604020202020204" pitchFamily="34" charset="0"/>
                <a:cs typeface="Arial" panose="020B0604020202020204" pitchFamily="34" charset="0"/>
              </a:rPr>
              <a:t>开销</a:t>
            </a:r>
            <a:endParaRPr lang="en-US" altLang="zh-CN" sz="2000" dirty="0">
              <a:latin typeface="Arial" panose="020B0604020202020204" pitchFamily="34" charset="0"/>
              <a:cs typeface="Arial" panose="020B0604020202020204" pitchFamily="34" charset="0"/>
            </a:endParaRPr>
          </a:p>
          <a:p>
            <a:pPr lvl="1"/>
            <a:r>
              <a:rPr lang="zh-CN" altLang="en-US" sz="2000" dirty="0">
                <a:latin typeface="Arial" panose="020B0604020202020204" pitchFamily="34" charset="0"/>
                <a:cs typeface="Arial" panose="020B0604020202020204" pitchFamily="34" charset="0"/>
              </a:rPr>
              <a:t>减少内存占用、加快运行速度</a:t>
            </a:r>
            <a:endParaRPr lang="en-US" altLang="zh-CN" sz="2000" dirty="0">
              <a:latin typeface="Arial" panose="020B0604020202020204" pitchFamily="34" charset="0"/>
              <a:cs typeface="Arial" panose="020B0604020202020204" pitchFamily="34" charset="0"/>
            </a:endParaRPr>
          </a:p>
        </p:txBody>
      </p:sp>
      <p:sp>
        <p:nvSpPr>
          <p:cNvPr id="3" name="标题 2"/>
          <p:cNvSpPr>
            <a:spLocks noGrp="1"/>
          </p:cNvSpPr>
          <p:nvPr>
            <p:ph type="title"/>
          </p:nvPr>
        </p:nvSpPr>
        <p:spPr>
          <a:xfrm>
            <a:off x="181908" y="141195"/>
            <a:ext cx="10380757" cy="709424"/>
          </a:xfrm>
        </p:spPr>
        <p:txBody>
          <a:bodyPr/>
          <a:lstStyle/>
          <a:p>
            <a:r>
              <a:rPr lang="en-US" altLang="zh-CN" dirty="0">
                <a:latin typeface="Arial" panose="020B0604020202020204" pitchFamily="34" charset="0"/>
                <a:cs typeface="Arial" panose="020B0604020202020204" pitchFamily="34" charset="0"/>
              </a:rPr>
              <a:t>Go</a:t>
            </a:r>
            <a:r>
              <a:rPr lang="zh-CN" altLang="en-US" dirty="0">
                <a:latin typeface="Arial" panose="020B0604020202020204" pitchFamily="34" charset="0"/>
                <a:cs typeface="Arial" panose="020B0604020202020204" pitchFamily="34" charset="0"/>
              </a:rPr>
              <a:t>加入自动显式回收的优化机会</a:t>
            </a:r>
          </a:p>
        </p:txBody>
      </p:sp>
      <p:sp>
        <p:nvSpPr>
          <p:cNvPr id="6" name="内容占位符 1">
            <a:extLst>
              <a:ext uri="{FF2B5EF4-FFF2-40B4-BE49-F238E27FC236}">
                <a16:creationId xmlns:a16="http://schemas.microsoft.com/office/drawing/2014/main" id="{A1D000C3-4AF1-416A-B1F6-BEB62555C2A6}"/>
              </a:ext>
            </a:extLst>
          </p:cNvPr>
          <p:cNvSpPr txBox="1">
            <a:spLocks/>
          </p:cNvSpPr>
          <p:nvPr/>
        </p:nvSpPr>
        <p:spPr>
          <a:xfrm>
            <a:off x="302558" y="919698"/>
            <a:ext cx="4840942" cy="5296952"/>
          </a:xfrm>
          <a:prstGeom prst="rect">
            <a:avLst/>
          </a:prstGeom>
          <a:solidFill>
            <a:schemeClr val="tx1">
              <a:lumMod val="85000"/>
              <a:lumOff val="15000"/>
            </a:schemeClr>
          </a:solidFill>
        </p:spPr>
        <p:txBody>
          <a:bodyPr vert="horz" lIns="91440" tIns="45720" rIns="91440" bIns="45720" rtlCol="0">
            <a:normAutofit lnSpcReduction="10000"/>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20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Wingdings" pitchFamily="2" charset="2"/>
              <a:buNone/>
            </a:pPr>
            <a:r>
              <a:rPr lang="en-US" altLang="zh-CN" sz="1800" b="0" dirty="0" err="1">
                <a:solidFill>
                  <a:srgbClr val="569CD6"/>
                </a:solidFill>
                <a:latin typeface="Consolas" panose="020B0609020204030204" pitchFamily="49" charset="0"/>
              </a:rPr>
              <a:t>func</a:t>
            </a:r>
            <a:r>
              <a:rPr lang="en-US" altLang="zh-CN" sz="1800" b="0" dirty="0">
                <a:solidFill>
                  <a:srgbClr val="D4D4D4"/>
                </a:solidFill>
                <a:latin typeface="Consolas" panose="020B0609020204030204" pitchFamily="49" charset="0"/>
              </a:rPr>
              <a:t> </a:t>
            </a:r>
            <a:r>
              <a:rPr lang="en-US" altLang="zh-CN" sz="1800" b="0" dirty="0">
                <a:solidFill>
                  <a:srgbClr val="DCDCAA"/>
                </a:solidFill>
                <a:latin typeface="Consolas" panose="020B0609020204030204" pitchFamily="49" charset="0"/>
              </a:rPr>
              <a:t>inner</a:t>
            </a:r>
            <a:r>
              <a:rPr lang="en-US" altLang="zh-CN" sz="1800" b="0" dirty="0">
                <a:solidFill>
                  <a:srgbClr val="D4D4D4"/>
                </a:solidFill>
                <a:latin typeface="Consolas" panose="020B0609020204030204" pitchFamily="49" charset="0"/>
              </a:rPr>
              <a:t>() *</a:t>
            </a:r>
            <a:r>
              <a:rPr lang="en-US" altLang="zh-CN" sz="1800" b="0" dirty="0">
                <a:solidFill>
                  <a:srgbClr val="4EC9B0"/>
                </a:solidFill>
                <a:latin typeface="Consolas" panose="020B0609020204030204" pitchFamily="49" charset="0"/>
              </a:rPr>
              <a:t>int</a:t>
            </a:r>
            <a:r>
              <a:rPr lang="en-US" altLang="zh-CN" sz="1800" b="0" dirty="0">
                <a:solidFill>
                  <a:srgbClr val="D4D4D4"/>
                </a:solidFill>
                <a:latin typeface="Consolas" panose="020B0609020204030204" pitchFamily="49" charset="0"/>
              </a:rPr>
              <a:t> {</a:t>
            </a:r>
          </a:p>
          <a:p>
            <a:pPr marL="0" indent="0">
              <a:lnSpc>
                <a:spcPct val="100000"/>
              </a:lnSpc>
              <a:spcBef>
                <a:spcPts val="0"/>
              </a:spcBef>
              <a:buFont typeface="Wingdings" pitchFamily="2" charset="2"/>
              <a:buNone/>
            </a:pPr>
            <a:r>
              <a:rPr lang="en-US" altLang="zh-CN" sz="1800" b="0" dirty="0">
                <a:solidFill>
                  <a:srgbClr val="D4D4D4"/>
                </a:solidFill>
                <a:latin typeface="Consolas" panose="020B0609020204030204" pitchFamily="49" charset="0"/>
              </a:rPr>
              <a:t>    </a:t>
            </a:r>
            <a:r>
              <a:rPr lang="en-US" altLang="zh-CN" sz="1800" b="0" dirty="0">
                <a:solidFill>
                  <a:srgbClr val="569CD6"/>
                </a:solidFill>
                <a:latin typeface="Consolas" panose="020B0609020204030204" pitchFamily="49" charset="0"/>
              </a:rPr>
              <a:t>var</a:t>
            </a:r>
            <a:r>
              <a:rPr lang="en-US" altLang="zh-CN" sz="1800" b="0" dirty="0">
                <a:solidFill>
                  <a:srgbClr val="D4D4D4"/>
                </a:solidFill>
                <a:latin typeface="Consolas" panose="020B0609020204030204" pitchFamily="49" charset="0"/>
              </a:rPr>
              <a:t> </a:t>
            </a:r>
            <a:r>
              <a:rPr lang="en-US" altLang="zh-CN" sz="1800" b="0" dirty="0" err="1">
                <a:solidFill>
                  <a:srgbClr val="9CDCFE"/>
                </a:solidFill>
                <a:latin typeface="Consolas" panose="020B0609020204030204" pitchFamily="49" charset="0"/>
              </a:rPr>
              <a:t>bigObj</a:t>
            </a:r>
            <a:r>
              <a:rPr lang="en-US" altLang="zh-CN" sz="1800" b="0" dirty="0">
                <a:solidFill>
                  <a:srgbClr val="D4D4D4"/>
                </a:solidFill>
                <a:latin typeface="Consolas" panose="020B0609020204030204" pitchFamily="49" charset="0"/>
              </a:rPr>
              <a:t> [</a:t>
            </a:r>
            <a:r>
              <a:rPr lang="en-US" altLang="zh-CN" sz="1800" b="0" dirty="0">
                <a:solidFill>
                  <a:srgbClr val="B5CEA8"/>
                </a:solidFill>
                <a:latin typeface="Consolas" panose="020B0609020204030204" pitchFamily="49" charset="0"/>
              </a:rPr>
              <a:t>10000000</a:t>
            </a:r>
            <a:r>
              <a:rPr lang="en-US" altLang="zh-CN" sz="1800" b="0" dirty="0">
                <a:solidFill>
                  <a:srgbClr val="D4D4D4"/>
                </a:solidFill>
                <a:latin typeface="Consolas" panose="020B0609020204030204" pitchFamily="49" charset="0"/>
              </a:rPr>
              <a:t>]**</a:t>
            </a:r>
            <a:r>
              <a:rPr lang="en-US" altLang="zh-CN" sz="1800" b="0" dirty="0">
                <a:solidFill>
                  <a:srgbClr val="4EC9B0"/>
                </a:solidFill>
                <a:latin typeface="Consolas" panose="020B0609020204030204" pitchFamily="49" charset="0"/>
              </a:rPr>
              <a:t>int</a:t>
            </a: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r>
              <a:rPr lang="en-US" altLang="zh-CN" sz="1800" b="0" dirty="0">
                <a:solidFill>
                  <a:srgbClr val="D4D4D4"/>
                </a:solidFill>
                <a:latin typeface="Consolas" panose="020B0609020204030204" pitchFamily="49" charset="0"/>
              </a:rPr>
              <a:t>    </a:t>
            </a:r>
            <a:r>
              <a:rPr lang="en-US" altLang="zh-CN" sz="1800" b="0" dirty="0">
                <a:solidFill>
                  <a:srgbClr val="569CD6"/>
                </a:solidFill>
                <a:latin typeface="Consolas" panose="020B0609020204030204" pitchFamily="49" charset="0"/>
              </a:rPr>
              <a:t>var</a:t>
            </a:r>
            <a:r>
              <a:rPr lang="en-US" altLang="zh-CN" sz="1800" b="0" dirty="0">
                <a:solidFill>
                  <a:srgbClr val="D4D4D4"/>
                </a:solidFill>
                <a:latin typeface="Consolas" panose="020B0609020204030204" pitchFamily="49" charset="0"/>
              </a:rPr>
              <a:t> </a:t>
            </a:r>
            <a:r>
              <a:rPr lang="en-US" altLang="zh-CN" sz="1800" b="0" dirty="0">
                <a:solidFill>
                  <a:srgbClr val="9CDCFE"/>
                </a:solidFill>
                <a:latin typeface="Consolas" panose="020B0609020204030204" pitchFamily="49" charset="0"/>
              </a:rPr>
              <a:t>p</a:t>
            </a:r>
            <a:r>
              <a:rPr lang="en-US" altLang="zh-CN" sz="1800" b="0" dirty="0">
                <a:solidFill>
                  <a:srgbClr val="D4D4D4"/>
                </a:solidFill>
                <a:latin typeface="Consolas" panose="020B0609020204030204" pitchFamily="49" charset="0"/>
              </a:rPr>
              <a:t> *</a:t>
            </a:r>
            <a:r>
              <a:rPr lang="en-US" altLang="zh-CN" sz="1800" b="0" dirty="0">
                <a:solidFill>
                  <a:srgbClr val="4EC9B0"/>
                </a:solidFill>
                <a:latin typeface="Consolas" panose="020B0609020204030204" pitchFamily="49" charset="0"/>
              </a:rPr>
              <a:t>int</a:t>
            </a: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r>
              <a:rPr lang="en-US" altLang="zh-CN" sz="1800" b="0" dirty="0">
                <a:solidFill>
                  <a:srgbClr val="D4D4D4"/>
                </a:solidFill>
                <a:latin typeface="Consolas" panose="020B0609020204030204" pitchFamily="49" charset="0"/>
              </a:rPr>
              <a:t>    </a:t>
            </a:r>
            <a:r>
              <a:rPr lang="en-US" altLang="zh-CN" sz="1800" b="0" dirty="0">
                <a:solidFill>
                  <a:srgbClr val="569CD6"/>
                </a:solidFill>
                <a:latin typeface="Consolas" panose="020B0609020204030204" pitchFamily="49" charset="0"/>
              </a:rPr>
              <a:t>var</a:t>
            </a:r>
            <a:r>
              <a:rPr lang="en-US" altLang="zh-CN" sz="1800" b="0" dirty="0">
                <a:solidFill>
                  <a:srgbClr val="D4D4D4"/>
                </a:solidFill>
                <a:latin typeface="Consolas" panose="020B0609020204030204" pitchFamily="49" charset="0"/>
              </a:rPr>
              <a:t> </a:t>
            </a:r>
            <a:r>
              <a:rPr lang="en-US" altLang="zh-CN" sz="1800" b="0" dirty="0" err="1">
                <a:solidFill>
                  <a:srgbClr val="9CDCFE"/>
                </a:solidFill>
                <a:latin typeface="Consolas" panose="020B0609020204030204" pitchFamily="49" charset="0"/>
              </a:rPr>
              <a:t>i</a:t>
            </a:r>
            <a:r>
              <a:rPr lang="en-US" altLang="zh-CN" sz="1800" b="0" dirty="0">
                <a:solidFill>
                  <a:srgbClr val="D4D4D4"/>
                </a:solidFill>
                <a:latin typeface="Consolas" panose="020B0609020204030204" pitchFamily="49" charset="0"/>
              </a:rPr>
              <a:t> </a:t>
            </a:r>
            <a:r>
              <a:rPr lang="en-US" altLang="zh-CN" sz="1800" b="0" dirty="0">
                <a:solidFill>
                  <a:srgbClr val="4EC9B0"/>
                </a:solidFill>
                <a:latin typeface="Consolas" panose="020B0609020204030204" pitchFamily="49" charset="0"/>
              </a:rPr>
              <a:t>int</a:t>
            </a: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br>
              <a:rPr lang="en-US" altLang="zh-CN" sz="1800" b="0" dirty="0">
                <a:solidFill>
                  <a:srgbClr val="D4D4D4"/>
                </a:solidFill>
                <a:latin typeface="Consolas" panose="020B0609020204030204" pitchFamily="49" charset="0"/>
              </a:rPr>
            </a:br>
            <a:r>
              <a:rPr lang="en-US" altLang="zh-CN" sz="1800" b="0" dirty="0">
                <a:solidFill>
                  <a:srgbClr val="D4D4D4"/>
                </a:solidFill>
                <a:latin typeface="Consolas" panose="020B0609020204030204" pitchFamily="49" charset="0"/>
              </a:rPr>
              <a:t>    </a:t>
            </a:r>
            <a:r>
              <a:rPr lang="en-US" altLang="zh-CN" sz="1800" b="0" dirty="0">
                <a:solidFill>
                  <a:srgbClr val="9CDCFE"/>
                </a:solidFill>
                <a:latin typeface="Consolas" panose="020B0609020204030204" pitchFamily="49" charset="0"/>
              </a:rPr>
              <a:t>p</a:t>
            </a:r>
            <a:r>
              <a:rPr lang="en-US" altLang="zh-CN" sz="1800" b="0" dirty="0">
                <a:solidFill>
                  <a:srgbClr val="D4D4D4"/>
                </a:solidFill>
                <a:latin typeface="Consolas" panose="020B0609020204030204" pitchFamily="49" charset="0"/>
              </a:rPr>
              <a:t> = &amp;</a:t>
            </a:r>
            <a:r>
              <a:rPr lang="en-US" altLang="zh-CN" sz="1800" b="0" dirty="0" err="1">
                <a:solidFill>
                  <a:srgbClr val="D4D4D4"/>
                </a:solidFill>
                <a:latin typeface="Consolas" panose="020B0609020204030204" pitchFamily="49" charset="0"/>
              </a:rPr>
              <a:t>i</a:t>
            </a: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r>
              <a:rPr lang="en-US" altLang="zh-CN" sz="1800" b="0" dirty="0">
                <a:solidFill>
                  <a:srgbClr val="D4D4D4"/>
                </a:solidFill>
                <a:latin typeface="Consolas" panose="020B0609020204030204" pitchFamily="49" charset="0"/>
              </a:rPr>
              <a:t>    </a:t>
            </a:r>
            <a:r>
              <a:rPr lang="en-US" altLang="zh-CN" sz="1800" b="0" dirty="0" err="1">
                <a:solidFill>
                  <a:srgbClr val="9CDCFE"/>
                </a:solidFill>
                <a:latin typeface="Consolas" panose="020B0609020204030204" pitchFamily="49" charset="0"/>
              </a:rPr>
              <a:t>bigObj</a:t>
            </a:r>
            <a:r>
              <a:rPr lang="en-US" altLang="zh-CN" sz="1800" b="0" dirty="0">
                <a:solidFill>
                  <a:srgbClr val="D4D4D4"/>
                </a:solidFill>
                <a:latin typeface="Consolas" panose="020B0609020204030204" pitchFamily="49" charset="0"/>
              </a:rPr>
              <a:t>[</a:t>
            </a:r>
            <a:r>
              <a:rPr lang="en-US" altLang="zh-CN" sz="1800" b="0" dirty="0">
                <a:solidFill>
                  <a:srgbClr val="B5CEA8"/>
                </a:solidFill>
                <a:latin typeface="Consolas" panose="020B0609020204030204" pitchFamily="49" charset="0"/>
              </a:rPr>
              <a:t>0</a:t>
            </a:r>
            <a:r>
              <a:rPr lang="en-US" altLang="zh-CN" sz="1800" b="0" dirty="0">
                <a:solidFill>
                  <a:srgbClr val="D4D4D4"/>
                </a:solidFill>
                <a:latin typeface="Consolas" panose="020B0609020204030204" pitchFamily="49" charset="0"/>
              </a:rPr>
              <a:t>] = &amp;p</a:t>
            </a:r>
          </a:p>
          <a:p>
            <a:pPr marL="0" indent="0">
              <a:lnSpc>
                <a:spcPct val="100000"/>
              </a:lnSpc>
              <a:spcBef>
                <a:spcPts val="0"/>
              </a:spcBef>
              <a:buFont typeface="Wingdings" pitchFamily="2" charset="2"/>
              <a:buNone/>
            </a:pP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r>
              <a:rPr lang="en-US" altLang="zh-CN" sz="1800" b="0" dirty="0">
                <a:solidFill>
                  <a:srgbClr val="D4D4D4"/>
                </a:solidFill>
                <a:latin typeface="Consolas" panose="020B0609020204030204" pitchFamily="49" charset="0"/>
              </a:rPr>
              <a:t> </a:t>
            </a:r>
          </a:p>
          <a:p>
            <a:pPr marL="0" indent="0">
              <a:lnSpc>
                <a:spcPct val="100000"/>
              </a:lnSpc>
              <a:spcBef>
                <a:spcPts val="0"/>
              </a:spcBef>
              <a:buFont typeface="Wingdings" pitchFamily="2" charset="2"/>
              <a:buNone/>
            </a:pPr>
            <a:r>
              <a:rPr lang="en-US" altLang="zh-CN" sz="1800" b="0" dirty="0">
                <a:solidFill>
                  <a:srgbClr val="6A9955"/>
                </a:solidFill>
                <a:latin typeface="Consolas" panose="020B0609020204030204" pitchFamily="49" charset="0"/>
              </a:rPr>
              <a:t>    // </a:t>
            </a:r>
            <a:r>
              <a:rPr lang="en-US" altLang="zh-CN" sz="1800" b="0" dirty="0" err="1">
                <a:solidFill>
                  <a:srgbClr val="6A9955"/>
                </a:solidFill>
                <a:latin typeface="Consolas" panose="020B0609020204030204" pitchFamily="49" charset="0"/>
              </a:rPr>
              <a:t>tcfree</a:t>
            </a:r>
            <a:r>
              <a:rPr lang="en-US" altLang="zh-CN" sz="1800" b="0" dirty="0">
                <a:solidFill>
                  <a:srgbClr val="6A9955"/>
                </a:solidFill>
                <a:latin typeface="Consolas" panose="020B0609020204030204" pitchFamily="49" charset="0"/>
              </a:rPr>
              <a:t>(&amp;</a:t>
            </a:r>
            <a:r>
              <a:rPr lang="en-US" altLang="zh-CN" sz="1800" b="0" dirty="0" err="1">
                <a:solidFill>
                  <a:srgbClr val="6A9955"/>
                </a:solidFill>
                <a:latin typeface="Consolas" panose="020B0609020204030204" pitchFamily="49" charset="0"/>
              </a:rPr>
              <a:t>bigObj</a:t>
            </a:r>
            <a:r>
              <a:rPr lang="en-US" altLang="zh-CN" sz="1800" b="0" dirty="0">
                <a:solidFill>
                  <a:srgbClr val="6A9955"/>
                </a:solidFill>
                <a:latin typeface="Consolas" panose="020B0609020204030204" pitchFamily="49" charset="0"/>
              </a:rPr>
              <a:t>)</a:t>
            </a:r>
          </a:p>
          <a:p>
            <a:pPr marL="0" indent="0">
              <a:lnSpc>
                <a:spcPct val="100000"/>
              </a:lnSpc>
              <a:spcBef>
                <a:spcPts val="0"/>
              </a:spcBef>
              <a:buFont typeface="Wingdings" pitchFamily="2" charset="2"/>
              <a:buNone/>
            </a:pPr>
            <a:r>
              <a:rPr lang="en-US" altLang="zh-CN" sz="1800" b="0" dirty="0">
                <a:solidFill>
                  <a:srgbClr val="6A9955"/>
                </a:solidFill>
                <a:latin typeface="Consolas" panose="020B0609020204030204" pitchFamily="49" charset="0"/>
              </a:rPr>
              <a:t>    // </a:t>
            </a:r>
            <a:r>
              <a:rPr lang="en-US" altLang="zh-CN" sz="1800" b="0" dirty="0" err="1">
                <a:solidFill>
                  <a:srgbClr val="6A9955"/>
                </a:solidFill>
                <a:latin typeface="Consolas" panose="020B0609020204030204" pitchFamily="49" charset="0"/>
              </a:rPr>
              <a:t>tcfree</a:t>
            </a:r>
            <a:r>
              <a:rPr lang="en-US" altLang="zh-CN" sz="1800" b="0" dirty="0">
                <a:solidFill>
                  <a:srgbClr val="6A9955"/>
                </a:solidFill>
                <a:latin typeface="Consolas" panose="020B0609020204030204" pitchFamily="49" charset="0"/>
              </a:rPr>
              <a:t>(&amp;p)</a:t>
            </a:r>
          </a:p>
          <a:p>
            <a:pPr marL="0" indent="0">
              <a:lnSpc>
                <a:spcPct val="100000"/>
              </a:lnSpc>
              <a:spcBef>
                <a:spcPts val="0"/>
              </a:spcBef>
              <a:buFont typeface="Wingdings" pitchFamily="2" charset="2"/>
              <a:buNone/>
            </a:pP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r>
              <a:rPr lang="en-US" altLang="zh-CN" sz="1800" b="0" dirty="0">
                <a:solidFill>
                  <a:srgbClr val="D4D4D4"/>
                </a:solidFill>
                <a:latin typeface="Consolas" panose="020B0609020204030204" pitchFamily="49" charset="0"/>
              </a:rPr>
              <a:t>    </a:t>
            </a:r>
            <a:r>
              <a:rPr lang="en-US" altLang="zh-CN" sz="1800" b="0" dirty="0">
                <a:solidFill>
                  <a:srgbClr val="C586C0"/>
                </a:solidFill>
                <a:latin typeface="Consolas" panose="020B0609020204030204" pitchFamily="49" charset="0"/>
              </a:rPr>
              <a:t>return</a:t>
            </a:r>
            <a:r>
              <a:rPr lang="en-US" altLang="zh-CN" sz="1800" b="0" dirty="0">
                <a:solidFill>
                  <a:srgbClr val="D4D4D4"/>
                </a:solidFill>
                <a:latin typeface="Consolas" panose="020B0609020204030204" pitchFamily="49" charset="0"/>
              </a:rPr>
              <a:t> &amp;</a:t>
            </a:r>
            <a:r>
              <a:rPr lang="en-US" altLang="zh-CN" sz="1800" b="0" dirty="0" err="1">
                <a:solidFill>
                  <a:srgbClr val="D4D4D4"/>
                </a:solidFill>
                <a:latin typeface="Consolas" panose="020B0609020204030204" pitchFamily="49" charset="0"/>
              </a:rPr>
              <a:t>i</a:t>
            </a: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r>
              <a:rPr lang="en-US" altLang="zh-CN" sz="1800" b="0" dirty="0">
                <a:solidFill>
                  <a:srgbClr val="D4D4D4"/>
                </a:solidFill>
                <a:latin typeface="Consolas" panose="020B0609020204030204" pitchFamily="49" charset="0"/>
              </a:rPr>
              <a:t>}</a:t>
            </a:r>
          </a:p>
          <a:p>
            <a:pPr marL="0" indent="0">
              <a:lnSpc>
                <a:spcPct val="100000"/>
              </a:lnSpc>
              <a:spcBef>
                <a:spcPts val="0"/>
              </a:spcBef>
              <a:buFont typeface="Wingdings" pitchFamily="2" charset="2"/>
              <a:buNone/>
            </a:pPr>
            <a:endParaRPr lang="en-US" altLang="zh-CN" sz="1800" b="0" dirty="0">
              <a:solidFill>
                <a:srgbClr val="D4D4D4"/>
              </a:solidFill>
              <a:latin typeface="Consolas" panose="020B0609020204030204" pitchFamily="49" charset="0"/>
            </a:endParaRPr>
          </a:p>
          <a:p>
            <a:pPr marL="0" indent="0">
              <a:lnSpc>
                <a:spcPct val="100000"/>
              </a:lnSpc>
              <a:spcBef>
                <a:spcPts val="0"/>
              </a:spcBef>
              <a:buNone/>
            </a:pPr>
            <a:r>
              <a:rPr lang="en-US" altLang="zh-CN" sz="1800" b="0" dirty="0" err="1">
                <a:solidFill>
                  <a:srgbClr val="569CD6"/>
                </a:solidFill>
                <a:latin typeface="Consolas" panose="020B0609020204030204" pitchFamily="49" charset="0"/>
              </a:rPr>
              <a:t>func</a:t>
            </a:r>
            <a:r>
              <a:rPr lang="en-US" altLang="zh-CN" sz="1800" b="0" dirty="0">
                <a:solidFill>
                  <a:srgbClr val="D4D4D4"/>
                </a:solidFill>
                <a:latin typeface="Consolas" panose="020B0609020204030204" pitchFamily="49" charset="0"/>
              </a:rPr>
              <a:t> </a:t>
            </a:r>
            <a:r>
              <a:rPr lang="en-US" altLang="zh-CN" sz="1800" b="0" dirty="0">
                <a:solidFill>
                  <a:srgbClr val="DCDCAA"/>
                </a:solidFill>
                <a:latin typeface="Consolas" panose="020B0609020204030204" pitchFamily="49" charset="0"/>
              </a:rPr>
              <a:t>outer</a:t>
            </a:r>
            <a:r>
              <a:rPr lang="en-US" altLang="zh-CN" sz="1800" b="0" dirty="0">
                <a:solidFill>
                  <a:srgbClr val="D4D4D4"/>
                </a:solidFill>
                <a:latin typeface="Consolas" panose="020B0609020204030204" pitchFamily="49" charset="0"/>
              </a:rPr>
              <a:t>() {</a:t>
            </a:r>
          </a:p>
          <a:p>
            <a:pPr marL="0" indent="0">
              <a:lnSpc>
                <a:spcPct val="100000"/>
              </a:lnSpc>
              <a:spcBef>
                <a:spcPts val="0"/>
              </a:spcBef>
              <a:buNone/>
            </a:pPr>
            <a:r>
              <a:rPr lang="en-US" altLang="zh-CN" sz="1800" b="0" dirty="0">
                <a:solidFill>
                  <a:srgbClr val="D4D4D4"/>
                </a:solidFill>
                <a:latin typeface="Consolas" panose="020B0609020204030204" pitchFamily="49" charset="0"/>
              </a:rPr>
              <a:t>    </a:t>
            </a:r>
            <a:r>
              <a:rPr lang="en-US" altLang="zh-CN" sz="1800" b="0" dirty="0">
                <a:solidFill>
                  <a:srgbClr val="9CDCFE"/>
                </a:solidFill>
                <a:latin typeface="Consolas" panose="020B0609020204030204" pitchFamily="49" charset="0"/>
              </a:rPr>
              <a:t>po</a:t>
            </a:r>
            <a:r>
              <a:rPr lang="en-US" altLang="zh-CN" sz="1800" b="0" dirty="0">
                <a:solidFill>
                  <a:srgbClr val="D4D4D4"/>
                </a:solidFill>
                <a:latin typeface="Consolas" panose="020B0609020204030204" pitchFamily="49" charset="0"/>
              </a:rPr>
              <a:t> := </a:t>
            </a:r>
            <a:r>
              <a:rPr lang="en-US" altLang="zh-CN" sz="1800" b="0" dirty="0">
                <a:solidFill>
                  <a:srgbClr val="DCDCAA"/>
                </a:solidFill>
                <a:latin typeface="Consolas" panose="020B0609020204030204" pitchFamily="49" charset="0"/>
              </a:rPr>
              <a:t>inner</a:t>
            </a:r>
            <a:r>
              <a:rPr lang="en-US" altLang="zh-CN" sz="1800" b="0" dirty="0">
                <a:solidFill>
                  <a:srgbClr val="D4D4D4"/>
                </a:solidFill>
                <a:latin typeface="Consolas" panose="020B0609020204030204" pitchFamily="49" charset="0"/>
              </a:rPr>
              <a:t>()</a:t>
            </a:r>
          </a:p>
          <a:p>
            <a:pPr marL="0" indent="0">
              <a:lnSpc>
                <a:spcPct val="100000"/>
              </a:lnSpc>
              <a:spcBef>
                <a:spcPts val="0"/>
              </a:spcBef>
              <a:buNone/>
            </a:pPr>
            <a:r>
              <a:rPr lang="en-US" altLang="zh-CN" sz="1800" b="0" dirty="0">
                <a:solidFill>
                  <a:srgbClr val="D4D4D4"/>
                </a:solidFill>
                <a:latin typeface="Consolas" panose="020B0609020204030204" pitchFamily="49" charset="0"/>
              </a:rPr>
              <a:t>    </a:t>
            </a:r>
            <a:r>
              <a:rPr lang="en-US" altLang="zh-CN" sz="1800" b="0" dirty="0">
                <a:solidFill>
                  <a:srgbClr val="6A9955"/>
                </a:solidFill>
                <a:latin typeface="Consolas" panose="020B0609020204030204" pitchFamily="49" charset="0"/>
              </a:rPr>
              <a:t>// </a:t>
            </a:r>
            <a:r>
              <a:rPr lang="en-US" altLang="zh-CN" sz="1800" b="0" dirty="0" err="1">
                <a:solidFill>
                  <a:srgbClr val="6A9955"/>
                </a:solidFill>
                <a:latin typeface="Consolas" panose="020B0609020204030204" pitchFamily="49" charset="0"/>
              </a:rPr>
              <a:t>tcfree</a:t>
            </a:r>
            <a:r>
              <a:rPr lang="en-US" altLang="zh-CN" sz="1800" b="0" dirty="0">
                <a:solidFill>
                  <a:srgbClr val="6A9955"/>
                </a:solidFill>
                <a:latin typeface="Consolas" panose="020B0609020204030204" pitchFamily="49" charset="0"/>
              </a:rPr>
              <a:t>(po)</a:t>
            </a:r>
            <a:endParaRPr lang="en-US" altLang="zh-CN" sz="1800" b="0" dirty="0">
              <a:solidFill>
                <a:srgbClr val="D4D4D4"/>
              </a:solidFill>
              <a:latin typeface="Consolas" panose="020B0609020204030204" pitchFamily="49" charset="0"/>
            </a:endParaRPr>
          </a:p>
          <a:p>
            <a:pPr marL="0" indent="0">
              <a:lnSpc>
                <a:spcPct val="100000"/>
              </a:lnSpc>
              <a:spcBef>
                <a:spcPts val="0"/>
              </a:spcBef>
              <a:buNone/>
            </a:pPr>
            <a:r>
              <a:rPr lang="en-US" altLang="zh-CN" sz="1800" b="0" dirty="0">
                <a:solidFill>
                  <a:srgbClr val="D4D4D4"/>
                </a:solidFill>
                <a:latin typeface="Consolas" panose="020B0609020204030204" pitchFamily="49" charset="0"/>
              </a:rPr>
              <a:t>}</a:t>
            </a:r>
          </a:p>
          <a:p>
            <a:pPr marL="0" indent="0">
              <a:lnSpc>
                <a:spcPct val="100000"/>
              </a:lnSpc>
              <a:spcBef>
                <a:spcPts val="0"/>
              </a:spcBef>
              <a:buNone/>
            </a:pPr>
            <a:endParaRPr lang="en-US" altLang="zh-CN" sz="1800" b="0" dirty="0">
              <a:solidFill>
                <a:srgbClr val="D4D4D4"/>
              </a:solidFill>
              <a:latin typeface="Consolas" panose="020B0609020204030204" pitchFamily="49" charset="0"/>
            </a:endParaRPr>
          </a:p>
          <a:p>
            <a:pPr marL="0" indent="0">
              <a:lnSpc>
                <a:spcPct val="100000"/>
              </a:lnSpc>
              <a:spcBef>
                <a:spcPts val="0"/>
              </a:spcBef>
              <a:buFont typeface="Wingdings" pitchFamily="2" charset="2"/>
              <a:buNone/>
            </a:pPr>
            <a:endParaRPr lang="en-US" altLang="zh-CN" sz="1800" b="0" dirty="0">
              <a:solidFill>
                <a:srgbClr val="D4D4D4"/>
              </a:solidFill>
              <a:latin typeface="Consolas" panose="020B0609020204030204" pitchFamily="49" charset="0"/>
            </a:endParaRPr>
          </a:p>
        </p:txBody>
      </p:sp>
    </p:spTree>
    <p:extLst>
      <p:ext uri="{BB962C8B-B14F-4D97-AF65-F5344CB8AC3E}">
        <p14:creationId xmlns:p14="http://schemas.microsoft.com/office/powerpoint/2010/main" val="3310795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303883" y="2213768"/>
            <a:ext cx="3798591" cy="1591749"/>
          </a:xfrm>
        </p:spPr>
        <p:txBody>
          <a:bodyPr>
            <a:normAutofit fontScale="92500"/>
          </a:bodyPr>
          <a:lstStyle/>
          <a:p>
            <a:r>
              <a:rPr lang="zh-CN" altLang="en-US" dirty="0">
                <a:latin typeface="Arial" panose="020B0604020202020204" pitchFamily="34" charset="0"/>
                <a:cs typeface="Arial" panose="020B0604020202020204" pitchFamily="34" charset="0"/>
              </a:rPr>
              <a:t>栈分配</a:t>
            </a:r>
            <a:endParaRPr lang="en-US" altLang="zh-CN" sz="2000" dirty="0">
              <a:latin typeface="Arial" panose="020B0604020202020204" pitchFamily="34" charset="0"/>
              <a:cs typeface="Arial" panose="020B0604020202020204" pitchFamily="34" charset="0"/>
            </a:endParaRPr>
          </a:p>
          <a:p>
            <a:pPr lvl="1"/>
            <a:r>
              <a:rPr lang="zh-CN" altLang="en-US" sz="2000" dirty="0">
                <a:latin typeface="Arial" panose="020B0604020202020204" pitchFamily="34" charset="0"/>
                <a:cs typeface="Arial" panose="020B0604020202020204" pitchFamily="34" charset="0"/>
              </a:rPr>
              <a:t>生存期不超过作用域的对象</a:t>
            </a:r>
            <a:endParaRPr lang="en-US" altLang="zh-CN" sz="2000" dirty="0">
              <a:latin typeface="Arial" panose="020B0604020202020204" pitchFamily="34" charset="0"/>
              <a:cs typeface="Arial" panose="020B0604020202020204" pitchFamily="34" charset="0"/>
            </a:endParaRPr>
          </a:p>
          <a:p>
            <a:pPr lvl="1"/>
            <a:r>
              <a:rPr lang="zh-CN" altLang="en-US" sz="2100" dirty="0">
                <a:latin typeface="Arial" panose="020B0604020202020204" pitchFamily="34" charset="0"/>
                <a:cs typeface="Arial" panose="020B0604020202020204" pitchFamily="34" charset="0"/>
              </a:rPr>
              <a:t>非常低分配和回收成本</a:t>
            </a:r>
            <a:endParaRPr lang="en-US" altLang="zh-CN" sz="2100" dirty="0">
              <a:latin typeface="Arial" panose="020B0604020202020204" pitchFamily="34" charset="0"/>
              <a:cs typeface="Arial" panose="020B0604020202020204" pitchFamily="34" charset="0"/>
            </a:endParaRPr>
          </a:p>
        </p:txBody>
      </p:sp>
      <p:sp>
        <p:nvSpPr>
          <p:cNvPr id="3" name="标题 2"/>
          <p:cNvSpPr>
            <a:spLocks noGrp="1"/>
          </p:cNvSpPr>
          <p:nvPr>
            <p:ph type="title"/>
          </p:nvPr>
        </p:nvSpPr>
        <p:spPr>
          <a:xfrm>
            <a:off x="181909" y="141195"/>
            <a:ext cx="11093450" cy="709424"/>
          </a:xfrm>
        </p:spPr>
        <p:txBody>
          <a:bodyPr/>
          <a:lstStyle/>
          <a:p>
            <a:r>
              <a:rPr lang="en-US" altLang="zh-CN" dirty="0">
                <a:latin typeface="Arial" panose="020B0604020202020204" pitchFamily="34" charset="0"/>
                <a:cs typeface="Arial" panose="020B0604020202020204" pitchFamily="34" charset="0"/>
              </a:rPr>
              <a:t>GC + </a:t>
            </a:r>
            <a:r>
              <a:rPr lang="zh-CN" altLang="en-US" dirty="0">
                <a:latin typeface="Arial" panose="020B0604020202020204" pitchFamily="34" charset="0"/>
                <a:cs typeface="Arial" panose="020B0604020202020204" pitchFamily="34" charset="0"/>
              </a:rPr>
              <a:t>栈分配优化 </a:t>
            </a:r>
            <a:r>
              <a:rPr lang="en-US" altLang="zh-CN" dirty="0">
                <a:latin typeface="Arial" panose="020B0604020202020204" pitchFamily="34" charset="0"/>
                <a:cs typeface="Arial" panose="020B0604020202020204" pitchFamily="34" charset="0"/>
              </a:rPr>
              <a:t>+ </a:t>
            </a:r>
            <a:r>
              <a:rPr lang="zh-CN" altLang="en-US" dirty="0">
                <a:latin typeface="Arial" panose="020B0604020202020204" pitchFamily="34" charset="0"/>
                <a:cs typeface="Arial" panose="020B0604020202020204" pitchFamily="34" charset="0"/>
              </a:rPr>
              <a:t>显式回收优化</a:t>
            </a:r>
          </a:p>
        </p:txBody>
      </p:sp>
      <p:sp>
        <p:nvSpPr>
          <p:cNvPr id="4" name="矩形 3">
            <a:extLst>
              <a:ext uri="{FF2B5EF4-FFF2-40B4-BE49-F238E27FC236}">
                <a16:creationId xmlns:a16="http://schemas.microsoft.com/office/drawing/2014/main" id="{477EF6DB-41B9-4359-92B6-5B299CDB2444}"/>
              </a:ext>
            </a:extLst>
          </p:cNvPr>
          <p:cNvSpPr/>
          <p:nvPr/>
        </p:nvSpPr>
        <p:spPr>
          <a:xfrm>
            <a:off x="2357715" y="1504435"/>
            <a:ext cx="1028701" cy="598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t>Stack</a:t>
            </a:r>
          </a:p>
          <a:p>
            <a:pPr algn="ctr"/>
            <a:r>
              <a:rPr lang="en-US" altLang="zh-CN" sz="1400" dirty="0"/>
              <a:t>Obj</a:t>
            </a:r>
            <a:endParaRPr lang="zh-CN" altLang="en-US" sz="1400" dirty="0"/>
          </a:p>
        </p:txBody>
      </p:sp>
      <p:sp>
        <p:nvSpPr>
          <p:cNvPr id="6" name="矩形 5">
            <a:extLst>
              <a:ext uri="{FF2B5EF4-FFF2-40B4-BE49-F238E27FC236}">
                <a16:creationId xmlns:a16="http://schemas.microsoft.com/office/drawing/2014/main" id="{4E62C58F-A7F9-4C6E-BC34-DC6017A0CDEE}"/>
              </a:ext>
            </a:extLst>
          </p:cNvPr>
          <p:cNvSpPr/>
          <p:nvPr/>
        </p:nvSpPr>
        <p:spPr>
          <a:xfrm>
            <a:off x="3935503" y="1504435"/>
            <a:ext cx="1028701" cy="598394"/>
          </a:xfrm>
          <a:prstGeom prst="rect">
            <a:avLst/>
          </a:prstGeom>
          <a:solidFill>
            <a:srgbClr val="59D1D7"/>
          </a:solidFill>
          <a:ln>
            <a:solidFill>
              <a:srgbClr val="3A9FA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1400" dirty="0"/>
              <a:t>Heap, free</a:t>
            </a:r>
          </a:p>
          <a:p>
            <a:pPr algn="ctr"/>
            <a:r>
              <a:rPr lang="en-US" altLang="zh-CN" sz="1400" dirty="0"/>
              <a:t>Obj</a:t>
            </a:r>
            <a:endParaRPr lang="zh-CN" altLang="en-US" sz="1400" dirty="0"/>
          </a:p>
        </p:txBody>
      </p:sp>
      <p:sp>
        <p:nvSpPr>
          <p:cNvPr id="7" name="矩形 6">
            <a:extLst>
              <a:ext uri="{FF2B5EF4-FFF2-40B4-BE49-F238E27FC236}">
                <a16:creationId xmlns:a16="http://schemas.microsoft.com/office/drawing/2014/main" id="{38145114-B910-4282-8CB0-571777A5A95D}"/>
              </a:ext>
            </a:extLst>
          </p:cNvPr>
          <p:cNvSpPr/>
          <p:nvPr/>
        </p:nvSpPr>
        <p:spPr>
          <a:xfrm>
            <a:off x="5513292" y="1504435"/>
            <a:ext cx="1028701" cy="598394"/>
          </a:xfrm>
          <a:prstGeom prst="rect">
            <a:avLst/>
          </a:prstGeom>
          <a:solidFill>
            <a:srgbClr val="59D1D7"/>
          </a:solidFill>
          <a:ln>
            <a:solidFill>
              <a:srgbClr val="3A9FA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1400" dirty="0"/>
              <a:t>Heap, free</a:t>
            </a:r>
          </a:p>
          <a:p>
            <a:pPr algn="ctr"/>
            <a:r>
              <a:rPr lang="en-US" altLang="zh-CN" sz="1400" dirty="0"/>
              <a:t>Obj</a:t>
            </a:r>
            <a:endParaRPr lang="zh-CN" altLang="en-US" sz="1400" dirty="0"/>
          </a:p>
        </p:txBody>
      </p:sp>
      <p:cxnSp>
        <p:nvCxnSpPr>
          <p:cNvPr id="9" name="直接箭头连接符 8">
            <a:extLst>
              <a:ext uri="{FF2B5EF4-FFF2-40B4-BE49-F238E27FC236}">
                <a16:creationId xmlns:a16="http://schemas.microsoft.com/office/drawing/2014/main" id="{43763FE0-E9BA-4184-ACF9-BECE4A34729B}"/>
              </a:ext>
            </a:extLst>
          </p:cNvPr>
          <p:cNvCxnSpPr>
            <a:endCxn id="6" idx="1"/>
          </p:cNvCxnSpPr>
          <p:nvPr/>
        </p:nvCxnSpPr>
        <p:spPr>
          <a:xfrm>
            <a:off x="3386416" y="1803632"/>
            <a:ext cx="549087"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直接箭头连接符 9">
            <a:extLst>
              <a:ext uri="{FF2B5EF4-FFF2-40B4-BE49-F238E27FC236}">
                <a16:creationId xmlns:a16="http://schemas.microsoft.com/office/drawing/2014/main" id="{ADEA7C07-E630-42F5-A94F-32D9160B7AFF}"/>
              </a:ext>
            </a:extLst>
          </p:cNvPr>
          <p:cNvCxnSpPr>
            <a:cxnSpLocks/>
            <a:stCxn id="6" idx="3"/>
            <a:endCxn id="7" idx="1"/>
          </p:cNvCxnSpPr>
          <p:nvPr/>
        </p:nvCxnSpPr>
        <p:spPr>
          <a:xfrm>
            <a:off x="4964204" y="1803632"/>
            <a:ext cx="54908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3" name="矩形 12">
            <a:extLst>
              <a:ext uri="{FF2B5EF4-FFF2-40B4-BE49-F238E27FC236}">
                <a16:creationId xmlns:a16="http://schemas.microsoft.com/office/drawing/2014/main" id="{CC4E0216-B86F-4A05-82C3-5A4176328124}"/>
              </a:ext>
            </a:extLst>
          </p:cNvPr>
          <p:cNvSpPr/>
          <p:nvPr/>
        </p:nvSpPr>
        <p:spPr>
          <a:xfrm>
            <a:off x="814663" y="1504435"/>
            <a:ext cx="1028701" cy="598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t>Stack</a:t>
            </a:r>
            <a:br>
              <a:rPr lang="en-US" altLang="zh-CN" sz="1400" dirty="0"/>
            </a:br>
            <a:r>
              <a:rPr lang="en-US" altLang="zh-CN" sz="1400" dirty="0"/>
              <a:t>Obj</a:t>
            </a:r>
            <a:endParaRPr lang="zh-CN" altLang="en-US" sz="1400" dirty="0"/>
          </a:p>
        </p:txBody>
      </p:sp>
      <p:cxnSp>
        <p:nvCxnSpPr>
          <p:cNvPr id="14" name="直接箭头连接符 13">
            <a:extLst>
              <a:ext uri="{FF2B5EF4-FFF2-40B4-BE49-F238E27FC236}">
                <a16:creationId xmlns:a16="http://schemas.microsoft.com/office/drawing/2014/main" id="{39C46A2D-B188-47BF-91FB-97D9DFB2EA50}"/>
              </a:ext>
            </a:extLst>
          </p:cNvPr>
          <p:cNvCxnSpPr>
            <a:cxnSpLocks/>
            <a:stCxn id="13" idx="3"/>
            <a:endCxn id="4" idx="1"/>
          </p:cNvCxnSpPr>
          <p:nvPr/>
        </p:nvCxnSpPr>
        <p:spPr>
          <a:xfrm>
            <a:off x="1843364" y="1803632"/>
            <a:ext cx="514351"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1" name="矩形 10">
            <a:extLst>
              <a:ext uri="{FF2B5EF4-FFF2-40B4-BE49-F238E27FC236}">
                <a16:creationId xmlns:a16="http://schemas.microsoft.com/office/drawing/2014/main" id="{5E67A9E8-E5C6-46F4-AD26-C92591F1DF3D}"/>
              </a:ext>
            </a:extLst>
          </p:cNvPr>
          <p:cNvSpPr/>
          <p:nvPr/>
        </p:nvSpPr>
        <p:spPr>
          <a:xfrm>
            <a:off x="7091081" y="1504435"/>
            <a:ext cx="1028701" cy="598394"/>
          </a:xfrm>
          <a:prstGeom prst="rect">
            <a:avLst/>
          </a:prstGeom>
          <a:solidFill>
            <a:srgbClr val="59D1D7"/>
          </a:solidFill>
          <a:ln>
            <a:solidFill>
              <a:srgbClr val="3A9F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t>Heap, free</a:t>
            </a:r>
            <a:br>
              <a:rPr lang="en-US" altLang="zh-CN" sz="1400" dirty="0"/>
            </a:br>
            <a:r>
              <a:rPr lang="en-US" altLang="zh-CN" sz="1400" dirty="0"/>
              <a:t>Obj</a:t>
            </a:r>
            <a:endParaRPr lang="zh-CN" altLang="en-US" sz="1400" dirty="0"/>
          </a:p>
        </p:txBody>
      </p:sp>
      <p:sp>
        <p:nvSpPr>
          <p:cNvPr id="12" name="矩形 11">
            <a:extLst>
              <a:ext uri="{FF2B5EF4-FFF2-40B4-BE49-F238E27FC236}">
                <a16:creationId xmlns:a16="http://schemas.microsoft.com/office/drawing/2014/main" id="{B0B0451E-5666-4F98-9E05-F20830C160D7}"/>
              </a:ext>
            </a:extLst>
          </p:cNvPr>
          <p:cNvSpPr/>
          <p:nvPr/>
        </p:nvSpPr>
        <p:spPr>
          <a:xfrm>
            <a:off x="8668869" y="1504435"/>
            <a:ext cx="1028701" cy="59839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1400" dirty="0"/>
              <a:t>Heap, GC</a:t>
            </a:r>
          </a:p>
          <a:p>
            <a:pPr algn="ctr"/>
            <a:r>
              <a:rPr lang="en-US" altLang="zh-CN" sz="1400" dirty="0"/>
              <a:t>Obj</a:t>
            </a:r>
            <a:endParaRPr lang="zh-CN" altLang="en-US" sz="1400" dirty="0"/>
          </a:p>
        </p:txBody>
      </p:sp>
      <p:sp>
        <p:nvSpPr>
          <p:cNvPr id="15" name="矩形 14">
            <a:extLst>
              <a:ext uri="{FF2B5EF4-FFF2-40B4-BE49-F238E27FC236}">
                <a16:creationId xmlns:a16="http://schemas.microsoft.com/office/drawing/2014/main" id="{896002A3-48D5-40DB-9CE0-D9E1D762B67D}"/>
              </a:ext>
            </a:extLst>
          </p:cNvPr>
          <p:cNvSpPr/>
          <p:nvPr/>
        </p:nvSpPr>
        <p:spPr>
          <a:xfrm>
            <a:off x="10246658" y="1504435"/>
            <a:ext cx="1028701" cy="59839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1400" dirty="0"/>
              <a:t>Heap, GC</a:t>
            </a:r>
          </a:p>
          <a:p>
            <a:pPr algn="ctr"/>
            <a:r>
              <a:rPr lang="en-US" altLang="zh-CN" sz="1400" dirty="0"/>
              <a:t>Obj</a:t>
            </a:r>
          </a:p>
        </p:txBody>
      </p:sp>
      <p:cxnSp>
        <p:nvCxnSpPr>
          <p:cNvPr id="16" name="直接箭头连接符 15">
            <a:extLst>
              <a:ext uri="{FF2B5EF4-FFF2-40B4-BE49-F238E27FC236}">
                <a16:creationId xmlns:a16="http://schemas.microsoft.com/office/drawing/2014/main" id="{3BD84FA3-1987-41AF-A042-31D416752D53}"/>
              </a:ext>
            </a:extLst>
          </p:cNvPr>
          <p:cNvCxnSpPr>
            <a:endCxn id="12" idx="1"/>
          </p:cNvCxnSpPr>
          <p:nvPr/>
        </p:nvCxnSpPr>
        <p:spPr>
          <a:xfrm>
            <a:off x="8119782" y="1803632"/>
            <a:ext cx="549087"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7" name="直接箭头连接符 16">
            <a:extLst>
              <a:ext uri="{FF2B5EF4-FFF2-40B4-BE49-F238E27FC236}">
                <a16:creationId xmlns:a16="http://schemas.microsoft.com/office/drawing/2014/main" id="{ECF8BC50-170F-4AFE-8F26-FC59C1E7B0C5}"/>
              </a:ext>
            </a:extLst>
          </p:cNvPr>
          <p:cNvCxnSpPr>
            <a:cxnSpLocks/>
            <a:stCxn id="12" idx="3"/>
            <a:endCxn id="15" idx="1"/>
          </p:cNvCxnSpPr>
          <p:nvPr/>
        </p:nvCxnSpPr>
        <p:spPr>
          <a:xfrm>
            <a:off x="9697570" y="1803632"/>
            <a:ext cx="54908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 name="直接箭头连接符 17">
            <a:extLst>
              <a:ext uri="{FF2B5EF4-FFF2-40B4-BE49-F238E27FC236}">
                <a16:creationId xmlns:a16="http://schemas.microsoft.com/office/drawing/2014/main" id="{C826B6F2-F25E-4BD1-BB22-7A1F20C720F3}"/>
              </a:ext>
            </a:extLst>
          </p:cNvPr>
          <p:cNvCxnSpPr>
            <a:cxnSpLocks/>
            <a:stCxn id="7" idx="3"/>
            <a:endCxn id="11" idx="1"/>
          </p:cNvCxnSpPr>
          <p:nvPr/>
        </p:nvCxnSpPr>
        <p:spPr>
          <a:xfrm>
            <a:off x="6541993" y="1803632"/>
            <a:ext cx="54908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9" name="内容占位符 1">
            <a:extLst>
              <a:ext uri="{FF2B5EF4-FFF2-40B4-BE49-F238E27FC236}">
                <a16:creationId xmlns:a16="http://schemas.microsoft.com/office/drawing/2014/main" id="{E2D250CF-85EC-47B2-AD16-94B50E60B06E}"/>
              </a:ext>
            </a:extLst>
          </p:cNvPr>
          <p:cNvSpPr txBox="1">
            <a:spLocks/>
          </p:cNvSpPr>
          <p:nvPr/>
        </p:nvSpPr>
        <p:spPr>
          <a:xfrm>
            <a:off x="3997403" y="2213768"/>
            <a:ext cx="4017308" cy="1702688"/>
          </a:xfrm>
          <a:prstGeom prst="rect">
            <a:avLst/>
          </a:prstGeom>
        </p:spPr>
        <p:txBody>
          <a:bodyPr vert="horz" lIns="91440" tIns="45720" rIns="91440" bIns="45720" rtlCol="0">
            <a:normAutofit/>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20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latin typeface="Arial" panose="020B0604020202020204" pitchFamily="34" charset="0"/>
                <a:cs typeface="Arial" panose="020B0604020202020204" pitchFamily="34" charset="0"/>
              </a:rPr>
              <a:t>自动显式回收</a:t>
            </a:r>
            <a:endParaRPr lang="en-US" altLang="zh-CN" dirty="0">
              <a:latin typeface="Arial" panose="020B0604020202020204" pitchFamily="34" charset="0"/>
              <a:cs typeface="Arial" panose="020B0604020202020204" pitchFamily="34" charset="0"/>
            </a:endParaRPr>
          </a:p>
          <a:p>
            <a:pPr lvl="1"/>
            <a:r>
              <a:rPr lang="zh-CN" altLang="en-US" sz="2000" dirty="0">
                <a:latin typeface="Arial" panose="020B0604020202020204" pitchFamily="34" charset="0"/>
                <a:cs typeface="Arial" panose="020B0604020202020204" pitchFamily="34" charset="0"/>
              </a:rPr>
              <a:t>静态分析可知生命期的对象</a:t>
            </a:r>
            <a:endParaRPr lang="en-US" altLang="zh-CN" sz="2000" dirty="0">
              <a:latin typeface="Arial" panose="020B0604020202020204" pitchFamily="34" charset="0"/>
              <a:cs typeface="Arial" panose="020B0604020202020204" pitchFamily="34" charset="0"/>
            </a:endParaRPr>
          </a:p>
          <a:p>
            <a:pPr lvl="1"/>
            <a:r>
              <a:rPr lang="zh-CN" altLang="en-US" sz="2000" dirty="0">
                <a:latin typeface="Arial" panose="020B0604020202020204" pitchFamily="34" charset="0"/>
                <a:cs typeface="Arial" panose="020B0604020202020204" pitchFamily="34" charset="0"/>
              </a:rPr>
              <a:t>较低分配和回收成本</a:t>
            </a:r>
            <a:endParaRPr lang="en-US" altLang="zh-CN" sz="2000" dirty="0">
              <a:latin typeface="Arial" panose="020B0604020202020204" pitchFamily="34" charset="0"/>
              <a:cs typeface="Arial" panose="020B0604020202020204" pitchFamily="34" charset="0"/>
            </a:endParaRPr>
          </a:p>
          <a:p>
            <a:pPr lvl="1"/>
            <a:endParaRPr lang="en-US" altLang="zh-CN" sz="2000" dirty="0">
              <a:solidFill>
                <a:srgbClr val="4B649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0" name="内容占位符 1">
            <a:extLst>
              <a:ext uri="{FF2B5EF4-FFF2-40B4-BE49-F238E27FC236}">
                <a16:creationId xmlns:a16="http://schemas.microsoft.com/office/drawing/2014/main" id="{0203ECBD-C15D-49B0-B126-E2B98F392B7E}"/>
              </a:ext>
            </a:extLst>
          </p:cNvPr>
          <p:cNvSpPr txBox="1">
            <a:spLocks/>
          </p:cNvSpPr>
          <p:nvPr/>
        </p:nvSpPr>
        <p:spPr>
          <a:xfrm>
            <a:off x="7951694" y="2213768"/>
            <a:ext cx="3798591" cy="1652259"/>
          </a:xfrm>
          <a:prstGeom prst="rect">
            <a:avLst/>
          </a:prstGeom>
        </p:spPr>
        <p:txBody>
          <a:bodyPr vert="horz" lIns="91440" tIns="45720" rIns="91440" bIns="45720" rtlCol="0">
            <a:normAutofit fontScale="92500" lnSpcReduction="20000"/>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20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latin typeface="Arial" panose="020B0604020202020204" pitchFamily="34" charset="0"/>
                <a:cs typeface="Arial" panose="020B0604020202020204" pitchFamily="34" charset="0"/>
              </a:rPr>
              <a:t>GC</a:t>
            </a:r>
          </a:p>
          <a:p>
            <a:pPr lvl="1"/>
            <a:r>
              <a:rPr lang="zh-CN" altLang="en-US" sz="2000" dirty="0">
                <a:latin typeface="Arial" panose="020B0604020202020204" pitchFamily="34" charset="0"/>
                <a:cs typeface="Arial" panose="020B0604020202020204" pitchFamily="34" charset="0"/>
              </a:rPr>
              <a:t>其他对象</a:t>
            </a:r>
            <a:endParaRPr lang="en-US" altLang="zh-CN" sz="2000" dirty="0">
              <a:latin typeface="Arial" panose="020B0604020202020204" pitchFamily="34" charset="0"/>
              <a:cs typeface="Arial" panose="020B0604020202020204" pitchFamily="34" charset="0"/>
            </a:endParaRPr>
          </a:p>
          <a:p>
            <a:pPr lvl="1"/>
            <a:r>
              <a:rPr lang="zh-CN" altLang="en-US" sz="2000" dirty="0">
                <a:latin typeface="Arial" panose="020B0604020202020204" pitchFamily="34" charset="0"/>
                <a:cs typeface="Arial" panose="020B0604020202020204" pitchFamily="34" charset="0"/>
              </a:rPr>
              <a:t>很高的回收成本</a:t>
            </a:r>
            <a:endParaRPr lang="en-US" altLang="zh-CN" sz="2000" dirty="0">
              <a:latin typeface="Arial" panose="020B0604020202020204" pitchFamily="34" charset="0"/>
              <a:cs typeface="Arial" panose="020B0604020202020204" pitchFamily="34" charset="0"/>
            </a:endParaRPr>
          </a:p>
          <a:p>
            <a:pPr lvl="1"/>
            <a:r>
              <a:rPr lang="zh-CN" altLang="en-US" sz="2000" dirty="0">
                <a:latin typeface="Arial" panose="020B0604020202020204" pitchFamily="34" charset="0"/>
                <a:cs typeface="Arial" panose="020B0604020202020204" pitchFamily="34" charset="0"/>
              </a:rPr>
              <a:t>“兜底选项”</a:t>
            </a:r>
            <a:endParaRPr lang="en-US" altLang="zh-CN" sz="2000" dirty="0">
              <a:latin typeface="Arial" panose="020B0604020202020204" pitchFamily="34" charset="0"/>
              <a:cs typeface="Arial" panose="020B0604020202020204" pitchFamily="34" charset="0"/>
            </a:endParaRPr>
          </a:p>
          <a:p>
            <a:pPr lvl="1"/>
            <a:endParaRPr lang="en-US" altLang="zh-CN" dirty="0">
              <a:solidFill>
                <a:srgbClr val="4B649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8" name="图片 7">
            <a:extLst>
              <a:ext uri="{FF2B5EF4-FFF2-40B4-BE49-F238E27FC236}">
                <a16:creationId xmlns:a16="http://schemas.microsoft.com/office/drawing/2014/main" id="{5CCB9315-B75E-D4A8-67AF-2743802C4C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3063" y="3916456"/>
            <a:ext cx="8077411" cy="2465679"/>
          </a:xfrm>
          <a:prstGeom prst="rect">
            <a:avLst/>
          </a:prstGeom>
        </p:spPr>
      </p:pic>
    </p:spTree>
    <p:extLst>
      <p:ext uri="{BB962C8B-B14F-4D97-AF65-F5344CB8AC3E}">
        <p14:creationId xmlns:p14="http://schemas.microsoft.com/office/powerpoint/2010/main" val="1434316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内容占位符 1"/>
              <p:cNvSpPr>
                <a:spLocks noGrp="1"/>
              </p:cNvSpPr>
              <p:nvPr>
                <p:ph idx="11"/>
              </p:nvPr>
            </p:nvSpPr>
            <p:spPr/>
            <p:txBody>
              <a:bodyPr>
                <a:normAutofit lnSpcReduction="10000"/>
              </a:bodyPr>
              <a:lstStyle/>
              <a:p>
                <a:r>
                  <a:rPr lang="zh-CN" altLang="en-US" dirty="0">
                    <a:latin typeface="Arial" panose="020B0604020202020204" pitchFamily="34" charset="0"/>
                    <a:cs typeface="Arial" panose="020B0604020202020204" pitchFamily="34" charset="0"/>
                  </a:rPr>
                  <a:t>流敏感性</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需要知道在哪个程序点插入显式回收原语</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但是</a:t>
                </a:r>
                <a:r>
                  <a:rPr lang="en-US" altLang="zh-CN" dirty="0">
                    <a:latin typeface="Arial" panose="020B0604020202020204" pitchFamily="34" charset="0"/>
                    <a:cs typeface="Arial" panose="020B0604020202020204" pitchFamily="34" charset="0"/>
                  </a:rPr>
                  <a:t>Go</a:t>
                </a:r>
                <a:r>
                  <a:rPr lang="zh-CN" altLang="en-US" dirty="0">
                    <a:latin typeface="Arial" panose="020B0604020202020204" pitchFamily="34" charset="0"/>
                    <a:cs typeface="Arial" panose="020B0604020202020204" pitchFamily="34" charset="0"/>
                  </a:rPr>
                  <a:t>逃逸图是流不敏感的</a:t>
                </a:r>
                <a:endParaRPr lang="en-US" altLang="zh-CN" dirty="0">
                  <a:latin typeface="Arial" panose="020B0604020202020204" pitchFamily="34" charset="0"/>
                  <a:cs typeface="Arial" panose="020B0604020202020204" pitchFamily="34" charset="0"/>
                </a:endParaRPr>
              </a:p>
              <a:p>
                <a:r>
                  <a:rPr lang="zh-CN" altLang="en-US" dirty="0">
                    <a:latin typeface="Arial" panose="020B0604020202020204" pitchFamily="34" charset="0"/>
                    <a:cs typeface="Arial" panose="020B0604020202020204" pitchFamily="34" charset="0"/>
                  </a:rPr>
                  <a:t>指向关系</a:t>
                </a:r>
                <a:endParaRPr lang="en-US" altLang="zh-CN" dirty="0">
                  <a:latin typeface="Arial" panose="020B0604020202020204" pitchFamily="34" charset="0"/>
                  <a:cs typeface="Arial" panose="020B0604020202020204" pitchFamily="34" charset="0"/>
                </a:endParaRPr>
              </a:p>
              <a:p>
                <a:pPr lvl="1"/>
                <a:r>
                  <a:rPr lang="en-US" altLang="zh-CN" dirty="0">
                    <a:latin typeface="Arial" panose="020B0604020202020204" pitchFamily="34" charset="0"/>
                    <a:cs typeface="Arial" panose="020B0604020202020204" pitchFamily="34" charset="0"/>
                  </a:rPr>
                  <a:t>Go</a:t>
                </a:r>
                <a:r>
                  <a:rPr lang="zh-CN" altLang="en-US" dirty="0">
                    <a:latin typeface="Arial" panose="020B0604020202020204" pitchFamily="34" charset="0"/>
                    <a:cs typeface="Arial" panose="020B0604020202020204" pitchFamily="34" charset="0"/>
                  </a:rPr>
                  <a:t>逃逸图不记录指针</a:t>
                </a:r>
                <a:r>
                  <a:rPr lang="en-US" altLang="zh-CN" dirty="0">
                    <a:latin typeface="Arial" panose="020B0604020202020204" pitchFamily="34" charset="0"/>
                    <a:cs typeface="Arial" panose="020B0604020202020204" pitchFamily="34" charset="0"/>
                  </a:rPr>
                  <a:t>store (*p = q) </a:t>
                </a:r>
                <a:r>
                  <a:rPr lang="zh-CN" altLang="en-US" dirty="0">
                    <a:latin typeface="Arial" panose="020B0604020202020204" pitchFamily="34" charset="0"/>
                    <a:cs typeface="Arial" panose="020B0604020202020204" pitchFamily="34" charset="0"/>
                  </a:rPr>
                  <a:t>信息</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没有足够信息计算一个指针的指向集合</a:t>
                </a:r>
                <a:endParaRPr lang="en-US" altLang="zh-CN" dirty="0">
                  <a:latin typeface="Arial" panose="020B0604020202020204" pitchFamily="34" charset="0"/>
                  <a:cs typeface="Arial" panose="020B0604020202020204" pitchFamily="34" charset="0"/>
                </a:endParaRPr>
              </a:p>
              <a:p>
                <a:r>
                  <a:rPr lang="zh-CN" altLang="en-US" dirty="0">
                    <a:latin typeface="Arial" panose="020B0604020202020204" pitchFamily="34" charset="0"/>
                    <a:cs typeface="Arial" panose="020B0604020202020204" pitchFamily="34" charset="0"/>
                  </a:rPr>
                  <a:t>时间复杂度</a:t>
                </a:r>
                <a:endParaRPr lang="en-US" altLang="zh-CN" dirty="0">
                  <a:latin typeface="Arial" panose="020B0604020202020204" pitchFamily="34" charset="0"/>
                  <a:cs typeface="Arial" panose="020B0604020202020204" pitchFamily="34" charset="0"/>
                </a:endParaRPr>
              </a:p>
              <a:p>
                <a:pPr lvl="1"/>
                <a:r>
                  <a:rPr lang="en-US" altLang="zh-CN" dirty="0">
                    <a:latin typeface="Arial" panose="020B0604020202020204" pitchFamily="34" charset="0"/>
                    <a:cs typeface="Arial" panose="020B0604020202020204" pitchFamily="34" charset="0"/>
                  </a:rPr>
                  <a:t>Go</a:t>
                </a:r>
                <a:r>
                  <a:rPr lang="zh-CN" altLang="en-US" dirty="0">
                    <a:latin typeface="Arial" panose="020B0604020202020204" pitchFamily="34" charset="0"/>
                    <a:cs typeface="Arial" panose="020B0604020202020204" pitchFamily="34" charset="0"/>
                  </a:rPr>
                  <a:t>非常重视编译速度，所以耗时的静态分析基本不用</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传统的显式回收优化所需的逃逸分析至少是 </a:t>
                </a:r>
                <a14:m>
                  <m:oMath xmlns:m="http://schemas.openxmlformats.org/officeDocument/2006/math">
                    <m:r>
                      <a:rPr lang="en-US" altLang="zh-CN" b="0" i="1" smtClean="0">
                        <a:latin typeface="Cambria Math" panose="02040503050406030204" pitchFamily="18" charset="0"/>
                        <a:cs typeface="Arial" panose="020B0604020202020204" pitchFamily="34" charset="0"/>
                      </a:rPr>
                      <m:t>𝑂</m:t>
                    </m:r>
                    <m:r>
                      <a:rPr lang="en-US" altLang="zh-CN" b="0" i="1" smtClean="0">
                        <a:latin typeface="Cambria Math" panose="02040503050406030204" pitchFamily="18" charset="0"/>
                        <a:cs typeface="Arial" panose="020B0604020202020204" pitchFamily="34" charset="0"/>
                      </a:rPr>
                      <m:t>(</m:t>
                    </m:r>
                    <m:sSup>
                      <m:sSupPr>
                        <m:ctrlPr>
                          <a:rPr lang="en-US" altLang="zh-CN" b="0" i="1" smtClean="0">
                            <a:latin typeface="Cambria Math" panose="02040503050406030204" pitchFamily="18" charset="0"/>
                            <a:cs typeface="Arial" panose="020B0604020202020204" pitchFamily="34" charset="0"/>
                          </a:rPr>
                        </m:ctrlPr>
                      </m:sSupPr>
                      <m:e>
                        <m:r>
                          <a:rPr lang="en-US" altLang="zh-CN" b="0" i="1" smtClean="0">
                            <a:latin typeface="Cambria Math" panose="02040503050406030204" pitchFamily="18" charset="0"/>
                            <a:cs typeface="Arial" panose="020B0604020202020204" pitchFamily="34" charset="0"/>
                          </a:rPr>
                          <m:t>𝑁</m:t>
                        </m:r>
                      </m:e>
                      <m:sup>
                        <m:r>
                          <a:rPr lang="en-US" altLang="zh-CN" b="0" i="1" smtClean="0">
                            <a:latin typeface="Cambria Math" panose="02040503050406030204" pitchFamily="18" charset="0"/>
                            <a:cs typeface="Arial" panose="020B0604020202020204" pitchFamily="34" charset="0"/>
                          </a:rPr>
                          <m:t>3</m:t>
                        </m:r>
                      </m:sup>
                    </m:sSup>
                    <m:r>
                      <a:rPr lang="en-US" altLang="zh-CN" b="0" i="1" smtClean="0">
                        <a:latin typeface="Cambria Math" panose="02040503050406030204" pitchFamily="18" charset="0"/>
                        <a:cs typeface="Arial" panose="020B0604020202020204" pitchFamily="34" charset="0"/>
                      </a:rPr>
                      <m:t>)</m:t>
                    </m:r>
                  </m:oMath>
                </a14:m>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目前</a:t>
                </a:r>
                <a:r>
                  <a:rPr lang="en-US" altLang="zh-CN" dirty="0">
                    <a:latin typeface="Arial" panose="020B0604020202020204" pitchFamily="34" charset="0"/>
                    <a:cs typeface="Arial" panose="020B0604020202020204" pitchFamily="34" charset="0"/>
                  </a:rPr>
                  <a:t>Go</a:t>
                </a:r>
                <a:r>
                  <a:rPr lang="zh-CN" altLang="en-US" dirty="0">
                    <a:latin typeface="Arial" panose="020B0604020202020204" pitchFamily="34" charset="0"/>
                    <a:cs typeface="Arial" panose="020B0604020202020204" pitchFamily="34" charset="0"/>
                  </a:rPr>
                  <a:t>把逃逸分析压缩到了</a:t>
                </a:r>
                <a:r>
                  <a:rPr lang="en-US" altLang="zh-CN" dirty="0">
                    <a:latin typeface="Arial" panose="020B0604020202020204" pitchFamily="34" charset="0"/>
                    <a:cs typeface="Arial" panose="020B0604020202020204" pitchFamily="34" charset="0"/>
                  </a:rPr>
                  <a:t> </a:t>
                </a:r>
                <a14:m>
                  <m:oMath xmlns:m="http://schemas.openxmlformats.org/officeDocument/2006/math">
                    <m:r>
                      <a:rPr lang="en-US" altLang="zh-CN" b="0" i="1" smtClean="0">
                        <a:latin typeface="Cambria Math" panose="02040503050406030204" pitchFamily="18" charset="0"/>
                        <a:cs typeface="Arial" panose="020B0604020202020204" pitchFamily="34" charset="0"/>
                      </a:rPr>
                      <m:t>𝑂</m:t>
                    </m:r>
                    <m:d>
                      <m:dPr>
                        <m:ctrlPr>
                          <a:rPr lang="en-US" altLang="zh-CN" b="0" i="1" smtClean="0">
                            <a:latin typeface="Cambria Math" panose="02040503050406030204" pitchFamily="18" charset="0"/>
                            <a:cs typeface="Arial" panose="020B0604020202020204" pitchFamily="34" charset="0"/>
                          </a:rPr>
                        </m:ctrlPr>
                      </m:dPr>
                      <m:e>
                        <m:sSup>
                          <m:sSupPr>
                            <m:ctrlPr>
                              <a:rPr lang="en-US" altLang="zh-CN" b="0" i="1" smtClean="0">
                                <a:latin typeface="Cambria Math" panose="02040503050406030204" pitchFamily="18" charset="0"/>
                                <a:cs typeface="Arial" panose="020B0604020202020204" pitchFamily="34" charset="0"/>
                              </a:rPr>
                            </m:ctrlPr>
                          </m:sSupPr>
                          <m:e>
                            <m:r>
                              <a:rPr lang="en-US" altLang="zh-CN" b="0" i="1" smtClean="0">
                                <a:latin typeface="Cambria Math" panose="02040503050406030204" pitchFamily="18" charset="0"/>
                                <a:cs typeface="Arial" panose="020B0604020202020204" pitchFamily="34" charset="0"/>
                              </a:rPr>
                              <m:t>𝑁</m:t>
                            </m:r>
                          </m:e>
                          <m:sup>
                            <m:r>
                              <a:rPr lang="en-US" altLang="zh-CN" b="0" i="1" smtClean="0">
                                <a:latin typeface="Cambria Math" panose="02040503050406030204" pitchFamily="18" charset="0"/>
                                <a:cs typeface="Arial" panose="020B0604020202020204" pitchFamily="34" charset="0"/>
                              </a:rPr>
                              <m:t>2</m:t>
                            </m:r>
                          </m:sup>
                        </m:sSup>
                      </m:e>
                    </m:d>
                  </m:oMath>
                </a14:m>
                <a:endParaRPr lang="en-US" altLang="zh-CN" dirty="0">
                  <a:latin typeface="Arial" panose="020B0604020202020204" pitchFamily="34" charset="0"/>
                  <a:cs typeface="Arial" panose="020B0604020202020204" pitchFamily="34" charset="0"/>
                </a:endParaRPr>
              </a:p>
            </p:txBody>
          </p:sp>
        </mc:Choice>
        <mc:Fallback>
          <p:sp>
            <p:nvSpPr>
              <p:cNvPr id="2" name="内容占位符 1"/>
              <p:cNvSpPr>
                <a:spLocks noGrp="1" noRot="1" noChangeAspect="1" noMove="1" noResize="1" noEditPoints="1" noAdjustHandles="1" noChangeArrowheads="1" noChangeShapeType="1" noTextEdit="1"/>
              </p:cNvSpPr>
              <p:nvPr>
                <p:ph idx="11"/>
              </p:nvPr>
            </p:nvSpPr>
            <p:spPr>
              <a:blipFill>
                <a:blip r:embed="rId2"/>
                <a:stretch>
                  <a:fillRect l="-780" t="-1036"/>
                </a:stretch>
              </a:blipFill>
            </p:spPr>
            <p:txBody>
              <a:bodyPr/>
              <a:lstStyle/>
              <a:p>
                <a:r>
                  <a:rPr lang="zh-CN" altLang="en-US">
                    <a:noFill/>
                  </a:rPr>
                  <a:t> </a:t>
                </a:r>
              </a:p>
            </p:txBody>
          </p:sp>
        </mc:Fallback>
      </mc:AlternateContent>
      <p:sp>
        <p:nvSpPr>
          <p:cNvPr id="3" name="标题 2"/>
          <p:cNvSpPr>
            <a:spLocks noGrp="1"/>
          </p:cNvSpPr>
          <p:nvPr>
            <p:ph type="title"/>
          </p:nvPr>
        </p:nvSpPr>
        <p:spPr>
          <a:xfrm>
            <a:off x="181909" y="141195"/>
            <a:ext cx="11093450" cy="709424"/>
          </a:xfrm>
        </p:spPr>
        <p:txBody>
          <a:bodyPr/>
          <a:lstStyle/>
          <a:p>
            <a:r>
              <a:rPr lang="zh-CN" altLang="en-US" dirty="0">
                <a:latin typeface="Arial" panose="020B0604020202020204" pitchFamily="34" charset="0"/>
                <a:cs typeface="Arial" panose="020B0604020202020204" pitchFamily="34" charset="0"/>
              </a:rPr>
              <a:t>逃逸分析改进的挑战</a:t>
            </a:r>
          </a:p>
        </p:txBody>
      </p:sp>
    </p:spTree>
    <p:extLst>
      <p:ext uri="{BB962C8B-B14F-4D97-AF65-F5344CB8AC3E}">
        <p14:creationId xmlns:p14="http://schemas.microsoft.com/office/powerpoint/2010/main" val="3740062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235527" y="919698"/>
            <a:ext cx="5943397" cy="5296952"/>
          </a:xfrm>
        </p:spPr>
        <p:txBody>
          <a:bodyPr>
            <a:normAutofit/>
          </a:bodyPr>
          <a:lstStyle/>
          <a:p>
            <a:r>
              <a:rPr lang="zh-CN" altLang="en-US" dirty="0">
                <a:latin typeface="Arial" panose="020B0604020202020204" pitchFamily="34" charset="0"/>
                <a:cs typeface="Arial" panose="020B0604020202020204" pitchFamily="34" charset="0"/>
              </a:rPr>
              <a:t>显式回收原语的插入位置</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不需要精确到程序点、具体行</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大多数情况下在一个作用域结束之前插入也可以成功回收，而且不会晚很多</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只需记录一个整数“作用域深度”就足以追踪在哪一层作用域可以释放了</a:t>
            </a:r>
            <a:endParaRPr lang="en-US" altLang="zh-CN" dirty="0">
              <a:latin typeface="Arial" panose="020B0604020202020204" pitchFamily="34" charset="0"/>
              <a:cs typeface="Arial" panose="020B0604020202020204" pitchFamily="34" charset="0"/>
            </a:endParaRPr>
          </a:p>
        </p:txBody>
      </p:sp>
      <p:sp>
        <p:nvSpPr>
          <p:cNvPr id="3" name="标题 2"/>
          <p:cNvSpPr>
            <a:spLocks noGrp="1"/>
          </p:cNvSpPr>
          <p:nvPr>
            <p:ph type="title"/>
          </p:nvPr>
        </p:nvSpPr>
        <p:spPr>
          <a:xfrm>
            <a:off x="181909" y="141195"/>
            <a:ext cx="11093450" cy="709424"/>
          </a:xfrm>
        </p:spPr>
        <p:txBody>
          <a:bodyPr/>
          <a:lstStyle/>
          <a:p>
            <a:r>
              <a:rPr lang="zh-CN" altLang="en-US" dirty="0">
                <a:latin typeface="Arial" panose="020B0604020202020204" pitchFamily="34" charset="0"/>
                <a:cs typeface="Arial" panose="020B0604020202020204" pitchFamily="34" charset="0"/>
              </a:rPr>
              <a:t>流敏感性的解决方案</a:t>
            </a:r>
          </a:p>
        </p:txBody>
      </p:sp>
      <p:sp>
        <p:nvSpPr>
          <p:cNvPr id="4" name="内容占位符 1">
            <a:extLst>
              <a:ext uri="{FF2B5EF4-FFF2-40B4-BE49-F238E27FC236}">
                <a16:creationId xmlns:a16="http://schemas.microsoft.com/office/drawing/2014/main" id="{42FFF459-FBF7-54E9-FDB9-66BB5249726B}"/>
              </a:ext>
            </a:extLst>
          </p:cNvPr>
          <p:cNvSpPr txBox="1">
            <a:spLocks/>
          </p:cNvSpPr>
          <p:nvPr/>
        </p:nvSpPr>
        <p:spPr>
          <a:xfrm>
            <a:off x="6447865" y="1067138"/>
            <a:ext cx="5298273" cy="2704805"/>
          </a:xfrm>
          <a:prstGeom prst="rect">
            <a:avLst/>
          </a:prstGeom>
          <a:solidFill>
            <a:schemeClr val="tx1">
              <a:lumMod val="85000"/>
              <a:lumOff val="15000"/>
            </a:schemeClr>
          </a:solidFill>
        </p:spPr>
        <p:txBody>
          <a:bodyPr vert="horz" lIns="91440" tIns="45720" rIns="91440" bIns="45720" rtlCol="0">
            <a:normAutofit/>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20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altLang="zh-CN" sz="1400" b="0" dirty="0" err="1">
                <a:solidFill>
                  <a:srgbClr val="569CD6"/>
                </a:solidFill>
                <a:effectLst/>
                <a:latin typeface="Consolas" panose="020B0609020204030204" pitchFamily="49" charset="0"/>
              </a:rPr>
              <a:t>func</a:t>
            </a:r>
            <a:r>
              <a:rPr lang="en-US" altLang="zh-CN" sz="1400" b="0" dirty="0">
                <a:solidFill>
                  <a:srgbClr val="D4D4D4"/>
                </a:solidFill>
                <a:effectLst/>
                <a:latin typeface="Consolas" panose="020B0609020204030204" pitchFamily="49" charset="0"/>
              </a:rPr>
              <a:t> </a:t>
            </a:r>
            <a:r>
              <a:rPr lang="en-US" altLang="zh-CN" sz="1400" b="0" dirty="0" err="1">
                <a:solidFill>
                  <a:srgbClr val="DCDCAA"/>
                </a:solidFill>
                <a:effectLst/>
                <a:latin typeface="Consolas" panose="020B0609020204030204" pitchFamily="49" charset="0"/>
              </a:rPr>
              <a:t>nestedRef</a:t>
            </a:r>
            <a:r>
              <a:rPr lang="en-US" altLang="zh-CN" sz="1400" b="0" dirty="0">
                <a:solidFill>
                  <a:srgbClr val="D4D4D4"/>
                </a:solidFill>
                <a:effectLst/>
                <a:latin typeface="Consolas" panose="020B0609020204030204" pitchFamily="49" charset="0"/>
              </a:rPr>
              <a:t>(</a:t>
            </a:r>
            <a:r>
              <a:rPr lang="en-US" altLang="zh-CN" sz="1400" b="0" dirty="0" err="1">
                <a:solidFill>
                  <a:srgbClr val="9CDCFE"/>
                </a:solidFill>
                <a:effectLst/>
                <a:latin typeface="Consolas" panose="020B0609020204030204" pitchFamily="49" charset="0"/>
              </a:rPr>
              <a:t>sz</a:t>
            </a:r>
            <a:r>
              <a:rPr lang="en-US" altLang="zh-CN" sz="1400" b="0" dirty="0">
                <a:solidFill>
                  <a:srgbClr val="9CDCFE"/>
                </a:solidFill>
                <a:effectLst/>
                <a:latin typeface="Consolas" panose="020B0609020204030204" pitchFamily="49" charset="0"/>
              </a:rPr>
              <a:t> </a:t>
            </a:r>
            <a:r>
              <a:rPr lang="en-US" altLang="zh-CN" sz="1400" b="0" dirty="0">
                <a:solidFill>
                  <a:srgbClr val="4EC9B0"/>
                </a:solidFill>
                <a:effectLst/>
                <a:latin typeface="Consolas" panose="020B0609020204030204" pitchFamily="49" charset="0"/>
              </a:rPr>
              <a:t>int</a:t>
            </a:r>
            <a:r>
              <a:rPr lang="en-US" altLang="zh-CN" sz="1400" b="0" dirty="0">
                <a:solidFill>
                  <a:srgbClr val="D4D4D4"/>
                </a:solidFill>
                <a:effectLst/>
                <a:latin typeface="Consolas" panose="020B0609020204030204" pitchFamily="49" charset="0"/>
              </a:rPr>
              <a:t>) {</a:t>
            </a:r>
          </a:p>
          <a:p>
            <a:pPr marL="0" indent="0">
              <a:lnSpc>
                <a:spcPct val="100000"/>
              </a:lnSpc>
              <a:spcBef>
                <a:spcPts val="0"/>
              </a:spcBef>
              <a:buNone/>
            </a:pPr>
            <a:r>
              <a:rPr lang="en-US" altLang="zh-CN" sz="1400" b="0" dirty="0">
                <a:solidFill>
                  <a:srgbClr val="569CD6"/>
                </a:solidFill>
                <a:effectLst/>
                <a:latin typeface="Consolas" panose="020B0609020204030204" pitchFamily="49" charset="0"/>
              </a:rPr>
              <a:t>    var</a:t>
            </a:r>
            <a:r>
              <a:rPr lang="en-US" altLang="zh-CN" sz="1400" b="0" dirty="0">
                <a:solidFill>
                  <a:srgbClr val="D4D4D4"/>
                </a:solidFill>
                <a:effectLst/>
                <a:latin typeface="Consolas" panose="020B0609020204030204" pitchFamily="49" charset="0"/>
              </a:rPr>
              <a:t> </a:t>
            </a:r>
            <a:r>
              <a:rPr lang="en-US" altLang="zh-CN" sz="1400" b="0" dirty="0">
                <a:solidFill>
                  <a:srgbClr val="9CDCFE"/>
                </a:solidFill>
                <a:effectLst/>
                <a:latin typeface="Consolas" panose="020B0609020204030204" pitchFamily="49" charset="0"/>
              </a:rPr>
              <a:t>s1</a:t>
            </a:r>
            <a:r>
              <a:rPr lang="en-US" altLang="zh-CN" sz="1400" b="0" dirty="0">
                <a:solidFill>
                  <a:srgbClr val="D4D4D4"/>
                </a:solidFill>
                <a:effectLst/>
                <a:latin typeface="Consolas" panose="020B0609020204030204" pitchFamily="49" charset="0"/>
              </a:rPr>
              <a:t> []</a:t>
            </a:r>
            <a:r>
              <a:rPr lang="en-US" altLang="zh-CN" sz="1400" b="0" dirty="0">
                <a:solidFill>
                  <a:srgbClr val="9CDCFE"/>
                </a:solidFill>
                <a:effectLst/>
                <a:latin typeface="Consolas" panose="020B0609020204030204" pitchFamily="49" charset="0"/>
              </a:rPr>
              <a:t>int</a:t>
            </a:r>
            <a:r>
              <a:rPr lang="en-US" altLang="zh-CN" sz="1400" b="0" dirty="0">
                <a:solidFill>
                  <a:srgbClr val="D4D4D4"/>
                </a:solidFill>
                <a:effectLst/>
                <a:latin typeface="Consolas" panose="020B0609020204030204" pitchFamily="49" charset="0"/>
              </a:rPr>
              <a:t> = </a:t>
            </a:r>
            <a:r>
              <a:rPr lang="en-US" altLang="zh-CN" sz="1400" b="0" dirty="0">
                <a:solidFill>
                  <a:srgbClr val="DCDCAA"/>
                </a:solidFill>
                <a:effectLst/>
                <a:latin typeface="Consolas" panose="020B0609020204030204" pitchFamily="49" charset="0"/>
              </a:rPr>
              <a:t>make</a:t>
            </a:r>
            <a:r>
              <a:rPr lang="en-US" altLang="zh-CN" sz="1400" b="0" dirty="0">
                <a:solidFill>
                  <a:srgbClr val="D4D4D4"/>
                </a:solidFill>
                <a:effectLst/>
                <a:latin typeface="Consolas" panose="020B0609020204030204" pitchFamily="49" charset="0"/>
              </a:rPr>
              <a:t>([]</a:t>
            </a:r>
            <a:r>
              <a:rPr lang="en-US" altLang="zh-CN" sz="1400" b="0" dirty="0">
                <a:solidFill>
                  <a:srgbClr val="4EC9B0"/>
                </a:solidFill>
                <a:effectLst/>
                <a:latin typeface="Consolas" panose="020B0609020204030204" pitchFamily="49" charset="0"/>
              </a:rPr>
              <a:t>int</a:t>
            </a:r>
            <a:r>
              <a:rPr lang="en-US" altLang="zh-CN" sz="1400" b="0" dirty="0">
                <a:solidFill>
                  <a:srgbClr val="D4D4D4"/>
                </a:solidFill>
                <a:effectLst/>
                <a:latin typeface="Consolas" panose="020B0609020204030204" pitchFamily="49" charset="0"/>
              </a:rPr>
              <a:t>, </a:t>
            </a:r>
            <a:r>
              <a:rPr lang="en-US" altLang="zh-CN" sz="1400" b="0" dirty="0" err="1">
                <a:solidFill>
                  <a:srgbClr val="9CDCFE"/>
                </a:solidFill>
                <a:effectLst/>
                <a:latin typeface="Consolas" panose="020B0609020204030204" pitchFamily="49" charset="0"/>
              </a:rPr>
              <a:t>sz</a:t>
            </a:r>
            <a:r>
              <a:rPr lang="en-US" altLang="zh-CN" sz="1400" b="0" dirty="0">
                <a:solidFill>
                  <a:srgbClr val="D4D4D4"/>
                </a:solidFill>
                <a:effectLst/>
                <a:latin typeface="Consolas" panose="020B0609020204030204" pitchFamily="49" charset="0"/>
              </a:rPr>
              <a:t>) </a:t>
            </a:r>
            <a:r>
              <a:rPr lang="en-US" altLang="zh-CN" sz="1400" b="0" dirty="0">
                <a:solidFill>
                  <a:srgbClr val="6A9955"/>
                </a:solidFill>
                <a:effectLst/>
                <a:latin typeface="Consolas" panose="020B0609020204030204" pitchFamily="49" charset="0"/>
              </a:rPr>
              <a:t>// make1</a:t>
            </a:r>
            <a:endParaRPr lang="en-US" altLang="zh-CN" sz="1400" b="0" dirty="0">
              <a:solidFill>
                <a:srgbClr val="D4D4D4"/>
              </a:solidFill>
              <a:effectLst/>
              <a:latin typeface="Consolas" panose="020B0609020204030204" pitchFamily="49" charset="0"/>
            </a:endParaRPr>
          </a:p>
          <a:p>
            <a:pPr marL="0" indent="0">
              <a:lnSpc>
                <a:spcPct val="100000"/>
              </a:lnSpc>
              <a:spcBef>
                <a:spcPts val="0"/>
              </a:spcBef>
              <a:buNone/>
            </a:pPr>
            <a:r>
              <a:rPr lang="en-US" altLang="zh-CN" sz="1400" b="0" dirty="0">
                <a:solidFill>
                  <a:srgbClr val="D4D4D4"/>
                </a:solidFill>
                <a:effectLst/>
                <a:latin typeface="Consolas" panose="020B0609020204030204" pitchFamily="49" charset="0"/>
              </a:rPr>
              <a:t>    </a:t>
            </a:r>
            <a:r>
              <a:rPr lang="en-US" altLang="zh-CN" sz="1400" b="0" dirty="0">
                <a:solidFill>
                  <a:srgbClr val="C586C0"/>
                </a:solidFill>
                <a:effectLst/>
                <a:latin typeface="Consolas" panose="020B0609020204030204" pitchFamily="49" charset="0"/>
              </a:rPr>
              <a:t>if</a:t>
            </a:r>
            <a:r>
              <a:rPr lang="en-US" altLang="zh-CN" sz="1400" b="0" dirty="0">
                <a:solidFill>
                  <a:srgbClr val="D4D4D4"/>
                </a:solidFill>
                <a:effectLst/>
                <a:latin typeface="Consolas" panose="020B0609020204030204" pitchFamily="49" charset="0"/>
              </a:rPr>
              <a:t> </a:t>
            </a:r>
            <a:r>
              <a:rPr lang="en-US" altLang="zh-CN" sz="1400" b="0" dirty="0">
                <a:solidFill>
                  <a:srgbClr val="569CD6"/>
                </a:solidFill>
                <a:effectLst/>
                <a:latin typeface="Consolas" panose="020B0609020204030204" pitchFamily="49" charset="0"/>
              </a:rPr>
              <a:t>true</a:t>
            </a:r>
            <a:r>
              <a:rPr lang="en-US" altLang="zh-CN" sz="1400" b="0" dirty="0">
                <a:solidFill>
                  <a:srgbClr val="D4D4D4"/>
                </a:solidFill>
                <a:effectLst/>
                <a:latin typeface="Consolas" panose="020B0609020204030204" pitchFamily="49" charset="0"/>
              </a:rPr>
              <a:t> {</a:t>
            </a:r>
          </a:p>
          <a:p>
            <a:pPr marL="0" indent="0">
              <a:lnSpc>
                <a:spcPct val="100000"/>
              </a:lnSpc>
              <a:spcBef>
                <a:spcPts val="0"/>
              </a:spcBef>
              <a:buNone/>
            </a:pPr>
            <a:r>
              <a:rPr lang="en-US" altLang="zh-CN" sz="1400" b="0" dirty="0">
                <a:solidFill>
                  <a:srgbClr val="9CDCFE"/>
                </a:solidFill>
                <a:effectLst/>
                <a:latin typeface="Consolas" panose="020B0609020204030204" pitchFamily="49" charset="0"/>
              </a:rPr>
              <a:t>        s1</a:t>
            </a:r>
            <a:r>
              <a:rPr lang="en-US" altLang="zh-CN" sz="1400" b="0" dirty="0">
                <a:solidFill>
                  <a:srgbClr val="D4D4D4"/>
                </a:solidFill>
                <a:effectLst/>
                <a:latin typeface="Consolas" panose="020B0609020204030204" pitchFamily="49" charset="0"/>
              </a:rPr>
              <a:t> = </a:t>
            </a:r>
            <a:r>
              <a:rPr lang="en-US" altLang="zh-CN" sz="1400" b="0" dirty="0">
                <a:solidFill>
                  <a:srgbClr val="DCDCAA"/>
                </a:solidFill>
                <a:effectLst/>
                <a:latin typeface="Consolas" panose="020B0609020204030204" pitchFamily="49" charset="0"/>
              </a:rPr>
              <a:t>make</a:t>
            </a:r>
            <a:r>
              <a:rPr lang="en-US" altLang="zh-CN" sz="1400" b="0" dirty="0">
                <a:solidFill>
                  <a:srgbClr val="D4D4D4"/>
                </a:solidFill>
                <a:effectLst/>
                <a:latin typeface="Consolas" panose="020B0609020204030204" pitchFamily="49" charset="0"/>
              </a:rPr>
              <a:t>([]</a:t>
            </a:r>
            <a:r>
              <a:rPr lang="en-US" altLang="zh-CN" sz="1400" b="0" dirty="0">
                <a:solidFill>
                  <a:srgbClr val="4EC9B0"/>
                </a:solidFill>
                <a:effectLst/>
                <a:latin typeface="Consolas" panose="020B0609020204030204" pitchFamily="49" charset="0"/>
              </a:rPr>
              <a:t>int</a:t>
            </a:r>
            <a:r>
              <a:rPr lang="en-US" altLang="zh-CN" sz="1400" b="0" dirty="0">
                <a:solidFill>
                  <a:srgbClr val="D4D4D4"/>
                </a:solidFill>
                <a:effectLst/>
                <a:latin typeface="Consolas" panose="020B0609020204030204" pitchFamily="49" charset="0"/>
              </a:rPr>
              <a:t>, </a:t>
            </a:r>
            <a:r>
              <a:rPr lang="en-US" altLang="zh-CN" sz="1400" b="0" dirty="0" err="1">
                <a:solidFill>
                  <a:srgbClr val="9CDCFE"/>
                </a:solidFill>
                <a:effectLst/>
                <a:latin typeface="Consolas" panose="020B0609020204030204" pitchFamily="49" charset="0"/>
              </a:rPr>
              <a:t>sz</a:t>
            </a:r>
            <a:r>
              <a:rPr lang="en-US" altLang="zh-CN" sz="1400" b="0" dirty="0">
                <a:solidFill>
                  <a:srgbClr val="D4D4D4"/>
                </a:solidFill>
                <a:effectLst/>
                <a:latin typeface="Consolas" panose="020B0609020204030204" pitchFamily="49" charset="0"/>
              </a:rPr>
              <a:t>) </a:t>
            </a:r>
            <a:r>
              <a:rPr lang="en-US" altLang="zh-CN" sz="1400" b="0" dirty="0">
                <a:solidFill>
                  <a:srgbClr val="6A9955"/>
                </a:solidFill>
                <a:effectLst/>
                <a:latin typeface="Consolas" panose="020B0609020204030204" pitchFamily="49" charset="0"/>
              </a:rPr>
              <a:t>// make2</a:t>
            </a:r>
            <a:endParaRPr lang="en-US" altLang="zh-CN" sz="1400" b="0" dirty="0">
              <a:solidFill>
                <a:srgbClr val="D4D4D4"/>
              </a:solidFill>
              <a:effectLst/>
              <a:latin typeface="Consolas" panose="020B0609020204030204" pitchFamily="49" charset="0"/>
            </a:endParaRPr>
          </a:p>
          <a:p>
            <a:pPr marL="0" indent="0">
              <a:lnSpc>
                <a:spcPct val="100000"/>
              </a:lnSpc>
              <a:spcBef>
                <a:spcPts val="0"/>
              </a:spcBef>
              <a:buNone/>
            </a:pPr>
            <a:r>
              <a:rPr lang="en-US" altLang="zh-CN" sz="1400" b="0" dirty="0">
                <a:solidFill>
                  <a:srgbClr val="D4D4D4"/>
                </a:solidFill>
                <a:effectLst/>
                <a:latin typeface="Consolas" panose="020B0609020204030204" pitchFamily="49" charset="0"/>
              </a:rPr>
              <a:t>        </a:t>
            </a:r>
            <a:r>
              <a:rPr lang="en-US" altLang="zh-CN" sz="1400" b="0" dirty="0">
                <a:solidFill>
                  <a:srgbClr val="569CD6"/>
                </a:solidFill>
                <a:effectLst/>
                <a:latin typeface="Consolas" panose="020B0609020204030204" pitchFamily="49" charset="0"/>
              </a:rPr>
              <a:t>var</a:t>
            </a:r>
            <a:r>
              <a:rPr lang="en-US" altLang="zh-CN" sz="1400" b="0" dirty="0">
                <a:solidFill>
                  <a:srgbClr val="D4D4D4"/>
                </a:solidFill>
                <a:effectLst/>
                <a:latin typeface="Consolas" panose="020B0609020204030204" pitchFamily="49" charset="0"/>
              </a:rPr>
              <a:t> </a:t>
            </a:r>
            <a:r>
              <a:rPr lang="en-US" altLang="zh-CN" sz="1400" b="0" dirty="0">
                <a:solidFill>
                  <a:srgbClr val="9CDCFE"/>
                </a:solidFill>
                <a:effectLst/>
                <a:latin typeface="Consolas" panose="020B0609020204030204" pitchFamily="49" charset="0"/>
              </a:rPr>
              <a:t>s2</a:t>
            </a:r>
            <a:r>
              <a:rPr lang="en-US" altLang="zh-CN" sz="1400" b="0" dirty="0">
                <a:solidFill>
                  <a:srgbClr val="D4D4D4"/>
                </a:solidFill>
                <a:effectLst/>
                <a:latin typeface="Consolas" panose="020B0609020204030204" pitchFamily="49" charset="0"/>
              </a:rPr>
              <a:t> []</a:t>
            </a:r>
            <a:r>
              <a:rPr lang="en-US" altLang="zh-CN" sz="1400" b="0" dirty="0">
                <a:solidFill>
                  <a:srgbClr val="9CDCFE"/>
                </a:solidFill>
                <a:effectLst/>
                <a:latin typeface="Consolas" panose="020B0609020204030204" pitchFamily="49" charset="0"/>
              </a:rPr>
              <a:t>int</a:t>
            </a:r>
            <a:endParaRPr lang="en-US" altLang="zh-CN" sz="1400" b="0" dirty="0">
              <a:solidFill>
                <a:srgbClr val="D4D4D4"/>
              </a:solidFill>
              <a:effectLst/>
              <a:latin typeface="Consolas" panose="020B0609020204030204" pitchFamily="49" charset="0"/>
            </a:endParaRPr>
          </a:p>
          <a:p>
            <a:pPr marL="0" indent="0">
              <a:lnSpc>
                <a:spcPct val="100000"/>
              </a:lnSpc>
              <a:spcBef>
                <a:spcPts val="0"/>
              </a:spcBef>
              <a:buNone/>
            </a:pPr>
            <a:r>
              <a:rPr lang="en-US" altLang="zh-CN" sz="1400" b="0" dirty="0">
                <a:solidFill>
                  <a:srgbClr val="D4D4D4"/>
                </a:solidFill>
                <a:effectLst/>
                <a:latin typeface="Consolas" panose="020B0609020204030204" pitchFamily="49" charset="0"/>
              </a:rPr>
              <a:t>        </a:t>
            </a:r>
            <a:r>
              <a:rPr lang="en-US" altLang="zh-CN" sz="1400" b="0" dirty="0">
                <a:solidFill>
                  <a:srgbClr val="C586C0"/>
                </a:solidFill>
                <a:effectLst/>
                <a:latin typeface="Consolas" panose="020B0609020204030204" pitchFamily="49" charset="0"/>
              </a:rPr>
              <a:t>if</a:t>
            </a:r>
            <a:r>
              <a:rPr lang="en-US" altLang="zh-CN" sz="1400" b="0" dirty="0">
                <a:solidFill>
                  <a:srgbClr val="D4D4D4"/>
                </a:solidFill>
                <a:effectLst/>
                <a:latin typeface="Consolas" panose="020B0609020204030204" pitchFamily="49" charset="0"/>
              </a:rPr>
              <a:t> </a:t>
            </a:r>
            <a:r>
              <a:rPr lang="en-US" altLang="zh-CN" sz="1400" b="0" dirty="0">
                <a:solidFill>
                  <a:srgbClr val="569CD6"/>
                </a:solidFill>
                <a:effectLst/>
                <a:latin typeface="Consolas" panose="020B0609020204030204" pitchFamily="49" charset="0"/>
              </a:rPr>
              <a:t>true</a:t>
            </a:r>
            <a:r>
              <a:rPr lang="en-US" altLang="zh-CN" sz="1400" b="0" dirty="0">
                <a:solidFill>
                  <a:srgbClr val="D4D4D4"/>
                </a:solidFill>
                <a:effectLst/>
                <a:latin typeface="Consolas" panose="020B0609020204030204" pitchFamily="49" charset="0"/>
              </a:rPr>
              <a:t> {</a:t>
            </a:r>
          </a:p>
          <a:p>
            <a:pPr marL="0" indent="0">
              <a:lnSpc>
                <a:spcPct val="100000"/>
              </a:lnSpc>
              <a:spcBef>
                <a:spcPts val="0"/>
              </a:spcBef>
              <a:buNone/>
            </a:pPr>
            <a:r>
              <a:rPr lang="en-US" altLang="zh-CN" sz="1400" b="0" dirty="0">
                <a:solidFill>
                  <a:srgbClr val="D4D4D4"/>
                </a:solidFill>
                <a:effectLst/>
                <a:latin typeface="Consolas" panose="020B0609020204030204" pitchFamily="49" charset="0"/>
              </a:rPr>
              <a:t>            </a:t>
            </a:r>
            <a:r>
              <a:rPr lang="en-US" altLang="zh-CN" sz="1400" b="0" dirty="0">
                <a:solidFill>
                  <a:srgbClr val="569CD6"/>
                </a:solidFill>
                <a:effectLst/>
                <a:latin typeface="Consolas" panose="020B0609020204030204" pitchFamily="49" charset="0"/>
              </a:rPr>
              <a:t>var</a:t>
            </a:r>
            <a:r>
              <a:rPr lang="en-US" altLang="zh-CN" sz="1400" b="0" dirty="0">
                <a:solidFill>
                  <a:srgbClr val="D4D4D4"/>
                </a:solidFill>
                <a:effectLst/>
                <a:latin typeface="Consolas" panose="020B0609020204030204" pitchFamily="49" charset="0"/>
              </a:rPr>
              <a:t> </a:t>
            </a:r>
            <a:r>
              <a:rPr lang="en-US" altLang="zh-CN" sz="1400" b="0" dirty="0">
                <a:solidFill>
                  <a:srgbClr val="9CDCFE"/>
                </a:solidFill>
                <a:effectLst/>
                <a:latin typeface="Consolas" panose="020B0609020204030204" pitchFamily="49" charset="0"/>
              </a:rPr>
              <a:t>s3</a:t>
            </a:r>
            <a:r>
              <a:rPr lang="en-US" altLang="zh-CN" sz="1400" b="0" dirty="0">
                <a:solidFill>
                  <a:srgbClr val="D4D4D4"/>
                </a:solidFill>
                <a:effectLst/>
                <a:latin typeface="Consolas" panose="020B0609020204030204" pitchFamily="49" charset="0"/>
              </a:rPr>
              <a:t> []</a:t>
            </a:r>
            <a:r>
              <a:rPr lang="en-US" altLang="zh-CN" sz="1400" b="0" dirty="0">
                <a:solidFill>
                  <a:srgbClr val="9CDCFE"/>
                </a:solidFill>
                <a:effectLst/>
                <a:latin typeface="Consolas" panose="020B0609020204030204" pitchFamily="49" charset="0"/>
              </a:rPr>
              <a:t>int</a:t>
            </a:r>
            <a:r>
              <a:rPr lang="en-US" altLang="zh-CN" sz="1400" b="0" dirty="0">
                <a:solidFill>
                  <a:srgbClr val="D4D4D4"/>
                </a:solidFill>
                <a:effectLst/>
                <a:latin typeface="Consolas" panose="020B0609020204030204" pitchFamily="49" charset="0"/>
              </a:rPr>
              <a:t> = </a:t>
            </a:r>
            <a:r>
              <a:rPr lang="en-US" altLang="zh-CN" sz="1400" b="0" dirty="0">
                <a:solidFill>
                  <a:srgbClr val="DCDCAA"/>
                </a:solidFill>
                <a:effectLst/>
                <a:latin typeface="Consolas" panose="020B0609020204030204" pitchFamily="49" charset="0"/>
              </a:rPr>
              <a:t>make</a:t>
            </a:r>
            <a:r>
              <a:rPr lang="en-US" altLang="zh-CN" sz="1400" b="0" dirty="0">
                <a:solidFill>
                  <a:srgbClr val="D4D4D4"/>
                </a:solidFill>
                <a:effectLst/>
                <a:latin typeface="Consolas" panose="020B0609020204030204" pitchFamily="49" charset="0"/>
              </a:rPr>
              <a:t>([]</a:t>
            </a:r>
            <a:r>
              <a:rPr lang="en-US" altLang="zh-CN" sz="1400" b="0" dirty="0">
                <a:solidFill>
                  <a:srgbClr val="4EC9B0"/>
                </a:solidFill>
                <a:effectLst/>
                <a:latin typeface="Consolas" panose="020B0609020204030204" pitchFamily="49" charset="0"/>
              </a:rPr>
              <a:t>int</a:t>
            </a:r>
            <a:r>
              <a:rPr lang="en-US" altLang="zh-CN" sz="1400" b="0" dirty="0">
                <a:solidFill>
                  <a:srgbClr val="D4D4D4"/>
                </a:solidFill>
                <a:effectLst/>
                <a:latin typeface="Consolas" panose="020B0609020204030204" pitchFamily="49" charset="0"/>
              </a:rPr>
              <a:t>, </a:t>
            </a:r>
            <a:r>
              <a:rPr lang="en-US" altLang="zh-CN" sz="1400" b="0" dirty="0" err="1">
                <a:solidFill>
                  <a:srgbClr val="9CDCFE"/>
                </a:solidFill>
                <a:effectLst/>
                <a:latin typeface="Consolas" panose="020B0609020204030204" pitchFamily="49" charset="0"/>
              </a:rPr>
              <a:t>sz</a:t>
            </a:r>
            <a:r>
              <a:rPr lang="en-US" altLang="zh-CN" sz="1400" b="0" dirty="0">
                <a:solidFill>
                  <a:srgbClr val="D4D4D4"/>
                </a:solidFill>
                <a:effectLst/>
                <a:latin typeface="Consolas" panose="020B0609020204030204" pitchFamily="49" charset="0"/>
              </a:rPr>
              <a:t>) </a:t>
            </a:r>
            <a:r>
              <a:rPr lang="en-US" altLang="zh-CN" sz="1400" b="0" dirty="0">
                <a:solidFill>
                  <a:srgbClr val="6A9955"/>
                </a:solidFill>
                <a:effectLst/>
                <a:latin typeface="Consolas" panose="020B0609020204030204" pitchFamily="49" charset="0"/>
              </a:rPr>
              <a:t>// make3</a:t>
            </a:r>
            <a:endParaRPr lang="en-US" altLang="zh-CN" sz="1400" b="0" dirty="0">
              <a:solidFill>
                <a:srgbClr val="D4D4D4"/>
              </a:solidFill>
              <a:effectLst/>
              <a:latin typeface="Consolas" panose="020B0609020204030204" pitchFamily="49" charset="0"/>
            </a:endParaRPr>
          </a:p>
          <a:p>
            <a:pPr marL="0" indent="0">
              <a:lnSpc>
                <a:spcPct val="100000"/>
              </a:lnSpc>
              <a:spcBef>
                <a:spcPts val="0"/>
              </a:spcBef>
              <a:buNone/>
            </a:pPr>
            <a:r>
              <a:rPr lang="en-US" altLang="zh-CN" sz="1400" b="0" dirty="0">
                <a:solidFill>
                  <a:srgbClr val="D4D4D4"/>
                </a:solidFill>
                <a:effectLst/>
                <a:latin typeface="Consolas" panose="020B0609020204030204" pitchFamily="49" charset="0"/>
              </a:rPr>
              <a:t>            </a:t>
            </a:r>
            <a:r>
              <a:rPr lang="en-US" altLang="zh-CN" sz="1400" b="0" dirty="0">
                <a:solidFill>
                  <a:srgbClr val="9CDCFE"/>
                </a:solidFill>
                <a:effectLst/>
                <a:latin typeface="Consolas" panose="020B0609020204030204" pitchFamily="49" charset="0"/>
              </a:rPr>
              <a:t>s2</a:t>
            </a:r>
            <a:r>
              <a:rPr lang="en-US" altLang="zh-CN" sz="1400" b="0" dirty="0">
                <a:solidFill>
                  <a:srgbClr val="D4D4D4"/>
                </a:solidFill>
                <a:effectLst/>
                <a:latin typeface="Consolas" panose="020B0609020204030204" pitchFamily="49" charset="0"/>
              </a:rPr>
              <a:t> = s3</a:t>
            </a:r>
          </a:p>
          <a:p>
            <a:pPr marL="0" indent="0">
              <a:lnSpc>
                <a:spcPct val="100000"/>
              </a:lnSpc>
              <a:spcBef>
                <a:spcPts val="0"/>
              </a:spcBef>
              <a:buNone/>
            </a:pPr>
            <a:r>
              <a:rPr lang="en-US" altLang="zh-CN" sz="1400" b="0" dirty="0">
                <a:solidFill>
                  <a:srgbClr val="D4D4D4"/>
                </a:solidFill>
                <a:effectLst/>
                <a:latin typeface="Consolas" panose="020B0609020204030204" pitchFamily="49" charset="0"/>
              </a:rPr>
              <a:t>        }</a:t>
            </a:r>
          </a:p>
          <a:p>
            <a:pPr marL="0" indent="0">
              <a:lnSpc>
                <a:spcPct val="100000"/>
              </a:lnSpc>
              <a:spcBef>
                <a:spcPts val="0"/>
              </a:spcBef>
              <a:buNone/>
            </a:pPr>
            <a:r>
              <a:rPr lang="en-US" altLang="zh-CN" sz="1400" b="0" dirty="0">
                <a:solidFill>
                  <a:srgbClr val="D4D4D4"/>
                </a:solidFill>
                <a:effectLst/>
                <a:latin typeface="Consolas" panose="020B0609020204030204" pitchFamily="49" charset="0"/>
              </a:rPr>
              <a:t>    }</a:t>
            </a:r>
          </a:p>
          <a:p>
            <a:pPr marL="0" indent="0">
              <a:lnSpc>
                <a:spcPct val="100000"/>
              </a:lnSpc>
              <a:spcBef>
                <a:spcPts val="0"/>
              </a:spcBef>
              <a:buNone/>
            </a:pPr>
            <a:r>
              <a:rPr lang="en-US" altLang="zh-CN" sz="1400" b="0" dirty="0">
                <a:solidFill>
                  <a:srgbClr val="D4D4D4"/>
                </a:solidFill>
                <a:effectLst/>
                <a:latin typeface="Consolas" panose="020B0609020204030204" pitchFamily="49" charset="0"/>
              </a:rPr>
              <a:t>    </a:t>
            </a:r>
            <a:r>
              <a:rPr lang="en-US" altLang="zh-CN" sz="1400" b="0" dirty="0">
                <a:solidFill>
                  <a:srgbClr val="9CDCFE"/>
                </a:solidFill>
                <a:effectLst/>
                <a:latin typeface="Consolas" panose="020B0609020204030204" pitchFamily="49" charset="0"/>
              </a:rPr>
              <a:t>_</a:t>
            </a:r>
            <a:r>
              <a:rPr lang="en-US" altLang="zh-CN" sz="1400" b="0" dirty="0">
                <a:solidFill>
                  <a:srgbClr val="D4D4D4"/>
                </a:solidFill>
                <a:effectLst/>
                <a:latin typeface="Consolas" panose="020B0609020204030204" pitchFamily="49" charset="0"/>
              </a:rPr>
              <a:t> = s1</a:t>
            </a:r>
          </a:p>
          <a:p>
            <a:pPr marL="0" indent="0">
              <a:lnSpc>
                <a:spcPct val="100000"/>
              </a:lnSpc>
              <a:spcBef>
                <a:spcPts val="0"/>
              </a:spcBef>
              <a:buNone/>
            </a:pPr>
            <a:r>
              <a:rPr lang="en-US" altLang="zh-CN" sz="1400" b="0" dirty="0">
                <a:solidFill>
                  <a:srgbClr val="D4D4D4"/>
                </a:solidFill>
                <a:effectLst/>
                <a:latin typeface="Consolas" panose="020B0609020204030204" pitchFamily="49" charset="0"/>
              </a:rPr>
              <a:t>}</a:t>
            </a:r>
          </a:p>
        </p:txBody>
      </p:sp>
      <p:graphicFrame>
        <p:nvGraphicFramePr>
          <p:cNvPr id="5" name="表格 11">
            <a:extLst>
              <a:ext uri="{FF2B5EF4-FFF2-40B4-BE49-F238E27FC236}">
                <a16:creationId xmlns:a16="http://schemas.microsoft.com/office/drawing/2014/main" id="{2501F043-2884-A32A-C721-735B8D5A9801}"/>
              </a:ext>
            </a:extLst>
          </p:cNvPr>
          <p:cNvGraphicFramePr>
            <a:graphicFrameLocks noGrp="1"/>
          </p:cNvGraphicFramePr>
          <p:nvPr>
            <p:extLst>
              <p:ext uri="{D42A27DB-BD31-4B8C-83A1-F6EECF244321}">
                <p14:modId xmlns:p14="http://schemas.microsoft.com/office/powerpoint/2010/main" val="1145058656"/>
              </p:ext>
            </p:extLst>
          </p:nvPr>
        </p:nvGraphicFramePr>
        <p:xfrm>
          <a:off x="6447864" y="3814719"/>
          <a:ext cx="5298273" cy="2344476"/>
        </p:xfrm>
        <a:graphic>
          <a:graphicData uri="http://schemas.openxmlformats.org/drawingml/2006/table">
            <a:tbl>
              <a:tblPr firstRow="1" bandRow="1">
                <a:tableStyleId>{5C22544A-7EE6-4342-B048-85BDC9FD1C3A}</a:tableStyleId>
              </a:tblPr>
              <a:tblGrid>
                <a:gridCol w="793377">
                  <a:extLst>
                    <a:ext uri="{9D8B030D-6E8A-4147-A177-3AD203B41FA5}">
                      <a16:colId xmlns:a16="http://schemas.microsoft.com/office/drawing/2014/main" val="3649282269"/>
                    </a:ext>
                  </a:extLst>
                </a:gridCol>
                <a:gridCol w="726141">
                  <a:extLst>
                    <a:ext uri="{9D8B030D-6E8A-4147-A177-3AD203B41FA5}">
                      <a16:colId xmlns:a16="http://schemas.microsoft.com/office/drawing/2014/main" val="3804684740"/>
                    </a:ext>
                  </a:extLst>
                </a:gridCol>
                <a:gridCol w="2904565">
                  <a:extLst>
                    <a:ext uri="{9D8B030D-6E8A-4147-A177-3AD203B41FA5}">
                      <a16:colId xmlns:a16="http://schemas.microsoft.com/office/drawing/2014/main" val="117307440"/>
                    </a:ext>
                  </a:extLst>
                </a:gridCol>
                <a:gridCol w="874190">
                  <a:extLst>
                    <a:ext uri="{9D8B030D-6E8A-4147-A177-3AD203B41FA5}">
                      <a16:colId xmlns:a16="http://schemas.microsoft.com/office/drawing/2014/main" val="3505924062"/>
                    </a:ext>
                  </a:extLst>
                </a:gridCol>
              </a:tblGrid>
              <a:tr h="864892">
                <a:tc>
                  <a:txBody>
                    <a:bodyPr/>
                    <a:lstStyle/>
                    <a:p>
                      <a:pPr algn="ctr"/>
                      <a:r>
                        <a:rPr lang="en-US" altLang="zh-CN" sz="1400" b="1" dirty="0"/>
                        <a:t>Pointer</a:t>
                      </a:r>
                      <a:endParaRPr lang="zh-CN" altLang="en-US" sz="1400" b="1" dirty="0"/>
                    </a:p>
                  </a:txBody>
                  <a:tcPr anchor="ctr"/>
                </a:tc>
                <a:tc>
                  <a:txBody>
                    <a:bodyPr/>
                    <a:lstStyle/>
                    <a:p>
                      <a:pPr algn="ctr"/>
                      <a:r>
                        <a:rPr lang="en-US" altLang="zh-CN" sz="1400" b="1" dirty="0"/>
                        <a:t>Scope Depth</a:t>
                      </a:r>
                      <a:endParaRPr lang="zh-CN" altLang="en-US" sz="1400" b="1" dirty="0"/>
                    </a:p>
                  </a:txBody>
                  <a:tcPr anchor="ctr"/>
                </a:tc>
                <a:tc>
                  <a:txBody>
                    <a:bodyPr/>
                    <a:lstStyle/>
                    <a:p>
                      <a:pPr algn="ctr"/>
                      <a:r>
                        <a:rPr lang="en-US" altLang="zh-CN" sz="1400" b="1" dirty="0"/>
                        <a:t>Pointed-to Objects and</a:t>
                      </a:r>
                      <a:br>
                        <a:rPr lang="en-US" altLang="zh-CN" sz="1400" b="1" dirty="0"/>
                      </a:br>
                      <a:r>
                        <a:rPr lang="en-US" altLang="zh-CN" sz="1400" b="1" dirty="0"/>
                        <a:t>its Outermost Referenced Scope</a:t>
                      </a:r>
                      <a:endParaRPr lang="zh-CN" altLang="en-US" sz="1400" b="1" dirty="0"/>
                    </a:p>
                  </a:txBody>
                  <a:tcPr anchor="ctr"/>
                </a:tc>
                <a:tc>
                  <a:txBody>
                    <a:bodyPr/>
                    <a:lstStyle/>
                    <a:p>
                      <a:pPr algn="ctr"/>
                      <a:r>
                        <a:rPr lang="en-US" altLang="zh-CN" sz="1400" b="1" dirty="0"/>
                        <a:t>Can Free this Pointer</a:t>
                      </a:r>
                      <a:endParaRPr lang="zh-CN" altLang="en-US" sz="1400" b="1" dirty="0"/>
                    </a:p>
                  </a:txBody>
                  <a:tcPr anchor="ctr"/>
                </a:tc>
                <a:extLst>
                  <a:ext uri="{0D108BD9-81ED-4DB2-BD59-A6C34878D82A}">
                    <a16:rowId xmlns:a16="http://schemas.microsoft.com/office/drawing/2014/main" val="2290851826"/>
                  </a:ext>
                </a:extLst>
              </a:tr>
              <a:tr h="480712">
                <a:tc>
                  <a:txBody>
                    <a:bodyPr/>
                    <a:lstStyle/>
                    <a:p>
                      <a:pPr algn="ctr"/>
                      <a:r>
                        <a:rPr lang="en-US" altLang="zh-CN" sz="1400" b="0" dirty="0"/>
                        <a:t>s1</a:t>
                      </a:r>
                      <a:endParaRPr lang="zh-CN" altLang="en-US" sz="1400" b="0" dirty="0"/>
                    </a:p>
                  </a:txBody>
                  <a:tcPr anchor="ctr"/>
                </a:tc>
                <a:tc>
                  <a:txBody>
                    <a:bodyPr/>
                    <a:lstStyle/>
                    <a:p>
                      <a:pPr algn="ctr"/>
                      <a:r>
                        <a:rPr lang="en-US" altLang="zh-CN" sz="1400" b="0" dirty="0"/>
                        <a:t>1</a:t>
                      </a:r>
                      <a:endParaRPr lang="zh-CN" altLang="en-US" sz="1400" b="0" dirty="0"/>
                    </a:p>
                  </a:txBody>
                  <a:tcPr anchor="ctr"/>
                </a:tc>
                <a:tc>
                  <a:txBody>
                    <a:bodyPr/>
                    <a:lstStyle/>
                    <a:p>
                      <a:pPr algn="ctr"/>
                      <a:r>
                        <a:rPr lang="en-US" altLang="zh-CN" sz="1400" b="0" dirty="0"/>
                        <a:t>make1, 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0" dirty="0"/>
                        <a:t>make2, 2</a:t>
                      </a:r>
                      <a:endParaRPr lang="zh-CN" altLang="en-US" sz="1400" b="0" dirty="0"/>
                    </a:p>
                  </a:txBody>
                  <a:tcPr anchor="ctr"/>
                </a:tc>
                <a:tc>
                  <a:txBody>
                    <a:bodyPr/>
                    <a:lstStyle/>
                    <a:p>
                      <a:pPr algn="ctr"/>
                      <a:r>
                        <a:rPr lang="en-US" altLang="zh-CN" sz="1400" b="0" dirty="0"/>
                        <a:t>true</a:t>
                      </a:r>
                      <a:endParaRPr lang="zh-CN" altLang="en-US" sz="1400" b="0" dirty="0"/>
                    </a:p>
                  </a:txBody>
                  <a:tcPr anchor="ctr"/>
                </a:tc>
                <a:extLst>
                  <a:ext uri="{0D108BD9-81ED-4DB2-BD59-A6C34878D82A}">
                    <a16:rowId xmlns:a16="http://schemas.microsoft.com/office/drawing/2014/main" val="1031421399"/>
                  </a:ext>
                </a:extLst>
              </a:tr>
              <a:tr h="480712">
                <a:tc>
                  <a:txBody>
                    <a:bodyPr/>
                    <a:lstStyle/>
                    <a:p>
                      <a:pPr algn="ctr"/>
                      <a:r>
                        <a:rPr lang="en-US" altLang="zh-CN" sz="1400" b="0" dirty="0"/>
                        <a:t>s2</a:t>
                      </a:r>
                      <a:endParaRPr lang="zh-CN" altLang="en-US" sz="1400" b="0" dirty="0"/>
                    </a:p>
                  </a:txBody>
                  <a:tcPr anchor="ctr"/>
                </a:tc>
                <a:tc>
                  <a:txBody>
                    <a:bodyPr/>
                    <a:lstStyle/>
                    <a:p>
                      <a:pPr algn="ctr"/>
                      <a:r>
                        <a:rPr lang="en-US" altLang="zh-CN" sz="1400" b="0" dirty="0"/>
                        <a:t>2</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0" dirty="0"/>
                        <a:t>make3, 2</a:t>
                      </a:r>
                    </a:p>
                  </a:txBody>
                  <a:tcPr anchor="ctr"/>
                </a:tc>
                <a:tc>
                  <a:txBody>
                    <a:bodyPr/>
                    <a:lstStyle/>
                    <a:p>
                      <a:pPr algn="ctr"/>
                      <a:r>
                        <a:rPr lang="en-US" altLang="zh-CN" sz="1400" b="0" dirty="0"/>
                        <a:t>true</a:t>
                      </a:r>
                      <a:endParaRPr lang="zh-CN" altLang="en-US" sz="1400" b="0" dirty="0"/>
                    </a:p>
                  </a:txBody>
                  <a:tcPr anchor="ctr"/>
                </a:tc>
                <a:extLst>
                  <a:ext uri="{0D108BD9-81ED-4DB2-BD59-A6C34878D82A}">
                    <a16:rowId xmlns:a16="http://schemas.microsoft.com/office/drawing/2014/main" val="3374654428"/>
                  </a:ext>
                </a:extLst>
              </a:tr>
              <a:tr h="480712">
                <a:tc>
                  <a:txBody>
                    <a:bodyPr/>
                    <a:lstStyle/>
                    <a:p>
                      <a:pPr algn="ctr"/>
                      <a:r>
                        <a:rPr lang="en-US" altLang="zh-CN" sz="1400" b="0" dirty="0"/>
                        <a:t>s3</a:t>
                      </a:r>
                      <a:endParaRPr lang="zh-CN" altLang="en-US" sz="1400" b="0" dirty="0"/>
                    </a:p>
                  </a:txBody>
                  <a:tcPr anchor="ctr"/>
                </a:tc>
                <a:tc>
                  <a:txBody>
                    <a:bodyPr/>
                    <a:lstStyle/>
                    <a:p>
                      <a:pPr algn="ctr"/>
                      <a:r>
                        <a:rPr lang="en-US" altLang="zh-CN" sz="1400" b="0" dirty="0"/>
                        <a:t>3</a:t>
                      </a:r>
                      <a:endParaRPr lang="zh-CN" altLang="en-US" sz="1400" b="0" dirty="0"/>
                    </a:p>
                  </a:txBody>
                  <a:tcPr anchor="ctr"/>
                </a:tc>
                <a:tc>
                  <a:txBody>
                    <a:bodyPr/>
                    <a:lstStyle/>
                    <a:p>
                      <a:pPr algn="ctr"/>
                      <a:r>
                        <a:rPr lang="en-US" altLang="zh-CN" sz="1400" b="0" dirty="0"/>
                        <a:t>make3, 2</a:t>
                      </a:r>
                      <a:endParaRPr lang="zh-CN" altLang="en-US" sz="1400" b="0" dirty="0"/>
                    </a:p>
                  </a:txBody>
                  <a:tcPr anchor="ctr"/>
                </a:tc>
                <a:tc>
                  <a:txBody>
                    <a:bodyPr/>
                    <a:lstStyle/>
                    <a:p>
                      <a:pPr algn="ctr"/>
                      <a:r>
                        <a:rPr lang="en-US" altLang="zh-CN" sz="1400" b="0" dirty="0"/>
                        <a:t>false</a:t>
                      </a:r>
                      <a:endParaRPr lang="zh-CN" altLang="en-US" sz="1400" b="0" dirty="0"/>
                    </a:p>
                  </a:txBody>
                  <a:tcPr anchor="ctr"/>
                </a:tc>
                <a:extLst>
                  <a:ext uri="{0D108BD9-81ED-4DB2-BD59-A6C34878D82A}">
                    <a16:rowId xmlns:a16="http://schemas.microsoft.com/office/drawing/2014/main" val="2462697550"/>
                  </a:ext>
                </a:extLst>
              </a:tr>
            </a:tbl>
          </a:graphicData>
        </a:graphic>
      </p:graphicFrame>
    </p:spTree>
    <p:extLst>
      <p:ext uri="{BB962C8B-B14F-4D97-AF65-F5344CB8AC3E}">
        <p14:creationId xmlns:p14="http://schemas.microsoft.com/office/powerpoint/2010/main" val="438260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normAutofit/>
          </a:bodyPr>
          <a:lstStyle/>
          <a:p>
            <a:r>
              <a:rPr lang="zh-CN" altLang="en-US" dirty="0">
                <a:latin typeface="Arial" panose="020B0604020202020204" pitchFamily="34" charset="0"/>
                <a:cs typeface="Arial" panose="020B0604020202020204" pitchFamily="34" charset="0"/>
              </a:rPr>
              <a:t>不增加指针分析的复杂度以提高精度，用完备性分析排除不安全情况</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假设逃逸图是完整的（记录了指针</a:t>
            </a:r>
            <a:r>
              <a:rPr lang="en-US" altLang="zh-CN" dirty="0">
                <a:latin typeface="Arial" panose="020B0604020202020204" pitchFamily="34" charset="0"/>
                <a:cs typeface="Arial" panose="020B0604020202020204" pitchFamily="34" charset="0"/>
              </a:rPr>
              <a:t>store</a:t>
            </a:r>
            <a:r>
              <a:rPr lang="zh-CN" altLang="en-US" dirty="0">
                <a:latin typeface="Arial" panose="020B0604020202020204" pitchFamily="34" charset="0"/>
                <a:cs typeface="Arial" panose="020B0604020202020204" pitchFamily="34" charset="0"/>
              </a:rPr>
              <a:t>），可以得到一份可能不完备的指向集合</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如果程序的某一部分没有使用指针</a:t>
            </a:r>
            <a:r>
              <a:rPr lang="en-US" altLang="zh-CN" dirty="0">
                <a:latin typeface="Arial" panose="020B0604020202020204" pitchFamily="34" charset="0"/>
                <a:cs typeface="Arial" panose="020B0604020202020204" pitchFamily="34" charset="0"/>
              </a:rPr>
              <a:t>store</a:t>
            </a:r>
            <a:r>
              <a:rPr lang="zh-CN" altLang="en-US" dirty="0">
                <a:latin typeface="Arial" panose="020B0604020202020204" pitchFamily="34" charset="0"/>
                <a:cs typeface="Arial" panose="020B0604020202020204" pitchFamily="34" charset="0"/>
              </a:rPr>
              <a:t>，那这样得到的指向集合其实是完备的</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哪些指向关系是完备的呢？</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使用完备性分析，在逃逸图上传播</a:t>
            </a:r>
            <a:r>
              <a:rPr lang="en-US" altLang="zh-CN" dirty="0">
                <a:latin typeface="Arial" panose="020B0604020202020204" pitchFamily="34" charset="0"/>
                <a:cs typeface="Arial" panose="020B0604020202020204" pitchFamily="34" charset="0"/>
              </a:rPr>
              <a:t>store</a:t>
            </a:r>
            <a:r>
              <a:rPr lang="zh-CN" altLang="en-US" dirty="0">
                <a:latin typeface="Arial" panose="020B0604020202020204" pitchFamily="34" charset="0"/>
                <a:cs typeface="Arial" panose="020B0604020202020204" pitchFamily="34" charset="0"/>
              </a:rPr>
              <a:t>影响到的可能造成不完备性的范围</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没被标记的范围中计算出来的指向集合是完备的，可以放心用</a:t>
            </a:r>
            <a:endParaRPr lang="en-US" altLang="zh-CN" dirty="0">
              <a:latin typeface="Arial" panose="020B0604020202020204" pitchFamily="34" charset="0"/>
              <a:cs typeface="Arial" panose="020B0604020202020204" pitchFamily="34" charset="0"/>
            </a:endParaRPr>
          </a:p>
          <a:p>
            <a:pPr lvl="1"/>
            <a:endParaRPr lang="en-US" altLang="zh-CN" dirty="0">
              <a:latin typeface="Arial" panose="020B0604020202020204" pitchFamily="34" charset="0"/>
              <a:cs typeface="Arial" panose="020B0604020202020204" pitchFamily="34" charset="0"/>
            </a:endParaRPr>
          </a:p>
        </p:txBody>
      </p:sp>
      <p:sp>
        <p:nvSpPr>
          <p:cNvPr id="3" name="标题 2"/>
          <p:cNvSpPr>
            <a:spLocks noGrp="1"/>
          </p:cNvSpPr>
          <p:nvPr>
            <p:ph type="title"/>
          </p:nvPr>
        </p:nvSpPr>
        <p:spPr>
          <a:xfrm>
            <a:off x="181909" y="141195"/>
            <a:ext cx="11093450" cy="709424"/>
          </a:xfrm>
        </p:spPr>
        <p:txBody>
          <a:bodyPr/>
          <a:lstStyle/>
          <a:p>
            <a:r>
              <a:rPr lang="zh-CN" altLang="en-US" dirty="0">
                <a:latin typeface="Arial" panose="020B0604020202020204" pitchFamily="34" charset="0"/>
                <a:cs typeface="Arial" panose="020B0604020202020204" pitchFamily="34" charset="0"/>
              </a:rPr>
              <a:t>指向关系的解决方案</a:t>
            </a:r>
          </a:p>
        </p:txBody>
      </p:sp>
    </p:spTree>
    <p:extLst>
      <p:ext uri="{BB962C8B-B14F-4D97-AF65-F5344CB8AC3E}">
        <p14:creationId xmlns:p14="http://schemas.microsoft.com/office/powerpoint/2010/main" val="2363470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235527" y="919698"/>
            <a:ext cx="5860473" cy="5296952"/>
          </a:xfrm>
        </p:spPr>
        <p:txBody>
          <a:bodyPr>
            <a:normAutofit fontScale="92500" lnSpcReduction="10000"/>
          </a:bodyPr>
          <a:lstStyle/>
          <a:p>
            <a:r>
              <a:rPr lang="en-US" altLang="zh-CN" dirty="0" err="1">
                <a:latin typeface="Arial" panose="020B0604020202020204" pitchFamily="34" charset="0"/>
                <a:cs typeface="Arial" panose="020B0604020202020204" pitchFamily="34" charset="0"/>
              </a:rPr>
              <a:t>TCMalloc</a:t>
            </a:r>
            <a:r>
              <a:rPr lang="zh-CN" altLang="en-US" dirty="0">
                <a:latin typeface="Arial" panose="020B0604020202020204" pitchFamily="34" charset="0"/>
                <a:cs typeface="Arial" panose="020B0604020202020204" pitchFamily="34" charset="0"/>
              </a:rPr>
              <a:t>并发分配器</a:t>
            </a:r>
            <a:endParaRPr lang="en-US" altLang="zh-CN" dirty="0">
              <a:latin typeface="Arial" panose="020B0604020202020204" pitchFamily="34" charset="0"/>
              <a:cs typeface="Arial" panose="020B0604020202020204" pitchFamily="34" charset="0"/>
            </a:endParaRPr>
          </a:p>
          <a:p>
            <a:pPr lvl="1"/>
            <a:r>
              <a:rPr lang="en-US" altLang="zh-CN" dirty="0">
                <a:latin typeface="Arial" panose="020B0604020202020204" pitchFamily="34" charset="0"/>
                <a:cs typeface="Arial" panose="020B0604020202020204" pitchFamily="34" charset="0"/>
              </a:rPr>
              <a:t>Go</a:t>
            </a:r>
            <a:r>
              <a:rPr lang="zh-CN" altLang="en-US" dirty="0">
                <a:latin typeface="Arial" panose="020B0604020202020204" pitchFamily="34" charset="0"/>
                <a:cs typeface="Arial" panose="020B0604020202020204" pitchFamily="34" charset="0"/>
              </a:rPr>
              <a:t>使用</a:t>
            </a:r>
            <a:r>
              <a:rPr lang="en-US" altLang="zh-CN" dirty="0" err="1">
                <a:latin typeface="Arial" panose="020B0604020202020204" pitchFamily="34" charset="0"/>
                <a:cs typeface="Arial" panose="020B0604020202020204" pitchFamily="34" charset="0"/>
              </a:rPr>
              <a:t>TCMalloc</a:t>
            </a:r>
            <a:r>
              <a:rPr lang="zh-CN" altLang="en-US" dirty="0">
                <a:latin typeface="Arial" panose="020B0604020202020204" pitchFamily="34" charset="0"/>
                <a:cs typeface="Arial" panose="020B0604020202020204" pitchFamily="34" charset="0"/>
              </a:rPr>
              <a:t>技术加速并发分配</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每个线程会一次性请求一大块空间作为私有缓存</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线程请求分配</a:t>
            </a:r>
            <a:r>
              <a:rPr lang="zh-CN" altLang="en-US" b="1" dirty="0">
                <a:latin typeface="Arial" panose="020B0604020202020204" pitchFamily="34" charset="0"/>
                <a:cs typeface="Arial" panose="020B0604020202020204" pitchFamily="34" charset="0"/>
              </a:rPr>
              <a:t>小对象</a:t>
            </a:r>
            <a:r>
              <a:rPr lang="zh-CN" altLang="en-US" dirty="0">
                <a:latin typeface="Arial" panose="020B0604020202020204" pitchFamily="34" charset="0"/>
                <a:cs typeface="Arial" panose="020B0604020202020204" pitchFamily="34" charset="0"/>
              </a:rPr>
              <a:t>时，优先从私有缓存分配</a:t>
            </a:r>
            <a:endParaRPr lang="en-US" altLang="zh-CN" dirty="0">
              <a:latin typeface="Arial" panose="020B0604020202020204" pitchFamily="34" charset="0"/>
              <a:cs typeface="Arial" panose="020B0604020202020204" pitchFamily="34" charset="0"/>
            </a:endParaRPr>
          </a:p>
          <a:p>
            <a:pPr lvl="1"/>
            <a:r>
              <a:rPr lang="zh-CN" altLang="en-US" b="1" dirty="0">
                <a:latin typeface="Arial" panose="020B0604020202020204" pitchFamily="34" charset="0"/>
                <a:cs typeface="Arial" panose="020B0604020202020204" pitchFamily="34" charset="0"/>
              </a:rPr>
              <a:t>大对象</a:t>
            </a:r>
            <a:r>
              <a:rPr lang="zh-CN" altLang="en-US" dirty="0">
                <a:latin typeface="Arial" panose="020B0604020202020204" pitchFamily="34" charset="0"/>
                <a:cs typeface="Arial" panose="020B0604020202020204" pitchFamily="34" charset="0"/>
              </a:rPr>
              <a:t>在分配不下才会向公共堆请求</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减少全局锁使用</a:t>
            </a:r>
            <a:endParaRPr lang="en-US" altLang="zh-CN" dirty="0">
              <a:latin typeface="Arial" panose="020B0604020202020204" pitchFamily="34" charset="0"/>
              <a:cs typeface="Arial" panose="020B0604020202020204" pitchFamily="34" charset="0"/>
            </a:endParaRPr>
          </a:p>
          <a:p>
            <a:r>
              <a:rPr lang="zh-CN" altLang="en-US" dirty="0">
                <a:latin typeface="Arial" panose="020B0604020202020204" pitchFamily="34" charset="0"/>
                <a:cs typeface="Arial" panose="020B0604020202020204" pitchFamily="34" charset="0"/>
              </a:rPr>
              <a:t>并发</a:t>
            </a:r>
            <a:r>
              <a:rPr lang="en-US" altLang="zh-CN" dirty="0">
                <a:latin typeface="Arial" panose="020B0604020202020204" pitchFamily="34" charset="0"/>
                <a:cs typeface="Arial" panose="020B0604020202020204" pitchFamily="34" charset="0"/>
              </a:rPr>
              <a:t>GC</a:t>
            </a:r>
          </a:p>
          <a:p>
            <a:pPr lvl="1"/>
            <a:r>
              <a:rPr lang="en-US" altLang="zh-CN" dirty="0">
                <a:latin typeface="Arial" panose="020B0604020202020204" pitchFamily="34" charset="0"/>
                <a:cs typeface="Arial" panose="020B0604020202020204" pitchFamily="34" charset="0"/>
              </a:rPr>
              <a:t>Go</a:t>
            </a:r>
            <a:r>
              <a:rPr lang="zh-CN" altLang="en-US" dirty="0">
                <a:latin typeface="Arial" panose="020B0604020202020204" pitchFamily="34" charset="0"/>
                <a:cs typeface="Arial" panose="020B0604020202020204" pitchFamily="34" charset="0"/>
              </a:rPr>
              <a:t>的</a:t>
            </a:r>
            <a:r>
              <a:rPr lang="en-US" altLang="zh-CN" dirty="0">
                <a:latin typeface="Arial" panose="020B0604020202020204" pitchFamily="34" charset="0"/>
                <a:cs typeface="Arial" panose="020B0604020202020204" pitchFamily="34" charset="0"/>
              </a:rPr>
              <a:t>GC</a:t>
            </a:r>
            <a:r>
              <a:rPr lang="zh-CN" altLang="en-US" dirty="0">
                <a:latin typeface="Arial" panose="020B0604020202020204" pitchFamily="34" charset="0"/>
                <a:cs typeface="Arial" panose="020B0604020202020204" pitchFamily="34" charset="0"/>
              </a:rPr>
              <a:t>是并发的，各线程协调共同完成</a:t>
            </a:r>
            <a:endParaRPr lang="en-US" altLang="zh-CN" dirty="0">
              <a:latin typeface="Arial" panose="020B0604020202020204" pitchFamily="34" charset="0"/>
              <a:cs typeface="Arial" panose="020B0604020202020204" pitchFamily="34" charset="0"/>
            </a:endParaRPr>
          </a:p>
          <a:p>
            <a:pPr lvl="1"/>
            <a:r>
              <a:rPr lang="en-US" altLang="zh-CN" dirty="0">
                <a:latin typeface="Arial" panose="020B0604020202020204" pitchFamily="34" charset="0"/>
                <a:cs typeface="Arial" panose="020B0604020202020204" pitchFamily="34" charset="0"/>
              </a:rPr>
              <a:t>GC</a:t>
            </a:r>
            <a:r>
              <a:rPr lang="zh-CN" altLang="en-US" dirty="0">
                <a:latin typeface="Arial" panose="020B0604020202020204" pitchFamily="34" charset="0"/>
                <a:cs typeface="Arial" panose="020B0604020202020204" pitchFamily="34" charset="0"/>
              </a:rPr>
              <a:t>的发生会干扰显式回收，同时进行可能导致内存状态被破坏</a:t>
            </a:r>
            <a:endParaRPr lang="en-US" altLang="zh-CN" dirty="0">
              <a:latin typeface="Arial" panose="020B0604020202020204" pitchFamily="34" charset="0"/>
              <a:cs typeface="Arial" panose="020B0604020202020204" pitchFamily="34" charset="0"/>
            </a:endParaRPr>
          </a:p>
          <a:p>
            <a:pPr lvl="1"/>
            <a:endParaRPr lang="en-US" altLang="zh-CN" dirty="0">
              <a:latin typeface="Arial" panose="020B0604020202020204" pitchFamily="34" charset="0"/>
              <a:cs typeface="Arial" panose="020B0604020202020204" pitchFamily="34" charset="0"/>
            </a:endParaRPr>
          </a:p>
        </p:txBody>
      </p:sp>
      <p:sp>
        <p:nvSpPr>
          <p:cNvPr id="3" name="标题 2"/>
          <p:cNvSpPr>
            <a:spLocks noGrp="1"/>
          </p:cNvSpPr>
          <p:nvPr>
            <p:ph type="title"/>
          </p:nvPr>
        </p:nvSpPr>
        <p:spPr>
          <a:xfrm>
            <a:off x="181909" y="141195"/>
            <a:ext cx="11093450" cy="709424"/>
          </a:xfrm>
        </p:spPr>
        <p:txBody>
          <a:bodyPr/>
          <a:lstStyle/>
          <a:p>
            <a:r>
              <a:rPr lang="zh-CN" altLang="en-US" dirty="0">
                <a:latin typeface="Arial" panose="020B0604020202020204" pitchFamily="34" charset="0"/>
                <a:cs typeface="Arial" panose="020B0604020202020204" pitchFamily="34" charset="0"/>
              </a:rPr>
              <a:t>显式回收的挑战</a:t>
            </a:r>
          </a:p>
        </p:txBody>
      </p:sp>
      <p:pic>
        <p:nvPicPr>
          <p:cNvPr id="4" name="图片 3">
            <a:extLst>
              <a:ext uri="{FF2B5EF4-FFF2-40B4-BE49-F238E27FC236}">
                <a16:creationId xmlns:a16="http://schemas.microsoft.com/office/drawing/2014/main" id="{B84A06EE-4B91-0127-0E62-F3842BA85B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92621" y="1898231"/>
            <a:ext cx="5108369" cy="3257626"/>
          </a:xfrm>
          <a:prstGeom prst="rect">
            <a:avLst/>
          </a:prstGeom>
        </p:spPr>
      </p:pic>
    </p:spTree>
    <p:extLst>
      <p:ext uri="{BB962C8B-B14F-4D97-AF65-F5344CB8AC3E}">
        <p14:creationId xmlns:p14="http://schemas.microsoft.com/office/powerpoint/2010/main" val="1689743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235526" y="919698"/>
            <a:ext cx="10871745" cy="2182133"/>
          </a:xfrm>
        </p:spPr>
        <p:txBody>
          <a:bodyPr>
            <a:normAutofit fontScale="92500" lnSpcReduction="20000"/>
          </a:bodyPr>
          <a:lstStyle/>
          <a:p>
            <a:r>
              <a:rPr lang="zh-CN" altLang="en-US" dirty="0">
                <a:latin typeface="Arial" panose="020B0604020202020204" pitchFamily="34" charset="0"/>
                <a:cs typeface="Arial" panose="020B0604020202020204" pitchFamily="34" charset="0"/>
              </a:rPr>
              <a:t>如果</a:t>
            </a:r>
            <a:r>
              <a:rPr lang="en-US" altLang="zh-CN" dirty="0">
                <a:latin typeface="Arial" panose="020B0604020202020204" pitchFamily="34" charset="0"/>
                <a:cs typeface="Arial" panose="020B0604020202020204" pitchFamily="34" charset="0"/>
              </a:rPr>
              <a:t>GC</a:t>
            </a:r>
            <a:r>
              <a:rPr lang="zh-CN" altLang="en-US" dirty="0">
                <a:latin typeface="Arial" panose="020B0604020202020204" pitchFamily="34" charset="0"/>
                <a:cs typeface="Arial" panose="020B0604020202020204" pitchFamily="34" charset="0"/>
              </a:rPr>
              <a:t>正在运行，或已经扫描过当前对象，则放弃回收</a:t>
            </a:r>
            <a:endParaRPr lang="en-US" altLang="zh-CN" dirty="0">
              <a:latin typeface="Arial" panose="020B0604020202020204" pitchFamily="34" charset="0"/>
              <a:cs typeface="Arial" panose="020B0604020202020204" pitchFamily="34" charset="0"/>
            </a:endParaRPr>
          </a:p>
          <a:p>
            <a:r>
              <a:rPr lang="zh-CN" altLang="en-US" dirty="0">
                <a:latin typeface="Arial" panose="020B0604020202020204" pitchFamily="34" charset="0"/>
                <a:cs typeface="Arial" panose="020B0604020202020204" pitchFamily="34" charset="0"/>
              </a:rPr>
              <a:t>出于成本考虑，只尝试回收当前线程缓存里的对象</a:t>
            </a:r>
            <a:endParaRPr lang="en-US" altLang="zh-CN" dirty="0">
              <a:latin typeface="Arial" panose="020B0604020202020204" pitchFamily="34" charset="0"/>
              <a:cs typeface="Arial" panose="020B0604020202020204" pitchFamily="34" charset="0"/>
            </a:endParaRPr>
          </a:p>
          <a:p>
            <a:r>
              <a:rPr lang="zh-CN" altLang="en-US" dirty="0">
                <a:latin typeface="Arial" panose="020B0604020202020204" pitchFamily="34" charset="0"/>
                <a:cs typeface="Arial" panose="020B0604020202020204" pitchFamily="34" charset="0"/>
              </a:rPr>
              <a:t>可以假设短生命周期的对象刚被分配不久</a:t>
            </a:r>
            <a:endParaRPr lang="en-US" altLang="zh-CN" dirty="0">
              <a:latin typeface="Arial" panose="020B0604020202020204" pitchFamily="34" charset="0"/>
              <a:cs typeface="Arial" panose="020B0604020202020204" pitchFamily="34" charset="0"/>
            </a:endParaRPr>
          </a:p>
          <a:p>
            <a:r>
              <a:rPr lang="zh-CN" altLang="en-US" dirty="0">
                <a:latin typeface="Arial" panose="020B0604020202020204" pitchFamily="34" charset="0"/>
                <a:cs typeface="Arial" panose="020B0604020202020204" pitchFamily="34" charset="0"/>
              </a:rPr>
              <a:t>直接回退分配指针，将该位置标记为未分配</a:t>
            </a:r>
            <a:endParaRPr lang="en-US" altLang="zh-CN" dirty="0">
              <a:latin typeface="Arial" panose="020B0604020202020204" pitchFamily="34" charset="0"/>
              <a:cs typeface="Arial" panose="020B0604020202020204" pitchFamily="34" charset="0"/>
            </a:endParaRPr>
          </a:p>
        </p:txBody>
      </p:sp>
      <p:sp>
        <p:nvSpPr>
          <p:cNvPr id="3" name="标题 2"/>
          <p:cNvSpPr>
            <a:spLocks noGrp="1"/>
          </p:cNvSpPr>
          <p:nvPr>
            <p:ph type="title"/>
          </p:nvPr>
        </p:nvSpPr>
        <p:spPr>
          <a:xfrm>
            <a:off x="181909" y="141195"/>
            <a:ext cx="11093450" cy="709424"/>
          </a:xfrm>
        </p:spPr>
        <p:txBody>
          <a:bodyPr/>
          <a:lstStyle/>
          <a:p>
            <a:r>
              <a:rPr lang="zh-CN" altLang="en-US" dirty="0">
                <a:latin typeface="Arial" panose="020B0604020202020204" pitchFamily="34" charset="0"/>
                <a:cs typeface="Arial" panose="020B0604020202020204" pitchFamily="34" charset="0"/>
              </a:rPr>
              <a:t>小对象显式回收</a:t>
            </a:r>
          </a:p>
        </p:txBody>
      </p:sp>
      <p:pic>
        <p:nvPicPr>
          <p:cNvPr id="5" name="图片 4">
            <a:extLst>
              <a:ext uri="{FF2B5EF4-FFF2-40B4-BE49-F238E27FC236}">
                <a16:creationId xmlns:a16="http://schemas.microsoft.com/office/drawing/2014/main" id="{324CF2F9-87FD-56D7-79E6-15BBDE090C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260" y="3101831"/>
            <a:ext cx="10433099" cy="2343457"/>
          </a:xfrm>
          <a:prstGeom prst="rect">
            <a:avLst/>
          </a:prstGeom>
        </p:spPr>
      </p:pic>
    </p:spTree>
    <p:extLst>
      <p:ext uri="{BB962C8B-B14F-4D97-AF65-F5344CB8AC3E}">
        <p14:creationId xmlns:p14="http://schemas.microsoft.com/office/powerpoint/2010/main" val="2158356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235526" y="919698"/>
            <a:ext cx="5163467" cy="5296952"/>
          </a:xfrm>
        </p:spPr>
        <p:txBody>
          <a:bodyPr>
            <a:normAutofit/>
          </a:bodyPr>
          <a:lstStyle/>
          <a:p>
            <a:r>
              <a:rPr lang="zh-CN" altLang="en-US" dirty="0">
                <a:latin typeface="Arial" panose="020B0604020202020204" pitchFamily="34" charset="0"/>
                <a:cs typeface="Arial" panose="020B0604020202020204" pitchFamily="34" charset="0"/>
              </a:rPr>
              <a:t>大对象不进入线程缓存</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分配后直接进入中心缓存队列</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只有经过</a:t>
            </a:r>
            <a:r>
              <a:rPr lang="en-US" altLang="zh-CN" dirty="0">
                <a:latin typeface="Arial" panose="020B0604020202020204" pitchFamily="34" charset="0"/>
                <a:cs typeface="Arial" panose="020B0604020202020204" pitchFamily="34" charset="0"/>
              </a:rPr>
              <a:t>GC</a:t>
            </a:r>
            <a:r>
              <a:rPr lang="zh-CN" altLang="en-US" dirty="0">
                <a:latin typeface="Arial" panose="020B0604020202020204" pitchFamily="34" charset="0"/>
                <a:cs typeface="Arial" panose="020B0604020202020204" pitchFamily="34" charset="0"/>
              </a:rPr>
              <a:t>后才能清扫释放</a:t>
            </a:r>
            <a:endParaRPr lang="en-US" altLang="zh-CN" dirty="0">
              <a:latin typeface="Arial" panose="020B0604020202020204" pitchFamily="34" charset="0"/>
              <a:cs typeface="Arial" panose="020B0604020202020204" pitchFamily="34" charset="0"/>
            </a:endParaRPr>
          </a:p>
          <a:p>
            <a:r>
              <a:rPr lang="zh-CN" altLang="en-US" dirty="0">
                <a:latin typeface="Arial" panose="020B0604020202020204" pitchFamily="34" charset="0"/>
                <a:cs typeface="Arial" panose="020B0604020202020204" pitchFamily="34" charset="0"/>
              </a:rPr>
              <a:t>进行“两步清扫”</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第一步释放空间，但不取出队列</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第二步归还跨度类</a:t>
            </a:r>
            <a:endParaRPr lang="en-US" altLang="zh-CN" dirty="0">
              <a:latin typeface="Arial" panose="020B0604020202020204" pitchFamily="34" charset="0"/>
              <a:cs typeface="Arial" panose="020B0604020202020204" pitchFamily="34" charset="0"/>
            </a:endParaRPr>
          </a:p>
        </p:txBody>
      </p:sp>
      <p:sp>
        <p:nvSpPr>
          <p:cNvPr id="3" name="标题 2"/>
          <p:cNvSpPr>
            <a:spLocks noGrp="1"/>
          </p:cNvSpPr>
          <p:nvPr>
            <p:ph type="title"/>
          </p:nvPr>
        </p:nvSpPr>
        <p:spPr>
          <a:xfrm>
            <a:off x="181909" y="141195"/>
            <a:ext cx="11093450" cy="709424"/>
          </a:xfrm>
        </p:spPr>
        <p:txBody>
          <a:bodyPr/>
          <a:lstStyle/>
          <a:p>
            <a:r>
              <a:rPr lang="zh-CN" altLang="en-US" dirty="0">
                <a:latin typeface="Arial" panose="020B0604020202020204" pitchFamily="34" charset="0"/>
                <a:cs typeface="Arial" panose="020B0604020202020204" pitchFamily="34" charset="0"/>
              </a:rPr>
              <a:t>大对象显式回收</a:t>
            </a:r>
          </a:p>
        </p:txBody>
      </p:sp>
      <p:pic>
        <p:nvPicPr>
          <p:cNvPr id="5" name="图片 4">
            <a:extLst>
              <a:ext uri="{FF2B5EF4-FFF2-40B4-BE49-F238E27FC236}">
                <a16:creationId xmlns:a16="http://schemas.microsoft.com/office/drawing/2014/main" id="{8BFB7CC6-58FC-CD74-609B-6A9CFE19B8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4813" y="1181679"/>
            <a:ext cx="5939117" cy="2386495"/>
          </a:xfrm>
          <a:prstGeom prst="rect">
            <a:avLst/>
          </a:prstGeom>
        </p:spPr>
      </p:pic>
      <p:pic>
        <p:nvPicPr>
          <p:cNvPr id="7" name="图片 6">
            <a:extLst>
              <a:ext uri="{FF2B5EF4-FFF2-40B4-BE49-F238E27FC236}">
                <a16:creationId xmlns:a16="http://schemas.microsoft.com/office/drawing/2014/main" id="{799283E2-31E9-77DF-C67C-8B80ED776A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8268" y="3808983"/>
            <a:ext cx="6012209" cy="2407667"/>
          </a:xfrm>
          <a:prstGeom prst="rect">
            <a:avLst/>
          </a:prstGeom>
        </p:spPr>
      </p:pic>
    </p:spTree>
    <p:extLst>
      <p:ext uri="{BB962C8B-B14F-4D97-AF65-F5344CB8AC3E}">
        <p14:creationId xmlns:p14="http://schemas.microsoft.com/office/powerpoint/2010/main" val="1064728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181909" y="141195"/>
            <a:ext cx="11093450" cy="709424"/>
          </a:xfrm>
        </p:spPr>
        <p:txBody>
          <a:bodyPr/>
          <a:lstStyle/>
          <a:p>
            <a:r>
              <a:rPr lang="zh-CN" altLang="en-US" dirty="0">
                <a:latin typeface="Arial" panose="020B0604020202020204" pitchFamily="34" charset="0"/>
                <a:cs typeface="Arial" panose="020B0604020202020204" pitchFamily="34" charset="0"/>
              </a:rPr>
              <a:t>运行时实现总结</a:t>
            </a:r>
          </a:p>
        </p:txBody>
      </p:sp>
      <p:pic>
        <p:nvPicPr>
          <p:cNvPr id="6" name="内容占位符 5">
            <a:extLst>
              <a:ext uri="{FF2B5EF4-FFF2-40B4-BE49-F238E27FC236}">
                <a16:creationId xmlns:a16="http://schemas.microsoft.com/office/drawing/2014/main" id="{5CEEC664-47C7-429A-D071-88A6F46ABE52}"/>
              </a:ext>
            </a:extLst>
          </p:cNvPr>
          <p:cNvPicPr>
            <a:picLocks noGrp="1" noChangeAspect="1"/>
          </p:cNvPicPr>
          <p:nvPr>
            <p:ph idx="11"/>
          </p:nvPr>
        </p:nvPicPr>
        <p:blipFill>
          <a:blip r:embed="rId2"/>
          <a:stretch>
            <a:fillRect/>
          </a:stretch>
        </p:blipFill>
        <p:spPr>
          <a:xfrm>
            <a:off x="1791289" y="919163"/>
            <a:ext cx="8609421" cy="5297487"/>
          </a:xfrm>
        </p:spPr>
      </p:pic>
    </p:spTree>
    <p:extLst>
      <p:ext uri="{BB962C8B-B14F-4D97-AF65-F5344CB8AC3E}">
        <p14:creationId xmlns:p14="http://schemas.microsoft.com/office/powerpoint/2010/main" val="945940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181909" y="141195"/>
            <a:ext cx="11093450" cy="709424"/>
          </a:xfrm>
        </p:spPr>
        <p:txBody>
          <a:bodyPr/>
          <a:lstStyle/>
          <a:p>
            <a:r>
              <a:rPr lang="en-US" altLang="zh-CN" dirty="0">
                <a:latin typeface="Arial" panose="020B0604020202020204" pitchFamily="34" charset="0"/>
                <a:cs typeface="Arial" panose="020B0604020202020204" pitchFamily="34" charset="0"/>
              </a:rPr>
              <a:t>Evaluation</a:t>
            </a:r>
            <a:endParaRPr lang="zh-CN" altLang="en-US" dirty="0">
              <a:latin typeface="Arial" panose="020B0604020202020204" pitchFamily="34" charset="0"/>
              <a:cs typeface="Arial" panose="020B0604020202020204" pitchFamily="34" charset="0"/>
            </a:endParaRPr>
          </a:p>
        </p:txBody>
      </p:sp>
      <p:pic>
        <p:nvPicPr>
          <p:cNvPr id="6" name="内容占位符 5">
            <a:extLst>
              <a:ext uri="{FF2B5EF4-FFF2-40B4-BE49-F238E27FC236}">
                <a16:creationId xmlns:a16="http://schemas.microsoft.com/office/drawing/2014/main" id="{54D378D1-5E3F-A1F6-9594-713DFAD819B8}"/>
              </a:ext>
            </a:extLst>
          </p:cNvPr>
          <p:cNvPicPr>
            <a:picLocks noGrp="1" noChangeAspect="1"/>
          </p:cNvPicPr>
          <p:nvPr>
            <p:ph idx="11"/>
          </p:nvPr>
        </p:nvPicPr>
        <p:blipFill>
          <a:blip r:embed="rId2"/>
          <a:stretch>
            <a:fillRect/>
          </a:stretch>
        </p:blipFill>
        <p:spPr>
          <a:xfrm>
            <a:off x="1792709" y="919163"/>
            <a:ext cx="8606581" cy="5297487"/>
          </a:xfrm>
          <a:prstGeom prst="rect">
            <a:avLst/>
          </a:prstGeom>
        </p:spPr>
      </p:pic>
    </p:spTree>
    <p:extLst>
      <p:ext uri="{BB962C8B-B14F-4D97-AF65-F5344CB8AC3E}">
        <p14:creationId xmlns:p14="http://schemas.microsoft.com/office/powerpoint/2010/main" val="3902088250"/>
      </p:ext>
    </p:extLst>
  </p:cSld>
  <p:clrMapOvr>
    <a:masterClrMapping/>
  </p:clrMapOvr>
</p:sld>
</file>

<file path=ppt/theme/theme1.xml><?xml version="1.0" encoding="utf-8"?>
<a:theme xmlns:a="http://schemas.openxmlformats.org/drawingml/2006/main" name="主题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主题1" id="{15DDC8AB-CF77-483C-A620-D9E2C007E70E}" vid="{86B113E7-B59C-446D-9831-1DC93ED1590A}"/>
    </a:ext>
  </a:extLst>
</a:theme>
</file>

<file path=docProps/app.xml><?xml version="1.0" encoding="utf-8"?>
<Properties xmlns="http://schemas.openxmlformats.org/officeDocument/2006/extended-properties" xmlns:vt="http://schemas.openxmlformats.org/officeDocument/2006/docPropsVTypes">
  <Template>ustc</Template>
  <TotalTime>1445</TotalTime>
  <Words>1330</Words>
  <Application>Microsoft Office PowerPoint</Application>
  <PresentationFormat>宽屏</PresentationFormat>
  <Paragraphs>203</Paragraphs>
  <Slides>15</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15</vt:i4>
      </vt:variant>
    </vt:vector>
  </HeadingPairs>
  <TitlesOfParts>
    <vt:vector size="22" baseType="lpstr">
      <vt:lpstr>等线</vt:lpstr>
      <vt:lpstr>微软雅黑</vt:lpstr>
      <vt:lpstr>Arial</vt:lpstr>
      <vt:lpstr>Cambria Math</vt:lpstr>
      <vt:lpstr>Consolas</vt:lpstr>
      <vt:lpstr>Wingdings</vt:lpstr>
      <vt:lpstr>主题1</vt:lpstr>
      <vt:lpstr>GoN2Free: Bypassing Partial Garbage Collection in Go Heap via Compiler-assisted Explicit Freeing</vt:lpstr>
      <vt:lpstr>Go语言</vt:lpstr>
      <vt:lpstr>Go内存管理：堆或栈</vt:lpstr>
      <vt:lpstr>Go逃逸分析</vt:lpstr>
      <vt:lpstr>经典的堆内存管理方法</vt:lpstr>
      <vt:lpstr>Go加入自动显式回收的优化机会</vt:lpstr>
      <vt:lpstr>GC + 栈分配优化 + 显式回收优化</vt:lpstr>
      <vt:lpstr>逃逸分析改进的挑战</vt:lpstr>
      <vt:lpstr>流敏感性的解决方案</vt:lpstr>
      <vt:lpstr>指向关系的解决方案</vt:lpstr>
      <vt:lpstr>显式回收的挑战</vt:lpstr>
      <vt:lpstr>小对象显式回收</vt:lpstr>
      <vt:lpstr>大对象显式回收</vt:lpstr>
      <vt:lpstr>运行时实现总结</vt:lpstr>
      <vt:lpstr>Evaluation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yuzhang</dc:creator>
  <cp:lastModifiedBy>彭 浩然</cp:lastModifiedBy>
  <cp:revision>663</cp:revision>
  <dcterms:created xsi:type="dcterms:W3CDTF">2021-11-25T08:10:31Z</dcterms:created>
  <dcterms:modified xsi:type="dcterms:W3CDTF">2023-03-23T11:44:00Z</dcterms:modified>
</cp:coreProperties>
</file>