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504" r:id="rId2"/>
    <p:sldId id="505" r:id="rId3"/>
    <p:sldId id="506" r:id="rId4"/>
    <p:sldId id="508" r:id="rId5"/>
    <p:sldId id="509" r:id="rId6"/>
    <p:sldId id="510" r:id="rId7"/>
    <p:sldId id="511" r:id="rId8"/>
    <p:sldId id="507" r:id="rId9"/>
    <p:sldId id="512" r:id="rId10"/>
    <p:sldId id="513" r:id="rId11"/>
    <p:sldId id="516" r:id="rId12"/>
    <p:sldId id="514" r:id="rId13"/>
    <p:sldId id="515" r:id="rId14"/>
    <p:sldId id="398" r:id="rId1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16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C235C2-9910-4816-BB70-BF97C72F2818}" type="datetimeFigureOut">
              <a:rPr lang="zh-CN" altLang="en-US" smtClean="0"/>
              <a:t>2024/1/23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E3E7F0-2968-4FDB-93E3-7025429DD248}" type="slidenum">
              <a:rPr lang="zh-CN" altLang="en-US" smtClean="0"/>
              <a:t>‹#›</a:t>
            </a:fld>
            <a:endParaRPr lang="zh-CN" altLang="en-US"/>
          </a:p>
        </p:txBody>
      </p:sp>
    </p:spTree>
    <p:extLst>
      <p:ext uri="{BB962C8B-B14F-4D97-AF65-F5344CB8AC3E}">
        <p14:creationId xmlns:p14="http://schemas.microsoft.com/office/powerpoint/2010/main" val="2084305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0" u="none" dirty="0">
                <a:solidFill>
                  <a:schemeClr val="tx1"/>
                </a:solidFill>
                <a:latin typeface="等线" panose="02010600030101010101" pitchFamily="2" charset="-122"/>
                <a:ea typeface="等线" panose="02010600030101010101" pitchFamily="2" charset="-122"/>
              </a:rPr>
              <a:t>https://github.com/raoyongming/DynamicViT</a:t>
            </a:r>
            <a:endParaRPr lang="zh-CN" altLang="en-US" b="0" u="none" dirty="0">
              <a:solidFill>
                <a:schemeClr val="tx1"/>
              </a:solidFill>
              <a:latin typeface="等线" panose="02010600030101010101" pitchFamily="2" charset="-122"/>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91FFA3-0EA4-44E6-8181-C4602F553C13}"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646753" y="1726880"/>
            <a:ext cx="8585847" cy="1783082"/>
          </a:xfrm>
          <a:prstGeom prst="rect">
            <a:avLst/>
          </a:prstGeom>
        </p:spPr>
        <p:txBody>
          <a:bodyPr anchor="b"/>
          <a:lstStyle>
            <a:lvl1pPr algn="ctr">
              <a:defRPr sz="4000" b="1">
                <a:solidFill>
                  <a:schemeClr val="accent1">
                    <a:lumMod val="50000"/>
                  </a:schemeClr>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
        <p:nvSpPr>
          <p:cNvPr id="3" name="副标题 2"/>
          <p:cNvSpPr>
            <a:spLocks noGrp="1"/>
          </p:cNvSpPr>
          <p:nvPr>
            <p:ph type="subTitle" idx="1"/>
          </p:nvPr>
        </p:nvSpPr>
        <p:spPr>
          <a:xfrm>
            <a:off x="1646752" y="3705101"/>
            <a:ext cx="8585847" cy="1552698"/>
          </a:xfrm>
        </p:spPr>
        <p:txBody>
          <a:bodyPr>
            <a:normAutofit/>
          </a:bodyPr>
          <a:lstStyle>
            <a:lvl1pPr marL="0" indent="0" algn="ctr">
              <a:buNone/>
              <a:defRPr sz="2800" b="0">
                <a:solidFill>
                  <a:srgbClr val="4B649F"/>
                </a:solidFill>
                <a:latin typeface="微软雅黑" panose="020B0503020204020204" pitchFamily="34" charset="-122"/>
                <a:ea typeface="微软雅黑" panose="020B0503020204020204"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fld id="{382A3CAD-76BE-422E-B8F6-EDB512BFEC95}" type="datetime1">
              <a:rPr lang="zh-CN" altLang="en-US" smtClean="0"/>
              <a:t>2024/1/23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B466BE2-40FE-4A59-82BB-128E7E394AEC}" type="slidenum">
              <a:rPr lang="zh-CN" altLang="en-US" smtClean="0"/>
              <a:t>‹#›</a:t>
            </a:fld>
            <a:endParaRPr lang="zh-CN" altLang="en-US"/>
          </a:p>
        </p:txBody>
      </p:sp>
      <p:pic>
        <p:nvPicPr>
          <p:cNvPr id="7" name="图片 6"/>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p:cNvSpPr/>
          <p:nvPr userDrawn="1"/>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nvGrpSpPr>
          <p:cNvPr id="10" name="Group 1"/>
          <p:cNvGrpSpPr/>
          <p:nvPr userDrawn="1"/>
        </p:nvGrpSpPr>
        <p:grpSpPr>
          <a:xfrm>
            <a:off x="10031385" y="4810119"/>
            <a:ext cx="558403" cy="528638"/>
            <a:chOff x="10637838" y="3171860"/>
            <a:chExt cx="744537" cy="704850"/>
          </a:xfrm>
        </p:grpSpPr>
        <p:sp>
          <p:nvSpPr>
            <p:cNvPr id="11"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2"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grpSp>
        <p:nvGrpSpPr>
          <p:cNvPr id="13" name="Group 3"/>
          <p:cNvGrpSpPr/>
          <p:nvPr userDrawn="1"/>
        </p:nvGrpSpPr>
        <p:grpSpPr>
          <a:xfrm>
            <a:off x="1354455" y="1612580"/>
            <a:ext cx="470297" cy="470297"/>
            <a:chOff x="1308100" y="1397035"/>
            <a:chExt cx="627063" cy="627062"/>
          </a:xfrm>
        </p:grpSpPr>
        <p:sp>
          <p:nvSpPr>
            <p:cNvPr id="14"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5"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spTree>
    <p:extLst>
      <p:ext uri="{BB962C8B-B14F-4D97-AF65-F5344CB8AC3E}">
        <p14:creationId xmlns:p14="http://schemas.microsoft.com/office/powerpoint/2010/main" val="10479388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标题 1"/>
          <p:cNvSpPr txBox="1"/>
          <p:nvPr userDrawn="1"/>
        </p:nvSpPr>
        <p:spPr>
          <a:xfrm>
            <a:off x="-1556395" y="0"/>
            <a:ext cx="8585847" cy="2047869"/>
          </a:xfrm>
          <a:prstGeom prst="rect">
            <a:avLst/>
          </a:prstGeom>
        </p:spPr>
        <p:txBody>
          <a:bodyPr vert="horz" lIns="91440" tIns="45720" rIns="91440" bIns="45720" rtlCol="0" anchor="ctr" anchorCtr="0">
            <a:normAutofit/>
          </a:bodyPr>
          <a:lstStyle>
            <a:lvl1pPr algn="ctr" defTabSz="914400" rtl="0" eaLnBrk="1" latinLnBrk="0" hangingPunct="1">
              <a:lnSpc>
                <a:spcPct val="90000"/>
              </a:lnSpc>
              <a:spcBef>
                <a:spcPct val="0"/>
              </a:spcBef>
              <a:buNone/>
              <a:defRPr sz="4000" b="1" kern="1200">
                <a:solidFill>
                  <a:schemeClr val="accent1">
                    <a:lumMod val="50000"/>
                  </a:schemeClr>
                </a:solidFill>
                <a:latin typeface="微软雅黑" panose="020B0503020204020204" pitchFamily="34" charset="-122"/>
                <a:ea typeface="微软雅黑" panose="020B0503020204020204" pitchFamily="34" charset="-122"/>
                <a:cs typeface="+mj-cs"/>
              </a:defRPr>
            </a:lvl1pPr>
          </a:lstStyle>
          <a:p>
            <a:endParaRPr lang="zh-CN" altLang="en-US" dirty="0"/>
          </a:p>
        </p:txBody>
      </p:sp>
      <p:pic>
        <p:nvPicPr>
          <p:cNvPr id="8" name="图片 6"/>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30543" y="405765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p:cNvSpPr/>
          <p:nvPr userDrawn="1"/>
        </p:nvSpPr>
        <p:spPr>
          <a:xfrm>
            <a:off x="1468754" y="2419350"/>
            <a:ext cx="8918627" cy="207645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nvGrpSpPr>
          <p:cNvPr id="10" name="Group 1"/>
          <p:cNvGrpSpPr/>
          <p:nvPr userDrawn="1"/>
        </p:nvGrpSpPr>
        <p:grpSpPr>
          <a:xfrm>
            <a:off x="9993285" y="4295769"/>
            <a:ext cx="558403" cy="528638"/>
            <a:chOff x="10637838" y="3171860"/>
            <a:chExt cx="744537" cy="704850"/>
          </a:xfrm>
        </p:grpSpPr>
        <p:sp>
          <p:nvSpPr>
            <p:cNvPr id="11"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2"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grpSp>
        <p:nvGrpSpPr>
          <p:cNvPr id="13" name="Group 3"/>
          <p:cNvGrpSpPr/>
          <p:nvPr userDrawn="1"/>
        </p:nvGrpSpPr>
        <p:grpSpPr>
          <a:xfrm>
            <a:off x="1411604" y="2184201"/>
            <a:ext cx="470297" cy="470297"/>
            <a:chOff x="1308100" y="1397035"/>
            <a:chExt cx="627063" cy="627062"/>
          </a:xfrm>
        </p:grpSpPr>
        <p:sp>
          <p:nvSpPr>
            <p:cNvPr id="14"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5"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sp>
        <p:nvSpPr>
          <p:cNvPr id="24" name="标题 1"/>
          <p:cNvSpPr>
            <a:spLocks noGrp="1"/>
          </p:cNvSpPr>
          <p:nvPr>
            <p:ph type="ctrTitle"/>
          </p:nvPr>
        </p:nvSpPr>
        <p:spPr>
          <a:xfrm>
            <a:off x="1646753" y="2546030"/>
            <a:ext cx="8585847" cy="1783082"/>
          </a:xfrm>
          <a:prstGeom prst="rect">
            <a:avLst/>
          </a:prstGeom>
        </p:spPr>
        <p:txBody>
          <a:bodyPr anchor="ctr" anchorCtr="0"/>
          <a:lstStyle>
            <a:lvl1pPr algn="ctr">
              <a:defRPr sz="4000" b="1">
                <a:solidFill>
                  <a:schemeClr val="accent1">
                    <a:lumMod val="50000"/>
                  </a:schemeClr>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Tree>
    <p:extLst>
      <p:ext uri="{BB962C8B-B14F-4D97-AF65-F5344CB8AC3E}">
        <p14:creationId xmlns:p14="http://schemas.microsoft.com/office/powerpoint/2010/main" val="30595810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t>2024/1/23</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B466BE2-40FE-4A59-82BB-128E7E394AEC}" type="slidenum">
              <a:rPr lang="zh-CN" altLang="en-US" smtClean="0"/>
              <a:t>‹#›</a:t>
            </a:fld>
            <a:endParaRPr lang="zh-CN" altLang="en-US"/>
          </a:p>
        </p:txBody>
      </p:sp>
      <p:sp>
        <p:nvSpPr>
          <p:cNvPr id="7" name="Content Placeholder 6"/>
          <p:cNvSpPr>
            <a:spLocks noGrp="1"/>
          </p:cNvSpPr>
          <p:nvPr>
            <p:ph sz="quarter" idx="13"/>
          </p:nvPr>
        </p:nvSpPr>
        <p:spPr>
          <a:xfrm>
            <a:off x="190005" y="902526"/>
            <a:ext cx="11792198" cy="5379522"/>
          </a:xfrm>
        </p:spPr>
        <p:txBody>
          <a:bodyPr/>
          <a:lstStyle>
            <a:lvl1pPr>
              <a:lnSpc>
                <a:spcPct val="120000"/>
              </a:lnSpc>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4968040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cxnSp>
        <p:nvCxnSpPr>
          <p:cNvPr id="7" name="直接连接符 6"/>
          <p:cNvCxnSpPr/>
          <p:nvPr userDrawn="1"/>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l="22509" t="24631" r="20228" b="20396"/>
          <a:stretch>
            <a:fillRect/>
          </a:stretch>
        </p:blipFill>
        <p:spPr>
          <a:xfrm>
            <a:off x="10480124" y="38033"/>
            <a:ext cx="1531840" cy="700860"/>
          </a:xfrm>
          <a:prstGeom prst="rect">
            <a:avLst/>
          </a:prstGeom>
        </p:spPr>
      </p:pic>
      <p:pic>
        <p:nvPicPr>
          <p:cNvPr id="9" name="图片 8"/>
          <p:cNvPicPr>
            <a:picLocks noChangeAspect="1"/>
          </p:cNvPicPr>
          <p:nvPr userDrawn="1"/>
        </p:nvPicPr>
        <p:blipFill rotWithShape="1">
          <a:blip r:embed="rId3" cstate="print">
            <a:extLst>
              <a:ext uri="{28A0092B-C50C-407E-A947-70E740481C1C}">
                <a14:useLocalDpi xmlns:a14="http://schemas.microsoft.com/office/drawing/2010/main" val="0"/>
              </a:ext>
            </a:extLst>
          </a:blip>
          <a:srcRect r="80281"/>
          <a:stretch>
            <a:fillRect/>
          </a:stretch>
        </p:blipFill>
        <p:spPr>
          <a:xfrm>
            <a:off x="9777715" y="70119"/>
            <a:ext cx="702408" cy="672935"/>
          </a:xfrm>
          <a:prstGeom prst="rect">
            <a:avLst/>
          </a:prstGeom>
        </p:spPr>
      </p:pic>
      <p:sp>
        <p:nvSpPr>
          <p:cNvPr id="11" name="文本占位符 2"/>
          <p:cNvSpPr>
            <a:spLocks noGrp="1"/>
          </p:cNvSpPr>
          <p:nvPr>
            <p:ph idx="1" hasCustomPrompt="1"/>
          </p:nvPr>
        </p:nvSpPr>
        <p:spPr>
          <a:xfrm>
            <a:off x="285007" y="878774"/>
            <a:ext cx="11720945" cy="5379521"/>
          </a:xfrm>
          <a:prstGeom prst="rect">
            <a:avLst/>
          </a:prstGeom>
        </p:spPr>
        <p:txBody>
          <a:bodyPr vert="horz" lIns="91440" tIns="45720" rIns="91440" bIns="45720" rtlCol="0">
            <a:normAutofit/>
          </a:bodyPr>
          <a:lstStyle>
            <a:lvl1pPr>
              <a:lnSpc>
                <a:spcPct val="120000"/>
              </a:lnSpc>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2"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sp>
        <p:nvSpPr>
          <p:cNvPr id="2" name="矩形: 圆角 1">
            <a:extLst>
              <a:ext uri="{FF2B5EF4-FFF2-40B4-BE49-F238E27FC236}">
                <a16:creationId xmlns:a16="http://schemas.microsoft.com/office/drawing/2014/main" id="{B1165856-5A9D-DC33-FA5C-EC0380F7F58C}"/>
              </a:ext>
            </a:extLst>
          </p:cNvPr>
          <p:cNvSpPr/>
          <p:nvPr userDrawn="1"/>
        </p:nvSpPr>
        <p:spPr>
          <a:xfrm>
            <a:off x="11556957" y="6251928"/>
            <a:ext cx="455007" cy="455007"/>
          </a:xfrm>
          <a:prstGeom prst="roundRect">
            <a:avLst/>
          </a:prstGeom>
          <a:solidFill>
            <a:schemeClr val="accent1">
              <a:lumMod val="20000"/>
              <a:lumOff val="80000"/>
            </a:schemeClr>
          </a:solidFill>
          <a:ln>
            <a:noFill/>
          </a:ln>
          <a:effectLst>
            <a:outerShdw blurRad="57785" dist="33020" dir="318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2587977E-2C10-420F-BE86-C0F891FE5212}" type="slidenum">
              <a:rPr lang="zh-CN" altLang="en-US" sz="1200" b="1" smtClean="0">
                <a:latin typeface="微软雅黑" panose="020B0503020204020204" pitchFamily="34" charset="-122"/>
                <a:ea typeface="微软雅黑" panose="020B0503020204020204" pitchFamily="34" charset="-122"/>
              </a:rPr>
              <a:pPr/>
              <a:t>‹#›</a:t>
            </a:fld>
            <a:endParaRPr lang="zh-CN" altLang="en-US"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533394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t>2024/1/23</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B466BE2-40FE-4A59-82BB-128E7E394AEC}" type="slidenum">
              <a:rPr lang="zh-CN" altLang="en-US" smtClean="0"/>
              <a:t>‹#›</a:t>
            </a:fld>
            <a:endParaRPr lang="zh-CN" altLang="en-US"/>
          </a:p>
        </p:txBody>
      </p:sp>
      <p:sp>
        <p:nvSpPr>
          <p:cNvPr id="6"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470882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封面">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A3E354F7-F0ED-42AE-82D8-126AC5F225EE}"/>
              </a:ext>
            </a:extLst>
          </p:cNvPr>
          <p:cNvSpPr>
            <a:spLocks noGrp="1"/>
          </p:cNvSpPr>
          <p:nvPr>
            <p:ph type="title"/>
          </p:nvPr>
        </p:nvSpPr>
        <p:spPr>
          <a:xfrm>
            <a:off x="2113082" y="1536333"/>
            <a:ext cx="7965831" cy="1892667"/>
          </a:xfrm>
          <a:prstGeom prst="rect">
            <a:avLst/>
          </a:prstGeom>
        </p:spPr>
        <p:txBody>
          <a:bodyPr anchor="ctr"/>
          <a:lstStyle>
            <a:lvl1pPr algn="ctr">
              <a:defRPr lang="zh-CN" altLang="en-US" sz="4000" b="1" kern="1200" dirty="0" smtClean="0">
                <a:solidFill>
                  <a:schemeClr val="accent1">
                    <a:lumMod val="50000"/>
                  </a:schemeClr>
                </a:solidFill>
                <a:latin typeface="微软雅黑" pitchFamily="34" charset="-122"/>
                <a:ea typeface="微软雅黑" pitchFamily="34" charset="-122"/>
                <a:cs typeface="+mj-cs"/>
              </a:defRPr>
            </a:lvl1pPr>
          </a:lstStyle>
          <a:p>
            <a:r>
              <a:rPr lang="zh-CN" altLang="en-US" dirty="0"/>
              <a:t>单击此处编辑母版标题样式</a:t>
            </a:r>
          </a:p>
        </p:txBody>
      </p:sp>
      <p:sp>
        <p:nvSpPr>
          <p:cNvPr id="5" name="矩形 19">
            <a:extLst>
              <a:ext uri="{FF2B5EF4-FFF2-40B4-BE49-F238E27FC236}">
                <a16:creationId xmlns:a16="http://schemas.microsoft.com/office/drawing/2014/main" id="{BC71A19F-F7A3-42EA-A331-F2E4908A384F}"/>
              </a:ext>
            </a:extLst>
          </p:cNvPr>
          <p:cNvSpPr/>
          <p:nvPr userDrawn="1"/>
        </p:nvSpPr>
        <p:spPr>
          <a:xfrm>
            <a:off x="1636686" y="1484784"/>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6" name="副标题 2">
            <a:extLst>
              <a:ext uri="{FF2B5EF4-FFF2-40B4-BE49-F238E27FC236}">
                <a16:creationId xmlns:a16="http://schemas.microsoft.com/office/drawing/2014/main" id="{FC6CC002-1B6C-4F2D-94C7-2E8ACA288B62}"/>
              </a:ext>
            </a:extLst>
          </p:cNvPr>
          <p:cNvSpPr>
            <a:spLocks noGrp="1"/>
          </p:cNvSpPr>
          <p:nvPr>
            <p:ph type="subTitle" idx="1"/>
          </p:nvPr>
        </p:nvSpPr>
        <p:spPr>
          <a:xfrm>
            <a:off x="1803075" y="3518817"/>
            <a:ext cx="8585847" cy="1552698"/>
          </a:xfrm>
          <a:prstGeom prst="rect">
            <a:avLst/>
          </a:prstGeom>
        </p:spPr>
        <p:txBody>
          <a:bodyPr>
            <a:normAutofit/>
          </a:bodyPr>
          <a:lstStyle>
            <a:lvl1pPr marL="0" indent="0" algn="ctr">
              <a:buNone/>
              <a:defRPr sz="2800" b="0">
                <a:solidFill>
                  <a:srgbClr val="4B649F"/>
                </a:solidFill>
                <a:latin typeface="微软雅黑" pitchFamily="34" charset="-122"/>
                <a:ea typeface="微软雅黑"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grpSp>
        <p:nvGrpSpPr>
          <p:cNvPr id="7" name="Group 3">
            <a:extLst>
              <a:ext uri="{FF2B5EF4-FFF2-40B4-BE49-F238E27FC236}">
                <a16:creationId xmlns:a16="http://schemas.microsoft.com/office/drawing/2014/main" id="{B197089F-3598-4951-B6D4-54D9A671E5B2}"/>
              </a:ext>
            </a:extLst>
          </p:cNvPr>
          <p:cNvGrpSpPr/>
          <p:nvPr userDrawn="1"/>
        </p:nvGrpSpPr>
        <p:grpSpPr>
          <a:xfrm>
            <a:off x="1506855" y="1331226"/>
            <a:ext cx="470297" cy="470297"/>
            <a:chOff x="1308100" y="1397035"/>
            <a:chExt cx="627063" cy="627062"/>
          </a:xfrm>
        </p:grpSpPr>
        <p:sp>
          <p:nvSpPr>
            <p:cNvPr id="8" name="矩形 24">
              <a:extLst>
                <a:ext uri="{FF2B5EF4-FFF2-40B4-BE49-F238E27FC236}">
                  <a16:creationId xmlns:a16="http://schemas.microsoft.com/office/drawing/2014/main" id="{7EAABA7A-4F6F-438D-9185-86E90C63417E}"/>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9" name="矩形 25">
              <a:extLst>
                <a:ext uri="{FF2B5EF4-FFF2-40B4-BE49-F238E27FC236}">
                  <a16:creationId xmlns:a16="http://schemas.microsoft.com/office/drawing/2014/main" id="{33DD09B7-9822-4566-8A6F-FE8A7FE7079A}"/>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0" name="Group 1">
            <a:extLst>
              <a:ext uri="{FF2B5EF4-FFF2-40B4-BE49-F238E27FC236}">
                <a16:creationId xmlns:a16="http://schemas.microsoft.com/office/drawing/2014/main" id="{E368B615-5657-440B-8D0D-569A4DA40CAA}"/>
              </a:ext>
            </a:extLst>
          </p:cNvPr>
          <p:cNvGrpSpPr/>
          <p:nvPr userDrawn="1"/>
        </p:nvGrpSpPr>
        <p:grpSpPr>
          <a:xfrm>
            <a:off x="10220906" y="4807196"/>
            <a:ext cx="558403" cy="528638"/>
            <a:chOff x="10637838" y="3171860"/>
            <a:chExt cx="744537" cy="704850"/>
          </a:xfrm>
        </p:grpSpPr>
        <p:sp>
          <p:nvSpPr>
            <p:cNvPr id="11" name="矩形 21">
              <a:extLst>
                <a:ext uri="{FF2B5EF4-FFF2-40B4-BE49-F238E27FC236}">
                  <a16:creationId xmlns:a16="http://schemas.microsoft.com/office/drawing/2014/main" id="{3328BEBE-9CD5-4A86-8914-3E9049EFB455}"/>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2" name="矩形 22">
              <a:extLst>
                <a:ext uri="{FF2B5EF4-FFF2-40B4-BE49-F238E27FC236}">
                  <a16:creationId xmlns:a16="http://schemas.microsoft.com/office/drawing/2014/main" id="{F9774E07-744E-411E-9128-3DDE00D3E509}"/>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22" name="组合 21">
            <a:extLst>
              <a:ext uri="{FF2B5EF4-FFF2-40B4-BE49-F238E27FC236}">
                <a16:creationId xmlns:a16="http://schemas.microsoft.com/office/drawing/2014/main" id="{CDB66F6E-3F5E-4D6E-AAEE-FAA482896727}"/>
              </a:ext>
            </a:extLst>
          </p:cNvPr>
          <p:cNvGrpSpPr/>
          <p:nvPr userDrawn="1"/>
        </p:nvGrpSpPr>
        <p:grpSpPr>
          <a:xfrm>
            <a:off x="9523" y="0"/>
            <a:ext cx="981077" cy="1003300"/>
            <a:chOff x="9523" y="0"/>
            <a:chExt cx="981077" cy="1003300"/>
          </a:xfrm>
        </p:grpSpPr>
        <p:sp>
          <p:nvSpPr>
            <p:cNvPr id="16" name="等腰三角形 15">
              <a:extLst>
                <a:ext uri="{FF2B5EF4-FFF2-40B4-BE49-F238E27FC236}">
                  <a16:creationId xmlns:a16="http://schemas.microsoft.com/office/drawing/2014/main" id="{6B801437-7D3B-43D3-882E-DFA97626D4E2}"/>
                </a:ext>
              </a:extLst>
            </p:cNvPr>
            <p:cNvSpPr/>
            <p:nvPr userDrawn="1"/>
          </p:nvSpPr>
          <p:spPr>
            <a:xfrm>
              <a:off x="336548" y="501650"/>
              <a:ext cx="654050" cy="501650"/>
            </a:xfrm>
            <a:prstGeom prst="triangle">
              <a:avLst/>
            </a:prstGeom>
            <a:solidFill>
              <a:srgbClr val="C5E0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a:extLst>
                <a:ext uri="{FF2B5EF4-FFF2-40B4-BE49-F238E27FC236}">
                  <a16:creationId xmlns:a16="http://schemas.microsoft.com/office/drawing/2014/main" id="{F7CAEB83-20FB-427B-9E60-CC51F816B235}"/>
                </a:ext>
              </a:extLst>
            </p:cNvPr>
            <p:cNvSpPr/>
            <p:nvPr userDrawn="1"/>
          </p:nvSpPr>
          <p:spPr>
            <a:xfrm rot="10800000">
              <a:off x="336550" y="0"/>
              <a:ext cx="654050" cy="501650"/>
            </a:xfrm>
            <a:prstGeom prst="triangle">
              <a:avLst/>
            </a:prstGeom>
            <a:solidFill>
              <a:srgbClr val="A5B1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a:extLst>
                <a:ext uri="{FF2B5EF4-FFF2-40B4-BE49-F238E27FC236}">
                  <a16:creationId xmlns:a16="http://schemas.microsoft.com/office/drawing/2014/main" id="{24C93EC3-1E98-4286-A723-6E340DC8745F}"/>
                </a:ext>
              </a:extLst>
            </p:cNvPr>
            <p:cNvSpPr/>
            <p:nvPr userDrawn="1"/>
          </p:nvSpPr>
          <p:spPr>
            <a:xfrm>
              <a:off x="9523" y="0"/>
              <a:ext cx="654050" cy="501650"/>
            </a:xfrm>
            <a:prstGeom prst="triangle">
              <a:avLst/>
            </a:prstGeom>
            <a:solidFill>
              <a:srgbClr val="266A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a:extLst>
                <a:ext uri="{FF2B5EF4-FFF2-40B4-BE49-F238E27FC236}">
                  <a16:creationId xmlns:a16="http://schemas.microsoft.com/office/drawing/2014/main" id="{52B555B4-4495-49D5-9D51-D9D40D38EDFB}"/>
                </a:ext>
              </a:extLst>
            </p:cNvPr>
            <p:cNvSpPr/>
            <p:nvPr userDrawn="1"/>
          </p:nvSpPr>
          <p:spPr>
            <a:xfrm rot="10800000">
              <a:off x="9523" y="501650"/>
              <a:ext cx="654050" cy="50165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64847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285007" y="890649"/>
            <a:ext cx="11720945" cy="5367646"/>
          </a:xfrm>
          <a:prstGeom prst="rect">
            <a:avLst/>
          </a:prstGeom>
        </p:spPr>
        <p:txBody>
          <a:bodyPr vert="horz" lIns="91440" tIns="45720" rIns="91440" bIns="45720" rtlCol="0">
            <a:normAutofit/>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800E37-E163-40CA-8146-A68431A5A674}" type="datetime1">
              <a:rPr lang="zh-CN" altLang="en-US" smtClean="0"/>
              <a:t>2024/1/23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466BE2-40FE-4A59-82BB-128E7E394AEC}" type="slidenum">
              <a:rPr lang="zh-CN" altLang="en-US" smtClean="0"/>
              <a:t>‹#›</a:t>
            </a:fld>
            <a:endParaRPr lang="zh-CN" altLang="en-US"/>
          </a:p>
        </p:txBody>
      </p:sp>
      <p:cxnSp>
        <p:nvCxnSpPr>
          <p:cNvPr id="9" name="直接连接符 6"/>
          <p:cNvCxnSpPr/>
          <p:nvPr userDrawn="1"/>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rotWithShape="1">
          <a:blip r:embed="rId8" cstate="print">
            <a:extLst>
              <a:ext uri="{28A0092B-C50C-407E-A947-70E740481C1C}">
                <a14:useLocalDpi xmlns:a14="http://schemas.microsoft.com/office/drawing/2010/main" val="0"/>
              </a:ext>
            </a:extLst>
          </a:blip>
          <a:srcRect l="22509" t="24631" r="20228" b="20396"/>
          <a:stretch>
            <a:fillRect/>
          </a:stretch>
        </p:blipFill>
        <p:spPr>
          <a:xfrm>
            <a:off x="10480124" y="38033"/>
            <a:ext cx="1531840" cy="700860"/>
          </a:xfrm>
          <a:prstGeom prst="rect">
            <a:avLst/>
          </a:prstGeom>
        </p:spPr>
      </p:pic>
      <p:sp>
        <p:nvSpPr>
          <p:cNvPr id="11"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pic>
        <p:nvPicPr>
          <p:cNvPr id="13" name="图片 8"/>
          <p:cNvPicPr>
            <a:picLocks noChangeAspect="1"/>
          </p:cNvPicPr>
          <p:nvPr userDrawn="1"/>
        </p:nvPicPr>
        <p:blipFill rotWithShape="1">
          <a:blip r:embed="rId9" cstate="print">
            <a:extLst>
              <a:ext uri="{28A0092B-C50C-407E-A947-70E740481C1C}">
                <a14:useLocalDpi xmlns:a14="http://schemas.microsoft.com/office/drawing/2010/main" val="0"/>
              </a:ext>
            </a:extLst>
          </a:blip>
          <a:srcRect r="80281"/>
          <a:stretch>
            <a:fillRect/>
          </a:stretch>
        </p:blipFill>
        <p:spPr>
          <a:xfrm>
            <a:off x="9777715" y="70119"/>
            <a:ext cx="702408" cy="672935"/>
          </a:xfrm>
          <a:prstGeom prst="rect">
            <a:avLst/>
          </a:prstGeom>
        </p:spPr>
      </p:pic>
    </p:spTree>
    <p:extLst>
      <p:ext uri="{BB962C8B-B14F-4D97-AF65-F5344CB8AC3E}">
        <p14:creationId xmlns:p14="http://schemas.microsoft.com/office/powerpoint/2010/main" val="24160941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hf hdr="0" ftr="0" dt="0"/>
  <p:txStyles>
    <p:titleStyle>
      <a:lvl1pPr algn="l" defTabSz="914400" rtl="0" eaLnBrk="1" latinLnBrk="0" hangingPunct="1">
        <a:lnSpc>
          <a:spcPct val="90000"/>
        </a:lnSpc>
        <a:spcBef>
          <a:spcPct val="0"/>
        </a:spcBef>
        <a:buNone/>
        <a:defRPr sz="4000" b="1" kern="1200">
          <a:solidFill>
            <a:srgbClr val="4B649F"/>
          </a:solidFill>
          <a:latin typeface="微软雅黑" panose="020B0503020204020204" pitchFamily="34" charset="-122"/>
          <a:ea typeface="微软雅黑" panose="020B0503020204020204" pitchFamily="34" charset="-122"/>
          <a:cs typeface="+mj-cs"/>
        </a:defRPr>
      </a:lvl1pPr>
    </p:titleStyle>
    <p:bodyStyle>
      <a:lvl1pPr marL="355600" indent="-355600" algn="l" defTabSz="914400" rtl="0" eaLnBrk="1" latinLnBrk="0" hangingPunct="1">
        <a:lnSpc>
          <a:spcPct val="90000"/>
        </a:lnSpc>
        <a:spcBef>
          <a:spcPts val="1000"/>
        </a:spcBef>
        <a:buClr>
          <a:schemeClr val="accent1"/>
        </a:buClr>
        <a:buSzPct val="90000"/>
        <a:buFont typeface="Wingdings" panose="05000000000000000000" pitchFamily="2" charset="2"/>
        <a:buChar char="q"/>
        <a:defRPr sz="2800" b="1" kern="1200">
          <a:solidFill>
            <a:schemeClr val="tx1"/>
          </a:solidFill>
          <a:latin typeface="微软雅黑" panose="020B0503020204020204" pitchFamily="34" charset="-122"/>
          <a:ea typeface="微软雅黑" panose="020B0503020204020204" pitchFamily="34" charset="-122"/>
          <a:cs typeface="Times New Roman" panose="02020603050405020304" pitchFamily="18" charset="0"/>
        </a:defRPr>
      </a:lvl1pPr>
      <a:lvl2pPr marL="685800" indent="-234950" algn="l" defTabSz="914400" rtl="0" eaLnBrk="1" latinLnBrk="0" hangingPunct="1">
        <a:lnSpc>
          <a:spcPct val="90000"/>
        </a:lnSpc>
        <a:spcBef>
          <a:spcPts val="500"/>
        </a:spcBef>
        <a:buClr>
          <a:schemeClr val="accent1"/>
        </a:buClr>
        <a:buSzPct val="90000"/>
        <a:buFont typeface="Wingdings" panose="05000000000000000000" pitchFamily="2" charset="2"/>
        <a:buChar char="n"/>
        <a:defRPr sz="2400" kern="1200">
          <a:solidFill>
            <a:schemeClr val="tx1"/>
          </a:solidFill>
          <a:latin typeface="微软雅黑" panose="020B0503020204020204" pitchFamily="34" charset="-122"/>
          <a:ea typeface="微软雅黑" panose="020B0503020204020204" pitchFamily="34" charset="-122"/>
          <a:cs typeface="+mn-cs"/>
        </a:defRPr>
      </a:lvl2pPr>
      <a:lvl3pPr marL="986155" indent="-273050" algn="l" defTabSz="914400" rtl="0" eaLnBrk="1" latinLnBrk="0" hangingPunct="1">
        <a:lnSpc>
          <a:spcPct val="90000"/>
        </a:lnSpc>
        <a:spcBef>
          <a:spcPts val="500"/>
        </a:spcBef>
        <a:buClr>
          <a:schemeClr val="accent1"/>
        </a:buClr>
        <a:buFont typeface="Wingdings" panose="05000000000000000000" pitchFamily="2" charset="2"/>
        <a:buChar char="v"/>
        <a:defRPr sz="2000" kern="1200">
          <a:solidFill>
            <a:schemeClr val="tx1"/>
          </a:solidFill>
          <a:latin typeface="微软雅黑" panose="020B0503020204020204" pitchFamily="34" charset="-122"/>
          <a:ea typeface="微软雅黑" panose="020B0503020204020204" pitchFamily="34" charset="-122"/>
          <a:cs typeface="+mn-cs"/>
        </a:defRPr>
      </a:lvl3pPr>
      <a:lvl4pPr marL="1262380" indent="-228600" algn="l" defTabSz="914400" rtl="0" eaLnBrk="1" latinLnBrk="0" hangingPunct="1">
        <a:lnSpc>
          <a:spcPct val="90000"/>
        </a:lnSpc>
        <a:spcBef>
          <a:spcPts val="500"/>
        </a:spcBef>
        <a:buClr>
          <a:schemeClr val="accent1"/>
        </a:buClr>
        <a:buFont typeface="Wingdings" panose="05000000000000000000" pitchFamily="2" charset="2"/>
        <a:buChar char="ü"/>
        <a:defRPr sz="1800" kern="1200">
          <a:solidFill>
            <a:schemeClr val="tx1"/>
          </a:solidFill>
          <a:latin typeface="微软雅黑" panose="020B0503020204020204" pitchFamily="34" charset="-122"/>
          <a:ea typeface="微软雅黑" panose="020B0503020204020204" pitchFamily="34" charset="-122"/>
          <a:cs typeface="+mn-cs"/>
        </a:defRPr>
      </a:lvl4pPr>
      <a:lvl5pPr marL="1524000" indent="-2286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文本框 62"/>
          <p:cNvSpPr txBox="1">
            <a:spLocks noChangeArrowheads="1"/>
          </p:cNvSpPr>
          <p:nvPr/>
        </p:nvSpPr>
        <p:spPr bwMode="auto">
          <a:xfrm>
            <a:off x="1553581" y="1979016"/>
            <a:ext cx="8739549" cy="1478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微软雅黑" panose="020B0503020204020204" pitchFamily="34" charset="-122"/>
              </a:defRPr>
            </a:lvl1pPr>
            <a:lvl2pPr marL="742950" indent="-285750" eaLnBrk="0" hangingPunct="0">
              <a:defRPr>
                <a:solidFill>
                  <a:schemeClr val="tx1"/>
                </a:solidFill>
                <a:latin typeface="Arial" panose="020B0604020202020204" pitchFamily="34" charset="0"/>
                <a:ea typeface="微软雅黑" panose="020B0503020204020204" pitchFamily="34" charset="-122"/>
              </a:defRPr>
            </a:lvl2pPr>
            <a:lvl3pPr marL="1143000" indent="-228600" eaLnBrk="0" hangingPunct="0">
              <a:defRPr>
                <a:solidFill>
                  <a:schemeClr val="tx1"/>
                </a:solidFill>
                <a:latin typeface="Arial" panose="020B0604020202020204" pitchFamily="34" charset="0"/>
                <a:ea typeface="微软雅黑" panose="020B0503020204020204" pitchFamily="34" charset="-122"/>
              </a:defRPr>
            </a:lvl3pPr>
            <a:lvl4pPr marL="1600200" indent="-228600" eaLnBrk="0" hangingPunct="0">
              <a:defRPr>
                <a:solidFill>
                  <a:schemeClr val="tx1"/>
                </a:solidFill>
                <a:latin typeface="Arial" panose="020B0604020202020204" pitchFamily="34" charset="0"/>
                <a:ea typeface="微软雅黑" panose="020B0503020204020204" pitchFamily="34" charset="-122"/>
              </a:defRPr>
            </a:lvl4pPr>
            <a:lvl5pPr marL="2057400" indent="-228600" eaLnBrk="0" hangingPunct="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auto" latinLnBrk="0" hangingPunct="1">
              <a:lnSpc>
                <a:spcPct val="15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srgbClr val="44546A"/>
                </a:solidFill>
                <a:effectLst/>
                <a:uLnTx/>
                <a:uFillTx/>
                <a:latin typeface="Arial" panose="020B0604020202020204" pitchFamily="34" charset="0"/>
                <a:ea typeface="微软雅黑" panose="020B0503020204020204" pitchFamily="34" charset="-122"/>
                <a:cs typeface="+mn-cs"/>
              </a:rPr>
              <a:t>FLAT: An Optimized Dataflow for Mitigating Attention Bottlenecks</a:t>
            </a:r>
            <a:endParaRPr kumimoji="0" lang="zh-CN" altLang="en-US" sz="3200" b="1" i="0" u="none" strike="noStrike" kern="1200" cap="none" spc="0" normalizeH="0" baseline="0" noProof="0" dirty="0">
              <a:ln>
                <a:noFill/>
              </a:ln>
              <a:solidFill>
                <a:srgbClr val="44546A"/>
              </a:solidFill>
              <a:effectLst/>
              <a:uLnTx/>
              <a:uFillTx/>
              <a:latin typeface="Arial" panose="020B0604020202020204" pitchFamily="34" charset="0"/>
              <a:ea typeface="微软雅黑" panose="020B0503020204020204" pitchFamily="34" charset="-122"/>
              <a:cs typeface="+mn-cs"/>
            </a:endParaRPr>
          </a:p>
        </p:txBody>
      </p:sp>
      <p:sp>
        <p:nvSpPr>
          <p:cNvPr id="20" name="矩形 19"/>
          <p:cNvSpPr/>
          <p:nvPr/>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grpSp>
        <p:nvGrpSpPr>
          <p:cNvPr id="21" name="Group 1"/>
          <p:cNvGrpSpPr/>
          <p:nvPr/>
        </p:nvGrpSpPr>
        <p:grpSpPr>
          <a:xfrm>
            <a:off x="10000700" y="4834667"/>
            <a:ext cx="558403" cy="528638"/>
            <a:chOff x="10637838" y="3171860"/>
            <a:chExt cx="744537" cy="704850"/>
          </a:xfrm>
        </p:grpSpPr>
        <p:sp>
          <p:nvSpPr>
            <p:cNvPr id="22"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sp>
          <p:nvSpPr>
            <p:cNvPr id="23"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grpSp>
      <p:grpSp>
        <p:nvGrpSpPr>
          <p:cNvPr id="24" name="Group 3"/>
          <p:cNvGrpSpPr/>
          <p:nvPr/>
        </p:nvGrpSpPr>
        <p:grpSpPr>
          <a:xfrm>
            <a:off x="1354455" y="1612580"/>
            <a:ext cx="470297" cy="470297"/>
            <a:chOff x="1308100" y="1397035"/>
            <a:chExt cx="627063" cy="627062"/>
          </a:xfrm>
        </p:grpSpPr>
        <p:sp>
          <p:nvSpPr>
            <p:cNvPr id="25"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sp>
          <p:nvSpPr>
            <p:cNvPr id="26"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grpSp>
      <p:sp>
        <p:nvSpPr>
          <p:cNvPr id="3" name="文本框 2"/>
          <p:cNvSpPr txBox="1"/>
          <p:nvPr/>
        </p:nvSpPr>
        <p:spPr>
          <a:xfrm>
            <a:off x="-846633" y="96219"/>
            <a:ext cx="1846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pitchFamily="2" charset="-122"/>
              <a:cs typeface="+mn-cs"/>
            </a:endParaRPr>
          </a:p>
        </p:txBody>
      </p:sp>
      <p:sp>
        <p:nvSpPr>
          <p:cNvPr id="2" name="文本框 62">
            <a:extLst>
              <a:ext uri="{FF2B5EF4-FFF2-40B4-BE49-F238E27FC236}">
                <a16:creationId xmlns:a16="http://schemas.microsoft.com/office/drawing/2014/main" id="{CD07B789-5FA0-E5E6-97AD-990FDAF138A6}"/>
              </a:ext>
            </a:extLst>
          </p:cNvPr>
          <p:cNvSpPr txBox="1">
            <a:spLocks noChangeArrowheads="1"/>
          </p:cNvSpPr>
          <p:nvPr/>
        </p:nvSpPr>
        <p:spPr bwMode="auto">
          <a:xfrm>
            <a:off x="1439149" y="3739661"/>
            <a:ext cx="8739549" cy="739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微软雅黑" panose="020B0503020204020204" pitchFamily="34" charset="-122"/>
              </a:defRPr>
            </a:lvl1pPr>
            <a:lvl2pPr marL="742950" indent="-285750" eaLnBrk="0" hangingPunct="0">
              <a:defRPr>
                <a:solidFill>
                  <a:schemeClr val="tx1"/>
                </a:solidFill>
                <a:latin typeface="Arial" panose="020B0604020202020204" pitchFamily="34" charset="0"/>
                <a:ea typeface="微软雅黑" panose="020B0503020204020204" pitchFamily="34" charset="-122"/>
              </a:defRPr>
            </a:lvl2pPr>
            <a:lvl3pPr marL="1143000" indent="-228600" eaLnBrk="0" hangingPunct="0">
              <a:defRPr>
                <a:solidFill>
                  <a:schemeClr val="tx1"/>
                </a:solidFill>
                <a:latin typeface="Arial" panose="020B0604020202020204" pitchFamily="34" charset="0"/>
                <a:ea typeface="微软雅黑" panose="020B0503020204020204" pitchFamily="34" charset="-122"/>
              </a:defRPr>
            </a:lvl3pPr>
            <a:lvl4pPr marL="1600200" indent="-228600" eaLnBrk="0" hangingPunct="0">
              <a:defRPr>
                <a:solidFill>
                  <a:schemeClr val="tx1"/>
                </a:solidFill>
                <a:latin typeface="Arial" panose="020B0604020202020204" pitchFamily="34" charset="0"/>
                <a:ea typeface="微软雅黑" panose="020B0503020204020204" pitchFamily="34" charset="-122"/>
              </a:defRPr>
            </a:lvl4pPr>
            <a:lvl5pPr marL="2057400" indent="-228600" eaLnBrk="0" hangingPunct="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auto" latinLnBrk="0" hangingPunct="1">
              <a:lnSpc>
                <a:spcPct val="15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srgbClr val="44546A"/>
                </a:solidFill>
                <a:effectLst/>
                <a:uLnTx/>
                <a:uFillTx/>
                <a:latin typeface="Arial" panose="020B0604020202020204" pitchFamily="34" charset="0"/>
                <a:ea typeface="微软雅黑" panose="020B0503020204020204" pitchFamily="34" charset="-122"/>
                <a:cs typeface="+mn-cs"/>
              </a:rPr>
              <a:t>ASPLOS 2023</a:t>
            </a:r>
            <a:endParaRPr kumimoji="0" lang="zh-CN" altLang="en-US" sz="3200" b="1" i="0" u="none" strike="noStrike" kern="1200" cap="none" spc="0" normalizeH="0" baseline="0" noProof="0" dirty="0">
              <a:ln>
                <a:noFill/>
              </a:ln>
              <a:solidFill>
                <a:srgbClr val="44546A"/>
              </a:solidFill>
              <a:effectLst/>
              <a:uLnTx/>
              <a:uFillTx/>
              <a:latin typeface="Arial" panose="020B0604020202020204" pitchFamily="34" charset="0"/>
              <a:ea typeface="微软雅黑" panose="020B0503020204020204"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826B76F1-6FC2-CE65-FC18-5356AE2D0CBE}"/>
              </a:ext>
            </a:extLst>
          </p:cNvPr>
          <p:cNvSpPr>
            <a:spLocks noGrp="1"/>
          </p:cNvSpPr>
          <p:nvPr>
            <p:ph idx="1"/>
          </p:nvPr>
        </p:nvSpPr>
        <p:spPr/>
        <p:txBody>
          <a:bodyPr/>
          <a:lstStyle/>
          <a:p>
            <a:r>
              <a:rPr lang="zh-CN" altLang="en-US" dirty="0"/>
              <a:t>对于注意力模型中，增加序列长度</a:t>
            </a:r>
            <a:r>
              <a:rPr lang="en-US" altLang="zh-CN" dirty="0"/>
              <a:t>N</a:t>
            </a:r>
            <a:r>
              <a:rPr lang="zh-CN" altLang="en-US" i="0" dirty="0">
                <a:effectLst/>
                <a:latin typeface="Courier New" panose="02070309020205020404" pitchFamily="49" charset="0"/>
              </a:rPr>
              <a:t>可以使基于注意力的模型更好地捕捉输入句子的上下文或图像片段之间的关系。</a:t>
            </a:r>
            <a:endParaRPr lang="en-US" altLang="zh-CN" i="0" dirty="0">
              <a:effectLst/>
              <a:latin typeface="Courier New" panose="02070309020205020404" pitchFamily="49" charset="0"/>
            </a:endParaRPr>
          </a:p>
          <a:p>
            <a:r>
              <a:rPr lang="zh-CN" altLang="en-US" dirty="0">
                <a:latin typeface="Courier New" panose="02070309020205020404" pitchFamily="49" charset="0"/>
              </a:rPr>
              <a:t>但是最先进的应用于注意力操作中的神经网络数据流会在序列长度达到</a:t>
            </a:r>
            <a:r>
              <a:rPr lang="en-US" altLang="zh-CN" dirty="0">
                <a:latin typeface="Courier New" panose="02070309020205020404" pitchFamily="49" charset="0"/>
              </a:rPr>
              <a:t>512</a:t>
            </a:r>
            <a:r>
              <a:rPr lang="zh-CN" altLang="en-US" dirty="0">
                <a:latin typeface="Courier New" panose="02070309020205020404" pitchFamily="49" charset="0"/>
              </a:rPr>
              <a:t>时就达到性能顶峰</a:t>
            </a:r>
            <a:endParaRPr lang="en-US" altLang="zh-CN" dirty="0">
              <a:latin typeface="Courier New" panose="02070309020205020404" pitchFamily="49" charset="0"/>
            </a:endParaRPr>
          </a:p>
          <a:p>
            <a:r>
              <a:rPr lang="zh-CN" altLang="en-US" dirty="0"/>
              <a:t>注意力模型中内存需求为</a:t>
            </a:r>
            <a:r>
              <a:rPr lang="en-US" altLang="zh-CN" dirty="0"/>
              <a:t>O(N^2)</a:t>
            </a:r>
            <a:r>
              <a:rPr lang="zh-CN" altLang="en-US" dirty="0"/>
              <a:t> 其中</a:t>
            </a:r>
            <a:r>
              <a:rPr lang="en-US" altLang="zh-CN" dirty="0"/>
              <a:t>N</a:t>
            </a:r>
            <a:r>
              <a:rPr lang="zh-CN" altLang="en-US" dirty="0"/>
              <a:t>为序列长度，</a:t>
            </a:r>
            <a:r>
              <a:rPr lang="zh-CN" altLang="en-US" i="0" dirty="0">
                <a:solidFill>
                  <a:srgbClr val="000000"/>
                </a:solidFill>
                <a:effectLst/>
                <a:latin typeface="微软雅黑" panose="020B0503020204020204" pitchFamily="34" charset="-122"/>
                <a:ea typeface="微软雅黑" panose="020B0503020204020204" pitchFamily="34" charset="-122"/>
              </a:rPr>
              <a:t>这导致严重的内存受限和输入元素的有限可伸缩性</a:t>
            </a:r>
            <a:endParaRPr lang="en-US" altLang="zh-CN" i="0" dirty="0">
              <a:solidFill>
                <a:srgbClr val="000000"/>
              </a:solidFill>
              <a:effectLst/>
              <a:latin typeface="微软雅黑" panose="020B0503020204020204" pitchFamily="34" charset="-122"/>
              <a:ea typeface="微软雅黑" panose="020B0503020204020204" pitchFamily="34" charset="-122"/>
            </a:endParaRPr>
          </a:p>
          <a:p>
            <a:r>
              <a:rPr lang="zh-CN" altLang="en-US" dirty="0">
                <a:solidFill>
                  <a:srgbClr val="000000"/>
                </a:solidFill>
              </a:rPr>
              <a:t>本文通过算子融合和控制片上活动内存的大小，使得序列长度</a:t>
            </a:r>
            <a:r>
              <a:rPr lang="en-US" altLang="zh-CN" dirty="0">
                <a:solidFill>
                  <a:srgbClr val="000000"/>
                </a:solidFill>
              </a:rPr>
              <a:t>N</a:t>
            </a:r>
            <a:r>
              <a:rPr lang="zh-CN" altLang="en-US" dirty="0">
                <a:solidFill>
                  <a:srgbClr val="000000"/>
                </a:solidFill>
              </a:rPr>
              <a:t>能达到最大</a:t>
            </a:r>
            <a:r>
              <a:rPr lang="en-US" altLang="zh-CN" dirty="0">
                <a:solidFill>
                  <a:srgbClr val="000000"/>
                </a:solidFill>
              </a:rPr>
              <a:t>64k</a:t>
            </a:r>
            <a:r>
              <a:rPr lang="zh-CN" altLang="en-US" dirty="0">
                <a:solidFill>
                  <a:srgbClr val="000000"/>
                </a:solidFill>
              </a:rPr>
              <a:t>元素，且</a:t>
            </a:r>
            <a:r>
              <a:rPr lang="zh-CN" altLang="en-US" dirty="0"/>
              <a:t>内存需求为</a:t>
            </a:r>
            <a:r>
              <a:rPr lang="en-US" altLang="zh-CN" dirty="0"/>
              <a:t>O(N)</a:t>
            </a:r>
            <a:r>
              <a:rPr lang="zh-CN" altLang="en-US" dirty="0"/>
              <a:t> </a:t>
            </a:r>
          </a:p>
        </p:txBody>
      </p:sp>
      <p:sp>
        <p:nvSpPr>
          <p:cNvPr id="3" name="标题 2">
            <a:extLst>
              <a:ext uri="{FF2B5EF4-FFF2-40B4-BE49-F238E27FC236}">
                <a16:creationId xmlns:a16="http://schemas.microsoft.com/office/drawing/2014/main" id="{D8FCCCD8-5EAA-F243-6562-559445ECCD43}"/>
              </a:ext>
            </a:extLst>
          </p:cNvPr>
          <p:cNvSpPr>
            <a:spLocks noGrp="1"/>
          </p:cNvSpPr>
          <p:nvPr>
            <p:ph type="title"/>
          </p:nvPr>
        </p:nvSpPr>
        <p:spPr/>
        <p:txBody>
          <a:bodyPr/>
          <a:lstStyle/>
          <a:p>
            <a:r>
              <a:rPr lang="en-US" altLang="zh-CN" dirty="0"/>
              <a:t>Intro</a:t>
            </a:r>
            <a:endParaRPr lang="zh-CN" altLang="en-US" dirty="0"/>
          </a:p>
        </p:txBody>
      </p:sp>
    </p:spTree>
    <p:extLst>
      <p:ext uri="{BB962C8B-B14F-4D97-AF65-F5344CB8AC3E}">
        <p14:creationId xmlns:p14="http://schemas.microsoft.com/office/powerpoint/2010/main" val="134902495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6FFF5665-D679-30B3-624B-48047812C765}"/>
              </a:ext>
            </a:extLst>
          </p:cNvPr>
          <p:cNvSpPr>
            <a:spLocks noGrp="1"/>
          </p:cNvSpPr>
          <p:nvPr>
            <p:ph type="title"/>
          </p:nvPr>
        </p:nvSpPr>
        <p:spPr/>
        <p:txBody>
          <a:bodyPr/>
          <a:lstStyle/>
          <a:p>
            <a:r>
              <a:rPr lang="en-US" altLang="zh-CN" dirty="0"/>
              <a:t>Attention</a:t>
            </a:r>
            <a:endParaRPr lang="zh-CN" altLang="en-US" dirty="0"/>
          </a:p>
        </p:txBody>
      </p:sp>
      <p:sp>
        <p:nvSpPr>
          <p:cNvPr id="5" name="内容占位符 1">
            <a:extLst>
              <a:ext uri="{FF2B5EF4-FFF2-40B4-BE49-F238E27FC236}">
                <a16:creationId xmlns:a16="http://schemas.microsoft.com/office/drawing/2014/main" id="{41E8BCDD-3B69-324B-395F-B32375498CE2}"/>
              </a:ext>
            </a:extLst>
          </p:cNvPr>
          <p:cNvSpPr txBox="1">
            <a:spLocks/>
          </p:cNvSpPr>
          <p:nvPr/>
        </p:nvSpPr>
        <p:spPr>
          <a:xfrm>
            <a:off x="285007" y="878774"/>
            <a:ext cx="11720945" cy="5379521"/>
          </a:xfrm>
          <a:prstGeom prst="rect">
            <a:avLst/>
          </a:prstGeom>
        </p:spPr>
        <p:txBody>
          <a:bodyPr vert="horz" lIns="91440" tIns="45720" rIns="91440" bIns="45720" rtlCol="0">
            <a:normAutofit/>
          </a:bodyPr>
          <a:lstStyle>
            <a:lvl1pPr marL="355600" indent="-355600" algn="l" defTabSz="914400" rtl="0" eaLnBrk="1" latinLnBrk="0" hangingPunct="1">
              <a:lnSpc>
                <a:spcPct val="120000"/>
              </a:lnSpc>
              <a:spcBef>
                <a:spcPts val="1000"/>
              </a:spcBef>
              <a:buClr>
                <a:schemeClr val="accent1"/>
              </a:buClr>
              <a:buSzPct val="90000"/>
              <a:buFont typeface="Wingdings" panose="05000000000000000000" pitchFamily="2" charset="2"/>
              <a:buChar char="q"/>
              <a:defRPr sz="2800" b="1" kern="1200">
                <a:solidFill>
                  <a:schemeClr val="tx1"/>
                </a:solidFill>
                <a:latin typeface="微软雅黑" panose="020B0503020204020204" pitchFamily="34" charset="-122"/>
                <a:ea typeface="微软雅黑" panose="020B0503020204020204" pitchFamily="34" charset="-122"/>
                <a:cs typeface="Times New Roman" panose="02020603050405020304" pitchFamily="18" charset="0"/>
              </a:defRPr>
            </a:lvl1pPr>
            <a:lvl2pPr marL="685800" indent="-234950" algn="l" defTabSz="914400" rtl="0" eaLnBrk="1" latinLnBrk="0" hangingPunct="1">
              <a:lnSpc>
                <a:spcPct val="120000"/>
              </a:lnSpc>
              <a:spcBef>
                <a:spcPts val="500"/>
              </a:spcBef>
              <a:buClr>
                <a:schemeClr val="accent1"/>
              </a:buClr>
              <a:buSzPct val="90000"/>
              <a:buFont typeface="Wingdings" panose="05000000000000000000" pitchFamily="2" charset="2"/>
              <a:buChar char="n"/>
              <a:defRPr sz="2400" kern="1200">
                <a:solidFill>
                  <a:schemeClr val="tx1"/>
                </a:solidFill>
                <a:latin typeface="微软雅黑" panose="020B0503020204020204" pitchFamily="34" charset="-122"/>
                <a:ea typeface="微软雅黑" panose="020B0503020204020204" pitchFamily="34" charset="-122"/>
                <a:cs typeface="+mn-cs"/>
              </a:defRPr>
            </a:lvl2pPr>
            <a:lvl3pPr marL="986155" indent="-273050" algn="l" defTabSz="914400" rtl="0" eaLnBrk="1" latinLnBrk="0" hangingPunct="1">
              <a:lnSpc>
                <a:spcPct val="120000"/>
              </a:lnSpc>
              <a:spcBef>
                <a:spcPts val="500"/>
              </a:spcBef>
              <a:buClr>
                <a:schemeClr val="accent1"/>
              </a:buClr>
              <a:buFont typeface="Wingdings" panose="05000000000000000000" pitchFamily="2" charset="2"/>
              <a:buChar char="v"/>
              <a:defRPr sz="2000" kern="1200">
                <a:solidFill>
                  <a:schemeClr val="tx1"/>
                </a:solidFill>
                <a:latin typeface="微软雅黑" panose="020B0503020204020204" pitchFamily="34" charset="-122"/>
                <a:ea typeface="微软雅黑" panose="020B0503020204020204" pitchFamily="34" charset="-122"/>
                <a:cs typeface="+mn-cs"/>
              </a:defRPr>
            </a:lvl3pPr>
            <a:lvl4pPr marL="1262380" indent="-228600" algn="l" defTabSz="914400" rtl="0" eaLnBrk="1" latinLnBrk="0" hangingPunct="1">
              <a:lnSpc>
                <a:spcPct val="120000"/>
              </a:lnSpc>
              <a:spcBef>
                <a:spcPts val="500"/>
              </a:spcBef>
              <a:buClr>
                <a:schemeClr val="accent1"/>
              </a:buClr>
              <a:buFont typeface="Wingdings" panose="05000000000000000000" pitchFamily="2" charset="2"/>
              <a:buChar char="ü"/>
              <a:defRPr sz="1800" kern="1200">
                <a:solidFill>
                  <a:schemeClr val="tx1"/>
                </a:solidFill>
                <a:latin typeface="微软雅黑" panose="020B0503020204020204" pitchFamily="34" charset="-122"/>
                <a:ea typeface="微软雅黑" panose="020B0503020204020204" pitchFamily="34" charset="-122"/>
                <a:cs typeface="+mn-cs"/>
              </a:defRPr>
            </a:lvl4pPr>
            <a:lvl5pPr marL="1524000" indent="-228600" algn="l" defTabSz="914400" rtl="0" eaLnBrk="1" latinLnBrk="0" hangingPunct="1">
              <a:lnSpc>
                <a:spcPct val="120000"/>
              </a:lnSpc>
              <a:spcBef>
                <a:spcPts val="500"/>
              </a:spcBef>
              <a:buClr>
                <a:schemeClr val="accent1"/>
              </a:buClr>
              <a:buFont typeface="Wingdings" panose="05000000000000000000" pitchFamily="2" charset="2"/>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t> </a:t>
            </a:r>
            <a:endParaRPr lang="zh-CN" altLang="en-US" dirty="0"/>
          </a:p>
        </p:txBody>
      </p:sp>
      <p:pic>
        <p:nvPicPr>
          <p:cNvPr id="7" name="图片 6">
            <a:extLst>
              <a:ext uri="{FF2B5EF4-FFF2-40B4-BE49-F238E27FC236}">
                <a16:creationId xmlns:a16="http://schemas.microsoft.com/office/drawing/2014/main" id="{538E5395-CF6B-8E3B-C232-AE589DC75A66}"/>
              </a:ext>
            </a:extLst>
          </p:cNvPr>
          <p:cNvPicPr>
            <a:picLocks noChangeAspect="1"/>
          </p:cNvPicPr>
          <p:nvPr/>
        </p:nvPicPr>
        <p:blipFill>
          <a:blip r:embed="rId2"/>
          <a:stretch>
            <a:fillRect/>
          </a:stretch>
        </p:blipFill>
        <p:spPr>
          <a:xfrm>
            <a:off x="5120640" y="878774"/>
            <a:ext cx="6284495" cy="5822957"/>
          </a:xfrm>
          <a:prstGeom prst="rect">
            <a:avLst/>
          </a:prstGeom>
        </p:spPr>
      </p:pic>
      <p:pic>
        <p:nvPicPr>
          <p:cNvPr id="9" name="图片 8">
            <a:extLst>
              <a:ext uri="{FF2B5EF4-FFF2-40B4-BE49-F238E27FC236}">
                <a16:creationId xmlns:a16="http://schemas.microsoft.com/office/drawing/2014/main" id="{8150BA32-435A-6911-8D6A-DCF37AD35200}"/>
              </a:ext>
            </a:extLst>
          </p:cNvPr>
          <p:cNvPicPr>
            <a:picLocks noChangeAspect="1"/>
          </p:cNvPicPr>
          <p:nvPr/>
        </p:nvPicPr>
        <p:blipFill>
          <a:blip r:embed="rId3"/>
          <a:stretch>
            <a:fillRect/>
          </a:stretch>
        </p:blipFill>
        <p:spPr>
          <a:xfrm>
            <a:off x="1246752" y="1111172"/>
            <a:ext cx="3273071" cy="5368530"/>
          </a:xfrm>
          <a:prstGeom prst="rect">
            <a:avLst/>
          </a:prstGeom>
        </p:spPr>
      </p:pic>
    </p:spTree>
    <p:extLst>
      <p:ext uri="{BB962C8B-B14F-4D97-AF65-F5344CB8AC3E}">
        <p14:creationId xmlns:p14="http://schemas.microsoft.com/office/powerpoint/2010/main" val="145636454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11901444-4C16-5B6A-0B61-06FC14AD3DAD}"/>
              </a:ext>
            </a:extLst>
          </p:cNvPr>
          <p:cNvSpPr>
            <a:spLocks noGrp="1"/>
          </p:cNvSpPr>
          <p:nvPr>
            <p:ph idx="1"/>
          </p:nvPr>
        </p:nvSpPr>
        <p:spPr/>
        <p:txBody>
          <a:bodyPr/>
          <a:lstStyle/>
          <a:p>
            <a:r>
              <a:rPr lang="en-US" altLang="zh-CN" dirty="0"/>
              <a:t>Activation-weight</a:t>
            </a:r>
            <a:r>
              <a:rPr lang="zh-CN" altLang="en-US" dirty="0"/>
              <a:t>操作：激活张量与权重张量计算得到输出</a:t>
            </a:r>
            <a:endParaRPr lang="en-US" altLang="zh-CN" dirty="0"/>
          </a:p>
          <a:p>
            <a:r>
              <a:rPr lang="en-US" altLang="zh-CN" dirty="0"/>
              <a:t>Activation-activation</a:t>
            </a:r>
            <a:r>
              <a:rPr lang="zh-CN" altLang="en-US" dirty="0"/>
              <a:t>操作：两个激活张量进行计算得到输出</a:t>
            </a:r>
          </a:p>
        </p:txBody>
      </p:sp>
      <p:sp>
        <p:nvSpPr>
          <p:cNvPr id="3" name="标题 2">
            <a:extLst>
              <a:ext uri="{FF2B5EF4-FFF2-40B4-BE49-F238E27FC236}">
                <a16:creationId xmlns:a16="http://schemas.microsoft.com/office/drawing/2014/main" id="{6C6C9CF6-8979-348B-DAF3-F6E1095BF28A}"/>
              </a:ext>
            </a:extLst>
          </p:cNvPr>
          <p:cNvSpPr>
            <a:spLocks noGrp="1"/>
          </p:cNvSpPr>
          <p:nvPr>
            <p:ph type="title"/>
          </p:nvPr>
        </p:nvSpPr>
        <p:spPr/>
        <p:txBody>
          <a:bodyPr/>
          <a:lstStyle/>
          <a:p>
            <a:r>
              <a:rPr lang="zh-CN" altLang="en-US" dirty="0"/>
              <a:t>不同的计算类型</a:t>
            </a:r>
          </a:p>
        </p:txBody>
      </p:sp>
    </p:spTree>
    <p:extLst>
      <p:ext uri="{BB962C8B-B14F-4D97-AF65-F5344CB8AC3E}">
        <p14:creationId xmlns:p14="http://schemas.microsoft.com/office/powerpoint/2010/main" val="368701233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F0AF1867-7B43-2F0B-468B-017FA817E0AF}"/>
              </a:ext>
            </a:extLst>
          </p:cNvPr>
          <p:cNvSpPr>
            <a:spLocks noGrp="1"/>
          </p:cNvSpPr>
          <p:nvPr>
            <p:ph idx="1"/>
          </p:nvPr>
        </p:nvSpPr>
        <p:spPr>
          <a:xfrm>
            <a:off x="285007" y="878774"/>
            <a:ext cx="4777111" cy="5379521"/>
          </a:xfrm>
        </p:spPr>
        <p:txBody>
          <a:bodyPr/>
          <a:lstStyle/>
          <a:p>
            <a:r>
              <a:rPr lang="en-US" altLang="zh-CN" dirty="0"/>
              <a:t>L/A</a:t>
            </a:r>
            <a:r>
              <a:rPr lang="zh-CN" altLang="en-US" dirty="0"/>
              <a:t>操作的计算密度低</a:t>
            </a:r>
            <a:endParaRPr lang="en-US" altLang="zh-CN" dirty="0"/>
          </a:p>
          <a:p>
            <a:r>
              <a:rPr lang="en-US" altLang="zh-CN" dirty="0"/>
              <a:t>L/A</a:t>
            </a:r>
            <a:r>
              <a:rPr lang="zh-CN" altLang="en-US" dirty="0"/>
              <a:t>操作是多对多关系不会被传统编译器优化</a:t>
            </a:r>
            <a:endParaRPr lang="en-US" altLang="zh-CN" dirty="0"/>
          </a:p>
          <a:p>
            <a:r>
              <a:rPr lang="en-US" altLang="zh-CN" dirty="0"/>
              <a:t>L/A</a:t>
            </a:r>
            <a:r>
              <a:rPr lang="zh-CN" altLang="en-US" dirty="0"/>
              <a:t>操作的中间结果和</a:t>
            </a:r>
            <a:r>
              <a:rPr lang="en-US" altLang="zh-CN" dirty="0"/>
              <a:t>N</a:t>
            </a:r>
            <a:r>
              <a:rPr lang="zh-CN" altLang="en-US" dirty="0"/>
              <a:t>为二次关系</a:t>
            </a:r>
          </a:p>
        </p:txBody>
      </p:sp>
      <p:sp>
        <p:nvSpPr>
          <p:cNvPr id="3" name="标题 2">
            <a:extLst>
              <a:ext uri="{FF2B5EF4-FFF2-40B4-BE49-F238E27FC236}">
                <a16:creationId xmlns:a16="http://schemas.microsoft.com/office/drawing/2014/main" id="{836533D3-BD03-AC29-DE9F-72C53223F228}"/>
              </a:ext>
            </a:extLst>
          </p:cNvPr>
          <p:cNvSpPr>
            <a:spLocks noGrp="1"/>
          </p:cNvSpPr>
          <p:nvPr>
            <p:ph type="title"/>
          </p:nvPr>
        </p:nvSpPr>
        <p:spPr/>
        <p:txBody>
          <a:bodyPr/>
          <a:lstStyle/>
          <a:p>
            <a:r>
              <a:rPr lang="zh-CN" altLang="en-US" dirty="0"/>
              <a:t>问题</a:t>
            </a:r>
          </a:p>
        </p:txBody>
      </p:sp>
      <p:pic>
        <p:nvPicPr>
          <p:cNvPr id="5" name="图片 4">
            <a:extLst>
              <a:ext uri="{FF2B5EF4-FFF2-40B4-BE49-F238E27FC236}">
                <a16:creationId xmlns:a16="http://schemas.microsoft.com/office/drawing/2014/main" id="{71CC5C2F-5014-97BB-6037-08B0736E9EA5}"/>
              </a:ext>
            </a:extLst>
          </p:cNvPr>
          <p:cNvPicPr>
            <a:picLocks noChangeAspect="1"/>
          </p:cNvPicPr>
          <p:nvPr/>
        </p:nvPicPr>
        <p:blipFill>
          <a:blip r:embed="rId2"/>
          <a:stretch>
            <a:fillRect/>
          </a:stretch>
        </p:blipFill>
        <p:spPr>
          <a:xfrm>
            <a:off x="5024170" y="875300"/>
            <a:ext cx="6804793" cy="5382995"/>
          </a:xfrm>
          <a:prstGeom prst="rect">
            <a:avLst/>
          </a:prstGeom>
        </p:spPr>
      </p:pic>
    </p:spTree>
    <p:extLst>
      <p:ext uri="{BB962C8B-B14F-4D97-AF65-F5344CB8AC3E}">
        <p14:creationId xmlns:p14="http://schemas.microsoft.com/office/powerpoint/2010/main" val="208158071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065D0710-A9BD-E766-0CDC-1A571BA5FC67}"/>
              </a:ext>
            </a:extLst>
          </p:cNvPr>
          <p:cNvSpPr>
            <a:spLocks noGrp="1"/>
          </p:cNvSpPr>
          <p:nvPr>
            <p:ph type="title"/>
          </p:nvPr>
        </p:nvSpPr>
        <p:spPr/>
        <p:txBody>
          <a:bodyPr/>
          <a:lstStyle/>
          <a:p>
            <a:r>
              <a:rPr lang="en-US" altLang="zh-CN" dirty="0"/>
              <a:t>FLAT</a:t>
            </a:r>
            <a:r>
              <a:rPr lang="zh-CN" altLang="en-US" dirty="0"/>
              <a:t>：算子融合</a:t>
            </a:r>
          </a:p>
        </p:txBody>
      </p:sp>
      <p:sp>
        <p:nvSpPr>
          <p:cNvPr id="14" name="内容占位符 1">
            <a:extLst>
              <a:ext uri="{FF2B5EF4-FFF2-40B4-BE49-F238E27FC236}">
                <a16:creationId xmlns:a16="http://schemas.microsoft.com/office/drawing/2014/main" id="{C3C15724-950F-01FE-D2F4-5A398A6171CD}"/>
              </a:ext>
            </a:extLst>
          </p:cNvPr>
          <p:cNvSpPr txBox="1">
            <a:spLocks/>
          </p:cNvSpPr>
          <p:nvPr/>
        </p:nvSpPr>
        <p:spPr>
          <a:xfrm>
            <a:off x="285008" y="878775"/>
            <a:ext cx="4199210" cy="5097743"/>
          </a:xfrm>
          <a:prstGeom prst="rect">
            <a:avLst/>
          </a:prstGeom>
        </p:spPr>
        <p:txBody>
          <a:bodyPr vert="horz" lIns="91440" tIns="45720" rIns="91440" bIns="45720" rtlCol="0">
            <a:normAutofit/>
          </a:bodyPr>
          <a:lstStyle>
            <a:lvl1pPr marL="355600" indent="-355600" algn="l" defTabSz="914400" rtl="0" eaLnBrk="1" latinLnBrk="0" hangingPunct="1">
              <a:lnSpc>
                <a:spcPct val="120000"/>
              </a:lnSpc>
              <a:spcBef>
                <a:spcPts val="1000"/>
              </a:spcBef>
              <a:buClr>
                <a:schemeClr val="accent1"/>
              </a:buClr>
              <a:buSzPct val="90000"/>
              <a:buFont typeface="Wingdings" panose="05000000000000000000" pitchFamily="2" charset="2"/>
              <a:buChar char="q"/>
              <a:defRPr sz="2800" b="1" kern="1200">
                <a:solidFill>
                  <a:schemeClr val="tx1"/>
                </a:solidFill>
                <a:latin typeface="微软雅黑" panose="020B0503020204020204" pitchFamily="34" charset="-122"/>
                <a:ea typeface="微软雅黑" panose="020B0503020204020204" pitchFamily="34" charset="-122"/>
                <a:cs typeface="Times New Roman" panose="02020603050405020304" pitchFamily="18" charset="0"/>
              </a:defRPr>
            </a:lvl1pPr>
            <a:lvl2pPr marL="685800" indent="-234950" algn="l" defTabSz="914400" rtl="0" eaLnBrk="1" latinLnBrk="0" hangingPunct="1">
              <a:lnSpc>
                <a:spcPct val="120000"/>
              </a:lnSpc>
              <a:spcBef>
                <a:spcPts val="500"/>
              </a:spcBef>
              <a:buClr>
                <a:schemeClr val="accent1"/>
              </a:buClr>
              <a:buSzPct val="90000"/>
              <a:buFont typeface="Wingdings" panose="05000000000000000000" pitchFamily="2" charset="2"/>
              <a:buChar char="n"/>
              <a:defRPr sz="2400" kern="1200">
                <a:solidFill>
                  <a:schemeClr val="tx1"/>
                </a:solidFill>
                <a:latin typeface="微软雅黑" panose="020B0503020204020204" pitchFamily="34" charset="-122"/>
                <a:ea typeface="微软雅黑" panose="020B0503020204020204" pitchFamily="34" charset="-122"/>
                <a:cs typeface="+mn-cs"/>
              </a:defRPr>
            </a:lvl2pPr>
            <a:lvl3pPr marL="986155" indent="-273050" algn="l" defTabSz="914400" rtl="0" eaLnBrk="1" latinLnBrk="0" hangingPunct="1">
              <a:lnSpc>
                <a:spcPct val="120000"/>
              </a:lnSpc>
              <a:spcBef>
                <a:spcPts val="500"/>
              </a:spcBef>
              <a:buClr>
                <a:schemeClr val="accent1"/>
              </a:buClr>
              <a:buFont typeface="Wingdings" panose="05000000000000000000" pitchFamily="2" charset="2"/>
              <a:buChar char="v"/>
              <a:defRPr sz="2000" kern="1200">
                <a:solidFill>
                  <a:schemeClr val="tx1"/>
                </a:solidFill>
                <a:latin typeface="微软雅黑" panose="020B0503020204020204" pitchFamily="34" charset="-122"/>
                <a:ea typeface="微软雅黑" panose="020B0503020204020204" pitchFamily="34" charset="-122"/>
                <a:cs typeface="+mn-cs"/>
              </a:defRPr>
            </a:lvl3pPr>
            <a:lvl4pPr marL="1262380" indent="-228600" algn="l" defTabSz="914400" rtl="0" eaLnBrk="1" latinLnBrk="0" hangingPunct="1">
              <a:lnSpc>
                <a:spcPct val="120000"/>
              </a:lnSpc>
              <a:spcBef>
                <a:spcPts val="500"/>
              </a:spcBef>
              <a:buClr>
                <a:schemeClr val="accent1"/>
              </a:buClr>
              <a:buFont typeface="Wingdings" panose="05000000000000000000" pitchFamily="2" charset="2"/>
              <a:buChar char="ü"/>
              <a:defRPr sz="1800" kern="1200">
                <a:solidFill>
                  <a:schemeClr val="tx1"/>
                </a:solidFill>
                <a:latin typeface="微软雅黑" panose="020B0503020204020204" pitchFamily="34" charset="-122"/>
                <a:ea typeface="微软雅黑" panose="020B0503020204020204" pitchFamily="34" charset="-122"/>
                <a:cs typeface="+mn-cs"/>
              </a:defRPr>
            </a:lvl4pPr>
            <a:lvl5pPr marL="1524000" indent="-228600" algn="l" defTabSz="914400" rtl="0" eaLnBrk="1" latinLnBrk="0" hangingPunct="1">
              <a:lnSpc>
                <a:spcPct val="120000"/>
              </a:lnSpc>
              <a:spcBef>
                <a:spcPts val="500"/>
              </a:spcBef>
              <a:buClr>
                <a:schemeClr val="accent1"/>
              </a:buClr>
              <a:buFont typeface="Wingdings" panose="05000000000000000000" pitchFamily="2" charset="2"/>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t>FC1:</a:t>
            </a:r>
            <a:r>
              <a:rPr lang="en-US" altLang="zh-CN" b="0" i="0" dirty="0">
                <a:solidFill>
                  <a:srgbClr val="000000"/>
                </a:solidFill>
                <a:effectLst/>
                <a:latin typeface="微软雅黑" panose="020B0503020204020204" pitchFamily="34" charset="-122"/>
                <a:ea typeface="微软雅黑" panose="020B0503020204020204" pitchFamily="34" charset="-122"/>
              </a:rPr>
              <a:t> </a:t>
            </a:r>
            <a:r>
              <a:rPr lang="en-US" altLang="zh-CN" i="0" dirty="0">
                <a:solidFill>
                  <a:srgbClr val="000000"/>
                </a:solidFill>
                <a:effectLst/>
                <a:latin typeface="微软雅黑" panose="020B0503020204020204" pitchFamily="34" charset="-122"/>
                <a:ea typeface="微软雅黑" panose="020B0503020204020204" pitchFamily="34" charset="-122"/>
              </a:rPr>
              <a:t>K/Q/V/O</a:t>
            </a:r>
          </a:p>
          <a:p>
            <a:r>
              <a:rPr lang="en-US" altLang="zh-CN" dirty="0">
                <a:solidFill>
                  <a:srgbClr val="000000"/>
                </a:solidFill>
              </a:rPr>
              <a:t>FC2: FF1/FF2</a:t>
            </a:r>
          </a:p>
          <a:p>
            <a:r>
              <a:rPr lang="en-US" altLang="zh-CN" dirty="0">
                <a:solidFill>
                  <a:srgbClr val="000000"/>
                </a:solidFill>
              </a:rPr>
              <a:t>F(L/A,FC1):A-O</a:t>
            </a:r>
          </a:p>
          <a:p>
            <a:r>
              <a:rPr lang="en-US" altLang="zh-CN" dirty="0">
                <a:solidFill>
                  <a:srgbClr val="000000"/>
                </a:solidFill>
              </a:rPr>
              <a:t>F(FC1,L/A):Q-L,V-A,K-L</a:t>
            </a:r>
            <a:endParaRPr lang="zh-CN" altLang="en-US" dirty="0"/>
          </a:p>
        </p:txBody>
      </p:sp>
      <p:pic>
        <p:nvPicPr>
          <p:cNvPr id="6" name="图片 5">
            <a:extLst>
              <a:ext uri="{FF2B5EF4-FFF2-40B4-BE49-F238E27FC236}">
                <a16:creationId xmlns:a16="http://schemas.microsoft.com/office/drawing/2014/main" id="{87D082D9-504F-93D8-5014-7FE922B568F6}"/>
              </a:ext>
            </a:extLst>
          </p:cNvPr>
          <p:cNvPicPr>
            <a:picLocks noChangeAspect="1"/>
          </p:cNvPicPr>
          <p:nvPr/>
        </p:nvPicPr>
        <p:blipFill>
          <a:blip r:embed="rId2"/>
          <a:stretch>
            <a:fillRect/>
          </a:stretch>
        </p:blipFill>
        <p:spPr>
          <a:xfrm>
            <a:off x="4917056" y="878774"/>
            <a:ext cx="7043253" cy="4560154"/>
          </a:xfrm>
          <a:prstGeom prst="rect">
            <a:avLst/>
          </a:prstGeom>
        </p:spPr>
      </p:pic>
    </p:spTree>
    <p:extLst>
      <p:ext uri="{BB962C8B-B14F-4D97-AF65-F5344CB8AC3E}">
        <p14:creationId xmlns:p14="http://schemas.microsoft.com/office/powerpoint/2010/main" val="386979075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7CEB91EF-43C0-8A1F-28CB-E8109DE0E9F2}"/>
              </a:ext>
            </a:extLst>
          </p:cNvPr>
          <p:cNvSpPr>
            <a:spLocks noGrp="1"/>
          </p:cNvSpPr>
          <p:nvPr>
            <p:ph idx="1"/>
          </p:nvPr>
        </p:nvSpPr>
        <p:spPr>
          <a:xfrm>
            <a:off x="285008" y="878774"/>
            <a:ext cx="5744731" cy="5379521"/>
          </a:xfrm>
        </p:spPr>
        <p:txBody>
          <a:bodyPr/>
          <a:lstStyle/>
          <a:p>
            <a:r>
              <a:rPr lang="zh-CN" altLang="en-US" dirty="0"/>
              <a:t>要融合任意的两个张量算子，可以将算子内部的循环分为“外循环”和“内循环”</a:t>
            </a:r>
            <a:endParaRPr lang="en-US" altLang="zh-CN" dirty="0"/>
          </a:p>
          <a:p>
            <a:r>
              <a:rPr lang="zh-CN" altLang="en-US" dirty="0"/>
              <a:t>外循环由两个要融合的算子共享</a:t>
            </a:r>
            <a:endParaRPr lang="en-US" altLang="zh-CN" dirty="0"/>
          </a:p>
          <a:p>
            <a:r>
              <a:rPr lang="zh-CN" altLang="en-US" dirty="0"/>
              <a:t>内循环每个算子部分唯一</a:t>
            </a:r>
            <a:endParaRPr lang="en-US" altLang="zh-CN" dirty="0"/>
          </a:p>
          <a:p>
            <a:r>
              <a:rPr lang="zh-CN" altLang="en-US" dirty="0"/>
              <a:t>内循环粒度最小为</a:t>
            </a:r>
            <a:r>
              <a:rPr lang="en-US" altLang="zh-CN" dirty="0" err="1"/>
              <a:t>softmax</a:t>
            </a:r>
            <a:r>
              <a:rPr lang="zh-CN" altLang="en-US" dirty="0"/>
              <a:t>带来的数据依赖</a:t>
            </a:r>
          </a:p>
        </p:txBody>
      </p:sp>
      <p:sp>
        <p:nvSpPr>
          <p:cNvPr id="3" name="标题 2">
            <a:extLst>
              <a:ext uri="{FF2B5EF4-FFF2-40B4-BE49-F238E27FC236}">
                <a16:creationId xmlns:a16="http://schemas.microsoft.com/office/drawing/2014/main" id="{E73F2411-A97E-12ED-C915-8D56D223FD71}"/>
              </a:ext>
            </a:extLst>
          </p:cNvPr>
          <p:cNvSpPr>
            <a:spLocks noGrp="1"/>
          </p:cNvSpPr>
          <p:nvPr>
            <p:ph type="title"/>
          </p:nvPr>
        </p:nvSpPr>
        <p:spPr/>
        <p:txBody>
          <a:bodyPr/>
          <a:lstStyle/>
          <a:p>
            <a:r>
              <a:rPr lang="en-US" altLang="zh-CN" dirty="0"/>
              <a:t>FLAT</a:t>
            </a:r>
            <a:r>
              <a:rPr lang="zh-CN" altLang="en-US" dirty="0"/>
              <a:t>：算子融合</a:t>
            </a:r>
          </a:p>
        </p:txBody>
      </p:sp>
      <p:pic>
        <p:nvPicPr>
          <p:cNvPr id="5" name="图片 4">
            <a:extLst>
              <a:ext uri="{FF2B5EF4-FFF2-40B4-BE49-F238E27FC236}">
                <a16:creationId xmlns:a16="http://schemas.microsoft.com/office/drawing/2014/main" id="{0F5C0140-8D58-915A-6E8A-8445C7271655}"/>
              </a:ext>
            </a:extLst>
          </p:cNvPr>
          <p:cNvPicPr>
            <a:picLocks noChangeAspect="1"/>
          </p:cNvPicPr>
          <p:nvPr/>
        </p:nvPicPr>
        <p:blipFill>
          <a:blip r:embed="rId2"/>
          <a:stretch>
            <a:fillRect/>
          </a:stretch>
        </p:blipFill>
        <p:spPr>
          <a:xfrm>
            <a:off x="6096000" y="2108128"/>
            <a:ext cx="5882922" cy="2363996"/>
          </a:xfrm>
          <a:prstGeom prst="rect">
            <a:avLst/>
          </a:prstGeom>
        </p:spPr>
      </p:pic>
    </p:spTree>
    <p:extLst>
      <p:ext uri="{BB962C8B-B14F-4D97-AF65-F5344CB8AC3E}">
        <p14:creationId xmlns:p14="http://schemas.microsoft.com/office/powerpoint/2010/main" val="402418732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61F64F94-FDAB-4BA3-2021-357CE78A0E7F}"/>
              </a:ext>
            </a:extLst>
          </p:cNvPr>
          <p:cNvSpPr>
            <a:spLocks noGrp="1"/>
          </p:cNvSpPr>
          <p:nvPr>
            <p:ph type="title"/>
          </p:nvPr>
        </p:nvSpPr>
        <p:spPr/>
        <p:txBody>
          <a:bodyPr/>
          <a:lstStyle/>
          <a:p>
            <a:r>
              <a:rPr lang="en-US" altLang="zh-CN" dirty="0"/>
              <a:t>FLAT</a:t>
            </a:r>
            <a:r>
              <a:rPr lang="zh-CN" altLang="en-US" dirty="0"/>
              <a:t>：算子融合</a:t>
            </a:r>
          </a:p>
        </p:txBody>
      </p:sp>
      <p:pic>
        <p:nvPicPr>
          <p:cNvPr id="5" name="图片 4">
            <a:extLst>
              <a:ext uri="{FF2B5EF4-FFF2-40B4-BE49-F238E27FC236}">
                <a16:creationId xmlns:a16="http://schemas.microsoft.com/office/drawing/2014/main" id="{DDFE659E-BAA0-5646-16BB-A42E65411C43}"/>
              </a:ext>
            </a:extLst>
          </p:cNvPr>
          <p:cNvPicPr>
            <a:picLocks noChangeAspect="1"/>
          </p:cNvPicPr>
          <p:nvPr/>
        </p:nvPicPr>
        <p:blipFill>
          <a:blip r:embed="rId2"/>
          <a:stretch>
            <a:fillRect/>
          </a:stretch>
        </p:blipFill>
        <p:spPr>
          <a:xfrm>
            <a:off x="1261388" y="1016436"/>
            <a:ext cx="9669224" cy="5344271"/>
          </a:xfrm>
          <a:prstGeom prst="rect">
            <a:avLst/>
          </a:prstGeom>
        </p:spPr>
      </p:pic>
    </p:spTree>
    <p:extLst>
      <p:ext uri="{BB962C8B-B14F-4D97-AF65-F5344CB8AC3E}">
        <p14:creationId xmlns:p14="http://schemas.microsoft.com/office/powerpoint/2010/main" val="318485929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3A5A21F6-EAF0-201A-23AA-53D337A1FF28}"/>
              </a:ext>
            </a:extLst>
          </p:cNvPr>
          <p:cNvSpPr>
            <a:spLocks noGrp="1"/>
          </p:cNvSpPr>
          <p:nvPr>
            <p:ph idx="1"/>
          </p:nvPr>
        </p:nvSpPr>
        <p:spPr/>
        <p:txBody>
          <a:bodyPr/>
          <a:lstStyle/>
          <a:p>
            <a:r>
              <a:rPr lang="zh-CN" altLang="en-US" dirty="0">
                <a:solidFill>
                  <a:srgbClr val="202122"/>
                </a:solidFill>
                <a:latin typeface="Arial" panose="020B0604020202020204" pitchFamily="34" charset="0"/>
              </a:rPr>
              <a:t>不同粒度下可以计算对缓存大小的需求</a:t>
            </a:r>
            <a:endParaRPr lang="en-US" altLang="zh-CN" dirty="0">
              <a:solidFill>
                <a:srgbClr val="202122"/>
              </a:solidFill>
              <a:latin typeface="Arial" panose="020B0604020202020204" pitchFamily="34" charset="0"/>
            </a:endParaRPr>
          </a:p>
          <a:p>
            <a:endParaRPr lang="en-US" altLang="zh-CN" dirty="0">
              <a:solidFill>
                <a:srgbClr val="202122"/>
              </a:solidFill>
              <a:latin typeface="Arial" panose="020B0604020202020204" pitchFamily="34" charset="0"/>
            </a:endParaRPr>
          </a:p>
          <a:p>
            <a:endParaRPr lang="en-US" altLang="zh-CN" dirty="0">
              <a:solidFill>
                <a:srgbClr val="202122"/>
              </a:solidFill>
              <a:latin typeface="Arial" panose="020B0604020202020204" pitchFamily="34" charset="0"/>
            </a:endParaRPr>
          </a:p>
          <a:p>
            <a:r>
              <a:rPr lang="zh-CN" altLang="en-US" dirty="0">
                <a:solidFill>
                  <a:srgbClr val="202122"/>
                </a:solidFill>
                <a:latin typeface="Arial" panose="020B0604020202020204" pitchFamily="34" charset="0"/>
              </a:rPr>
              <a:t>硬件需求：</a:t>
            </a:r>
            <a:r>
              <a:rPr lang="zh-CN" altLang="en-US" b="1" i="0" dirty="0">
                <a:solidFill>
                  <a:srgbClr val="000000"/>
                </a:solidFill>
                <a:effectLst/>
                <a:latin typeface="-apple-system"/>
              </a:rPr>
              <a:t>识别细粒度数据流的控制器、支持瓦片化的可软件寻址的片上缓存</a:t>
            </a:r>
            <a:endParaRPr lang="zh-CN" altLang="en-US" dirty="0">
              <a:solidFill>
                <a:srgbClr val="202122"/>
              </a:solidFill>
              <a:latin typeface="Arial" panose="020B0604020202020204" pitchFamily="34" charset="0"/>
            </a:endParaRPr>
          </a:p>
        </p:txBody>
      </p:sp>
      <p:sp>
        <p:nvSpPr>
          <p:cNvPr id="3" name="标题 2">
            <a:extLst>
              <a:ext uri="{FF2B5EF4-FFF2-40B4-BE49-F238E27FC236}">
                <a16:creationId xmlns:a16="http://schemas.microsoft.com/office/drawing/2014/main" id="{EE1CCCA6-7602-4C08-5147-C21110CCA253}"/>
              </a:ext>
            </a:extLst>
          </p:cNvPr>
          <p:cNvSpPr>
            <a:spLocks noGrp="1"/>
          </p:cNvSpPr>
          <p:nvPr>
            <p:ph type="title"/>
          </p:nvPr>
        </p:nvSpPr>
        <p:spPr/>
        <p:txBody>
          <a:bodyPr/>
          <a:lstStyle/>
          <a:p>
            <a:r>
              <a:rPr lang="en-US" altLang="zh-CN" dirty="0"/>
              <a:t>FLAT:</a:t>
            </a:r>
            <a:r>
              <a:rPr lang="zh-CN" altLang="en-US" dirty="0"/>
              <a:t>片上存储约束</a:t>
            </a:r>
          </a:p>
        </p:txBody>
      </p:sp>
      <p:pic>
        <p:nvPicPr>
          <p:cNvPr id="5" name="图片 4">
            <a:extLst>
              <a:ext uri="{FF2B5EF4-FFF2-40B4-BE49-F238E27FC236}">
                <a16:creationId xmlns:a16="http://schemas.microsoft.com/office/drawing/2014/main" id="{D19708A2-97F3-7DF7-126B-E2457BC64E37}"/>
              </a:ext>
            </a:extLst>
          </p:cNvPr>
          <p:cNvPicPr>
            <a:picLocks noChangeAspect="1"/>
          </p:cNvPicPr>
          <p:nvPr/>
        </p:nvPicPr>
        <p:blipFill>
          <a:blip r:embed="rId2"/>
          <a:stretch>
            <a:fillRect/>
          </a:stretch>
        </p:blipFill>
        <p:spPr>
          <a:xfrm>
            <a:off x="461770" y="1510566"/>
            <a:ext cx="9855769" cy="1118298"/>
          </a:xfrm>
          <a:prstGeom prst="rect">
            <a:avLst/>
          </a:prstGeom>
        </p:spPr>
      </p:pic>
    </p:spTree>
    <p:extLst>
      <p:ext uri="{BB962C8B-B14F-4D97-AF65-F5344CB8AC3E}">
        <p14:creationId xmlns:p14="http://schemas.microsoft.com/office/powerpoint/2010/main" val="421052171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a:extLst>
              <a:ext uri="{FF2B5EF4-FFF2-40B4-BE49-F238E27FC236}">
                <a16:creationId xmlns:a16="http://schemas.microsoft.com/office/drawing/2014/main" id="{8BBFFECE-75A3-94E2-8D75-07EA8A686255}"/>
              </a:ext>
            </a:extLst>
          </p:cNvPr>
          <p:cNvPicPr>
            <a:picLocks noGrp="1" noChangeAspect="1"/>
          </p:cNvPicPr>
          <p:nvPr>
            <p:ph idx="1"/>
          </p:nvPr>
        </p:nvPicPr>
        <p:blipFill>
          <a:blip r:embed="rId2"/>
          <a:stretch>
            <a:fillRect/>
          </a:stretch>
        </p:blipFill>
        <p:spPr>
          <a:xfrm>
            <a:off x="1353313" y="945311"/>
            <a:ext cx="3511673" cy="5665057"/>
          </a:xfrm>
        </p:spPr>
      </p:pic>
      <p:sp>
        <p:nvSpPr>
          <p:cNvPr id="3" name="标题 2">
            <a:extLst>
              <a:ext uri="{FF2B5EF4-FFF2-40B4-BE49-F238E27FC236}">
                <a16:creationId xmlns:a16="http://schemas.microsoft.com/office/drawing/2014/main" id="{B281ED20-1BD7-3587-A64C-41DBF5FC6386}"/>
              </a:ext>
            </a:extLst>
          </p:cNvPr>
          <p:cNvSpPr>
            <a:spLocks noGrp="1"/>
          </p:cNvSpPr>
          <p:nvPr>
            <p:ph type="title"/>
          </p:nvPr>
        </p:nvSpPr>
        <p:spPr/>
        <p:txBody>
          <a:bodyPr/>
          <a:lstStyle/>
          <a:p>
            <a:r>
              <a:rPr lang="en-US" altLang="zh-CN" dirty="0"/>
              <a:t>Evaluation</a:t>
            </a:r>
            <a:endParaRPr lang="zh-CN" altLang="en-US" dirty="0"/>
          </a:p>
        </p:txBody>
      </p:sp>
      <p:pic>
        <p:nvPicPr>
          <p:cNvPr id="7" name="图片 6">
            <a:extLst>
              <a:ext uri="{FF2B5EF4-FFF2-40B4-BE49-F238E27FC236}">
                <a16:creationId xmlns:a16="http://schemas.microsoft.com/office/drawing/2014/main" id="{1FD46243-4544-832F-7CD3-5F337C985B76}"/>
              </a:ext>
            </a:extLst>
          </p:cNvPr>
          <p:cNvPicPr>
            <a:picLocks noChangeAspect="1"/>
          </p:cNvPicPr>
          <p:nvPr/>
        </p:nvPicPr>
        <p:blipFill>
          <a:blip r:embed="rId3"/>
          <a:stretch>
            <a:fillRect/>
          </a:stretch>
        </p:blipFill>
        <p:spPr>
          <a:xfrm>
            <a:off x="5362420" y="946879"/>
            <a:ext cx="3693798" cy="5663489"/>
          </a:xfrm>
          <a:prstGeom prst="rect">
            <a:avLst/>
          </a:prstGeom>
        </p:spPr>
      </p:pic>
    </p:spTree>
    <p:extLst>
      <p:ext uri="{BB962C8B-B14F-4D97-AF65-F5344CB8AC3E}">
        <p14:creationId xmlns:p14="http://schemas.microsoft.com/office/powerpoint/2010/main" val="418626986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29E38C09-A1D3-735E-3923-982E5BB70DF7}"/>
              </a:ext>
            </a:extLst>
          </p:cNvPr>
          <p:cNvSpPr>
            <a:spLocks noGrp="1"/>
          </p:cNvSpPr>
          <p:nvPr>
            <p:ph idx="1"/>
          </p:nvPr>
        </p:nvSpPr>
        <p:spPr>
          <a:xfrm>
            <a:off x="285008" y="878774"/>
            <a:ext cx="4111428" cy="5379521"/>
          </a:xfrm>
        </p:spPr>
        <p:txBody>
          <a:bodyPr/>
          <a:lstStyle/>
          <a:p>
            <a:r>
              <a:rPr lang="en-US" altLang="zh-CN" dirty="0"/>
              <a:t>N=512</a:t>
            </a:r>
            <a:r>
              <a:rPr lang="zh-CN" altLang="en-US" dirty="0"/>
              <a:t>下在</a:t>
            </a:r>
            <a:r>
              <a:rPr lang="en-US" altLang="zh-CN" dirty="0"/>
              <a:t>Edge</a:t>
            </a:r>
            <a:r>
              <a:rPr lang="zh-CN" altLang="en-US" dirty="0"/>
              <a:t>平台下对比</a:t>
            </a:r>
            <a:r>
              <a:rPr lang="en-US" altLang="zh-CN" dirty="0"/>
              <a:t>naïve</a:t>
            </a:r>
            <a:r>
              <a:rPr lang="zh-CN" altLang="en-US" dirty="0"/>
              <a:t>和</a:t>
            </a:r>
            <a:r>
              <a:rPr lang="en-US" altLang="zh-CN" dirty="0"/>
              <a:t>flex-opt</a:t>
            </a:r>
            <a:r>
              <a:rPr lang="zh-CN" altLang="en-US" dirty="0"/>
              <a:t>的加速比</a:t>
            </a:r>
            <a:endParaRPr lang="en-US" altLang="zh-CN" dirty="0"/>
          </a:p>
          <a:p>
            <a:r>
              <a:rPr lang="zh-CN" altLang="en-US" dirty="0"/>
              <a:t>在缓存被限制在较小的情况下</a:t>
            </a:r>
            <a:r>
              <a:rPr lang="en-US" altLang="zh-CN" dirty="0"/>
              <a:t>flat</a:t>
            </a:r>
            <a:r>
              <a:rPr lang="zh-CN" altLang="en-US" dirty="0"/>
              <a:t>有明显优势</a:t>
            </a:r>
          </a:p>
        </p:txBody>
      </p:sp>
      <p:sp>
        <p:nvSpPr>
          <p:cNvPr id="3" name="标题 2">
            <a:extLst>
              <a:ext uri="{FF2B5EF4-FFF2-40B4-BE49-F238E27FC236}">
                <a16:creationId xmlns:a16="http://schemas.microsoft.com/office/drawing/2014/main" id="{020485CB-47CD-6F8C-42EE-1068FC496CD0}"/>
              </a:ext>
            </a:extLst>
          </p:cNvPr>
          <p:cNvSpPr>
            <a:spLocks noGrp="1"/>
          </p:cNvSpPr>
          <p:nvPr>
            <p:ph type="title"/>
          </p:nvPr>
        </p:nvSpPr>
        <p:spPr/>
        <p:txBody>
          <a:bodyPr/>
          <a:lstStyle/>
          <a:p>
            <a:r>
              <a:rPr lang="en-US" altLang="zh-CN" dirty="0"/>
              <a:t>Evaluation</a:t>
            </a:r>
            <a:endParaRPr lang="zh-CN" altLang="en-US" dirty="0"/>
          </a:p>
        </p:txBody>
      </p:sp>
      <p:pic>
        <p:nvPicPr>
          <p:cNvPr id="5" name="图片 4">
            <a:extLst>
              <a:ext uri="{FF2B5EF4-FFF2-40B4-BE49-F238E27FC236}">
                <a16:creationId xmlns:a16="http://schemas.microsoft.com/office/drawing/2014/main" id="{41581824-BD9A-0622-8DDB-B9202A0C057D}"/>
              </a:ext>
            </a:extLst>
          </p:cNvPr>
          <p:cNvPicPr>
            <a:picLocks noChangeAspect="1"/>
          </p:cNvPicPr>
          <p:nvPr/>
        </p:nvPicPr>
        <p:blipFill>
          <a:blip r:embed="rId2"/>
          <a:stretch>
            <a:fillRect/>
          </a:stretch>
        </p:blipFill>
        <p:spPr>
          <a:xfrm>
            <a:off x="4868163" y="1177242"/>
            <a:ext cx="6053786" cy="1075616"/>
          </a:xfrm>
          <a:prstGeom prst="rect">
            <a:avLst/>
          </a:prstGeom>
        </p:spPr>
      </p:pic>
      <p:pic>
        <p:nvPicPr>
          <p:cNvPr id="7" name="图片 6">
            <a:extLst>
              <a:ext uri="{FF2B5EF4-FFF2-40B4-BE49-F238E27FC236}">
                <a16:creationId xmlns:a16="http://schemas.microsoft.com/office/drawing/2014/main" id="{2E9DB181-F8D3-F05A-1E0D-BFC49054D351}"/>
              </a:ext>
            </a:extLst>
          </p:cNvPr>
          <p:cNvPicPr>
            <a:picLocks noChangeAspect="1"/>
          </p:cNvPicPr>
          <p:nvPr/>
        </p:nvPicPr>
        <p:blipFill>
          <a:blip r:embed="rId3"/>
          <a:stretch>
            <a:fillRect/>
          </a:stretch>
        </p:blipFill>
        <p:spPr>
          <a:xfrm>
            <a:off x="4868163" y="3283876"/>
            <a:ext cx="6053786" cy="1126860"/>
          </a:xfrm>
          <a:prstGeom prst="rect">
            <a:avLst/>
          </a:prstGeom>
        </p:spPr>
      </p:pic>
    </p:spTree>
    <p:extLst>
      <p:ext uri="{BB962C8B-B14F-4D97-AF65-F5344CB8AC3E}">
        <p14:creationId xmlns:p14="http://schemas.microsoft.com/office/powerpoint/2010/main" val="102792525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FEBDB8BB-40CF-B3F6-4211-333EA9763B36}"/>
              </a:ext>
            </a:extLst>
          </p:cNvPr>
          <p:cNvSpPr>
            <a:spLocks noGrp="1"/>
          </p:cNvSpPr>
          <p:nvPr>
            <p:ph idx="1"/>
          </p:nvPr>
        </p:nvSpPr>
        <p:spPr>
          <a:xfrm>
            <a:off x="285007" y="878774"/>
            <a:ext cx="5969489" cy="5379521"/>
          </a:xfrm>
        </p:spPr>
        <p:txBody>
          <a:bodyPr/>
          <a:lstStyle/>
          <a:p>
            <a:r>
              <a:rPr lang="zh-CN" altLang="en-US" dirty="0"/>
              <a:t>端到端延迟分解</a:t>
            </a:r>
          </a:p>
        </p:txBody>
      </p:sp>
      <p:sp>
        <p:nvSpPr>
          <p:cNvPr id="3" name="标题 2">
            <a:extLst>
              <a:ext uri="{FF2B5EF4-FFF2-40B4-BE49-F238E27FC236}">
                <a16:creationId xmlns:a16="http://schemas.microsoft.com/office/drawing/2014/main" id="{27508319-E333-1D9B-1B36-586265669981}"/>
              </a:ext>
            </a:extLst>
          </p:cNvPr>
          <p:cNvSpPr>
            <a:spLocks noGrp="1"/>
          </p:cNvSpPr>
          <p:nvPr>
            <p:ph type="title"/>
          </p:nvPr>
        </p:nvSpPr>
        <p:spPr/>
        <p:txBody>
          <a:bodyPr/>
          <a:lstStyle/>
          <a:p>
            <a:r>
              <a:rPr lang="en-US" altLang="zh-CN" dirty="0"/>
              <a:t>Evaluation</a:t>
            </a:r>
            <a:endParaRPr lang="zh-CN" altLang="en-US" dirty="0"/>
          </a:p>
        </p:txBody>
      </p:sp>
      <p:pic>
        <p:nvPicPr>
          <p:cNvPr id="7" name="图片 6">
            <a:extLst>
              <a:ext uri="{FF2B5EF4-FFF2-40B4-BE49-F238E27FC236}">
                <a16:creationId xmlns:a16="http://schemas.microsoft.com/office/drawing/2014/main" id="{B1315E83-1D1E-8387-4288-51AFC84A2A8E}"/>
              </a:ext>
            </a:extLst>
          </p:cNvPr>
          <p:cNvPicPr>
            <a:picLocks noChangeAspect="1"/>
          </p:cNvPicPr>
          <p:nvPr/>
        </p:nvPicPr>
        <p:blipFill>
          <a:blip r:embed="rId2"/>
          <a:stretch>
            <a:fillRect/>
          </a:stretch>
        </p:blipFill>
        <p:spPr>
          <a:xfrm>
            <a:off x="6447130" y="943661"/>
            <a:ext cx="4876754" cy="5789014"/>
          </a:xfrm>
          <a:prstGeom prst="rect">
            <a:avLst/>
          </a:prstGeom>
        </p:spPr>
      </p:pic>
    </p:spTree>
    <p:extLst>
      <p:ext uri="{BB962C8B-B14F-4D97-AF65-F5344CB8AC3E}">
        <p14:creationId xmlns:p14="http://schemas.microsoft.com/office/powerpoint/2010/main" val="37927585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569DAD65-F517-2E5F-6D69-B26C32EAD84E}"/>
              </a:ext>
            </a:extLst>
          </p:cNvPr>
          <p:cNvSpPr>
            <a:spLocks noGrp="1"/>
          </p:cNvSpPr>
          <p:nvPr>
            <p:ph idx="1"/>
          </p:nvPr>
        </p:nvSpPr>
        <p:spPr>
          <a:xfrm>
            <a:off x="285008" y="878774"/>
            <a:ext cx="3672515" cy="5379521"/>
          </a:xfrm>
        </p:spPr>
        <p:txBody>
          <a:bodyPr/>
          <a:lstStyle/>
          <a:p>
            <a:r>
              <a:rPr lang="zh-CN" altLang="en-US" dirty="0"/>
              <a:t>达到</a:t>
            </a:r>
            <a:r>
              <a:rPr lang="en-US" altLang="zh-CN" dirty="0"/>
              <a:t>95%</a:t>
            </a:r>
            <a:r>
              <a:rPr lang="zh-CN" altLang="en-US" dirty="0"/>
              <a:t>占用率时所需要的片内、片外带宽</a:t>
            </a:r>
          </a:p>
        </p:txBody>
      </p:sp>
      <p:sp>
        <p:nvSpPr>
          <p:cNvPr id="3" name="标题 2">
            <a:extLst>
              <a:ext uri="{FF2B5EF4-FFF2-40B4-BE49-F238E27FC236}">
                <a16:creationId xmlns:a16="http://schemas.microsoft.com/office/drawing/2014/main" id="{6DE533E8-37A3-D8DA-0F57-E1E05D449AA9}"/>
              </a:ext>
            </a:extLst>
          </p:cNvPr>
          <p:cNvSpPr>
            <a:spLocks noGrp="1"/>
          </p:cNvSpPr>
          <p:nvPr>
            <p:ph type="title"/>
          </p:nvPr>
        </p:nvSpPr>
        <p:spPr/>
        <p:txBody>
          <a:bodyPr/>
          <a:lstStyle/>
          <a:p>
            <a:r>
              <a:rPr lang="en-US" altLang="zh-CN" dirty="0"/>
              <a:t>Evaluation</a:t>
            </a:r>
            <a:endParaRPr lang="zh-CN" altLang="en-US" dirty="0"/>
          </a:p>
        </p:txBody>
      </p:sp>
      <p:pic>
        <p:nvPicPr>
          <p:cNvPr id="5" name="图片 4">
            <a:extLst>
              <a:ext uri="{FF2B5EF4-FFF2-40B4-BE49-F238E27FC236}">
                <a16:creationId xmlns:a16="http://schemas.microsoft.com/office/drawing/2014/main" id="{386F5FC3-6735-57EF-FD5C-BE93EA20557D}"/>
              </a:ext>
            </a:extLst>
          </p:cNvPr>
          <p:cNvPicPr>
            <a:picLocks noChangeAspect="1"/>
          </p:cNvPicPr>
          <p:nvPr/>
        </p:nvPicPr>
        <p:blipFill>
          <a:blip r:embed="rId2"/>
          <a:stretch>
            <a:fillRect/>
          </a:stretch>
        </p:blipFill>
        <p:spPr>
          <a:xfrm>
            <a:off x="4325782" y="1074418"/>
            <a:ext cx="7701533" cy="4904808"/>
          </a:xfrm>
          <a:prstGeom prst="rect">
            <a:avLst/>
          </a:prstGeom>
        </p:spPr>
      </p:pic>
    </p:spTree>
    <p:extLst>
      <p:ext uri="{BB962C8B-B14F-4D97-AF65-F5344CB8AC3E}">
        <p14:creationId xmlns:p14="http://schemas.microsoft.com/office/powerpoint/2010/main" val="388315212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矩形 19"/>
          <p:cNvSpPr/>
          <p:nvPr/>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grpSp>
        <p:nvGrpSpPr>
          <p:cNvPr id="21" name="Group 1"/>
          <p:cNvGrpSpPr/>
          <p:nvPr/>
        </p:nvGrpSpPr>
        <p:grpSpPr>
          <a:xfrm>
            <a:off x="10031385" y="4810119"/>
            <a:ext cx="558403" cy="528638"/>
            <a:chOff x="10637838" y="3171860"/>
            <a:chExt cx="744537" cy="704850"/>
          </a:xfrm>
        </p:grpSpPr>
        <p:sp>
          <p:nvSpPr>
            <p:cNvPr id="22"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sp>
          <p:nvSpPr>
            <p:cNvPr id="23"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grpSp>
      <p:grpSp>
        <p:nvGrpSpPr>
          <p:cNvPr id="24" name="Group 3"/>
          <p:cNvGrpSpPr/>
          <p:nvPr/>
        </p:nvGrpSpPr>
        <p:grpSpPr>
          <a:xfrm>
            <a:off x="1354455" y="1612580"/>
            <a:ext cx="470297" cy="470297"/>
            <a:chOff x="1308100" y="1397035"/>
            <a:chExt cx="627063" cy="627062"/>
          </a:xfrm>
        </p:grpSpPr>
        <p:sp>
          <p:nvSpPr>
            <p:cNvPr id="25"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sp>
          <p:nvSpPr>
            <p:cNvPr id="26"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grpSp>
      <p:sp>
        <p:nvSpPr>
          <p:cNvPr id="3" name="文本框 2"/>
          <p:cNvSpPr txBox="1"/>
          <p:nvPr/>
        </p:nvSpPr>
        <p:spPr>
          <a:xfrm>
            <a:off x="-846633" y="96219"/>
            <a:ext cx="1846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pitchFamily="2" charset="-122"/>
              <a:cs typeface="+mn-cs"/>
            </a:endParaRPr>
          </a:p>
        </p:txBody>
      </p:sp>
      <p:sp>
        <p:nvSpPr>
          <p:cNvPr id="13" name="文本框 62"/>
          <p:cNvSpPr txBox="1">
            <a:spLocks noChangeArrowheads="1"/>
          </p:cNvSpPr>
          <p:nvPr/>
        </p:nvSpPr>
        <p:spPr bwMode="auto">
          <a:xfrm>
            <a:off x="5138045" y="2946756"/>
            <a:ext cx="1915909"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微软雅黑" panose="020B0503020204020204" pitchFamily="34" charset="-122"/>
              </a:defRPr>
            </a:lvl1pPr>
            <a:lvl2pPr marL="742950" indent="-285750" eaLnBrk="0" hangingPunct="0">
              <a:defRPr>
                <a:solidFill>
                  <a:schemeClr val="tx1"/>
                </a:solidFill>
                <a:latin typeface="Arial" panose="020B0604020202020204" pitchFamily="34" charset="0"/>
                <a:ea typeface="微软雅黑" panose="020B0503020204020204" pitchFamily="34" charset="-122"/>
              </a:defRPr>
            </a:lvl2pPr>
            <a:lvl3pPr marL="1143000" indent="-228600" eaLnBrk="0" hangingPunct="0">
              <a:defRPr>
                <a:solidFill>
                  <a:schemeClr val="tx1"/>
                </a:solidFill>
                <a:latin typeface="Arial" panose="020B0604020202020204" pitchFamily="34" charset="0"/>
                <a:ea typeface="微软雅黑" panose="020B0503020204020204" pitchFamily="34" charset="-122"/>
              </a:defRPr>
            </a:lvl3pPr>
            <a:lvl4pPr marL="1600200" indent="-228600" eaLnBrk="0" hangingPunct="0">
              <a:defRPr>
                <a:solidFill>
                  <a:schemeClr val="tx1"/>
                </a:solidFill>
                <a:latin typeface="Arial" panose="020B0604020202020204" pitchFamily="34" charset="0"/>
                <a:ea typeface="微软雅黑" panose="020B0503020204020204" pitchFamily="34" charset="-122"/>
              </a:defRPr>
            </a:lvl4pPr>
            <a:lvl5pPr marL="2057400" indent="-228600" eaLnBrk="0" hangingPunct="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4500" b="0" i="0" u="none" strike="noStrike" kern="1200" cap="none" spc="0" normalizeH="0" baseline="0" noProof="0" dirty="0">
                <a:ln>
                  <a:noFill/>
                </a:ln>
                <a:solidFill>
                  <a:srgbClr val="4B649F"/>
                </a:solidFill>
                <a:effectLst/>
                <a:uLnTx/>
                <a:uFillTx/>
                <a:latin typeface="Arial" panose="020B0604020202020204" pitchFamily="34" charset="0"/>
                <a:ea typeface="微软雅黑" panose="020B0503020204020204" pitchFamily="34" charset="-122"/>
                <a:cs typeface="+mn-cs"/>
              </a:rPr>
              <a:t>谢谢！</a:t>
            </a:r>
          </a:p>
        </p:txBody>
      </p:sp>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25400">
          <a:solidFill>
            <a:srgbClr val="FF0000"/>
          </a:solidFill>
        </a:ln>
      </a:spPr>
      <a:bodyPr wrap="square" rtlCol="0" anchor="ctr">
        <a:spAutoFit/>
      </a:bodyPr>
      <a:lstStyle>
        <a:defPPr algn="ctr">
          <a:defRPr dirty="0">
            <a:latin typeface="微软雅黑" panose="020B0503020204020204" pitchFamily="34" charset="-122"/>
            <a:ea typeface="微软雅黑" panose="020B0503020204020204" pitchFamily="34" charset="-122"/>
          </a:defRPr>
        </a:defPPr>
      </a:lstStyle>
    </a:spDef>
    <a:txDef>
      <a:spPr>
        <a:noFill/>
      </a:spPr>
      <a:bodyPr wrap="none" rtlCol="0">
        <a:spAutoFit/>
      </a:bodyPr>
      <a:lstStyle>
        <a:defPPr algn="l">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3197</TotalTime>
  <Words>382</Words>
  <Application>Microsoft Office PowerPoint</Application>
  <PresentationFormat>宽屏</PresentationFormat>
  <Paragraphs>43</Paragraphs>
  <Slides>14</Slides>
  <Notes>1</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14</vt:i4>
      </vt:variant>
    </vt:vector>
  </HeadingPairs>
  <TitlesOfParts>
    <vt:vector size="21" baseType="lpstr">
      <vt:lpstr>-apple-system</vt:lpstr>
      <vt:lpstr>等线</vt:lpstr>
      <vt:lpstr>微软雅黑</vt:lpstr>
      <vt:lpstr>Arial</vt:lpstr>
      <vt:lpstr>Courier New</vt:lpstr>
      <vt:lpstr>Wingdings</vt:lpstr>
      <vt:lpstr>1_Office 主题​​</vt:lpstr>
      <vt:lpstr>PowerPoint 演示文稿</vt:lpstr>
      <vt:lpstr>Intro</vt:lpstr>
      <vt:lpstr>Attention</vt:lpstr>
      <vt:lpstr>不同的计算类型</vt:lpstr>
      <vt:lpstr>问题</vt:lpstr>
      <vt:lpstr>FLAT：算子融合</vt:lpstr>
      <vt:lpstr>FLAT：算子融合</vt:lpstr>
      <vt:lpstr>FLAT：算子融合</vt:lpstr>
      <vt:lpstr>FLAT:片上存储约束</vt:lpstr>
      <vt:lpstr>Evaluation</vt:lpstr>
      <vt:lpstr>Evaluation</vt:lpstr>
      <vt:lpstr>Evaluation</vt:lpstr>
      <vt:lpstr>Evaluation</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黄 庄湫</dc:creator>
  <cp:lastModifiedBy>Jerry Wang</cp:lastModifiedBy>
  <cp:revision>568</cp:revision>
  <dcterms:created xsi:type="dcterms:W3CDTF">2022-11-03T05:06:51Z</dcterms:created>
  <dcterms:modified xsi:type="dcterms:W3CDTF">2024-01-23T11:31:33Z</dcterms:modified>
</cp:coreProperties>
</file>