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532" r:id="rId2"/>
    <p:sldId id="528" r:id="rId3"/>
    <p:sldId id="605" r:id="rId4"/>
    <p:sldId id="622" r:id="rId5"/>
    <p:sldId id="621" r:id="rId6"/>
    <p:sldId id="607" r:id="rId7"/>
    <p:sldId id="389" r:id="rId8"/>
    <p:sldId id="623" r:id="rId9"/>
    <p:sldId id="624" r:id="rId10"/>
    <p:sldId id="626" r:id="rId11"/>
    <p:sldId id="614" r:id="rId12"/>
    <p:sldId id="627" r:id="rId13"/>
    <p:sldId id="616" r:id="rId14"/>
    <p:sldId id="625" r:id="rId15"/>
    <p:sldId id="620" r:id="rId16"/>
    <p:sldId id="572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0" autoAdjust="0"/>
    <p:restoredTop sz="80608" autoAdjust="0"/>
  </p:normalViewPr>
  <p:slideViewPr>
    <p:cSldViewPr snapToGrid="0">
      <p:cViewPr varScale="1">
        <p:scale>
          <a:sx n="68" d="100"/>
          <a:sy n="68" d="100"/>
        </p:scale>
        <p:origin x="1109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zh-CN" altLang="en-US" dirty="0"/>
              <a:t>示意图</a:t>
            </a:r>
            <a:endParaRPr lang="en-US" altLang="zh-C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2080ti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7.5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D9-4ACD-9AEC-2716874E8E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3090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5.5</c:v>
                </c:pt>
                <c:pt idx="1">
                  <c:v>9</c:v>
                </c:pt>
                <c:pt idx="2">
                  <c:v>12</c:v>
                </c:pt>
                <c:pt idx="3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D9-4ACD-9AEC-2716874E8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5106144"/>
        <c:axId val="1346890448"/>
      </c:lineChart>
      <c:catAx>
        <c:axId val="12451061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dirty="0"/>
                  <a:t>计算访存比</a:t>
                </a:r>
                <a:endParaRPr lang="en-US" altLang="zh-CN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46890448"/>
        <c:crosses val="autoZero"/>
        <c:auto val="1"/>
        <c:lblAlgn val="ctr"/>
        <c:lblOffset val="100"/>
        <c:noMultiLvlLbl val="0"/>
      </c:catAx>
      <c:valAx>
        <c:axId val="134689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FLIOS</a:t>
                </a:r>
                <a:endParaRPr lang="zh-CN" alt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4510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AE3A9-A392-42B8-B439-DCCE27F003D4}" type="datetimeFigureOut">
              <a:rPr lang="zh-CN" altLang="en-US" smtClean="0"/>
              <a:t>2023/3/30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3D427-FC38-4162-A89D-488A8FEBBB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209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自底向上逆序遍历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DCA52-26B5-42E5-8763-EFAADB4971A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206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615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132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707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zh-CN" altLang="en-US" dirty="0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/>
          <p:cNvSpPr>
            <a:spLocks noGrp="1"/>
          </p:cNvSpPr>
          <p:nvPr>
            <p:ph idx="11" hasCustomPrompt="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8615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6238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/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编辑母版文本样式
第二级
第三级
第四级
第五级</a:t>
            </a:r>
            <a:endParaRPr dirty="0"/>
          </a:p>
        </p:txBody>
      </p:sp>
      <p:sp>
        <p:nvSpPr>
          <p:cNvPr id="54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9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80147" y="6404293"/>
            <a:ext cx="273654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等线" panose="02010600030101010101" charset="-122"/>
              </a:defRPr>
            </a:lvl1pPr>
          </a:lstStyle>
          <a:p>
            <a:fld id="{C5C32242-5F63-064B-A832-FB877934C041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l.acm.org/toc/tecs/2023/22/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>
          <a:xfrm>
            <a:off x="1646753" y="1955479"/>
            <a:ext cx="8585847" cy="3033964"/>
          </a:xfrm>
        </p:spPr>
        <p:txBody>
          <a:bodyPr anchor="ctr">
            <a:normAutofit/>
          </a:bodyPr>
          <a:lstStyle/>
          <a:p>
            <a:r>
              <a:rPr lang="en-US" altLang="zh-CN" sz="3200" dirty="0"/>
              <a:t>Optimus: An Operator Fusion Framework for Deep Neural Networks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1800" b="0" i="0" u="none" strike="noStrike" dirty="0">
                <a:effectLst/>
                <a:hlinkClick r:id="rId2" tooltip="ACM Transactions on Embedded Computing Systems"/>
              </a:rPr>
              <a:t>ACM Transactions on Embedded Computing Systems</a:t>
            </a:r>
            <a:br>
              <a:rPr lang="en-US" altLang="zh-CN" sz="1800" b="0" i="0" u="none" strike="noStrike" dirty="0">
                <a:effectLst/>
              </a:rPr>
            </a:br>
            <a:r>
              <a:rPr lang="en-US" altLang="zh-CN" sz="1800" b="0" i="0" u="none" strike="noStrike" dirty="0">
                <a:effectLst/>
              </a:rPr>
              <a:t>29 October 2022</a:t>
            </a:r>
            <a:endParaRPr lang="en-US" altLang="zh-CN" sz="18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endParaRPr lang="en-US" altLang="zh-CN" sz="2400" b="0" dirty="0"/>
          </a:p>
          <a:p>
            <a:r>
              <a:rPr lang="zh-CN" altLang="en-US" sz="2400" dirty="0"/>
              <a:t>中间特征图参数占比越来越大</a:t>
            </a:r>
            <a:endParaRPr lang="en-US" altLang="zh-CN" sz="2400" dirty="0"/>
          </a:p>
          <a:p>
            <a:pPr lvl="1"/>
            <a:r>
              <a:rPr lang="zh-CN" altLang="en-US" sz="2000" b="0" dirty="0"/>
              <a:t>随着</a:t>
            </a:r>
            <a:r>
              <a:rPr lang="en-US" altLang="zh-CN" sz="2000" b="0" dirty="0"/>
              <a:t>DNN</a:t>
            </a:r>
            <a:r>
              <a:rPr lang="zh-CN" altLang="en-US" sz="2000" b="0" dirty="0"/>
              <a:t>模型的逐渐发展，模型复杂度不断增加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463162-7850-119B-76FF-740F3E6A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008" y="2467415"/>
            <a:ext cx="7908792" cy="30960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0D13103-44F1-0045-9EDD-16B3E4A1842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  <a:p>
            <a:r>
              <a:rPr lang="zh-CN" altLang="en-US" dirty="0"/>
              <a:t>算子融合</a:t>
            </a:r>
            <a:endParaRPr lang="en-US" altLang="zh-CN" dirty="0"/>
          </a:p>
          <a:p>
            <a:pPr lvl="1"/>
            <a:r>
              <a:rPr lang="zh-CN" altLang="en-US" dirty="0"/>
              <a:t>算子融合是一种可以有效减少访存量的优化手段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D3EB2D9-BBF3-8449-962E-340A2363F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A40705-3E3F-1CF5-C2A5-5E78B644A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93" y="2358887"/>
            <a:ext cx="91535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81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0D13103-44F1-0045-9EDD-16B3E4A1842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  <a:p>
            <a:r>
              <a:rPr lang="zh-CN" altLang="en-US" dirty="0"/>
              <a:t>现有方法的问题</a:t>
            </a:r>
            <a:endParaRPr lang="en-US" altLang="zh-CN" dirty="0"/>
          </a:p>
          <a:p>
            <a:pPr lvl="1"/>
            <a:r>
              <a:rPr lang="zh-CN" altLang="en-US" dirty="0"/>
              <a:t>暴力搜索开销巨大</a:t>
            </a:r>
            <a:endParaRPr lang="en-US" altLang="zh-CN" dirty="0"/>
          </a:p>
          <a:p>
            <a:pPr lvl="1"/>
            <a:r>
              <a:rPr lang="zh-CN" altLang="en-US" dirty="0"/>
              <a:t>线性拓扑效果较差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D3EB2D9-BBF3-8449-962E-340A2363F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59C19EC-8686-F81C-7710-3E58F1F4D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724" y="2922104"/>
            <a:ext cx="86963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47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3697802-4046-2AFE-FA98-123BAFBAE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142" y="1458685"/>
            <a:ext cx="6967331" cy="4968238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0D13103-44F1-0045-9EDD-16B3E4A1842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  <a:p>
            <a:r>
              <a:rPr lang="zh-CN" altLang="en-US" dirty="0"/>
              <a:t>现有方法的问题</a:t>
            </a:r>
            <a:endParaRPr lang="en-US" altLang="zh-CN" dirty="0"/>
          </a:p>
          <a:p>
            <a:pPr lvl="1"/>
            <a:r>
              <a:rPr lang="zh-CN" altLang="en-US" dirty="0"/>
              <a:t>离线算法</a:t>
            </a:r>
            <a:endParaRPr lang="en-US" altLang="zh-CN" dirty="0"/>
          </a:p>
          <a:p>
            <a:pPr lvl="1"/>
            <a:r>
              <a:rPr lang="zh-CN" altLang="en-US" dirty="0"/>
              <a:t>要求所有参数均为片上上存储</a:t>
            </a:r>
            <a:endParaRPr lang="en-US" altLang="zh-CN" dirty="0"/>
          </a:p>
          <a:p>
            <a:pPr lvl="2"/>
            <a:r>
              <a:rPr lang="zh-CN" altLang="en-US" dirty="0"/>
              <a:t>注：应该是作者强行加上去的缺点</a:t>
            </a:r>
            <a:endParaRPr lang="en-US" altLang="zh-CN" dirty="0"/>
          </a:p>
          <a:p>
            <a:pPr lvl="2"/>
            <a:r>
              <a:rPr lang="zh-CN" altLang="en-US" dirty="0"/>
              <a:t>或者说其他工作没有针对相关矩阵</a:t>
            </a:r>
            <a:endParaRPr lang="en-US" altLang="zh-CN" dirty="0"/>
          </a:p>
          <a:p>
            <a:pPr lvl="2"/>
            <a:r>
              <a:rPr lang="zh-CN" altLang="en-US" dirty="0"/>
              <a:t>读写细节的调优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D3EB2D9-BBF3-8449-962E-340A2363F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0974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zh-CN" dirty="0"/>
              <a:t>OVERVIEW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B0BEA7C-962C-B6E4-2656-9D6DCF0B731F}"/>
              </a:ext>
            </a:extLst>
          </p:cNvPr>
          <p:cNvGrpSpPr/>
          <p:nvPr/>
        </p:nvGrpSpPr>
        <p:grpSpPr>
          <a:xfrm>
            <a:off x="3589868" y="709425"/>
            <a:ext cx="7012087" cy="6033052"/>
            <a:chOff x="1" y="824948"/>
            <a:chExt cx="7012087" cy="603305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F46DFDB-E806-47AE-38DB-9CFACE829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824948"/>
              <a:ext cx="6205424" cy="6033051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E8581C9-AEB8-3BC8-C1D1-3F580F1324B1}"/>
                </a:ext>
              </a:extLst>
            </p:cNvPr>
            <p:cNvSpPr/>
            <p:nvPr/>
          </p:nvSpPr>
          <p:spPr>
            <a:xfrm>
              <a:off x="153106" y="3445745"/>
              <a:ext cx="5750983" cy="10754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BE6D581-59C6-A2E1-8712-D1CA15C61C02}"/>
                </a:ext>
              </a:extLst>
            </p:cNvPr>
            <p:cNvSpPr txBox="1"/>
            <p:nvPr/>
          </p:nvSpPr>
          <p:spPr>
            <a:xfrm>
              <a:off x="5904092" y="40784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核心内容</a:t>
              </a:r>
              <a:endPara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1380687-9A01-6B77-7C2A-E3F68D6A7586}"/>
                </a:ext>
              </a:extLst>
            </p:cNvPr>
            <p:cNvSpPr/>
            <p:nvPr/>
          </p:nvSpPr>
          <p:spPr>
            <a:xfrm>
              <a:off x="3251200" y="5667022"/>
              <a:ext cx="2652889" cy="119097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8A755CE-D220-7F6E-0BE9-B9548BE44AD6}"/>
                </a:ext>
              </a:extLst>
            </p:cNvPr>
            <p:cNvSpPr txBox="1"/>
            <p:nvPr/>
          </p:nvSpPr>
          <p:spPr>
            <a:xfrm>
              <a:off x="5904090" y="648866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没有体现</a:t>
              </a:r>
              <a:endPara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294FC76-90C6-CAD9-6319-9BB91FE6F184}"/>
                </a:ext>
              </a:extLst>
            </p:cNvPr>
            <p:cNvSpPr/>
            <p:nvPr/>
          </p:nvSpPr>
          <p:spPr>
            <a:xfrm>
              <a:off x="153106" y="5644443"/>
              <a:ext cx="2883605" cy="119097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DDC3B2F8-DCE9-F69B-12B0-DCA0E0C8016B}"/>
                </a:ext>
              </a:extLst>
            </p:cNvPr>
            <p:cNvCxnSpPr>
              <a:cxnSpLocks/>
              <a:stCxn id="12" idx="0"/>
              <a:endCxn id="8" idx="2"/>
            </p:cNvCxnSpPr>
            <p:nvPr/>
          </p:nvCxnSpPr>
          <p:spPr>
            <a:xfrm flipV="1">
              <a:off x="1594909" y="4521201"/>
              <a:ext cx="1433689" cy="112324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E78D880-09D8-E685-4CA1-DCE799FD3826}"/>
                </a:ext>
              </a:extLst>
            </p:cNvPr>
            <p:cNvSpPr txBox="1"/>
            <p:nvPr/>
          </p:nvSpPr>
          <p:spPr>
            <a:xfrm>
              <a:off x="2128779" y="5135602"/>
              <a:ext cx="1136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融合依据</a:t>
              </a:r>
              <a:endPara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内容占位符 1">
            <a:extLst>
              <a:ext uri="{FF2B5EF4-FFF2-40B4-BE49-F238E27FC236}">
                <a16:creationId xmlns:a16="http://schemas.microsoft.com/office/drawing/2014/main" id="{63082A06-413B-5AE2-4CE9-1F4CDD00164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>
            <a:normAutofit/>
          </a:bodyPr>
          <a:lstStyle/>
          <a:p>
            <a:r>
              <a:rPr lang="zh-CN" altLang="en-US" dirty="0"/>
              <a:t>总览图令人困惑</a:t>
            </a:r>
            <a:endParaRPr lang="en-US" altLang="zh-CN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02C1346-5096-000D-02E0-C5BBAEA332C1}"/>
              </a:ext>
            </a:extLst>
          </p:cNvPr>
          <p:cNvSpPr/>
          <p:nvPr/>
        </p:nvSpPr>
        <p:spPr>
          <a:xfrm>
            <a:off x="3742972" y="2206979"/>
            <a:ext cx="2883605" cy="10000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99C59ED-0014-C432-43E3-244711AF45EE}"/>
              </a:ext>
            </a:extLst>
          </p:cNvPr>
          <p:cNvSpPr txBox="1"/>
          <p:nvPr/>
        </p:nvSpPr>
        <p:spPr>
          <a:xfrm>
            <a:off x="5184776" y="18602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一笔带过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6792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80E5CB76-3A83-BD54-7BDC-E1ACCBC3A4DB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转化为递归问题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设</a:t>
                </a:r>
                <a:r>
                  <a:rPr lang="el-GR" altLang="zh-CN" dirty="0"/>
                  <a:t>ζ</a:t>
                </a:r>
                <a:r>
                  <a:rPr lang="zh-CN" altLang="en-US" dirty="0"/>
                  <a:t>为问题的搜索空间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dirty="0"/>
                  <a:t>是最终的子图划分，则问题的内存开销为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nor/>
                              </m:rPr>
                              <a:rPr lang="el-GR" altLang="zh-CN" dirty="0"/>
                              <m:t>ζ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brk m:alnAt="9"/>
                              </m:rPr>
                              <a:rPr lang="en-US" altLang="zh-CN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sub>
                          <m:sup/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𝑀𝑒𝑚𝑜𝑟𝑦𝐶𝑜𝑠𝑡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总的可用组合数为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𝑠𝑢𝑐𝑐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图</a:t>
                </a:r>
                <a:r>
                  <a:rPr lang="en-US" altLang="zh-CN" dirty="0"/>
                  <a:t>(a)</a:t>
                </a:r>
                <a:r>
                  <a:rPr lang="zh-CN" altLang="en-US" dirty="0"/>
                  <a:t>和图</a:t>
                </a:r>
                <a:r>
                  <a:rPr lang="en-US" altLang="zh-CN" dirty="0"/>
                  <a:t>(b)</a:t>
                </a:r>
                <a:r>
                  <a:rPr lang="zh-CN" altLang="en-US" dirty="0"/>
                  <a:t>中的融合操作不可行，否则将带来中断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在旧顶点集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zh-CN" altLang="en-US" i="1">
                        <a:latin typeface="Cambria Math" panose="02040503050406030204" pitchFamily="18" charset="0"/>
                      </a:rPr>
                      <m:t>中</m:t>
                    </m:r>
                  </m:oMath>
                </a14:m>
                <a:r>
                  <a:rPr lang="zh-CN" altLang="en-US" dirty="0"/>
                  <a:t>添加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i="1" dirty="0">
                        <a:latin typeface="Cambria Math" panose="02040503050406030204" pitchFamily="18" charset="0"/>
                      </a:rPr>
                      <m:t>得</m:t>
                    </m:r>
                  </m:oMath>
                </a14:m>
                <a:r>
                  <a:rPr lang="zh-CN" altLang="en-US" dirty="0"/>
                  <a:t>递归公式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𝑐𝑜𝑠𝑡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d>
                          <m:dPr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𝑀𝑒𝑚𝑜𝑟𝑦𝐶𝑜𝑠𝑡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</m:func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其中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zh-CN" altLang="en-US" dirty="0"/>
                  <a:t>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融合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dirty="0"/>
                  <a:t>点的集合</a:t>
                </a:r>
                <a:endParaRPr lang="en-US" altLang="zh-CN" dirty="0"/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80E5CB76-3A83-BD54-7BDC-E1ACCBC3A4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3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E33C863-850A-F5F8-061A-0229825F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DAG-BASED OPERATOR FUSER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3F0739C-689F-11CF-72EF-7F108015C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68" y="4045673"/>
            <a:ext cx="995362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23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C8AE0F2-9CB4-EACE-F1AE-AA469C284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154" y="2453733"/>
            <a:ext cx="8344938" cy="416120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0867690F-7589-6558-0359-BB374E223323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考虑</a:t>
                </a:r>
                <a:r>
                  <a:rPr lang="en-US" altLang="zh-CN" dirty="0"/>
                  <a:t>tile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𝑀𝑒𝑚𝑜𝑟𝑦𝐶𝑜𝑠𝑡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𝑖𝑛𝑝𝑢𝑡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𝑜𝑢𝑡𝑝𝑢𝑡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⌈"/>
                        <m:endChr m:val="⌉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den>
                        </m:f>
                      </m:e>
                    </m:d>
                    <m:d>
                      <m:dPr>
                        <m:begChr m:val="⌈"/>
                        <m:endChr m:val="⌉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den>
                        </m:f>
                      </m:e>
                    </m:d>
                    <m:nary>
                      <m:naryPr>
                        <m:chr m:val="∑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𝑝𝑎𝑟𝑎𝑚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nary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尽量减少分片数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完全不缓存部分算子</a:t>
                </a:r>
                <a:endParaRPr lang="en-US" altLang="zh-CN" dirty="0"/>
              </a:p>
              <a:p>
                <a:pPr marL="1033780" lvl="3" indent="0">
                  <a:buNone/>
                </a:pPr>
                <a:r>
                  <a:rPr lang="zh-CN" altLang="en-US" dirty="0"/>
                  <a:t>使用时直接</a:t>
                </a:r>
                <a:r>
                  <a:rPr lang="en-US" altLang="zh-CN" dirty="0" err="1"/>
                  <a:t>load_Global</a:t>
                </a:r>
                <a:r>
                  <a:rPr lang="en-US" altLang="zh-CN" dirty="0"/>
                  <a:t>)</a:t>
                </a:r>
              </a:p>
              <a:p>
                <a:pPr lvl="2"/>
                <a:r>
                  <a:rPr lang="zh-CN" altLang="en-US" dirty="0"/>
                  <a:t>动态规划求解</a:t>
                </a:r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0867690F-7589-6558-0359-BB374E2233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4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1690433F-A497-89AB-89C7-F4CACE709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Memory Cost Remodeling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B2B33BB-ED28-7BF5-FCAD-B5590C4F1FAC}"/>
              </a:ext>
            </a:extLst>
          </p:cNvPr>
          <p:cNvSpPr/>
          <p:nvPr/>
        </p:nvSpPr>
        <p:spPr>
          <a:xfrm>
            <a:off x="7072645" y="1197550"/>
            <a:ext cx="1540777" cy="10715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0EB4E2-8D75-8936-F867-1CCFE93291FD}"/>
              </a:ext>
            </a:extLst>
          </p:cNvPr>
          <p:cNvSpPr txBox="1"/>
          <p:nvPr/>
        </p:nvSpPr>
        <p:spPr>
          <a:xfrm>
            <a:off x="8613422" y="208440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分片数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内容占位符 1">
                <a:extLst>
                  <a:ext uri="{FF2B5EF4-FFF2-40B4-BE49-F238E27FC236}">
                    <a16:creationId xmlns:a16="http://schemas.microsoft.com/office/drawing/2014/main" id="{6169EAC2-9A9E-70C0-B3A8-59538C0C916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4950" y="919698"/>
                <a:ext cx="11721523" cy="529695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55600" indent="-355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accent1"/>
                  </a:buClr>
                  <a:buSzPct val="90000"/>
                  <a:buFont typeface="Wingdings" panose="05000000000000000000" pitchFamily="2" charset="2"/>
                  <a:buChar char="q"/>
                  <a:defRPr sz="2800" b="1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lvl1pPr>
                <a:lvl2pPr marL="685800" indent="-2349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SzPct val="9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986155" indent="-2730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26238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ü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524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考虑</a:t>
                </a:r>
                <a:r>
                  <a:rPr lang="en-US" altLang="zh-CN" dirty="0"/>
                  <a:t>tile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𝑀𝑒𝑚𝑜𝑟𝑦𝐶𝑜𝑠𝑡</m:t>
                    </m:r>
                    <m:d>
                      <m:d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𝑖𝑛𝑝𝑢𝑡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𝑜𝑢𝑡𝑝𝑢𝑡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⌈"/>
                        <m:endChr m:val="⌉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den>
                        </m:f>
                      </m:e>
                    </m:d>
                    <m:d>
                      <m:dPr>
                        <m:begChr m:val="⌈"/>
                        <m:endChr m:val="⌉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den>
                        </m:f>
                      </m:e>
                    </m:d>
                    <m:nary>
                      <m:naryPr>
                        <m:chr m:val="∑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𝑝𝑎𝑟𝑎𝑚</m:t>
                            </m:r>
                          </m:e>
                          <m:sup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nary>
                  </m:oMath>
                </a14:m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>
          <p:sp>
            <p:nvSpPr>
              <p:cNvPr id="6" name="内容占位符 1">
                <a:extLst>
                  <a:ext uri="{FF2B5EF4-FFF2-40B4-BE49-F238E27FC236}">
                    <a16:creationId xmlns:a16="http://schemas.microsoft.com/office/drawing/2014/main" id="{6169EAC2-9A9E-70C0-B3A8-59538C0C9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50" y="919698"/>
                <a:ext cx="11721523" cy="5296952"/>
              </a:xfrm>
              <a:prstGeom prst="rect">
                <a:avLst/>
              </a:prstGeom>
              <a:blipFill>
                <a:blip r:embed="rId5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AD97B734-F393-B468-D649-D28984A5AE74}"/>
              </a:ext>
            </a:extLst>
          </p:cNvPr>
          <p:cNvSpPr/>
          <p:nvPr/>
        </p:nvSpPr>
        <p:spPr>
          <a:xfrm>
            <a:off x="5599289" y="4775199"/>
            <a:ext cx="3381355" cy="18397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6DB81EE5-C918-6BE6-271F-30E85A159CEA}"/>
              </a:ext>
            </a:extLst>
          </p:cNvPr>
          <p:cNvCxnSpPr>
            <a:cxnSpLocks/>
          </p:cNvCxnSpPr>
          <p:nvPr/>
        </p:nvCxnSpPr>
        <p:spPr>
          <a:xfrm flipH="1" flipV="1">
            <a:off x="3787089" y="2856089"/>
            <a:ext cx="3381355" cy="19191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525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341EAF0-2FE2-28A3-0120-E37C05020BF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降低算子融合耗时</a:t>
            </a:r>
            <a:endParaRPr lang="en-US" altLang="zh-CN" dirty="0"/>
          </a:p>
          <a:p>
            <a:pPr lvl="1"/>
            <a:r>
              <a:rPr lang="zh-CN" altLang="en-US" dirty="0"/>
              <a:t>使用经验法则约束搜索空间</a:t>
            </a:r>
            <a:endParaRPr lang="en-US" altLang="zh-CN" dirty="0"/>
          </a:p>
          <a:p>
            <a:pPr lvl="1"/>
            <a:r>
              <a:rPr lang="zh-CN" altLang="en-US" dirty="0"/>
              <a:t>融合共享输入数据的算子收益更大</a:t>
            </a:r>
            <a:endParaRPr lang="en-US" altLang="zh-CN" dirty="0"/>
          </a:p>
          <a:p>
            <a:pPr lvl="1"/>
            <a:r>
              <a:rPr lang="zh-CN" altLang="en-US" dirty="0"/>
              <a:t>限制融合算子数</a:t>
            </a:r>
            <a:endParaRPr lang="en-US" altLang="zh-CN" dirty="0"/>
          </a:p>
          <a:p>
            <a:pPr lvl="2"/>
            <a:r>
              <a:rPr lang="zh-CN" altLang="en-US" dirty="0"/>
              <a:t>查表获取片上存储大小与融合算子数的关系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CDEB2B3-98D7-B637-AD92-C555CF206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ON-LINE VARIANT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8242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CDB7C0C-8717-619C-4BD8-EB36A200F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23" y="1187233"/>
            <a:ext cx="9705975" cy="300990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CD07D6-1B19-A065-215F-6606D530625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Performance and Energy Comparison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0034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CD07D6-1B19-A065-215F-6606D530625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Memory Access</a:t>
            </a:r>
          </a:p>
          <a:p>
            <a:pPr lvl="1"/>
            <a:r>
              <a:rPr lang="en-US" altLang="zh-CN" dirty="0"/>
              <a:t>Space2</a:t>
            </a:r>
            <a:r>
              <a:rPr lang="zh-CN" altLang="en-US" dirty="0"/>
              <a:t>是</a:t>
            </a:r>
            <a:r>
              <a:rPr lang="en-US" altLang="zh-CN" dirty="0"/>
              <a:t>Efficient-S</a:t>
            </a:r>
          </a:p>
          <a:p>
            <a:pPr lvl="1"/>
            <a:r>
              <a:rPr lang="zh-CN" altLang="en-US" dirty="0"/>
              <a:t>其余为靶子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D234F3A-9EF7-4838-BFBE-5AA9AD6B8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800" y="483309"/>
            <a:ext cx="8331200" cy="637469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AB58FC6-CBFA-A9A2-0F08-775A7B79001E}"/>
              </a:ext>
            </a:extLst>
          </p:cNvPr>
          <p:cNvSpPr/>
          <p:nvPr/>
        </p:nvSpPr>
        <p:spPr>
          <a:xfrm>
            <a:off x="4405323" y="4583289"/>
            <a:ext cx="426321" cy="15352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F8EB68A-2D5F-11FD-47FE-EE03E491E0D1}"/>
              </a:ext>
            </a:extLst>
          </p:cNvPr>
          <p:cNvSpPr/>
          <p:nvPr/>
        </p:nvSpPr>
        <p:spPr>
          <a:xfrm>
            <a:off x="4584616" y="1422400"/>
            <a:ext cx="721162" cy="8523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C1670F1-EE94-0166-0210-7D34D767220D}"/>
              </a:ext>
            </a:extLst>
          </p:cNvPr>
          <p:cNvSpPr txBox="1"/>
          <p:nvPr/>
        </p:nvSpPr>
        <p:spPr>
          <a:xfrm>
            <a:off x="4197782" y="31270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结果不一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E647EDF3-5C96-BF06-C4AC-F7926C41BB2E}"/>
              </a:ext>
            </a:extLst>
          </p:cNvPr>
          <p:cNvCxnSpPr>
            <a:cxnSpLocks/>
            <a:stCxn id="13" idx="0"/>
            <a:endCxn id="12" idx="2"/>
          </p:cNvCxnSpPr>
          <p:nvPr/>
        </p:nvCxnSpPr>
        <p:spPr>
          <a:xfrm flipV="1">
            <a:off x="4751780" y="2274711"/>
            <a:ext cx="193417" cy="8523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9AFF86A-561B-EDE7-6A8D-3979039EB09B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>
          <a:xfrm flipH="1">
            <a:off x="4618484" y="3496354"/>
            <a:ext cx="133296" cy="10869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480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B8A918-D1A2-2D40-9D8E-BD2CFA36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effectLst/>
              </a:rPr>
              <a:t>EVALUATION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CD07D6-1B19-A065-215F-6606D530625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On-Chip Memory Space</a:t>
            </a:r>
          </a:p>
          <a:p>
            <a:pPr lvl="1"/>
            <a:r>
              <a:rPr lang="zh-CN" altLang="en-US" dirty="0"/>
              <a:t>过小过大优化空间都不大</a:t>
            </a:r>
            <a:endParaRPr lang="en-US" altLang="zh-CN" dirty="0"/>
          </a:p>
          <a:p>
            <a:pPr lvl="1"/>
            <a:r>
              <a:rPr lang="zh-CN" altLang="en-US" dirty="0"/>
              <a:t>用相对大小会更明显</a:t>
            </a:r>
            <a:endParaRPr lang="en-US" altLang="zh-CN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8D5A1383-3EA3-862D-B32F-427F46BD2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7167"/>
            <a:ext cx="12192000" cy="302202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6B45918-E46F-42A1-8DC9-E53DA10B3ABB}"/>
              </a:ext>
            </a:extLst>
          </p:cNvPr>
          <p:cNvSpPr/>
          <p:nvPr/>
        </p:nvSpPr>
        <p:spPr>
          <a:xfrm>
            <a:off x="1491460" y="3568174"/>
            <a:ext cx="1398495" cy="11167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1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380F0ED-88F4-41B7-FA8F-A5F51F6608FF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作者自评</a:t>
            </a:r>
            <a:endParaRPr lang="en-US" altLang="zh-CN" dirty="0"/>
          </a:p>
          <a:p>
            <a:pPr lvl="1"/>
            <a:r>
              <a:rPr lang="zh-CN" altLang="en-US" dirty="0"/>
              <a:t>自上而下的方法更容易得到最优子结构，并且可以通过记忆的递归调用直接实现。 但由于大量的递归调用和返回语句，它运行缓慢。</a:t>
            </a:r>
            <a:endParaRPr lang="en-US" altLang="zh-CN" dirty="0"/>
          </a:p>
          <a:p>
            <a:pPr lvl="1"/>
            <a:r>
              <a:rPr lang="zh-CN" altLang="en-US" dirty="0"/>
              <a:t> 自下而上的方法在描述状态转移关系上更加困难，但运行速度很快，因为我们可以直接从表中访问子问题状态。</a:t>
            </a:r>
            <a:endParaRPr lang="en-US" altLang="zh-CN" dirty="0"/>
          </a:p>
          <a:p>
            <a:pPr lvl="1"/>
            <a:r>
              <a:rPr lang="en-US" altLang="zh-CN" sz="2400"/>
              <a:t>Optimus</a:t>
            </a:r>
            <a:r>
              <a:rPr lang="zh-CN" altLang="en-US"/>
              <a:t>的</a:t>
            </a:r>
            <a:r>
              <a:rPr lang="zh-CN" altLang="en-US" dirty="0"/>
              <a:t>表现还不错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D94E3AA-FD5F-3C48-AA13-59B2AAF6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ffectLst/>
              </a:rPr>
              <a:t>DISCUSSION</a:t>
            </a:r>
            <a:endParaRPr lang="en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9975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54EC8A1-46B2-E54B-88AE-3E9C34B0ABCC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缺点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可解释性差：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作者以一个相对新颖的角度即</a:t>
            </a:r>
            <a:r>
              <a:rPr kumimoji="1" lang="zh-CN" altLang="en-US" b="1" dirty="0">
                <a:solidFill>
                  <a:srgbClr val="FF0000"/>
                </a:solidFill>
              </a:rPr>
              <a:t>存储使用量</a:t>
            </a:r>
            <a:r>
              <a:rPr kumimoji="1" lang="zh-CN" altLang="en-US" dirty="0"/>
              <a:t>来指导算子融合，但没有对其可行性做出让人信服的解释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思路：可以从计算访存量对优化效果做一个估算，并带入一些主流硬件参数</a:t>
            </a:r>
            <a:endParaRPr kumimoji="1"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B575448-3914-6F45-BA75-93CD5B54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ffectLst/>
              </a:rPr>
              <a:t>DISCUSSION</a:t>
            </a:r>
            <a:endParaRPr kumimoji="1" lang="zh-CN" altLang="en-US" dirty="0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FDF32ACD-C0F1-B857-DD6F-679AF33258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7852278"/>
              </p:ext>
            </p:extLst>
          </p:nvPr>
        </p:nvGraphicFramePr>
        <p:xfrm>
          <a:off x="1098198" y="2759249"/>
          <a:ext cx="7030860" cy="4098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098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54EC8A1-46B2-E54B-88AE-3E9C34B0ABC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7305451" cy="5296952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缺点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Tile</a:t>
            </a:r>
            <a:r>
              <a:rPr kumimoji="1" lang="zh-CN" altLang="en-US" dirty="0"/>
              <a:t>的划分粗糙：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草率的要么不缓存，要么全缓存，事实上可以参考现有工作的划分方案（右图为</a:t>
            </a:r>
            <a:r>
              <a:rPr kumimoji="1" lang="en-US" altLang="zh-CN" dirty="0"/>
              <a:t>BLAS</a:t>
            </a:r>
            <a:r>
              <a:rPr kumimoji="1" lang="zh-CN" altLang="en-US" dirty="0"/>
              <a:t>的划分方案）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没有将算子特性与</a:t>
            </a:r>
            <a:r>
              <a:rPr kumimoji="1" lang="en-US" altLang="zh-CN" dirty="0"/>
              <a:t>tile</a:t>
            </a:r>
            <a:r>
              <a:rPr kumimoji="1" lang="zh-CN" altLang="en-US" dirty="0"/>
              <a:t>划分相结合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文章详略不当，有很多不必要的分析，比如两个动态规划算法，应该把目光聚焦在内存模型构建上</a:t>
            </a:r>
            <a:endParaRPr kumimoji="1"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B575448-3914-6F45-BA75-93CD5B54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ffectLst/>
              </a:rPr>
              <a:t>DISCUSSION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14B7305-CB8A-4755-A0FA-5047A2EC9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093" y="709425"/>
            <a:ext cx="4505380" cy="621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62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Thanks</a:t>
            </a:r>
            <a:r>
              <a:rPr lang="zh-CN" altLang="en-US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957354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wrap="square" rtlCol="0" anchor="ctr">
        <a:noAutofit/>
      </a:bodyPr>
      <a:lstStyle>
        <a:defPPr algn="ctr"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2736</TotalTime>
  <Words>530</Words>
  <Application>Microsoft Office PowerPoint</Application>
  <PresentationFormat>宽屏</PresentationFormat>
  <Paragraphs>87</Paragraphs>
  <Slides>16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微软雅黑</vt:lpstr>
      <vt:lpstr>Arial</vt:lpstr>
      <vt:lpstr>Cambria Math</vt:lpstr>
      <vt:lpstr>Wingdings</vt:lpstr>
      <vt:lpstr>1_Office 主题​​</vt:lpstr>
      <vt:lpstr>Optimus: An Operator Fusion Framework for Deep Neural Networks  ACM Transactions on Embedded Computing Systems 29 October 2022</vt:lpstr>
      <vt:lpstr>INTRODUCTION</vt:lpstr>
      <vt:lpstr>INTRODUCTION</vt:lpstr>
      <vt:lpstr>INTRODUCTION</vt:lpstr>
      <vt:lpstr>INTRODUCTION</vt:lpstr>
      <vt:lpstr>OVERVIEW</vt:lpstr>
      <vt:lpstr>DAG-BASED OPERATOR FUSER</vt:lpstr>
      <vt:lpstr>Memory Cost Remodeling</vt:lpstr>
      <vt:lpstr>ON-LINE VARIANT </vt:lpstr>
      <vt:lpstr>EVALUATION</vt:lpstr>
      <vt:lpstr>EVALUATION</vt:lpstr>
      <vt:lpstr>EVALUATION</vt:lpstr>
      <vt:lpstr>DISCUSSION</vt:lpstr>
      <vt:lpstr>DISCUSSION</vt:lpstr>
      <vt:lpstr>DISCUSSION</vt:lpstr>
      <vt:lpstr>Thanks！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Batch-reduce GEMM Kernel</dc:title>
  <dc:creator>王顺洪</dc:creator>
  <cp:lastModifiedBy>万 嘉诚</cp:lastModifiedBy>
  <cp:revision>392</cp:revision>
  <dcterms:created xsi:type="dcterms:W3CDTF">2021-09-03T09:24:00Z</dcterms:created>
  <dcterms:modified xsi:type="dcterms:W3CDTF">2023-03-30T09:38:17Z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79358529219840028D2D30722B0910C0</vt:lpwstr>
  </property>
  <property fmtid="{D5CDD505-2E9C-101B-9397-08002B2CF9AE}" pid="3" name="KSOProductBuildVer">
    <vt:lpwstr>1033-11.2.0.11214</vt:lpwstr>
  </property>
</Properties>
</file>