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15" r:id="rId2"/>
    <p:sldId id="516" r:id="rId3"/>
    <p:sldId id="518" r:id="rId4"/>
    <p:sldId id="519" r:id="rId5"/>
    <p:sldId id="522" r:id="rId6"/>
    <p:sldId id="523" r:id="rId7"/>
    <p:sldId id="528" r:id="rId8"/>
    <p:sldId id="527" r:id="rId9"/>
    <p:sldId id="529" r:id="rId10"/>
    <p:sldId id="533" r:id="rId11"/>
    <p:sldId id="52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8757"/>
    <a:srgbClr val="B02EDC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6" autoAdjust="0"/>
    <p:restoredTop sz="92721" autoAdjust="0"/>
  </p:normalViewPr>
  <p:slideViewPr>
    <p:cSldViewPr snapToGrid="0">
      <p:cViewPr varScale="1">
        <p:scale>
          <a:sx n="114" d="100"/>
          <a:sy n="114" d="100"/>
        </p:scale>
        <p:origin x="148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40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77AFA3D-DAEA-A745-A613-8DF40EBFB9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F13954F-DD9D-754E-B49F-C55877FA7E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8B150-55BE-5849-9442-5D034E27D81C}" type="datetimeFigureOut">
              <a:rPr kumimoji="1" lang="zh-CN" altLang="en-US" smtClean="0"/>
              <a:t>2023/4/13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FAF636-69A3-5E46-8418-C18AD0A1C3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C70FDD-C08A-E241-8B93-0ED80A877C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C177B-0DBC-8944-AAB8-8AC886E8444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9853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2023/4/13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852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从承载的语言上面来说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抽象成两个</a:t>
            </a:r>
            <a:r>
              <a:rPr kumimoji="1" lang="en-US" altLang="zh-CN" dirty="0" err="1"/>
              <a:t>ir</a:t>
            </a:r>
            <a:r>
              <a:rPr kumimoji="1" lang="zh-CN" altLang="en-US" dirty="0"/>
              <a:t>的原因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12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2023/4/13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84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2023/4/13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2023/4/13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0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289" y="5128443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>
            <a:extLst>
              <a:ext uri="{FF2B5EF4-FFF2-40B4-BE49-F238E27FC236}">
                <a16:creationId xmlns:a16="http://schemas.microsoft.com/office/drawing/2014/main" id="{51B558E7-6A52-4601-8F7C-E681BBE7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74" y="2655931"/>
            <a:ext cx="8739549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tx2"/>
                </a:solidFill>
              </a:rPr>
              <a:t>张量程序调优</a:t>
            </a:r>
            <a:endParaRPr lang="en-US" altLang="zh-CN" sz="2400" b="1" dirty="0">
              <a:solidFill>
                <a:schemeClr val="tx2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641399" y="1388496"/>
            <a:ext cx="8918627" cy="4334758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204030" y="5180822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528147" y="1277283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673988" y="4669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03844E44-6690-6BF6-0D1E-21254BCB5E59}"/>
              </a:ext>
            </a:extLst>
          </p:cNvPr>
          <p:cNvCxnSpPr>
            <a:cxnSpLocks/>
          </p:cNvCxnSpPr>
          <p:nvPr/>
        </p:nvCxnSpPr>
        <p:spPr>
          <a:xfrm>
            <a:off x="2707968" y="4467731"/>
            <a:ext cx="677605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8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230CCDD-D172-8938-3354-EB76474EB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DC4D3D-F9B4-08B5-00A1-2DC297E5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Tensor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Compiler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72E7DB7-EC9F-6865-D791-321898EE72AC}"/>
              </a:ext>
            </a:extLst>
          </p:cNvPr>
          <p:cNvSpPr/>
          <p:nvPr/>
        </p:nvSpPr>
        <p:spPr>
          <a:xfrm>
            <a:off x="4129217" y="1920736"/>
            <a:ext cx="2743200" cy="369332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Python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C++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3F3FD2-B7FF-EF79-6379-EA16DDB3ECCD}"/>
              </a:ext>
            </a:extLst>
          </p:cNvPr>
          <p:cNvSpPr/>
          <p:nvPr/>
        </p:nvSpPr>
        <p:spPr>
          <a:xfrm>
            <a:off x="4129217" y="2652588"/>
            <a:ext cx="2743200" cy="369332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High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Level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Graph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IR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25C03D-8A36-07DF-972F-48270105B5F1}"/>
              </a:ext>
            </a:extLst>
          </p:cNvPr>
          <p:cNvSpPr/>
          <p:nvPr/>
        </p:nvSpPr>
        <p:spPr>
          <a:xfrm>
            <a:off x="4129213" y="3564676"/>
            <a:ext cx="2743200" cy="369332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Low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Level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Tensor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IR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865814E-F8EE-CF70-8F57-080EE2DFCB32}"/>
              </a:ext>
            </a:extLst>
          </p:cNvPr>
          <p:cNvSpPr/>
          <p:nvPr/>
        </p:nvSpPr>
        <p:spPr>
          <a:xfrm>
            <a:off x="4126450" y="5340204"/>
            <a:ext cx="2743200" cy="369332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Deployable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Module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D456ED-75B9-E211-9246-A11B4B826E36}"/>
              </a:ext>
            </a:extLst>
          </p:cNvPr>
          <p:cNvSpPr txBox="1"/>
          <p:nvPr/>
        </p:nvSpPr>
        <p:spPr>
          <a:xfrm>
            <a:off x="452176" y="1113692"/>
            <a:ext cx="4561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program language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perspective: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7EC445E-F73E-9C00-B705-BB0D3E05C6D1}"/>
              </a:ext>
            </a:extLst>
          </p:cNvPr>
          <p:cNvSpPr/>
          <p:nvPr/>
        </p:nvSpPr>
        <p:spPr>
          <a:xfrm>
            <a:off x="1032646" y="4461261"/>
            <a:ext cx="274320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Accelerator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Backend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647C3C9-3B41-095C-6774-C4A116FD0C0E}"/>
              </a:ext>
            </a:extLst>
          </p:cNvPr>
          <p:cNvSpPr/>
          <p:nvPr/>
        </p:nvSpPr>
        <p:spPr>
          <a:xfrm>
            <a:off x="4129213" y="4461261"/>
            <a:ext cx="274320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LLVM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IR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DCE381-0A63-249C-0F2C-F96EC11A0819}"/>
              </a:ext>
            </a:extLst>
          </p:cNvPr>
          <p:cNvSpPr/>
          <p:nvPr/>
        </p:nvSpPr>
        <p:spPr>
          <a:xfrm>
            <a:off x="7225780" y="4452440"/>
            <a:ext cx="2867586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CUDA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Metal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OpenCL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BC8BCA9-5B79-0758-70CF-AF9A81015D47}"/>
              </a:ext>
            </a:extLst>
          </p:cNvPr>
          <p:cNvSpPr/>
          <p:nvPr/>
        </p:nvSpPr>
        <p:spPr>
          <a:xfrm>
            <a:off x="908260" y="4290220"/>
            <a:ext cx="9288000" cy="693772"/>
          </a:xfrm>
          <a:prstGeom prst="rect">
            <a:avLst/>
          </a:prstGeom>
          <a:noFill/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0ECBCE-ACBF-4431-3F74-46A28470FB3F}"/>
              </a:ext>
            </a:extLst>
          </p:cNvPr>
          <p:cNvSpPr/>
          <p:nvPr/>
        </p:nvSpPr>
        <p:spPr>
          <a:xfrm>
            <a:off x="7225784" y="1920736"/>
            <a:ext cx="1416818" cy="369332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Workloads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B684DA7-5B21-F3B9-3A6C-A5CBC563E1C2}"/>
              </a:ext>
            </a:extLst>
          </p:cNvPr>
          <p:cNvSpPr/>
          <p:nvPr/>
        </p:nvSpPr>
        <p:spPr>
          <a:xfrm>
            <a:off x="7225784" y="2652588"/>
            <a:ext cx="1416818" cy="369332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Subgraphs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01DFC1-AA92-E42C-C027-A6AC30580DCE}"/>
              </a:ext>
            </a:extLst>
          </p:cNvPr>
          <p:cNvSpPr/>
          <p:nvPr/>
        </p:nvSpPr>
        <p:spPr>
          <a:xfrm>
            <a:off x="7225780" y="3545351"/>
            <a:ext cx="2086708" cy="369332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Tensor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Programs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ACAAC65-18DD-1BAD-3F4C-EF69D0C23DD2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5500817" y="2290068"/>
            <a:ext cx="0" cy="36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C7037621-A900-7D99-1060-5E9FBF638BB5}"/>
              </a:ext>
            </a:extLst>
          </p:cNvPr>
          <p:cNvCxnSpPr>
            <a:cxnSpLocks/>
          </p:cNvCxnSpPr>
          <p:nvPr/>
        </p:nvCxnSpPr>
        <p:spPr>
          <a:xfrm>
            <a:off x="5500817" y="3021919"/>
            <a:ext cx="0" cy="54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366D20DA-11E6-3073-2B56-D56D2D333AED}"/>
              </a:ext>
            </a:extLst>
          </p:cNvPr>
          <p:cNvCxnSpPr>
            <a:cxnSpLocks/>
          </p:cNvCxnSpPr>
          <p:nvPr/>
        </p:nvCxnSpPr>
        <p:spPr>
          <a:xfrm>
            <a:off x="5497638" y="3934008"/>
            <a:ext cx="0" cy="36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D9B5CFF3-8172-CEAD-C5D5-7B4899B07732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498050" y="4983992"/>
            <a:ext cx="0" cy="3562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9586EF99-0DB8-FC63-446E-6A561D766936}"/>
              </a:ext>
            </a:extLst>
          </p:cNvPr>
          <p:cNvSpPr/>
          <p:nvPr/>
        </p:nvSpPr>
        <p:spPr>
          <a:xfrm>
            <a:off x="5651349" y="3087783"/>
            <a:ext cx="4442018" cy="369332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kumimoji="1" lang="en-US" altLang="zh-CN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Search Algorithm</a:t>
            </a:r>
            <a:r>
              <a:rPr kumimoji="1" lang="zh-CN" altLang="en-US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4302835-4A5A-1E36-4530-632738FD4D86}"/>
              </a:ext>
            </a:extLst>
          </p:cNvPr>
          <p:cNvSpPr/>
          <p:nvPr/>
        </p:nvSpPr>
        <p:spPr>
          <a:xfrm>
            <a:off x="3775847" y="2447626"/>
            <a:ext cx="5536642" cy="164394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12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0" grpId="0" animBg="1"/>
      <p:bldP spid="11" grpId="0" animBg="1"/>
      <p:bldP spid="12" grpId="0" animBg="1"/>
      <p:bldP spid="17" grpId="0" animBg="1"/>
      <p:bldP spid="24" grpId="0"/>
      <p:bldP spid="25" grpId="0"/>
      <p:bldP spid="35" grpId="0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FB4D873-39AA-2036-B4A3-74DC1E6BB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0D34040-25A2-A8ED-D661-3AAFAE91E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CEA7CDC-8C2D-0944-CF9F-D26E8B4CD368}"/>
              </a:ext>
            </a:extLst>
          </p:cNvPr>
          <p:cNvSpPr/>
          <p:nvPr/>
        </p:nvSpPr>
        <p:spPr>
          <a:xfrm>
            <a:off x="4202957" y="3685032"/>
            <a:ext cx="2734056" cy="2048256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AE534D8-0DC9-2194-43C5-D1C775824F20}"/>
              </a:ext>
            </a:extLst>
          </p:cNvPr>
          <p:cNvSpPr/>
          <p:nvPr/>
        </p:nvSpPr>
        <p:spPr>
          <a:xfrm>
            <a:off x="7138648" y="3840480"/>
            <a:ext cx="2343912" cy="1892808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DCC0AE-842B-686F-E20B-D839C45F9190}"/>
              </a:ext>
            </a:extLst>
          </p:cNvPr>
          <p:cNvSpPr/>
          <p:nvPr/>
        </p:nvSpPr>
        <p:spPr>
          <a:xfrm>
            <a:off x="9684196" y="3767328"/>
            <a:ext cx="2337960" cy="196596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63118F-42B9-E441-235F-1354D8445DBA}"/>
              </a:ext>
            </a:extLst>
          </p:cNvPr>
          <p:cNvSpPr/>
          <p:nvPr/>
        </p:nvSpPr>
        <p:spPr>
          <a:xfrm>
            <a:off x="9069678" y="1425988"/>
            <a:ext cx="2830796" cy="196596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607BF1A-9EA9-1602-6367-C3E35329D6FD}"/>
              </a:ext>
            </a:extLst>
          </p:cNvPr>
          <p:cNvSpPr/>
          <p:nvPr/>
        </p:nvSpPr>
        <p:spPr>
          <a:xfrm>
            <a:off x="3166030" y="1499616"/>
            <a:ext cx="2816065" cy="1892332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4708043-1C67-09B8-4D58-1D897F8B5DA7}"/>
              </a:ext>
            </a:extLst>
          </p:cNvPr>
          <p:cNvSpPr/>
          <p:nvPr/>
        </p:nvSpPr>
        <p:spPr>
          <a:xfrm>
            <a:off x="6093613" y="1627948"/>
            <a:ext cx="2858228" cy="1764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6847AE4-466B-15CF-8E7F-987A64F2F689}"/>
              </a:ext>
            </a:extLst>
          </p:cNvPr>
          <p:cNvSpPr/>
          <p:nvPr/>
        </p:nvSpPr>
        <p:spPr>
          <a:xfrm>
            <a:off x="230088" y="1416050"/>
            <a:ext cx="2365513" cy="1545812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7490DCC-D304-AAB8-C907-96E4DA60246D}"/>
              </a:ext>
            </a:extLst>
          </p:cNvPr>
          <p:cNvSpPr/>
          <p:nvPr/>
        </p:nvSpPr>
        <p:spPr>
          <a:xfrm>
            <a:off x="439483" y="3136417"/>
            <a:ext cx="1798310" cy="1047957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8AADCF4-8E90-F03E-AC66-6898C753EFAE}"/>
              </a:ext>
            </a:extLst>
          </p:cNvPr>
          <p:cNvSpPr/>
          <p:nvPr/>
        </p:nvSpPr>
        <p:spPr>
          <a:xfrm>
            <a:off x="165032" y="4312600"/>
            <a:ext cx="3722656" cy="1303009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A500201-21A2-3A93-4FA1-DF00233615CC}"/>
              </a:ext>
            </a:extLst>
          </p:cNvPr>
          <p:cNvSpPr/>
          <p:nvPr/>
        </p:nvSpPr>
        <p:spPr>
          <a:xfrm>
            <a:off x="63690" y="1009934"/>
            <a:ext cx="2638567" cy="35484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184D34F2-17D4-0E90-FAF1-E10BE43D0547}"/>
              </a:ext>
            </a:extLst>
          </p:cNvPr>
          <p:cNvSpPr/>
          <p:nvPr/>
        </p:nvSpPr>
        <p:spPr>
          <a:xfrm>
            <a:off x="93560" y="1349490"/>
            <a:ext cx="2608697" cy="166924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4BFDE5CC-B130-23E0-F8DC-7EF75A7C7716}"/>
              </a:ext>
            </a:extLst>
          </p:cNvPr>
          <p:cNvSpPr/>
          <p:nvPr/>
        </p:nvSpPr>
        <p:spPr>
          <a:xfrm>
            <a:off x="291527" y="3069084"/>
            <a:ext cx="2174170" cy="118664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7556FDF-5EF6-06EA-F83B-F2ED64A1163C}"/>
              </a:ext>
            </a:extLst>
          </p:cNvPr>
          <p:cNvSpPr/>
          <p:nvPr/>
        </p:nvSpPr>
        <p:spPr>
          <a:xfrm>
            <a:off x="59348" y="4255308"/>
            <a:ext cx="3890859" cy="147798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3BAB6616-AF62-ABF9-252D-6647949EC341}"/>
              </a:ext>
            </a:extLst>
          </p:cNvPr>
          <p:cNvSpPr/>
          <p:nvPr/>
        </p:nvSpPr>
        <p:spPr>
          <a:xfrm>
            <a:off x="3140057" y="1295645"/>
            <a:ext cx="2894087" cy="223428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B693A9-54E2-BD8B-AA68-BABCC9FDF9A9}"/>
              </a:ext>
            </a:extLst>
          </p:cNvPr>
          <p:cNvSpPr/>
          <p:nvPr/>
        </p:nvSpPr>
        <p:spPr>
          <a:xfrm>
            <a:off x="6066209" y="1426108"/>
            <a:ext cx="2906189" cy="20843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4B368A99-C4CC-3996-86A7-9085B79D3096}"/>
              </a:ext>
            </a:extLst>
          </p:cNvPr>
          <p:cNvSpPr/>
          <p:nvPr/>
        </p:nvSpPr>
        <p:spPr>
          <a:xfrm>
            <a:off x="9031981" y="1344631"/>
            <a:ext cx="2906189" cy="20843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69014F9-6B2C-672D-7267-FEA6944BA47F}"/>
              </a:ext>
            </a:extLst>
          </p:cNvPr>
          <p:cNvSpPr/>
          <p:nvPr/>
        </p:nvSpPr>
        <p:spPr>
          <a:xfrm>
            <a:off x="4131641" y="3655124"/>
            <a:ext cx="2906189" cy="20952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52339D6-4CA4-E71A-60B8-1B1EFA4581C2}"/>
              </a:ext>
            </a:extLst>
          </p:cNvPr>
          <p:cNvSpPr/>
          <p:nvPr/>
        </p:nvSpPr>
        <p:spPr>
          <a:xfrm>
            <a:off x="7037830" y="3730276"/>
            <a:ext cx="2534669" cy="20843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660D62A7-E236-EFA1-A45F-D38AF0B68CE2}"/>
              </a:ext>
            </a:extLst>
          </p:cNvPr>
          <p:cNvSpPr/>
          <p:nvPr/>
        </p:nvSpPr>
        <p:spPr>
          <a:xfrm>
            <a:off x="9572499" y="3688675"/>
            <a:ext cx="2534669" cy="20843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8" name="肘形连接符 67">
            <a:extLst>
              <a:ext uri="{FF2B5EF4-FFF2-40B4-BE49-F238E27FC236}">
                <a16:creationId xmlns:a16="http://schemas.microsoft.com/office/drawing/2014/main" id="{92C15694-C2E4-E72C-07D3-DBCD4AB51DD2}"/>
              </a:ext>
            </a:extLst>
          </p:cNvPr>
          <p:cNvCxnSpPr>
            <a:cxnSpLocks/>
          </p:cNvCxnSpPr>
          <p:nvPr/>
        </p:nvCxnSpPr>
        <p:spPr>
          <a:xfrm>
            <a:off x="2831335" y="1242391"/>
            <a:ext cx="3150760" cy="2442641"/>
          </a:xfrm>
          <a:prstGeom prst="bentConnector3">
            <a:avLst>
              <a:gd name="adj1" fmla="val 9994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肘形连接符 68">
            <a:extLst>
              <a:ext uri="{FF2B5EF4-FFF2-40B4-BE49-F238E27FC236}">
                <a16:creationId xmlns:a16="http://schemas.microsoft.com/office/drawing/2014/main" id="{20484B37-4332-AC6F-04FB-300EC65F42AC}"/>
              </a:ext>
            </a:extLst>
          </p:cNvPr>
          <p:cNvCxnSpPr>
            <a:cxnSpLocks/>
          </p:cNvCxnSpPr>
          <p:nvPr/>
        </p:nvCxnSpPr>
        <p:spPr>
          <a:xfrm>
            <a:off x="2814328" y="1124712"/>
            <a:ext cx="6154605" cy="2715768"/>
          </a:xfrm>
          <a:prstGeom prst="bentConnector3">
            <a:avLst>
              <a:gd name="adj1" fmla="val 9992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肘形连接符 69">
            <a:extLst>
              <a:ext uri="{FF2B5EF4-FFF2-40B4-BE49-F238E27FC236}">
                <a16:creationId xmlns:a16="http://schemas.microsoft.com/office/drawing/2014/main" id="{E5321749-16EB-DF66-B838-FAA2526FAE86}"/>
              </a:ext>
            </a:extLst>
          </p:cNvPr>
          <p:cNvCxnSpPr>
            <a:cxnSpLocks/>
          </p:cNvCxnSpPr>
          <p:nvPr/>
        </p:nvCxnSpPr>
        <p:spPr>
          <a:xfrm>
            <a:off x="2831334" y="1007033"/>
            <a:ext cx="9069140" cy="2754585"/>
          </a:xfrm>
          <a:prstGeom prst="bentConnector3">
            <a:avLst>
              <a:gd name="adj1" fmla="val 9994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任意形状 70">
            <a:extLst>
              <a:ext uri="{FF2B5EF4-FFF2-40B4-BE49-F238E27FC236}">
                <a16:creationId xmlns:a16="http://schemas.microsoft.com/office/drawing/2014/main" id="{5570EF9B-9B39-E895-BCC9-75AF2B3694AE}"/>
              </a:ext>
            </a:extLst>
          </p:cNvPr>
          <p:cNvSpPr/>
          <p:nvPr/>
        </p:nvSpPr>
        <p:spPr>
          <a:xfrm>
            <a:off x="42559" y="910785"/>
            <a:ext cx="3947326" cy="5002998"/>
          </a:xfrm>
          <a:custGeom>
            <a:avLst/>
            <a:gdLst>
              <a:gd name="connsiteX0" fmla="*/ 0 w 3995531"/>
              <a:gd name="connsiteY0" fmla="*/ 0 h 4979505"/>
              <a:gd name="connsiteX1" fmla="*/ 0 w 3995531"/>
              <a:gd name="connsiteY1" fmla="*/ 4979505 h 4979505"/>
              <a:gd name="connsiteX2" fmla="*/ 3995531 w 3995531"/>
              <a:gd name="connsiteY2" fmla="*/ 4979505 h 4979505"/>
              <a:gd name="connsiteX3" fmla="*/ 3995531 w 3995531"/>
              <a:gd name="connsiteY3" fmla="*/ 2951922 h 4979505"/>
              <a:gd name="connsiteX4" fmla="*/ 2812774 w 3995531"/>
              <a:gd name="connsiteY4" fmla="*/ 2951922 h 4979505"/>
              <a:gd name="connsiteX5" fmla="*/ 2812774 w 3995531"/>
              <a:gd name="connsiteY5" fmla="*/ 59635 h 4979505"/>
              <a:gd name="connsiteX6" fmla="*/ 0 w 3995531"/>
              <a:gd name="connsiteY6" fmla="*/ 0 h 4979505"/>
              <a:gd name="connsiteX0" fmla="*/ 0 w 3995531"/>
              <a:gd name="connsiteY0" fmla="*/ 23493 h 5002998"/>
              <a:gd name="connsiteX1" fmla="*/ 0 w 3995531"/>
              <a:gd name="connsiteY1" fmla="*/ 5002998 h 5002998"/>
              <a:gd name="connsiteX2" fmla="*/ 3995531 w 3995531"/>
              <a:gd name="connsiteY2" fmla="*/ 5002998 h 5002998"/>
              <a:gd name="connsiteX3" fmla="*/ 3995531 w 3995531"/>
              <a:gd name="connsiteY3" fmla="*/ 2975415 h 5002998"/>
              <a:gd name="connsiteX4" fmla="*/ 2812774 w 3995531"/>
              <a:gd name="connsiteY4" fmla="*/ 2975415 h 5002998"/>
              <a:gd name="connsiteX5" fmla="*/ 2812774 w 3995531"/>
              <a:gd name="connsiteY5" fmla="*/ 0 h 5002998"/>
              <a:gd name="connsiteX6" fmla="*/ 0 w 3995531"/>
              <a:gd name="connsiteY6" fmla="*/ 23493 h 500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5531" h="5002998">
                <a:moveTo>
                  <a:pt x="0" y="23493"/>
                </a:moveTo>
                <a:lnTo>
                  <a:pt x="0" y="5002998"/>
                </a:lnTo>
                <a:lnTo>
                  <a:pt x="3995531" y="5002998"/>
                </a:lnTo>
                <a:lnTo>
                  <a:pt x="3995531" y="2975415"/>
                </a:lnTo>
                <a:lnTo>
                  <a:pt x="2812774" y="2975415"/>
                </a:lnTo>
                <a:lnTo>
                  <a:pt x="2812774" y="0"/>
                </a:lnTo>
                <a:lnTo>
                  <a:pt x="0" y="23493"/>
                </a:lnTo>
                <a:close/>
              </a:path>
            </a:pathLst>
          </a:cu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EC72D180-787E-7E63-8047-6A071EDF08FF}"/>
              </a:ext>
            </a:extLst>
          </p:cNvPr>
          <p:cNvSpPr/>
          <p:nvPr/>
        </p:nvSpPr>
        <p:spPr>
          <a:xfrm>
            <a:off x="4102605" y="3590749"/>
            <a:ext cx="8031247" cy="231840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5707183D-585F-CE53-64C0-6E9342A77345}"/>
              </a:ext>
            </a:extLst>
          </p:cNvPr>
          <p:cNvSpPr/>
          <p:nvPr/>
        </p:nvSpPr>
        <p:spPr>
          <a:xfrm>
            <a:off x="3040243" y="1335206"/>
            <a:ext cx="9093609" cy="2160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E021E6C-79ED-002D-34AF-A8B41D7F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90" y="913448"/>
            <a:ext cx="12160343" cy="481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2" grpId="0" animBg="1"/>
      <p:bldP spid="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9DB4D0E-76AD-335D-6E39-B146258479F6}"/>
              </a:ext>
            </a:extLst>
          </p:cNvPr>
          <p:cNvSpPr/>
          <p:nvPr/>
        </p:nvSpPr>
        <p:spPr>
          <a:xfrm>
            <a:off x="3239547" y="2910745"/>
            <a:ext cx="2178055" cy="369332"/>
          </a:xfrm>
          <a:prstGeom prst="rect">
            <a:avLst/>
          </a:prstGeom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ln w="0"/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How</a:t>
            </a:r>
            <a:r>
              <a:rPr kumimoji="1" lang="zh-CN" altLang="en-US" b="1" dirty="0">
                <a:ln w="0"/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b="1" dirty="0">
                <a:ln w="0"/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to</a:t>
            </a:r>
            <a:r>
              <a:rPr kumimoji="1" lang="zh-CN" altLang="en-US" b="1" dirty="0">
                <a:ln w="0"/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b="1" dirty="0">
                <a:ln w="0"/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Search?</a:t>
            </a:r>
            <a:endParaRPr kumimoji="1" lang="zh-CN" altLang="en-US" b="1" dirty="0">
              <a:ln w="0"/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4A37EE24-7C5A-2D50-2073-6E0F9D43DA35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>
            <a:off x="3231623" y="2480195"/>
            <a:ext cx="7924" cy="1295713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307D52-92C1-B066-539A-81378EEB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A12B25F-428D-6D83-D7E4-6D9C5D65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Search?</a:t>
            </a:r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B5616D7-B1E2-5B2A-183A-3359EC0F73EE}"/>
              </a:ext>
            </a:extLst>
          </p:cNvPr>
          <p:cNvSpPr/>
          <p:nvPr/>
        </p:nvSpPr>
        <p:spPr>
          <a:xfrm>
            <a:off x="4288413" y="1937266"/>
            <a:ext cx="850391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X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1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D2CD57-B6E8-9CD7-C338-42535D785B9D}"/>
              </a:ext>
            </a:extLst>
          </p:cNvPr>
          <p:cNvSpPr/>
          <p:nvPr/>
        </p:nvSpPr>
        <p:spPr>
          <a:xfrm>
            <a:off x="1778684" y="4495908"/>
            <a:ext cx="850391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X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en-US" altLang="zh-CN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6</a:t>
            </a:r>
            <a:endParaRPr kumimoji="1" lang="zh-CN" altLang="en-US" baseline="30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5FD2E6-34FF-A84D-083D-186D9ABC71CF}"/>
              </a:ext>
            </a:extLst>
          </p:cNvPr>
          <p:cNvSpPr/>
          <p:nvPr/>
        </p:nvSpPr>
        <p:spPr>
          <a:xfrm>
            <a:off x="5227000" y="4518641"/>
            <a:ext cx="850391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X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en-US" altLang="zh-CN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9</a:t>
            </a:r>
            <a:endParaRPr kumimoji="1" lang="zh-CN" altLang="en-US" baseline="30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76A957-0F66-DC32-E980-1F4A29F62935}"/>
              </a:ext>
            </a:extLst>
          </p:cNvPr>
          <p:cNvSpPr/>
          <p:nvPr/>
        </p:nvSpPr>
        <p:spPr>
          <a:xfrm>
            <a:off x="2182758" y="3764939"/>
            <a:ext cx="2086708" cy="720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Tensor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Programs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73B3102-0618-2C63-1CB1-F84157F5FF51}"/>
              </a:ext>
            </a:extLst>
          </p:cNvPr>
          <p:cNvSpPr/>
          <p:nvPr/>
        </p:nvSpPr>
        <p:spPr>
          <a:xfrm>
            <a:off x="383094" y="3775908"/>
            <a:ext cx="5712906" cy="144000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FAF98C-1B26-EF3A-83B7-4C2C780EE0CC}"/>
              </a:ext>
            </a:extLst>
          </p:cNvPr>
          <p:cNvSpPr/>
          <p:nvPr/>
        </p:nvSpPr>
        <p:spPr>
          <a:xfrm>
            <a:off x="2182758" y="1760195"/>
            <a:ext cx="2097730" cy="72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Subgraph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DC1B4D-B1D0-859A-4747-F2EAFE887A7F}"/>
              </a:ext>
            </a:extLst>
          </p:cNvPr>
          <p:cNvSpPr/>
          <p:nvPr/>
        </p:nvSpPr>
        <p:spPr>
          <a:xfrm>
            <a:off x="751902" y="4518641"/>
            <a:ext cx="1026782" cy="369332"/>
          </a:xfrm>
          <a:prstGeom prst="rect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CPU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7356F9B-8036-8074-C17F-DC508679CF82}"/>
              </a:ext>
            </a:extLst>
          </p:cNvPr>
          <p:cNvSpPr/>
          <p:nvPr/>
        </p:nvSpPr>
        <p:spPr>
          <a:xfrm>
            <a:off x="4200218" y="4518641"/>
            <a:ext cx="1026782" cy="369332"/>
          </a:xfrm>
          <a:prstGeom prst="rect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GPU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C64B2C5-6206-14E9-778A-48E52DDF9483}"/>
              </a:ext>
            </a:extLst>
          </p:cNvPr>
          <p:cNvSpPr txBox="1"/>
          <p:nvPr/>
        </p:nvSpPr>
        <p:spPr>
          <a:xfrm>
            <a:off x="7048251" y="1167882"/>
            <a:ext cx="4133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most accurate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4C997A6-BE54-EEF4-F04D-F821CD6F7C98}"/>
                  </a:ext>
                </a:extLst>
              </p:cNvPr>
              <p:cNvSpPr txBox="1"/>
              <p:nvPr/>
            </p:nvSpPr>
            <p:spPr>
              <a:xfrm>
                <a:off x="6914033" y="2044275"/>
                <a:ext cx="440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500</m:t>
                      </m:r>
                      <m:r>
                        <m:rPr>
                          <m:sty m:val="p"/>
                        </m:rPr>
                        <a:rPr kumimoji="1" lang="en-US" altLang="zh-CN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ms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sup>
                      </m:sSup>
                      <m:r>
                        <a:rPr kumimoji="1"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≈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5.78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days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kumimoji="1"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4C997A6-BE54-EEF4-F04D-F821CD6F7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033" y="2044275"/>
                <a:ext cx="4401600" cy="369332"/>
              </a:xfrm>
              <a:prstGeom prst="rect">
                <a:avLst/>
              </a:prstGeom>
              <a:blipFill>
                <a:blip r:embed="rId2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FF76E176-2756-DDAC-D5F5-3A833CEF6EA1}"/>
              </a:ext>
            </a:extLst>
          </p:cNvPr>
          <p:cNvSpPr txBox="1"/>
          <p:nvPr/>
        </p:nvSpPr>
        <p:spPr>
          <a:xfrm>
            <a:off x="9005108" y="1167882"/>
            <a:ext cx="1713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inefficient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81FB013-90C9-D023-5F59-967789668A9B}"/>
              </a:ext>
            </a:extLst>
          </p:cNvPr>
          <p:cNvSpPr txBox="1"/>
          <p:nvPr/>
        </p:nvSpPr>
        <p:spPr>
          <a:xfrm>
            <a:off x="7072360" y="1406962"/>
            <a:ext cx="4133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approach: Execute each candidate on the target hardware.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07655FF-5F78-755D-23BD-E2178B2C58F0}"/>
              </a:ext>
            </a:extLst>
          </p:cNvPr>
          <p:cNvSpPr/>
          <p:nvPr/>
        </p:nvSpPr>
        <p:spPr>
          <a:xfrm>
            <a:off x="7048251" y="1148578"/>
            <a:ext cx="4036060" cy="1296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9ED0023-CE1B-74DF-2B09-9A13340D6F2D}"/>
              </a:ext>
            </a:extLst>
          </p:cNvPr>
          <p:cNvSpPr/>
          <p:nvPr/>
        </p:nvSpPr>
        <p:spPr>
          <a:xfrm>
            <a:off x="7048251" y="2772245"/>
            <a:ext cx="403606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Search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Algorithm Guided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by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endParaRPr kumimoji="1"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kumimoji="1" lang="en-US" altLang="zh-CN" b="1" u="sng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Cost</a:t>
            </a:r>
            <a:r>
              <a:rPr kumimoji="1" lang="zh-CN" altLang="en-US" b="1" u="sng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b="1" u="sng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Model</a:t>
            </a:r>
            <a:endParaRPr kumimoji="1" lang="zh-CN" altLang="en-US" b="1" u="sng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A3EA8358-BE3C-4E37-D012-30760EBFFB94}"/>
              </a:ext>
            </a:extLst>
          </p:cNvPr>
          <p:cNvCxnSpPr>
            <a:cxnSpLocks/>
          </p:cNvCxnSpPr>
          <p:nvPr/>
        </p:nvCxnSpPr>
        <p:spPr>
          <a:xfrm>
            <a:off x="5456664" y="3106562"/>
            <a:ext cx="138464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565791E8-B4EA-FB3E-F9FF-F2AD4792E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330" y="3667397"/>
            <a:ext cx="4043982" cy="2971754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buNone/>
            </a:pPr>
            <a:r>
              <a:rPr kumimoji="1" lang="en-US" altLang="zh-CN" sz="4500" dirty="0">
                <a:latin typeface="Arial" panose="020B0604020202020204" pitchFamily="34" charset="0"/>
                <a:cs typeface="Arial" panose="020B0604020202020204" pitchFamily="34" charset="0"/>
              </a:rPr>
              <a:t>Previous works:</a:t>
            </a:r>
          </a:p>
          <a:p>
            <a:pPr marL="179388" indent="-250825" algn="l"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kumimoji="1" lang="en" altLang="zh-CN" sz="4000" b="0" dirty="0">
                <a:latin typeface="Arial" panose="020B0604020202020204" pitchFamily="34" charset="0"/>
                <a:cs typeface="Arial" panose="020B0604020202020204" pitchFamily="34" charset="0"/>
              </a:rPr>
              <a:t>Empirical Formula Cost Model</a:t>
            </a:r>
          </a:p>
          <a:p>
            <a:pPr marL="258763" lvl="1" indent="0">
              <a:buClr>
                <a:schemeClr val="tx1"/>
              </a:buClr>
              <a:buSzPct val="80000"/>
              <a:buNone/>
            </a:pPr>
            <a:r>
              <a:rPr kumimoji="1" lang="en" altLang="zh-CN" sz="3300" dirty="0">
                <a:latin typeface="Arial" panose="020B0604020202020204" pitchFamily="34" charset="0"/>
                <a:cs typeface="Arial" panose="020B0604020202020204" pitchFamily="34" charset="0"/>
              </a:rPr>
              <a:t>Halide16</a:t>
            </a:r>
          </a:p>
          <a:p>
            <a:pPr marL="179388" indent="-250825"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kumimoji="1" lang="en" altLang="zh-CN" sz="4000" b="0" dirty="0">
                <a:latin typeface="Arial" panose="020B0604020202020204" pitchFamily="34" charset="0"/>
                <a:cs typeface="Arial" panose="020B0604020202020204" pitchFamily="34" charset="0"/>
              </a:rPr>
              <a:t>Online Learning Cost Model</a:t>
            </a:r>
          </a:p>
          <a:p>
            <a:pPr marL="258763" lvl="1" indent="0">
              <a:buClr>
                <a:schemeClr val="tx1"/>
              </a:buClr>
              <a:buSzPct val="80000"/>
              <a:buNone/>
            </a:pPr>
            <a:r>
              <a:rPr kumimoji="1" lang="en" altLang="zh-CN" sz="3300" dirty="0" err="1">
                <a:latin typeface="Arial" panose="020B0604020202020204" pitchFamily="34" charset="0"/>
                <a:cs typeface="Arial" panose="020B0604020202020204" pitchFamily="34" charset="0"/>
              </a:rPr>
              <a:t>AutoTVM</a:t>
            </a:r>
            <a:r>
              <a:rPr kumimoji="1" lang="en" altLang="zh-CN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" altLang="zh-CN" sz="3300" dirty="0" err="1">
                <a:latin typeface="Arial" panose="020B0604020202020204" pitchFamily="34" charset="0"/>
                <a:cs typeface="Arial" panose="020B0604020202020204" pitchFamily="34" charset="0"/>
              </a:rPr>
              <a:t>Ansor</a:t>
            </a:r>
            <a:r>
              <a:rPr kumimoji="1" lang="en" altLang="zh-CN" sz="3300" dirty="0">
                <a:latin typeface="Arial" panose="020B0604020202020204" pitchFamily="34" charset="0"/>
                <a:cs typeface="Arial" panose="020B0604020202020204" pitchFamily="34" charset="0"/>
              </a:rPr>
              <a:t>, Chameleon, </a:t>
            </a:r>
            <a:r>
              <a:rPr kumimoji="1" lang="en" altLang="zh-CN" sz="3300" dirty="0" err="1">
                <a:latin typeface="Arial" panose="020B0604020202020204" pitchFamily="34" charset="0"/>
                <a:cs typeface="Arial" panose="020B0604020202020204" pitchFamily="34" charset="0"/>
              </a:rPr>
              <a:t>FlexTensor</a:t>
            </a:r>
            <a:r>
              <a:rPr kumimoji="1" lang="en" altLang="zh-CN" sz="3300" dirty="0">
                <a:latin typeface="Arial" panose="020B0604020202020204" pitchFamily="34" charset="0"/>
                <a:cs typeface="Arial" panose="020B0604020202020204" pitchFamily="34" charset="0"/>
              </a:rPr>
              <a:t>, Halide20</a:t>
            </a:r>
          </a:p>
          <a:p>
            <a:pPr marL="179388" indent="-250825"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kumimoji="1" lang="en" altLang="zh-CN" sz="4000" b="0" dirty="0">
                <a:latin typeface="Arial" panose="020B0604020202020204" pitchFamily="34" charset="0"/>
                <a:cs typeface="Arial" panose="020B0604020202020204" pitchFamily="34" charset="0"/>
              </a:rPr>
              <a:t>Offline Learning Cost Model</a:t>
            </a:r>
          </a:p>
          <a:p>
            <a:pPr marL="258763" lvl="1" indent="0">
              <a:buClr>
                <a:schemeClr val="tx1"/>
              </a:buClr>
              <a:buSzPct val="80000"/>
              <a:buNone/>
            </a:pPr>
            <a:r>
              <a:rPr kumimoji="1" lang="en" altLang="zh-CN" sz="3300" dirty="0" err="1">
                <a:latin typeface="Arial" panose="020B0604020202020204" pitchFamily="34" charset="0"/>
                <a:cs typeface="Arial" panose="020B0604020202020204" pitchFamily="34" charset="0"/>
              </a:rPr>
              <a:t>TenSet</a:t>
            </a:r>
            <a:r>
              <a:rPr kumimoji="1" lang="en" altLang="zh-CN" sz="3300" dirty="0">
                <a:latin typeface="Arial" panose="020B0604020202020204" pitchFamily="34" charset="0"/>
                <a:cs typeface="Arial" panose="020B0604020202020204" pitchFamily="34" charset="0"/>
              </a:rPr>
              <a:t>, TIRAMISU cost model, The work of Benoit Steiner et al.</a:t>
            </a:r>
            <a:endParaRPr kumimoji="1" lang="zh-CN" alt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dirty="0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4511B34B-D5B5-A738-5DB9-CB7DAB316805}"/>
              </a:ext>
            </a:extLst>
          </p:cNvPr>
          <p:cNvCxnSpPr>
            <a:cxnSpLocks/>
          </p:cNvCxnSpPr>
          <p:nvPr/>
        </p:nvCxnSpPr>
        <p:spPr>
          <a:xfrm>
            <a:off x="3239547" y="4353339"/>
            <a:ext cx="0" cy="70692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2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3" grpId="0"/>
      <p:bldP spid="24" grpId="0"/>
      <p:bldP spid="25" grpId="0"/>
      <p:bldP spid="26" grpId="0"/>
      <p:bldP spid="27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307D52-92C1-B066-539A-81378EEB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A12B25F-428D-6D83-D7E4-6D9C5D65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82CD7BA-290B-3000-7070-417116C9A523}"/>
              </a:ext>
            </a:extLst>
          </p:cNvPr>
          <p:cNvSpPr txBox="1"/>
          <p:nvPr/>
        </p:nvSpPr>
        <p:spPr>
          <a:xfrm>
            <a:off x="861028" y="1671766"/>
            <a:ext cx="4671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Ansor</a:t>
            </a:r>
            <a:r>
              <a:rPr kumimoji="1" lang="zh-CN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1" lang="zh-CN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TenSet</a:t>
            </a:r>
            <a:endParaRPr kumimoji="1" lang="en-US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Extract</a:t>
            </a:r>
            <a:r>
              <a:rPr kumimoji="1" lang="en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 164 features from five aspects for the innermost assignment statement</a:t>
            </a:r>
            <a:endParaRPr lang="en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FA04870-A754-CCD8-18D7-23C7FB8DC911}"/>
              </a:ext>
            </a:extLst>
          </p:cNvPr>
          <p:cNvSpPr txBox="1"/>
          <p:nvPr/>
        </p:nvSpPr>
        <p:spPr>
          <a:xfrm>
            <a:off x="5860410" y="1671766"/>
            <a:ext cx="46718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TIRAMISU cost model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Extract</a:t>
            </a:r>
            <a:r>
              <a:rPr kumimoji="1" lang="zh-CN" alt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2534 features from the innermost assignment statement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xtract the AST structure as a computational stream to forward propagate input features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B110E6-35A0-53D9-24A6-62C1E749501B}"/>
              </a:ext>
            </a:extLst>
          </p:cNvPr>
          <p:cNvSpPr txBox="1"/>
          <p:nvPr/>
        </p:nvSpPr>
        <p:spPr>
          <a:xfrm>
            <a:off x="861028" y="1004047"/>
            <a:ext cx="467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SzPct val="80000"/>
            </a:pP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C1:</a:t>
            </a:r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Feature Extraction</a:t>
            </a:r>
            <a:endParaRPr kumimoji="1" lang="zh-CN" altLang="en-US" sz="2000" b="1" u="sng" dirty="0">
              <a:solidFill>
                <a:srgbClr val="FF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778829-DD7C-E8A4-07CB-2E7D8CE0ECD8}"/>
              </a:ext>
            </a:extLst>
          </p:cNvPr>
          <p:cNvSpPr txBox="1"/>
          <p:nvPr/>
        </p:nvSpPr>
        <p:spPr>
          <a:xfrm>
            <a:off x="869217" y="3161641"/>
            <a:ext cx="4671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Drawbacks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feature engineering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endParaRPr lang="en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6D47E4-F975-E258-9BC5-7336C07595EE}"/>
              </a:ext>
            </a:extLst>
          </p:cNvPr>
          <p:cNvSpPr txBox="1"/>
          <p:nvPr/>
        </p:nvSpPr>
        <p:spPr>
          <a:xfrm>
            <a:off x="5860410" y="3161641"/>
            <a:ext cx="46718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Drawbacks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feature engineering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lang="en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sparse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AST information in it is difficult to extract and utilize</a:t>
            </a:r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4B7824B-6799-F4D5-DFF5-8A49E7F32AA6}"/>
              </a:ext>
            </a:extLst>
          </p:cNvPr>
          <p:cNvCxnSpPr/>
          <p:nvPr/>
        </p:nvCxnSpPr>
        <p:spPr>
          <a:xfrm>
            <a:off x="5625548" y="1520687"/>
            <a:ext cx="0" cy="326253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FF438622-25E4-CCD0-3BB1-6C63DA9A4EE4}"/>
              </a:ext>
            </a:extLst>
          </p:cNvPr>
          <p:cNvCxnSpPr>
            <a:cxnSpLocks/>
          </p:cNvCxnSpPr>
          <p:nvPr/>
        </p:nvCxnSpPr>
        <p:spPr>
          <a:xfrm>
            <a:off x="725557" y="4899991"/>
            <a:ext cx="965347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2DDF05E4-C9D2-1C95-DDDD-1A9EC6266A1F}"/>
              </a:ext>
            </a:extLst>
          </p:cNvPr>
          <p:cNvSpPr txBox="1"/>
          <p:nvPr/>
        </p:nvSpPr>
        <p:spPr>
          <a:xfrm>
            <a:off x="861028" y="5093651"/>
            <a:ext cx="951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Ours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xtract features from schedule primitives rather than tensor programs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Treat schedule primitives as tensor language and turn the task of predicting tensor program latency into an NLP regression task</a:t>
            </a:r>
            <a:endParaRPr lang="en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75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307D52-92C1-B066-539A-81378EEB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A12B25F-428D-6D83-D7E4-6D9C5D65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B110E6-35A0-53D9-24A6-62C1E749501B}"/>
              </a:ext>
            </a:extLst>
          </p:cNvPr>
          <p:cNvSpPr txBox="1"/>
          <p:nvPr/>
        </p:nvSpPr>
        <p:spPr>
          <a:xfrm>
            <a:off x="861028" y="1004047"/>
            <a:ext cx="467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SzPct val="80000"/>
            </a:pP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C2:</a:t>
            </a:r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Cross-Hardware Unavailability</a:t>
            </a:r>
            <a:endParaRPr kumimoji="1" lang="zh-CN" altLang="en-US" sz="2000" b="1" u="sng" dirty="0">
              <a:solidFill>
                <a:srgbClr val="FF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2921DED-E3AB-8D7D-2846-132514641661}"/>
              </a:ext>
            </a:extLst>
          </p:cNvPr>
          <p:cNvSpPr/>
          <p:nvPr/>
        </p:nvSpPr>
        <p:spPr>
          <a:xfrm>
            <a:off x="2745362" y="3247196"/>
            <a:ext cx="2057400" cy="108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Machine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A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剪去单角的矩形 9">
            <a:extLst>
              <a:ext uri="{FF2B5EF4-FFF2-40B4-BE49-F238E27FC236}">
                <a16:creationId xmlns:a16="http://schemas.microsoft.com/office/drawing/2014/main" id="{9D6C52BE-6292-774D-48BF-4633A4EBC805}"/>
              </a:ext>
            </a:extLst>
          </p:cNvPr>
          <p:cNvSpPr/>
          <p:nvPr/>
        </p:nvSpPr>
        <p:spPr>
          <a:xfrm>
            <a:off x="5386962" y="1669311"/>
            <a:ext cx="1418076" cy="1080000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Data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B95E729-C518-95B3-EFD8-4C45077C6599}"/>
              </a:ext>
            </a:extLst>
          </p:cNvPr>
          <p:cNvSpPr/>
          <p:nvPr/>
        </p:nvSpPr>
        <p:spPr>
          <a:xfrm>
            <a:off x="5355212" y="4769714"/>
            <a:ext cx="1481576" cy="108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Cost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Model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8A7CC0F-C487-93D4-95F9-E309BF2873CC}"/>
              </a:ext>
            </a:extLst>
          </p:cNvPr>
          <p:cNvSpPr/>
          <p:nvPr/>
        </p:nvSpPr>
        <p:spPr>
          <a:xfrm>
            <a:off x="8701662" y="3247196"/>
            <a:ext cx="2057400" cy="108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Machine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B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5D4ECB09-A1ED-5A94-7DC3-C63B16612F10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3774062" y="2209311"/>
            <a:ext cx="1612900" cy="103788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BBDD650D-8422-C955-BEE0-86018F607544}"/>
              </a:ext>
            </a:extLst>
          </p:cNvPr>
          <p:cNvCxnSpPr>
            <a:cxnSpLocks/>
            <a:stCxn id="10" idx="1"/>
            <a:endCxn id="12" idx="0"/>
          </p:cNvCxnSpPr>
          <p:nvPr/>
        </p:nvCxnSpPr>
        <p:spPr>
          <a:xfrm>
            <a:off x="6096000" y="2749311"/>
            <a:ext cx="0" cy="202040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F650F500-9021-2DD7-648A-AC1D04507904}"/>
              </a:ext>
            </a:extLst>
          </p:cNvPr>
          <p:cNvCxnSpPr>
            <a:cxnSpLocks/>
            <a:stCxn id="12" idx="1"/>
            <a:endCxn id="9" idx="4"/>
          </p:cNvCxnSpPr>
          <p:nvPr/>
        </p:nvCxnSpPr>
        <p:spPr>
          <a:xfrm flipH="1" flipV="1">
            <a:off x="3774062" y="4327196"/>
            <a:ext cx="1581150" cy="982518"/>
          </a:xfrm>
          <a:prstGeom prst="straightConnector1">
            <a:avLst/>
          </a:prstGeom>
          <a:ln w="3810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2B64BB1-ABD9-5CC3-FE75-7B73538D0BD0}"/>
              </a:ext>
            </a:extLst>
          </p:cNvPr>
          <p:cNvCxnSpPr>
            <a:cxnSpLocks/>
            <a:stCxn id="12" idx="3"/>
            <a:endCxn id="13" idx="4"/>
          </p:cNvCxnSpPr>
          <p:nvPr/>
        </p:nvCxnSpPr>
        <p:spPr>
          <a:xfrm flipV="1">
            <a:off x="6836788" y="4327196"/>
            <a:ext cx="2893574" cy="982518"/>
          </a:xfrm>
          <a:prstGeom prst="straightConnector1">
            <a:avLst/>
          </a:prstGeom>
          <a:ln w="3810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33B5CD52-31F0-37F7-577B-91420B58D62C}"/>
              </a:ext>
            </a:extLst>
          </p:cNvPr>
          <p:cNvCxnSpPr>
            <a:cxnSpLocks/>
            <a:stCxn id="13" idx="2"/>
            <a:endCxn id="9" idx="6"/>
          </p:cNvCxnSpPr>
          <p:nvPr/>
        </p:nvCxnSpPr>
        <p:spPr>
          <a:xfrm flipH="1">
            <a:off x="4802762" y="3787196"/>
            <a:ext cx="3898900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893EC656-2C8F-C70F-355C-914936FDEF42}"/>
              </a:ext>
            </a:extLst>
          </p:cNvPr>
          <p:cNvSpPr/>
          <p:nvPr/>
        </p:nvSpPr>
        <p:spPr>
          <a:xfrm>
            <a:off x="6591419" y="3341411"/>
            <a:ext cx="184177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Domain</a:t>
            </a:r>
            <a:r>
              <a:rPr kumimoji="1"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Gap</a:t>
            </a:r>
            <a:endParaRPr kumimoji="1" lang="zh-CN" altLang="en-US" b="1" u="sng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E5EF42A-E02A-C9E7-9219-D5A7C26440B2}"/>
              </a:ext>
            </a:extLst>
          </p:cNvPr>
          <p:cNvSpPr/>
          <p:nvPr/>
        </p:nvSpPr>
        <p:spPr>
          <a:xfrm>
            <a:off x="7780774" y="4919296"/>
            <a:ext cx="249568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Poor Performance 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8F2E445-B39C-453D-C36A-A027B6FCE20E}"/>
              </a:ext>
            </a:extLst>
          </p:cNvPr>
          <p:cNvSpPr/>
          <p:nvPr/>
        </p:nvSpPr>
        <p:spPr>
          <a:xfrm>
            <a:off x="2338824" y="4919296"/>
            <a:ext cx="249568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High Performance </a:t>
            </a:r>
          </a:p>
        </p:txBody>
      </p:sp>
    </p:spTree>
    <p:extLst>
      <p:ext uri="{BB962C8B-B14F-4D97-AF65-F5344CB8AC3E}">
        <p14:creationId xmlns:p14="http://schemas.microsoft.com/office/powerpoint/2010/main" val="257917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30" grpId="0"/>
      <p:bldP spid="32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307D52-92C1-B066-539A-81378EEB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A12B25F-428D-6D83-D7E4-6D9C5D65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82CD7BA-290B-3000-7070-417116C9A523}"/>
              </a:ext>
            </a:extLst>
          </p:cNvPr>
          <p:cNvSpPr txBox="1"/>
          <p:nvPr/>
        </p:nvSpPr>
        <p:spPr>
          <a:xfrm>
            <a:off x="861028" y="1671766"/>
            <a:ext cx="4671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TenSet</a:t>
            </a:r>
            <a:endParaRPr kumimoji="1" lang="en-US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uild a local model to predict the latency gap between the source and target hardware</a:t>
            </a:r>
            <a:endParaRPr lang="en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FA04870-A754-CCD8-18D7-23C7FB8DC911}"/>
              </a:ext>
            </a:extLst>
          </p:cNvPr>
          <p:cNvSpPr txBox="1"/>
          <p:nvPr/>
        </p:nvSpPr>
        <p:spPr>
          <a:xfrm>
            <a:off x="5860410" y="1671766"/>
            <a:ext cx="4671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Moses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Use model distillation to distill out transferable and non-transferable parameters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B110E6-35A0-53D9-24A6-62C1E749501B}"/>
              </a:ext>
            </a:extLst>
          </p:cNvPr>
          <p:cNvSpPr txBox="1"/>
          <p:nvPr/>
        </p:nvSpPr>
        <p:spPr>
          <a:xfrm>
            <a:off x="861028" y="1004047"/>
            <a:ext cx="467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SzPct val="80000"/>
            </a:pP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C2:</a:t>
            </a:r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Cross-Hardware Unavailability</a:t>
            </a:r>
            <a:endParaRPr kumimoji="1" lang="zh-CN" altLang="en-US" sz="2000" b="1" u="sng" dirty="0">
              <a:solidFill>
                <a:srgbClr val="FF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778829-DD7C-E8A4-07CB-2E7D8CE0ECD8}"/>
              </a:ext>
            </a:extLst>
          </p:cNvPr>
          <p:cNvSpPr txBox="1"/>
          <p:nvPr/>
        </p:nvSpPr>
        <p:spPr>
          <a:xfrm>
            <a:off x="869217" y="3161641"/>
            <a:ext cx="46718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Drawbacks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Suboptimal performance</a:t>
            </a:r>
            <a:endParaRPr lang="en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6D47E4-F975-E258-9BC5-7336C07595EE}"/>
              </a:ext>
            </a:extLst>
          </p:cNvPr>
          <p:cNvSpPr txBox="1"/>
          <p:nvPr/>
        </p:nvSpPr>
        <p:spPr>
          <a:xfrm>
            <a:off x="5860410" y="3161641"/>
            <a:ext cx="4671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open source</a:t>
            </a:r>
            <a:endParaRPr lang="en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4B7824B-6799-F4D5-DFF5-8A49E7F32AA6}"/>
              </a:ext>
            </a:extLst>
          </p:cNvPr>
          <p:cNvCxnSpPr/>
          <p:nvPr/>
        </p:nvCxnSpPr>
        <p:spPr>
          <a:xfrm>
            <a:off x="5625548" y="1520687"/>
            <a:ext cx="0" cy="326253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2DDF05E4-C9D2-1C95-DDDD-1A9EC6266A1F}"/>
              </a:ext>
            </a:extLst>
          </p:cNvPr>
          <p:cNvSpPr txBox="1"/>
          <p:nvPr/>
        </p:nvSpPr>
        <p:spPr>
          <a:xfrm>
            <a:off x="861028" y="5093651"/>
            <a:ext cx="951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Ours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Use multi-task learning techniques to solve the</a:t>
            </a:r>
            <a:r>
              <a: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ross-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  <a:r>
              <a:rPr kumimoji="1" lang="en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unavailability</a:t>
            </a:r>
          </a:p>
          <a:p>
            <a:pPr marL="252000" indent="-180000">
              <a:buClr>
                <a:schemeClr val="tx1"/>
              </a:buClr>
              <a:buSzPct val="70000"/>
              <a:buFont typeface="Wingdings" pitchFamily="2" charset="2"/>
              <a:buChar char="l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Use shared and non-shared parameters to fit hardware-independent and hardware-dependent features</a:t>
            </a:r>
            <a:endParaRPr lang="en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9C01A34-B873-86DC-1B77-DE1C4CFF715B}"/>
              </a:ext>
            </a:extLst>
          </p:cNvPr>
          <p:cNvCxnSpPr>
            <a:cxnSpLocks/>
          </p:cNvCxnSpPr>
          <p:nvPr/>
        </p:nvCxnSpPr>
        <p:spPr>
          <a:xfrm>
            <a:off x="725557" y="4899991"/>
            <a:ext cx="965347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4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DD6170E3-71D6-FF70-043A-7D9CCA4F5AEB}"/>
              </a:ext>
            </a:extLst>
          </p:cNvPr>
          <p:cNvSpPr txBox="1"/>
          <p:nvPr/>
        </p:nvSpPr>
        <p:spPr>
          <a:xfrm>
            <a:off x="4668433" y="3201861"/>
            <a:ext cx="693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B02E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256, i.0, 2, i.1, 4, i.2, 2, i.3, 16</a:t>
            </a:r>
            <a:endParaRPr lang="en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7874E6-F2A0-F10E-DBFA-D84032DE1990}"/>
              </a:ext>
            </a:extLst>
          </p:cNvPr>
          <p:cNvSpPr txBox="1"/>
          <p:nvPr/>
        </p:nvSpPr>
        <p:spPr>
          <a:xfrm>
            <a:off x="4669200" y="3200400"/>
            <a:ext cx="693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B02E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split,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i.0,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i.1,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4,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i.2,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i.3,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</a:t>
            </a:r>
            <a:endParaRPr lang="en" altLang="zh-CN" sz="2000" dirty="0">
              <a:solidFill>
                <a:srgbClr val="0787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1F08533-D608-074C-48DE-A905C7A2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5D2C6B7-CA92-EAC5-C4BE-2074970C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Feature Extraction</a:t>
            </a:r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1F32CC-B892-7B23-71E6-A49B05E39C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458" r="4665" b="2416"/>
          <a:stretch/>
        </p:blipFill>
        <p:spPr>
          <a:xfrm>
            <a:off x="390098" y="1557881"/>
            <a:ext cx="2780408" cy="1759858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321EB587-1C8C-54C8-4518-912018D4C595}"/>
              </a:ext>
            </a:extLst>
          </p:cNvPr>
          <p:cNvSpPr/>
          <p:nvPr/>
        </p:nvSpPr>
        <p:spPr>
          <a:xfrm>
            <a:off x="658022" y="4755689"/>
            <a:ext cx="1680117" cy="735747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sz="2800" dirty="0">
                <a:latin typeface="微软雅黑" pitchFamily="34" charset="-122"/>
                <a:ea typeface="微软雅黑" pitchFamily="34" charset="-122"/>
              </a:rPr>
              <a:t>0.83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416425E2-B1BF-634D-6A2C-93487D2AFFB7}"/>
              </a:ext>
            </a:extLst>
          </p:cNvPr>
          <p:cNvCxnSpPr>
            <a:cxnSpLocks/>
          </p:cNvCxnSpPr>
          <p:nvPr/>
        </p:nvCxnSpPr>
        <p:spPr>
          <a:xfrm>
            <a:off x="1498080" y="3483114"/>
            <a:ext cx="0" cy="1134000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0A58CE7E-3675-16A2-84F4-8C877F28BAB0}"/>
              </a:ext>
            </a:extLst>
          </p:cNvPr>
          <p:cNvSpPr/>
          <p:nvPr/>
        </p:nvSpPr>
        <p:spPr>
          <a:xfrm>
            <a:off x="4667927" y="1428988"/>
            <a:ext cx="1575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HOW?</a:t>
            </a:r>
            <a:endParaRPr kumimoji="1" lang="zh-CN" altLang="en-US" b="1" u="sng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D0C771D-3AE8-D2C0-EC71-BECBF7B3C063}"/>
                  </a:ext>
                </a:extLst>
              </p:cNvPr>
              <p:cNvSpPr txBox="1"/>
              <p:nvPr/>
            </p:nvSpPr>
            <p:spPr>
              <a:xfrm>
                <a:off x="1498080" y="3757726"/>
                <a:ext cx="7632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D0C771D-3AE8-D2C0-EC71-BECBF7B3C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080" y="3757726"/>
                <a:ext cx="763260" cy="584775"/>
              </a:xfrm>
              <a:prstGeom prst="rect">
                <a:avLst/>
              </a:prstGeom>
              <a:blipFill>
                <a:blip r:embed="rId3"/>
                <a:stretch>
                  <a:fillRect b="-234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6AB607B9-5AA4-6AD6-5858-7966E41C8FD8}"/>
              </a:ext>
            </a:extLst>
          </p:cNvPr>
          <p:cNvSpPr txBox="1"/>
          <p:nvPr/>
        </p:nvSpPr>
        <p:spPr>
          <a:xfrm>
            <a:off x="4669200" y="2384777"/>
            <a:ext cx="693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B02E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B02E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i.0=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i.1=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i.2=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i.3=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" altLang="zh-CN" sz="2000" dirty="0">
              <a:solidFill>
                <a:srgbClr val="0787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51AFE26-79B2-9650-64E2-EE301FCDB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640" y="4574193"/>
            <a:ext cx="2682240" cy="19354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30CEB41-4FA0-DEFB-F32D-897F89DDE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55" y="4769773"/>
            <a:ext cx="2143760" cy="154432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3D1C3E2-52EF-A68F-D6E3-1D34B00FA25B}"/>
              </a:ext>
            </a:extLst>
          </p:cNvPr>
          <p:cNvSpPr txBox="1"/>
          <p:nvPr/>
        </p:nvSpPr>
        <p:spPr>
          <a:xfrm>
            <a:off x="4668433" y="4016543"/>
            <a:ext cx="7787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1, 0, 0, 0,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1, 256, 2, 2, 3, 4, 4, 2, 5, 16</a:t>
            </a:r>
            <a:endParaRPr lang="en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E44C7EAD-021F-E09E-7AE2-6AF40B1B9491}"/>
              </a:ext>
            </a:extLst>
          </p:cNvPr>
          <p:cNvCxnSpPr>
            <a:cxnSpLocks/>
          </p:cNvCxnSpPr>
          <p:nvPr/>
        </p:nvCxnSpPr>
        <p:spPr>
          <a:xfrm>
            <a:off x="4536555" y="2514010"/>
            <a:ext cx="9525" cy="184119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2B8E44F0-BECB-62B8-7520-68472911A6F5}"/>
              </a:ext>
            </a:extLst>
          </p:cNvPr>
          <p:cNvCxnSpPr/>
          <p:nvPr/>
        </p:nvCxnSpPr>
        <p:spPr>
          <a:xfrm>
            <a:off x="6759079" y="4024181"/>
            <a:ext cx="0" cy="3898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7A674C65-FDCE-74B6-B608-1B1233A4ABCC}"/>
              </a:ext>
            </a:extLst>
          </p:cNvPr>
          <p:cNvSpPr txBox="1"/>
          <p:nvPr/>
        </p:nvSpPr>
        <p:spPr>
          <a:xfrm>
            <a:off x="4669200" y="3200400"/>
            <a:ext cx="693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B02E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i.0,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i.1,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i.2,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i.3,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" altLang="zh-CN" sz="2000" dirty="0">
              <a:solidFill>
                <a:srgbClr val="0787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E1AB78-F48B-4443-5B25-347DF5C874A3}"/>
              </a:ext>
            </a:extLst>
          </p:cNvPr>
          <p:cNvSpPr txBox="1"/>
          <p:nvPr/>
        </p:nvSpPr>
        <p:spPr>
          <a:xfrm>
            <a:off x="4669200" y="4017600"/>
            <a:ext cx="7787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1, 0, 0, 0,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256,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kumimoji="1"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</a:t>
            </a:r>
            <a:endParaRPr lang="en" altLang="zh-CN" sz="2000" dirty="0">
              <a:solidFill>
                <a:srgbClr val="0787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2E7E82A-A602-F06C-C72F-7AD49EA219C9}"/>
              </a:ext>
            </a:extLst>
          </p:cNvPr>
          <p:cNvSpPr txBox="1"/>
          <p:nvPr/>
        </p:nvSpPr>
        <p:spPr>
          <a:xfrm>
            <a:off x="4669200" y="4017600"/>
            <a:ext cx="7787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80000"/>
              <a:buNone/>
            </a:pP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1, 0, 0, 0,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..., 0, 0,</a:t>
            </a:r>
            <a:r>
              <a:rPr kumimoji="1" lang="zh-CN" altLang="en-US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787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1, 256, 2, 2, 3, 4, 4, 2, 5, 16</a:t>
            </a:r>
            <a:endParaRPr lang="en" altLang="zh-CN" sz="2000" dirty="0">
              <a:solidFill>
                <a:srgbClr val="0787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09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1"/>
      <p:bldP spid="19" grpId="0"/>
      <p:bldP spid="6" grpId="1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1F08533-D608-074C-48DE-A905C7A2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5D2C6B7-CA92-EAC5-C4BE-2074970C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TLP</a:t>
            </a:r>
            <a:endParaRPr kumimoji="1"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21EB587-1C8C-54C8-4518-912018D4C595}"/>
              </a:ext>
            </a:extLst>
          </p:cNvPr>
          <p:cNvSpPr/>
          <p:nvPr/>
        </p:nvSpPr>
        <p:spPr>
          <a:xfrm>
            <a:off x="4452033" y="987735"/>
            <a:ext cx="1680117" cy="735747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sz="2800" dirty="0">
                <a:latin typeface="微软雅黑" pitchFamily="34" charset="-122"/>
                <a:ea typeface="微软雅黑" pitchFamily="34" charset="-122"/>
              </a:rPr>
              <a:t>0.83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416425E2-B1BF-634D-6A2C-93487D2AFFB7}"/>
              </a:ext>
            </a:extLst>
          </p:cNvPr>
          <p:cNvCxnSpPr>
            <a:cxnSpLocks/>
          </p:cNvCxnSpPr>
          <p:nvPr/>
        </p:nvCxnSpPr>
        <p:spPr>
          <a:xfrm flipV="1">
            <a:off x="3265378" y="1474510"/>
            <a:ext cx="986963" cy="468645"/>
          </a:xfrm>
          <a:prstGeom prst="straightConnector1">
            <a:avLst/>
          </a:prstGeom>
          <a:ln w="6350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D0C771D-3AE8-D2C0-EC71-BECBF7B3C063}"/>
                  </a:ext>
                </a:extLst>
              </p:cNvPr>
              <p:cNvSpPr txBox="1"/>
              <p:nvPr/>
            </p:nvSpPr>
            <p:spPr>
              <a:xfrm>
                <a:off x="3207297" y="1063221"/>
                <a:ext cx="7632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D0C771D-3AE8-D2C0-EC71-BECBF7B3C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297" y="1063221"/>
                <a:ext cx="763260" cy="584775"/>
              </a:xfrm>
              <a:prstGeom prst="rect">
                <a:avLst/>
              </a:prstGeom>
              <a:blipFill>
                <a:blip r:embed="rId2"/>
                <a:stretch>
                  <a:fillRect b="-234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D51AFE26-79B2-9650-64E2-EE301FCDB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651" y="4193733"/>
            <a:ext cx="2011680" cy="145161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30CEB41-4FA0-DEFB-F32D-897F89DDE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000" y="2738619"/>
            <a:ext cx="1607820" cy="11582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459E2F-1BAB-232C-AE88-64F2A9269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3" y="4583623"/>
            <a:ext cx="2875280" cy="177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16BF3A5-C920-78AC-75A2-9D3F9A233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12" y="4598272"/>
            <a:ext cx="3388360" cy="17729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4FF11B0-5490-3BB7-9D0D-3C5EF1D54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432" y="1952004"/>
            <a:ext cx="1993900" cy="25019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E461EDD1-B556-26AD-53AB-E5A4D895C0E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458" r="4665" b="2416"/>
          <a:stretch/>
        </p:blipFill>
        <p:spPr>
          <a:xfrm>
            <a:off x="390098" y="1557881"/>
            <a:ext cx="2780408" cy="1759858"/>
          </a:xfrm>
          <a:prstGeom prst="rect">
            <a:avLst/>
          </a:prstGeom>
        </p:spPr>
      </p:pic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9D696C86-169D-DA20-A4AA-EB4703D3E16F}"/>
              </a:ext>
            </a:extLst>
          </p:cNvPr>
          <p:cNvCxnSpPr>
            <a:cxnSpLocks/>
          </p:cNvCxnSpPr>
          <p:nvPr/>
        </p:nvCxnSpPr>
        <p:spPr>
          <a:xfrm>
            <a:off x="2001520" y="3429000"/>
            <a:ext cx="264160" cy="970280"/>
          </a:xfrm>
          <a:prstGeom prst="straightConnector1">
            <a:avLst/>
          </a:prstGeom>
          <a:ln w="635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E3A12603-584E-A0FE-B047-544BEF2F130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312183" y="5472623"/>
            <a:ext cx="710319" cy="12109"/>
          </a:xfrm>
          <a:prstGeom prst="straightConnector1">
            <a:avLst/>
          </a:prstGeom>
          <a:ln w="635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C9A631DD-4BE0-6C47-5091-561AE9CF20C6}"/>
              </a:ext>
            </a:extLst>
          </p:cNvPr>
          <p:cNvCxnSpPr>
            <a:cxnSpLocks/>
          </p:cNvCxnSpPr>
          <p:nvPr/>
        </p:nvCxnSpPr>
        <p:spPr>
          <a:xfrm flipV="1">
            <a:off x="7951954" y="4742403"/>
            <a:ext cx="544091" cy="801269"/>
          </a:xfrm>
          <a:prstGeom prst="straightConnector1">
            <a:avLst/>
          </a:prstGeom>
          <a:ln w="635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8E711135-C7F2-AA42-4BD6-C33FCB6693AA}"/>
              </a:ext>
            </a:extLst>
          </p:cNvPr>
          <p:cNvCxnSpPr>
            <a:cxnSpLocks/>
          </p:cNvCxnSpPr>
          <p:nvPr/>
        </p:nvCxnSpPr>
        <p:spPr>
          <a:xfrm flipH="1" flipV="1">
            <a:off x="6426714" y="1355608"/>
            <a:ext cx="1061481" cy="443230"/>
          </a:xfrm>
          <a:prstGeom prst="straightConnector1">
            <a:avLst/>
          </a:prstGeom>
          <a:ln w="635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47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22A8FAF4-1A14-0AEB-3436-5544236C9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012" y="826880"/>
            <a:ext cx="5722471" cy="843311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B0CA257-34E6-24C2-25F0-A5F8605B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CB9533D-9CE6-6164-A261-DD37E4463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MTL-TLP</a:t>
            </a:r>
            <a:endParaRPr kumimoji="1"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E75D8CC-153D-A6AC-3850-B135FF9D3308}"/>
              </a:ext>
            </a:extLst>
          </p:cNvPr>
          <p:cNvSpPr/>
          <p:nvPr/>
        </p:nvSpPr>
        <p:spPr>
          <a:xfrm>
            <a:off x="1105560" y="2040330"/>
            <a:ext cx="746101" cy="5193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A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8346B91-58E3-6197-39B2-06ACA2CFD6BC}"/>
              </a:ext>
            </a:extLst>
          </p:cNvPr>
          <p:cNvSpPr/>
          <p:nvPr/>
        </p:nvSpPr>
        <p:spPr>
          <a:xfrm>
            <a:off x="3583214" y="2020881"/>
            <a:ext cx="746101" cy="5193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B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C45CF03F-2329-844C-3762-3B55B94BC912}"/>
              </a:ext>
            </a:extLst>
          </p:cNvPr>
          <p:cNvCxnSpPr>
            <a:cxnSpLocks/>
          </p:cNvCxnSpPr>
          <p:nvPr/>
        </p:nvCxnSpPr>
        <p:spPr>
          <a:xfrm flipH="1">
            <a:off x="1851661" y="2290280"/>
            <a:ext cx="1731553" cy="1944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8D06A5-CF52-3E4E-7E22-2B7D055EA17C}"/>
              </a:ext>
            </a:extLst>
          </p:cNvPr>
          <p:cNvSpPr/>
          <p:nvPr/>
        </p:nvSpPr>
        <p:spPr>
          <a:xfrm>
            <a:off x="1741438" y="1791112"/>
            <a:ext cx="184177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Domain</a:t>
            </a:r>
            <a:r>
              <a:rPr kumimoji="1"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Gap</a:t>
            </a:r>
            <a:endParaRPr kumimoji="1" lang="zh-CN" altLang="en-US" b="1" u="sng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3218D68-9DC7-9035-FB14-EEC067053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3" b="8804"/>
          <a:stretch/>
        </p:blipFill>
        <p:spPr>
          <a:xfrm>
            <a:off x="6192816" y="2801228"/>
            <a:ext cx="4038600" cy="284651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33AB73E-7C68-1083-99FF-E9EECC477F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6"/>
          <a:stretch/>
        </p:blipFill>
        <p:spPr>
          <a:xfrm>
            <a:off x="2587635" y="3214127"/>
            <a:ext cx="1243472" cy="25019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85435A8D-558C-1438-BC53-3ADAB8405BE5}"/>
              </a:ext>
            </a:extLst>
          </p:cNvPr>
          <p:cNvSpPr txBox="1"/>
          <p:nvPr/>
        </p:nvSpPr>
        <p:spPr>
          <a:xfrm>
            <a:off x="425058" y="1226663"/>
            <a:ext cx="467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/>
              </a:buClr>
              <a:buSzPct val="80000"/>
            </a:pP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-US" altLang="zh-CN" sz="2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ross-Hardware Unavailability</a:t>
            </a:r>
            <a:endParaRPr kumimoji="1" lang="zh-CN" altLang="en-US" sz="2000" b="1" u="sng" dirty="0">
              <a:solidFill>
                <a:srgbClr val="FF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53806C91-0DF7-6670-8072-9E9F8C5BC275}"/>
              </a:ext>
            </a:extLst>
          </p:cNvPr>
          <p:cNvCxnSpPr>
            <a:cxnSpLocks/>
          </p:cNvCxnSpPr>
          <p:nvPr/>
        </p:nvCxnSpPr>
        <p:spPr>
          <a:xfrm>
            <a:off x="4465935" y="4298913"/>
            <a:ext cx="1553129" cy="0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28F3D51-9D06-D7FF-6E8E-D39C359B5649}"/>
              </a:ext>
            </a:extLst>
          </p:cNvPr>
          <p:cNvSpPr txBox="1"/>
          <p:nvPr/>
        </p:nvSpPr>
        <p:spPr>
          <a:xfrm>
            <a:off x="7117691" y="5638117"/>
            <a:ext cx="18958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819B608-0A73-5525-2B14-6CB781CDA350}"/>
              </a:ext>
            </a:extLst>
          </p:cNvPr>
          <p:cNvSpPr txBox="1"/>
          <p:nvPr/>
        </p:nvSpPr>
        <p:spPr>
          <a:xfrm>
            <a:off x="6192816" y="2459537"/>
            <a:ext cx="10725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Pred1: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0.53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7FB6259-67FB-B91F-94B6-329A1139388A}"/>
              </a:ext>
            </a:extLst>
          </p:cNvPr>
          <p:cNvSpPr txBox="1"/>
          <p:nvPr/>
        </p:nvSpPr>
        <p:spPr>
          <a:xfrm>
            <a:off x="7543340" y="2458924"/>
            <a:ext cx="10725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Pred2: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0.86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CAC0B1C-84D6-D037-F28B-FC44D80FD57C}"/>
              </a:ext>
            </a:extLst>
          </p:cNvPr>
          <p:cNvSpPr txBox="1"/>
          <p:nvPr/>
        </p:nvSpPr>
        <p:spPr>
          <a:xfrm>
            <a:off x="9108004" y="2458924"/>
            <a:ext cx="10725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Pred3: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0.93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37A81BD-6640-2657-4519-324B994971DD}"/>
              </a:ext>
            </a:extLst>
          </p:cNvPr>
          <p:cNvSpPr txBox="1"/>
          <p:nvPr/>
        </p:nvSpPr>
        <p:spPr>
          <a:xfrm>
            <a:off x="6151834" y="1768015"/>
            <a:ext cx="12350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Label1: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48E1B75-F4F3-7302-EB79-E00E0BED0288}"/>
              </a:ext>
            </a:extLst>
          </p:cNvPr>
          <p:cNvSpPr txBox="1"/>
          <p:nvPr/>
        </p:nvSpPr>
        <p:spPr>
          <a:xfrm>
            <a:off x="7546138" y="1762527"/>
            <a:ext cx="111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Label2: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0.88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23E0BFA-7E2D-36A0-1EC3-EE5DA329046A}"/>
              </a:ext>
            </a:extLst>
          </p:cNvPr>
          <p:cNvSpPr txBox="1"/>
          <p:nvPr/>
        </p:nvSpPr>
        <p:spPr>
          <a:xfrm>
            <a:off x="9074167" y="1762527"/>
            <a:ext cx="111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Label3:</a:t>
            </a:r>
            <a:r>
              <a:rPr kumimoji="1"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0.89</a:t>
            </a:r>
            <a:endParaRPr kumimoji="1"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097C6972-A717-612F-B4C1-52BD180F0A1C}"/>
              </a:ext>
            </a:extLst>
          </p:cNvPr>
          <p:cNvCxnSpPr>
            <a:cxnSpLocks/>
          </p:cNvCxnSpPr>
          <p:nvPr/>
        </p:nvCxnSpPr>
        <p:spPr>
          <a:xfrm>
            <a:off x="6735435" y="2128037"/>
            <a:ext cx="0" cy="29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FF623203-1E69-E957-2CD2-FE200562E0B3}"/>
              </a:ext>
            </a:extLst>
          </p:cNvPr>
          <p:cNvCxnSpPr>
            <a:cxnSpLocks/>
          </p:cNvCxnSpPr>
          <p:nvPr/>
        </p:nvCxnSpPr>
        <p:spPr>
          <a:xfrm>
            <a:off x="8072721" y="2102637"/>
            <a:ext cx="0" cy="2934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EB18D071-DF7C-D1CF-1EC3-6B87F9DB6F4D}"/>
              </a:ext>
            </a:extLst>
          </p:cNvPr>
          <p:cNvCxnSpPr>
            <a:cxnSpLocks/>
          </p:cNvCxnSpPr>
          <p:nvPr/>
        </p:nvCxnSpPr>
        <p:spPr>
          <a:xfrm>
            <a:off x="9701496" y="2102637"/>
            <a:ext cx="0" cy="2934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D16DADFE-8FD5-BF73-C4B5-B3FDE75AB104}"/>
              </a:ext>
            </a:extLst>
          </p:cNvPr>
          <p:cNvSpPr/>
          <p:nvPr/>
        </p:nvSpPr>
        <p:spPr>
          <a:xfrm>
            <a:off x="464956" y="1096173"/>
            <a:ext cx="4671849" cy="16200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12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44367F1-80E8-CA52-A9F8-B16ED935C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BA7ED78-7A02-64B8-1BF2-A1D64A49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62F619D-B370-39B5-621F-1CFCDE78BB06}"/>
              </a:ext>
            </a:extLst>
          </p:cNvPr>
          <p:cNvSpPr txBox="1">
            <a:spLocks/>
          </p:cNvSpPr>
          <p:nvPr/>
        </p:nvSpPr>
        <p:spPr>
          <a:xfrm>
            <a:off x="552691" y="5177481"/>
            <a:ext cx="10531621" cy="8286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55600" indent="-355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250825"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kumimoji="1" lang="en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Thank you for listening</a:t>
            </a:r>
          </a:p>
          <a:p>
            <a:pPr marL="179388" indent="-250825"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kumimoji="1" lang="en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Email me to ask follow-up questions: zhaiyi0@mail.ustc.edu.cn</a:t>
            </a:r>
            <a:endParaRPr kumimoji="1" lang="zh-CN" altLang="en-US" sz="1800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0735919-F626-3D57-86F8-B0ED363836F7}"/>
              </a:ext>
            </a:extLst>
          </p:cNvPr>
          <p:cNvCxnSpPr>
            <a:cxnSpLocks/>
          </p:cNvCxnSpPr>
          <p:nvPr/>
        </p:nvCxnSpPr>
        <p:spPr>
          <a:xfrm>
            <a:off x="677710" y="4837670"/>
            <a:ext cx="928183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26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28268</TotalTime>
  <Words>596</Words>
  <Application>Microsoft Macintosh PowerPoint</Application>
  <PresentationFormat>宽屏</PresentationFormat>
  <Paragraphs>119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微软雅黑</vt:lpstr>
      <vt:lpstr>Arial</vt:lpstr>
      <vt:lpstr>Cambria Math</vt:lpstr>
      <vt:lpstr>Wingdings</vt:lpstr>
      <vt:lpstr>Office 主题​​</vt:lpstr>
      <vt:lpstr>PowerPoint 演示文稿</vt:lpstr>
      <vt:lpstr>Tensor Compiler</vt:lpstr>
      <vt:lpstr>An Example</vt:lpstr>
      <vt:lpstr>How to Search?</vt:lpstr>
      <vt:lpstr>Challenges</vt:lpstr>
      <vt:lpstr>Challenges</vt:lpstr>
      <vt:lpstr>Challenges</vt:lpstr>
      <vt:lpstr>Feature Extraction</vt:lpstr>
      <vt:lpstr>TLP</vt:lpstr>
      <vt:lpstr>MTL-TLP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zhaiyi</cp:lastModifiedBy>
  <cp:revision>1223</cp:revision>
  <cp:lastPrinted>2023-02-20T12:58:05Z</cp:lastPrinted>
  <dcterms:created xsi:type="dcterms:W3CDTF">2018-06-04T22:40:57Z</dcterms:created>
  <dcterms:modified xsi:type="dcterms:W3CDTF">2023-04-13T13:23:43Z</dcterms:modified>
</cp:coreProperties>
</file>