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504" r:id="rId2"/>
    <p:sldId id="514" r:id="rId3"/>
    <p:sldId id="515" r:id="rId4"/>
    <p:sldId id="516" r:id="rId5"/>
    <p:sldId id="517" r:id="rId6"/>
    <p:sldId id="521" r:id="rId7"/>
    <p:sldId id="522" r:id="rId8"/>
    <p:sldId id="523" r:id="rId9"/>
    <p:sldId id="524" r:id="rId10"/>
    <p:sldId id="525" r:id="rId11"/>
    <p:sldId id="526" r:id="rId12"/>
    <p:sldId id="518" r:id="rId13"/>
    <p:sldId id="519" r:id="rId14"/>
    <p:sldId id="527" r:id="rId15"/>
    <p:sldId id="529" r:id="rId16"/>
    <p:sldId id="528" r:id="rId17"/>
    <p:sldId id="531" r:id="rId18"/>
    <p:sldId id="533" r:id="rId19"/>
    <p:sldId id="530" r:id="rId20"/>
    <p:sldId id="532" r:id="rId21"/>
    <p:sldId id="398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235C2-9910-4816-BB70-BF97C72F2818}" type="datetimeFigureOut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3E7F0-2968-4FDB-93E3-7025429DD2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305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93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5958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680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33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88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84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9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l.acm.org/doi/10.1145/3503222.3507708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github.com/GVProf/GVProf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1A6A448-9EA8-5A98-FB7E-CFEA24977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302" y="3644187"/>
            <a:ext cx="6096000" cy="1650491"/>
          </a:xfrm>
          <a:prstGeom prst="rect">
            <a:avLst/>
          </a:prstGeom>
        </p:spPr>
      </p:pic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3581" y="1798621"/>
            <a:ext cx="8739549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ValueExpert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: exploring value patterns in GPU-accelerated applications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54604" y="3213813"/>
            <a:ext cx="1826269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 pitchFamily="18" charset="0"/>
                <a:hlinkClick r:id="rId5"/>
              </a:rPr>
              <a:t>ASPLOS 2022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0FB9F3F-AEA6-F697-19D9-2529955C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ED8335-C68B-BF7A-9051-A3C019DE8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value-related inefficiencies</a:t>
            </a:r>
          </a:p>
          <a:p>
            <a:pPr lvl="1"/>
            <a:r>
              <a:rPr lang="zh-CN" altLang="en-US" dirty="0"/>
              <a:t>现有</a:t>
            </a:r>
            <a:r>
              <a:rPr lang="en-US" altLang="zh-CN" dirty="0"/>
              <a:t>GPU Profiling</a:t>
            </a:r>
            <a:r>
              <a:rPr lang="zh-CN" altLang="en-US" dirty="0"/>
              <a:t>工具难以发现</a:t>
            </a:r>
            <a:endParaRPr lang="en-US" altLang="zh-CN" dirty="0"/>
          </a:p>
          <a:p>
            <a:pPr lvl="2"/>
            <a:r>
              <a:rPr lang="zh-CN" altLang="en-US" dirty="0"/>
              <a:t>运行时冗余的</a:t>
            </a:r>
            <a:r>
              <a:rPr lang="en-US" altLang="zh-CN" dirty="0"/>
              <a:t>GPU</a:t>
            </a:r>
            <a:r>
              <a:rPr lang="zh-CN" altLang="en-US" dirty="0"/>
              <a:t>指令</a:t>
            </a:r>
            <a:endParaRPr lang="en-US" altLang="zh-CN" dirty="0"/>
          </a:p>
          <a:p>
            <a:pPr lvl="2"/>
            <a:r>
              <a:rPr lang="zh-CN" altLang="en-US" dirty="0"/>
              <a:t>不必要的</a:t>
            </a:r>
            <a:r>
              <a:rPr lang="en-US" altLang="zh-CN" dirty="0"/>
              <a:t>CPU-GPU</a:t>
            </a:r>
            <a:r>
              <a:rPr lang="zh-CN" altLang="en-US" dirty="0"/>
              <a:t>通信</a:t>
            </a:r>
            <a:endParaRPr lang="en-US" altLang="zh-CN" dirty="0"/>
          </a:p>
          <a:p>
            <a:pPr lvl="2"/>
            <a:r>
              <a:rPr lang="en-US" altLang="zh-CN" dirty="0"/>
              <a:t>…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F7AF47B-AC86-6834-DFEB-BF37D103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A11F93A-4D76-44D0-F974-B4766BA08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471" y="3668120"/>
            <a:ext cx="6350481" cy="226034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8F4D1ED-268A-6397-F0C3-95AC4C24D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471" y="1140781"/>
            <a:ext cx="6323703" cy="238745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0D1BF73-7AA7-1C2F-6951-64AD0B21857E}"/>
              </a:ext>
            </a:extLst>
          </p:cNvPr>
          <p:cNvSpPr txBox="1"/>
          <p:nvPr/>
        </p:nvSpPr>
        <p:spPr>
          <a:xfrm>
            <a:off x="9828286" y="5605638"/>
            <a:ext cx="180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cudaMemset</a:t>
            </a:r>
            <a:endParaRPr lang="zh-CN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42C840F-A82E-3513-988F-F2D54D0A832C}"/>
              </a:ext>
            </a:extLst>
          </p:cNvPr>
          <p:cNvSpPr txBox="1"/>
          <p:nvPr/>
        </p:nvSpPr>
        <p:spPr>
          <a:xfrm>
            <a:off x="8877552" y="1565410"/>
            <a:ext cx="180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one group?</a:t>
            </a:r>
            <a:endParaRPr lang="zh-CN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BC110A2-1255-353C-725D-04A2D565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E25E51-7E75-7646-9848-14FA94B8D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通过</a:t>
            </a:r>
            <a:r>
              <a:rPr lang="en-US" altLang="zh-CN" dirty="0"/>
              <a:t>NVIDIA Sanitizer API</a:t>
            </a:r>
            <a:r>
              <a:rPr lang="zh-CN" altLang="en-US" dirty="0"/>
              <a:t>对二进制文件插桩</a:t>
            </a:r>
            <a:endParaRPr lang="en-US" altLang="zh-CN" dirty="0"/>
          </a:p>
          <a:p>
            <a:pPr lvl="1"/>
            <a:r>
              <a:rPr lang="zh-CN" altLang="en-US" dirty="0"/>
              <a:t>捕获 </a:t>
            </a:r>
            <a:r>
              <a:rPr lang="en-US" altLang="zh-CN" dirty="0"/>
              <a:t>GPU load &amp; store </a:t>
            </a:r>
            <a:r>
              <a:rPr lang="zh-CN" altLang="en-US" dirty="0"/>
              <a:t>指令产生和使用的值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11C6E8A-58BC-6D59-1622-9E358F8D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ValueExpert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85F8871-326C-8CA3-F557-348045452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158" y="1990243"/>
            <a:ext cx="8968040" cy="4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8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9811DAA-DD1A-CB99-7AD9-7254DAB67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6B9789E-B85C-D362-960C-00D833000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Workflow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D77D87-E308-F7CF-7BC7-269CF2206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22" y="1138591"/>
            <a:ext cx="11196156" cy="494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3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6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D72AF61C-A1D2-BCD1-8BEF-F43421F87FAD}"/>
              </a:ext>
            </a:extLst>
          </p:cNvPr>
          <p:cNvSpPr/>
          <p:nvPr/>
        </p:nvSpPr>
        <p:spPr>
          <a:xfrm>
            <a:off x="503315" y="4648272"/>
            <a:ext cx="2276917" cy="92333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操作修改了某个对象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但该对象中的部分值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没有发生变化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187948D7-FD42-B8AF-E7E9-E5A1EDF6C95B}"/>
              </a:ext>
            </a:extLst>
          </p:cNvPr>
          <p:cNvCxnSpPr>
            <a:cxnSpLocks/>
          </p:cNvCxnSpPr>
          <p:nvPr/>
        </p:nvCxnSpPr>
        <p:spPr>
          <a:xfrm flipV="1">
            <a:off x="1653187" y="4172328"/>
            <a:ext cx="0" cy="47594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18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  <p:cxnSp>
        <p:nvCxnSpPr>
          <p:cNvPr id="10" name="连接符: 肘形 9">
            <a:extLst>
              <a:ext uri="{FF2B5EF4-FFF2-40B4-BE49-F238E27FC236}">
                <a16:creationId xmlns:a16="http://schemas.microsoft.com/office/drawing/2014/main" id="{D6112F32-B6DC-6CCD-14F8-CD308D9D74A2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3524378" y="4172328"/>
            <a:ext cx="0" cy="47594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36049FC7-DB91-C82C-385B-CB9567479D1C}"/>
              </a:ext>
            </a:extLst>
          </p:cNvPr>
          <p:cNvSpPr/>
          <p:nvPr/>
        </p:nvSpPr>
        <p:spPr>
          <a:xfrm>
            <a:off x="2385920" y="4648272"/>
            <a:ext cx="2276916" cy="92333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两个对象在经过任何操作前后内容都一样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en-US" altLang="zh-CN" b="1" dirty="0">
                <a:solidFill>
                  <a:schemeClr val="accent1"/>
                </a:solidFill>
              </a:rPr>
              <a:t>(</a:t>
            </a:r>
            <a:r>
              <a:rPr lang="zh-CN" altLang="en-US" b="1" dirty="0">
                <a:solidFill>
                  <a:schemeClr val="accent1"/>
                </a:solidFill>
              </a:rPr>
              <a:t>通过</a:t>
            </a:r>
            <a:r>
              <a:rPr lang="en-US" altLang="zh-CN" b="1" dirty="0">
                <a:solidFill>
                  <a:schemeClr val="accent1"/>
                </a:solidFill>
              </a:rPr>
              <a:t>hash</a:t>
            </a:r>
            <a:r>
              <a:rPr lang="zh-CN" altLang="en-US" b="1" dirty="0">
                <a:solidFill>
                  <a:schemeClr val="accent1"/>
                </a:solidFill>
              </a:rPr>
              <a:t>值比较</a:t>
            </a:r>
            <a:r>
              <a:rPr lang="en-US" altLang="zh-CN" b="1" dirty="0">
                <a:solidFill>
                  <a:schemeClr val="accent1"/>
                </a:solidFill>
              </a:rPr>
              <a:t>)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84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  <p:cxnSp>
        <p:nvCxnSpPr>
          <p:cNvPr id="20" name="连接符: 肘形 9">
            <a:extLst>
              <a:ext uri="{FF2B5EF4-FFF2-40B4-BE49-F238E27FC236}">
                <a16:creationId xmlns:a16="http://schemas.microsoft.com/office/drawing/2014/main" id="{0E24E24E-4F33-8767-3AB6-20319EA7538B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6286500" y="4121944"/>
            <a:ext cx="1194824" cy="84511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3F94C647-6AE4-586E-C67B-5EB64F510CBE}"/>
              </a:ext>
            </a:extLst>
          </p:cNvPr>
          <p:cNvSpPr/>
          <p:nvPr/>
        </p:nvSpPr>
        <p:spPr>
          <a:xfrm>
            <a:off x="6342866" y="4967062"/>
            <a:ext cx="2276916" cy="92333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en-US" altLang="zh-CN" b="1" dirty="0">
                <a:solidFill>
                  <a:schemeClr val="accent1"/>
                </a:solidFill>
              </a:rPr>
              <a:t>kernel</a:t>
            </a:r>
            <a:r>
              <a:rPr lang="zh-CN" altLang="en-US" b="1" dirty="0">
                <a:solidFill>
                  <a:schemeClr val="accent1"/>
                </a:solidFill>
              </a:rPr>
              <a:t>访问某个对象中的某些值的比例达到一定阈值</a:t>
            </a:r>
          </a:p>
        </p:txBody>
      </p:sp>
    </p:spTree>
    <p:extLst>
      <p:ext uri="{BB962C8B-B14F-4D97-AF65-F5344CB8AC3E}">
        <p14:creationId xmlns:p14="http://schemas.microsoft.com/office/powerpoint/2010/main" val="364490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  <p:cxnSp>
        <p:nvCxnSpPr>
          <p:cNvPr id="27" name="连接符: 肘形 9">
            <a:extLst>
              <a:ext uri="{FF2B5EF4-FFF2-40B4-BE49-F238E27FC236}">
                <a16:creationId xmlns:a16="http://schemas.microsoft.com/office/drawing/2014/main" id="{9F6E6E9E-6671-4BA7-F7A5-C8F8E34907FE}"/>
              </a:ext>
            </a:extLst>
          </p:cNvPr>
          <p:cNvCxnSpPr>
            <a:cxnSpLocks/>
          </p:cNvCxnSpPr>
          <p:nvPr/>
        </p:nvCxnSpPr>
        <p:spPr>
          <a:xfrm flipV="1">
            <a:off x="7266800" y="4130683"/>
            <a:ext cx="0" cy="101652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1AFB07B7-9523-A5FC-ECCC-988353C7C60B}"/>
              </a:ext>
            </a:extLst>
          </p:cNvPr>
          <p:cNvSpPr/>
          <p:nvPr/>
        </p:nvSpPr>
        <p:spPr>
          <a:xfrm>
            <a:off x="6343011" y="5147206"/>
            <a:ext cx="2761977" cy="646331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对象中被访问的值与其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地址或索引之间线性相关</a:t>
            </a:r>
          </a:p>
        </p:txBody>
      </p:sp>
    </p:spTree>
    <p:extLst>
      <p:ext uri="{BB962C8B-B14F-4D97-AF65-F5344CB8AC3E}">
        <p14:creationId xmlns:p14="http://schemas.microsoft.com/office/powerpoint/2010/main" val="207694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  <p:cxnSp>
        <p:nvCxnSpPr>
          <p:cNvPr id="34" name="连接符: 肘形 9">
            <a:extLst>
              <a:ext uri="{FF2B5EF4-FFF2-40B4-BE49-F238E27FC236}">
                <a16:creationId xmlns:a16="http://schemas.microsoft.com/office/drawing/2014/main" id="{27435A22-2602-DA81-BA74-F8F6532CF66D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028607" y="4130683"/>
            <a:ext cx="0" cy="8363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00696E56-8008-BC1E-CD52-3E44C51E3F6B}"/>
              </a:ext>
            </a:extLst>
          </p:cNvPr>
          <p:cNvSpPr/>
          <p:nvPr/>
        </p:nvSpPr>
        <p:spPr>
          <a:xfrm>
            <a:off x="7647618" y="4967062"/>
            <a:ext cx="2761977" cy="92333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对象声明的数据类型比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实际存储的值的数据类型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表达范围更广</a:t>
            </a:r>
          </a:p>
        </p:txBody>
      </p:sp>
    </p:spTree>
    <p:extLst>
      <p:ext uri="{BB962C8B-B14F-4D97-AF65-F5344CB8AC3E}">
        <p14:creationId xmlns:p14="http://schemas.microsoft.com/office/powerpoint/2010/main" val="418342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3E438D-A0B1-933C-5B75-953AE9B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BE7ACB-8E18-DEEB-9BB2-E7D7A813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C4EAA3-DC6D-97BE-CA21-5158FD57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0" y="1032061"/>
            <a:ext cx="10963355" cy="5424527"/>
          </a:xfrm>
          <a:prstGeom prst="rect">
            <a:avLst/>
          </a:prstGeom>
        </p:spPr>
      </p:pic>
      <p:cxnSp>
        <p:nvCxnSpPr>
          <p:cNvPr id="34" name="连接符: 肘形 9">
            <a:extLst>
              <a:ext uri="{FF2B5EF4-FFF2-40B4-BE49-F238E27FC236}">
                <a16:creationId xmlns:a16="http://schemas.microsoft.com/office/drawing/2014/main" id="{27435A22-2602-DA81-BA74-F8F6532CF66D}"/>
              </a:ext>
            </a:extLst>
          </p:cNvPr>
          <p:cNvCxnSpPr>
            <a:cxnSpLocks/>
          </p:cNvCxnSpPr>
          <p:nvPr/>
        </p:nvCxnSpPr>
        <p:spPr>
          <a:xfrm flipV="1">
            <a:off x="10815638" y="4179094"/>
            <a:ext cx="0" cy="80225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00696E56-8008-BC1E-CD52-3E44C51E3F6B}"/>
              </a:ext>
            </a:extLst>
          </p:cNvPr>
          <p:cNvSpPr/>
          <p:nvPr/>
        </p:nvSpPr>
        <p:spPr>
          <a:xfrm>
            <a:off x="9490706" y="4981351"/>
            <a:ext cx="2496507" cy="92333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对象中存储的是浮点数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并且浮点数满足其他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algn="l"/>
            <a:r>
              <a:rPr lang="en-US" altLang="zh-CN" b="1" dirty="0">
                <a:solidFill>
                  <a:schemeClr val="accent1"/>
                </a:solidFill>
              </a:rPr>
              <a:t>Fine-grained Patterns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7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416FAB3-FD27-1243-14A3-A0323129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6B1EE30-242D-8BB6-3535-6CCC8947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Pattern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D34C706-395C-A899-35ED-F0402C6D1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4483"/>
            <a:ext cx="12192000" cy="480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0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153199-1D48-9F47-776D-347AEE4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E403985-5C59-58B6-6644-121BBD58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Flow Graph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351BA36-2BD5-F2B2-32DC-521D33000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2652"/>
            <a:ext cx="12192000" cy="569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3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F0A1CAC-A8C8-AE36-2429-79FC37BBF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9FA1723-075A-1B7E-E6C0-13693148AD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Coarse-grained patterns</a:t>
                </a:r>
              </a:p>
              <a:p>
                <a:pPr lvl="1"/>
                <a:r>
                  <a:rPr lang="en-US" altLang="zh-CN" dirty="0"/>
                  <a:t>Edge width/color</a:t>
                </a:r>
              </a:p>
              <a:p>
                <a:pPr lvl="1"/>
                <a:r>
                  <a:rPr lang="en-US" altLang="zh-CN" dirty="0"/>
                  <a:t>Vertex size</a:t>
                </a:r>
              </a:p>
              <a:p>
                <a:r>
                  <a:rPr lang="en-US" altLang="zh-CN" dirty="0"/>
                  <a:t>Fine-grained patterns</a:t>
                </a:r>
              </a:p>
              <a:p>
                <a:pPr lvl="1"/>
                <a:r>
                  <a:rPr lang="en-US" altLang="zh-CN" dirty="0"/>
                  <a:t>Vertex ID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value patterns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9FA1723-075A-1B7E-E6C0-13693148AD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206A08EE-F484-38DB-E36D-5C2181EB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Value Flow Graph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0BE786-E21E-E529-B7A1-2F79A943D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536" y="1020770"/>
            <a:ext cx="4089348" cy="481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4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FF491D-33A4-1EA6-5718-C2FBE27F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4C2403-21C6-F282-49F9-6C4BE0E26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Value Pattern Analysis</a:t>
            </a:r>
          </a:p>
          <a:p>
            <a:pPr lvl="1"/>
            <a:r>
              <a:rPr lang="en-US" altLang="zh-CN" dirty="0"/>
              <a:t>Coarse-grained value patterns</a:t>
            </a:r>
          </a:p>
          <a:p>
            <a:pPr lvl="2"/>
            <a:r>
              <a:rPr lang="zh-CN" altLang="en-US" dirty="0"/>
              <a:t>通过并行算法在</a:t>
            </a:r>
            <a:r>
              <a:rPr lang="en-US" altLang="zh-CN" dirty="0"/>
              <a:t>GPU</a:t>
            </a:r>
            <a:r>
              <a:rPr lang="zh-CN" altLang="en-US" dirty="0"/>
              <a:t>上进行分析</a:t>
            </a:r>
            <a:endParaRPr lang="en-US" altLang="zh-CN" dirty="0"/>
          </a:p>
          <a:p>
            <a:pPr lvl="1"/>
            <a:r>
              <a:rPr lang="en-US" altLang="zh-CN" dirty="0"/>
              <a:t>Fine-grained value patterns</a:t>
            </a:r>
          </a:p>
          <a:p>
            <a:pPr lvl="2"/>
            <a:r>
              <a:rPr lang="zh-CN" altLang="en-US" dirty="0"/>
              <a:t>监视部分</a:t>
            </a:r>
            <a:r>
              <a:rPr lang="en-US" altLang="zh-CN" dirty="0"/>
              <a:t>kernel</a:t>
            </a:r>
          </a:p>
          <a:p>
            <a:pPr lvl="2"/>
            <a:r>
              <a:rPr lang="zh-CN" altLang="en-US" dirty="0"/>
              <a:t>对行为相似的</a:t>
            </a:r>
            <a:r>
              <a:rPr lang="en-US" altLang="zh-CN" dirty="0"/>
              <a:t>kernel</a:t>
            </a:r>
            <a:r>
              <a:rPr lang="zh-CN" altLang="en-US" dirty="0"/>
              <a:t>，采用分层采样来减少开销</a:t>
            </a:r>
            <a:endParaRPr lang="en-US" altLang="zh-CN" dirty="0"/>
          </a:p>
          <a:p>
            <a:r>
              <a:rPr lang="en-US" altLang="zh-CN" dirty="0"/>
              <a:t>Value Flow Graph</a:t>
            </a:r>
          </a:p>
          <a:p>
            <a:pPr lvl="1"/>
            <a:r>
              <a:rPr lang="en-US" altLang="zh-CN" dirty="0"/>
              <a:t>graph pruning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6A08DD4-FE8B-BE8D-27F9-1ACB9925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Accelerate </a:t>
            </a:r>
            <a:r>
              <a:rPr lang="en-US" altLang="zh-CN" dirty="0" err="1"/>
              <a:t>ValueExpert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618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AC54A36-A558-FD5A-04DF-418A20A9B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93" y="855231"/>
            <a:ext cx="11332869" cy="5521702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581419-BA4E-6034-3185-0ED96BD2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E2F2E8C-6E1E-9FA9-80E5-71E49B065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Optimization in Darknet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245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0167800-F6EB-7A3C-6471-4AD6743A2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2FE448-A180-10CE-A43A-18016E4DD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手工优化</a:t>
            </a:r>
            <a:endParaRPr lang="en-US" altLang="zh-CN" dirty="0"/>
          </a:p>
          <a:p>
            <a:pPr lvl="1"/>
            <a:r>
              <a:rPr lang="zh-CN" altLang="en-US" dirty="0"/>
              <a:t>对待优化应用没有事先了解</a:t>
            </a:r>
            <a:endParaRPr lang="en-US" altLang="zh-CN" dirty="0"/>
          </a:p>
          <a:p>
            <a:pPr lvl="1"/>
            <a:r>
              <a:rPr lang="zh-CN" altLang="en-US" dirty="0"/>
              <a:t>仅依靠</a:t>
            </a:r>
            <a:r>
              <a:rPr lang="en-US" altLang="zh-CN" dirty="0" err="1"/>
              <a:t>ValueExpert</a:t>
            </a:r>
            <a:r>
              <a:rPr lang="zh-CN" altLang="en-US" dirty="0"/>
              <a:t>给出的建议进行优化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6F2C3C-CF20-7A19-F2DF-1CC94BCF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08FB2C-638D-E421-1931-1DC6B4DD0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623" y="2407006"/>
            <a:ext cx="8992754" cy="423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E2B2082-6C97-B41B-1737-20D8D4175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568D1EA2-29BB-452D-B88A-F9238DD69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986" y="879475"/>
            <a:ext cx="10510027" cy="5759676"/>
          </a:xfr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ADAB0089-C8E7-D48A-CAB4-ABD6840FF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038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43FC777-465E-D200-E0B8-2DCA5D8F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1E0387-1977-0665-0043-818C90E5E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altLang="zh-CN" dirty="0"/>
              <a:t>Median overhead</a:t>
            </a:r>
          </a:p>
          <a:p>
            <a:pPr lvl="1"/>
            <a:r>
              <a:rPr lang="en-US" altLang="zh-CN" dirty="0"/>
              <a:t>7.35x on RTX 2080Ti</a:t>
            </a:r>
          </a:p>
          <a:p>
            <a:pPr lvl="1"/>
            <a:r>
              <a:rPr lang="en-US" altLang="zh-CN" dirty="0"/>
              <a:t>7.81x on A100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Factors</a:t>
            </a:r>
          </a:p>
          <a:p>
            <a:pPr lvl="1"/>
            <a:r>
              <a:rPr lang="en-US" altLang="zh-CN" dirty="0"/>
              <a:t>#GPU kernels</a:t>
            </a:r>
          </a:p>
          <a:p>
            <a:pPr lvl="1"/>
            <a:r>
              <a:rPr lang="en-US" altLang="zh-CN" dirty="0"/>
              <a:t>#Non-coalesced memory access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BFC5D8F-F023-27ED-3319-046BD0B3E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62"/>
          <a:stretch/>
        </p:blipFill>
        <p:spPr>
          <a:xfrm>
            <a:off x="770395" y="2470696"/>
            <a:ext cx="10571798" cy="4107235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6B7678DB-A5C1-58FF-CABE-C2A8A9FA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Overhead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051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8C85740-0B34-5517-9944-9D5490E7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2909BB-782F-B748-17C7-5A559F149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ValueExpert</a:t>
            </a:r>
            <a:r>
              <a:rPr lang="zh-CN" altLang="en-US" dirty="0"/>
              <a:t>已经被合并到</a:t>
            </a:r>
            <a:r>
              <a:rPr lang="en-US" altLang="zh-CN" dirty="0">
                <a:hlinkClick r:id="rId2"/>
              </a:rPr>
              <a:t>GVProf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C56014C-B32C-54CD-B852-4F9F9923B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Related Work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CC5681-50EF-37FA-8993-5831DE1B2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11" y="1910931"/>
            <a:ext cx="10405589" cy="370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6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lnDef>
      <a:spPr>
        <a:ln w="254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3323</TotalTime>
  <Words>285</Words>
  <Application>Microsoft Office PowerPoint</Application>
  <PresentationFormat>宽屏</PresentationFormat>
  <Paragraphs>95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等线</vt:lpstr>
      <vt:lpstr>微软雅黑</vt:lpstr>
      <vt:lpstr>Arial</vt:lpstr>
      <vt:lpstr>Cambria Math</vt:lpstr>
      <vt:lpstr>Wingdings</vt:lpstr>
      <vt:lpstr>1_Office 主题​​</vt:lpstr>
      <vt:lpstr>PowerPoint 演示文稿</vt:lpstr>
      <vt:lpstr>Motivation</vt:lpstr>
      <vt:lpstr>ValueExpert</vt:lpstr>
      <vt:lpstr>Workflow</vt:lpstr>
      <vt:lpstr>Value Pattern</vt:lpstr>
      <vt:lpstr>Value Pattern</vt:lpstr>
      <vt:lpstr>Value Pattern</vt:lpstr>
      <vt:lpstr>Value Pattern</vt:lpstr>
      <vt:lpstr>Value Pattern</vt:lpstr>
      <vt:lpstr>Value Pattern</vt:lpstr>
      <vt:lpstr>Value Pattern</vt:lpstr>
      <vt:lpstr>Value Pattern</vt:lpstr>
      <vt:lpstr>Value Flow Graph</vt:lpstr>
      <vt:lpstr>Value Flow Graph</vt:lpstr>
      <vt:lpstr>Accelerate ValueExpert</vt:lpstr>
      <vt:lpstr>Optimization in Darknet</vt:lpstr>
      <vt:lpstr>Evaluation</vt:lpstr>
      <vt:lpstr>Evaluation</vt:lpstr>
      <vt:lpstr>Overhead</vt:lpstr>
      <vt:lpstr>Related Work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黄 庄湫</cp:lastModifiedBy>
  <cp:revision>207</cp:revision>
  <dcterms:created xsi:type="dcterms:W3CDTF">2022-11-03T05:06:51Z</dcterms:created>
  <dcterms:modified xsi:type="dcterms:W3CDTF">2023-01-05T11:20:55Z</dcterms:modified>
</cp:coreProperties>
</file>