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9" r:id="rId5"/>
    <p:sldId id="260" r:id="rId6"/>
    <p:sldId id="258" r:id="rId7"/>
    <p:sldId id="261" r:id="rId8"/>
    <p:sldId id="272" r:id="rId9"/>
    <p:sldId id="262" r:id="rId10"/>
    <p:sldId id="263" r:id="rId11"/>
    <p:sldId id="264" r:id="rId12"/>
    <p:sldId id="265" r:id="rId13"/>
    <p:sldId id="268" r:id="rId14"/>
    <p:sldId id="271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75" autoAdjust="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724E-8D57-4AD2-A435-17D64766D595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84AC8-6C94-46E3-9708-1954E29C4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60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84AC8-6C94-46E3-9708-1954E29C473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80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键对于引用和识别图中的节点、边或属性，避免重复的节点和边，为描述一个实体如何连接到另一个实体提供基础，约束数据库的结构，以及强制图中节点、边和属性的身份和完整性等至关重要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84AC8-6C94-46E3-9708-1954E29C47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533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考虑到属性图的流行和众多数据库供应商的兴起，人们可能会认为在属性图中合并键将是一个必然的结论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84AC8-6C94-46E3-9708-1954E29C473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29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一是要能灵活地选择作用域和描述符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84AC8-6C94-46E3-9708-1954E29C473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17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84AC8-6C94-46E3-9708-1954E29C473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50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70B20E-F1B1-43AE-BAE7-75992C2A3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B089C60-27E4-4A18-8AF8-F33DA6D29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C7B154-E84D-4FCB-95D6-06AEC2B1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19FE47-790F-40A0-A80E-A2C2E8A6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86C51E-3F26-4B00-B5C0-104A4489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530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8F622E-9DC3-422D-9139-71A5E433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B0E7EB-EB17-44B6-87D8-90BFE301E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5B2E9F-A12F-4E4D-8201-B99CD45DC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80B0A3-5572-4D8F-9F42-66B5B829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AEAE65-262E-434D-819D-60F2A0FF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4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46329-B30A-4FAB-A80D-D8097BD59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73F945-A5A9-472C-8A8B-278FAF19C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A3E730-6DF2-4B7B-8097-8DF2724B0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D11913-D153-4BCF-A88B-EC5E48D5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CD36B2-FC6F-42F7-87D9-8C0C8A3C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955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78E91-3B00-460E-97B0-E2A6D9322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21D2DD-39DB-45B6-A1DB-E7D17D269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D65787-0446-47A0-A2A3-ACC7C1C2D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42E511-C394-4D72-953A-605271F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D842B-2552-4610-8C8C-6E168DB17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D641B4-D731-41F6-9B4D-CF141735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588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65F342-F9A8-4A50-91C1-E2B12742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40ADE8-68FD-4133-8F44-FB45A5293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120392-DB05-4F6E-A257-4B0B522FD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089F9BF-C63B-4ED2-A39D-2E4133A13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161BDA-4D5C-46F4-9997-2E8F109CEC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73B46A6-62EC-4F29-BE84-C7C4694C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A16531D-051C-4D5C-9746-901E7E55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8A16756-0986-4F5F-957D-08781EB5D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32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043AF4-F391-4A43-8BE8-B0BB6DB4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791EF61-DCA8-4AE2-BDC1-40E071534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444F652-24BA-4907-9629-89150591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B3BAD58-4954-4244-9E12-3A37F7AA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4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7D099DC-6006-4859-A73F-9457A559A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FA3819C-F9A6-4FB7-BEF5-33C8D564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6CB077-8E9E-40CE-B2B2-50B6571D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32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6C9F4-92D7-4B12-B62D-764C3FCF7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1474AE-916D-4517-A6C8-924824CC9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ADC2CB-E3EE-4419-B09B-CEFB3FD5A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FA48AB-7432-44C5-B78D-D2BB0C4F7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EAFF56-2C47-4A59-ADEC-0FED4E7E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5FECB0-735D-4F7D-9F0B-3E72B444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78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5E0845-E90E-4ECA-B158-27C5138E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13801AC-B8EE-440C-B201-600A5E54D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90EFDD-68EB-4F17-910D-C372F31AF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99B5DF-A2BA-4780-9E13-B046F99C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D6E926-DEAE-4758-8424-10E50023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DC3C38-B0C9-47ED-8061-6C6E4BCC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93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07570D-1EAD-41F4-91B8-44B584635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4C475B-14BE-47FC-945A-5276B0D58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D4F7B3-9E3B-4D5E-ABD4-DC406B77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D6F990-A8A7-4839-A922-9D041EA7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FABF72-0CBD-4B05-B3E1-051AE684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74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9FD48C6-B6D6-4E7B-9196-8CA71536A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3F0A7D7-497F-4BDA-8913-A8C5EC0EB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91C712-F0A4-4D51-BECF-78E3AE0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ACEED3-AEBE-4257-9558-7FE11FA5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38995F-FF4E-4235-AB8B-72D9BEC03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02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AEE4727-FE5E-4FFA-9E25-E17CD143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5284DD-EF03-4C96-AB74-5DF12F8EA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BC651F-0817-4D13-B15D-756795F10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F5202-BB27-4991-ABF6-CA30D9F9EDC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DFEDDA-DA35-41FE-AB4E-BCE0D7429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DCE02A-25C0-495D-A9AF-AC9A5D9CB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5C6ED-5900-4CF7-9B62-65292495E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89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70E038-11C5-438F-9212-DA2EC7BFB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PG-Keys: </a:t>
            </a:r>
            <a:br>
              <a:rPr lang="en-US" altLang="zh-CN" dirty="0"/>
            </a:br>
            <a:r>
              <a:rPr lang="en-US" altLang="zh-CN" dirty="0"/>
              <a:t>Keys for Property Graphs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B07F7E1-E977-4AC9-BE51-4E9A0BB4C5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altLang="zh-CN" dirty="0"/>
              <a:t>Published in SIGMOD ’21, June 20–25, 2021</a:t>
            </a:r>
          </a:p>
          <a:p>
            <a:r>
              <a:rPr lang="da-DK" altLang="zh-CN" dirty="0"/>
              <a:t>N</a:t>
            </a:r>
            <a:r>
              <a:rPr lang="en-US" altLang="zh-CN" dirty="0"/>
              <a:t>eo4j, </a:t>
            </a:r>
            <a:r>
              <a:rPr lang="en-US" altLang="zh-CN" dirty="0" err="1"/>
              <a:t>TigerGraph</a:t>
            </a:r>
            <a:r>
              <a:rPr lang="en-US" altLang="zh-CN" dirty="0"/>
              <a:t> etc.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BD823F-8012-48EF-AD08-F65734BCDE2C}"/>
              </a:ext>
            </a:extLst>
          </p:cNvPr>
          <p:cNvSpPr txBox="1"/>
          <p:nvPr/>
        </p:nvSpPr>
        <p:spPr>
          <a:xfrm>
            <a:off x="9861082" y="5890661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汇报人：胡海蓉</a:t>
            </a:r>
            <a:endParaRPr lang="en-US" altLang="zh-CN" dirty="0"/>
          </a:p>
          <a:p>
            <a:r>
              <a:rPr lang="zh-CN" altLang="en-US" dirty="0"/>
              <a:t>日期：</a:t>
            </a:r>
            <a:r>
              <a:rPr lang="en-US" altLang="zh-CN" dirty="0"/>
              <a:t>2023.6.29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969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5DB1F3-7F46-4650-BE2C-AFED0F74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280"/>
          </a:xfrm>
        </p:spPr>
        <p:txBody>
          <a:bodyPr/>
          <a:lstStyle/>
          <a:p>
            <a:r>
              <a:rPr lang="en-US" altLang="zh-CN" dirty="0"/>
              <a:t>Why Keys for Property Graph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89A5AA-AC22-4E15-A3CB-4620A6274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4877552"/>
          </a:xfrm>
        </p:spPr>
        <p:txBody>
          <a:bodyPr/>
          <a:lstStyle/>
          <a:p>
            <a:r>
              <a:rPr lang="en-US" altLang="zh-CN" dirty="0"/>
              <a:t>Keys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key in data management for identifying, referencing and constraining objects.</a:t>
            </a:r>
          </a:p>
          <a:p>
            <a:r>
              <a:rPr lang="en-US" altLang="zh-CN" dirty="0"/>
              <a:t>Keys are vital for managing both </a:t>
            </a:r>
            <a:r>
              <a:rPr lang="en-US" altLang="zh-CN" b="1" dirty="0">
                <a:solidFill>
                  <a:schemeClr val="accent2"/>
                </a:solidFill>
              </a:rPr>
              <a:t>identity</a:t>
            </a:r>
            <a:r>
              <a:rPr lang="en-US" altLang="zh-CN" dirty="0"/>
              <a:t> and </a:t>
            </a:r>
            <a:r>
              <a:rPr lang="en-US" altLang="zh-CN" b="1" dirty="0">
                <a:solidFill>
                  <a:schemeClr val="accent2"/>
                </a:solidFill>
              </a:rPr>
              <a:t>integrity</a:t>
            </a:r>
            <a:r>
              <a:rPr lang="en-US" altLang="zh-CN" b="1" dirty="0"/>
              <a:t> </a:t>
            </a:r>
            <a:r>
              <a:rPr lang="en-US" altLang="zh-CN" dirty="0"/>
              <a:t>in the graph</a:t>
            </a:r>
          </a:p>
          <a:p>
            <a:endParaRPr lang="en-US" altLang="zh-CN" dirty="0"/>
          </a:p>
          <a:p>
            <a:r>
              <a:rPr lang="zh-CN" altLang="en-US" sz="2400" dirty="0"/>
              <a:t>举个栗子：</a:t>
            </a:r>
            <a:endParaRPr lang="en-US" altLang="zh-CN" sz="2400" dirty="0"/>
          </a:p>
          <a:p>
            <a:r>
              <a:rPr lang="en-US" altLang="zh-CN" dirty="0"/>
              <a:t>(:Person)-&gt;[:</a:t>
            </a:r>
            <a:r>
              <a:rPr lang="en-US" altLang="zh-CN" dirty="0" err="1"/>
              <a:t>hasModerator</a:t>
            </a:r>
            <a:r>
              <a:rPr lang="en-US" altLang="zh-CN" dirty="0"/>
              <a:t>]-(:Forum)</a:t>
            </a:r>
          </a:p>
          <a:p>
            <a:r>
              <a:rPr lang="en-US" altLang="zh-CN" dirty="0"/>
              <a:t>Person nodes are uniquely </a:t>
            </a:r>
            <a:r>
              <a:rPr lang="en-US" altLang="zh-CN" b="1" dirty="0">
                <a:solidFill>
                  <a:schemeClr val="accent2"/>
                </a:solidFill>
              </a:rPr>
              <a:t>identified</a:t>
            </a:r>
            <a:r>
              <a:rPr lang="en-US" altLang="zh-CN" dirty="0"/>
              <a:t> by their login ID</a:t>
            </a:r>
          </a:p>
          <a:p>
            <a:r>
              <a:rPr lang="en-US" altLang="zh-CN" dirty="0"/>
              <a:t>Can be referenced using their </a:t>
            </a:r>
            <a:r>
              <a:rPr lang="en-US" altLang="zh-CN" b="1" dirty="0">
                <a:solidFill>
                  <a:schemeClr val="accent2"/>
                </a:solidFill>
              </a:rPr>
              <a:t>mandatory</a:t>
            </a:r>
            <a:r>
              <a:rPr lang="en-US" altLang="zh-CN" dirty="0"/>
              <a:t> properties</a:t>
            </a:r>
          </a:p>
          <a:p>
            <a:r>
              <a:rPr lang="en-US" altLang="zh-CN" dirty="0"/>
              <a:t>Have zero or more aliases which are </a:t>
            </a:r>
            <a:r>
              <a:rPr lang="en-US" altLang="zh-CN" b="1" dirty="0">
                <a:solidFill>
                  <a:schemeClr val="accent2"/>
                </a:solidFill>
              </a:rPr>
              <a:t>exclusive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2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5DB1F3-7F46-4650-BE2C-AFED0F74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280"/>
          </a:xfrm>
        </p:spPr>
        <p:txBody>
          <a:bodyPr/>
          <a:lstStyle/>
          <a:p>
            <a:r>
              <a:rPr lang="en-US" altLang="zh-CN" dirty="0"/>
              <a:t>Why Now?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89A5AA-AC22-4E15-A3CB-4620A6274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4877552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属性图查询语言的标准化目前正在通过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ISO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图查询语言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(GQL)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项目进行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CN" sz="24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ISO/IEC JTC1 SC32 WG3 Database Languages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（即负责开发和增强数据库语言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的委员会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24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/>
          </a:p>
          <a:p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重点：标准化图形查询语言</a:t>
            </a:r>
            <a:endParaRPr lang="en-US" altLang="zh-CN" sz="24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此外还需要考虑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数据模型的扩展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(extensions to the data model)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、模式语言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(schema language)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、约束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(constraints)</a:t>
            </a:r>
          </a:p>
          <a:p>
            <a:endParaRPr lang="en-US" altLang="zh-CN" sz="24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目前流行的图数据库系统有各自版本的模式和约束，很难协调出一致的方案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1587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7A1A46-0CC4-45C8-B181-117A1EBAE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532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Current </a:t>
            </a:r>
            <a:r>
              <a:rPr lang="en-US" altLang="zh-CN" sz="4000" dirty="0" err="1"/>
              <a:t>GraphDB</a:t>
            </a:r>
            <a:r>
              <a:rPr lang="en-US" altLang="zh-CN" sz="4000" dirty="0"/>
              <a:t> Support for Keys is Limited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1FB281-5FD2-44D6-AE0B-2B478A1C5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021931"/>
          </a:xfrm>
        </p:spPr>
        <p:txBody>
          <a:bodyPr/>
          <a:lstStyle/>
          <a:p>
            <a:r>
              <a:rPr lang="en-US" altLang="zh-CN" dirty="0"/>
              <a:t>Landscape is diverse</a:t>
            </a:r>
          </a:p>
          <a:p>
            <a:pPr lvl="1"/>
            <a:r>
              <a:rPr lang="en-US" altLang="zh-CN" dirty="0"/>
              <a:t>Some systems offer property-based primary keys for nodes</a:t>
            </a:r>
          </a:p>
          <a:p>
            <a:pPr lvl="1"/>
            <a:r>
              <a:rPr lang="en-US" altLang="zh-CN" dirty="0"/>
              <a:t>Some systems support uniqueness</a:t>
            </a:r>
          </a:p>
          <a:p>
            <a:pPr lvl="1"/>
            <a:r>
              <a:rPr lang="en-US" altLang="zh-CN" dirty="0"/>
              <a:t>Some systems support </a:t>
            </a:r>
            <a:r>
              <a:rPr lang="en-US" altLang="zh-CN" dirty="0" err="1"/>
              <a:t>mandatoriness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以上特性全都要支持，并且还需要满足实际需求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但现状是：</a:t>
            </a:r>
            <a:endParaRPr lang="en-US" altLang="zh-CN" dirty="0"/>
          </a:p>
          <a:p>
            <a:pPr lvl="1"/>
            <a:r>
              <a:rPr lang="zh-CN" altLang="en-US" dirty="0"/>
              <a:t>目前属性图数据库没有统一的键处理方法</a:t>
            </a:r>
            <a:endParaRPr lang="en-US" altLang="zh-CN" dirty="0"/>
          </a:p>
          <a:p>
            <a:pPr lvl="1"/>
            <a:r>
              <a:rPr lang="zh-CN" altLang="en-US" dirty="0"/>
              <a:t>学术成果与工业界应用脱节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0273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CEA9E-B05A-4969-84B3-BC00FFE0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283"/>
          </a:xfrm>
        </p:spPr>
        <p:txBody>
          <a:bodyPr/>
          <a:lstStyle/>
          <a:p>
            <a:r>
              <a:rPr lang="en-US" altLang="zh-CN" dirty="0"/>
              <a:t>Proposal: PG-keys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56334A-DB6B-4F65-90B4-1F6BC9D3F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9036"/>
            <a:ext cx="10515600" cy="4867927"/>
          </a:xfrm>
        </p:spPr>
        <p:txBody>
          <a:bodyPr/>
          <a:lstStyle/>
          <a:p>
            <a:r>
              <a:rPr lang="zh-CN" altLang="en-US" dirty="0"/>
              <a:t>设计要求：</a:t>
            </a:r>
            <a:endParaRPr lang="en-US" altLang="zh-CN" dirty="0"/>
          </a:p>
          <a:p>
            <a:pPr lvl="1"/>
            <a:r>
              <a:rPr lang="en-US" altLang="zh-CN" dirty="0"/>
              <a:t>Flexible choice of key scope and descriptor of key values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Keys for nodes, edges, and properties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Identity, reference, and constrain objects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Easy to validate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223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8ED57-002B-444A-B97E-A174F17DB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US" altLang="zh-CN" dirty="0" err="1"/>
              <a:t>Requirments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F1FBFE-4E09-41AA-9EFD-7F33CB602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909"/>
            <a:ext cx="10515600" cy="4916054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/>
              <a:t>R1: Key Scope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b="1" dirty="0"/>
              <a:t>R2: Key Descriptor</a:t>
            </a:r>
          </a:p>
          <a:p>
            <a:pPr marL="0" indent="0">
              <a:buNone/>
            </a:pPr>
            <a:r>
              <a:rPr lang="en-US" altLang="zh-CN" b="1" dirty="0"/>
              <a:t>R3: Node Identity</a:t>
            </a:r>
          </a:p>
          <a:p>
            <a:pPr marL="0" indent="0">
              <a:buNone/>
            </a:pPr>
            <a:r>
              <a:rPr lang="en-US" altLang="zh-CN" b="1" dirty="0"/>
              <a:t>R4: Edge Identity</a:t>
            </a:r>
          </a:p>
          <a:p>
            <a:pPr marL="0" indent="0">
              <a:buNone/>
            </a:pPr>
            <a:r>
              <a:rPr lang="en-US" altLang="zh-CN" b="1" dirty="0"/>
              <a:t>R5: Property Value Identity</a:t>
            </a:r>
          </a:p>
          <a:p>
            <a:pPr marL="0" indent="0">
              <a:buNone/>
            </a:pPr>
            <a:r>
              <a:rPr lang="en-US" altLang="zh-CN" b="1" dirty="0"/>
              <a:t>R6: Usability</a:t>
            </a:r>
          </a:p>
          <a:p>
            <a:pPr marL="0" indent="0">
              <a:buNone/>
            </a:pPr>
            <a:r>
              <a:rPr lang="en-US" altLang="zh-CN" b="1" dirty="0"/>
              <a:t>R7: Validation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138688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BFAC87-9A74-4526-8F19-85E07401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530"/>
          </a:xfrm>
        </p:spPr>
        <p:txBody>
          <a:bodyPr/>
          <a:lstStyle/>
          <a:p>
            <a:r>
              <a:rPr lang="en-US" altLang="zh-CN" dirty="0"/>
              <a:t>Flexible choice of scope and key values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1043FE-B0B2-4B7A-A2A4-03523D0AA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2034"/>
            <a:ext cx="10515600" cy="4944929"/>
          </a:xfrm>
        </p:spPr>
        <p:txBody>
          <a:bodyPr/>
          <a:lstStyle/>
          <a:p>
            <a:r>
              <a:rPr lang="zh-CN" altLang="en-US" dirty="0"/>
              <a:t>声明式地指定</a:t>
            </a:r>
            <a:r>
              <a:rPr lang="en-US" altLang="zh-CN" dirty="0"/>
              <a:t>key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chemeClr val="accent2"/>
                </a:solidFill>
              </a:rPr>
              <a:t>作用域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0070C0"/>
                </a:solidFill>
              </a:rPr>
              <a:t>值</a:t>
            </a:r>
            <a:r>
              <a:rPr lang="zh-CN" altLang="en-US" dirty="0"/>
              <a:t>，此处使用类似</a:t>
            </a:r>
            <a:r>
              <a:rPr lang="en-US" altLang="zh-CN" dirty="0"/>
              <a:t> Cypher</a:t>
            </a:r>
            <a:r>
              <a:rPr lang="zh-CN" altLang="en-US" dirty="0"/>
              <a:t>的语法</a:t>
            </a:r>
            <a:endParaRPr lang="en-US" altLang="zh-CN" dirty="0"/>
          </a:p>
          <a:p>
            <a:r>
              <a:rPr lang="zh-CN" altLang="en-US" dirty="0"/>
              <a:t>例如：</a:t>
            </a:r>
            <a:endParaRPr lang="en-US" altLang="zh-CN" dirty="0"/>
          </a:p>
          <a:p>
            <a:pPr lvl="1"/>
            <a:r>
              <a:rPr lang="en-US" altLang="zh-CN" dirty="0"/>
              <a:t>FOR  </a:t>
            </a:r>
            <a:r>
              <a:rPr lang="en-US" altLang="zh-CN" dirty="0">
                <a:solidFill>
                  <a:schemeClr val="accent2"/>
                </a:solidFill>
              </a:rPr>
              <a:t>p WITHIN (p: Person)  </a:t>
            </a:r>
            <a:r>
              <a:rPr lang="en-US" altLang="zh-CN" dirty="0"/>
              <a:t>IDENTIFIER  </a:t>
            </a:r>
            <a:r>
              <a:rPr lang="en-US" altLang="zh-CN" dirty="0" err="1">
                <a:solidFill>
                  <a:srgbClr val="0070C0"/>
                </a:solidFill>
              </a:rPr>
              <a:t>p.login</a:t>
            </a:r>
            <a:r>
              <a:rPr lang="en-US" altLang="zh-CN" dirty="0"/>
              <a:t>;</a:t>
            </a:r>
          </a:p>
          <a:p>
            <a:pPr marL="457200" lvl="1" indent="0">
              <a:buNone/>
            </a:pPr>
            <a:r>
              <a:rPr lang="en-US" altLang="zh-CN" dirty="0"/>
              <a:t>Says that “each person is identified by their login” </a:t>
            </a:r>
          </a:p>
          <a:p>
            <a:pPr marL="457200" lvl="1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FOR  </a:t>
            </a:r>
            <a:r>
              <a:rPr lang="en-US" altLang="zh-CN" dirty="0">
                <a:solidFill>
                  <a:schemeClr val="accent2"/>
                </a:solidFill>
              </a:rPr>
              <a:t>f  WITHIN  (</a:t>
            </a:r>
            <a:r>
              <a:rPr lang="en-US" altLang="zh-CN" dirty="0" err="1">
                <a:solidFill>
                  <a:schemeClr val="accent2"/>
                </a:solidFill>
              </a:rPr>
              <a:t>f:Forum</a:t>
            </a:r>
            <a:r>
              <a:rPr lang="en-US" altLang="zh-CN" dirty="0">
                <a:solidFill>
                  <a:schemeClr val="accent2"/>
                </a:solidFill>
              </a:rPr>
              <a:t>) &lt;- [:joined] – (:Person)</a:t>
            </a:r>
          </a:p>
          <a:p>
            <a:pPr marL="457200" lvl="1" indent="0">
              <a:buNone/>
            </a:pPr>
            <a:r>
              <a:rPr lang="en-US" altLang="zh-CN" dirty="0"/>
              <a:t>   IDENTIFIER  </a:t>
            </a:r>
            <a:r>
              <a:rPr lang="en-US" altLang="zh-CN" dirty="0">
                <a:solidFill>
                  <a:srgbClr val="0070C0"/>
                </a:solidFill>
              </a:rPr>
              <a:t>f.name,  p WITHIN (f) &lt;- [:moderates] – (p: Person);</a:t>
            </a:r>
          </a:p>
          <a:p>
            <a:pPr marL="457200" lvl="1" indent="0">
              <a:buNone/>
            </a:pPr>
            <a:r>
              <a:rPr lang="en-US" altLang="zh-CN" dirty="0"/>
              <a:t>Says that “each forum with a member is identified by its name and moderator”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380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C82D611-0535-47BD-8D90-5EE2BF66F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1" y="1453680"/>
            <a:ext cx="10292054" cy="269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ED050-B937-4944-95BA-AD799E09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79"/>
          </a:xfrm>
        </p:spPr>
        <p:txBody>
          <a:bodyPr/>
          <a:lstStyle/>
          <a:p>
            <a:r>
              <a:rPr lang="en-US" altLang="zh-CN" dirty="0"/>
              <a:t>Keys for nodes, edges, and properties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5913B-7BEF-4B5D-AD14-4E5548444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537"/>
            <a:ext cx="10515600" cy="4829426"/>
          </a:xfrm>
        </p:spPr>
        <p:txBody>
          <a:bodyPr/>
          <a:lstStyle/>
          <a:p>
            <a:r>
              <a:rPr lang="en-US" altLang="zh-CN" dirty="0"/>
              <a:t>The scope query selects a set of nodes, edges, or property values</a:t>
            </a:r>
          </a:p>
          <a:p>
            <a:r>
              <a:rPr lang="zh-CN" altLang="en-US" dirty="0"/>
              <a:t>例如</a:t>
            </a:r>
            <a:endParaRPr lang="en-US" altLang="zh-CN" dirty="0"/>
          </a:p>
          <a:p>
            <a:pPr lvl="1"/>
            <a:r>
              <a:rPr lang="en-US" altLang="zh-CN" dirty="0"/>
              <a:t>FOR  </a:t>
            </a:r>
            <a:r>
              <a:rPr lang="en-US" altLang="zh-CN" dirty="0">
                <a:solidFill>
                  <a:schemeClr val="accent2"/>
                </a:solidFill>
              </a:rPr>
              <a:t>p</a:t>
            </a:r>
            <a:r>
              <a:rPr lang="zh-CN" altLang="en-US" dirty="0"/>
              <a:t>  </a:t>
            </a:r>
            <a:r>
              <a:rPr lang="en-US" altLang="zh-CN" dirty="0"/>
              <a:t>WITHIN  (p: Person)  IDENTIFIER  </a:t>
            </a:r>
            <a:r>
              <a:rPr lang="en-US" altLang="zh-CN" dirty="0" err="1"/>
              <a:t>p.login</a:t>
            </a:r>
            <a:r>
              <a:rPr lang="en-US" altLang="zh-CN" dirty="0"/>
              <a:t>;</a:t>
            </a:r>
          </a:p>
          <a:p>
            <a:pPr marL="457200" lvl="1" indent="0">
              <a:buNone/>
            </a:pPr>
            <a:r>
              <a:rPr lang="en-US" altLang="zh-CN" dirty="0"/>
              <a:t>Says that “each Person node is identified by the value of property login”</a:t>
            </a:r>
          </a:p>
          <a:p>
            <a:pPr marL="457200" lvl="1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FOR </a:t>
            </a:r>
            <a:r>
              <a:rPr lang="en-US" altLang="zh-CN" dirty="0">
                <a:solidFill>
                  <a:srgbClr val="00B050"/>
                </a:solidFill>
              </a:rPr>
              <a:t>e</a:t>
            </a:r>
            <a:r>
              <a:rPr lang="en-US" altLang="zh-CN" dirty="0"/>
              <a:t> WITHIN (:Person) – [e: joined] -&gt; (:Forum)</a:t>
            </a:r>
          </a:p>
          <a:p>
            <a:pPr marL="457200" lvl="1" indent="0">
              <a:buNone/>
            </a:pPr>
            <a:r>
              <a:rPr lang="en-US" altLang="zh-CN" dirty="0"/>
              <a:t>   IDENTIFIER p, f WITHIN (p: Person) – [e: joined] -&gt; (f: Forum);</a:t>
            </a:r>
          </a:p>
          <a:p>
            <a:pPr marL="457200" lvl="1" indent="0">
              <a:buNone/>
            </a:pPr>
            <a:r>
              <a:rPr lang="en-US" altLang="zh-CN" dirty="0"/>
              <a:t>Says that “each joined edge is identified by its endpoints</a:t>
            </a:r>
            <a:r>
              <a:rPr lang="zh-CN" altLang="en-US" dirty="0"/>
              <a:t>”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no other joined edge has the same endpoints, so one cannot join the same forum twice)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940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altLang="zh-CN" dirty="0"/>
              <a:t>Identify, reference, and constrain objects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4877552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Identification is provided by IDENTIFIER</a:t>
            </a:r>
          </a:p>
          <a:p>
            <a:pPr marL="457200" lvl="1" indent="0">
              <a:buNone/>
            </a:pPr>
            <a:r>
              <a:rPr lang="en-US" altLang="zh-CN" dirty="0"/>
              <a:t>FOR f WITHIN (</a:t>
            </a:r>
            <a:r>
              <a:rPr lang="en-US" altLang="zh-CN" dirty="0" err="1"/>
              <a:t>f:Forum</a:t>
            </a:r>
            <a:r>
              <a:rPr lang="en-US" altLang="zh-CN" dirty="0"/>
              <a:t>) &lt;– [e: joined] - (:Person)</a:t>
            </a:r>
          </a:p>
          <a:p>
            <a:pPr marL="457200" lvl="1" indent="0">
              <a:buNone/>
            </a:pPr>
            <a:r>
              <a:rPr lang="en-US" altLang="zh-CN" dirty="0"/>
              <a:t> IDENTIFIER f.name, p  WITHIN (f) &lt;– [:moderates] -&gt; (</a:t>
            </a:r>
            <a:r>
              <a:rPr lang="en-US" altLang="zh-CN" dirty="0" err="1"/>
              <a:t>p:Person</a:t>
            </a:r>
            <a:r>
              <a:rPr lang="en-US" altLang="zh-CN" dirty="0"/>
              <a:t>)</a:t>
            </a:r>
          </a:p>
          <a:p>
            <a:endParaRPr lang="en-US" altLang="zh-CN" dirty="0"/>
          </a:p>
          <a:p>
            <a:r>
              <a:rPr lang="en-US" altLang="zh-CN" dirty="0"/>
              <a:t>IDENTIFIER means:</a:t>
            </a:r>
          </a:p>
          <a:p>
            <a:pPr lvl="1"/>
            <a:r>
              <a:rPr lang="en-US" altLang="zh-CN" dirty="0"/>
              <a:t>EXCLUSIVE – no </a:t>
            </a:r>
            <a:r>
              <a:rPr lang="en-US" altLang="zh-CN"/>
              <a:t>objects in </a:t>
            </a:r>
            <a:r>
              <a:rPr lang="en-US" altLang="zh-CN" dirty="0"/>
              <a:t>the scope share a key value</a:t>
            </a:r>
          </a:p>
          <a:p>
            <a:pPr lvl="1"/>
            <a:r>
              <a:rPr lang="en-US" altLang="zh-CN" dirty="0"/>
              <a:t>MANDATORY – each object in the scope has at least one key value</a:t>
            </a:r>
          </a:p>
          <a:p>
            <a:pPr lvl="1"/>
            <a:r>
              <a:rPr lang="en-US" altLang="zh-CN" dirty="0"/>
              <a:t>SINGLETON – each object in the scope has at most one key value</a:t>
            </a:r>
          </a:p>
          <a:p>
            <a:pPr lvl="1"/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SQL</a:t>
            </a:r>
            <a:r>
              <a:rPr lang="zh-CN" altLang="en-US" dirty="0"/>
              <a:t>中，</a:t>
            </a:r>
            <a:r>
              <a:rPr lang="en-US" altLang="zh-CN" dirty="0"/>
              <a:t>EXCLUSIVE </a:t>
            </a:r>
            <a:r>
              <a:rPr lang="zh-CN" altLang="en-US" dirty="0"/>
              <a:t>就是</a:t>
            </a:r>
            <a:r>
              <a:rPr lang="en-US" altLang="zh-CN" dirty="0"/>
              <a:t>UNIQUE</a:t>
            </a:r>
            <a:r>
              <a:rPr lang="zh-CN" altLang="en-US" dirty="0"/>
              <a:t>关键字，</a:t>
            </a:r>
            <a:r>
              <a:rPr lang="en-US" altLang="zh-CN" dirty="0"/>
              <a:t>MANDATORY </a:t>
            </a:r>
            <a:r>
              <a:rPr lang="zh-CN" altLang="en-US" dirty="0"/>
              <a:t>是</a:t>
            </a:r>
            <a:r>
              <a:rPr lang="en-US" altLang="zh-CN" dirty="0"/>
              <a:t>NOT NULL </a:t>
            </a:r>
            <a:r>
              <a:rPr lang="zh-CN" altLang="en-US" dirty="0"/>
              <a:t>关键字，</a:t>
            </a:r>
            <a:r>
              <a:rPr lang="en-US" altLang="zh-CN" dirty="0"/>
              <a:t>SINGLETON </a:t>
            </a:r>
            <a:r>
              <a:rPr lang="zh-CN" altLang="en-US" dirty="0"/>
              <a:t>由</a:t>
            </a:r>
            <a:r>
              <a:rPr lang="en-US" altLang="zh-CN" dirty="0"/>
              <a:t>1NF</a:t>
            </a:r>
            <a:r>
              <a:rPr lang="zh-CN" altLang="en-US" dirty="0"/>
              <a:t>保证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在属性图中，以上三个特性同样需要</a:t>
            </a:r>
          </a:p>
        </p:txBody>
      </p:sp>
    </p:spTree>
    <p:extLst>
      <p:ext uri="{BB962C8B-B14F-4D97-AF65-F5344CB8AC3E}">
        <p14:creationId xmlns:p14="http://schemas.microsoft.com/office/powerpoint/2010/main" val="253777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altLang="zh-CN" dirty="0"/>
              <a:t>Identify, reference, and constrain objects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4877552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Referencing is provided by </a:t>
            </a:r>
            <a:r>
              <a:rPr lang="en-US" altLang="zh-CN" dirty="0">
                <a:solidFill>
                  <a:schemeClr val="accent1"/>
                </a:solidFill>
              </a:rPr>
              <a:t>EXCLUSIVE MANDATORY</a:t>
            </a:r>
            <a:r>
              <a:rPr lang="en-US" altLang="zh-CN" dirty="0"/>
              <a:t>:</a:t>
            </a:r>
          </a:p>
          <a:p>
            <a:pPr marL="0" indent="0">
              <a:buNone/>
            </a:pPr>
            <a:r>
              <a:rPr lang="en-US" altLang="zh-CN" dirty="0" err="1"/>
              <a:t>Eg</a:t>
            </a:r>
            <a:r>
              <a:rPr lang="en-US" altLang="zh-CN" dirty="0"/>
              <a:t>:  FOR p  WITHIN (p: Person)</a:t>
            </a:r>
          </a:p>
          <a:p>
            <a:pPr marL="457200" lvl="1" indent="0">
              <a:buNone/>
            </a:pPr>
            <a:r>
              <a:rPr lang="en-US" altLang="zh-CN" dirty="0"/>
              <a:t>  </a:t>
            </a:r>
            <a:r>
              <a:rPr lang="en-US" altLang="zh-CN" dirty="0">
                <a:solidFill>
                  <a:schemeClr val="accent1"/>
                </a:solidFill>
              </a:rPr>
              <a:t>EXCLUSIVE MANDATORY </a:t>
            </a:r>
            <a:r>
              <a:rPr lang="en-US" altLang="zh-CN" dirty="0"/>
              <a:t>e WITHIN (p) – [:has] -&gt;(e: Email)</a:t>
            </a:r>
          </a:p>
          <a:p>
            <a:r>
              <a:rPr lang="en-US" altLang="zh-CN" dirty="0"/>
              <a:t>Says that “emails are not shared and each person has an email”</a:t>
            </a:r>
          </a:p>
          <a:p>
            <a:endParaRPr lang="en-US" altLang="zh-CN" dirty="0"/>
          </a:p>
          <a:p>
            <a:r>
              <a:rPr lang="en-US" altLang="zh-CN" dirty="0"/>
              <a:t>Constraining can be done in many ways</a:t>
            </a:r>
          </a:p>
          <a:p>
            <a:pPr marL="0" indent="0">
              <a:buNone/>
            </a:pPr>
            <a:r>
              <a:rPr lang="en-US" altLang="zh-CN" dirty="0" err="1"/>
              <a:t>Eg</a:t>
            </a:r>
            <a:r>
              <a:rPr lang="en-US" altLang="zh-CN" dirty="0"/>
              <a:t>:   FOR  p WITHIN (p: Person)</a:t>
            </a:r>
          </a:p>
          <a:p>
            <a:pPr marL="457200" lvl="1" indent="0">
              <a:buNone/>
            </a:pPr>
            <a:r>
              <a:rPr lang="en-US" altLang="zh-CN" dirty="0"/>
              <a:t>   EXCLUSIVE </a:t>
            </a:r>
            <a:r>
              <a:rPr lang="en-US" altLang="zh-CN" dirty="0" err="1"/>
              <a:t>p.alias</a:t>
            </a:r>
            <a:r>
              <a:rPr lang="en-US" altLang="zh-CN" dirty="0"/>
              <a:t>;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FOR  p  WITHIN (p: Person)</a:t>
            </a:r>
          </a:p>
          <a:p>
            <a:pPr marL="457200" lvl="1" indent="0">
              <a:buNone/>
            </a:pPr>
            <a:r>
              <a:rPr lang="en-US" altLang="zh-CN" dirty="0"/>
              <a:t>EXCLUSIVE SINGLETON e WITHIN (p) – [:preferred] -&gt; (</a:t>
            </a:r>
            <a:r>
              <a:rPr lang="en-US" altLang="zh-CN" dirty="0" err="1"/>
              <a:t>e:Email</a:t>
            </a:r>
            <a:r>
              <a:rPr lang="en-US" altLang="zh-CN" dirty="0"/>
              <a:t>)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45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altLang="zh-CN" dirty="0"/>
              <a:t>Easy to validate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8663"/>
            <a:ext cx="10515600" cy="4877552"/>
          </a:xfrm>
        </p:spPr>
        <p:txBody>
          <a:bodyPr/>
          <a:lstStyle/>
          <a:p>
            <a:r>
              <a:rPr lang="zh-CN" altLang="en-US" dirty="0"/>
              <a:t>检查是否符合</a:t>
            </a:r>
            <a:r>
              <a:rPr lang="en-US" altLang="zh-CN" dirty="0"/>
              <a:t>PG-key</a:t>
            </a:r>
            <a:r>
              <a:rPr lang="zh-CN" altLang="en-US" dirty="0"/>
              <a:t>， 采用运行查询的方式</a:t>
            </a:r>
            <a:endParaRPr lang="en-US" altLang="zh-CN" dirty="0"/>
          </a:p>
          <a:p>
            <a:r>
              <a:rPr lang="zh-CN" altLang="en-US" dirty="0"/>
              <a:t>例如：</a:t>
            </a:r>
            <a:r>
              <a:rPr lang="en-US" altLang="zh-CN" dirty="0"/>
              <a:t>FOR p WITHIN (p: Person)</a:t>
            </a:r>
          </a:p>
          <a:p>
            <a:pPr marL="0" indent="0">
              <a:buNone/>
            </a:pPr>
            <a:r>
              <a:rPr lang="en-US" altLang="zh-CN" dirty="0"/>
              <a:t>             EXCLUSIVE MANDATORY e WITHIN (p) – [:has] -&gt; (</a:t>
            </a:r>
            <a:r>
              <a:rPr lang="en-US" altLang="zh-CN" dirty="0" err="1"/>
              <a:t>e:Email</a:t>
            </a:r>
            <a:r>
              <a:rPr lang="en-US" altLang="zh-CN" dirty="0"/>
              <a:t>);</a:t>
            </a:r>
          </a:p>
          <a:p>
            <a:pPr marL="0" indent="0">
              <a:buNone/>
            </a:pPr>
            <a:r>
              <a:rPr lang="zh-CN" altLang="en-US" dirty="0"/>
              <a:t>如果上述</a:t>
            </a:r>
            <a:r>
              <a:rPr lang="en-US" altLang="zh-CN" dirty="0"/>
              <a:t>PG-key</a:t>
            </a:r>
            <a:r>
              <a:rPr lang="zh-CN" altLang="en-US" dirty="0"/>
              <a:t>的定义成立，以下查询没有返回值：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MATCH (p1:Person) – [:has] -&gt; (:Email) &lt;- [:has] –(p2:Person)</a:t>
            </a:r>
          </a:p>
          <a:p>
            <a:pPr marL="0" indent="0">
              <a:buNone/>
            </a:pPr>
            <a:r>
              <a:rPr lang="en-US" altLang="zh-CN" dirty="0"/>
              <a:t>	WHERE p1 &lt;&gt; p2 RETURN p1, p2;</a:t>
            </a:r>
          </a:p>
          <a:p>
            <a:pPr marL="0" indent="0">
              <a:buNone/>
            </a:pPr>
            <a:r>
              <a:rPr lang="en-US" altLang="zh-CN" dirty="0"/>
              <a:t>		</a:t>
            </a:r>
          </a:p>
          <a:p>
            <a:pPr marL="0" indent="0">
              <a:buNone/>
            </a:pPr>
            <a:r>
              <a:rPr lang="en-US" altLang="zh-CN" dirty="0"/>
              <a:t>	MATCH (</a:t>
            </a:r>
            <a:r>
              <a:rPr lang="en-US" altLang="zh-CN" dirty="0" err="1"/>
              <a:t>p:Person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r>
              <a:rPr lang="en-US" altLang="zh-CN" dirty="0"/>
              <a:t>	WHERE NOT EXITS (p1:Person)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[:has]</a:t>
            </a:r>
            <a:r>
              <a:rPr lang="zh-CN" altLang="en-US" dirty="0"/>
              <a:t> </a:t>
            </a:r>
            <a:r>
              <a:rPr lang="en-US" altLang="zh-CN" dirty="0"/>
              <a:t>-&gt;</a:t>
            </a:r>
            <a:r>
              <a:rPr lang="zh-CN" altLang="en-US" dirty="0"/>
              <a:t> </a:t>
            </a:r>
            <a:r>
              <a:rPr lang="en-US" altLang="zh-CN" dirty="0"/>
              <a:t>(:Email);</a:t>
            </a:r>
          </a:p>
        </p:txBody>
      </p:sp>
    </p:spTree>
    <p:extLst>
      <p:ext uri="{BB962C8B-B14F-4D97-AF65-F5344CB8AC3E}">
        <p14:creationId xmlns:p14="http://schemas.microsoft.com/office/powerpoint/2010/main" val="4245119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altLang="zh-CN" sz="4400" dirty="0"/>
              <a:t>Extension of PG-Keys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4877552"/>
          </a:xfrm>
        </p:spPr>
        <p:txBody>
          <a:bodyPr/>
          <a:lstStyle/>
          <a:p>
            <a:r>
              <a:rPr lang="zh-CN" altLang="en-US" dirty="0"/>
              <a:t>支持处理数据中的空值</a:t>
            </a:r>
            <a:endParaRPr lang="en-US" altLang="zh-CN" dirty="0"/>
          </a:p>
          <a:p>
            <a:r>
              <a:rPr lang="zh-CN" altLang="en-US" dirty="0"/>
              <a:t>支持正则表达式</a:t>
            </a:r>
            <a:endParaRPr lang="en-US" altLang="zh-CN" dirty="0"/>
          </a:p>
          <a:p>
            <a:r>
              <a:rPr lang="zh-CN" altLang="en-US" dirty="0"/>
              <a:t>目前属性图数据模型已经可以支持复杂的值类型，例如：</a:t>
            </a:r>
            <a:r>
              <a:rPr lang="en-US" altLang="zh-CN" dirty="0"/>
              <a:t>tuples, sets, lists, JSON structures</a:t>
            </a:r>
          </a:p>
        </p:txBody>
      </p:sp>
    </p:spTree>
    <p:extLst>
      <p:ext uri="{BB962C8B-B14F-4D97-AF65-F5344CB8AC3E}">
        <p14:creationId xmlns:p14="http://schemas.microsoft.com/office/powerpoint/2010/main" val="2150307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>
            <a:normAutofit/>
          </a:bodyPr>
          <a:lstStyle/>
          <a:p>
            <a:r>
              <a:rPr lang="en-US" altLang="zh-CN" dirty="0"/>
              <a:t>Relationship to Relational Keys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4877552"/>
          </a:xfrm>
        </p:spPr>
        <p:txBody>
          <a:bodyPr>
            <a:normAutofit/>
          </a:bodyPr>
          <a:lstStyle/>
          <a:p>
            <a:r>
              <a:rPr lang="zh-CN" altLang="en-US" dirty="0"/>
              <a:t>关系数据库常被迁移到图数据库，因此需要考虑：关系数据库中的</a:t>
            </a:r>
            <a:r>
              <a:rPr lang="en-US" altLang="zh-CN" dirty="0"/>
              <a:t>Key</a:t>
            </a:r>
            <a:r>
              <a:rPr lang="zh-CN" altLang="en-US" dirty="0"/>
              <a:t>是否可以被 </a:t>
            </a:r>
            <a:r>
              <a:rPr lang="en-US" altLang="zh-CN" dirty="0"/>
              <a:t>PG-Keys </a:t>
            </a:r>
            <a:r>
              <a:rPr lang="zh-CN" altLang="en-US" dirty="0"/>
              <a:t>表达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一个例子：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sz="2400" dirty="0"/>
              <a:t>City ( ID , name , country , population ) ,</a:t>
            </a:r>
          </a:p>
          <a:p>
            <a:pPr marL="0" indent="0">
              <a:buNone/>
            </a:pPr>
            <a:r>
              <a:rPr lang="en-US" altLang="zh-CN" sz="2400" dirty="0"/>
              <a:t>   	Person ( name , birthday , </a:t>
            </a:r>
            <a:r>
              <a:rPr lang="en-US" altLang="zh-CN" sz="2400" dirty="0" err="1"/>
              <a:t>cityID</a:t>
            </a:r>
            <a:r>
              <a:rPr lang="en-US" altLang="zh-CN" sz="2400" dirty="0"/>
              <a:t> )</a:t>
            </a:r>
          </a:p>
          <a:p>
            <a:pPr marL="0" indent="0">
              <a:buNone/>
            </a:pPr>
            <a:r>
              <a:rPr lang="zh-CN" altLang="en-US" dirty="0"/>
              <a:t>迁移到图数据库需要做：</a:t>
            </a:r>
            <a:r>
              <a:rPr lang="en-US" altLang="zh-CN" dirty="0"/>
              <a:t>1</a:t>
            </a:r>
            <a:r>
              <a:rPr lang="zh-CN" altLang="en-US" dirty="0"/>
              <a:t>）在两个节点间添加边；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FOR ( x : City ) IDENTIFIER x . ID .</a:t>
            </a:r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FOR ( x : City ) EXCLUSIVE x . name , x . country 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9984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2C8A8-E58A-4FDA-9A2A-EEA2C61F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altLang="zh-CN" dirty="0"/>
              <a:t>Looking ahead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59A03-93D3-41D3-A082-D71264F6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4877552"/>
          </a:xfrm>
        </p:spPr>
        <p:txBody>
          <a:bodyPr/>
          <a:lstStyle/>
          <a:p>
            <a:r>
              <a:rPr lang="en-US" altLang="zh-CN" dirty="0"/>
              <a:t>PG-keys </a:t>
            </a:r>
            <a:r>
              <a:rPr lang="zh-CN" altLang="en-US" dirty="0"/>
              <a:t>是工业界和学术界共同的需求</a:t>
            </a:r>
            <a:endParaRPr lang="en-US" altLang="zh-CN" dirty="0"/>
          </a:p>
          <a:p>
            <a:pPr lvl="1"/>
            <a:r>
              <a:rPr lang="zh-CN" altLang="en-US" dirty="0"/>
              <a:t>为商用和非商用的图系统提供设计和实现的指导</a:t>
            </a:r>
            <a:endParaRPr lang="en-US" altLang="zh-CN" dirty="0"/>
          </a:p>
          <a:p>
            <a:pPr lvl="1"/>
            <a:r>
              <a:rPr lang="zh-CN" altLang="en-US" dirty="0"/>
              <a:t>提出一些可以研究的问题：</a:t>
            </a:r>
            <a:endParaRPr lang="en-US" altLang="zh-CN" dirty="0"/>
          </a:p>
          <a:p>
            <a:pPr lvl="2"/>
            <a:r>
              <a:rPr lang="zh-CN" altLang="en-US" dirty="0"/>
              <a:t>具体查询语言的验证和</a:t>
            </a:r>
            <a:r>
              <a:rPr lang="en-US" altLang="zh-CN" dirty="0"/>
              <a:t>maintenance complexity</a:t>
            </a:r>
          </a:p>
          <a:p>
            <a:pPr lvl="2"/>
            <a:r>
              <a:rPr lang="en-US" altLang="zh-CN" dirty="0"/>
              <a:t>Implication and inference</a:t>
            </a:r>
          </a:p>
          <a:p>
            <a:pPr lvl="2"/>
            <a:r>
              <a:rPr lang="zh-CN" altLang="en-US" dirty="0"/>
              <a:t>优化问题的静态分析</a:t>
            </a:r>
            <a:endParaRPr lang="en-US" altLang="zh-CN" dirty="0"/>
          </a:p>
          <a:p>
            <a:pPr lvl="2"/>
            <a:r>
              <a:rPr lang="zh-CN" altLang="en-US" dirty="0"/>
              <a:t>更丰富的属性图限制</a:t>
            </a:r>
            <a:r>
              <a:rPr lang="en-US" altLang="zh-CN" dirty="0"/>
              <a:t>(</a:t>
            </a:r>
            <a:r>
              <a:rPr lang="en-US" altLang="zh-CN" dirty="0" err="1"/>
              <a:t>Constaint</a:t>
            </a:r>
            <a:r>
              <a:rPr lang="en-US" altLang="zh-CN" dirty="0"/>
              <a:t>)</a:t>
            </a:r>
            <a:r>
              <a:rPr lang="zh-CN" altLang="en-US" dirty="0"/>
              <a:t>语言</a:t>
            </a: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r>
              <a:rPr lang="en-US" altLang="zh-CN" dirty="0"/>
              <a:t>PGSWG is</a:t>
            </a:r>
            <a:r>
              <a:rPr lang="zh-CN" altLang="en-US" dirty="0"/>
              <a:t> </a:t>
            </a:r>
            <a:r>
              <a:rPr lang="en-US" altLang="zh-CN" dirty="0"/>
              <a:t>getting</a:t>
            </a:r>
            <a:r>
              <a:rPr lang="zh-CN" altLang="en-US" dirty="0"/>
              <a:t> </a:t>
            </a:r>
            <a:r>
              <a:rPr lang="en-US" altLang="zh-CN" dirty="0"/>
              <a:t>started</a:t>
            </a:r>
          </a:p>
          <a:p>
            <a:pPr lvl="1"/>
            <a:r>
              <a:rPr lang="en-US" altLang="zh-CN" dirty="0"/>
              <a:t>Design of PG schema and constraint languages</a:t>
            </a:r>
          </a:p>
          <a:p>
            <a:pPr lvl="1"/>
            <a:r>
              <a:rPr lang="en-US" altLang="zh-CN" dirty="0"/>
              <a:t>Extensions to the PG model driven by practical applications</a:t>
            </a:r>
          </a:p>
          <a:p>
            <a:pPr marL="914400" lvl="2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962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1174</Words>
  <Application>Microsoft Office PowerPoint</Application>
  <PresentationFormat>宽屏</PresentationFormat>
  <Paragraphs>138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等线</vt:lpstr>
      <vt:lpstr>等线 Light</vt:lpstr>
      <vt:lpstr>微软雅黑</vt:lpstr>
      <vt:lpstr>Arial</vt:lpstr>
      <vt:lpstr>Office 主题​​</vt:lpstr>
      <vt:lpstr>PG-Keys:  Keys for Property Graphs </vt:lpstr>
      <vt:lpstr>Why Keys for Property Graph</vt:lpstr>
      <vt:lpstr>Why Now?</vt:lpstr>
      <vt:lpstr>Current GraphDB Support for Keys is Limited</vt:lpstr>
      <vt:lpstr>Proposal: PG-keys</vt:lpstr>
      <vt:lpstr>Requirments</vt:lpstr>
      <vt:lpstr>Flexible choice of scope and key values</vt:lpstr>
      <vt:lpstr>PowerPoint 演示文稿</vt:lpstr>
      <vt:lpstr>Keys for nodes, edges, and properties</vt:lpstr>
      <vt:lpstr>Identify, reference, and constrain objects</vt:lpstr>
      <vt:lpstr>Identify, reference, and constrain objects</vt:lpstr>
      <vt:lpstr>Easy to validate</vt:lpstr>
      <vt:lpstr>Extension of PG-Keys</vt:lpstr>
      <vt:lpstr>Relationship to Relational Keys</vt:lpstr>
      <vt:lpstr>Looking ahead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PG-Keys:  Keys for Property Graphs</dc:title>
  <dc:creator>胡 海蓉</dc:creator>
  <cp:lastModifiedBy>胡 海蓉</cp:lastModifiedBy>
  <cp:revision>27</cp:revision>
  <dcterms:created xsi:type="dcterms:W3CDTF">2023-06-29T02:30:44Z</dcterms:created>
  <dcterms:modified xsi:type="dcterms:W3CDTF">2023-06-29T11:32:18Z</dcterms:modified>
</cp:coreProperties>
</file>