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3" r:id="rId1"/>
  </p:sldMasterIdLst>
  <p:notesMasterIdLst>
    <p:notesMasterId r:id="rId42"/>
  </p:notesMasterIdLst>
  <p:handoutMasterIdLst>
    <p:handoutMasterId r:id="rId43"/>
  </p:handoutMasterIdLst>
  <p:sldIdLst>
    <p:sldId id="1878" r:id="rId2"/>
    <p:sldId id="1822" r:id="rId3"/>
    <p:sldId id="1817" r:id="rId4"/>
    <p:sldId id="1824" r:id="rId5"/>
    <p:sldId id="1847" r:id="rId6"/>
    <p:sldId id="1829" r:id="rId7"/>
    <p:sldId id="1846" r:id="rId8"/>
    <p:sldId id="1849" r:id="rId9"/>
    <p:sldId id="1850" r:id="rId10"/>
    <p:sldId id="1851" r:id="rId11"/>
    <p:sldId id="1852" r:id="rId12"/>
    <p:sldId id="1853" r:id="rId13"/>
    <p:sldId id="1876" r:id="rId14"/>
    <p:sldId id="1827" r:id="rId15"/>
    <p:sldId id="1828" r:id="rId16"/>
    <p:sldId id="1831" r:id="rId17"/>
    <p:sldId id="279" r:id="rId18"/>
    <p:sldId id="1832" r:id="rId19"/>
    <p:sldId id="1856" r:id="rId20"/>
    <p:sldId id="1857" r:id="rId21"/>
    <p:sldId id="1860" r:id="rId22"/>
    <p:sldId id="1834" r:id="rId23"/>
    <p:sldId id="1877" r:id="rId24"/>
    <p:sldId id="1862" r:id="rId25"/>
    <p:sldId id="1855" r:id="rId26"/>
    <p:sldId id="1858" r:id="rId27"/>
    <p:sldId id="1859" r:id="rId28"/>
    <p:sldId id="1864" r:id="rId29"/>
    <p:sldId id="1861" r:id="rId30"/>
    <p:sldId id="1866" r:id="rId31"/>
    <p:sldId id="1867" r:id="rId32"/>
    <p:sldId id="1868" r:id="rId33"/>
    <p:sldId id="1869" r:id="rId34"/>
    <p:sldId id="1870" r:id="rId35"/>
    <p:sldId id="1871" r:id="rId36"/>
    <p:sldId id="1872" r:id="rId37"/>
    <p:sldId id="1875" r:id="rId38"/>
    <p:sldId id="1873" r:id="rId39"/>
    <p:sldId id="1874" r:id="rId40"/>
    <p:sldId id="1863" r:id="rId4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9pPr>
  </p:defaultTextStyle>
  <p:extLst>
    <p:ext uri="{521415D9-36F7-43E2-AB2F-B90AF26B5E84}">
      <p14:sectionLst xmlns:p14="http://schemas.microsoft.com/office/powerpoint/2010/main">
        <p14:section name="工作介绍" id="{C1CC9C3E-8C51-FE4F-A159-7EF80E5669CE}">
          <p14:sldIdLst>
            <p14:sldId id="1878"/>
            <p14:sldId id="1822"/>
            <p14:sldId id="1817"/>
            <p14:sldId id="1824"/>
            <p14:sldId id="1847"/>
            <p14:sldId id="1829"/>
            <p14:sldId id="1846"/>
            <p14:sldId id="1849"/>
            <p14:sldId id="1850"/>
            <p14:sldId id="1851"/>
            <p14:sldId id="1852"/>
            <p14:sldId id="1853"/>
            <p14:sldId id="1876"/>
            <p14:sldId id="1827"/>
            <p14:sldId id="1828"/>
            <p14:sldId id="1831"/>
            <p14:sldId id="279"/>
            <p14:sldId id="1832"/>
            <p14:sldId id="1856"/>
            <p14:sldId id="1857"/>
            <p14:sldId id="1860"/>
            <p14:sldId id="1834"/>
            <p14:sldId id="1877"/>
            <p14:sldId id="1862"/>
            <p14:sldId id="1855"/>
            <p14:sldId id="1858"/>
            <p14:sldId id="1859"/>
            <p14:sldId id="1864"/>
            <p14:sldId id="1861"/>
            <p14:sldId id="1866"/>
            <p14:sldId id="1867"/>
            <p14:sldId id="1868"/>
            <p14:sldId id="1869"/>
            <p14:sldId id="1870"/>
            <p14:sldId id="1871"/>
            <p14:sldId id="1872"/>
            <p14:sldId id="1875"/>
            <p14:sldId id="1873"/>
            <p14:sldId id="1874"/>
            <p14:sldId id="1863"/>
          </p14:sldIdLst>
        </p14:section>
        <p14:section name="无用" id="{A9E5EF55-FA3F-FF4A-90EE-324764B895CB}">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铭瑜" initials="陈铭瑜" lastIdx="1" clrIdx="0">
    <p:extLst>
      <p:ext uri="{19B8F6BF-5375-455C-9EA6-DF929625EA0E}">
        <p15:presenceInfo xmlns:p15="http://schemas.microsoft.com/office/powerpoint/2012/main" userId="76a052b0ba8a84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0FF"/>
    <a:srgbClr val="FFB100"/>
    <a:srgbClr val="D9E8F6"/>
    <a:srgbClr val="EE6E03"/>
    <a:srgbClr val="FFA1A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56"/>
    <p:restoredTop sz="72452"/>
  </p:normalViewPr>
  <p:slideViewPr>
    <p:cSldViewPr snapToGrid="0">
      <p:cViewPr varScale="1">
        <p:scale>
          <a:sx n="90" d="100"/>
          <a:sy n="90" d="100"/>
        </p:scale>
        <p:origin x="752" y="184"/>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BC5641AA-F12D-5B4D-940E-2065DAB267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943AC148-0F1D-5C4F-BAF1-DF45371BA9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0A5618-388C-F646-B0AF-59535B339842}" type="datetimeFigureOut">
              <a:t>2023/4/27</a:t>
            </a:fld>
            <a:endParaRPr kumimoji="1" lang="zh-CN" altLang="en-US"/>
          </a:p>
        </p:txBody>
      </p:sp>
      <p:sp>
        <p:nvSpPr>
          <p:cNvPr id="4" name="页脚占位符 3">
            <a:extLst>
              <a:ext uri="{FF2B5EF4-FFF2-40B4-BE49-F238E27FC236}">
                <a16:creationId xmlns:a16="http://schemas.microsoft.com/office/drawing/2014/main" id="{14ADEC24-5676-004F-9B91-F7ACBD6C59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33B95BBB-FE5C-524B-90B6-BDA4FC1DE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2BB989-E215-2D42-8D21-2BBC35CDCCFA}" type="slidenum">
              <a:t>‹#›</a:t>
            </a:fld>
            <a:endParaRPr kumimoji="1" lang="zh-CN" altLang="en-US"/>
          </a:p>
        </p:txBody>
      </p:sp>
    </p:spTree>
    <p:extLst>
      <p:ext uri="{BB962C8B-B14F-4D97-AF65-F5344CB8AC3E}">
        <p14:creationId xmlns:p14="http://schemas.microsoft.com/office/powerpoint/2010/main" val="11678174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 name="Shape 87"/>
          <p:cNvSpPr>
            <a:spLocks noGrp="1" noRot="1" noChangeAspect="1"/>
          </p:cNvSpPr>
          <p:nvPr>
            <p:ph type="sldImg"/>
          </p:nvPr>
        </p:nvSpPr>
        <p:spPr>
          <a:xfrm>
            <a:off x="381000" y="685800"/>
            <a:ext cx="6096000" cy="3429000"/>
          </a:xfrm>
          <a:prstGeom prst="rect">
            <a:avLst/>
          </a:prstGeom>
        </p:spPr>
        <p:txBody>
          <a:bodyPr/>
          <a:lstStyle/>
          <a:p>
            <a:endParaRPr/>
          </a:p>
        </p:txBody>
      </p:sp>
      <p:sp>
        <p:nvSpPr>
          <p:cNvPr id="88" name="Shape 8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52079365"/>
      </p:ext>
    </p:extLst>
  </p:cSld>
  <p:clrMap bg1="lt1" tx1="dk1" bg2="lt2" tx2="dk2" accent1="accent1" accent2="accent2" accent3="accent3" accent4="accent4" accent5="accent5" accent6="accent6" hlink="hlink" folHlink="folHlink"/>
  <p:hf hdr="0" ftr="0" dt="0"/>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这是我本次答辩的主要内容。</a:t>
            </a:r>
          </a:p>
        </p:txBody>
      </p:sp>
    </p:spTree>
    <p:extLst>
      <p:ext uri="{BB962C8B-B14F-4D97-AF65-F5344CB8AC3E}">
        <p14:creationId xmlns:p14="http://schemas.microsoft.com/office/powerpoint/2010/main" val="82835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量子计算在近几年的发展日新月异。在这之中，</a:t>
            </a:r>
            <a:r>
              <a:rPr kumimoji="1" lang="en-US" altLang="zh-CN" dirty="0"/>
              <a:t>IBM</a:t>
            </a:r>
            <a:r>
              <a:rPr kumimoji="1" lang="zh-CN" altLang="en-US" dirty="0"/>
              <a:t>在</a:t>
            </a:r>
            <a:r>
              <a:rPr kumimoji="1" lang="en-US" altLang="zh-CN" dirty="0"/>
              <a:t>2017</a:t>
            </a:r>
            <a:r>
              <a:rPr kumimoji="1" lang="zh-CN" altLang="en-US" dirty="0"/>
              <a:t>年提出了</a:t>
            </a:r>
            <a:r>
              <a:rPr kumimoji="1" lang="en-US" altLang="zh-CN" dirty="0"/>
              <a:t>20</a:t>
            </a:r>
            <a:r>
              <a:rPr kumimoji="1" lang="zh-CN" altLang="en-US" dirty="0"/>
              <a:t>个量子比特的量子计算机可以认为是这一次量子浪潮的开端之一。不久后，谷歌以及科大的科学团队先后在量子硬件上取得了新的突破。最近</a:t>
            </a:r>
            <a:r>
              <a:rPr kumimoji="1" lang="en-US" altLang="zh-CN" dirty="0"/>
              <a:t>IBM</a:t>
            </a:r>
            <a:r>
              <a:rPr kumimoji="1" lang="zh-CN" altLang="en-US" dirty="0"/>
              <a:t>的量子计算机规模已经达到</a:t>
            </a:r>
            <a:r>
              <a:rPr kumimoji="1" lang="en-US" altLang="zh-CN" dirty="0"/>
              <a:t>400</a:t>
            </a:r>
            <a:r>
              <a:rPr kumimoji="1" lang="zh-CN" altLang="en-US" dirty="0"/>
              <a:t>量子比特。</a:t>
            </a:r>
            <a:endParaRPr kumimoji="1" lang="en-US" altLang="zh-CN" dirty="0"/>
          </a:p>
          <a:p>
            <a:endParaRPr kumimoji="1" lang="en-US" altLang="zh-CN" dirty="0"/>
          </a:p>
          <a:p>
            <a:r>
              <a:rPr kumimoji="1" lang="zh-CN" altLang="en-US" dirty="0"/>
              <a:t>量子硬件的蓬勃发展催生了量子应用的兴起。除了传统的量子算法，例如</a:t>
            </a:r>
            <a:r>
              <a:rPr kumimoji="1" lang="en-US" altLang="zh-CN" dirty="0"/>
              <a:t>Shor</a:t>
            </a:r>
            <a:r>
              <a:rPr kumimoji="1" lang="zh-CN" altLang="en-US" dirty="0"/>
              <a:t>大数分解算法和</a:t>
            </a:r>
            <a:r>
              <a:rPr kumimoji="1" lang="en-US" altLang="zh-CN" dirty="0"/>
              <a:t>Groover</a:t>
            </a:r>
            <a:r>
              <a:rPr kumimoji="1" lang="zh-CN" altLang="en-US" dirty="0"/>
              <a:t>搜索算法以外，量子机器学习等量子应用也成为新的研究问题。</a:t>
            </a:r>
            <a:endParaRPr kumimoji="1" lang="en-US" altLang="zh-CN" dirty="0"/>
          </a:p>
          <a:p>
            <a:r>
              <a:rPr kumimoji="1" lang="zh-CN" altLang="en-US" dirty="0"/>
              <a:t>而量子应用发展的结果就是量子程序的规模逐渐增大，原本依靠人工让量子程序运行在量子设备的方法逐渐不可行。因此，如何让量子应用自动高效且正确地运行在量子硬件上就成为了一个新的问题。</a:t>
            </a:r>
            <a:endParaRPr kumimoji="1" lang="en-US" altLang="zh-CN" dirty="0"/>
          </a:p>
          <a:p>
            <a:endParaRPr kumimoji="1" lang="zh-CN" altLang="en-US" dirty="0"/>
          </a:p>
        </p:txBody>
      </p:sp>
    </p:spTree>
    <p:extLst>
      <p:ext uri="{BB962C8B-B14F-4D97-AF65-F5344CB8AC3E}">
        <p14:creationId xmlns:p14="http://schemas.microsoft.com/office/powerpoint/2010/main" val="1821911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在经典计算中，将高层抽象的程序翻译成能够在底层运行的格式被称作编译。尽管目前没有一个统一的定义，我们可以类似地将从量子程序翻译成能够在量子硬件上执行的过程称作量子编译。</a:t>
            </a:r>
            <a:endParaRPr kumimoji="1" lang="en-US" altLang="zh-CN" dirty="0"/>
          </a:p>
          <a:p>
            <a:endParaRPr kumimoji="1" lang="en-US" altLang="zh-CN" dirty="0"/>
          </a:p>
          <a:p>
            <a:r>
              <a:rPr kumimoji="1" lang="zh-CN" altLang="en-US" dirty="0"/>
              <a:t>目前，存在多种多样的量子程序和量子硬件，其具有的特征也各不相同。</a:t>
            </a:r>
            <a:endParaRPr kumimoji="1" lang="en-US" altLang="zh-CN" dirty="0"/>
          </a:p>
          <a:p>
            <a:r>
              <a:rPr kumimoji="1" lang="zh-CN" altLang="en-US" dirty="0"/>
              <a:t>量子编译需要面对的问题就是如何将量子程序转换为满足硬件限制的操作，同时尽可能的缩短执行时长，缓解噪声的干扰。</a:t>
            </a:r>
          </a:p>
        </p:txBody>
      </p:sp>
    </p:spTree>
    <p:extLst>
      <p:ext uri="{BB962C8B-B14F-4D97-AF65-F5344CB8AC3E}">
        <p14:creationId xmlns:p14="http://schemas.microsoft.com/office/powerpoint/2010/main" val="2107546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249804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4281040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目前的量子编译主流是受经典启发的一种三段式框架结构。前端是各类量子应用和量子程序，后端是能够量子设备上执行的格式，它通常是控制脉冲。借助前端和后端，中间部分就能够在屏蔽高层语言特征和底层硬件特征的条件下执行。这一过程通常使用单独的量子中间表示。作为量子编译的一部分，高级量子语言和量子中间表示上都有不少的工作。</a:t>
            </a:r>
            <a:endParaRPr kumimoji="1" lang="en-US" altLang="zh-CN" dirty="0"/>
          </a:p>
          <a:p>
            <a:endParaRPr kumimoji="1" lang="en-US" altLang="zh-CN" dirty="0"/>
          </a:p>
          <a:p>
            <a:r>
              <a:rPr kumimoji="1" lang="zh-CN" altLang="en-US" dirty="0"/>
              <a:t>这一幅图主要展示的是量子程序的编译流程。一个高级语言写的量子程序，编译器通常会先展开程序中的模块，以及分解无法在硬件上执行的量子门。在展开后的线路进行门级别的优化得到量子中间表示。</a:t>
            </a:r>
            <a:endParaRPr kumimoji="1" lang="en-US" altLang="zh-CN" dirty="0"/>
          </a:p>
          <a:p>
            <a:r>
              <a:rPr kumimoji="1" lang="zh-CN" altLang="en-US" dirty="0"/>
              <a:t>之后，将中间表示中的逻辑比特映射到物理比特，在真实的物理比特布局上调度量子门，再生成脉冲并做最后优化以得到最终的可执行脉冲。</a:t>
            </a:r>
            <a:endParaRPr kumimoji="1" lang="en-US" altLang="zh-CN" dirty="0"/>
          </a:p>
          <a:p>
            <a:endParaRPr kumimoji="1" lang="zh-CN" altLang="en-US" dirty="0"/>
          </a:p>
        </p:txBody>
      </p:sp>
    </p:spTree>
    <p:extLst>
      <p:ext uri="{BB962C8B-B14F-4D97-AF65-F5344CB8AC3E}">
        <p14:creationId xmlns:p14="http://schemas.microsoft.com/office/powerpoint/2010/main" val="26470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878307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472232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4176020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702389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1224321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805316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这一部分的工作主要围绕着基于模式匹配的量子线路重写框架展开。</a:t>
            </a:r>
          </a:p>
        </p:txBody>
      </p:sp>
    </p:spTree>
    <p:extLst>
      <p:ext uri="{BB962C8B-B14F-4D97-AF65-F5344CB8AC3E}">
        <p14:creationId xmlns:p14="http://schemas.microsoft.com/office/powerpoint/2010/main" val="1825598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我的这篇工作认为量子编译主要面临两类挑战，一个是量子线路之间的转换，通常我们会称量子程序中使用的量子门为逻辑门。这类量子门是为了可读性和可编程性而设计，大部分没办法在物理上直接实现。这里以在量子程序中常用的</a:t>
            </a:r>
            <a:r>
              <a:rPr kumimoji="1" lang="en-US" altLang="zh-CN" dirty="0"/>
              <a:t>Toffoli</a:t>
            </a:r>
            <a:r>
              <a:rPr kumimoji="1" lang="zh-CN" altLang="en-US" dirty="0"/>
              <a:t>门为例，这一个门没办法在大部分超导设备上执行，所以在执行前必须转换成可物理实现的量子门，这一类门我们称之为物理门。</a:t>
            </a:r>
            <a:endParaRPr kumimoji="1" lang="en-US" altLang="zh-CN" dirty="0"/>
          </a:p>
          <a:p>
            <a:r>
              <a:rPr kumimoji="1" lang="zh-CN" altLang="en-US" dirty="0"/>
              <a:t>除此之外，现有量子设备支持的物理门并不完全相同。这就使得能够在一个物理设备上运行的物理门序列并不能够在另一个设备上执行。例如，超导上的</a:t>
            </a:r>
            <a:r>
              <a:rPr kumimoji="1" lang="en-US" altLang="zh-CN" dirty="0"/>
              <a:t>CNOT</a:t>
            </a:r>
            <a:r>
              <a:rPr kumimoji="1" lang="zh-CN" altLang="en-US" dirty="0"/>
              <a:t>门没有办法在离子阱设备上直接执行，需要先转换成由</a:t>
            </a:r>
            <a:r>
              <a:rPr kumimoji="1" lang="en-US" altLang="zh-CN" dirty="0" err="1"/>
              <a:t>rxx</a:t>
            </a:r>
            <a:r>
              <a:rPr kumimoji="1" lang="zh-CN" altLang="en-US" dirty="0"/>
              <a:t>门和泡利旋转门组成的序列。</a:t>
            </a:r>
            <a:endParaRPr kumimoji="1" lang="en-US" altLang="zh-CN" dirty="0"/>
          </a:p>
          <a:p>
            <a:endParaRPr kumimoji="1" lang="en-US" altLang="zh-CN" dirty="0"/>
          </a:p>
          <a:p>
            <a:r>
              <a:rPr kumimoji="1" lang="zh-CN" altLang="en-US" dirty="0"/>
              <a:t>另一个挑战来自于</a:t>
            </a:r>
            <a:r>
              <a:rPr kumimoji="1" lang="en-US" altLang="zh-CN" dirty="0"/>
              <a:t>NISQ</a:t>
            </a:r>
            <a:r>
              <a:rPr kumimoji="1" lang="zh-CN" altLang="en-US" dirty="0"/>
              <a:t>设备。</a:t>
            </a:r>
            <a:r>
              <a:rPr kumimoji="1" lang="en-US" altLang="zh-CN" dirty="0"/>
              <a:t>NISQ</a:t>
            </a:r>
            <a:r>
              <a:rPr kumimoji="1" lang="zh-CN" altLang="en-US" dirty="0"/>
              <a:t>设备的全称为含噪中等规模量子设备。其特点就是有限的量子设备个数和运行时存在以相干噪声为首的量子噪声。这里展示的</a:t>
            </a:r>
            <a:r>
              <a:rPr kumimoji="1" lang="en-US" altLang="zh-CN" dirty="0"/>
              <a:t>Honeywell</a:t>
            </a:r>
            <a:r>
              <a:rPr kumimoji="1" lang="zh-CN" altLang="en-US" dirty="0"/>
              <a:t>提供的</a:t>
            </a:r>
            <a:r>
              <a:rPr kumimoji="1" lang="en-US" altLang="zh-CN" dirty="0"/>
              <a:t>H</a:t>
            </a:r>
            <a:r>
              <a:rPr kumimoji="1" lang="zh-CN" altLang="en-US" dirty="0"/>
              <a:t>系列离子阱计算设备的噪声参数。</a:t>
            </a:r>
            <a:endParaRPr kumimoji="1" lang="en-US" altLang="zh-CN" dirty="0"/>
          </a:p>
          <a:p>
            <a:r>
              <a:rPr kumimoji="1" lang="zh-CN" altLang="en-US" dirty="0"/>
              <a:t>噪声的存在使得随着量子程序执行的保真度会随着时间指数下降。</a:t>
            </a:r>
            <a:endParaRPr kumimoji="1" lang="en-US" altLang="zh-CN" dirty="0"/>
          </a:p>
          <a:p>
            <a:r>
              <a:rPr kumimoji="1" lang="zh-CN" altLang="en-US" dirty="0"/>
              <a:t>所以，量子编译器应该尽可能减少量子程序使用的量子比特的数量和量子程序的规模。</a:t>
            </a:r>
            <a:endParaRPr kumimoji="1" lang="en-US" altLang="zh-CN" dirty="0"/>
          </a:p>
        </p:txBody>
      </p:sp>
    </p:spTree>
    <p:extLst>
      <p:ext uri="{BB962C8B-B14F-4D97-AF65-F5344CB8AC3E}">
        <p14:creationId xmlns:p14="http://schemas.microsoft.com/office/powerpoint/2010/main" val="1505950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针对以上问题，我们注意到在量子线路上的变换本质上是将具有特定模式的子线路替换成另一个功能等价的子线路。</a:t>
            </a:r>
            <a:endParaRPr kumimoji="1" lang="en-US" altLang="zh-CN" dirty="0"/>
          </a:p>
          <a:p>
            <a:r>
              <a:rPr kumimoji="1" lang="zh-CN" altLang="en-US" dirty="0"/>
              <a:t>这类问题类似于经典中的模式匹配问题。</a:t>
            </a:r>
            <a:endParaRPr kumimoji="1" lang="en-US" altLang="zh-CN" dirty="0"/>
          </a:p>
          <a:p>
            <a:endParaRPr kumimoji="1" lang="en-US" altLang="zh-CN" dirty="0"/>
          </a:p>
          <a:p>
            <a:r>
              <a:rPr kumimoji="1" lang="zh-CN" altLang="en-US" dirty="0"/>
              <a:t>对此，目前已经有少量的工作将量子线路优化问题建模成模式匹配问题，但是碍于量子编译中的模式匹配问题是</a:t>
            </a:r>
            <a:r>
              <a:rPr kumimoji="1" lang="en-US" altLang="zh-CN" dirty="0"/>
              <a:t>NP</a:t>
            </a:r>
            <a:r>
              <a:rPr kumimoji="1" lang="zh-CN" altLang="en-US" dirty="0"/>
              <a:t>困难的，所以这一问题仍没有高效的解决方案。早期对量子线路的模式的研究只包含一部分量子门，这是因为这些研究大部分在真实量子设备提出之前，他们缺少对真实设备的了解。</a:t>
            </a:r>
            <a:endParaRPr kumimoji="1" lang="en-US" altLang="zh-CN" dirty="0"/>
          </a:p>
          <a:p>
            <a:r>
              <a:rPr kumimoji="1" lang="zh-CN" altLang="en-US" dirty="0"/>
              <a:t>所以我们工作的研究目标是设计一种能够适应不同代价模型并能够支持各种量子门的量子线路优化框架。</a:t>
            </a:r>
            <a:endParaRPr kumimoji="1" lang="en-US" altLang="zh-CN" dirty="0"/>
          </a:p>
        </p:txBody>
      </p:sp>
    </p:spTree>
    <p:extLst>
      <p:ext uri="{BB962C8B-B14F-4D97-AF65-F5344CB8AC3E}">
        <p14:creationId xmlns:p14="http://schemas.microsoft.com/office/powerpoint/2010/main" val="4042778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0"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Therefore, we define patterns used in our work as the pair of gate sequence to be matched and the gate sequence for substitution. It's enough to express the patterns in previous work like decomposition, replacement and merge.</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CE371661-4D1D-124F-A962-3B1EB3F1B910}" type="slidenum">
              <a:rPr kumimoji="1" lang="zh-CN" altLang="en-US" smtClean="0"/>
              <a:t>17</a:t>
            </a:fld>
            <a:endParaRPr kumimoji="1" lang="zh-CN" altLang="en-US"/>
          </a:p>
        </p:txBody>
      </p:sp>
    </p:spTree>
    <p:extLst>
      <p:ext uri="{BB962C8B-B14F-4D97-AF65-F5344CB8AC3E}">
        <p14:creationId xmlns:p14="http://schemas.microsoft.com/office/powerpoint/2010/main" val="1167335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为此，我们提出了一种基于模式匹配的线路重写框架</a:t>
            </a:r>
            <a:r>
              <a:rPr kumimoji="1" lang="en-US" altLang="zh-CN" dirty="0" err="1"/>
              <a:t>QCiR</a:t>
            </a:r>
            <a:r>
              <a:rPr kumimoji="1" lang="zh-CN" altLang="en-US" dirty="0"/>
              <a:t>。它采用了三段式架构从而隔离高级量子语言和量子硬件对编译过程的影响。</a:t>
            </a:r>
            <a:endParaRPr kumimoji="1" lang="en-US" altLang="zh-CN" dirty="0"/>
          </a:p>
          <a:p>
            <a:endParaRPr kumimoji="1" lang="en-US" altLang="zh-CN" dirty="0"/>
          </a:p>
          <a:p>
            <a:r>
              <a:rPr kumimoji="1" lang="zh-CN" altLang="en-US" dirty="0"/>
              <a:t>中端是我的工作的核心。</a:t>
            </a:r>
            <a:endParaRPr kumimoji="1" lang="en-US" altLang="zh-CN" dirty="0"/>
          </a:p>
          <a:p>
            <a:r>
              <a:rPr kumimoji="1" lang="zh-CN" altLang="en-US" dirty="0"/>
              <a:t>它主要包含两个部分，一个是基于模式匹配的量子线路重写器，它用于在线路中发现指定模式并执行替换。</a:t>
            </a:r>
            <a:endParaRPr kumimoji="1" lang="en-US" altLang="zh-CN" dirty="0"/>
          </a:p>
          <a:p>
            <a:r>
              <a:rPr kumimoji="1" lang="zh-CN" altLang="en-US" dirty="0"/>
              <a:t>另一个是模式库，它包含了我们需要使用的模式。</a:t>
            </a:r>
          </a:p>
        </p:txBody>
      </p:sp>
    </p:spTree>
    <p:extLst>
      <p:ext uri="{BB962C8B-B14F-4D97-AF65-F5344CB8AC3E}">
        <p14:creationId xmlns:p14="http://schemas.microsoft.com/office/powerpoint/2010/main" val="1595588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基于模式的共性，我们定义了通用模式去直接描述线路之间的等价关系。每个通用模式的描述格式包含以下的部分：</a:t>
            </a:r>
            <a:r>
              <a:rPr kumimoji="1" lang="en-US" altLang="zh-CN" dirty="0"/>
              <a:t>“qubit”,“</a:t>
            </a:r>
            <a:r>
              <a:rPr kumimoji="1" lang="en-US" altLang="zh-CN" dirty="0" err="1"/>
              <a:t>src</a:t>
            </a:r>
            <a:r>
              <a:rPr kumimoji="1" lang="en-US" altLang="zh-CN" dirty="0"/>
              <a:t>”</a:t>
            </a:r>
            <a:r>
              <a:rPr kumimoji="1" lang="zh-CN" altLang="en-US" dirty="0"/>
              <a:t>和“</a:t>
            </a:r>
            <a:r>
              <a:rPr kumimoji="1" lang="en-US" altLang="zh-CN" dirty="0" err="1"/>
              <a:t>dst</a:t>
            </a:r>
            <a:r>
              <a:rPr kumimoji="1" lang="en-US" altLang="zh-CN" dirty="0"/>
              <a:t>”</a:t>
            </a:r>
            <a:r>
              <a:rPr kumimoji="1" lang="zh-CN" altLang="en-US" dirty="0"/>
              <a:t>。</a:t>
            </a:r>
            <a:endParaRPr kumimoji="1" lang="en-US" altLang="zh-CN" dirty="0"/>
          </a:p>
          <a:p>
            <a:r>
              <a:rPr kumimoji="1" lang="en-US" altLang="zh-CN" dirty="0"/>
              <a:t>“qubit”</a:t>
            </a:r>
            <a:r>
              <a:rPr kumimoji="1" lang="zh-CN" altLang="en-US" dirty="0"/>
              <a:t>项描述规则所使用的最大量子比特个数。</a:t>
            </a:r>
            <a:r>
              <a:rPr kumimoji="1" lang="en-US" altLang="zh-CN" dirty="0"/>
              <a:t>“</a:t>
            </a:r>
            <a:r>
              <a:rPr kumimoji="1" lang="en-US" altLang="zh-CN" dirty="0" err="1"/>
              <a:t>src</a:t>
            </a:r>
            <a:r>
              <a:rPr kumimoji="1" lang="en-US" altLang="zh-CN" dirty="0"/>
              <a:t>”</a:t>
            </a:r>
            <a:r>
              <a:rPr kumimoji="1" lang="zh-CN" altLang="en-US" dirty="0"/>
              <a:t>和“</a:t>
            </a:r>
            <a:r>
              <a:rPr kumimoji="1" lang="en-US" altLang="zh-CN" dirty="0" err="1"/>
              <a:t>dst</a:t>
            </a:r>
            <a:r>
              <a:rPr kumimoji="1" lang="en-US" altLang="zh-CN" dirty="0"/>
              <a:t>”</a:t>
            </a:r>
            <a:r>
              <a:rPr kumimoji="1" lang="zh-CN" altLang="en-US" dirty="0"/>
              <a:t>分别用于说明规则的源和目标线路。</a:t>
            </a:r>
            <a:endParaRPr kumimoji="1" lang="en-US" altLang="zh-CN" dirty="0"/>
          </a:p>
          <a:p>
            <a:r>
              <a:rPr kumimoji="1" lang="zh-CN" altLang="en-US" dirty="0"/>
              <a:t>模式中的线路部分由</a:t>
            </a:r>
            <a:r>
              <a:rPr kumimoji="1" lang="en-US" altLang="zh-CN" dirty="0"/>
              <a:t>“cost”</a:t>
            </a:r>
            <a:r>
              <a:rPr kumimoji="1" lang="zh-CN" altLang="en-US" dirty="0"/>
              <a:t>和“</a:t>
            </a:r>
            <a:r>
              <a:rPr kumimoji="1" lang="en-US" altLang="zh-CN" dirty="0"/>
              <a:t>circuit”</a:t>
            </a:r>
            <a:r>
              <a:rPr kumimoji="1" lang="zh-CN" altLang="en-US" dirty="0"/>
              <a:t>组成。</a:t>
            </a:r>
          </a:p>
        </p:txBody>
      </p:sp>
    </p:spTree>
    <p:extLst>
      <p:ext uri="{BB962C8B-B14F-4D97-AF65-F5344CB8AC3E}">
        <p14:creationId xmlns:p14="http://schemas.microsoft.com/office/powerpoint/2010/main" val="1572451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The generic pattern is sufficient to describe all substitution rules. However, it is not efficient for matching some continuous patterns. For example, the above pattern for H gate merge can be described by generic pattern. But for multiple H gates, multiple rounds of matching-substitution procedures have to be performed. This is costly, in fact all consecutive H gates can be combined within one round.</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Therefore, we introduce folding pattern to make up for this kind of inefficient processing ability. Folding pattern tells the rewriter how to process a contiguous sequence of gates of the same kind acting on the same qubits.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a:p>
          <a:p>
            <a:endParaRPr kumimoji="1" lang="zh-CN" altLang="en-US" dirty="0"/>
          </a:p>
        </p:txBody>
      </p:sp>
    </p:spTree>
    <p:extLst>
      <p:ext uri="{BB962C8B-B14F-4D97-AF65-F5344CB8AC3E}">
        <p14:creationId xmlns:p14="http://schemas.microsoft.com/office/powerpoint/2010/main" val="3609114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We design experiments to prove the gate reduction effect of our framework. The total 158 workloads are collected from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Qiskit</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and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ScaffCC</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To apply single-qubit gate optimization, we add the pattern of conversion from single-qubit gates in workloads to U3 gate and a folding pattern for U3 gate merge.</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The experiment results show that the average optimization rate is 10% and 20% for workloads from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Qiskit</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and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ScaffCC</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separately.</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dirty="0"/>
          </a:p>
        </p:txBody>
      </p:sp>
    </p:spTree>
    <p:extLst>
      <p:ext uri="{BB962C8B-B14F-4D97-AF65-F5344CB8AC3E}">
        <p14:creationId xmlns:p14="http://schemas.microsoft.com/office/powerpoint/2010/main" val="435943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Furthermore, we use the performance of quantum circuit on the simulator and device before and after optimization to verify the effectiveness of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QCiR</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Here we use the VQE circuits generated by </a:t>
            </a:r>
            <a:r>
              <a:rPr lang="en-US" altLang="zh-CN" sz="1200" kern="100" dirty="0" err="1">
                <a:effectLst/>
                <a:latin typeface="DengXian" panose="02010600030101010101" pitchFamily="2" charset="-122"/>
                <a:ea typeface="DengXian" panose="02010600030101010101" pitchFamily="2" charset="-122"/>
                <a:cs typeface="Times New Roman" panose="02020603050405020304" pitchFamily="18" charset="0"/>
              </a:rPr>
              <a:t>ScaffCC</a:t>
            </a: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 as workloads.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From the table and the simulation results, we can see the correctness is verified and the running time is optimized.</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The execution results on real device before and after optimization has an obvious difference. But they are also different from the simulation results. We think the reason is the noise of the quantum device has a tough influence on the measurement results.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dirty="0"/>
          </a:p>
          <a:p>
            <a:endParaRPr kumimoji="1" lang="zh-CN" altLang="en-US" dirty="0"/>
          </a:p>
        </p:txBody>
      </p:sp>
    </p:spTree>
    <p:extLst>
      <p:ext uri="{BB962C8B-B14F-4D97-AF65-F5344CB8AC3E}">
        <p14:creationId xmlns:p14="http://schemas.microsoft.com/office/powerpoint/2010/main" val="45183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2668296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139178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这一部分的工作主要围绕着基于模式匹配的量子线路重写框架展开。</a:t>
            </a:r>
          </a:p>
        </p:txBody>
      </p:sp>
    </p:spTree>
    <p:extLst>
      <p:ext uri="{BB962C8B-B14F-4D97-AF65-F5344CB8AC3E}">
        <p14:creationId xmlns:p14="http://schemas.microsoft.com/office/powerpoint/2010/main" val="3392688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2184813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 survey the existing MLIR frontend and find two most possible for </a:t>
            </a:r>
            <a:r>
              <a:rPr kumimoji="1" lang="en-US" altLang="zh-CN" dirty="0" err="1"/>
              <a:t>hpc</a:t>
            </a:r>
            <a:r>
              <a:rPr kumimoji="1" lang="en-US" altLang="zh-CN" dirty="0"/>
              <a:t>.</a:t>
            </a:r>
          </a:p>
          <a:p>
            <a:r>
              <a:rPr kumimoji="1" lang="en-US" altLang="zh-CN" dirty="0" err="1"/>
              <a:t>PlaidML</a:t>
            </a:r>
            <a:r>
              <a:rPr kumimoji="1" lang="en-US" altLang="zh-CN" dirty="0"/>
              <a:t> is an open-source compiler for enabling portable deep learning. It created a C++ and Python EDSL to improve the programmability of </a:t>
            </a:r>
            <a:r>
              <a:rPr kumimoji="1" lang="en-US" altLang="zh-CN" dirty="0" err="1"/>
              <a:t>PlaidML</a:t>
            </a:r>
            <a:r>
              <a:rPr kumimoji="1" lang="en-US" altLang="zh-CN" dirty="0"/>
              <a:t>. It designs a </a:t>
            </a:r>
            <a:r>
              <a:rPr kumimoji="1" lang="en-US" altLang="zh-CN" dirty="0" err="1"/>
              <a:t>pxa</a:t>
            </a:r>
            <a:r>
              <a:rPr kumimoji="1" lang="en-US" altLang="zh-CN" dirty="0"/>
              <a:t> dialect for the lowering path of </a:t>
            </a:r>
            <a:r>
              <a:rPr kumimoji="1" lang="en-US" altLang="zh-CN" dirty="0" err="1"/>
              <a:t>PlaidML</a:t>
            </a:r>
            <a:r>
              <a:rPr kumimoji="1" lang="en-US" altLang="zh-CN" dirty="0"/>
              <a:t>. And it employs LIBXSMM to accelerate most operators.</a:t>
            </a:r>
          </a:p>
          <a:p>
            <a:endParaRPr kumimoji="1" lang="en-US" altLang="zh-CN" dirty="0"/>
          </a:p>
          <a:p>
            <a:endParaRPr kumimoji="1" lang="zh-CN" altLang="en-US" dirty="0"/>
          </a:p>
        </p:txBody>
      </p:sp>
    </p:spTree>
    <p:extLst>
      <p:ext uri="{BB962C8B-B14F-4D97-AF65-F5344CB8AC3E}">
        <p14:creationId xmlns:p14="http://schemas.microsoft.com/office/powerpoint/2010/main" val="2962667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Polygeist</a:t>
            </a:r>
            <a:r>
              <a:rPr kumimoji="1" lang="en-US" altLang="zh-CN" dirty="0"/>
              <a:t> is a frontend aims to connect the MLIR compiler infrastructure to cutting edge polyhedral optimization tool. The optimization of this compiler mainly depends on the polyhedral scheduler.</a:t>
            </a:r>
          </a:p>
          <a:p>
            <a:endParaRPr kumimoji="1" lang="en-US" altLang="zh-CN" dirty="0"/>
          </a:p>
          <a:p>
            <a:r>
              <a:rPr kumimoji="1" lang="en-US" altLang="zh-CN" dirty="0"/>
              <a:t>But we think the design of </a:t>
            </a:r>
            <a:r>
              <a:rPr kumimoji="1" lang="en-US" altLang="zh-CN" dirty="0" err="1"/>
              <a:t>PlaidML</a:t>
            </a:r>
            <a:r>
              <a:rPr kumimoji="1" lang="en-US" altLang="zh-CN" dirty="0"/>
              <a:t> is contracted with our intention to use compiler-based way to generate code. And the optimization can be used by </a:t>
            </a:r>
            <a:r>
              <a:rPr kumimoji="1" lang="en-US" altLang="zh-CN" dirty="0" err="1"/>
              <a:t>Polygeist</a:t>
            </a:r>
            <a:r>
              <a:rPr kumimoji="1" lang="en-US" altLang="zh-CN" dirty="0"/>
              <a:t> is not enough. </a:t>
            </a:r>
          </a:p>
          <a:p>
            <a:endParaRPr kumimoji="1" lang="zh-CN" altLang="en-US" dirty="0"/>
          </a:p>
        </p:txBody>
      </p:sp>
    </p:spTree>
    <p:extLst>
      <p:ext uri="{BB962C8B-B14F-4D97-AF65-F5344CB8AC3E}">
        <p14:creationId xmlns:p14="http://schemas.microsoft.com/office/powerpoint/2010/main" val="1453311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6308631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49409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 is the overall structure of our MLIR </a:t>
            </a:r>
            <a:r>
              <a:rPr kumimoji="1" lang="en-US" altLang="zh-CN" dirty="0" err="1"/>
              <a:t>porgram</a:t>
            </a:r>
            <a:r>
              <a:rPr kumimoji="1" lang="en-US" altLang="zh-CN" dirty="0"/>
              <a:t>.</a:t>
            </a:r>
          </a:p>
          <a:p>
            <a:endParaRPr kumimoji="1" lang="en-US" altLang="zh-CN" dirty="0"/>
          </a:p>
          <a:p>
            <a:r>
              <a:rPr kumimoji="1" lang="en-US" altLang="zh-CN" dirty="0"/>
              <a:t>First, we use loop structure to control the swap-in and swap-out operation of cache, so the required data can be kept in cache. This tiling strategies need five parameters, which are marked blue.</a:t>
            </a:r>
          </a:p>
          <a:p>
            <a:r>
              <a:rPr kumimoji="1" lang="en-US" altLang="zh-CN" dirty="0"/>
              <a:t>There are two ways to get these, calculated by analytical mode, or obtained empirically from existing implementation.</a:t>
            </a:r>
            <a:endParaRPr kumimoji="1" lang="zh-CN" altLang="en-US" dirty="0"/>
          </a:p>
          <a:p>
            <a:endParaRPr kumimoji="1" lang="zh-CN" altLang="en-US" dirty="0"/>
          </a:p>
        </p:txBody>
      </p:sp>
    </p:spTree>
    <p:extLst>
      <p:ext uri="{BB962C8B-B14F-4D97-AF65-F5344CB8AC3E}">
        <p14:creationId xmlns:p14="http://schemas.microsoft.com/office/powerpoint/2010/main" val="149017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dirty="0"/>
              <a:t>Second, we use packing to make the data to be accessed consecutive in the cache to improve the efficiency. This figure shows the packing with column major style.</a:t>
            </a:r>
            <a:endParaRPr kumimoji="1" lang="zh-CN" altLang="en-US" dirty="0"/>
          </a:p>
          <a:p>
            <a:endParaRPr kumimoji="1" lang="zh-CN" altLang="en-US" dirty="0"/>
          </a:p>
        </p:txBody>
      </p:sp>
    </p:spTree>
    <p:extLst>
      <p:ext uri="{BB962C8B-B14F-4D97-AF65-F5344CB8AC3E}">
        <p14:creationId xmlns:p14="http://schemas.microsoft.com/office/powerpoint/2010/main" val="25963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Our experiments are performed on Intel Xeon Gold 5220R CPU.</a:t>
            </a:r>
          </a:p>
          <a:p>
            <a:endParaRPr kumimoji="1" lang="en-US" altLang="zh-CN" dirty="0"/>
          </a:p>
          <a:p>
            <a:r>
              <a:rPr kumimoji="1" lang="en-US" altLang="zh-CN" dirty="0"/>
              <a:t>Here we use </a:t>
            </a:r>
            <a:r>
              <a:rPr kumimoji="1" lang="en-US" altLang="zh-CN" dirty="0" err="1"/>
              <a:t>oneDNN</a:t>
            </a:r>
            <a:r>
              <a:rPr kumimoji="1" lang="en-US" altLang="zh-CN" dirty="0"/>
              <a:t> </a:t>
            </a:r>
            <a:r>
              <a:rPr kumimoji="1" lang="en-US" altLang="zh-CN" dirty="0" err="1"/>
              <a:t>matmul</a:t>
            </a:r>
            <a:r>
              <a:rPr kumimoji="1" lang="en-US" altLang="zh-CN" dirty="0"/>
              <a:t> benchmark as the representative of expert-written library. We use two set of tiling parameters to evaluate our program, one is calculated by the analytical model provided by the aforementioned paper, the other one is obtained by existing project from </a:t>
            </a:r>
            <a:r>
              <a:rPr kumimoji="1" lang="en-US" altLang="zh-CN" dirty="0" err="1"/>
              <a:t>github</a:t>
            </a:r>
            <a:r>
              <a:rPr kumimoji="1" lang="en-US" altLang="zh-CN" dirty="0"/>
              <a:t>. Their results are shown in the red box. The empirically derived version has a better performance than analytically derived one, and it reaches 80% of the performance of </a:t>
            </a:r>
            <a:r>
              <a:rPr kumimoji="1" lang="en-US" altLang="zh-CN" dirty="0" err="1"/>
              <a:t>oneDNN</a:t>
            </a:r>
            <a:r>
              <a:rPr kumimoji="1" lang="en-US" altLang="zh-CN" dirty="0"/>
              <a:t> benchmark. But there is still a performance gap.</a:t>
            </a:r>
          </a:p>
          <a:p>
            <a:endParaRPr kumimoji="1" lang="en-US" altLang="zh-CN" dirty="0"/>
          </a:p>
          <a:p>
            <a:r>
              <a:rPr kumimoji="1" lang="en-US" altLang="zh-CN" dirty="0"/>
              <a:t>We compare some metrics of  the above benchmark by </a:t>
            </a:r>
            <a:r>
              <a:rPr kumimoji="1" lang="en-US" altLang="zh-CN" dirty="0" err="1"/>
              <a:t>VTune</a:t>
            </a:r>
            <a:r>
              <a:rPr kumimoji="1" lang="en-US" altLang="zh-CN" dirty="0"/>
              <a:t> profiler. We think the memory bound maybe the reason why there is a performance gap.</a:t>
            </a:r>
          </a:p>
          <a:p>
            <a:endParaRPr kumimoji="1" lang="en-US" altLang="zh-CN" dirty="0"/>
          </a:p>
          <a:p>
            <a:r>
              <a:rPr kumimoji="1" lang="en-US" altLang="zh-CN" dirty="0"/>
              <a:t>In fact, we also evaluate the performance of </a:t>
            </a:r>
            <a:r>
              <a:rPr kumimoji="1" lang="en-US" altLang="zh-CN" dirty="0" err="1"/>
              <a:t>linalg.matmul</a:t>
            </a:r>
            <a:r>
              <a:rPr kumimoji="1" lang="en-US" altLang="zh-CN" dirty="0"/>
              <a:t> operation. It has a much worse performance as shown in the table.</a:t>
            </a:r>
          </a:p>
          <a:p>
            <a:endParaRPr kumimoji="1" lang="zh-CN" altLang="en-US" dirty="0"/>
          </a:p>
        </p:txBody>
      </p:sp>
    </p:spTree>
    <p:extLst>
      <p:ext uri="{BB962C8B-B14F-4D97-AF65-F5344CB8AC3E}">
        <p14:creationId xmlns:p14="http://schemas.microsoft.com/office/powerpoint/2010/main" val="2719699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988590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1213136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17" name="标题文本"/>
          <p:cNvSpPr txBox="1">
            <a:spLocks noGrp="1"/>
          </p:cNvSpPr>
          <p:nvPr>
            <p:ph type="title"/>
          </p:nvPr>
        </p:nvSpPr>
        <p:spPr>
          <a:xfrm>
            <a:off x="1646752" y="1726880"/>
            <a:ext cx="8585849" cy="1783084"/>
          </a:xfrm>
          <a:prstGeom prst="rect">
            <a:avLst/>
          </a:prstGeom>
        </p:spPr>
        <p:txBody>
          <a:bodyPr anchor="b"/>
          <a:lstStyle>
            <a:lvl1pPr algn="ctr">
              <a:defRPr>
                <a:solidFill>
                  <a:srgbClr val="203864"/>
                </a:solidFill>
              </a:defRPr>
            </a:lvl1pPr>
          </a:lstStyle>
          <a:p>
            <a:r>
              <a:rPr lang="zh-CN" altLang="en-US"/>
              <a:t>单击此处编辑母版标题样式</a:t>
            </a:r>
            <a:endParaRPr/>
          </a:p>
        </p:txBody>
      </p:sp>
      <p:sp>
        <p:nvSpPr>
          <p:cNvPr id="18" name="正文级别 1…"/>
          <p:cNvSpPr txBox="1">
            <a:spLocks noGrp="1"/>
          </p:cNvSpPr>
          <p:nvPr>
            <p:ph type="body" sz="quarter" idx="1"/>
          </p:nvPr>
        </p:nvSpPr>
        <p:spPr>
          <a:xfrm>
            <a:off x="1646752" y="3705099"/>
            <a:ext cx="8585849" cy="1552700"/>
          </a:xfrm>
          <a:prstGeom prst="rect">
            <a:avLst/>
          </a:prstGeom>
        </p:spPr>
        <p:txBody>
          <a:bodyPr/>
          <a:lstStyle>
            <a:lvl1pPr marL="0" indent="0" algn="ctr">
              <a:lnSpc>
                <a:spcPct val="90000"/>
              </a:lnSpc>
              <a:buClrTx/>
              <a:buSzTx/>
              <a:buFontTx/>
              <a:buNone/>
              <a:defRPr b="0">
                <a:solidFill>
                  <a:srgbClr val="4B649F"/>
                </a:solidFill>
              </a:defRPr>
            </a:lvl1pPr>
            <a:lvl2pPr marL="0" indent="0" algn="ctr">
              <a:lnSpc>
                <a:spcPct val="90000"/>
              </a:lnSpc>
              <a:buClrTx/>
              <a:buSzTx/>
              <a:buFontTx/>
              <a:buNone/>
              <a:defRPr b="0">
                <a:solidFill>
                  <a:srgbClr val="4B649F"/>
                </a:solidFill>
              </a:defRPr>
            </a:lvl2pPr>
            <a:lvl3pPr marL="0" indent="0" algn="ctr">
              <a:lnSpc>
                <a:spcPct val="90000"/>
              </a:lnSpc>
              <a:buClrTx/>
              <a:buSzTx/>
              <a:buFontTx/>
              <a:buNone/>
              <a:defRPr b="0">
                <a:solidFill>
                  <a:srgbClr val="4B649F"/>
                </a:solidFill>
              </a:defRPr>
            </a:lvl3pPr>
            <a:lvl4pPr marL="0" indent="0" algn="ctr">
              <a:lnSpc>
                <a:spcPct val="90000"/>
              </a:lnSpc>
              <a:buClrTx/>
              <a:buSzTx/>
              <a:buFontTx/>
              <a:buNone/>
              <a:defRPr b="0">
                <a:solidFill>
                  <a:srgbClr val="4B649F"/>
                </a:solidFill>
              </a:defRPr>
            </a:lvl4pPr>
            <a:lvl5pPr marL="0" indent="0" algn="ctr">
              <a:lnSpc>
                <a:spcPct val="90000"/>
              </a:lnSpc>
              <a:buClrTx/>
              <a:buSzTx/>
              <a:buFontTx/>
              <a:buNone/>
              <a:defRPr b="0">
                <a:solidFill>
                  <a:srgbClr val="4B649F"/>
                </a:solidFill>
              </a:defRPr>
            </a:lvl5pPr>
          </a:lstStyle>
          <a:p>
            <a:r>
              <a:rPr lang="zh-CN" altLang="en-US"/>
              <a:t>编辑母版文本样式
第二级
第三级
第四级
第五级</a:t>
            </a:r>
            <a:endParaRPr/>
          </a:p>
        </p:txBody>
      </p:sp>
      <p:pic>
        <p:nvPicPr>
          <p:cNvPr id="19" name="图片 6" descr="图片 6"/>
          <p:cNvPicPr>
            <a:picLocks noChangeAspect="1"/>
          </p:cNvPicPr>
          <p:nvPr/>
        </p:nvPicPr>
        <p:blipFill>
          <a:blip r:embed="rId2"/>
          <a:stretch>
            <a:fillRect/>
          </a:stretch>
        </p:blipFill>
        <p:spPr>
          <a:xfrm>
            <a:off x="6268644" y="4757739"/>
            <a:ext cx="4399361" cy="1243015"/>
          </a:xfrm>
          <a:prstGeom prst="rect">
            <a:avLst/>
          </a:prstGeom>
          <a:ln w="12700">
            <a:miter lim="400000"/>
          </a:ln>
        </p:spPr>
      </p:pic>
      <p:sp>
        <p:nvSpPr>
          <p:cNvPr id="20" name="矩形 19"/>
          <p:cNvSpPr/>
          <p:nvPr/>
        </p:nvSpPr>
        <p:spPr>
          <a:xfrm>
            <a:off x="1468753" y="1701661"/>
            <a:ext cx="8918628" cy="365089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23" name="Group 1"/>
          <p:cNvGrpSpPr/>
          <p:nvPr/>
        </p:nvGrpSpPr>
        <p:grpSpPr>
          <a:xfrm>
            <a:off x="10031384" y="4810118"/>
            <a:ext cx="558405" cy="528640"/>
            <a:chOff x="-1" y="-1"/>
            <a:chExt cx="558404" cy="528639"/>
          </a:xfrm>
        </p:grpSpPr>
        <p:sp>
          <p:nvSpPr>
            <p:cNvPr id="21"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2"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26" name="Group 3"/>
          <p:cNvGrpSpPr/>
          <p:nvPr/>
        </p:nvGrpSpPr>
        <p:grpSpPr>
          <a:xfrm>
            <a:off x="1354455" y="1612577"/>
            <a:ext cx="470298" cy="470301"/>
            <a:chOff x="0" y="-1"/>
            <a:chExt cx="470297" cy="470299"/>
          </a:xfrm>
        </p:grpSpPr>
        <p:sp>
          <p:nvSpPr>
            <p:cNvPr id="24"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25" name="矩形 25"/>
            <p:cNvSpPr/>
            <p:nvPr/>
          </p:nvSpPr>
          <p:spPr>
            <a:xfrm>
              <a:off x="114299" y="114300"/>
              <a:ext cx="355999"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27" name="幻灯片编号"/>
          <p:cNvSpPr txBox="1">
            <a:spLocks noGrp="1"/>
          </p:cNvSpPr>
          <p:nvPr>
            <p:ph type="sldNum" sz="quarter" idx="2"/>
          </p:nvPr>
        </p:nvSpPr>
        <p:spPr>
          <a:prstGeom prst="rect">
            <a:avLst/>
          </a:prstGeom>
        </p:spPr>
        <p:txBody>
          <a:bodyPr/>
          <a:lstStyle/>
          <a:p>
            <a:fld id="{86CB4B4D-7CA3-9044-876B-883B54F8677D}" type="slidenum">
              <a:rPr lang="en-US" altLang="zh-CN"/>
              <a:t>‹#›</a:t>
            </a:fld>
            <a:endParaRPr lang="zh-CN" altLang="en-US"/>
          </a:p>
        </p:txBody>
      </p:sp>
      <p:pic>
        <p:nvPicPr>
          <p:cNvPr id="4" name="图片 5">
            <a:extLst>
              <a:ext uri="{FF2B5EF4-FFF2-40B4-BE49-F238E27FC236}">
                <a16:creationId xmlns:a16="http://schemas.microsoft.com/office/drawing/2014/main" id="{9DE587E6-C9D1-DBE3-8707-12B20576864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87254" y="99681"/>
            <a:ext cx="3383560" cy="639212"/>
          </a:xfrm>
          <a:prstGeom prst="rect">
            <a:avLst/>
          </a:prstGeom>
        </p:spPr>
      </p:pic>
    </p:spTree>
    <p:extLst>
      <p:ext uri="{BB962C8B-B14F-4D97-AF65-F5344CB8AC3E}">
        <p14:creationId xmlns:p14="http://schemas.microsoft.com/office/powerpoint/2010/main" val="361890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2_Custom Layout">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37" name="图片 6" descr="图片 6"/>
          <p:cNvPicPr>
            <a:picLocks noChangeAspect="1"/>
          </p:cNvPicPr>
          <p:nvPr/>
        </p:nvPicPr>
        <p:blipFill>
          <a:blip r:embed="rId2"/>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rgbClr val="203864"/>
                </a:solidFill>
              </a:defRPr>
            </a:lvl1pPr>
          </a:lstStyle>
          <a:p>
            <a:r>
              <a:rPr lang="zh-CN" altLang="en-US"/>
              <a:t>单击此处编辑母版标题样式</a:t>
            </a:r>
            <a:endParaRPr/>
          </a:p>
        </p:txBody>
      </p:sp>
      <p:sp>
        <p:nvSpPr>
          <p:cNvPr id="46" name="幻灯片编号"/>
          <p:cNvSpPr txBox="1">
            <a:spLocks noGrp="1"/>
          </p:cNvSpPr>
          <p:nvPr>
            <p:ph type="sldNum" sz="quarter" idx="2"/>
          </p:nvPr>
        </p:nvSpPr>
        <p:spPr>
          <a:xfrm>
            <a:off x="11080800" y="6404400"/>
            <a:ext cx="273654" cy="269239"/>
          </a:xfrm>
          <a:prstGeom prst="rect">
            <a:avLst/>
          </a:prstGeom>
        </p:spPr>
        <p:txBody>
          <a:bodyPr/>
          <a:lstStyle/>
          <a:p>
            <a:fld id="{86CB4B4D-7CA3-9044-876B-883B54F8677D}" type="slidenum">
              <a:rPr lang="en-US" altLang="zh-CN"/>
              <a:t>‹#›</a:t>
            </a:fld>
            <a:endParaRPr lang="zh-CN" altLang="en-US"/>
          </a:p>
        </p:txBody>
      </p:sp>
      <p:pic>
        <p:nvPicPr>
          <p:cNvPr id="2" name="图片 5">
            <a:extLst>
              <a:ext uri="{FF2B5EF4-FFF2-40B4-BE49-F238E27FC236}">
                <a16:creationId xmlns:a16="http://schemas.microsoft.com/office/drawing/2014/main" id="{23178175-1CBB-F8CC-7D52-2CA720E747C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87254" y="99681"/>
            <a:ext cx="3383560" cy="639212"/>
          </a:xfrm>
          <a:prstGeom prst="rect">
            <a:avLst/>
          </a:prstGeom>
        </p:spPr>
      </p:pic>
    </p:spTree>
    <p:extLst>
      <p:ext uri="{BB962C8B-B14F-4D97-AF65-F5344CB8AC3E}">
        <p14:creationId xmlns:p14="http://schemas.microsoft.com/office/powerpoint/2010/main" val="3810568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自定义版式">
    <p:spTree>
      <p:nvGrpSpPr>
        <p:cNvPr id="1" name=""/>
        <p:cNvGrpSpPr/>
        <p:nvPr/>
      </p:nvGrpSpPr>
      <p:grpSpPr>
        <a:xfrm>
          <a:off x="0" y="0"/>
          <a:ext cx="0" cy="0"/>
          <a:chOff x="0" y="0"/>
          <a:chExt cx="0" cy="0"/>
        </a:xfrm>
      </p:grpSpPr>
      <p:sp>
        <p:nvSpPr>
          <p:cNvPr id="53" name="正文级别 1…"/>
          <p:cNvSpPr txBox="1">
            <a:spLocks noGrp="1"/>
          </p:cNvSpPr>
          <p:nvPr>
            <p:ph type="body" idx="1"/>
          </p:nvPr>
        </p:nvSpPr>
        <p:spPr>
          <a:prstGeom prst="rect">
            <a:avLst/>
          </a:prstGeom>
        </p:spPr>
        <p:txBody>
          <a:bodyPr/>
          <a:lstStyle/>
          <a:p>
            <a:r>
              <a:rPr lang="zh-CN" altLang="en-US"/>
              <a:t>编辑母版文本样式
第二级
第三级
第四级
第五级</a:t>
            </a:r>
            <a:endParaRPr/>
          </a:p>
        </p:txBody>
      </p:sp>
      <p:sp>
        <p:nvSpPr>
          <p:cNvPr id="54" name="标题文本"/>
          <p:cNvSpPr txBox="1">
            <a:spLocks noGrp="1"/>
          </p:cNvSpPr>
          <p:nvPr>
            <p:ph type="title"/>
          </p:nvPr>
        </p:nvSpPr>
        <p:spPr>
          <a:prstGeom prst="rect">
            <a:avLst/>
          </a:prstGeom>
        </p:spPr>
        <p:txBody>
          <a:bodyPr/>
          <a:lstStyle/>
          <a:p>
            <a:r>
              <a:rPr lang="zh-CN" altLang="en-US"/>
              <a:t>单击此处编辑母版标题样式</a:t>
            </a:r>
            <a:endParaRPr/>
          </a:p>
        </p:txBody>
      </p:sp>
      <p:sp>
        <p:nvSpPr>
          <p:cNvPr id="55" name="幻灯片编号"/>
          <p:cNvSpPr txBox="1">
            <a:spLocks noGrp="1"/>
          </p:cNvSpPr>
          <p:nvPr>
            <p:ph type="sldNum" sz="quarter" idx="2"/>
          </p:nvPr>
        </p:nvSpPr>
        <p:spPr>
          <a:prstGeom prst="rect">
            <a:avLst/>
          </a:prstGeom>
        </p:spPr>
        <p:txBody>
          <a:bodyPr/>
          <a:lstStyle/>
          <a:p>
            <a:fld id="{86CB4B4D-7CA3-9044-876B-883B54F8677D}" type="slidenum">
              <a:rPr lang="en-US" altLang="zh-CN"/>
              <a:t>‹#›</a:t>
            </a:fld>
            <a:endParaRPr lang="zh-CN" altLang="en-US"/>
          </a:p>
        </p:txBody>
      </p:sp>
      <p:sp>
        <p:nvSpPr>
          <p:cNvPr id="2" name="页脚占位符 1">
            <a:extLst>
              <a:ext uri="{FF2B5EF4-FFF2-40B4-BE49-F238E27FC236}">
                <a16:creationId xmlns:a16="http://schemas.microsoft.com/office/drawing/2014/main" id="{9ACEAA59-2989-9549-A139-8EEC0EE4FE99}"/>
              </a:ext>
            </a:extLst>
          </p:cNvPr>
          <p:cNvSpPr>
            <a:spLocks noGrp="1"/>
          </p:cNvSpPr>
          <p:nvPr>
            <p:ph type="ftr" sz="quarter" idx="10"/>
          </p:nvPr>
        </p:nvSpPr>
        <p:spPr>
          <a:xfrm>
            <a:off x="4038600" y="6356350"/>
            <a:ext cx="4114800" cy="365125"/>
          </a:xfrm>
          <a:prstGeom prst="rect">
            <a:avLst/>
          </a:prstGeom>
        </p:spPr>
        <p:txBody>
          <a:bodyPr/>
          <a:lstStyle/>
          <a:p>
            <a:r>
              <a:rPr kumimoji="1" lang="zh-CN" altLang="en-US"/>
              <a:t>工作总结</a:t>
            </a:r>
          </a:p>
        </p:txBody>
      </p:sp>
    </p:spTree>
    <p:extLst>
      <p:ext uri="{BB962C8B-B14F-4D97-AF65-F5344CB8AC3E}">
        <p14:creationId xmlns:p14="http://schemas.microsoft.com/office/powerpoint/2010/main" val="704767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144D4-5BCD-65BD-07FA-632A42C78501}"/>
              </a:ext>
            </a:extLst>
          </p:cNvPr>
          <p:cNvSpPr>
            <a:spLocks noGrp="1"/>
          </p:cNvSpPr>
          <p:nvPr>
            <p:ph type="title"/>
          </p:nvPr>
        </p:nvSpPr>
        <p:spPr>
          <a:xfrm>
            <a:off x="867368" y="66040"/>
            <a:ext cx="10212779" cy="738893"/>
          </a:xfrm>
        </p:spPr>
        <p:txBody>
          <a:bodyPr/>
          <a:lstStyle/>
          <a:p>
            <a:r>
              <a:rPr kumimoji="1" lang="zh-CN" altLang="en-US"/>
              <a:t>单击此处编辑母版标题样式</a:t>
            </a:r>
          </a:p>
        </p:txBody>
      </p:sp>
      <p:sp>
        <p:nvSpPr>
          <p:cNvPr id="3" name="灯片编号占位符 2">
            <a:extLst>
              <a:ext uri="{FF2B5EF4-FFF2-40B4-BE49-F238E27FC236}">
                <a16:creationId xmlns:a16="http://schemas.microsoft.com/office/drawing/2014/main" id="{E02C6F4F-581F-5C3F-DD0E-1F055DF9EBEF}"/>
              </a:ext>
            </a:extLst>
          </p:cNvPr>
          <p:cNvSpPr>
            <a:spLocks noGrp="1"/>
          </p:cNvSpPr>
          <p:nvPr>
            <p:ph type="sldNum" sz="quarter" idx="10"/>
          </p:nvPr>
        </p:nvSpPr>
        <p:spPr/>
        <p:txBody>
          <a:bodyPr/>
          <a:lstStyle/>
          <a:p>
            <a:fld id="{86CB4B4D-7CA3-9044-876B-883B54F8677D}" type="slidenum">
              <a:rPr lang="en-US" altLang="zh-CN" smtClean="0"/>
              <a:t>‹#›</a:t>
            </a:fld>
            <a:endParaRPr lang="zh-CN" altLang="en-US"/>
          </a:p>
        </p:txBody>
      </p:sp>
      <p:sp>
        <p:nvSpPr>
          <p:cNvPr id="4" name="页脚占位符 3">
            <a:extLst>
              <a:ext uri="{FF2B5EF4-FFF2-40B4-BE49-F238E27FC236}">
                <a16:creationId xmlns:a16="http://schemas.microsoft.com/office/drawing/2014/main" id="{0214E8E2-24B5-9832-41F4-77AD81997C7D}"/>
              </a:ext>
            </a:extLst>
          </p:cNvPr>
          <p:cNvSpPr>
            <a:spLocks noGrp="1"/>
          </p:cNvSpPr>
          <p:nvPr>
            <p:ph type="ftr" sz="quarter" idx="11"/>
          </p:nvPr>
        </p:nvSpPr>
        <p:spPr/>
        <p:txBody>
          <a:bodyPr/>
          <a:lstStyle/>
          <a:p>
            <a:endParaRPr kumimoji="1" lang="zh-CN" altLang="en-US"/>
          </a:p>
        </p:txBody>
      </p:sp>
      <p:sp>
        <p:nvSpPr>
          <p:cNvPr id="5" name="燕尾形 4">
            <a:extLst>
              <a:ext uri="{FF2B5EF4-FFF2-40B4-BE49-F238E27FC236}">
                <a16:creationId xmlns:a16="http://schemas.microsoft.com/office/drawing/2014/main" id="{96D5031A-CD3E-C757-B49B-3735AB46D97B}"/>
              </a:ext>
            </a:extLst>
          </p:cNvPr>
          <p:cNvSpPr/>
          <p:nvPr userDrawn="1"/>
        </p:nvSpPr>
        <p:spPr>
          <a:xfrm>
            <a:off x="152401" y="201807"/>
            <a:ext cx="264160" cy="46736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燕尾形 5">
            <a:extLst>
              <a:ext uri="{FF2B5EF4-FFF2-40B4-BE49-F238E27FC236}">
                <a16:creationId xmlns:a16="http://schemas.microsoft.com/office/drawing/2014/main" id="{A6E6218E-4A0A-F94C-78AD-BA7E7C229271}"/>
              </a:ext>
            </a:extLst>
          </p:cNvPr>
          <p:cNvSpPr/>
          <p:nvPr userDrawn="1"/>
        </p:nvSpPr>
        <p:spPr>
          <a:xfrm>
            <a:off x="317973" y="201807"/>
            <a:ext cx="264160" cy="467360"/>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 name="燕尾形 6">
            <a:extLst>
              <a:ext uri="{FF2B5EF4-FFF2-40B4-BE49-F238E27FC236}">
                <a16:creationId xmlns:a16="http://schemas.microsoft.com/office/drawing/2014/main" id="{0EBACCD3-85EC-B811-6EE3-28B9C94438EF}"/>
              </a:ext>
            </a:extLst>
          </p:cNvPr>
          <p:cNvSpPr/>
          <p:nvPr userDrawn="1"/>
        </p:nvSpPr>
        <p:spPr>
          <a:xfrm>
            <a:off x="483545" y="201832"/>
            <a:ext cx="264160" cy="467360"/>
          </a:xfrm>
          <a:prstGeom prst="chevr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正文级别 1…">
            <a:extLst>
              <a:ext uri="{FF2B5EF4-FFF2-40B4-BE49-F238E27FC236}">
                <a16:creationId xmlns:a16="http://schemas.microsoft.com/office/drawing/2014/main" id="{9A46A071-7A13-11BC-4D75-8B3FC58FDA87}"/>
              </a:ext>
            </a:extLst>
          </p:cNvPr>
          <p:cNvSpPr txBox="1">
            <a:spLocks noGrp="1"/>
          </p:cNvSpPr>
          <p:nvPr>
            <p:ph type="body" idx="1"/>
          </p:nvPr>
        </p:nvSpPr>
        <p:spPr>
          <a:xfrm>
            <a:off x="190004" y="902526"/>
            <a:ext cx="11792201" cy="5379524"/>
          </a:xfrm>
          <a:prstGeom prst="rect">
            <a:avLst/>
          </a:prstGeom>
        </p:spPr>
        <p:txBody>
          <a:bodyPr/>
          <a:lstStyle/>
          <a:p>
            <a:r>
              <a:rPr lang="zh-CN" altLang="en-US"/>
              <a:t>编辑母版文本样式
第二级
第三级
第四级
第五级</a:t>
            </a:r>
            <a:endParaRPr/>
          </a:p>
        </p:txBody>
      </p:sp>
    </p:spTree>
    <p:extLst>
      <p:ext uri="{BB962C8B-B14F-4D97-AF65-F5344CB8AC3E}">
        <p14:creationId xmlns:p14="http://schemas.microsoft.com/office/powerpoint/2010/main" val="2204799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reserve="1">
  <p:cSld name="1_仅标题">
    <p:spTree>
      <p:nvGrpSpPr>
        <p:cNvPr id="1" name=""/>
        <p:cNvGrpSpPr/>
        <p:nvPr/>
      </p:nvGrpSpPr>
      <p:grpSpPr>
        <a:xfrm>
          <a:off x="0" y="0"/>
          <a:ext cx="0" cy="0"/>
          <a:chOff x="0" y="0"/>
          <a:chExt cx="0" cy="0"/>
        </a:xfrm>
      </p:grpSpPr>
      <p:sp>
        <p:nvSpPr>
          <p:cNvPr id="62"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64" name="图片 8" descr="图片 8"/>
          <p:cNvPicPr>
            <a:picLocks noChangeAspect="1"/>
          </p:cNvPicPr>
          <p:nvPr/>
        </p:nvPicPr>
        <p:blipFill>
          <a:blip r:embed="rId2"/>
          <a:srcRect r="80281"/>
          <a:stretch>
            <a:fillRect/>
          </a:stretch>
        </p:blipFill>
        <p:spPr>
          <a:xfrm>
            <a:off x="9777714" y="70119"/>
            <a:ext cx="702410" cy="672935"/>
          </a:xfrm>
          <a:prstGeom prst="rect">
            <a:avLst/>
          </a:prstGeom>
          <a:ln w="12700">
            <a:miter lim="400000"/>
          </a:ln>
        </p:spPr>
      </p:pic>
      <p:sp>
        <p:nvSpPr>
          <p:cNvPr id="65"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68" name="正文级别 1…"/>
          <p:cNvSpPr txBox="1">
            <a:spLocks noGrp="1"/>
          </p:cNvSpPr>
          <p:nvPr>
            <p:ph type="body" idx="1"/>
          </p:nvPr>
        </p:nvSpPr>
        <p:spPr>
          <a:xfrm>
            <a:off x="285006" y="878773"/>
            <a:ext cx="11720948" cy="5379523"/>
          </a:xfrm>
          <a:prstGeom prst="rect">
            <a:avLst/>
          </a:prstGeom>
        </p:spPr>
        <p:txBody>
          <a:bodyPr/>
          <a:lstStyle>
            <a:lvl1pPr>
              <a:lnSpc>
                <a:spcPct val="90000"/>
              </a:lnSpc>
            </a:lvl1pPr>
            <a:lvl2pPr>
              <a:lnSpc>
                <a:spcPct val="90000"/>
              </a:lnSpc>
            </a:lvl2pPr>
            <a:lvl3pPr>
              <a:lnSpc>
                <a:spcPct val="90000"/>
              </a:lnSpc>
            </a:lvl3pPr>
            <a:lvl4pPr>
              <a:lnSpc>
                <a:spcPct val="90000"/>
              </a:lnSpc>
            </a:lvl4pPr>
            <a:lvl5pPr>
              <a:lnSpc>
                <a:spcPct val="90000"/>
              </a:lnSpc>
            </a:lvl5pPr>
          </a:lstStyle>
          <a:p>
            <a:r>
              <a:rPr lang="zh-CN" altLang="en-US"/>
              <a:t>编辑母版文本样式
第二级
第三级
第四级
第五级</a:t>
            </a:r>
            <a:endParaRPr/>
          </a:p>
        </p:txBody>
      </p:sp>
      <p:sp>
        <p:nvSpPr>
          <p:cNvPr id="69" name="标题文本"/>
          <p:cNvSpPr txBox="1">
            <a:spLocks noGrp="1"/>
          </p:cNvSpPr>
          <p:nvPr>
            <p:ph type="title"/>
          </p:nvPr>
        </p:nvSpPr>
        <p:spPr>
          <a:prstGeom prst="rect">
            <a:avLst/>
          </a:prstGeom>
        </p:spPr>
        <p:txBody>
          <a:bodyPr/>
          <a:lstStyle/>
          <a:p>
            <a:r>
              <a:rPr lang="zh-CN" altLang="en-US"/>
              <a:t>单击此处编辑母版标题样式</a:t>
            </a:r>
            <a:endParaRPr/>
          </a:p>
        </p:txBody>
      </p:sp>
      <p:sp>
        <p:nvSpPr>
          <p:cNvPr id="2" name="页脚占位符 1">
            <a:extLst>
              <a:ext uri="{FF2B5EF4-FFF2-40B4-BE49-F238E27FC236}">
                <a16:creationId xmlns:a16="http://schemas.microsoft.com/office/drawing/2014/main" id="{9C071F24-D42D-584F-AD61-EE387B15D326}"/>
              </a:ext>
            </a:extLst>
          </p:cNvPr>
          <p:cNvSpPr>
            <a:spLocks noGrp="1"/>
          </p:cNvSpPr>
          <p:nvPr>
            <p:ph type="ftr" sz="quarter" idx="10"/>
          </p:nvPr>
        </p:nvSpPr>
        <p:spPr>
          <a:xfrm>
            <a:off x="4038600" y="6356350"/>
            <a:ext cx="4114800" cy="365125"/>
          </a:xfrm>
          <a:prstGeom prst="rect">
            <a:avLst/>
          </a:prstGeom>
        </p:spPr>
        <p:txBody>
          <a:bodyPr/>
          <a:lstStyle/>
          <a:p>
            <a:r>
              <a:rPr kumimoji="1" lang="zh-CN" altLang="en-US"/>
              <a:t>工作总结</a:t>
            </a:r>
          </a:p>
        </p:txBody>
      </p:sp>
      <p:sp>
        <p:nvSpPr>
          <p:cNvPr id="3" name="灯片编号占位符 2">
            <a:extLst>
              <a:ext uri="{FF2B5EF4-FFF2-40B4-BE49-F238E27FC236}">
                <a16:creationId xmlns:a16="http://schemas.microsoft.com/office/drawing/2014/main" id="{7348EDA7-8E48-9F44-BF2B-409784079DC1}"/>
              </a:ext>
            </a:extLst>
          </p:cNvPr>
          <p:cNvSpPr>
            <a:spLocks noGrp="1"/>
          </p:cNvSpPr>
          <p:nvPr>
            <p:ph type="sldNum" sz="quarter" idx="11"/>
          </p:nvPr>
        </p:nvSpPr>
        <p:spPr/>
        <p:txBody>
          <a:bodyPr/>
          <a:lstStyle/>
          <a:p>
            <a:fld id="{86CB4B4D-7CA3-9044-876B-883B54F8677D}" type="slidenum">
              <a:rPr lang="en-US" altLang="zh-CN"/>
              <a:t>‹#›</a:t>
            </a:fld>
            <a:endParaRPr lang="zh-CN" altLang="en-US"/>
          </a:p>
        </p:txBody>
      </p:sp>
      <p:pic>
        <p:nvPicPr>
          <p:cNvPr id="4" name="图片 5">
            <a:extLst>
              <a:ext uri="{FF2B5EF4-FFF2-40B4-BE49-F238E27FC236}">
                <a16:creationId xmlns:a16="http://schemas.microsoft.com/office/drawing/2014/main" id="{5713A864-8280-E518-4280-896FD40AC1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87254" y="99681"/>
            <a:ext cx="3383560" cy="639212"/>
          </a:xfrm>
          <a:prstGeom prst="rect">
            <a:avLst/>
          </a:prstGeom>
        </p:spPr>
      </p:pic>
    </p:spTree>
    <p:extLst>
      <p:ext uri="{BB962C8B-B14F-4D97-AF65-F5344CB8AC3E}">
        <p14:creationId xmlns:p14="http://schemas.microsoft.com/office/powerpoint/2010/main" val="2120065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reserve="1">
  <p:cSld name="1_Custom Layout">
    <p:spTree>
      <p:nvGrpSpPr>
        <p:cNvPr id="1" name=""/>
        <p:cNvGrpSpPr/>
        <p:nvPr/>
      </p:nvGrpSpPr>
      <p:grpSpPr>
        <a:xfrm>
          <a:off x="0" y="0"/>
          <a:ext cx="0" cy="0"/>
          <a:chOff x="0" y="0"/>
          <a:chExt cx="0" cy="0"/>
        </a:xfrm>
      </p:grpSpPr>
      <p:sp>
        <p:nvSpPr>
          <p:cNvPr id="77"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80" name="标题文本"/>
          <p:cNvSpPr txBox="1">
            <a:spLocks noGrp="1"/>
          </p:cNvSpPr>
          <p:nvPr>
            <p:ph type="title"/>
          </p:nvPr>
        </p:nvSpPr>
        <p:spPr>
          <a:prstGeom prst="rect">
            <a:avLst/>
          </a:prstGeom>
        </p:spPr>
        <p:txBody>
          <a:bodyPr/>
          <a:lstStyle/>
          <a:p>
            <a:r>
              <a:rPr lang="zh-CN" altLang="en-US"/>
              <a:t>单击此处编辑母版标题样式</a:t>
            </a:r>
            <a:endParaRPr/>
          </a:p>
        </p:txBody>
      </p:sp>
      <p:sp>
        <p:nvSpPr>
          <p:cNvPr id="81" name="幻灯片编号"/>
          <p:cNvSpPr txBox="1">
            <a:spLocks noGrp="1"/>
          </p:cNvSpPr>
          <p:nvPr>
            <p:ph type="sldNum" sz="quarter" idx="2"/>
          </p:nvPr>
        </p:nvSpPr>
        <p:spPr>
          <a:prstGeom prst="rect">
            <a:avLst/>
          </a:prstGeom>
        </p:spPr>
        <p:txBody>
          <a:bodyPr/>
          <a:lstStyle/>
          <a:p>
            <a:fld id="{86CB4B4D-7CA3-9044-876B-883B54F8677D}" type="slidenum">
              <a:rPr lang="en-US" altLang="zh-CN"/>
              <a:t>‹#›</a:t>
            </a:fld>
            <a:endParaRPr lang="zh-CN" altLang="en-US"/>
          </a:p>
        </p:txBody>
      </p:sp>
      <p:sp>
        <p:nvSpPr>
          <p:cNvPr id="2" name="页脚占位符 1">
            <a:extLst>
              <a:ext uri="{FF2B5EF4-FFF2-40B4-BE49-F238E27FC236}">
                <a16:creationId xmlns:a16="http://schemas.microsoft.com/office/drawing/2014/main" id="{CA3F9C65-C6FD-D245-9997-92C5F31BDC60}"/>
              </a:ext>
            </a:extLst>
          </p:cNvPr>
          <p:cNvSpPr>
            <a:spLocks noGrp="1"/>
          </p:cNvSpPr>
          <p:nvPr>
            <p:ph type="ftr" sz="quarter" idx="10"/>
          </p:nvPr>
        </p:nvSpPr>
        <p:spPr>
          <a:xfrm>
            <a:off x="4038600" y="6356350"/>
            <a:ext cx="4114800" cy="365125"/>
          </a:xfrm>
          <a:prstGeom prst="rect">
            <a:avLst/>
          </a:prstGeom>
        </p:spPr>
        <p:txBody>
          <a:bodyPr/>
          <a:lstStyle/>
          <a:p>
            <a:r>
              <a:rPr kumimoji="1" lang="zh-CN" altLang="en-US"/>
              <a:t>工作总结</a:t>
            </a:r>
          </a:p>
        </p:txBody>
      </p:sp>
      <p:pic>
        <p:nvPicPr>
          <p:cNvPr id="3" name="图片 5">
            <a:extLst>
              <a:ext uri="{FF2B5EF4-FFF2-40B4-BE49-F238E27FC236}">
                <a16:creationId xmlns:a16="http://schemas.microsoft.com/office/drawing/2014/main" id="{068E765B-37F4-83C1-0344-041D19E440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87254" y="99681"/>
            <a:ext cx="3383560" cy="639212"/>
          </a:xfrm>
          <a:prstGeom prst="rect">
            <a:avLst/>
          </a:prstGeom>
        </p:spPr>
      </p:pic>
    </p:spTree>
    <p:extLst>
      <p:ext uri="{BB962C8B-B14F-4D97-AF65-F5344CB8AC3E}">
        <p14:creationId xmlns:p14="http://schemas.microsoft.com/office/powerpoint/2010/main" val="4391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仅幻灯片">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71CFE74D-9093-424B-8FC5-1B712262AB43}"/>
              </a:ext>
            </a:extLst>
          </p:cNvPr>
          <p:cNvSpPr>
            <a:spLocks noGrp="1"/>
          </p:cNvSpPr>
          <p:nvPr>
            <p:ph type="sldNum" sz="quarter" idx="10"/>
          </p:nvPr>
        </p:nvSpPr>
        <p:spPr/>
        <p:txBody>
          <a:bodyPr/>
          <a:lstStyle/>
          <a:p>
            <a:fld id="{86CB4B4D-7CA3-9044-876B-883B54F8677D}" type="slidenum">
              <a:rPr lang="en-US" altLang="zh-CN"/>
              <a:t>‹#›</a:t>
            </a:fld>
            <a:endParaRPr lang="zh-CN" altLang="en-US"/>
          </a:p>
        </p:txBody>
      </p:sp>
    </p:spTree>
    <p:extLst>
      <p:ext uri="{BB962C8B-B14F-4D97-AF65-F5344CB8AC3E}">
        <p14:creationId xmlns:p14="http://schemas.microsoft.com/office/powerpoint/2010/main" val="59318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17884-C1F1-4E13-9B64-C635B26A97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56019-710E-42A3-A5C4-ADF2A48081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C7D4D-E415-459D-AF24-2C3C6FA2FA53}"/>
              </a:ext>
            </a:extLst>
          </p:cNvPr>
          <p:cNvSpPr>
            <a:spLocks noGrp="1"/>
          </p:cNvSpPr>
          <p:nvPr>
            <p:ph type="dt" sz="half" idx="10"/>
          </p:nvPr>
        </p:nvSpPr>
        <p:spPr/>
        <p:txBody>
          <a:bodyPr/>
          <a:lstStyle/>
          <a:p>
            <a:fld id="{5F059476-2720-3942-80DF-C328595FD66F}" type="datetime1">
              <a:rPr lang="zh-CN" altLang="en-US" smtClean="0"/>
              <a:t>2023/4/27</a:t>
            </a:fld>
            <a:endParaRPr lang="en-US"/>
          </a:p>
        </p:txBody>
      </p:sp>
      <p:sp>
        <p:nvSpPr>
          <p:cNvPr id="5" name="Footer Placeholder 4">
            <a:extLst>
              <a:ext uri="{FF2B5EF4-FFF2-40B4-BE49-F238E27FC236}">
                <a16:creationId xmlns:a16="http://schemas.microsoft.com/office/drawing/2014/main" id="{A1E0AF9E-A01C-400C-B1AF-836E7D3FB7FE}"/>
              </a:ext>
            </a:extLst>
          </p:cNvPr>
          <p:cNvSpPr>
            <a:spLocks noGrp="1"/>
          </p:cNvSpPr>
          <p:nvPr>
            <p:ph type="ftr" sz="quarter" idx="11"/>
          </p:nvPr>
        </p:nvSpPr>
        <p:spPr/>
        <p:txBody>
          <a:bodyPr/>
          <a:lstStyle/>
          <a:p>
            <a:r>
              <a:rPr lang="en-US" altLang="zh-CN" dirty="0"/>
              <a:t>Copyright by University of Science and Technology of China</a:t>
            </a:r>
          </a:p>
        </p:txBody>
      </p:sp>
      <p:sp>
        <p:nvSpPr>
          <p:cNvPr id="6" name="Slide Number Placeholder 5">
            <a:extLst>
              <a:ext uri="{FF2B5EF4-FFF2-40B4-BE49-F238E27FC236}">
                <a16:creationId xmlns:a16="http://schemas.microsoft.com/office/drawing/2014/main" id="{0D8A2A9A-3F39-4337-A900-981A68766155}"/>
              </a:ext>
            </a:extLst>
          </p:cNvPr>
          <p:cNvSpPr>
            <a:spLocks noGrp="1"/>
          </p:cNvSpPr>
          <p:nvPr>
            <p:ph type="sldNum" sz="quarter" idx="12"/>
          </p:nvPr>
        </p:nvSpPr>
        <p:spPr/>
        <p:txBody>
          <a:bodyPr/>
          <a:lstStyle/>
          <a:p>
            <a:fld id="{3B262475-B39C-4809-B838-6955B4973FE0}" type="slidenum">
              <a:rPr lang="en-US" smtClean="0"/>
              <a:t>‹#›</a:t>
            </a:fld>
            <a:endParaRPr lang="en-US"/>
          </a:p>
        </p:txBody>
      </p:sp>
    </p:spTree>
    <p:extLst>
      <p:ext uri="{BB962C8B-B14F-4D97-AF65-F5344CB8AC3E}">
        <p14:creationId xmlns:p14="http://schemas.microsoft.com/office/powerpoint/2010/main" val="4271561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5" name="正文级别 1…"/>
          <p:cNvSpPr txBox="1">
            <a:spLocks noGrp="1"/>
          </p:cNvSpPr>
          <p:nvPr>
            <p:ph type="body" idx="1"/>
          </p:nvPr>
        </p:nvSpPr>
        <p:spPr>
          <a:xfrm>
            <a:off x="190004" y="902526"/>
            <a:ext cx="11792201" cy="5379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6" name="标题文本"/>
          <p:cNvSpPr txBox="1">
            <a:spLocks noGrp="1"/>
          </p:cNvSpPr>
          <p:nvPr>
            <p:ph type="title"/>
          </p:nvPr>
        </p:nvSpPr>
        <p:spPr>
          <a:xfrm>
            <a:off x="166255" y="0"/>
            <a:ext cx="10212779" cy="738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标题文本</a:t>
            </a:r>
          </a:p>
        </p:txBody>
      </p:sp>
      <p:sp>
        <p:nvSpPr>
          <p:cNvPr id="7" name="幻灯片编号"/>
          <p:cNvSpPr txBox="1">
            <a:spLocks noGrp="1"/>
          </p:cNvSpPr>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等线"/>
              </a:defRPr>
            </a:lvl1pPr>
          </a:lstStyle>
          <a:p>
            <a:fld id="{86CB4B4D-7CA3-9044-876B-883B54F8677D}" type="slidenum">
              <a:rPr lang="en-US" altLang="zh-CN"/>
              <a:t>‹#›</a:t>
            </a:fld>
            <a:endParaRPr lang="zh-CN" altLang="en-US"/>
          </a:p>
        </p:txBody>
      </p:sp>
      <p:sp>
        <p:nvSpPr>
          <p:cNvPr id="8" name="页脚占位符 7">
            <a:extLst>
              <a:ext uri="{FF2B5EF4-FFF2-40B4-BE49-F238E27FC236}">
                <a16:creationId xmlns:a16="http://schemas.microsoft.com/office/drawing/2014/main" id="{3ADFC506-B5B6-7A02-5EFA-751408C08C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pic>
        <p:nvPicPr>
          <p:cNvPr id="9" name="图片 5">
            <a:extLst>
              <a:ext uri="{FF2B5EF4-FFF2-40B4-BE49-F238E27FC236}">
                <a16:creationId xmlns:a16="http://schemas.microsoft.com/office/drawing/2014/main" id="{AE0BB0A9-9CA8-8F95-5373-EFC44B86E581}"/>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687254" y="99681"/>
            <a:ext cx="3383560" cy="639212"/>
          </a:xfrm>
          <a:prstGeom prst="rect">
            <a:avLst/>
          </a:prstGeom>
        </p:spPr>
      </p:pic>
    </p:spTree>
    <p:extLst>
      <p:ext uri="{BB962C8B-B14F-4D97-AF65-F5344CB8AC3E}">
        <p14:creationId xmlns:p14="http://schemas.microsoft.com/office/powerpoint/2010/main" val="17054522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70" r:id="rId4"/>
    <p:sldLayoutId id="2147483767" r:id="rId5"/>
    <p:sldLayoutId id="2147483768" r:id="rId6"/>
    <p:sldLayoutId id="2147483769" r:id="rId7"/>
    <p:sldLayoutId id="2147483771" r:id="rId8"/>
  </p:sldLayoutIdLst>
  <p:hf hdr="0" ftr="0"/>
  <p:txStyles>
    <p:titleStyle>
      <a:lvl1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1pPr>
      <a:lvl2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2pPr>
      <a:lvl3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3pPr>
      <a:lvl4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4pPr>
      <a:lvl5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5pPr>
      <a:lvl6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6pPr>
      <a:lvl7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7pPr>
      <a:lvl8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8pPr>
      <a:lvl9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9pPr>
    </p:titleStyle>
    <p:bodyStyle>
      <a:lvl1pPr marL="355600" marR="0" indent="-355600" algn="l" defTabSz="914400" eaLnBrk="1" latinLnBrk="0" hangingPunct="1">
        <a:lnSpc>
          <a:spcPct val="100000"/>
        </a:lnSpc>
        <a:spcBef>
          <a:spcPts val="1000"/>
        </a:spcBef>
        <a:spcAft>
          <a:spcPts val="0"/>
        </a:spcAft>
        <a:buClr>
          <a:schemeClr val="accent1"/>
        </a:buClr>
        <a:buSzPct val="9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1pPr>
      <a:lvl2pPr marL="724957" marR="0" indent="-274107" algn="l" defTabSz="914400" eaLnBrk="1" latinLnBrk="0" hangingPunct="1">
        <a:lnSpc>
          <a:spcPct val="100000"/>
        </a:lnSpc>
        <a:spcBef>
          <a:spcPts val="1000"/>
        </a:spcBef>
        <a:spcAft>
          <a:spcPts val="0"/>
        </a:spcAft>
        <a:buClr>
          <a:schemeClr val="accent1"/>
        </a:buClr>
        <a:buSzPct val="90000"/>
        <a:buFont typeface="Helvetica"/>
        <a:buChar char="■"/>
        <a:tabLst/>
        <a:defRPr sz="2400" b="1" i="0" u="none" strike="noStrike" cap="none" spc="0" baseline="0">
          <a:solidFill>
            <a:srgbClr val="000000"/>
          </a:solidFill>
          <a:uFillTx/>
          <a:latin typeface="Heiti SC Medium" pitchFamily="2" charset="-128"/>
          <a:ea typeface="Heiti SC Medium" pitchFamily="2" charset="-128"/>
          <a:cs typeface="Heiti SC Medium" pitchFamily="2" charset="-128"/>
          <a:sym typeface="微软雅黑"/>
        </a:defRPr>
      </a:lvl2pPr>
      <a:lvl3pPr marL="1095375" marR="0" indent="-382269" algn="l" defTabSz="914400" eaLnBrk="1" latinLnBrk="0" hangingPunct="1">
        <a:lnSpc>
          <a:spcPct val="100000"/>
        </a:lnSpc>
        <a:spcBef>
          <a:spcPts val="1000"/>
        </a:spcBef>
        <a:spcAft>
          <a:spcPts val="0"/>
        </a:spcAft>
        <a:buClr>
          <a:schemeClr val="accent1"/>
        </a:buClr>
        <a:buSzPct val="100000"/>
        <a:buFont typeface="Helvetica"/>
        <a:buChar char="❖"/>
        <a:tabLst/>
        <a:defRPr sz="2400" b="1" i="0" u="none" strike="noStrike" cap="none" spc="0" baseline="0">
          <a:solidFill>
            <a:srgbClr val="000000"/>
          </a:solidFill>
          <a:uFillTx/>
          <a:latin typeface="Kaiti SC Black" panose="02010600040101010101" pitchFamily="2" charset="-122"/>
          <a:ea typeface="Kaiti SC Black" panose="02010600040101010101" pitchFamily="2" charset="-122"/>
          <a:cs typeface="Kaiti SC Black" panose="02010600040101010101" pitchFamily="2" charset="-122"/>
          <a:sym typeface="微软雅黑"/>
        </a:defRPr>
      </a:lvl3pPr>
      <a:lvl4pPr marL="138938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0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https://www.nature.com/articles/d41586-019-03213-z" TargetMode="External"/><Relationship Id="rId3" Type="http://schemas.openxmlformats.org/officeDocument/2006/relationships/image" Target="../media/image3.png"/><Relationship Id="rId7" Type="http://schemas.openxmlformats.org/officeDocument/2006/relationships/hyperlink" Target="https://www.ibm.com/blogs/research/2017/11/the-future-is-quantu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hyperlink" Target="https://english.cas.cn/Special_Reports/Highlights_of_2020_Top_12_Achievements_in_CAS/Breakthroughs_in_Quantum_Communication_and_Quantum_Computing/202012/t20201207_256148.s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hyperlink" Target="https://qpanda-tutorial.readthedocs.io/zh/latest/index.html"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hyperlink" Target="https://arxiv.org/abs/1707.03429"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png"/><Relationship Id="rId7" Type="http://schemas.openxmlformats.org/officeDocument/2006/relationships/hyperlink" Target="https://quantumcomputer.ac.cn/Knowledge/detail/all/e3948e8e0fab45c5adcfc730d0a1a3ba.html"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github.com/plaidml/tpp-mlir"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hyperlink" Target="https://github.com/plaidml/tpp-mlir"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xianyi/OpenBLAS"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7BB3E3E2-09FD-4341-4F46-2C646029AC0F}"/>
              </a:ext>
            </a:extLst>
          </p:cNvPr>
          <p:cNvSpPr>
            <a:spLocks noGrp="1"/>
          </p:cNvSpPr>
          <p:nvPr>
            <p:ph type="title"/>
          </p:nvPr>
        </p:nvSpPr>
        <p:spPr/>
        <p:txBody>
          <a:bodyPr/>
          <a:lstStyle/>
          <a:p>
            <a:r>
              <a:rPr lang="zh-CN" altLang="en-US" dirty="0"/>
              <a:t>工作介绍</a:t>
            </a:r>
          </a:p>
        </p:txBody>
      </p:sp>
      <p:sp>
        <p:nvSpPr>
          <p:cNvPr id="3" name="灯片编号占位符 2">
            <a:extLst>
              <a:ext uri="{FF2B5EF4-FFF2-40B4-BE49-F238E27FC236}">
                <a16:creationId xmlns:a16="http://schemas.microsoft.com/office/drawing/2014/main" id="{67CA44C7-D0B4-5159-088F-5F38C9093AEF}"/>
              </a:ext>
            </a:extLst>
          </p:cNvPr>
          <p:cNvSpPr>
            <a:spLocks noGrp="1"/>
          </p:cNvSpPr>
          <p:nvPr>
            <p:ph type="sldNum" sz="quarter" idx="2"/>
          </p:nvPr>
        </p:nvSpPr>
        <p:spPr/>
        <p:txBody>
          <a:bodyPr/>
          <a:lstStyle/>
          <a:p>
            <a:fld id="{86CB4B4D-7CA3-9044-876B-883B54F8677D}" type="slidenum">
              <a:rPr lang="en-US" altLang="zh-CN" smtClean="0"/>
              <a:t>1</a:t>
            </a:fld>
            <a:endParaRPr lang="zh-CN" altLang="en-US"/>
          </a:p>
        </p:txBody>
      </p:sp>
    </p:spTree>
    <p:extLst>
      <p:ext uri="{BB962C8B-B14F-4D97-AF65-F5344CB8AC3E}">
        <p14:creationId xmlns:p14="http://schemas.microsoft.com/office/powerpoint/2010/main" val="532839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1400D1A-874E-53FC-4F03-82CAC056DD4F}"/>
              </a:ext>
            </a:extLst>
          </p:cNvPr>
          <p:cNvSpPr>
            <a:spLocks noGrp="1"/>
          </p:cNvSpPr>
          <p:nvPr>
            <p:ph type="title"/>
          </p:nvPr>
        </p:nvSpPr>
        <p:spPr/>
        <p:txBody>
          <a:bodyPr/>
          <a:lstStyle/>
          <a:p>
            <a:r>
              <a:rPr lang="zh-CN" altLang="en-US" dirty="0"/>
              <a:t>目录</a:t>
            </a:r>
          </a:p>
        </p:txBody>
      </p:sp>
      <p:sp>
        <p:nvSpPr>
          <p:cNvPr id="4" name="灯片编号占位符 3">
            <a:extLst>
              <a:ext uri="{FF2B5EF4-FFF2-40B4-BE49-F238E27FC236}">
                <a16:creationId xmlns:a16="http://schemas.microsoft.com/office/drawing/2014/main" id="{EE0113C4-F072-880A-281D-448CB9935C84}"/>
              </a:ext>
            </a:extLst>
          </p:cNvPr>
          <p:cNvSpPr>
            <a:spLocks noGrp="1"/>
          </p:cNvSpPr>
          <p:nvPr>
            <p:ph type="sldNum" sz="quarter" idx="10"/>
          </p:nvPr>
        </p:nvSpPr>
        <p:spPr/>
        <p:txBody>
          <a:bodyPr/>
          <a:lstStyle/>
          <a:p>
            <a:fld id="{86CB4B4D-7CA3-9044-876B-883B54F8677D}" type="slidenum">
              <a:rPr lang="en-US" altLang="zh-CN" smtClean="0"/>
              <a:t>2</a:t>
            </a:fld>
            <a:endParaRPr lang="zh-CN" altLang="en-US"/>
          </a:p>
        </p:txBody>
      </p:sp>
      <p:sp>
        <p:nvSpPr>
          <p:cNvPr id="6" name="文本占位符 5">
            <a:extLst>
              <a:ext uri="{FF2B5EF4-FFF2-40B4-BE49-F238E27FC236}">
                <a16:creationId xmlns:a16="http://schemas.microsoft.com/office/drawing/2014/main" id="{AF9AD680-D90B-1C74-5EFE-ADFFF0F59A93}"/>
              </a:ext>
            </a:extLst>
          </p:cNvPr>
          <p:cNvSpPr>
            <a:spLocks noGrp="1"/>
          </p:cNvSpPr>
          <p:nvPr>
            <p:ph type="body" idx="1"/>
          </p:nvPr>
        </p:nvSpPr>
        <p:spPr/>
        <p:txBody>
          <a:bodyPr/>
          <a:lstStyle/>
          <a:p>
            <a:r>
              <a:rPr lang="zh-CN" altLang="en-US" dirty="0"/>
              <a:t>基本背景</a:t>
            </a:r>
            <a:endParaRPr lang="en-US" altLang="zh-CN" dirty="0"/>
          </a:p>
          <a:p>
            <a:pPr lvl="1"/>
            <a:r>
              <a:rPr lang="zh-CN" altLang="en-US" dirty="0"/>
              <a:t>量子计算</a:t>
            </a:r>
            <a:endParaRPr lang="en-US" altLang="zh-CN" dirty="0"/>
          </a:p>
          <a:p>
            <a:pPr lvl="1"/>
            <a:r>
              <a:rPr lang="zh-CN" altLang="en-US" dirty="0"/>
              <a:t>量子编译</a:t>
            </a:r>
            <a:endParaRPr lang="en-US" altLang="zh-CN" dirty="0"/>
          </a:p>
          <a:p>
            <a:r>
              <a:rPr lang="zh-CN" altLang="en-US" dirty="0"/>
              <a:t>工作一：基于模式匹配的量子线路重写框架</a:t>
            </a:r>
            <a:endParaRPr lang="en-US" altLang="zh-CN" dirty="0"/>
          </a:p>
          <a:p>
            <a:pPr lvl="1"/>
            <a:r>
              <a:rPr lang="zh-CN" altLang="en-US" dirty="0"/>
              <a:t>背景介绍</a:t>
            </a:r>
            <a:endParaRPr lang="en-US" altLang="zh-CN" dirty="0"/>
          </a:p>
          <a:p>
            <a:pPr lvl="1"/>
            <a:r>
              <a:rPr lang="zh-CN" altLang="en-US" dirty="0"/>
              <a:t>工作介绍</a:t>
            </a:r>
            <a:endParaRPr lang="en-US" altLang="zh-CN" dirty="0"/>
          </a:p>
          <a:p>
            <a:r>
              <a:rPr lang="zh-CN" altLang="en-US" dirty="0"/>
              <a:t>工作二：探索</a:t>
            </a:r>
            <a:r>
              <a:rPr lang="en-US" altLang="zh-CN" dirty="0"/>
              <a:t>MLIR</a:t>
            </a:r>
            <a:r>
              <a:rPr lang="zh-CN" altLang="en-US" dirty="0"/>
              <a:t>的高性能计算潜力</a:t>
            </a:r>
            <a:endParaRPr lang="en-US" altLang="zh-CN" dirty="0"/>
          </a:p>
          <a:p>
            <a:pPr lvl="1"/>
            <a:r>
              <a:rPr lang="zh-CN" altLang="en-US" dirty="0"/>
              <a:t>关联性介绍</a:t>
            </a:r>
            <a:endParaRPr lang="en-US" altLang="zh-CN" dirty="0"/>
          </a:p>
          <a:p>
            <a:pPr lvl="1"/>
            <a:r>
              <a:rPr lang="zh-CN" altLang="en-US" dirty="0"/>
              <a:t>工作介绍</a:t>
            </a:r>
            <a:endParaRPr lang="en-US" altLang="zh-CN" dirty="0"/>
          </a:p>
          <a:p>
            <a:r>
              <a:rPr lang="zh-CN" altLang="en-US" dirty="0"/>
              <a:t>未来规划</a:t>
            </a:r>
          </a:p>
        </p:txBody>
      </p:sp>
    </p:spTree>
    <p:extLst>
      <p:ext uri="{BB962C8B-B14F-4D97-AF65-F5344CB8AC3E}">
        <p14:creationId xmlns:p14="http://schemas.microsoft.com/office/powerpoint/2010/main" val="2599490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A29FD1C-8FFC-731B-C865-341EC1F16C8A}"/>
              </a:ext>
            </a:extLst>
          </p:cNvPr>
          <p:cNvPicPr>
            <a:picLocks noChangeAspect="1"/>
          </p:cNvPicPr>
          <p:nvPr/>
        </p:nvPicPr>
        <p:blipFill rotWithShape="1">
          <a:blip r:embed="rId3">
            <a:extLst>
              <a:ext uri="{28A0092B-C50C-407E-A947-70E740481C1C}">
                <a14:useLocalDpi xmlns:a14="http://schemas.microsoft.com/office/drawing/2010/main" val="0"/>
              </a:ext>
            </a:extLst>
          </a:blip>
          <a:srcRect t="9088" r="2799"/>
          <a:stretch/>
        </p:blipFill>
        <p:spPr>
          <a:xfrm>
            <a:off x="232558" y="4215334"/>
            <a:ext cx="3036764" cy="1847336"/>
          </a:xfrm>
          <a:prstGeom prst="rect">
            <a:avLst/>
          </a:prstGeom>
        </p:spPr>
      </p:pic>
      <p:sp>
        <p:nvSpPr>
          <p:cNvPr id="4" name="标题 3">
            <a:extLst>
              <a:ext uri="{FF2B5EF4-FFF2-40B4-BE49-F238E27FC236}">
                <a16:creationId xmlns:a16="http://schemas.microsoft.com/office/drawing/2014/main" id="{71CC8362-92EE-5042-F707-A6FF9B6823B2}"/>
              </a:ext>
            </a:extLst>
          </p:cNvPr>
          <p:cNvSpPr>
            <a:spLocks noGrp="1"/>
          </p:cNvSpPr>
          <p:nvPr>
            <p:ph type="title"/>
          </p:nvPr>
        </p:nvSpPr>
        <p:spPr/>
        <p:txBody>
          <a:bodyPr/>
          <a:lstStyle/>
          <a:p>
            <a:r>
              <a:rPr lang="zh-CN" altLang="en-US" dirty="0"/>
              <a:t>量子计算</a:t>
            </a:r>
          </a:p>
        </p:txBody>
      </p:sp>
      <p:sp>
        <p:nvSpPr>
          <p:cNvPr id="3" name="灯片编号占位符 2">
            <a:extLst>
              <a:ext uri="{FF2B5EF4-FFF2-40B4-BE49-F238E27FC236}">
                <a16:creationId xmlns:a16="http://schemas.microsoft.com/office/drawing/2014/main" id="{5EEE0DCA-0941-997D-FEB3-D97CDE702DFF}"/>
              </a:ext>
            </a:extLst>
          </p:cNvPr>
          <p:cNvSpPr>
            <a:spLocks noGrp="1"/>
          </p:cNvSpPr>
          <p:nvPr>
            <p:ph type="sldNum" sz="quarter" idx="10"/>
          </p:nvPr>
        </p:nvSpPr>
        <p:spPr/>
        <p:txBody>
          <a:bodyPr/>
          <a:lstStyle/>
          <a:p>
            <a:fld id="{86CB4B4D-7CA3-9044-876B-883B54F8677D}" type="slidenum">
              <a:rPr lang="en-US" altLang="zh-CN" smtClean="0"/>
              <a:t>3</a:t>
            </a:fld>
            <a:endParaRPr lang="zh-CN" altLang="en-US"/>
          </a:p>
        </p:txBody>
      </p:sp>
      <p:pic>
        <p:nvPicPr>
          <p:cNvPr id="11" name="Picture 4" descr="Google and China duke it out over 'quantum supremacy' | Fortune">
            <a:extLst>
              <a:ext uri="{FF2B5EF4-FFF2-40B4-BE49-F238E27FC236}">
                <a16:creationId xmlns:a16="http://schemas.microsoft.com/office/drawing/2014/main" id="{8883322B-AF43-28A3-B426-2681C25643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7606" y="4196101"/>
            <a:ext cx="3078129" cy="192941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a:extLst>
              <a:ext uri="{FF2B5EF4-FFF2-40B4-BE49-F238E27FC236}">
                <a16:creationId xmlns:a16="http://schemas.microsoft.com/office/drawing/2014/main" id="{4768E92B-7192-CA4D-BA08-9455FD53E99D}"/>
              </a:ext>
            </a:extLst>
          </p:cNvPr>
          <p:cNvPicPr>
            <a:picLocks noChangeAspect="1"/>
          </p:cNvPicPr>
          <p:nvPr/>
        </p:nvPicPr>
        <p:blipFill>
          <a:blip r:embed="rId5"/>
          <a:stretch>
            <a:fillRect/>
          </a:stretch>
        </p:blipFill>
        <p:spPr>
          <a:xfrm>
            <a:off x="2967578" y="4215334"/>
            <a:ext cx="2806065" cy="1808869"/>
          </a:xfrm>
          <a:prstGeom prst="rect">
            <a:avLst/>
          </a:prstGeom>
        </p:spPr>
      </p:pic>
      <p:pic>
        <p:nvPicPr>
          <p:cNvPr id="13" name="图片 12">
            <a:extLst>
              <a:ext uri="{FF2B5EF4-FFF2-40B4-BE49-F238E27FC236}">
                <a16:creationId xmlns:a16="http://schemas.microsoft.com/office/drawing/2014/main" id="{B6813AD3-C926-906C-60F6-67026AB493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8755" y="4954242"/>
            <a:ext cx="4988994" cy="1190506"/>
          </a:xfrm>
          <a:prstGeom prst="rect">
            <a:avLst/>
          </a:prstGeom>
          <a:effectLst>
            <a:outerShdw blurRad="50800" dist="38100" dir="2700000" algn="tl" rotWithShape="0">
              <a:prstClr val="black">
                <a:alpha val="40000"/>
              </a:prstClr>
            </a:outerShdw>
          </a:effectLst>
        </p:spPr>
      </p:pic>
      <p:sp>
        <p:nvSpPr>
          <p:cNvPr id="6" name="椭圆 5">
            <a:extLst>
              <a:ext uri="{FF2B5EF4-FFF2-40B4-BE49-F238E27FC236}">
                <a16:creationId xmlns:a16="http://schemas.microsoft.com/office/drawing/2014/main" id="{F92406B4-7AAB-BC8B-C09D-B3FDE0AF4542}"/>
              </a:ext>
            </a:extLst>
          </p:cNvPr>
          <p:cNvSpPr/>
          <p:nvPr/>
        </p:nvSpPr>
        <p:spPr>
          <a:xfrm>
            <a:off x="4621529" y="2155426"/>
            <a:ext cx="2599231" cy="727250"/>
          </a:xfrm>
          <a:prstGeom prst="ellipse">
            <a:avLst/>
          </a:prstGeom>
          <a:solidFill>
            <a:schemeClr val="accent5"/>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i="0" u="none" strike="noStrike" cap="none" spc="0" normalizeH="0" baseline="0" dirty="0">
                <a:ln>
                  <a:noFill/>
                </a:ln>
                <a:solidFill>
                  <a:schemeClr val="accent4">
                    <a:lumMod val="40000"/>
                    <a:lumOff val="60000"/>
                  </a:schemeClr>
                </a:solidFill>
                <a:effectLst/>
                <a:uFillTx/>
                <a:latin typeface="SimHei" panose="02010609060101010101" pitchFamily="49" charset="-122"/>
                <a:ea typeface="SimHei" panose="02010609060101010101" pitchFamily="49" charset="-122"/>
                <a:sym typeface="Helvetica"/>
              </a:rPr>
              <a:t>量子应用</a:t>
            </a:r>
          </a:p>
        </p:txBody>
      </p:sp>
      <p:sp>
        <p:nvSpPr>
          <p:cNvPr id="52" name="矩形 51">
            <a:extLst>
              <a:ext uri="{FF2B5EF4-FFF2-40B4-BE49-F238E27FC236}">
                <a16:creationId xmlns:a16="http://schemas.microsoft.com/office/drawing/2014/main" id="{7BACCF8C-F5CC-5C02-9712-AF251A7E8852}"/>
              </a:ext>
            </a:extLst>
          </p:cNvPr>
          <p:cNvSpPr/>
          <p:nvPr/>
        </p:nvSpPr>
        <p:spPr>
          <a:xfrm>
            <a:off x="153760" y="1508612"/>
            <a:ext cx="11639994" cy="5847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rPr>
              <a:t>应用算法：</a:t>
            </a:r>
          </a:p>
        </p:txBody>
      </p:sp>
      <p:sp>
        <p:nvSpPr>
          <p:cNvPr id="53" name="矩形: 圆角 35">
            <a:extLst>
              <a:ext uri="{FF2B5EF4-FFF2-40B4-BE49-F238E27FC236}">
                <a16:creationId xmlns:a16="http://schemas.microsoft.com/office/drawing/2014/main" id="{68AFE8A6-17F1-1441-65A6-AC1C4AD4175B}"/>
              </a:ext>
            </a:extLst>
          </p:cNvPr>
          <p:cNvSpPr/>
          <p:nvPr/>
        </p:nvSpPr>
        <p:spPr>
          <a:xfrm>
            <a:off x="1750940" y="1576231"/>
            <a:ext cx="1814698"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latin typeface="微软雅黑" panose="020B0503020204020204" pitchFamily="34" charset="-122"/>
                <a:ea typeface="微软雅黑" panose="020B0503020204020204" pitchFamily="34" charset="-122"/>
              </a:rPr>
              <a:t>求最小值算法</a:t>
            </a:r>
          </a:p>
        </p:txBody>
      </p:sp>
      <p:sp>
        <p:nvSpPr>
          <p:cNvPr id="54" name="矩形: 圆角 35">
            <a:extLst>
              <a:ext uri="{FF2B5EF4-FFF2-40B4-BE49-F238E27FC236}">
                <a16:creationId xmlns:a16="http://schemas.microsoft.com/office/drawing/2014/main" id="{45256488-3149-E09B-6880-6308FFAA0824}"/>
              </a:ext>
            </a:extLst>
          </p:cNvPr>
          <p:cNvSpPr/>
          <p:nvPr/>
        </p:nvSpPr>
        <p:spPr>
          <a:xfrm>
            <a:off x="7457940" y="1587073"/>
            <a:ext cx="2260928"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latin typeface="微软雅黑" panose="020B0503020204020204" pitchFamily="34" charset="-122"/>
                <a:ea typeface="微软雅黑" panose="020B0503020204020204" pitchFamily="34" charset="-122"/>
              </a:rPr>
              <a:t>量子随机游走算法</a:t>
            </a:r>
          </a:p>
        </p:txBody>
      </p:sp>
      <p:sp>
        <p:nvSpPr>
          <p:cNvPr id="55" name="矩形: 圆角 35">
            <a:extLst>
              <a:ext uri="{FF2B5EF4-FFF2-40B4-BE49-F238E27FC236}">
                <a16:creationId xmlns:a16="http://schemas.microsoft.com/office/drawing/2014/main" id="{17B723DB-F691-0E5F-BC6D-5AA50A3460DD}"/>
              </a:ext>
            </a:extLst>
          </p:cNvPr>
          <p:cNvSpPr/>
          <p:nvPr/>
        </p:nvSpPr>
        <p:spPr>
          <a:xfrm>
            <a:off x="3710898" y="1585902"/>
            <a:ext cx="1792632"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latin typeface="微软雅黑" panose="020B0503020204020204" pitchFamily="34" charset="-122"/>
                <a:ea typeface="微软雅黑" panose="020B0503020204020204" pitchFamily="34" charset="-122"/>
              </a:rPr>
              <a:t>相位估计算法</a:t>
            </a:r>
          </a:p>
        </p:txBody>
      </p:sp>
      <p:sp>
        <p:nvSpPr>
          <p:cNvPr id="56" name="矩形: 圆角 35">
            <a:extLst>
              <a:ext uri="{FF2B5EF4-FFF2-40B4-BE49-F238E27FC236}">
                <a16:creationId xmlns:a16="http://schemas.microsoft.com/office/drawing/2014/main" id="{562DADBD-C687-7A68-6909-9A1393F997E7}"/>
              </a:ext>
            </a:extLst>
          </p:cNvPr>
          <p:cNvSpPr/>
          <p:nvPr/>
        </p:nvSpPr>
        <p:spPr>
          <a:xfrm>
            <a:off x="9825253" y="1577796"/>
            <a:ext cx="1792632"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latin typeface="微软雅黑" panose="020B0503020204020204" pitchFamily="34" charset="-122"/>
                <a:ea typeface="微软雅黑" panose="020B0503020204020204" pitchFamily="34" charset="-122"/>
              </a:rPr>
              <a:t>量子退火算法</a:t>
            </a:r>
          </a:p>
        </p:txBody>
      </p:sp>
      <p:sp>
        <p:nvSpPr>
          <p:cNvPr id="57" name="矩形: 圆角 35">
            <a:extLst>
              <a:ext uri="{FF2B5EF4-FFF2-40B4-BE49-F238E27FC236}">
                <a16:creationId xmlns:a16="http://schemas.microsoft.com/office/drawing/2014/main" id="{A2FC0AD4-CD4B-8D24-991B-C428E5755963}"/>
              </a:ext>
            </a:extLst>
          </p:cNvPr>
          <p:cNvSpPr/>
          <p:nvPr/>
        </p:nvSpPr>
        <p:spPr>
          <a:xfrm>
            <a:off x="5614308" y="1606510"/>
            <a:ext cx="1606452"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latin typeface="微软雅黑" panose="020B0503020204020204" pitchFamily="34" charset="-122"/>
                <a:ea typeface="微软雅黑" panose="020B0503020204020204" pitchFamily="34" charset="-122"/>
              </a:rPr>
              <a:t>HHL</a:t>
            </a:r>
            <a:r>
              <a:rPr lang="zh-CN" altLang="en-US" sz="2000" b="1" dirty="0">
                <a:latin typeface="微软雅黑" panose="020B0503020204020204" pitchFamily="34" charset="-122"/>
                <a:ea typeface="微软雅黑" panose="020B0503020204020204" pitchFamily="34" charset="-122"/>
              </a:rPr>
              <a:t>算法</a:t>
            </a:r>
          </a:p>
        </p:txBody>
      </p:sp>
      <p:sp>
        <p:nvSpPr>
          <p:cNvPr id="66" name="椭圆 65">
            <a:extLst>
              <a:ext uri="{FF2B5EF4-FFF2-40B4-BE49-F238E27FC236}">
                <a16:creationId xmlns:a16="http://schemas.microsoft.com/office/drawing/2014/main" id="{6A69DF0B-72D3-C634-7A04-B06A59BB78F3}"/>
              </a:ext>
            </a:extLst>
          </p:cNvPr>
          <p:cNvSpPr/>
          <p:nvPr/>
        </p:nvSpPr>
        <p:spPr>
          <a:xfrm>
            <a:off x="4620396" y="3326211"/>
            <a:ext cx="2599231" cy="707159"/>
          </a:xfrm>
          <a:prstGeom prst="ellipse">
            <a:avLst/>
          </a:prstGeom>
          <a:solidFill>
            <a:schemeClr val="accent5"/>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b="0" i="0" u="none" strike="noStrike" cap="none" spc="0" normalizeH="0" baseline="0" dirty="0">
                <a:ln>
                  <a:noFill/>
                </a:ln>
                <a:solidFill>
                  <a:schemeClr val="accent4">
                    <a:lumMod val="40000"/>
                    <a:lumOff val="60000"/>
                  </a:schemeClr>
                </a:solidFill>
                <a:effectLst/>
                <a:uFillTx/>
                <a:latin typeface="SimHei" panose="02010609060101010101" pitchFamily="49" charset="-122"/>
                <a:ea typeface="SimHei" panose="02010609060101010101" pitchFamily="49" charset="-122"/>
                <a:sym typeface="Helvetica"/>
              </a:rPr>
              <a:t>量子硬件</a:t>
            </a:r>
          </a:p>
        </p:txBody>
      </p:sp>
      <p:sp>
        <p:nvSpPr>
          <p:cNvPr id="70" name="文本框 69">
            <a:extLst>
              <a:ext uri="{FF2B5EF4-FFF2-40B4-BE49-F238E27FC236}">
                <a16:creationId xmlns:a16="http://schemas.microsoft.com/office/drawing/2014/main" id="{1DD5AAD5-D868-2271-BB7E-BA5D91953472}"/>
              </a:ext>
            </a:extLst>
          </p:cNvPr>
          <p:cNvSpPr txBox="1"/>
          <p:nvPr/>
        </p:nvSpPr>
        <p:spPr>
          <a:xfrm>
            <a:off x="6085958" y="2834284"/>
            <a:ext cx="707882"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2400" b="1" i="0" u="none" strike="noStrike" cap="none" spc="0" normalizeH="0" baseline="0" dirty="0">
                <a:ln>
                  <a:noFill/>
                </a:ln>
                <a:solidFill>
                  <a:schemeClr val="tx1"/>
                </a:solidFill>
                <a:effectLst/>
                <a:uFillTx/>
                <a:latin typeface="SimHei" panose="02010609060101010101" pitchFamily="49" charset="-122"/>
                <a:ea typeface="SimHei" panose="02010609060101010101" pitchFamily="49" charset="-122"/>
                <a:cs typeface="Lucida Grande" panose="020B0600040502020204" pitchFamily="34" charset="0"/>
                <a:sym typeface="Helvetica"/>
              </a:rPr>
              <a:t>促进</a:t>
            </a:r>
          </a:p>
        </p:txBody>
      </p:sp>
      <p:cxnSp>
        <p:nvCxnSpPr>
          <p:cNvPr id="32" name="直线箭头连接符 31">
            <a:extLst>
              <a:ext uri="{FF2B5EF4-FFF2-40B4-BE49-F238E27FC236}">
                <a16:creationId xmlns:a16="http://schemas.microsoft.com/office/drawing/2014/main" id="{0D46BC83-47C1-ED53-CA19-46F0E94E9888}"/>
              </a:ext>
            </a:extLst>
          </p:cNvPr>
          <p:cNvCxnSpPr>
            <a:stCxn id="66" idx="0"/>
            <a:endCxn id="6" idx="4"/>
          </p:cNvCxnSpPr>
          <p:nvPr/>
        </p:nvCxnSpPr>
        <p:spPr>
          <a:xfrm flipV="1">
            <a:off x="5920012" y="2882676"/>
            <a:ext cx="1133" cy="443535"/>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37" name="文本框 36">
            <a:extLst>
              <a:ext uri="{FF2B5EF4-FFF2-40B4-BE49-F238E27FC236}">
                <a16:creationId xmlns:a16="http://schemas.microsoft.com/office/drawing/2014/main" id="{23FE3524-4795-97B7-B23B-F5DCF17E159B}"/>
              </a:ext>
            </a:extLst>
          </p:cNvPr>
          <p:cNvSpPr txBox="1"/>
          <p:nvPr/>
        </p:nvSpPr>
        <p:spPr>
          <a:xfrm>
            <a:off x="1192226" y="3424470"/>
            <a:ext cx="9455570" cy="54942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2800" b="1" dirty="0">
                <a:solidFill>
                  <a:schemeClr val="accent4"/>
                </a:solidFill>
                <a:latin typeface="Microsoft YaHei" panose="020B0503020204020204" pitchFamily="34" charset="-122"/>
                <a:ea typeface="Microsoft YaHei" panose="020B0503020204020204" pitchFamily="34" charset="-122"/>
                <a:sym typeface="Helvetica"/>
              </a:rPr>
              <a:t>如何自动地让量子应用高效且正确地运行在量子硬件上？</a:t>
            </a:r>
            <a:endParaRPr kumimoji="0" lang="zh-CN" altLang="en-US" sz="2800" b="1" i="0" u="none" strike="noStrike" cap="none" spc="0" normalizeH="0" baseline="0" dirty="0">
              <a:ln>
                <a:noFill/>
              </a:ln>
              <a:solidFill>
                <a:schemeClr val="accent4"/>
              </a:solidFill>
              <a:effectLst/>
              <a:uFillTx/>
              <a:latin typeface="Microsoft YaHei" panose="020B0503020204020204" pitchFamily="34" charset="-122"/>
              <a:ea typeface="Microsoft YaHei" panose="020B0503020204020204" pitchFamily="34" charset="-122"/>
              <a:sym typeface="Helvetica"/>
            </a:endParaRPr>
          </a:p>
        </p:txBody>
      </p:sp>
      <p:sp>
        <p:nvSpPr>
          <p:cNvPr id="10" name="文本框 9">
            <a:extLst>
              <a:ext uri="{FF2B5EF4-FFF2-40B4-BE49-F238E27FC236}">
                <a16:creationId xmlns:a16="http://schemas.microsoft.com/office/drawing/2014/main" id="{B2555301-B000-46E4-DBFF-37387C00B2D3}"/>
              </a:ext>
            </a:extLst>
          </p:cNvPr>
          <p:cNvSpPr txBox="1"/>
          <p:nvPr/>
        </p:nvSpPr>
        <p:spPr>
          <a:xfrm>
            <a:off x="44335" y="6050161"/>
            <a:ext cx="10415238"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800" dirty="0"/>
              <a:t>[1]</a:t>
            </a:r>
            <a:r>
              <a:rPr lang="zh-CN" altLang="en-US" sz="800" dirty="0"/>
              <a:t> </a:t>
            </a:r>
            <a:r>
              <a:rPr lang="zh-CN" altLang="en-US" sz="800" dirty="0">
                <a:hlinkClick r:id="rId7"/>
              </a:rPr>
              <a:t>https://www.ibm.com/blogs/research/2017/11/the-future-is-quantum/</a:t>
            </a:r>
            <a:r>
              <a:rPr lang="zh-CN" altLang="en-US" sz="800" dirty="0"/>
              <a:t> </a:t>
            </a:r>
            <a:endParaRPr lang="en-US" altLang="zh-CN" sz="800" dirty="0"/>
          </a:p>
          <a:p>
            <a:r>
              <a:rPr lang="en-US" altLang="zh-CN" sz="800" dirty="0"/>
              <a:t>[2]</a:t>
            </a:r>
            <a:r>
              <a:rPr lang="zh-CN" altLang="en-US" sz="800" dirty="0"/>
              <a:t> </a:t>
            </a:r>
            <a:r>
              <a:rPr lang="de-DE" altLang="zh-CN" sz="800" dirty="0">
                <a:hlinkClick r:id="rId8"/>
              </a:rPr>
              <a:t>https://www.nature.com/articles/d41586-019-03213-z</a:t>
            </a:r>
            <a:r>
              <a:rPr lang="zh-CN" altLang="en-US" sz="800" dirty="0"/>
              <a:t> </a:t>
            </a:r>
            <a:endParaRPr lang="en-US" altLang="zh-CN" sz="800" dirty="0"/>
          </a:p>
          <a:p>
            <a:r>
              <a:rPr lang="en-US" altLang="zh-CN" sz="800" dirty="0"/>
              <a:t>[3]</a:t>
            </a:r>
            <a:r>
              <a:rPr lang="zh-CN" altLang="en-US" sz="800" dirty="0"/>
              <a:t> </a:t>
            </a:r>
            <a:r>
              <a:rPr lang="de-DE" altLang="zh-CN" sz="800" dirty="0">
                <a:hlinkClick r:id="rId9"/>
              </a:rPr>
              <a:t>https://english.cas.cn/Special_Reports/Highlights_of_2020_Top_12_Achievements_in_CAS/Breakthroughs_in_Quantum_Communication_and_Quantum_Computing/202012/t20201207_256148.shtml</a:t>
            </a:r>
            <a:r>
              <a:rPr lang="zh-CN" altLang="en-US" sz="800" dirty="0"/>
              <a:t> </a:t>
            </a:r>
          </a:p>
        </p:txBody>
      </p:sp>
      <p:sp>
        <p:nvSpPr>
          <p:cNvPr id="2" name="矩形 1">
            <a:extLst>
              <a:ext uri="{FF2B5EF4-FFF2-40B4-BE49-F238E27FC236}">
                <a16:creationId xmlns:a16="http://schemas.microsoft.com/office/drawing/2014/main" id="{737CEC17-2987-22EE-BCBC-36C1D197167F}"/>
              </a:ext>
            </a:extLst>
          </p:cNvPr>
          <p:cNvSpPr/>
          <p:nvPr/>
        </p:nvSpPr>
        <p:spPr>
          <a:xfrm>
            <a:off x="153760" y="800875"/>
            <a:ext cx="11639994" cy="5847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rPr>
              <a:t>量子经典算法：</a:t>
            </a:r>
          </a:p>
        </p:txBody>
      </p:sp>
      <p:sp>
        <p:nvSpPr>
          <p:cNvPr id="7" name="矩形: 圆角 35">
            <a:extLst>
              <a:ext uri="{FF2B5EF4-FFF2-40B4-BE49-F238E27FC236}">
                <a16:creationId xmlns:a16="http://schemas.microsoft.com/office/drawing/2014/main" id="{55DA3E07-6502-ED8C-21B0-1F8A81A0533B}"/>
              </a:ext>
            </a:extLst>
          </p:cNvPr>
          <p:cNvSpPr/>
          <p:nvPr/>
        </p:nvSpPr>
        <p:spPr>
          <a:xfrm>
            <a:off x="3700856" y="882223"/>
            <a:ext cx="2385102"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latin typeface="微软雅黑" panose="020B0503020204020204" pitchFamily="34" charset="-122"/>
                <a:ea typeface="微软雅黑" panose="020B0503020204020204" pitchFamily="34" charset="-122"/>
              </a:rPr>
              <a:t>Shor</a:t>
            </a:r>
            <a:r>
              <a:rPr lang="zh-CN" altLang="en-US" sz="2000" b="1" dirty="0">
                <a:latin typeface="微软雅黑" panose="020B0503020204020204" pitchFamily="34" charset="-122"/>
                <a:ea typeface="微软雅黑" panose="020B0503020204020204" pitchFamily="34" charset="-122"/>
              </a:rPr>
              <a:t>大数分解算法</a:t>
            </a:r>
          </a:p>
        </p:txBody>
      </p:sp>
      <p:sp>
        <p:nvSpPr>
          <p:cNvPr id="8" name="矩形: 圆角 35">
            <a:extLst>
              <a:ext uri="{FF2B5EF4-FFF2-40B4-BE49-F238E27FC236}">
                <a16:creationId xmlns:a16="http://schemas.microsoft.com/office/drawing/2014/main" id="{F524E2CF-B514-483E-9E05-90AF1C1475BF}"/>
              </a:ext>
            </a:extLst>
          </p:cNvPr>
          <p:cNvSpPr/>
          <p:nvPr/>
        </p:nvSpPr>
        <p:spPr>
          <a:xfrm>
            <a:off x="6223084" y="873696"/>
            <a:ext cx="2632651" cy="446405"/>
          </a:xfrm>
          <a:prstGeom prst="roundRect">
            <a:avLst>
              <a:gd name="adj" fmla="val 50000"/>
            </a:avLst>
          </a:prstGeom>
          <a:solidFill>
            <a:srgbClr val="005A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latin typeface="微软雅黑" panose="020B0503020204020204" pitchFamily="34" charset="-122"/>
                <a:ea typeface="微软雅黑" panose="020B0503020204020204" pitchFamily="34" charset="-122"/>
              </a:rPr>
              <a:t>Grover's</a:t>
            </a:r>
            <a:r>
              <a:rPr lang="zh-CN" altLang="en-US" sz="2000" b="1" dirty="0">
                <a:latin typeface="微软雅黑" panose="020B0503020204020204" pitchFamily="34" charset="-122"/>
                <a:ea typeface="微软雅黑" panose="020B0503020204020204" pitchFamily="34" charset="-122"/>
              </a:rPr>
              <a:t>搜索算法</a:t>
            </a:r>
          </a:p>
        </p:txBody>
      </p:sp>
    </p:spTree>
    <p:extLst>
      <p:ext uri="{BB962C8B-B14F-4D97-AF65-F5344CB8AC3E}">
        <p14:creationId xmlns:p14="http://schemas.microsoft.com/office/powerpoint/2010/main" val="254825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B74054-D4FA-87A9-D0B4-66FC4799608E}"/>
              </a:ext>
            </a:extLst>
          </p:cNvPr>
          <p:cNvSpPr>
            <a:spLocks noGrp="1"/>
          </p:cNvSpPr>
          <p:nvPr>
            <p:ph type="title"/>
          </p:nvPr>
        </p:nvSpPr>
        <p:spPr/>
        <p:txBody>
          <a:bodyPr/>
          <a:lstStyle/>
          <a:p>
            <a:r>
              <a:rPr kumimoji="1" lang="zh-CN" altLang="en-US" dirty="0"/>
              <a:t>量子编译</a:t>
            </a:r>
          </a:p>
        </p:txBody>
      </p:sp>
      <p:sp>
        <p:nvSpPr>
          <p:cNvPr id="3" name="灯片编号占位符 2">
            <a:extLst>
              <a:ext uri="{FF2B5EF4-FFF2-40B4-BE49-F238E27FC236}">
                <a16:creationId xmlns:a16="http://schemas.microsoft.com/office/drawing/2014/main" id="{52646A43-6B80-89F3-EE13-79CC4627F598}"/>
              </a:ext>
            </a:extLst>
          </p:cNvPr>
          <p:cNvSpPr>
            <a:spLocks noGrp="1"/>
          </p:cNvSpPr>
          <p:nvPr>
            <p:ph type="sldNum" sz="quarter" idx="10"/>
          </p:nvPr>
        </p:nvSpPr>
        <p:spPr/>
        <p:txBody>
          <a:bodyPr/>
          <a:lstStyle/>
          <a:p>
            <a:fld id="{86CB4B4D-7CA3-9044-876B-883B54F8677D}" type="slidenum">
              <a:rPr lang="en-US" altLang="zh-CN" smtClean="0"/>
              <a:t>4</a:t>
            </a:fld>
            <a:endParaRPr lang="zh-CN" altLang="en-US"/>
          </a:p>
        </p:txBody>
      </p:sp>
      <p:sp>
        <p:nvSpPr>
          <p:cNvPr id="5" name="圆角矩形 16">
            <a:extLst>
              <a:ext uri="{FF2B5EF4-FFF2-40B4-BE49-F238E27FC236}">
                <a16:creationId xmlns:a16="http://schemas.microsoft.com/office/drawing/2014/main" id="{C2FF791C-AA8F-FDF2-5361-3CB506A4B1D8}"/>
              </a:ext>
            </a:extLst>
          </p:cNvPr>
          <p:cNvSpPr/>
          <p:nvPr/>
        </p:nvSpPr>
        <p:spPr>
          <a:xfrm>
            <a:off x="2508803" y="1824595"/>
            <a:ext cx="1700011" cy="7848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algn="ctr"/>
            <a:r>
              <a:rPr lang="en-US" altLang="zh-CN" dirty="0">
                <a:latin typeface="微软雅黑" pitchFamily="34" charset="-122"/>
                <a:ea typeface="微软雅黑" pitchFamily="34" charset="-122"/>
              </a:rPr>
              <a:t>Quantum</a:t>
            </a:r>
          </a:p>
          <a:p>
            <a:pPr algn="ctr"/>
            <a:r>
              <a:rPr lang="en-US" altLang="zh-CN" dirty="0">
                <a:latin typeface="微软雅黑" pitchFamily="34" charset="-122"/>
                <a:ea typeface="微软雅黑" pitchFamily="34" charset="-122"/>
              </a:rPr>
              <a:t>Algorithms</a:t>
            </a:r>
            <a:endParaRPr lang="zh-CN" altLang="en-US" dirty="0">
              <a:latin typeface="微软雅黑" pitchFamily="34" charset="-122"/>
              <a:ea typeface="微软雅黑" pitchFamily="34" charset="-122"/>
            </a:endParaRPr>
          </a:p>
        </p:txBody>
      </p:sp>
      <p:sp>
        <p:nvSpPr>
          <p:cNvPr id="6" name="圆角矩形 15">
            <a:extLst>
              <a:ext uri="{FF2B5EF4-FFF2-40B4-BE49-F238E27FC236}">
                <a16:creationId xmlns:a16="http://schemas.microsoft.com/office/drawing/2014/main" id="{3859F901-012D-90AC-255C-9941DCA53651}"/>
              </a:ext>
            </a:extLst>
          </p:cNvPr>
          <p:cNvSpPr/>
          <p:nvPr/>
        </p:nvSpPr>
        <p:spPr>
          <a:xfrm>
            <a:off x="2415395" y="1908173"/>
            <a:ext cx="1700011" cy="7848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algn="ctr"/>
            <a:r>
              <a:rPr lang="en-US" altLang="zh-CN" dirty="0">
                <a:latin typeface="微软雅黑" pitchFamily="34" charset="-122"/>
                <a:ea typeface="微软雅黑" pitchFamily="34" charset="-122"/>
              </a:rPr>
              <a:t>Quantum</a:t>
            </a:r>
          </a:p>
          <a:p>
            <a:pPr algn="ctr"/>
            <a:r>
              <a:rPr lang="en-US" altLang="zh-CN" dirty="0">
                <a:latin typeface="微软雅黑" pitchFamily="34" charset="-122"/>
                <a:ea typeface="微软雅黑" pitchFamily="34" charset="-122"/>
              </a:rPr>
              <a:t>Algorithms</a:t>
            </a:r>
            <a:endParaRPr lang="zh-CN" altLang="en-US" dirty="0">
              <a:latin typeface="微软雅黑" pitchFamily="34" charset="-122"/>
              <a:ea typeface="微软雅黑" pitchFamily="34" charset="-122"/>
            </a:endParaRPr>
          </a:p>
        </p:txBody>
      </p:sp>
      <p:sp>
        <p:nvSpPr>
          <p:cNvPr id="7" name="圆角矩形 7">
            <a:extLst>
              <a:ext uri="{FF2B5EF4-FFF2-40B4-BE49-F238E27FC236}">
                <a16:creationId xmlns:a16="http://schemas.microsoft.com/office/drawing/2014/main" id="{4EBFF962-4086-DB90-E9FB-586E65BF65F2}"/>
              </a:ext>
            </a:extLst>
          </p:cNvPr>
          <p:cNvSpPr/>
          <p:nvPr/>
        </p:nvSpPr>
        <p:spPr>
          <a:xfrm>
            <a:off x="2321987" y="1988170"/>
            <a:ext cx="1700011" cy="783193"/>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noAutofit/>
          </a:bodyPr>
          <a:lstStyle/>
          <a:p>
            <a:pPr algn="ctr"/>
            <a:r>
              <a:rPr lang="zh-CN" altLang="en-US" sz="2000" dirty="0">
                <a:latin typeface="微软雅黑" pitchFamily="34" charset="-122"/>
                <a:ea typeface="微软雅黑" pitchFamily="34" charset="-122"/>
              </a:rPr>
              <a:t>量子语言</a:t>
            </a:r>
          </a:p>
        </p:txBody>
      </p:sp>
      <p:sp>
        <p:nvSpPr>
          <p:cNvPr id="8" name="文本框 7">
            <a:extLst>
              <a:ext uri="{FF2B5EF4-FFF2-40B4-BE49-F238E27FC236}">
                <a16:creationId xmlns:a16="http://schemas.microsoft.com/office/drawing/2014/main" id="{F612F89A-45E0-4867-7FC9-3D5ABDBD618A}"/>
              </a:ext>
            </a:extLst>
          </p:cNvPr>
          <p:cNvSpPr txBox="1"/>
          <p:nvPr/>
        </p:nvSpPr>
        <p:spPr>
          <a:xfrm>
            <a:off x="4449115" y="1070598"/>
            <a:ext cx="3090076" cy="461665"/>
          </a:xfrm>
          <a:prstGeom prst="rect">
            <a:avLst/>
          </a:prstGeom>
          <a:noFill/>
        </p:spPr>
        <p:txBody>
          <a:bodyPr wrap="square" rtlCol="0">
            <a:spAutoFit/>
          </a:bodyPr>
          <a:lstStyle/>
          <a:p>
            <a:pPr algn="ctr"/>
            <a:r>
              <a:rPr lang="zh-CN" altLang="en-US" sz="2400" b="1" dirty="0">
                <a:solidFill>
                  <a:srgbClr val="C00000"/>
                </a:solidFill>
                <a:latin typeface="微软雅黑" pitchFamily="34" charset="-122"/>
                <a:ea typeface="微软雅黑" pitchFamily="34" charset="-122"/>
              </a:rPr>
              <a:t>量子编译</a:t>
            </a:r>
          </a:p>
        </p:txBody>
      </p:sp>
      <p:sp>
        <p:nvSpPr>
          <p:cNvPr id="9" name="圆角矩形 31">
            <a:extLst>
              <a:ext uri="{FF2B5EF4-FFF2-40B4-BE49-F238E27FC236}">
                <a16:creationId xmlns:a16="http://schemas.microsoft.com/office/drawing/2014/main" id="{12E57722-BF67-2BD8-B63D-9D89A80CC07E}"/>
              </a:ext>
            </a:extLst>
          </p:cNvPr>
          <p:cNvSpPr/>
          <p:nvPr/>
        </p:nvSpPr>
        <p:spPr>
          <a:xfrm>
            <a:off x="7949483" y="1779415"/>
            <a:ext cx="1440000" cy="7848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algn="ctr"/>
            <a:r>
              <a:rPr lang="en-US" altLang="zh-CN" dirty="0">
                <a:latin typeface="微软雅黑" pitchFamily="34" charset="-122"/>
                <a:ea typeface="微软雅黑" pitchFamily="34" charset="-122"/>
              </a:rPr>
              <a:t>Algorithms</a:t>
            </a:r>
            <a:endParaRPr lang="zh-CN" altLang="en-US" dirty="0">
              <a:latin typeface="微软雅黑" pitchFamily="34" charset="-122"/>
              <a:ea typeface="微软雅黑" pitchFamily="34" charset="-122"/>
            </a:endParaRPr>
          </a:p>
        </p:txBody>
      </p:sp>
      <p:sp>
        <p:nvSpPr>
          <p:cNvPr id="10" name="圆角矩形 32">
            <a:extLst>
              <a:ext uri="{FF2B5EF4-FFF2-40B4-BE49-F238E27FC236}">
                <a16:creationId xmlns:a16="http://schemas.microsoft.com/office/drawing/2014/main" id="{7E203786-3641-0DB0-E7B4-8C97C5D938B3}"/>
              </a:ext>
            </a:extLst>
          </p:cNvPr>
          <p:cNvSpPr/>
          <p:nvPr/>
        </p:nvSpPr>
        <p:spPr>
          <a:xfrm>
            <a:off x="7856075" y="1862993"/>
            <a:ext cx="1440000" cy="7848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algn="ctr"/>
            <a:endParaRPr lang="en-US" altLang="zh-CN" dirty="0">
              <a:latin typeface="微软雅黑" pitchFamily="34" charset="-122"/>
              <a:ea typeface="微软雅黑" pitchFamily="34" charset="-122"/>
            </a:endParaRPr>
          </a:p>
          <a:p>
            <a:pPr algn="ctr"/>
            <a:r>
              <a:rPr lang="en-US" altLang="zh-CN" dirty="0" err="1">
                <a:latin typeface="微软雅黑" pitchFamily="34" charset="-122"/>
                <a:ea typeface="微软雅黑" pitchFamily="34" charset="-122"/>
              </a:rPr>
              <a:t>lgorithms</a:t>
            </a:r>
            <a:endParaRPr lang="zh-CN" altLang="en-US" dirty="0">
              <a:latin typeface="微软雅黑" pitchFamily="34" charset="-122"/>
              <a:ea typeface="微软雅黑" pitchFamily="34" charset="-122"/>
            </a:endParaRPr>
          </a:p>
        </p:txBody>
      </p:sp>
      <p:sp>
        <p:nvSpPr>
          <p:cNvPr id="11" name="圆角矩形 33">
            <a:extLst>
              <a:ext uri="{FF2B5EF4-FFF2-40B4-BE49-F238E27FC236}">
                <a16:creationId xmlns:a16="http://schemas.microsoft.com/office/drawing/2014/main" id="{CE58B87F-3407-1730-E1A4-648E9E7A9F1B}"/>
              </a:ext>
            </a:extLst>
          </p:cNvPr>
          <p:cNvSpPr/>
          <p:nvPr/>
        </p:nvSpPr>
        <p:spPr>
          <a:xfrm>
            <a:off x="7761976" y="1942990"/>
            <a:ext cx="1440000" cy="783193"/>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square" rtlCol="0" anchor="ctr">
            <a:noAutofit/>
          </a:bodyPr>
          <a:lstStyle/>
          <a:p>
            <a:pPr algn="ctr"/>
            <a:r>
              <a:rPr lang="zh-CN" altLang="en-US" sz="2000" dirty="0">
                <a:latin typeface="微软雅黑" pitchFamily="34" charset="-122"/>
                <a:ea typeface="微软雅黑" pitchFamily="34" charset="-122"/>
              </a:rPr>
              <a:t>量子硬件</a:t>
            </a:r>
          </a:p>
        </p:txBody>
      </p:sp>
      <p:sp>
        <p:nvSpPr>
          <p:cNvPr id="12" name="矩形 11">
            <a:extLst>
              <a:ext uri="{FF2B5EF4-FFF2-40B4-BE49-F238E27FC236}">
                <a16:creationId xmlns:a16="http://schemas.microsoft.com/office/drawing/2014/main" id="{4DE32DE8-CD02-ADC5-6EBE-14206E53C42D}"/>
              </a:ext>
            </a:extLst>
          </p:cNvPr>
          <p:cNvSpPr/>
          <p:nvPr/>
        </p:nvSpPr>
        <p:spPr>
          <a:xfrm>
            <a:off x="3210248" y="3424410"/>
            <a:ext cx="5400000" cy="1021556"/>
          </a:xfrm>
          <a:prstGeom prst="rect">
            <a:avLst/>
          </a:prstGeom>
          <a:solidFill>
            <a:schemeClr val="bg1"/>
          </a:solidFill>
          <a:ln w="19050">
            <a:solidFill>
              <a:schemeClr val="tx1"/>
            </a:solidFill>
          </a:ln>
          <a:effectLst>
            <a:outerShdw blurRad="50800" dist="38100" dir="2700000" algn="tl" rotWithShape="0">
              <a:prstClr val="black">
                <a:alpha val="40000"/>
              </a:prstClr>
            </a:outerShdw>
          </a:effectLst>
        </p:spPr>
        <p:txBody>
          <a:bodyPr wrap="square" rtlCol="0" anchor="ctr" anchorCtr="0">
            <a:noAutofit/>
          </a:bodyPr>
          <a:lstStyle/>
          <a:p>
            <a:pPr algn="ctr">
              <a:lnSpc>
                <a:spcPct val="150000"/>
              </a:lnSpc>
            </a:pPr>
            <a:r>
              <a:rPr lang="zh-CN" altLang="en-US" sz="2000" b="1" dirty="0">
                <a:latin typeface="微软雅黑" panose="020B0503020204020204" pitchFamily="34" charset="-122"/>
                <a:ea typeface="微软雅黑" panose="020B0503020204020204" pitchFamily="34" charset="-122"/>
              </a:rPr>
              <a:t>将量子程序转换为满足</a:t>
            </a:r>
            <a:r>
              <a:rPr lang="zh-CN" altLang="en-US" sz="2000" b="1" dirty="0">
                <a:solidFill>
                  <a:srgbClr val="C00000"/>
                </a:solidFill>
                <a:latin typeface="微软雅黑" panose="020B0503020204020204" pitchFamily="34" charset="-122"/>
                <a:ea typeface="微软雅黑" panose="020B0503020204020204" pitchFamily="34" charset="-122"/>
              </a:rPr>
              <a:t>硬件限制</a:t>
            </a:r>
            <a:r>
              <a:rPr lang="zh-CN" altLang="en-US" sz="2000" b="1" dirty="0">
                <a:latin typeface="微软雅黑" panose="020B0503020204020204" pitchFamily="34" charset="-122"/>
                <a:ea typeface="微软雅黑" panose="020B0503020204020204" pitchFamily="34" charset="-122"/>
              </a:rPr>
              <a:t>的操作</a:t>
            </a:r>
            <a:endParaRPr lang="en-US" altLang="zh-CN" sz="2000" b="1" dirty="0">
              <a:latin typeface="微软雅黑" panose="020B0503020204020204" pitchFamily="34" charset="-122"/>
              <a:ea typeface="微软雅黑" panose="020B0503020204020204" pitchFamily="34" charset="-122"/>
            </a:endParaRPr>
          </a:p>
          <a:p>
            <a:pPr algn="ctr">
              <a:lnSpc>
                <a:spcPct val="150000"/>
              </a:lnSpc>
            </a:pPr>
            <a:r>
              <a:rPr lang="zh-CN" altLang="en-US" sz="2000" b="1" dirty="0">
                <a:latin typeface="微软雅黑" panose="020B0503020204020204" pitchFamily="34" charset="-122"/>
                <a:ea typeface="微软雅黑" panose="020B0503020204020204" pitchFamily="34" charset="-122"/>
              </a:rPr>
              <a:t>缩短</a:t>
            </a:r>
            <a:r>
              <a:rPr lang="zh-CN" altLang="en-US" sz="2000" b="1" dirty="0">
                <a:solidFill>
                  <a:srgbClr val="C00000"/>
                </a:solidFill>
                <a:latin typeface="微软雅黑" panose="020B0503020204020204" pitchFamily="34" charset="-122"/>
                <a:ea typeface="微软雅黑" panose="020B0503020204020204" pitchFamily="34" charset="-122"/>
              </a:rPr>
              <a:t>执行时长</a:t>
            </a:r>
            <a:r>
              <a:rPr lang="zh-CN" altLang="en-US" sz="2000" b="1" dirty="0">
                <a:latin typeface="微软雅黑" panose="020B0503020204020204" pitchFamily="34" charset="-122"/>
                <a:ea typeface="微软雅黑" panose="020B0503020204020204" pitchFamily="34" charset="-122"/>
              </a:rPr>
              <a:t>，缓解</a:t>
            </a:r>
            <a:r>
              <a:rPr lang="zh-CN" altLang="en-US" sz="2000" b="1" dirty="0">
                <a:solidFill>
                  <a:srgbClr val="C00000"/>
                </a:solidFill>
                <a:latin typeface="微软雅黑" panose="020B0503020204020204" pitchFamily="34" charset="-122"/>
                <a:ea typeface="微软雅黑" panose="020B0503020204020204" pitchFamily="34" charset="-122"/>
              </a:rPr>
              <a:t>噪声</a:t>
            </a:r>
            <a:r>
              <a:rPr lang="zh-CN" altLang="en-US" sz="2000" b="1" dirty="0">
                <a:latin typeface="微软雅黑" panose="020B0503020204020204" pitchFamily="34" charset="-122"/>
                <a:ea typeface="微软雅黑" panose="020B0503020204020204" pitchFamily="34" charset="-122"/>
              </a:rPr>
              <a:t>干扰</a:t>
            </a:r>
          </a:p>
        </p:txBody>
      </p:sp>
      <p:pic>
        <p:nvPicPr>
          <p:cNvPr id="13" name="Picture 12" descr="bridge icon png - Bridge Icon Free Download Png Bridge Svg - Bridge Png Icon">
            <a:extLst>
              <a:ext uri="{FF2B5EF4-FFF2-40B4-BE49-F238E27FC236}">
                <a16:creationId xmlns:a16="http://schemas.microsoft.com/office/drawing/2014/main" id="{246F91D2-2F50-F264-C8E2-C7CE3C1D67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4079" y="1606200"/>
            <a:ext cx="2628900" cy="1388745"/>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a:extLst>
              <a:ext uri="{FF2B5EF4-FFF2-40B4-BE49-F238E27FC236}">
                <a16:creationId xmlns:a16="http://schemas.microsoft.com/office/drawing/2014/main" id="{ECBDA0F0-705C-F270-87A9-2EB5B308A89A}"/>
              </a:ext>
            </a:extLst>
          </p:cNvPr>
          <p:cNvSpPr/>
          <p:nvPr/>
        </p:nvSpPr>
        <p:spPr>
          <a:xfrm>
            <a:off x="154237" y="1390914"/>
            <a:ext cx="1619995" cy="517259"/>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Qiskit</a:t>
            </a:r>
            <a:endParaRPr lang="zh-CN" altLang="en-US" dirty="0">
              <a:latin typeface="微软雅黑" pitchFamily="34" charset="-122"/>
              <a:ea typeface="微软雅黑" pitchFamily="34" charset="-122"/>
            </a:endParaRPr>
          </a:p>
        </p:txBody>
      </p:sp>
      <p:sp>
        <p:nvSpPr>
          <p:cNvPr id="17" name="矩形 16">
            <a:extLst>
              <a:ext uri="{FF2B5EF4-FFF2-40B4-BE49-F238E27FC236}">
                <a16:creationId xmlns:a16="http://schemas.microsoft.com/office/drawing/2014/main" id="{DD85BE66-B2BB-E9C9-9FCA-3B41C34910C1}"/>
              </a:ext>
            </a:extLst>
          </p:cNvPr>
          <p:cNvSpPr/>
          <p:nvPr/>
        </p:nvSpPr>
        <p:spPr>
          <a:xfrm>
            <a:off x="154236" y="2456968"/>
            <a:ext cx="1619996" cy="508070"/>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Quil</a:t>
            </a:r>
            <a:endParaRPr lang="zh-CN" altLang="en-US" dirty="0">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477B19A4-FB76-715E-0556-39C0D84A4046}"/>
              </a:ext>
            </a:extLst>
          </p:cNvPr>
          <p:cNvSpPr/>
          <p:nvPr/>
        </p:nvSpPr>
        <p:spPr>
          <a:xfrm>
            <a:off x="154237" y="3424410"/>
            <a:ext cx="1620000" cy="720000"/>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Q#</a:t>
            </a:r>
            <a:endParaRPr lang="zh-CN" altLang="en-US" dirty="0">
              <a:latin typeface="微软雅黑" pitchFamily="34" charset="-122"/>
              <a:ea typeface="微软雅黑" pitchFamily="34" charset="-122"/>
            </a:endParaRPr>
          </a:p>
        </p:txBody>
      </p:sp>
      <p:sp>
        <p:nvSpPr>
          <p:cNvPr id="19" name="矩形 18">
            <a:extLst>
              <a:ext uri="{FF2B5EF4-FFF2-40B4-BE49-F238E27FC236}">
                <a16:creationId xmlns:a16="http://schemas.microsoft.com/office/drawing/2014/main" id="{65C75DFE-64F4-EF57-4C64-805B8FC80BA8}"/>
              </a:ext>
            </a:extLst>
          </p:cNvPr>
          <p:cNvSpPr/>
          <p:nvPr/>
        </p:nvSpPr>
        <p:spPr>
          <a:xfrm>
            <a:off x="154237" y="5568658"/>
            <a:ext cx="1620000" cy="720000"/>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QPanda</a:t>
            </a:r>
            <a:endParaRPr lang="zh-CN" altLang="en-US" dirty="0">
              <a:latin typeface="微软雅黑" pitchFamily="34" charset="-122"/>
              <a:ea typeface="微软雅黑" pitchFamily="34" charset="-122"/>
            </a:endParaRPr>
          </a:p>
        </p:txBody>
      </p:sp>
      <p:sp>
        <p:nvSpPr>
          <p:cNvPr id="20" name="矩形 19">
            <a:extLst>
              <a:ext uri="{FF2B5EF4-FFF2-40B4-BE49-F238E27FC236}">
                <a16:creationId xmlns:a16="http://schemas.microsoft.com/office/drawing/2014/main" id="{0B8C154F-BDE4-E891-50A1-2FA07709243C}"/>
              </a:ext>
            </a:extLst>
          </p:cNvPr>
          <p:cNvSpPr/>
          <p:nvPr/>
        </p:nvSpPr>
        <p:spPr>
          <a:xfrm>
            <a:off x="154237" y="4496535"/>
            <a:ext cx="1620000" cy="720000"/>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Quingo</a:t>
            </a:r>
            <a:endParaRPr lang="zh-CN" altLang="en-US" dirty="0">
              <a:latin typeface="微软雅黑" pitchFamily="34" charset="-122"/>
              <a:ea typeface="微软雅黑" pitchFamily="34" charset="-122"/>
            </a:endParaRPr>
          </a:p>
        </p:txBody>
      </p:sp>
      <p:cxnSp>
        <p:nvCxnSpPr>
          <p:cNvPr id="21" name="直接连接符 11">
            <a:extLst>
              <a:ext uri="{FF2B5EF4-FFF2-40B4-BE49-F238E27FC236}">
                <a16:creationId xmlns:a16="http://schemas.microsoft.com/office/drawing/2014/main" id="{7B74E49C-121D-F423-0B87-E368FE38B75D}"/>
              </a:ext>
            </a:extLst>
          </p:cNvPr>
          <p:cNvCxnSpPr>
            <a:cxnSpLocks/>
          </p:cNvCxnSpPr>
          <p:nvPr/>
        </p:nvCxnSpPr>
        <p:spPr>
          <a:xfrm>
            <a:off x="2117558" y="1625450"/>
            <a:ext cx="0" cy="432245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14">
            <a:extLst>
              <a:ext uri="{FF2B5EF4-FFF2-40B4-BE49-F238E27FC236}">
                <a16:creationId xmlns:a16="http://schemas.microsoft.com/office/drawing/2014/main" id="{073D84E2-0110-85C7-2477-7B6F67E07BF0}"/>
              </a:ext>
            </a:extLst>
          </p:cNvPr>
          <p:cNvCxnSpPr>
            <a:cxnSpLocks/>
          </p:cNvCxnSpPr>
          <p:nvPr/>
        </p:nvCxnSpPr>
        <p:spPr>
          <a:xfrm>
            <a:off x="1774237" y="5928658"/>
            <a:ext cx="3433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19">
            <a:extLst>
              <a:ext uri="{FF2B5EF4-FFF2-40B4-BE49-F238E27FC236}">
                <a16:creationId xmlns:a16="http://schemas.microsoft.com/office/drawing/2014/main" id="{402EB9AF-9303-B751-3523-3ED5F258859A}"/>
              </a:ext>
            </a:extLst>
          </p:cNvPr>
          <p:cNvCxnSpPr>
            <a:cxnSpLocks/>
          </p:cNvCxnSpPr>
          <p:nvPr/>
        </p:nvCxnSpPr>
        <p:spPr>
          <a:xfrm>
            <a:off x="1774237" y="1640160"/>
            <a:ext cx="3433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50">
            <a:extLst>
              <a:ext uri="{FF2B5EF4-FFF2-40B4-BE49-F238E27FC236}">
                <a16:creationId xmlns:a16="http://schemas.microsoft.com/office/drawing/2014/main" id="{BF446D57-4E87-3108-B927-C9E66BDE3E57}"/>
              </a:ext>
            </a:extLst>
          </p:cNvPr>
          <p:cNvCxnSpPr>
            <a:cxnSpLocks/>
          </p:cNvCxnSpPr>
          <p:nvPr/>
        </p:nvCxnSpPr>
        <p:spPr>
          <a:xfrm>
            <a:off x="1774237" y="2712285"/>
            <a:ext cx="3433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51">
            <a:extLst>
              <a:ext uri="{FF2B5EF4-FFF2-40B4-BE49-F238E27FC236}">
                <a16:creationId xmlns:a16="http://schemas.microsoft.com/office/drawing/2014/main" id="{F8F3E17B-EC52-70F5-273B-E4DADE66BF75}"/>
              </a:ext>
            </a:extLst>
          </p:cNvPr>
          <p:cNvCxnSpPr>
            <a:cxnSpLocks/>
          </p:cNvCxnSpPr>
          <p:nvPr/>
        </p:nvCxnSpPr>
        <p:spPr>
          <a:xfrm>
            <a:off x="1774237" y="3784410"/>
            <a:ext cx="3433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52">
            <a:extLst>
              <a:ext uri="{FF2B5EF4-FFF2-40B4-BE49-F238E27FC236}">
                <a16:creationId xmlns:a16="http://schemas.microsoft.com/office/drawing/2014/main" id="{F605AF7B-C32D-90B3-0E89-2668A36FB8BD}"/>
              </a:ext>
            </a:extLst>
          </p:cNvPr>
          <p:cNvCxnSpPr>
            <a:cxnSpLocks/>
          </p:cNvCxnSpPr>
          <p:nvPr/>
        </p:nvCxnSpPr>
        <p:spPr>
          <a:xfrm>
            <a:off x="1774237" y="4856535"/>
            <a:ext cx="3433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id="{0D431787-F39D-3C83-190E-DA0D0EB883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3113" y="3896638"/>
            <a:ext cx="1980000" cy="1231319"/>
          </a:xfrm>
          <a:prstGeom prst="rect">
            <a:avLst/>
          </a:prstGeom>
        </p:spPr>
      </p:pic>
      <p:pic>
        <p:nvPicPr>
          <p:cNvPr id="28" name="图片 27">
            <a:extLst>
              <a:ext uri="{FF2B5EF4-FFF2-40B4-BE49-F238E27FC236}">
                <a16:creationId xmlns:a16="http://schemas.microsoft.com/office/drawing/2014/main" id="{36EF1688-D212-0517-4291-A8BC7DD550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3113" y="2374476"/>
            <a:ext cx="1980000" cy="1240938"/>
          </a:xfrm>
          <a:prstGeom prst="rect">
            <a:avLst/>
          </a:prstGeom>
        </p:spPr>
      </p:pic>
      <p:pic>
        <p:nvPicPr>
          <p:cNvPr id="29" name="图片 28">
            <a:extLst>
              <a:ext uri="{FF2B5EF4-FFF2-40B4-BE49-F238E27FC236}">
                <a16:creationId xmlns:a16="http://schemas.microsoft.com/office/drawing/2014/main" id="{2E9905F2-1996-C702-2E29-D43E4422DE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63113" y="979502"/>
            <a:ext cx="1980000" cy="1113750"/>
          </a:xfrm>
          <a:prstGeom prst="rect">
            <a:avLst/>
          </a:prstGeom>
        </p:spPr>
      </p:pic>
      <p:pic>
        <p:nvPicPr>
          <p:cNvPr id="30" name="图片 29">
            <a:extLst>
              <a:ext uri="{FF2B5EF4-FFF2-40B4-BE49-F238E27FC236}">
                <a16:creationId xmlns:a16="http://schemas.microsoft.com/office/drawing/2014/main" id="{BCC6A9F9-4DAB-CA70-0424-5F1B411A7335}"/>
              </a:ext>
            </a:extLst>
          </p:cNvPr>
          <p:cNvPicPr>
            <a:picLocks/>
          </p:cNvPicPr>
          <p:nvPr/>
        </p:nvPicPr>
        <p:blipFill>
          <a:blip r:embed="rId7"/>
          <a:stretch>
            <a:fillRect/>
          </a:stretch>
        </p:blipFill>
        <p:spPr>
          <a:xfrm>
            <a:off x="10172953" y="5409182"/>
            <a:ext cx="1980000" cy="1119600"/>
          </a:xfrm>
          <a:prstGeom prst="rect">
            <a:avLst/>
          </a:prstGeom>
        </p:spPr>
      </p:pic>
      <p:sp>
        <p:nvSpPr>
          <p:cNvPr id="31" name="矩形: 圆角 58">
            <a:extLst>
              <a:ext uri="{FF2B5EF4-FFF2-40B4-BE49-F238E27FC236}">
                <a16:creationId xmlns:a16="http://schemas.microsoft.com/office/drawing/2014/main" id="{816080A9-16A9-E353-5C4E-097D53A94C27}"/>
              </a:ext>
            </a:extLst>
          </p:cNvPr>
          <p:cNvSpPr/>
          <p:nvPr/>
        </p:nvSpPr>
        <p:spPr>
          <a:xfrm>
            <a:off x="9585582" y="854177"/>
            <a:ext cx="510778" cy="1364400"/>
          </a:xfrm>
          <a:prstGeom prst="roundRect">
            <a:avLst/>
          </a:prstGeom>
          <a:solidFill>
            <a:srgbClr val="00B0F0"/>
          </a:solidFill>
        </p:spPr>
        <p:txBody>
          <a:bodyPr vert="eaVert" wrap="square" rtlCol="0" anchor="ctr">
            <a:spAutoFit/>
          </a:bodyPr>
          <a:lstStyle/>
          <a:p>
            <a:pPr algn="ctr"/>
            <a:r>
              <a:rPr lang="zh-CN" altLang="en-US" dirty="0">
                <a:latin typeface="微软雅黑" panose="020B0503020204020204" pitchFamily="34" charset="-122"/>
                <a:ea typeface="微软雅黑" panose="020B0503020204020204" pitchFamily="34" charset="-122"/>
              </a:rPr>
              <a:t>超导</a:t>
            </a:r>
          </a:p>
        </p:txBody>
      </p:sp>
      <p:sp>
        <p:nvSpPr>
          <p:cNvPr id="32" name="矩形: 圆角 59">
            <a:extLst>
              <a:ext uri="{FF2B5EF4-FFF2-40B4-BE49-F238E27FC236}">
                <a16:creationId xmlns:a16="http://schemas.microsoft.com/office/drawing/2014/main" id="{F3E54E3C-7B8C-3259-A108-09605049D198}"/>
              </a:ext>
            </a:extLst>
          </p:cNvPr>
          <p:cNvSpPr/>
          <p:nvPr/>
        </p:nvSpPr>
        <p:spPr>
          <a:xfrm>
            <a:off x="9585582" y="2330795"/>
            <a:ext cx="510778" cy="1365501"/>
          </a:xfrm>
          <a:prstGeom prst="roundRect">
            <a:avLst/>
          </a:prstGeom>
          <a:solidFill>
            <a:srgbClr val="00B0F0"/>
          </a:solidFill>
        </p:spPr>
        <p:txBody>
          <a:bodyPr vert="eaVert" wrap="square" rtlCol="0" anchor="ctr">
            <a:spAutoFit/>
          </a:bodyPr>
          <a:lstStyle/>
          <a:p>
            <a:pPr algn="ctr"/>
            <a:r>
              <a:rPr lang="zh-CN" altLang="en-US" dirty="0">
                <a:latin typeface="微软雅黑" panose="020B0503020204020204" pitchFamily="34" charset="-122"/>
                <a:ea typeface="微软雅黑" panose="020B0503020204020204" pitchFamily="34" charset="-122"/>
              </a:rPr>
              <a:t>中性原子</a:t>
            </a:r>
          </a:p>
        </p:txBody>
      </p:sp>
      <p:sp>
        <p:nvSpPr>
          <p:cNvPr id="33" name="矩形: 圆角 60">
            <a:extLst>
              <a:ext uri="{FF2B5EF4-FFF2-40B4-BE49-F238E27FC236}">
                <a16:creationId xmlns:a16="http://schemas.microsoft.com/office/drawing/2014/main" id="{EB5A9ACF-770B-0AF6-4849-8ED8D42F7FEE}"/>
              </a:ext>
            </a:extLst>
          </p:cNvPr>
          <p:cNvSpPr/>
          <p:nvPr/>
        </p:nvSpPr>
        <p:spPr>
          <a:xfrm>
            <a:off x="9585582" y="3808514"/>
            <a:ext cx="510778" cy="1365501"/>
          </a:xfrm>
          <a:prstGeom prst="roundRect">
            <a:avLst/>
          </a:prstGeom>
          <a:solidFill>
            <a:srgbClr val="00B0F0"/>
          </a:solidFill>
        </p:spPr>
        <p:txBody>
          <a:bodyPr vert="eaVert" wrap="square" rtlCol="0" anchor="ctr">
            <a:spAutoFit/>
          </a:bodyPr>
          <a:lstStyle/>
          <a:p>
            <a:pPr algn="ctr"/>
            <a:r>
              <a:rPr lang="zh-CN" altLang="en-US" dirty="0">
                <a:latin typeface="微软雅黑" panose="020B0503020204020204" pitchFamily="34" charset="-122"/>
                <a:ea typeface="微软雅黑" panose="020B0503020204020204" pitchFamily="34" charset="-122"/>
              </a:rPr>
              <a:t>离子阱</a:t>
            </a:r>
          </a:p>
        </p:txBody>
      </p:sp>
      <p:sp>
        <p:nvSpPr>
          <p:cNvPr id="34" name="矩形: 圆角 61">
            <a:extLst>
              <a:ext uri="{FF2B5EF4-FFF2-40B4-BE49-F238E27FC236}">
                <a16:creationId xmlns:a16="http://schemas.microsoft.com/office/drawing/2014/main" id="{59A026EF-769E-F63E-AC65-57B213F07D83}"/>
              </a:ext>
            </a:extLst>
          </p:cNvPr>
          <p:cNvSpPr/>
          <p:nvPr/>
        </p:nvSpPr>
        <p:spPr>
          <a:xfrm>
            <a:off x="9585582" y="5286232"/>
            <a:ext cx="510778" cy="1365501"/>
          </a:xfrm>
          <a:prstGeom prst="roundRect">
            <a:avLst/>
          </a:prstGeom>
          <a:solidFill>
            <a:srgbClr val="00B0F0"/>
          </a:solidFill>
        </p:spPr>
        <p:txBody>
          <a:bodyPr vert="eaVert" wrap="square" rtlCol="0" anchor="ctr">
            <a:spAutoFit/>
          </a:bodyPr>
          <a:lstStyle/>
          <a:p>
            <a:pPr algn="ctr"/>
            <a:r>
              <a:rPr lang="zh-CN" altLang="en-US" dirty="0">
                <a:latin typeface="微软雅黑" panose="020B0503020204020204" pitchFamily="34" charset="-122"/>
                <a:ea typeface="微软雅黑" panose="020B0503020204020204" pitchFamily="34" charset="-122"/>
              </a:rPr>
              <a:t>硅基</a:t>
            </a:r>
          </a:p>
        </p:txBody>
      </p:sp>
      <p:pic>
        <p:nvPicPr>
          <p:cNvPr id="4" name="Picture 2">
            <a:extLst>
              <a:ext uri="{FF2B5EF4-FFF2-40B4-BE49-F238E27FC236}">
                <a16:creationId xmlns:a16="http://schemas.microsoft.com/office/drawing/2014/main" id="{5C764EBD-7C12-6F00-C76A-217EE7BED1D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2919" r="4184" b="24089"/>
          <a:stretch/>
        </p:blipFill>
        <p:spPr bwMode="auto">
          <a:xfrm>
            <a:off x="48887" y="907588"/>
            <a:ext cx="681443" cy="319996"/>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a:extLst>
              <a:ext uri="{FF2B5EF4-FFF2-40B4-BE49-F238E27FC236}">
                <a16:creationId xmlns:a16="http://schemas.microsoft.com/office/drawing/2014/main" id="{78A9EE62-2A19-660F-5CF5-0FE0413E11BE}"/>
              </a:ext>
            </a:extLst>
          </p:cNvPr>
          <p:cNvPicPr>
            <a:picLocks noChangeAspect="1"/>
          </p:cNvPicPr>
          <p:nvPr/>
        </p:nvPicPr>
        <p:blipFill rotWithShape="1">
          <a:blip r:embed="rId9">
            <a:extLst>
              <a:ext uri="{28A0092B-C50C-407E-A947-70E740481C1C}">
                <a14:useLocalDpi xmlns:a14="http://schemas.microsoft.com/office/drawing/2010/main" val="0"/>
              </a:ext>
            </a:extLst>
          </a:blip>
          <a:srcRect l="8182" t="24346" r="6779" b="19126"/>
          <a:stretch/>
        </p:blipFill>
        <p:spPr>
          <a:xfrm>
            <a:off x="48887" y="2059769"/>
            <a:ext cx="802313" cy="319997"/>
          </a:xfrm>
          <a:prstGeom prst="rect">
            <a:avLst/>
          </a:prstGeom>
        </p:spPr>
      </p:pic>
      <p:pic>
        <p:nvPicPr>
          <p:cNvPr id="35" name="图片 34">
            <a:extLst>
              <a:ext uri="{FF2B5EF4-FFF2-40B4-BE49-F238E27FC236}">
                <a16:creationId xmlns:a16="http://schemas.microsoft.com/office/drawing/2014/main" id="{36736E84-33AC-80B9-9C44-08147158F55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965" y="3011833"/>
            <a:ext cx="393078" cy="393078"/>
          </a:xfrm>
          <a:prstGeom prst="rect">
            <a:avLst/>
          </a:prstGeom>
        </p:spPr>
      </p:pic>
    </p:spTree>
    <p:extLst>
      <p:ext uri="{BB962C8B-B14F-4D97-AF65-F5344CB8AC3E}">
        <p14:creationId xmlns:p14="http://schemas.microsoft.com/office/powerpoint/2010/main" val="420228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B74054-D4FA-87A9-D0B4-66FC4799608E}"/>
              </a:ext>
            </a:extLst>
          </p:cNvPr>
          <p:cNvSpPr>
            <a:spLocks noGrp="1"/>
          </p:cNvSpPr>
          <p:nvPr>
            <p:ph type="title"/>
          </p:nvPr>
        </p:nvSpPr>
        <p:spPr/>
        <p:txBody>
          <a:bodyPr/>
          <a:lstStyle/>
          <a:p>
            <a:r>
              <a:rPr kumimoji="1" lang="zh-CN" altLang="en-US" dirty="0"/>
              <a:t>量子编译</a:t>
            </a:r>
          </a:p>
        </p:txBody>
      </p:sp>
      <p:sp>
        <p:nvSpPr>
          <p:cNvPr id="4" name="立方体 3">
            <a:extLst>
              <a:ext uri="{FF2B5EF4-FFF2-40B4-BE49-F238E27FC236}">
                <a16:creationId xmlns:a16="http://schemas.microsoft.com/office/drawing/2014/main" id="{8500BE20-9C17-2873-23C0-8642DDE72B3C}"/>
              </a:ext>
            </a:extLst>
          </p:cNvPr>
          <p:cNvSpPr/>
          <p:nvPr/>
        </p:nvSpPr>
        <p:spPr>
          <a:xfrm>
            <a:off x="468047" y="948359"/>
            <a:ext cx="5005654" cy="844005"/>
          </a:xfrm>
          <a:prstGeom prst="cube">
            <a:avLst>
              <a:gd name="adj" fmla="val 30016"/>
            </a:avLst>
          </a:prstGeom>
          <a:solidFill>
            <a:srgbClr val="FFB1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b="1" i="0" u="none" strike="noStrike" cap="none" spc="0" normalizeH="0" baseline="0" dirty="0">
                <a:ln>
                  <a:noFill/>
                </a:ln>
                <a:solidFill>
                  <a:srgbClr val="000000"/>
                </a:solidFill>
                <a:effectLst/>
                <a:uFillTx/>
                <a:latin typeface="+mj-lt"/>
                <a:ea typeface="+mj-ea"/>
                <a:cs typeface="+mj-cs"/>
                <a:sym typeface="Helvetica"/>
              </a:rPr>
              <a:t>量子算法 </a:t>
            </a:r>
            <a:r>
              <a:rPr kumimoji="0" lang="en-US" altLang="zh-CN" sz="2400" b="1" i="0" u="none" strike="noStrike" cap="none" spc="0" normalizeH="0" baseline="0" dirty="0">
                <a:ln>
                  <a:noFill/>
                </a:ln>
                <a:solidFill>
                  <a:srgbClr val="000000"/>
                </a:solidFill>
                <a:effectLst/>
                <a:uFillTx/>
                <a:latin typeface="+mj-lt"/>
                <a:ea typeface="+mj-ea"/>
                <a:cs typeface="+mj-cs"/>
                <a:sym typeface="Helvetica"/>
              </a:rPr>
              <a:t>&amp;</a:t>
            </a:r>
            <a:r>
              <a:rPr kumimoji="0" lang="zh-CN" altLang="en-US" sz="2400" b="1" i="0" u="none" strike="noStrike" cap="none" spc="0" normalizeH="0" baseline="0" dirty="0">
                <a:ln>
                  <a:noFill/>
                </a:ln>
                <a:solidFill>
                  <a:srgbClr val="000000"/>
                </a:solidFill>
                <a:effectLst/>
                <a:uFillTx/>
                <a:latin typeface="+mj-lt"/>
                <a:ea typeface="+mj-ea"/>
                <a:cs typeface="+mj-cs"/>
                <a:sym typeface="Helvetica"/>
              </a:rPr>
              <a:t> 量子应用</a:t>
            </a:r>
          </a:p>
        </p:txBody>
      </p:sp>
      <p:sp>
        <p:nvSpPr>
          <p:cNvPr id="35" name="立方体 34">
            <a:extLst>
              <a:ext uri="{FF2B5EF4-FFF2-40B4-BE49-F238E27FC236}">
                <a16:creationId xmlns:a16="http://schemas.microsoft.com/office/drawing/2014/main" id="{BB5A7685-C0A2-47EB-FAB6-5B58B1664C17}"/>
              </a:ext>
            </a:extLst>
          </p:cNvPr>
          <p:cNvSpPr/>
          <p:nvPr/>
        </p:nvSpPr>
        <p:spPr>
          <a:xfrm>
            <a:off x="468048" y="3006997"/>
            <a:ext cx="5005654" cy="844005"/>
          </a:xfrm>
          <a:prstGeom prst="cube">
            <a:avLst>
              <a:gd name="adj" fmla="val 30016"/>
            </a:avLst>
          </a:prstGeom>
          <a:solidFill>
            <a:srgbClr val="00B05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b="1" i="0" u="none" strike="noStrike" cap="none" spc="0" normalizeH="0" baseline="0" dirty="0">
                <a:ln>
                  <a:noFill/>
                </a:ln>
                <a:solidFill>
                  <a:srgbClr val="000000"/>
                </a:solidFill>
                <a:effectLst/>
                <a:uFillTx/>
                <a:latin typeface="+mj-lt"/>
                <a:ea typeface="+mj-ea"/>
                <a:cs typeface="+mj-cs"/>
                <a:sym typeface="Helvetica"/>
              </a:rPr>
              <a:t>量子汇编语言</a:t>
            </a:r>
          </a:p>
        </p:txBody>
      </p:sp>
      <p:sp>
        <p:nvSpPr>
          <p:cNvPr id="36" name="立方体 35">
            <a:extLst>
              <a:ext uri="{FF2B5EF4-FFF2-40B4-BE49-F238E27FC236}">
                <a16:creationId xmlns:a16="http://schemas.microsoft.com/office/drawing/2014/main" id="{A3D5BFD4-06C2-33AE-9FBC-A76EBBFA0B0A}"/>
              </a:ext>
            </a:extLst>
          </p:cNvPr>
          <p:cNvSpPr/>
          <p:nvPr/>
        </p:nvSpPr>
        <p:spPr>
          <a:xfrm>
            <a:off x="468048" y="5487638"/>
            <a:ext cx="5005654" cy="844005"/>
          </a:xfrm>
          <a:prstGeom prst="cube">
            <a:avLst>
              <a:gd name="adj" fmla="val 30016"/>
            </a:avLst>
          </a:prstGeom>
          <a:solidFill>
            <a:schemeClr val="accent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2400" b="1" dirty="0">
                <a:sym typeface="Helvetica"/>
              </a:rPr>
              <a:t>硬件</a:t>
            </a:r>
            <a:r>
              <a:rPr kumimoji="0" lang="zh-CN" altLang="en-US" sz="2400" b="1" i="0" u="none" strike="noStrike" cap="none" spc="0" normalizeH="0" baseline="0" dirty="0">
                <a:ln>
                  <a:noFill/>
                </a:ln>
                <a:solidFill>
                  <a:srgbClr val="000000"/>
                </a:solidFill>
                <a:effectLst/>
                <a:uFillTx/>
                <a:latin typeface="+mj-lt"/>
                <a:ea typeface="+mj-ea"/>
                <a:cs typeface="+mj-cs"/>
                <a:sym typeface="Helvetica"/>
              </a:rPr>
              <a:t>控制脉冲</a:t>
            </a:r>
          </a:p>
        </p:txBody>
      </p:sp>
      <p:sp>
        <p:nvSpPr>
          <p:cNvPr id="7" name="文本框 6">
            <a:extLst>
              <a:ext uri="{FF2B5EF4-FFF2-40B4-BE49-F238E27FC236}">
                <a16:creationId xmlns:a16="http://schemas.microsoft.com/office/drawing/2014/main" id="{2788663C-4388-56A0-30E6-E291DEA17727}"/>
              </a:ext>
            </a:extLst>
          </p:cNvPr>
          <p:cNvSpPr txBox="1"/>
          <p:nvPr/>
        </p:nvSpPr>
        <p:spPr>
          <a:xfrm>
            <a:off x="7104413" y="478680"/>
            <a:ext cx="4035297" cy="1938992"/>
          </a:xfrm>
          <a:prstGeom prst="rect">
            <a:avLst/>
          </a:prstGeom>
          <a:solidFill>
            <a:srgbClr val="FFFFFF"/>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de-DE" altLang="zh-CN" sz="1000" dirty="0">
                <a:latin typeface="Menlo" panose="020B0609030804020204" pitchFamily="49" charset="0"/>
                <a:ea typeface="Menlo" panose="020B0609030804020204" pitchFamily="49" charset="0"/>
                <a:cs typeface="Menlo" panose="020B0609030804020204" pitchFamily="49" charset="0"/>
              </a:rPr>
              <a:t>    // </a:t>
            </a:r>
            <a:r>
              <a:rPr lang="zh-CN" altLang="en-US" sz="1000" dirty="0">
                <a:latin typeface="Menlo" panose="020B0609030804020204" pitchFamily="49" charset="0"/>
                <a:cs typeface="Menlo" panose="020B0609030804020204" pitchFamily="49" charset="0"/>
              </a:rPr>
              <a:t>构建量子程序</a:t>
            </a:r>
          </a:p>
          <a:p>
            <a:r>
              <a:rPr lang="zh-CN" altLang="en-US" sz="1000" dirty="0">
                <a:latin typeface="Menlo" panose="020B0609030804020204" pitchFamily="49" charset="0"/>
                <a:cs typeface="Menlo" panose="020B0609030804020204" pitchFamily="49" charset="0"/>
              </a:rPr>
              <a:t>    </a:t>
            </a:r>
            <a:r>
              <a:rPr lang="de-DE" altLang="zh-CN" sz="1000" dirty="0" err="1">
                <a:latin typeface="Menlo" panose="020B0609030804020204" pitchFamily="49" charset="0"/>
                <a:ea typeface="Menlo" panose="020B0609030804020204" pitchFamily="49" charset="0"/>
                <a:cs typeface="Menlo" panose="020B0609030804020204" pitchFamily="49" charset="0"/>
              </a:rPr>
              <a:t>cir</a:t>
            </a:r>
            <a:r>
              <a:rPr lang="de-DE" altLang="zh-CN" sz="1000" dirty="0">
                <a:latin typeface="Menlo" panose="020B0609030804020204" pitchFamily="49" charset="0"/>
                <a:ea typeface="Menlo" panose="020B0609030804020204" pitchFamily="49" charset="0"/>
                <a:cs typeface="Menlo" panose="020B0609030804020204" pitchFamily="49" charset="0"/>
              </a:rPr>
              <a:t> &lt;&lt; Y(</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[2]) &lt;&lt; H(</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[2]);</a:t>
            </a:r>
          </a:p>
          <a:p>
            <a:r>
              <a:rPr lang="de-DE" altLang="zh-CN" sz="1000" dirty="0">
                <a:latin typeface="Menlo" panose="020B0609030804020204" pitchFamily="49" charset="0"/>
                <a:ea typeface="Menlo" panose="020B0609030804020204" pitchFamily="49" charset="0"/>
                <a:cs typeface="Menlo" panose="020B0609030804020204" pitchFamily="49" charset="0"/>
              </a:rPr>
              <a:t>    </a:t>
            </a:r>
            <a:r>
              <a:rPr lang="de-DE" altLang="zh-CN" sz="1000" dirty="0" err="1">
                <a:latin typeface="Menlo" panose="020B0609030804020204" pitchFamily="49" charset="0"/>
                <a:ea typeface="Menlo" panose="020B0609030804020204" pitchFamily="49" charset="0"/>
                <a:cs typeface="Menlo" panose="020B0609030804020204" pitchFamily="49" charset="0"/>
              </a:rPr>
              <a:t>cir.setDagger</a:t>
            </a:r>
            <a:r>
              <a:rPr lang="de-DE" altLang="zh-CN" sz="1000" dirty="0">
                <a:latin typeface="Menlo" panose="020B0609030804020204" pitchFamily="49" charset="0"/>
                <a:ea typeface="Menlo" panose="020B0609030804020204" pitchFamily="49" charset="0"/>
                <a:cs typeface="Menlo" panose="020B0609030804020204" pitchFamily="49" charset="0"/>
              </a:rPr>
              <a:t>(</a:t>
            </a:r>
            <a:r>
              <a:rPr lang="de-DE" altLang="zh-CN" sz="1000" dirty="0" err="1">
                <a:latin typeface="Menlo" panose="020B0609030804020204" pitchFamily="49" charset="0"/>
                <a:ea typeface="Menlo" panose="020B0609030804020204" pitchFamily="49" charset="0"/>
                <a:cs typeface="Menlo" panose="020B0609030804020204" pitchFamily="49" charset="0"/>
              </a:rPr>
              <a:t>true</a:t>
            </a:r>
            <a:r>
              <a:rPr lang="de-DE" altLang="zh-CN" sz="1000" dirty="0">
                <a:latin typeface="Menlo" panose="020B0609030804020204" pitchFamily="49" charset="0"/>
                <a:ea typeface="Menlo" panose="020B0609030804020204" pitchFamily="49" charset="0"/>
                <a:cs typeface="Menlo" panose="020B0609030804020204" pitchFamily="49" charset="0"/>
              </a:rPr>
              <a:t>);</a:t>
            </a:r>
          </a:p>
          <a:p>
            <a:r>
              <a:rPr lang="de-DE" altLang="zh-CN" sz="1000" dirty="0">
                <a:latin typeface="Menlo" panose="020B0609030804020204" pitchFamily="49" charset="0"/>
                <a:ea typeface="Menlo" panose="020B0609030804020204" pitchFamily="49" charset="0"/>
                <a:cs typeface="Menlo" panose="020B0609030804020204" pitchFamily="49" charset="0"/>
              </a:rPr>
              <a:t>    </a:t>
            </a:r>
            <a:r>
              <a:rPr lang="de-DE" altLang="zh-CN" sz="1000" dirty="0" err="1">
                <a:latin typeface="Menlo" panose="020B0609030804020204" pitchFamily="49" charset="0"/>
                <a:ea typeface="Menlo" panose="020B0609030804020204" pitchFamily="49" charset="0"/>
                <a:cs typeface="Menlo" panose="020B0609030804020204" pitchFamily="49" charset="0"/>
              </a:rPr>
              <a:t>auto</a:t>
            </a:r>
            <a:r>
              <a:rPr lang="de-DE" altLang="zh-CN" sz="1000" dirty="0">
                <a:latin typeface="Menlo" panose="020B0609030804020204" pitchFamily="49" charset="0"/>
                <a:ea typeface="Menlo" panose="020B0609030804020204" pitchFamily="49" charset="0"/>
                <a:cs typeface="Menlo" panose="020B0609030804020204" pitchFamily="49" charset="0"/>
              </a:rPr>
              <a:t> h1 = H(</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[1]);</a:t>
            </a:r>
          </a:p>
          <a:p>
            <a:r>
              <a:rPr lang="de-DE" altLang="zh-CN" sz="1000" dirty="0">
                <a:latin typeface="Menlo" panose="020B0609030804020204" pitchFamily="49" charset="0"/>
                <a:ea typeface="Menlo" panose="020B0609030804020204" pitchFamily="49" charset="0"/>
                <a:cs typeface="Menlo" panose="020B0609030804020204" pitchFamily="49" charset="0"/>
              </a:rPr>
              <a:t>    h1.setDagger(</a:t>
            </a:r>
            <a:r>
              <a:rPr lang="de-DE" altLang="zh-CN" sz="1000" dirty="0" err="1">
                <a:latin typeface="Menlo" panose="020B0609030804020204" pitchFamily="49" charset="0"/>
                <a:ea typeface="Menlo" panose="020B0609030804020204" pitchFamily="49" charset="0"/>
                <a:cs typeface="Menlo" panose="020B0609030804020204" pitchFamily="49" charset="0"/>
              </a:rPr>
              <a:t>true</a:t>
            </a:r>
            <a:r>
              <a:rPr lang="de-DE" altLang="zh-CN" sz="1000" dirty="0">
                <a:latin typeface="Menlo" panose="020B0609030804020204" pitchFamily="49" charset="0"/>
                <a:ea typeface="Menlo" panose="020B0609030804020204" pitchFamily="49" charset="0"/>
                <a:cs typeface="Menlo" panose="020B0609030804020204" pitchFamily="49" charset="0"/>
              </a:rPr>
              <a:t>);</a:t>
            </a:r>
          </a:p>
          <a:p>
            <a:r>
              <a:rPr lang="de-DE" altLang="zh-CN" sz="1000" dirty="0">
                <a:latin typeface="Menlo" panose="020B0609030804020204" pitchFamily="49" charset="0"/>
                <a:ea typeface="Menlo" panose="020B0609030804020204" pitchFamily="49" charset="0"/>
                <a:cs typeface="Menlo" panose="020B0609030804020204" pitchFamily="49" charset="0"/>
              </a:rPr>
              <a:t>    </a:t>
            </a:r>
            <a:r>
              <a:rPr lang="de-DE" altLang="zh-CN" sz="1000" dirty="0" err="1">
                <a:latin typeface="Menlo" panose="020B0609030804020204" pitchFamily="49" charset="0"/>
                <a:ea typeface="Menlo" panose="020B0609030804020204" pitchFamily="49" charset="0"/>
                <a:cs typeface="Menlo" panose="020B0609030804020204" pitchFamily="49" charset="0"/>
              </a:rPr>
              <a:t>prog</a:t>
            </a:r>
            <a:r>
              <a:rPr lang="de-DE" altLang="zh-CN" sz="1000" dirty="0">
                <a:latin typeface="Menlo" panose="020B0609030804020204" pitchFamily="49" charset="0"/>
                <a:ea typeface="Menlo" panose="020B0609030804020204" pitchFamily="49" charset="0"/>
                <a:cs typeface="Menlo" panose="020B0609030804020204" pitchFamily="49" charset="0"/>
              </a:rPr>
              <a:t> &lt;&lt; H(</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[1])</a:t>
            </a:r>
          </a:p>
          <a:p>
            <a:r>
              <a:rPr lang="de-DE" altLang="zh-CN" sz="1000" dirty="0">
                <a:latin typeface="Menlo" panose="020B0609030804020204" pitchFamily="49" charset="0"/>
                <a:ea typeface="Menlo" panose="020B0609030804020204" pitchFamily="49" charset="0"/>
                <a:cs typeface="Menlo" panose="020B0609030804020204" pitchFamily="49" charset="0"/>
              </a:rPr>
              <a:t>         &lt;&lt; X(</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[2])</a:t>
            </a:r>
          </a:p>
          <a:p>
            <a:r>
              <a:rPr lang="de-DE" altLang="zh-CN" sz="1000" dirty="0">
                <a:latin typeface="Menlo" panose="020B0609030804020204" pitchFamily="49" charset="0"/>
                <a:ea typeface="Menlo" panose="020B0609030804020204" pitchFamily="49" charset="0"/>
                <a:cs typeface="Menlo" panose="020B0609030804020204" pitchFamily="49" charset="0"/>
              </a:rPr>
              <a:t>         &lt;&lt; h1</a:t>
            </a:r>
          </a:p>
          <a:p>
            <a:r>
              <a:rPr lang="de-DE" altLang="zh-CN" sz="1000" dirty="0">
                <a:latin typeface="Menlo" panose="020B0609030804020204" pitchFamily="49" charset="0"/>
                <a:ea typeface="Menlo" panose="020B0609030804020204" pitchFamily="49" charset="0"/>
                <a:cs typeface="Menlo" panose="020B0609030804020204" pitchFamily="49" charset="0"/>
              </a:rPr>
              <a:t>         &lt;&lt; RX(</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[1], 2 / PI)</a:t>
            </a:r>
          </a:p>
          <a:p>
            <a:r>
              <a:rPr lang="de-DE" altLang="zh-CN" sz="1000" dirty="0">
                <a:latin typeface="Menlo" panose="020B0609030804020204" pitchFamily="49" charset="0"/>
                <a:ea typeface="Menlo" panose="020B0609030804020204" pitchFamily="49" charset="0"/>
                <a:cs typeface="Menlo" panose="020B0609030804020204" pitchFamily="49" charset="0"/>
              </a:rPr>
              <a:t>         &lt;&lt; </a:t>
            </a:r>
            <a:r>
              <a:rPr lang="de-DE" altLang="zh-CN" sz="1000" dirty="0" err="1">
                <a:latin typeface="Menlo" panose="020B0609030804020204" pitchFamily="49" charset="0"/>
                <a:ea typeface="Menlo" panose="020B0609030804020204" pitchFamily="49" charset="0"/>
                <a:cs typeface="Menlo" panose="020B0609030804020204" pitchFamily="49" charset="0"/>
              </a:rPr>
              <a:t>cir</a:t>
            </a:r>
            <a:endParaRPr lang="de-DE" altLang="zh-CN" sz="1000" dirty="0">
              <a:latin typeface="Menlo" panose="020B0609030804020204" pitchFamily="49" charset="0"/>
              <a:ea typeface="Menlo" panose="020B0609030804020204" pitchFamily="49" charset="0"/>
              <a:cs typeface="Menlo" panose="020B0609030804020204" pitchFamily="49" charset="0"/>
            </a:endParaRPr>
          </a:p>
          <a:p>
            <a:r>
              <a:rPr lang="de-DE" altLang="zh-CN" sz="1000" dirty="0">
                <a:latin typeface="Menlo" panose="020B0609030804020204" pitchFamily="49" charset="0"/>
                <a:ea typeface="Menlo" panose="020B0609030804020204" pitchFamily="49" charset="0"/>
                <a:cs typeface="Menlo" panose="020B0609030804020204" pitchFamily="49" charset="0"/>
              </a:rPr>
              <a:t>         &lt;&lt; CR(</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[1], </a:t>
            </a:r>
            <a:r>
              <a:rPr lang="de-DE" altLang="zh-CN" sz="1000" dirty="0" err="1">
                <a:latin typeface="Menlo" panose="020B0609030804020204" pitchFamily="49" charset="0"/>
                <a:ea typeface="Menlo" panose="020B0609030804020204" pitchFamily="49" charset="0"/>
                <a:cs typeface="Menlo" panose="020B0609030804020204" pitchFamily="49" charset="0"/>
              </a:rPr>
              <a:t>q</a:t>
            </a:r>
            <a:r>
              <a:rPr lang="de-DE" altLang="zh-CN" sz="1000" dirty="0">
                <a:latin typeface="Menlo" panose="020B0609030804020204" pitchFamily="49" charset="0"/>
                <a:ea typeface="Menlo" panose="020B0609030804020204" pitchFamily="49" charset="0"/>
                <a:cs typeface="Menlo" panose="020B0609030804020204" pitchFamily="49" charset="0"/>
              </a:rPr>
              <a:t>[2], PI / 2)</a:t>
            </a:r>
          </a:p>
          <a:p>
            <a:r>
              <a:rPr lang="de-DE" altLang="zh-CN" sz="1000" dirty="0">
                <a:latin typeface="Menlo" panose="020B0609030804020204" pitchFamily="49" charset="0"/>
                <a:ea typeface="Menlo" panose="020B0609030804020204" pitchFamily="49" charset="0"/>
                <a:cs typeface="Menlo" panose="020B0609030804020204" pitchFamily="49" charset="0"/>
              </a:rPr>
              <a:t>         &lt;&lt;</a:t>
            </a:r>
            <a:r>
              <a:rPr lang="de-DE" altLang="zh-CN" sz="1000" dirty="0" err="1">
                <a:latin typeface="Menlo" panose="020B0609030804020204" pitchFamily="49" charset="0"/>
                <a:ea typeface="Menlo" panose="020B0609030804020204" pitchFamily="49" charset="0"/>
                <a:cs typeface="Menlo" panose="020B0609030804020204" pitchFamily="49" charset="0"/>
              </a:rPr>
              <a:t>MeasureAll</a:t>
            </a:r>
            <a:r>
              <a:rPr lang="de-DE" altLang="zh-CN" sz="1000" dirty="0">
                <a:latin typeface="Menlo" panose="020B0609030804020204" pitchFamily="49" charset="0"/>
                <a:ea typeface="Menlo" panose="020B0609030804020204" pitchFamily="49" charset="0"/>
                <a:cs typeface="Menlo" panose="020B0609030804020204" pitchFamily="49" charset="0"/>
              </a:rPr>
              <a:t>(</a:t>
            </a:r>
            <a:r>
              <a:rPr lang="de-DE" altLang="zh-CN" sz="1000" dirty="0" err="1">
                <a:latin typeface="Menlo" panose="020B0609030804020204" pitchFamily="49" charset="0"/>
                <a:ea typeface="Menlo" panose="020B0609030804020204" pitchFamily="49" charset="0"/>
                <a:cs typeface="Menlo" panose="020B0609030804020204" pitchFamily="49" charset="0"/>
              </a:rPr>
              <a:t>q,c</a:t>
            </a:r>
            <a:r>
              <a:rPr lang="de-DE" altLang="zh-CN" sz="1000" dirty="0">
                <a:latin typeface="Menlo" panose="020B0609030804020204" pitchFamily="49" charset="0"/>
                <a:ea typeface="Menlo" panose="020B0609030804020204" pitchFamily="49" charset="0"/>
                <a:cs typeface="Menlo" panose="020B0609030804020204" pitchFamily="49" charset="0"/>
              </a:rPr>
              <a:t>);</a:t>
            </a:r>
          </a:p>
        </p:txBody>
      </p:sp>
      <p:sp>
        <p:nvSpPr>
          <p:cNvPr id="9" name="下箭头 8">
            <a:extLst>
              <a:ext uri="{FF2B5EF4-FFF2-40B4-BE49-F238E27FC236}">
                <a16:creationId xmlns:a16="http://schemas.microsoft.com/office/drawing/2014/main" id="{78A019B1-66C6-DAB8-F363-9A838F262622}"/>
              </a:ext>
            </a:extLst>
          </p:cNvPr>
          <p:cNvSpPr/>
          <p:nvPr/>
        </p:nvSpPr>
        <p:spPr>
          <a:xfrm>
            <a:off x="2451100" y="1968500"/>
            <a:ext cx="723900" cy="927100"/>
          </a:xfrm>
          <a:prstGeom prst="downArrow">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0" name="下箭头 9">
            <a:extLst>
              <a:ext uri="{FF2B5EF4-FFF2-40B4-BE49-F238E27FC236}">
                <a16:creationId xmlns:a16="http://schemas.microsoft.com/office/drawing/2014/main" id="{7E1B4F6E-B1B7-B548-F994-3D6036B4AD18}"/>
              </a:ext>
            </a:extLst>
          </p:cNvPr>
          <p:cNvSpPr/>
          <p:nvPr/>
        </p:nvSpPr>
        <p:spPr>
          <a:xfrm>
            <a:off x="2451100" y="4068686"/>
            <a:ext cx="723900" cy="1224000"/>
          </a:xfrm>
          <a:prstGeom prst="downArrow">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4" name="文本框 13">
            <a:extLst>
              <a:ext uri="{FF2B5EF4-FFF2-40B4-BE49-F238E27FC236}">
                <a16:creationId xmlns:a16="http://schemas.microsoft.com/office/drawing/2014/main" id="{08F7E2DE-2C5C-012B-D727-DDF2EB666F12}"/>
              </a:ext>
            </a:extLst>
          </p:cNvPr>
          <p:cNvSpPr txBox="1"/>
          <p:nvPr/>
        </p:nvSpPr>
        <p:spPr>
          <a:xfrm>
            <a:off x="8067170" y="2768045"/>
            <a:ext cx="2520570" cy="341632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de-DE" altLang="zh-CN" sz="900" dirty="0">
                <a:latin typeface="Menlo" panose="020B0609030804020204" pitchFamily="49" charset="0"/>
                <a:ea typeface="Menlo" panose="020B0609030804020204" pitchFamily="49" charset="0"/>
                <a:cs typeface="Menlo" panose="020B0609030804020204" pitchFamily="49" charset="0"/>
              </a:rPr>
              <a:t>OPENQASM 2.0;</a:t>
            </a:r>
          </a:p>
          <a:p>
            <a:r>
              <a:rPr lang="de-DE" altLang="zh-CN" sz="900" dirty="0" err="1">
                <a:latin typeface="Menlo" panose="020B0609030804020204" pitchFamily="49" charset="0"/>
                <a:ea typeface="Menlo" panose="020B0609030804020204" pitchFamily="49" charset="0"/>
                <a:cs typeface="Menlo" panose="020B0609030804020204" pitchFamily="49" charset="0"/>
              </a:rPr>
              <a:t>include</a:t>
            </a:r>
            <a:r>
              <a:rPr lang="de-DE" altLang="zh-CN" sz="900" dirty="0">
                <a:latin typeface="Menlo" panose="020B0609030804020204" pitchFamily="49" charset="0"/>
                <a:ea typeface="Menlo" panose="020B0609030804020204" pitchFamily="49" charset="0"/>
                <a:cs typeface="Menlo" panose="020B0609030804020204" pitchFamily="49" charset="0"/>
              </a:rPr>
              <a:t> "qelib1.inc";</a:t>
            </a:r>
          </a:p>
          <a:p>
            <a:r>
              <a:rPr lang="de-DE" altLang="zh-CN" sz="900" dirty="0" err="1">
                <a:latin typeface="Menlo" panose="020B0609030804020204" pitchFamily="49" charset="0"/>
                <a:ea typeface="Menlo" panose="020B0609030804020204" pitchFamily="49" charset="0"/>
                <a:cs typeface="Menlo" panose="020B0609030804020204" pitchFamily="49" charset="0"/>
              </a:rPr>
              <a:t>qreg</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[6];</a:t>
            </a:r>
          </a:p>
          <a:p>
            <a:r>
              <a:rPr lang="de-DE" altLang="zh-CN" sz="900" dirty="0" err="1">
                <a:latin typeface="Menlo" panose="020B0609030804020204" pitchFamily="49" charset="0"/>
                <a:ea typeface="Menlo" panose="020B0609030804020204" pitchFamily="49" charset="0"/>
                <a:cs typeface="Menlo" panose="020B0609030804020204" pitchFamily="49" charset="0"/>
              </a:rPr>
              <a:t>creg</a:t>
            </a:r>
            <a:r>
              <a:rPr lang="de-DE" altLang="zh-CN" sz="900" dirty="0">
                <a:latin typeface="Menlo" panose="020B0609030804020204" pitchFamily="49" charset="0"/>
                <a:ea typeface="Menlo" panose="020B0609030804020204" pitchFamily="49" charset="0"/>
                <a:cs typeface="Menlo" panose="020B0609030804020204" pitchFamily="49" charset="0"/>
              </a:rPr>
              <a:t> c[6];</a:t>
            </a:r>
          </a:p>
          <a:p>
            <a:r>
              <a:rPr lang="de-DE" altLang="zh-CN" sz="900" dirty="0">
                <a:latin typeface="Menlo" panose="020B0609030804020204" pitchFamily="49" charset="0"/>
                <a:ea typeface="Menlo" panose="020B0609030804020204" pitchFamily="49" charset="0"/>
                <a:cs typeface="Menlo" panose="020B0609030804020204" pitchFamily="49" charset="0"/>
              </a:rPr>
              <a:t>h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a:latin typeface="Menlo" panose="020B0609030804020204" pitchFamily="49" charset="0"/>
                <a:ea typeface="Menlo" panose="020B0609030804020204" pitchFamily="49" charset="0"/>
                <a:cs typeface="Menlo" panose="020B0609030804020204" pitchFamily="49" charset="0"/>
              </a:rPr>
              <a:t>x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a:latin typeface="Menlo" panose="020B0609030804020204" pitchFamily="49" charset="0"/>
                <a:ea typeface="Menlo" panose="020B0609030804020204" pitchFamily="49" charset="0"/>
                <a:cs typeface="Menlo" panose="020B0609030804020204" pitchFamily="49" charset="0"/>
              </a:rPr>
              <a:t>h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err="1">
                <a:latin typeface="Menlo" panose="020B0609030804020204" pitchFamily="49" charset="0"/>
                <a:ea typeface="Menlo" panose="020B0609030804020204" pitchFamily="49" charset="0"/>
                <a:cs typeface="Menlo" panose="020B0609030804020204" pitchFamily="49" charset="0"/>
              </a:rPr>
              <a:t>rx</a:t>
            </a:r>
            <a:r>
              <a:rPr lang="de-DE" altLang="zh-CN" sz="900" dirty="0">
                <a:latin typeface="Menlo" panose="020B0609030804020204" pitchFamily="49" charset="0"/>
                <a:ea typeface="Menlo" panose="020B0609030804020204" pitchFamily="49" charset="0"/>
                <a:cs typeface="Menlo" panose="020B0609030804020204" pitchFamily="49" charset="0"/>
              </a:rPr>
              <a:t>(0.636620)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a:latin typeface="Menlo" panose="020B0609030804020204" pitchFamily="49" charset="0"/>
                <a:ea typeface="Menlo" panose="020B0609030804020204" pitchFamily="49" charset="0"/>
                <a:cs typeface="Menlo" panose="020B0609030804020204" pitchFamily="49" charset="0"/>
              </a:rPr>
              <a:t>h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err="1">
                <a:latin typeface="Menlo" panose="020B0609030804020204" pitchFamily="49" charset="0"/>
                <a:ea typeface="Menlo" panose="020B0609030804020204" pitchFamily="49" charset="0"/>
                <a:cs typeface="Menlo" panose="020B0609030804020204" pitchFamily="49" charset="0"/>
              </a:rPr>
              <a:t>y</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err="1">
                <a:latin typeface="Menlo" panose="020B0609030804020204" pitchFamily="49" charset="0"/>
                <a:ea typeface="Menlo" panose="020B0609030804020204" pitchFamily="49" charset="0"/>
                <a:cs typeface="Menlo" panose="020B0609030804020204" pitchFamily="49" charset="0"/>
              </a:rPr>
              <a:t>rz</a:t>
            </a:r>
            <a:r>
              <a:rPr lang="de-DE" altLang="zh-CN" sz="900" dirty="0">
                <a:latin typeface="Menlo" panose="020B0609030804020204" pitchFamily="49" charset="0"/>
                <a:ea typeface="Menlo" panose="020B0609030804020204" pitchFamily="49" charset="0"/>
                <a:cs typeface="Menlo" panose="020B0609030804020204" pitchFamily="49" charset="0"/>
              </a:rPr>
              <a:t>(-0.785398)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a:latin typeface="Menlo" panose="020B0609030804020204" pitchFamily="49" charset="0"/>
                <a:ea typeface="Menlo" panose="020B0609030804020204" pitchFamily="49" charset="0"/>
                <a:cs typeface="Menlo" panose="020B0609030804020204" pitchFamily="49" charset="0"/>
              </a:rPr>
              <a:t>cx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err="1">
                <a:latin typeface="Menlo" panose="020B0609030804020204" pitchFamily="49" charset="0"/>
                <a:ea typeface="Menlo" panose="020B0609030804020204" pitchFamily="49" charset="0"/>
                <a:cs typeface="Menlo" panose="020B0609030804020204" pitchFamily="49" charset="0"/>
              </a:rPr>
              <a:t>rz</a:t>
            </a:r>
            <a:r>
              <a:rPr lang="de-DE" altLang="zh-CN" sz="900" dirty="0">
                <a:latin typeface="Menlo" panose="020B0609030804020204" pitchFamily="49" charset="0"/>
                <a:ea typeface="Menlo" panose="020B0609030804020204" pitchFamily="49" charset="0"/>
                <a:cs typeface="Menlo" panose="020B0609030804020204" pitchFamily="49" charset="0"/>
              </a:rPr>
              <a:t>(-0.785398)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a:latin typeface="Menlo" panose="020B0609030804020204" pitchFamily="49" charset="0"/>
                <a:ea typeface="Menlo" panose="020B0609030804020204" pitchFamily="49" charset="0"/>
                <a:cs typeface="Menlo" panose="020B0609030804020204" pitchFamily="49" charset="0"/>
              </a:rPr>
              <a:t>cx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err="1">
                <a:latin typeface="Menlo" panose="020B0609030804020204" pitchFamily="49" charset="0"/>
                <a:ea typeface="Menlo" panose="020B0609030804020204" pitchFamily="49" charset="0"/>
                <a:cs typeface="Menlo" panose="020B0609030804020204" pitchFamily="49" charset="0"/>
              </a:rPr>
              <a:t>rz</a:t>
            </a:r>
            <a:r>
              <a:rPr lang="de-DE" altLang="zh-CN" sz="900" dirty="0">
                <a:latin typeface="Menlo" panose="020B0609030804020204" pitchFamily="49" charset="0"/>
                <a:ea typeface="Menlo" panose="020B0609030804020204" pitchFamily="49" charset="0"/>
                <a:cs typeface="Menlo" panose="020B0609030804020204" pitchFamily="49" charset="0"/>
              </a:rPr>
              <a:t>(1.570796)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a:t>
            </a:r>
          </a:p>
          <a:p>
            <a:r>
              <a:rPr lang="de-DE" altLang="zh-CN" sz="900" dirty="0" err="1">
                <a:latin typeface="Menlo" panose="020B0609030804020204" pitchFamily="49" charset="0"/>
                <a:ea typeface="Menlo" panose="020B0609030804020204" pitchFamily="49" charset="0"/>
                <a:cs typeface="Menlo" panose="020B0609030804020204" pitchFamily="49" charset="0"/>
              </a:rPr>
              <a:t>rx</a:t>
            </a:r>
            <a:r>
              <a:rPr lang="de-DE" altLang="zh-CN" sz="900" dirty="0">
                <a:latin typeface="Menlo" panose="020B0609030804020204" pitchFamily="49" charset="0"/>
                <a:ea typeface="Menlo" panose="020B0609030804020204" pitchFamily="49" charset="0"/>
                <a:cs typeface="Menlo" panose="020B0609030804020204" pitchFamily="49" charset="0"/>
              </a:rPr>
              <a:t>(1.570796)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err="1">
                <a:latin typeface="Menlo" panose="020B0609030804020204" pitchFamily="49" charset="0"/>
                <a:ea typeface="Menlo" panose="020B0609030804020204" pitchFamily="49" charset="0"/>
                <a:cs typeface="Menlo" panose="020B0609030804020204" pitchFamily="49" charset="0"/>
              </a:rPr>
              <a:t>ry</a:t>
            </a:r>
            <a:r>
              <a:rPr lang="de-DE" altLang="zh-CN" sz="900" dirty="0">
                <a:latin typeface="Menlo" panose="020B0609030804020204" pitchFamily="49" charset="0"/>
                <a:ea typeface="Menlo" panose="020B0609030804020204" pitchFamily="49" charset="0"/>
                <a:cs typeface="Menlo" panose="020B0609030804020204" pitchFamily="49" charset="0"/>
              </a:rPr>
              <a:t>(-0.785398)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err="1">
                <a:latin typeface="Menlo" panose="020B0609030804020204" pitchFamily="49" charset="0"/>
                <a:ea typeface="Menlo" panose="020B0609030804020204" pitchFamily="49" charset="0"/>
                <a:cs typeface="Menlo" panose="020B0609030804020204" pitchFamily="49" charset="0"/>
              </a:rPr>
              <a:t>rx</a:t>
            </a:r>
            <a:r>
              <a:rPr lang="de-DE" altLang="zh-CN" sz="900" dirty="0">
                <a:latin typeface="Menlo" panose="020B0609030804020204" pitchFamily="49" charset="0"/>
                <a:ea typeface="Menlo" panose="020B0609030804020204" pitchFamily="49" charset="0"/>
                <a:cs typeface="Menlo" panose="020B0609030804020204" pitchFamily="49" charset="0"/>
              </a:rPr>
              <a:t>(-1.570796)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[0] -&gt; c[0];</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[1] -&gt; c[1];</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[2] -&gt; c[2];</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[3] -&gt; c[3];</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[4] -&gt; c[4];</a:t>
            </a:r>
          </a:p>
          <a:p>
            <a:r>
              <a:rPr lang="de-DE" altLang="zh-CN" sz="900" dirty="0" err="1">
                <a:latin typeface="Menlo" panose="020B0609030804020204" pitchFamily="49" charset="0"/>
                <a:ea typeface="Menlo" panose="020B0609030804020204" pitchFamily="49" charset="0"/>
                <a:cs typeface="Menlo" panose="020B0609030804020204" pitchFamily="49" charset="0"/>
              </a:rPr>
              <a:t>measure</a:t>
            </a:r>
            <a:r>
              <a:rPr lang="de-DE" altLang="zh-CN" sz="900" dirty="0">
                <a:latin typeface="Menlo" panose="020B0609030804020204" pitchFamily="49" charset="0"/>
                <a:ea typeface="Menlo" panose="020B0609030804020204" pitchFamily="49" charset="0"/>
                <a:cs typeface="Menlo" panose="020B0609030804020204" pitchFamily="49" charset="0"/>
              </a:rPr>
              <a:t> </a:t>
            </a:r>
            <a:r>
              <a:rPr lang="de-DE" altLang="zh-CN" sz="900" dirty="0" err="1">
                <a:latin typeface="Menlo" panose="020B0609030804020204" pitchFamily="49" charset="0"/>
                <a:ea typeface="Menlo" panose="020B0609030804020204" pitchFamily="49" charset="0"/>
                <a:cs typeface="Menlo" panose="020B0609030804020204" pitchFamily="49" charset="0"/>
              </a:rPr>
              <a:t>q</a:t>
            </a:r>
            <a:r>
              <a:rPr lang="de-DE" altLang="zh-CN" sz="900" dirty="0">
                <a:latin typeface="Menlo" panose="020B0609030804020204" pitchFamily="49" charset="0"/>
                <a:ea typeface="Menlo" panose="020B0609030804020204" pitchFamily="49" charset="0"/>
                <a:cs typeface="Menlo" panose="020B0609030804020204" pitchFamily="49" charset="0"/>
              </a:rPr>
              <a:t>[5] -&gt; c[5];</a:t>
            </a:r>
            <a:endParaRPr lang="zh-CN" altLang="en-US" sz="900" dirty="0">
              <a:latin typeface="Menlo" panose="020B0609030804020204" pitchFamily="49" charset="0"/>
              <a:cs typeface="Menlo" panose="020B0609030804020204" pitchFamily="49" charset="0"/>
            </a:endParaRPr>
          </a:p>
        </p:txBody>
      </p:sp>
      <p:sp>
        <p:nvSpPr>
          <p:cNvPr id="15" name="文本框 14">
            <a:extLst>
              <a:ext uri="{FF2B5EF4-FFF2-40B4-BE49-F238E27FC236}">
                <a16:creationId xmlns:a16="http://schemas.microsoft.com/office/drawing/2014/main" id="{14B0AEDD-7315-84F9-F5C3-E1E3BD7E32D8}"/>
              </a:ext>
            </a:extLst>
          </p:cNvPr>
          <p:cNvSpPr txBox="1"/>
          <p:nvPr/>
        </p:nvSpPr>
        <p:spPr>
          <a:xfrm>
            <a:off x="7490528" y="2417672"/>
            <a:ext cx="3263069"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j-lt"/>
                <a:ea typeface="+mj-ea"/>
                <a:cs typeface="+mj-cs"/>
                <a:sym typeface="Helvetica"/>
              </a:rPr>
              <a:t>软件开发包</a:t>
            </a:r>
            <a:r>
              <a:rPr kumimoji="0" lang="en-US" altLang="zh-CN" sz="1400" b="0" i="0" u="none" strike="noStrike" cap="none" spc="0" normalizeH="0" baseline="0" dirty="0" err="1">
                <a:ln>
                  <a:noFill/>
                </a:ln>
                <a:solidFill>
                  <a:srgbClr val="000000"/>
                </a:solidFill>
                <a:effectLst/>
                <a:uFillTx/>
                <a:latin typeface="+mj-lt"/>
                <a:ea typeface="+mj-ea"/>
                <a:cs typeface="+mj-cs"/>
                <a:sym typeface="Helvetica"/>
                <a:hlinkClick r:id="rId3"/>
              </a:rPr>
              <a:t>QPanda</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提供的量子高级语言</a:t>
            </a:r>
          </a:p>
        </p:txBody>
      </p:sp>
      <p:sp>
        <p:nvSpPr>
          <p:cNvPr id="16" name="文本框 15">
            <a:extLst>
              <a:ext uri="{FF2B5EF4-FFF2-40B4-BE49-F238E27FC236}">
                <a16:creationId xmlns:a16="http://schemas.microsoft.com/office/drawing/2014/main" id="{B5DF4EE4-140E-8A1E-D191-58AF16E749F3}"/>
              </a:ext>
            </a:extLst>
          </p:cNvPr>
          <p:cNvSpPr txBox="1"/>
          <p:nvPr/>
        </p:nvSpPr>
        <p:spPr>
          <a:xfrm>
            <a:off x="8551122" y="6163272"/>
            <a:ext cx="1552665"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rgbClr val="000000"/>
                </a:solidFill>
                <a:effectLst/>
                <a:uFillTx/>
                <a:latin typeface="+mj-lt"/>
                <a:ea typeface="+mj-ea"/>
                <a:cs typeface="+mj-cs"/>
                <a:sym typeface="Helvetica"/>
              </a:rPr>
              <a:t>OpenQASM</a:t>
            </a:r>
            <a:r>
              <a:rPr kumimoji="0" lang="en-US" altLang="zh-CN" sz="1400" b="0" i="0" u="none" strike="noStrike" cap="none" spc="0" normalizeH="0" baseline="30000" dirty="0">
                <a:ln>
                  <a:noFill/>
                </a:ln>
                <a:solidFill>
                  <a:srgbClr val="000000"/>
                </a:solidFill>
                <a:effectLst/>
                <a:uFillTx/>
                <a:latin typeface="+mj-lt"/>
                <a:ea typeface="+mj-ea"/>
                <a:cs typeface="+mj-cs"/>
                <a:sym typeface="Helvetica"/>
              </a:rPr>
              <a:t>[1]</a:t>
            </a:r>
            <a:r>
              <a:rPr kumimoji="0" lang="zh-CN" altLang="en-US" sz="1400" b="0" i="0" u="none" strike="noStrike" cap="none" spc="0" normalizeH="0" baseline="0" dirty="0">
                <a:ln>
                  <a:noFill/>
                </a:ln>
                <a:solidFill>
                  <a:srgbClr val="000000"/>
                </a:solidFill>
                <a:effectLst/>
                <a:uFillTx/>
                <a:latin typeface="+mj-lt"/>
                <a:ea typeface="+mj-ea"/>
                <a:cs typeface="+mj-cs"/>
                <a:sym typeface="Helvetica"/>
              </a:rPr>
              <a:t>表示</a:t>
            </a:r>
          </a:p>
        </p:txBody>
      </p:sp>
      <p:sp>
        <p:nvSpPr>
          <p:cNvPr id="17" name="文本框 16">
            <a:extLst>
              <a:ext uri="{FF2B5EF4-FFF2-40B4-BE49-F238E27FC236}">
                <a16:creationId xmlns:a16="http://schemas.microsoft.com/office/drawing/2014/main" id="{43CE5D36-E56F-206E-BEB7-E5B3A6F32755}"/>
              </a:ext>
            </a:extLst>
          </p:cNvPr>
          <p:cNvSpPr txBox="1"/>
          <p:nvPr/>
        </p:nvSpPr>
        <p:spPr>
          <a:xfrm>
            <a:off x="101600" y="6485529"/>
            <a:ext cx="1743422"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800" b="0" i="0" u="none" strike="noStrike" cap="none" spc="0" normalizeH="0" baseline="0" dirty="0">
                <a:ln>
                  <a:noFill/>
                </a:ln>
                <a:solidFill>
                  <a:srgbClr val="000000"/>
                </a:solidFill>
                <a:effectLst/>
                <a:uFillTx/>
                <a:latin typeface="+mj-lt"/>
                <a:ea typeface="+mj-ea"/>
                <a:cs typeface="+mj-cs"/>
                <a:sym typeface="Helvetica"/>
              </a:rPr>
              <a:t>[1]</a:t>
            </a:r>
            <a:r>
              <a:rPr kumimoji="0" lang="zh-CN" altLang="en-US" sz="800" b="0" i="0" u="none" strike="noStrike" cap="none" spc="0" normalizeH="0" baseline="0" dirty="0">
                <a:ln>
                  <a:noFill/>
                </a:ln>
                <a:solidFill>
                  <a:srgbClr val="000000"/>
                </a:solidFill>
                <a:effectLst/>
                <a:uFillTx/>
                <a:latin typeface="+mj-lt"/>
                <a:ea typeface="+mj-ea"/>
                <a:cs typeface="+mj-cs"/>
                <a:sym typeface="Helvetica"/>
              </a:rPr>
              <a:t> </a:t>
            </a:r>
            <a:r>
              <a:rPr kumimoji="0" lang="de-DE" altLang="zh-CN" sz="800" b="0" i="0" u="none" strike="noStrike" cap="none" spc="0" normalizeH="0" baseline="0" dirty="0">
                <a:ln>
                  <a:noFill/>
                </a:ln>
                <a:solidFill>
                  <a:srgbClr val="000000"/>
                </a:solidFill>
                <a:effectLst/>
                <a:uFillTx/>
                <a:latin typeface="+mj-lt"/>
                <a:ea typeface="+mj-ea"/>
                <a:cs typeface="+mj-cs"/>
                <a:sym typeface="Helvetica"/>
                <a:hlinkClick r:id="rId4"/>
              </a:rPr>
              <a:t>https://arxiv.org/abs/1707.03429</a:t>
            </a:r>
            <a:r>
              <a:rPr kumimoji="0" lang="zh-CN" altLang="en-US" sz="800" b="0" i="0" u="none" strike="noStrike" cap="none" spc="0" normalizeH="0" baseline="0" dirty="0">
                <a:ln>
                  <a:noFill/>
                </a:ln>
                <a:solidFill>
                  <a:srgbClr val="000000"/>
                </a:solidFill>
                <a:effectLst/>
                <a:uFillTx/>
                <a:latin typeface="+mj-lt"/>
                <a:ea typeface="+mj-ea"/>
                <a:cs typeface="+mj-cs"/>
                <a:sym typeface="Helvetica"/>
              </a:rPr>
              <a:t> </a:t>
            </a:r>
          </a:p>
        </p:txBody>
      </p:sp>
      <p:pic>
        <p:nvPicPr>
          <p:cNvPr id="3" name="图片 2">
            <a:extLst>
              <a:ext uri="{FF2B5EF4-FFF2-40B4-BE49-F238E27FC236}">
                <a16:creationId xmlns:a16="http://schemas.microsoft.com/office/drawing/2014/main" id="{BC45EBA3-94B6-B9EF-4B6E-A317939253AD}"/>
              </a:ext>
            </a:extLst>
          </p:cNvPr>
          <p:cNvPicPr>
            <a:picLocks noChangeAspect="1"/>
          </p:cNvPicPr>
          <p:nvPr/>
        </p:nvPicPr>
        <p:blipFill>
          <a:blip r:embed="rId5"/>
          <a:stretch>
            <a:fillRect/>
          </a:stretch>
        </p:blipFill>
        <p:spPr>
          <a:xfrm>
            <a:off x="4583743" y="5755753"/>
            <a:ext cx="2037924" cy="987882"/>
          </a:xfrm>
          <a:prstGeom prst="rect">
            <a:avLst/>
          </a:prstGeom>
        </p:spPr>
      </p:pic>
      <p:sp>
        <p:nvSpPr>
          <p:cNvPr id="5" name="左大括号 4">
            <a:extLst>
              <a:ext uri="{FF2B5EF4-FFF2-40B4-BE49-F238E27FC236}">
                <a16:creationId xmlns:a16="http://schemas.microsoft.com/office/drawing/2014/main" id="{13D777A7-9D59-50F7-0C83-CD686BA83C47}"/>
              </a:ext>
            </a:extLst>
          </p:cNvPr>
          <p:cNvSpPr/>
          <p:nvPr/>
        </p:nvSpPr>
        <p:spPr>
          <a:xfrm rot="10800000">
            <a:off x="5662558" y="1719066"/>
            <a:ext cx="197257" cy="3859569"/>
          </a:xfrm>
          <a:prstGeom prst="leftBrac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6" name="文本框 5">
            <a:extLst>
              <a:ext uri="{FF2B5EF4-FFF2-40B4-BE49-F238E27FC236}">
                <a16:creationId xmlns:a16="http://schemas.microsoft.com/office/drawing/2014/main" id="{0ACA3A51-C44C-73E3-EC3A-3DCE529DFE5A}"/>
              </a:ext>
            </a:extLst>
          </p:cNvPr>
          <p:cNvSpPr txBox="1"/>
          <p:nvPr/>
        </p:nvSpPr>
        <p:spPr>
          <a:xfrm>
            <a:off x="6039621" y="3505281"/>
            <a:ext cx="102207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量子编译</a:t>
            </a:r>
            <a:endParaRPr kumimoji="0" lang="zh-CN" altLang="en-US" sz="1800" b="1" i="0" u="none" strike="noStrike" cap="none" spc="0" normalizeH="0" baseline="0" dirty="0">
              <a:ln>
                <a:noFill/>
              </a:ln>
              <a:solidFill>
                <a:srgbClr val="000000"/>
              </a:solidFill>
              <a:effectLst/>
              <a:uFillTx/>
              <a:sym typeface="Helvetica"/>
            </a:endParaRPr>
          </a:p>
        </p:txBody>
      </p:sp>
    </p:spTree>
    <p:extLst>
      <p:ext uri="{BB962C8B-B14F-4D97-AF65-F5344CB8AC3E}">
        <p14:creationId xmlns:p14="http://schemas.microsoft.com/office/powerpoint/2010/main" val="614329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E3EE3949-CB20-E68F-F3B7-5A02F356B8E4}"/>
              </a:ext>
            </a:extLst>
          </p:cNvPr>
          <p:cNvSpPr>
            <a:spLocks noGrp="1"/>
          </p:cNvSpPr>
          <p:nvPr>
            <p:ph type="sldNum" sz="quarter" idx="2"/>
          </p:nvPr>
        </p:nvSpPr>
        <p:spPr/>
        <p:txBody>
          <a:bodyPr/>
          <a:lstStyle/>
          <a:p>
            <a:fld id="{86CB4B4D-7CA3-9044-876B-883B54F8677D}" type="slidenum">
              <a:rPr lang="en-US" altLang="zh-CN" smtClean="0"/>
              <a:t>6</a:t>
            </a:fld>
            <a:endParaRPr lang="zh-CN" altLang="en-US"/>
          </a:p>
        </p:txBody>
      </p:sp>
      <p:sp>
        <p:nvSpPr>
          <p:cNvPr id="5" name="椭圆 4">
            <a:extLst>
              <a:ext uri="{FF2B5EF4-FFF2-40B4-BE49-F238E27FC236}">
                <a16:creationId xmlns:a16="http://schemas.microsoft.com/office/drawing/2014/main" id="{9B607B37-3FFD-74BA-48BE-8CD8046A67A4}"/>
              </a:ext>
            </a:extLst>
          </p:cNvPr>
          <p:cNvSpPr/>
          <p:nvPr/>
        </p:nvSpPr>
        <p:spPr>
          <a:xfrm>
            <a:off x="4733082" y="1313284"/>
            <a:ext cx="2725200" cy="2723515"/>
          </a:xfrm>
          <a:prstGeom prst="ellipse">
            <a:avLst/>
          </a:prstGeom>
          <a:solidFill>
            <a:srgbClr val="3F689E">
              <a:alpha val="43000"/>
            </a:srgbClr>
          </a:solidFill>
          <a:ln w="127000" cmpd="dbl">
            <a:solidFill>
              <a:srgbClr val="375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a:effectLst>
                  <a:outerShdw blurRad="50800" dist="38100" dir="2700000" algn="tl" rotWithShape="0">
                    <a:prstClr val="black">
                      <a:alpha val="40000"/>
                    </a:prstClr>
                  </a:outerShdw>
                </a:effectLst>
                <a:latin typeface="微软雅黑" panose="020B0503020204020204" charset="-122"/>
                <a:ea typeface="微软雅黑" panose="020B0503020204020204" charset="-122"/>
              </a:rPr>
              <a:t>1</a:t>
            </a:r>
          </a:p>
        </p:txBody>
      </p:sp>
      <p:sp>
        <p:nvSpPr>
          <p:cNvPr id="8" name="文本框 7">
            <a:extLst>
              <a:ext uri="{FF2B5EF4-FFF2-40B4-BE49-F238E27FC236}">
                <a16:creationId xmlns:a16="http://schemas.microsoft.com/office/drawing/2014/main" id="{9D893482-E450-E917-7BCC-9745306CAC91}"/>
              </a:ext>
            </a:extLst>
          </p:cNvPr>
          <p:cNvSpPr txBox="1"/>
          <p:nvPr/>
        </p:nvSpPr>
        <p:spPr>
          <a:xfrm>
            <a:off x="4137024" y="4389120"/>
            <a:ext cx="3917315" cy="706755"/>
          </a:xfrm>
          <a:prstGeom prst="rect">
            <a:avLst/>
          </a:prstGeom>
          <a:noFill/>
        </p:spPr>
        <p:txBody>
          <a:bodyPr wrap="square" rtlCol="0">
            <a:spAutoFit/>
          </a:bodyPr>
          <a:lstStyle/>
          <a:p>
            <a:pPr algn="ctr"/>
            <a:r>
              <a:rPr lang="zh-CN" altLang="en-US" sz="4000" b="1" dirty="0">
                <a:solidFill>
                  <a:srgbClr val="375684"/>
                </a:solidFill>
                <a:latin typeface="微软雅黑" panose="020B0503020204020204" charset="-122"/>
                <a:ea typeface="微软雅黑" panose="020B0503020204020204" charset="-122"/>
                <a:cs typeface="微软雅黑" panose="020B0503020204020204" charset="-122"/>
              </a:rPr>
              <a:t>工作一</a:t>
            </a:r>
          </a:p>
        </p:txBody>
      </p:sp>
    </p:spTree>
    <p:extLst>
      <p:ext uri="{BB962C8B-B14F-4D97-AF65-F5344CB8AC3E}">
        <p14:creationId xmlns:p14="http://schemas.microsoft.com/office/powerpoint/2010/main" val="235473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DBCBE2-9EDC-F822-8CFA-783C02A6A6EC}"/>
              </a:ext>
            </a:extLst>
          </p:cNvPr>
          <p:cNvSpPr>
            <a:spLocks noGrp="1"/>
          </p:cNvSpPr>
          <p:nvPr>
            <p:ph type="title"/>
          </p:nvPr>
        </p:nvSpPr>
        <p:spPr/>
        <p:txBody>
          <a:bodyPr/>
          <a:lstStyle/>
          <a:p>
            <a:r>
              <a:rPr kumimoji="1" lang="zh-CN" altLang="en-US" dirty="0"/>
              <a:t>量子编译</a:t>
            </a:r>
          </a:p>
        </p:txBody>
      </p:sp>
      <p:sp>
        <p:nvSpPr>
          <p:cNvPr id="3" name="灯片编号占位符 2">
            <a:extLst>
              <a:ext uri="{FF2B5EF4-FFF2-40B4-BE49-F238E27FC236}">
                <a16:creationId xmlns:a16="http://schemas.microsoft.com/office/drawing/2014/main" id="{80A4B175-0D10-9B09-391E-5634B479896E}"/>
              </a:ext>
            </a:extLst>
          </p:cNvPr>
          <p:cNvSpPr>
            <a:spLocks noGrp="1"/>
          </p:cNvSpPr>
          <p:nvPr>
            <p:ph type="sldNum" sz="quarter" idx="10"/>
          </p:nvPr>
        </p:nvSpPr>
        <p:spPr/>
        <p:txBody>
          <a:bodyPr/>
          <a:lstStyle/>
          <a:p>
            <a:fld id="{86CB4B4D-7CA3-9044-876B-883B54F8677D}" type="slidenum">
              <a:rPr lang="en-US" altLang="zh-CN" smtClean="0"/>
              <a:t>7</a:t>
            </a:fld>
            <a:endParaRPr lang="zh-CN" altLang="en-US"/>
          </a:p>
        </p:txBody>
      </p:sp>
      <p:sp>
        <p:nvSpPr>
          <p:cNvPr id="4" name="矩形: 圆角 41">
            <a:extLst>
              <a:ext uri="{FF2B5EF4-FFF2-40B4-BE49-F238E27FC236}">
                <a16:creationId xmlns:a16="http://schemas.microsoft.com/office/drawing/2014/main" id="{1D93F07E-3943-E39D-6118-AD7D5CC44FAE}"/>
              </a:ext>
            </a:extLst>
          </p:cNvPr>
          <p:cNvSpPr/>
          <p:nvPr/>
        </p:nvSpPr>
        <p:spPr>
          <a:xfrm>
            <a:off x="6507481" y="2058589"/>
            <a:ext cx="4111893" cy="3182043"/>
          </a:xfrm>
          <a:prstGeom prst="roundRect">
            <a:avLst/>
          </a:prstGeom>
          <a:solidFill>
            <a:schemeClr val="bg1"/>
          </a:solidFill>
          <a:ln w="15875">
            <a:solidFill>
              <a:schemeClr val="tx1"/>
            </a:solidFill>
            <a:prstDash val="sysDash"/>
          </a:ln>
          <a:effectLst>
            <a:outerShdw blurRad="50800" dist="38100" dir="2700000" algn="tl" rotWithShape="0">
              <a:prstClr val="black">
                <a:alpha val="40000"/>
              </a:prstClr>
            </a:outerShdw>
          </a:effectLst>
        </p:spPr>
        <p:txBody>
          <a:bodyPr wrap="square" tIns="0" rtlCol="0" anchor="t" anchorCtr="0">
            <a:noAutofit/>
          </a:bodyPr>
          <a:lstStyle/>
          <a:p>
            <a:pPr algn="ctr"/>
            <a:r>
              <a:rPr lang="zh-CN" altLang="en-US" sz="2000" b="1" dirty="0">
                <a:solidFill>
                  <a:schemeClr val="tx1"/>
                </a:solidFill>
                <a:latin typeface="微软雅黑" pitchFamily="34" charset="-122"/>
                <a:ea typeface="微软雅黑" pitchFamily="34" charset="-122"/>
              </a:rPr>
              <a:t>硬件相关优化</a:t>
            </a:r>
          </a:p>
        </p:txBody>
      </p:sp>
      <p:sp>
        <p:nvSpPr>
          <p:cNvPr id="5" name="矩形: 圆角 40">
            <a:extLst>
              <a:ext uri="{FF2B5EF4-FFF2-40B4-BE49-F238E27FC236}">
                <a16:creationId xmlns:a16="http://schemas.microsoft.com/office/drawing/2014/main" id="{3F716FAD-132F-51CB-51C3-22FAEAF05998}"/>
              </a:ext>
            </a:extLst>
          </p:cNvPr>
          <p:cNvSpPr/>
          <p:nvPr/>
        </p:nvSpPr>
        <p:spPr>
          <a:xfrm>
            <a:off x="1249162" y="1968593"/>
            <a:ext cx="3976081" cy="3272039"/>
          </a:xfrm>
          <a:prstGeom prst="roundRect">
            <a:avLst/>
          </a:prstGeom>
          <a:solidFill>
            <a:schemeClr val="bg1"/>
          </a:solidFill>
          <a:ln w="15875">
            <a:solidFill>
              <a:schemeClr val="tx1"/>
            </a:solidFill>
            <a:prstDash val="sysDash"/>
          </a:ln>
          <a:effectLst>
            <a:outerShdw blurRad="50800" dist="38100" dir="2700000" algn="tl" rotWithShape="0">
              <a:prstClr val="black">
                <a:alpha val="40000"/>
              </a:prstClr>
            </a:outerShdw>
          </a:effectLst>
        </p:spPr>
        <p:txBody>
          <a:bodyPr wrap="square" rtlCol="0" anchor="t" anchorCtr="0">
            <a:noAutofit/>
          </a:bodyPr>
          <a:lstStyle/>
          <a:p>
            <a:pPr algn="ctr"/>
            <a:r>
              <a:rPr lang="zh-CN" altLang="en-US" sz="2000" b="1" dirty="0">
                <a:latin typeface="微软雅黑" pitchFamily="34" charset="-122"/>
                <a:ea typeface="微软雅黑" pitchFamily="34" charset="-122"/>
              </a:rPr>
              <a:t>前端</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硬件无关优化</a:t>
            </a:r>
          </a:p>
        </p:txBody>
      </p:sp>
      <p:sp>
        <p:nvSpPr>
          <p:cNvPr id="6" name="矩形 5">
            <a:extLst>
              <a:ext uri="{FF2B5EF4-FFF2-40B4-BE49-F238E27FC236}">
                <a16:creationId xmlns:a16="http://schemas.microsoft.com/office/drawing/2014/main" id="{196C4730-58E1-B5D4-746E-040E64C27531}"/>
              </a:ext>
            </a:extLst>
          </p:cNvPr>
          <p:cNvSpPr/>
          <p:nvPr/>
        </p:nvSpPr>
        <p:spPr>
          <a:xfrm>
            <a:off x="637166" y="2751328"/>
            <a:ext cx="471638" cy="1915428"/>
          </a:xfrm>
          <a:prstGeom prst="rect">
            <a:avLst/>
          </a:prstGeom>
          <a:solidFill>
            <a:schemeClr val="accent4">
              <a:lumMod val="20000"/>
              <a:lumOff val="80000"/>
            </a:schemeClr>
          </a:solidFill>
          <a:ln>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高级量子程序</a:t>
            </a:r>
            <a:endParaRPr lang="en-US" altLang="zh-CN" dirty="0">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45F662BC-529C-6C26-853D-23B59B65BD88}"/>
              </a:ext>
            </a:extLst>
          </p:cNvPr>
          <p:cNvSpPr/>
          <p:nvPr/>
        </p:nvSpPr>
        <p:spPr>
          <a:xfrm>
            <a:off x="5586628" y="2780202"/>
            <a:ext cx="471638" cy="1848052"/>
          </a:xfrm>
          <a:prstGeom prst="rect">
            <a:avLst/>
          </a:prstGeom>
          <a:solidFill>
            <a:schemeClr val="accent4">
              <a:lumMod val="20000"/>
              <a:lumOff val="80000"/>
            </a:schemeClr>
          </a:solidFill>
          <a:ln>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量子中间表示</a:t>
            </a:r>
          </a:p>
        </p:txBody>
      </p:sp>
      <p:sp>
        <p:nvSpPr>
          <p:cNvPr id="8" name="矩形 7">
            <a:extLst>
              <a:ext uri="{FF2B5EF4-FFF2-40B4-BE49-F238E27FC236}">
                <a16:creationId xmlns:a16="http://schemas.microsoft.com/office/drawing/2014/main" id="{BDFA6393-067A-34BE-5E80-DA7AA66F08E6}"/>
              </a:ext>
            </a:extLst>
          </p:cNvPr>
          <p:cNvSpPr/>
          <p:nvPr/>
        </p:nvSpPr>
        <p:spPr>
          <a:xfrm>
            <a:off x="10894056" y="2921193"/>
            <a:ext cx="459745" cy="1578543"/>
          </a:xfrm>
          <a:prstGeom prst="rect">
            <a:avLst/>
          </a:prstGeom>
          <a:solidFill>
            <a:schemeClr val="accent4">
              <a:lumMod val="20000"/>
              <a:lumOff val="80000"/>
            </a:schemeClr>
          </a:solidFill>
          <a:ln>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控制脉冲</a:t>
            </a:r>
          </a:p>
        </p:txBody>
      </p:sp>
      <p:sp>
        <p:nvSpPr>
          <p:cNvPr id="9" name="矩形: 圆角 5">
            <a:extLst>
              <a:ext uri="{FF2B5EF4-FFF2-40B4-BE49-F238E27FC236}">
                <a16:creationId xmlns:a16="http://schemas.microsoft.com/office/drawing/2014/main" id="{6B6138A2-B8B1-55C6-D513-D50615ACABF0}"/>
              </a:ext>
            </a:extLst>
          </p:cNvPr>
          <p:cNvSpPr/>
          <p:nvPr/>
        </p:nvSpPr>
        <p:spPr>
          <a:xfrm>
            <a:off x="1568411" y="2578074"/>
            <a:ext cx="510139" cy="2252312"/>
          </a:xfrm>
          <a:prstGeom prst="roundRect">
            <a:avLst/>
          </a:prstGeom>
          <a:ln w="15875">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模块展开</a:t>
            </a:r>
          </a:p>
        </p:txBody>
      </p:sp>
      <p:sp>
        <p:nvSpPr>
          <p:cNvPr id="10" name="矩形: 圆角 6">
            <a:extLst>
              <a:ext uri="{FF2B5EF4-FFF2-40B4-BE49-F238E27FC236}">
                <a16:creationId xmlns:a16="http://schemas.microsoft.com/office/drawing/2014/main" id="{B4A153BC-9641-77C7-267A-7A501CD16AD1}"/>
              </a:ext>
            </a:extLst>
          </p:cNvPr>
          <p:cNvSpPr/>
          <p:nvPr/>
        </p:nvSpPr>
        <p:spPr>
          <a:xfrm>
            <a:off x="2538157" y="2578074"/>
            <a:ext cx="510139" cy="2252312"/>
          </a:xfrm>
          <a:prstGeom prst="roundRect">
            <a:avLst/>
          </a:prstGeom>
          <a:ln w="15875">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量子门分解</a:t>
            </a:r>
          </a:p>
        </p:txBody>
      </p:sp>
      <p:sp>
        <p:nvSpPr>
          <p:cNvPr id="11" name="矩形: 圆角 7">
            <a:extLst>
              <a:ext uri="{FF2B5EF4-FFF2-40B4-BE49-F238E27FC236}">
                <a16:creationId xmlns:a16="http://schemas.microsoft.com/office/drawing/2014/main" id="{F050182E-A244-1214-9D28-CCD7846F2B33}"/>
              </a:ext>
            </a:extLst>
          </p:cNvPr>
          <p:cNvSpPr/>
          <p:nvPr/>
        </p:nvSpPr>
        <p:spPr>
          <a:xfrm>
            <a:off x="3507903" y="2578074"/>
            <a:ext cx="510139" cy="2252312"/>
          </a:xfrm>
          <a:prstGeom prst="roundRect">
            <a:avLst/>
          </a:prstGeom>
          <a:noFill/>
          <a:ln w="15875">
            <a:solidFill>
              <a:schemeClr val="tx1"/>
            </a:solidFill>
          </a:ln>
        </p:spPr>
        <p:txBody>
          <a:bodyPr wrap="square" rtlCol="0" anchor="ctr">
            <a:noAutofit/>
          </a:bodyPr>
          <a:lstStyle/>
          <a:p>
            <a:pPr algn="ctr"/>
            <a:r>
              <a:rPr lang="zh-CN" altLang="en-US" dirty="0">
                <a:solidFill>
                  <a:schemeClr val="tx1"/>
                </a:solidFill>
                <a:latin typeface="微软雅黑" pitchFamily="34" charset="-122"/>
                <a:ea typeface="微软雅黑" pitchFamily="34" charset="-122"/>
              </a:rPr>
              <a:t>逻辑线路优化</a:t>
            </a:r>
          </a:p>
        </p:txBody>
      </p:sp>
      <p:sp>
        <p:nvSpPr>
          <p:cNvPr id="12" name="矩形: 圆角 8">
            <a:extLst>
              <a:ext uri="{FF2B5EF4-FFF2-40B4-BE49-F238E27FC236}">
                <a16:creationId xmlns:a16="http://schemas.microsoft.com/office/drawing/2014/main" id="{DD9D2B6F-51E7-3395-A53A-54EE375D9B18}"/>
              </a:ext>
            </a:extLst>
          </p:cNvPr>
          <p:cNvSpPr/>
          <p:nvPr/>
        </p:nvSpPr>
        <p:spPr>
          <a:xfrm>
            <a:off x="7721804" y="2584310"/>
            <a:ext cx="510139" cy="2252312"/>
          </a:xfrm>
          <a:prstGeom prst="roundRect">
            <a:avLst/>
          </a:prstGeom>
          <a:noFill/>
          <a:ln w="15875">
            <a:solidFill>
              <a:schemeClr val="tx1"/>
            </a:solidFill>
          </a:ln>
        </p:spPr>
        <p:txBody>
          <a:bodyPr wrap="square" rtlCol="0" anchor="ctr">
            <a:noAutofit/>
          </a:bodyPr>
          <a:lstStyle/>
          <a:p>
            <a:pPr algn="ctr"/>
            <a:r>
              <a:rPr lang="zh-CN" altLang="en-US" dirty="0">
                <a:solidFill>
                  <a:schemeClr val="tx1"/>
                </a:solidFill>
                <a:latin typeface="微软雅黑" pitchFamily="34" charset="-122"/>
                <a:ea typeface="微软雅黑" pitchFamily="34" charset="-122"/>
              </a:rPr>
              <a:t>量子映射</a:t>
            </a:r>
          </a:p>
        </p:txBody>
      </p:sp>
      <p:sp>
        <p:nvSpPr>
          <p:cNvPr id="13" name="矩形: 圆角 9">
            <a:extLst>
              <a:ext uri="{FF2B5EF4-FFF2-40B4-BE49-F238E27FC236}">
                <a16:creationId xmlns:a16="http://schemas.microsoft.com/office/drawing/2014/main" id="{85E0E7A0-A4CC-1C70-B316-DC8C8E0F9153}"/>
              </a:ext>
            </a:extLst>
          </p:cNvPr>
          <p:cNvSpPr/>
          <p:nvPr/>
        </p:nvSpPr>
        <p:spPr>
          <a:xfrm>
            <a:off x="8651949" y="2584310"/>
            <a:ext cx="510139" cy="2252312"/>
          </a:xfrm>
          <a:prstGeom prst="roundRect">
            <a:avLst/>
          </a:prstGeom>
          <a:ln w="15875">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量子门调度</a:t>
            </a:r>
          </a:p>
        </p:txBody>
      </p:sp>
      <p:sp>
        <p:nvSpPr>
          <p:cNvPr id="14" name="矩形: 圆角 10">
            <a:extLst>
              <a:ext uri="{FF2B5EF4-FFF2-40B4-BE49-F238E27FC236}">
                <a16:creationId xmlns:a16="http://schemas.microsoft.com/office/drawing/2014/main" id="{61A83333-0F4B-14B4-1484-D6CB68A713C3}"/>
              </a:ext>
            </a:extLst>
          </p:cNvPr>
          <p:cNvSpPr/>
          <p:nvPr/>
        </p:nvSpPr>
        <p:spPr>
          <a:xfrm>
            <a:off x="9639552" y="2584309"/>
            <a:ext cx="510139" cy="2252312"/>
          </a:xfrm>
          <a:prstGeom prst="roundRect">
            <a:avLst/>
          </a:prstGeom>
          <a:ln w="15875">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脉冲生成与优化</a:t>
            </a:r>
          </a:p>
        </p:txBody>
      </p:sp>
      <p:cxnSp>
        <p:nvCxnSpPr>
          <p:cNvPr id="15" name="直接箭头连接符 25">
            <a:extLst>
              <a:ext uri="{FF2B5EF4-FFF2-40B4-BE49-F238E27FC236}">
                <a16:creationId xmlns:a16="http://schemas.microsoft.com/office/drawing/2014/main" id="{5E592601-EFC8-F18E-A884-DE5A415D4BDB}"/>
              </a:ext>
            </a:extLst>
          </p:cNvPr>
          <p:cNvCxnSpPr>
            <a:stCxn id="9" idx="3"/>
            <a:endCxn id="10" idx="1"/>
          </p:cNvCxnSpPr>
          <p:nvPr/>
        </p:nvCxnSpPr>
        <p:spPr>
          <a:xfrm>
            <a:off x="2078550" y="3704230"/>
            <a:ext cx="45960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27">
            <a:extLst>
              <a:ext uri="{FF2B5EF4-FFF2-40B4-BE49-F238E27FC236}">
                <a16:creationId xmlns:a16="http://schemas.microsoft.com/office/drawing/2014/main" id="{9C91F51F-ED33-0166-ADA5-07236C8E5D3D}"/>
              </a:ext>
            </a:extLst>
          </p:cNvPr>
          <p:cNvCxnSpPr>
            <a:stCxn id="10" idx="3"/>
            <a:endCxn id="11" idx="1"/>
          </p:cNvCxnSpPr>
          <p:nvPr/>
        </p:nvCxnSpPr>
        <p:spPr>
          <a:xfrm>
            <a:off x="3048296" y="3704230"/>
            <a:ext cx="45960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29">
            <a:extLst>
              <a:ext uri="{FF2B5EF4-FFF2-40B4-BE49-F238E27FC236}">
                <a16:creationId xmlns:a16="http://schemas.microsoft.com/office/drawing/2014/main" id="{3B6E401A-7FDC-8DD1-AD1C-DE7E5AF3B76C}"/>
              </a:ext>
            </a:extLst>
          </p:cNvPr>
          <p:cNvCxnSpPr>
            <a:cxnSpLocks/>
            <a:endCxn id="7" idx="1"/>
          </p:cNvCxnSpPr>
          <p:nvPr/>
        </p:nvCxnSpPr>
        <p:spPr>
          <a:xfrm>
            <a:off x="4889566" y="3704228"/>
            <a:ext cx="69706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31">
            <a:extLst>
              <a:ext uri="{FF2B5EF4-FFF2-40B4-BE49-F238E27FC236}">
                <a16:creationId xmlns:a16="http://schemas.microsoft.com/office/drawing/2014/main" id="{6B65CD97-A1F0-C083-85C8-AE21379E9E6E}"/>
              </a:ext>
            </a:extLst>
          </p:cNvPr>
          <p:cNvCxnSpPr>
            <a:cxnSpLocks/>
            <a:stCxn id="7" idx="3"/>
            <a:endCxn id="28" idx="1"/>
          </p:cNvCxnSpPr>
          <p:nvPr/>
        </p:nvCxnSpPr>
        <p:spPr>
          <a:xfrm>
            <a:off x="6058266" y="3704228"/>
            <a:ext cx="801307" cy="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33">
            <a:extLst>
              <a:ext uri="{FF2B5EF4-FFF2-40B4-BE49-F238E27FC236}">
                <a16:creationId xmlns:a16="http://schemas.microsoft.com/office/drawing/2014/main" id="{D73EB0F8-A6E3-8B08-509E-738CA73166BB}"/>
              </a:ext>
            </a:extLst>
          </p:cNvPr>
          <p:cNvCxnSpPr>
            <a:stCxn id="12" idx="3"/>
            <a:endCxn id="13" idx="1"/>
          </p:cNvCxnSpPr>
          <p:nvPr/>
        </p:nvCxnSpPr>
        <p:spPr>
          <a:xfrm>
            <a:off x="8231943" y="3710466"/>
            <a:ext cx="42000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35">
            <a:extLst>
              <a:ext uri="{FF2B5EF4-FFF2-40B4-BE49-F238E27FC236}">
                <a16:creationId xmlns:a16="http://schemas.microsoft.com/office/drawing/2014/main" id="{9725A2BA-569B-ADBA-C0AD-564DBE93E8F5}"/>
              </a:ext>
            </a:extLst>
          </p:cNvPr>
          <p:cNvCxnSpPr>
            <a:stCxn id="13" idx="3"/>
            <a:endCxn id="14" idx="1"/>
          </p:cNvCxnSpPr>
          <p:nvPr/>
        </p:nvCxnSpPr>
        <p:spPr>
          <a:xfrm flipV="1">
            <a:off x="9162088" y="3710465"/>
            <a:ext cx="477464"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37">
            <a:extLst>
              <a:ext uri="{FF2B5EF4-FFF2-40B4-BE49-F238E27FC236}">
                <a16:creationId xmlns:a16="http://schemas.microsoft.com/office/drawing/2014/main" id="{42079B5A-C75C-DD88-917B-C66BDB66DD97}"/>
              </a:ext>
            </a:extLst>
          </p:cNvPr>
          <p:cNvCxnSpPr>
            <a:cxnSpLocks/>
            <a:stCxn id="14" idx="3"/>
            <a:endCxn id="8" idx="1"/>
          </p:cNvCxnSpPr>
          <p:nvPr/>
        </p:nvCxnSpPr>
        <p:spPr>
          <a:xfrm>
            <a:off x="10149691" y="3710465"/>
            <a:ext cx="74436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39">
            <a:extLst>
              <a:ext uri="{FF2B5EF4-FFF2-40B4-BE49-F238E27FC236}">
                <a16:creationId xmlns:a16="http://schemas.microsoft.com/office/drawing/2014/main" id="{B083E101-1AAD-D769-C563-228B5F83C6C8}"/>
              </a:ext>
            </a:extLst>
          </p:cNvPr>
          <p:cNvCxnSpPr>
            <a:cxnSpLocks/>
            <a:stCxn id="6" idx="3"/>
            <a:endCxn id="9" idx="1"/>
          </p:cNvCxnSpPr>
          <p:nvPr/>
        </p:nvCxnSpPr>
        <p:spPr>
          <a:xfrm flipV="1">
            <a:off x="1108804" y="3704230"/>
            <a:ext cx="459607" cy="48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圆角 8">
            <a:extLst>
              <a:ext uri="{FF2B5EF4-FFF2-40B4-BE49-F238E27FC236}">
                <a16:creationId xmlns:a16="http://schemas.microsoft.com/office/drawing/2014/main" id="{1B742EDC-C330-05CD-780E-50C18A14DCD2}"/>
              </a:ext>
            </a:extLst>
          </p:cNvPr>
          <p:cNvSpPr/>
          <p:nvPr/>
        </p:nvSpPr>
        <p:spPr>
          <a:xfrm>
            <a:off x="6859573" y="2578074"/>
            <a:ext cx="510139" cy="2252312"/>
          </a:xfrm>
          <a:prstGeom prst="roundRect">
            <a:avLst/>
          </a:prstGeom>
          <a:noFill/>
          <a:ln w="15875">
            <a:solidFill>
              <a:schemeClr val="tx1"/>
            </a:solidFill>
          </a:ln>
        </p:spPr>
        <p:txBody>
          <a:bodyPr wrap="square" rtlCol="0" anchor="ctr">
            <a:noAutofit/>
          </a:bodyPr>
          <a:lstStyle/>
          <a:p>
            <a:pPr algn="ctr"/>
            <a:r>
              <a:rPr lang="zh-CN" altLang="en-US" dirty="0">
                <a:solidFill>
                  <a:schemeClr val="tx1"/>
                </a:solidFill>
                <a:latin typeface="微软雅黑" pitchFamily="34" charset="-122"/>
                <a:ea typeface="微软雅黑" pitchFamily="34" charset="-122"/>
              </a:rPr>
              <a:t>逻辑线路综合</a:t>
            </a:r>
          </a:p>
        </p:txBody>
      </p:sp>
      <p:cxnSp>
        <p:nvCxnSpPr>
          <p:cNvPr id="30" name="直接箭头连接符 33">
            <a:extLst>
              <a:ext uri="{FF2B5EF4-FFF2-40B4-BE49-F238E27FC236}">
                <a16:creationId xmlns:a16="http://schemas.microsoft.com/office/drawing/2014/main" id="{A2413F20-989E-ADDC-4A40-D637255FC5AB}"/>
              </a:ext>
            </a:extLst>
          </p:cNvPr>
          <p:cNvCxnSpPr>
            <a:cxnSpLocks/>
            <a:stCxn id="28" idx="3"/>
          </p:cNvCxnSpPr>
          <p:nvPr/>
        </p:nvCxnSpPr>
        <p:spPr>
          <a:xfrm>
            <a:off x="7369712" y="3704230"/>
            <a:ext cx="35209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圆角 7">
            <a:extLst>
              <a:ext uri="{FF2B5EF4-FFF2-40B4-BE49-F238E27FC236}">
                <a16:creationId xmlns:a16="http://schemas.microsoft.com/office/drawing/2014/main" id="{840459CF-299C-F2A6-CC6E-150D853B3AC0}"/>
              </a:ext>
            </a:extLst>
          </p:cNvPr>
          <p:cNvSpPr/>
          <p:nvPr/>
        </p:nvSpPr>
        <p:spPr>
          <a:xfrm>
            <a:off x="4379427" y="2578074"/>
            <a:ext cx="510139" cy="2252312"/>
          </a:xfrm>
          <a:prstGeom prst="roundRect">
            <a:avLst/>
          </a:prstGeom>
          <a:noFill/>
          <a:ln w="15875">
            <a:solidFill>
              <a:schemeClr val="tx1"/>
            </a:solidFill>
          </a:ln>
        </p:spPr>
        <p:txBody>
          <a:bodyPr wrap="square" rtlCol="0" anchor="ctr">
            <a:noAutofit/>
          </a:bodyPr>
          <a:lstStyle/>
          <a:p>
            <a:pPr algn="ctr"/>
            <a:r>
              <a:rPr lang="zh-CN" altLang="en-US" dirty="0">
                <a:solidFill>
                  <a:schemeClr val="tx1"/>
                </a:solidFill>
                <a:latin typeface="微软雅黑" pitchFamily="34" charset="-122"/>
                <a:ea typeface="微软雅黑" pitchFamily="34" charset="-122"/>
              </a:rPr>
              <a:t>量子比特重用</a:t>
            </a:r>
          </a:p>
        </p:txBody>
      </p:sp>
      <p:cxnSp>
        <p:nvCxnSpPr>
          <p:cNvPr id="27" name="直接箭头连接符 27">
            <a:extLst>
              <a:ext uri="{FF2B5EF4-FFF2-40B4-BE49-F238E27FC236}">
                <a16:creationId xmlns:a16="http://schemas.microsoft.com/office/drawing/2014/main" id="{1D37E3F6-3669-FB5E-0ABD-4C39C3DA44E4}"/>
              </a:ext>
            </a:extLst>
          </p:cNvPr>
          <p:cNvCxnSpPr>
            <a:cxnSpLocks/>
            <a:stCxn id="11" idx="3"/>
            <a:endCxn id="25" idx="1"/>
          </p:cNvCxnSpPr>
          <p:nvPr/>
        </p:nvCxnSpPr>
        <p:spPr>
          <a:xfrm>
            <a:off x="4018042" y="3704230"/>
            <a:ext cx="36138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317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a:extLst>
              <a:ext uri="{FF2B5EF4-FFF2-40B4-BE49-F238E27FC236}">
                <a16:creationId xmlns:a16="http://schemas.microsoft.com/office/drawing/2014/main" id="{00EBD76D-8003-95CE-248D-735D030D06EE}"/>
              </a:ext>
            </a:extLst>
          </p:cNvPr>
          <p:cNvSpPr>
            <a:spLocks noGrp="1"/>
          </p:cNvSpPr>
          <p:nvPr>
            <p:ph type="title"/>
          </p:nvPr>
        </p:nvSpPr>
        <p:spPr/>
        <p:txBody>
          <a:bodyPr/>
          <a:lstStyle/>
          <a:p>
            <a:r>
              <a:rPr lang="zh-CN" altLang="en-US" dirty="0"/>
              <a:t>量子编译背景</a:t>
            </a:r>
          </a:p>
        </p:txBody>
      </p:sp>
      <p:sp>
        <p:nvSpPr>
          <p:cNvPr id="3" name="灯片编号占位符 2">
            <a:extLst>
              <a:ext uri="{FF2B5EF4-FFF2-40B4-BE49-F238E27FC236}">
                <a16:creationId xmlns:a16="http://schemas.microsoft.com/office/drawing/2014/main" id="{06AC64D8-1FA1-F14F-B20E-42BD86E3D4DB}"/>
              </a:ext>
            </a:extLst>
          </p:cNvPr>
          <p:cNvSpPr>
            <a:spLocks noGrp="1"/>
          </p:cNvSpPr>
          <p:nvPr>
            <p:ph type="sldNum" sz="quarter" idx="10"/>
          </p:nvPr>
        </p:nvSpPr>
        <p:spPr/>
        <p:txBody>
          <a:bodyPr/>
          <a:lstStyle/>
          <a:p>
            <a:fld id="{86CB4B4D-7CA3-9044-876B-883B54F8677D}" type="slidenum">
              <a:rPr lang="en-US" altLang="zh-CN" smtClean="0"/>
              <a:t>8</a:t>
            </a:fld>
            <a:endParaRPr lang="zh-CN" altLang="en-US"/>
          </a:p>
        </p:txBody>
      </p:sp>
      <p:sp>
        <p:nvSpPr>
          <p:cNvPr id="5" name="立方体 4">
            <a:extLst>
              <a:ext uri="{FF2B5EF4-FFF2-40B4-BE49-F238E27FC236}">
                <a16:creationId xmlns:a16="http://schemas.microsoft.com/office/drawing/2014/main" id="{0C9B3CDD-8E15-6746-46A3-09F588F3D075}"/>
              </a:ext>
            </a:extLst>
          </p:cNvPr>
          <p:cNvSpPr/>
          <p:nvPr/>
        </p:nvSpPr>
        <p:spPr>
          <a:xfrm>
            <a:off x="851577" y="1406655"/>
            <a:ext cx="10550758" cy="1813899"/>
          </a:xfrm>
          <a:prstGeom prst="cube">
            <a:avLst>
              <a:gd name="adj" fmla="val 84675"/>
            </a:avLst>
          </a:prstGeom>
          <a:solidFill>
            <a:srgbClr val="FFB1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7" name="立方体 6">
            <a:extLst>
              <a:ext uri="{FF2B5EF4-FFF2-40B4-BE49-F238E27FC236}">
                <a16:creationId xmlns:a16="http://schemas.microsoft.com/office/drawing/2014/main" id="{3E3AA65C-7999-287F-1A80-EEBBAFD8DC98}"/>
              </a:ext>
            </a:extLst>
          </p:cNvPr>
          <p:cNvSpPr/>
          <p:nvPr/>
        </p:nvSpPr>
        <p:spPr>
          <a:xfrm>
            <a:off x="402431" y="3399888"/>
            <a:ext cx="11387138" cy="2402682"/>
          </a:xfrm>
          <a:prstGeom prst="cube">
            <a:avLst>
              <a:gd name="adj" fmla="val 89689"/>
            </a:avLst>
          </a:prstGeom>
          <a:solidFill>
            <a:srgbClr val="00B05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6" name="文本框 5">
            <a:extLst>
              <a:ext uri="{FF2B5EF4-FFF2-40B4-BE49-F238E27FC236}">
                <a16:creationId xmlns:a16="http://schemas.microsoft.com/office/drawing/2014/main" id="{F32C6A73-E4AB-1DB2-AEDA-2303A32FBAFE}"/>
              </a:ext>
            </a:extLst>
          </p:cNvPr>
          <p:cNvSpPr txBox="1"/>
          <p:nvPr/>
        </p:nvSpPr>
        <p:spPr>
          <a:xfrm>
            <a:off x="1656573" y="4298057"/>
            <a:ext cx="148694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量子中间表示</a:t>
            </a:r>
            <a:endParaRPr kumimoji="0" lang="zh-CN" altLang="en-US" sz="1800" b="1" i="0" u="none" strike="noStrike" cap="none" spc="0" normalizeH="0" baseline="0" dirty="0">
              <a:ln>
                <a:noFill/>
              </a:ln>
              <a:solidFill>
                <a:srgbClr val="000000"/>
              </a:solidFill>
              <a:effectLst/>
              <a:uFillTx/>
              <a:sym typeface="Helvetica"/>
            </a:endParaRPr>
          </a:p>
        </p:txBody>
      </p:sp>
      <p:sp>
        <p:nvSpPr>
          <p:cNvPr id="10" name="文本框 9">
            <a:extLst>
              <a:ext uri="{FF2B5EF4-FFF2-40B4-BE49-F238E27FC236}">
                <a16:creationId xmlns:a16="http://schemas.microsoft.com/office/drawing/2014/main" id="{FFFAFDCA-A9E5-6A66-C09F-E22BA5EEFCC2}"/>
              </a:ext>
            </a:extLst>
          </p:cNvPr>
          <p:cNvSpPr txBox="1"/>
          <p:nvPr/>
        </p:nvSpPr>
        <p:spPr>
          <a:xfrm>
            <a:off x="2400044" y="1461997"/>
            <a:ext cx="2184248"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量子算法和量子应用</a:t>
            </a:r>
            <a:endParaRPr kumimoji="0" lang="zh-CN" altLang="en-US" sz="1800" b="1" i="0" u="none" strike="noStrike" cap="none" spc="0" normalizeH="0" baseline="0" dirty="0">
              <a:ln>
                <a:noFill/>
              </a:ln>
              <a:solidFill>
                <a:srgbClr val="000000"/>
              </a:solidFill>
              <a:effectLst/>
              <a:uFillTx/>
              <a:sym typeface="Helvetica"/>
            </a:endParaRPr>
          </a:p>
        </p:txBody>
      </p:sp>
      <p:sp>
        <p:nvSpPr>
          <p:cNvPr id="25" name="平行四边形 24">
            <a:extLst>
              <a:ext uri="{FF2B5EF4-FFF2-40B4-BE49-F238E27FC236}">
                <a16:creationId xmlns:a16="http://schemas.microsoft.com/office/drawing/2014/main" id="{C97FDDC4-BA2A-2F96-8F91-58E6405BE9D5}"/>
              </a:ext>
            </a:extLst>
          </p:cNvPr>
          <p:cNvSpPr/>
          <p:nvPr/>
        </p:nvSpPr>
        <p:spPr>
          <a:xfrm>
            <a:off x="5772970" y="4703249"/>
            <a:ext cx="4341186" cy="468103"/>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6" name="文本框 25">
            <a:extLst>
              <a:ext uri="{FF2B5EF4-FFF2-40B4-BE49-F238E27FC236}">
                <a16:creationId xmlns:a16="http://schemas.microsoft.com/office/drawing/2014/main" id="{382ECE24-C463-5BB0-346C-B9B490DB8B05}"/>
              </a:ext>
            </a:extLst>
          </p:cNvPr>
          <p:cNvSpPr txBox="1"/>
          <p:nvPr/>
        </p:nvSpPr>
        <p:spPr>
          <a:xfrm>
            <a:off x="6438358" y="469149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量子比特重用与去计算</a:t>
            </a:r>
          </a:p>
        </p:txBody>
      </p:sp>
      <p:sp>
        <p:nvSpPr>
          <p:cNvPr id="27" name="文本框 26">
            <a:extLst>
              <a:ext uri="{FF2B5EF4-FFF2-40B4-BE49-F238E27FC236}">
                <a16:creationId xmlns:a16="http://schemas.microsoft.com/office/drawing/2014/main" id="{E2700F7B-79F6-E6A4-5E2D-4A7E42AEF7F9}"/>
              </a:ext>
            </a:extLst>
          </p:cNvPr>
          <p:cNvSpPr txBox="1"/>
          <p:nvPr/>
        </p:nvSpPr>
        <p:spPr>
          <a:xfrm>
            <a:off x="6744690" y="4894357"/>
            <a:ext cx="245194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pldi2021,pldi2022,asplos2023</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31" name="矩形: 圆角 35">
            <a:extLst>
              <a:ext uri="{FF2B5EF4-FFF2-40B4-BE49-F238E27FC236}">
                <a16:creationId xmlns:a16="http://schemas.microsoft.com/office/drawing/2014/main" id="{C04F37B8-F314-5142-BFAB-D8496450256C}"/>
              </a:ext>
            </a:extLst>
          </p:cNvPr>
          <p:cNvSpPr/>
          <p:nvPr/>
        </p:nvSpPr>
        <p:spPr>
          <a:xfrm>
            <a:off x="2121942" y="1806760"/>
            <a:ext cx="2385102" cy="446405"/>
          </a:xfrm>
          <a:prstGeom prst="round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Shor</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大数分解算法</a:t>
            </a:r>
          </a:p>
        </p:txBody>
      </p:sp>
      <p:sp>
        <p:nvSpPr>
          <p:cNvPr id="32" name="矩形: 圆角 35">
            <a:extLst>
              <a:ext uri="{FF2B5EF4-FFF2-40B4-BE49-F238E27FC236}">
                <a16:creationId xmlns:a16="http://schemas.microsoft.com/office/drawing/2014/main" id="{04494FB3-C378-B618-2214-EBC8C4E72368}"/>
              </a:ext>
            </a:extLst>
          </p:cNvPr>
          <p:cNvSpPr/>
          <p:nvPr/>
        </p:nvSpPr>
        <p:spPr>
          <a:xfrm>
            <a:off x="1910094" y="2324242"/>
            <a:ext cx="2632651" cy="446405"/>
          </a:xfrm>
          <a:prstGeom prst="round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Grover's</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搜索算法</a:t>
            </a:r>
          </a:p>
        </p:txBody>
      </p:sp>
      <p:sp>
        <p:nvSpPr>
          <p:cNvPr id="33" name="矩形: 圆角 35">
            <a:extLst>
              <a:ext uri="{FF2B5EF4-FFF2-40B4-BE49-F238E27FC236}">
                <a16:creationId xmlns:a16="http://schemas.microsoft.com/office/drawing/2014/main" id="{FBAD0E7F-0095-C80F-2C2B-5751D078DDB0}"/>
              </a:ext>
            </a:extLst>
          </p:cNvPr>
          <p:cNvSpPr/>
          <p:nvPr/>
        </p:nvSpPr>
        <p:spPr>
          <a:xfrm>
            <a:off x="4648070" y="1806760"/>
            <a:ext cx="2385102" cy="446405"/>
          </a:xfrm>
          <a:prstGeom prst="round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VQE</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算法</a:t>
            </a:r>
          </a:p>
        </p:txBody>
      </p:sp>
      <p:sp>
        <p:nvSpPr>
          <p:cNvPr id="34" name="矩形: 圆角 35">
            <a:extLst>
              <a:ext uri="{FF2B5EF4-FFF2-40B4-BE49-F238E27FC236}">
                <a16:creationId xmlns:a16="http://schemas.microsoft.com/office/drawing/2014/main" id="{31610FBE-4154-8BE3-CA57-0349A0B00A45}"/>
              </a:ext>
            </a:extLst>
          </p:cNvPr>
          <p:cNvSpPr/>
          <p:nvPr/>
        </p:nvSpPr>
        <p:spPr>
          <a:xfrm>
            <a:off x="4648070" y="2346075"/>
            <a:ext cx="2385102" cy="446405"/>
          </a:xfrm>
          <a:prstGeom prst="round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QAOA</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算法</a:t>
            </a:r>
          </a:p>
        </p:txBody>
      </p:sp>
      <p:sp>
        <p:nvSpPr>
          <p:cNvPr id="35" name="平行四边形 34">
            <a:extLst>
              <a:ext uri="{FF2B5EF4-FFF2-40B4-BE49-F238E27FC236}">
                <a16:creationId xmlns:a16="http://schemas.microsoft.com/office/drawing/2014/main" id="{260E1237-7C1B-7A5E-E337-E7D42049B56D}"/>
              </a:ext>
            </a:extLst>
          </p:cNvPr>
          <p:cNvSpPr/>
          <p:nvPr/>
        </p:nvSpPr>
        <p:spPr>
          <a:xfrm>
            <a:off x="7710749" y="1564946"/>
            <a:ext cx="3164080" cy="241814"/>
          </a:xfrm>
          <a:prstGeom prst="parallelogram">
            <a:avLst>
              <a:gd name="adj" fmla="val 124084"/>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36" name="文本框 35">
            <a:extLst>
              <a:ext uri="{FF2B5EF4-FFF2-40B4-BE49-F238E27FC236}">
                <a16:creationId xmlns:a16="http://schemas.microsoft.com/office/drawing/2014/main" id="{27B17DE3-CF75-D56E-9671-84E2F6E54D5D}"/>
              </a:ext>
            </a:extLst>
          </p:cNvPr>
          <p:cNvSpPr txBox="1"/>
          <p:nvPr/>
        </p:nvSpPr>
        <p:spPr>
          <a:xfrm>
            <a:off x="7970664" y="1554330"/>
            <a:ext cx="108779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1200" b="1" dirty="0">
                <a:latin typeface="Microsoft YaHei" panose="020B0503020204020204" pitchFamily="34" charset="-122"/>
                <a:ea typeface="Microsoft YaHei" panose="020B0503020204020204" pitchFamily="34" charset="-122"/>
                <a:sym typeface="Helvetica"/>
              </a:rPr>
              <a:t>黑箱</a:t>
            </a:r>
            <a:r>
              <a:rPr lang="en-US" altLang="zh-CN" sz="1200" b="1" dirty="0">
                <a:latin typeface="Microsoft YaHei" panose="020B0503020204020204" pitchFamily="34" charset="-122"/>
                <a:ea typeface="Microsoft YaHei" panose="020B0503020204020204" pitchFamily="34" charset="-122"/>
                <a:sym typeface="Helvetica"/>
              </a:rPr>
              <a:t>/</a:t>
            </a:r>
            <a:r>
              <a:rPr lang="zh-CN" altLang="en-US" sz="1200" b="1" dirty="0">
                <a:latin typeface="Microsoft YaHei" panose="020B0503020204020204" pitchFamily="34" charset="-122"/>
                <a:ea typeface="Microsoft YaHei" panose="020B0503020204020204" pitchFamily="34" charset="-122"/>
                <a:sym typeface="Helvetica"/>
              </a:rPr>
              <a:t>模块展开</a:t>
            </a:r>
            <a:endPar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sp>
        <p:nvSpPr>
          <p:cNvPr id="37" name="平行四边形 36">
            <a:extLst>
              <a:ext uri="{FF2B5EF4-FFF2-40B4-BE49-F238E27FC236}">
                <a16:creationId xmlns:a16="http://schemas.microsoft.com/office/drawing/2014/main" id="{BC50CA5B-3485-301B-DF73-D50FF073955D}"/>
              </a:ext>
            </a:extLst>
          </p:cNvPr>
          <p:cNvSpPr/>
          <p:nvPr/>
        </p:nvSpPr>
        <p:spPr>
          <a:xfrm>
            <a:off x="7410115" y="1958852"/>
            <a:ext cx="3164080" cy="365390"/>
          </a:xfrm>
          <a:prstGeom prst="parallelogram">
            <a:avLst>
              <a:gd name="adj" fmla="val 124084"/>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38" name="文本框 37">
            <a:extLst>
              <a:ext uri="{FF2B5EF4-FFF2-40B4-BE49-F238E27FC236}">
                <a16:creationId xmlns:a16="http://schemas.microsoft.com/office/drawing/2014/main" id="{03BCAEE2-DB7D-1884-7274-A7DB6EF158F0}"/>
              </a:ext>
            </a:extLst>
          </p:cNvPr>
          <p:cNvSpPr txBox="1"/>
          <p:nvPr/>
        </p:nvSpPr>
        <p:spPr>
          <a:xfrm>
            <a:off x="7820440" y="1959578"/>
            <a:ext cx="861770"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1200" b="1" dirty="0">
                <a:latin typeface="Microsoft YaHei" panose="020B0503020204020204" pitchFamily="34" charset="-122"/>
                <a:ea typeface="Microsoft YaHei" panose="020B0503020204020204" pitchFamily="34" charset="-122"/>
                <a:sym typeface="Helvetica"/>
              </a:rPr>
              <a:t>多控门分解</a:t>
            </a:r>
            <a:endPar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sp>
        <p:nvSpPr>
          <p:cNvPr id="39" name="文本框 38">
            <a:extLst>
              <a:ext uri="{FF2B5EF4-FFF2-40B4-BE49-F238E27FC236}">
                <a16:creationId xmlns:a16="http://schemas.microsoft.com/office/drawing/2014/main" id="{A7B624ED-4A5A-3FD4-B2AE-82E8EF5B4ED7}"/>
              </a:ext>
            </a:extLst>
          </p:cNvPr>
          <p:cNvSpPr txBox="1"/>
          <p:nvPr/>
        </p:nvSpPr>
        <p:spPr>
          <a:xfrm>
            <a:off x="7509671" y="2441220"/>
            <a:ext cx="2400653"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sz="1200" b="1" dirty="0">
                <a:latin typeface="Microsoft YaHei" panose="020B0503020204020204" pitchFamily="34" charset="-122"/>
                <a:ea typeface="Microsoft YaHei" panose="020B0503020204020204" pitchFamily="34" charset="-122"/>
                <a:sym typeface="Helvetica"/>
              </a:rPr>
              <a:t>高级程序结构（条件、循环）展开</a:t>
            </a:r>
            <a:endPar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cxnSp>
        <p:nvCxnSpPr>
          <p:cNvPr id="40" name="直线箭头连接符 39">
            <a:extLst>
              <a:ext uri="{FF2B5EF4-FFF2-40B4-BE49-F238E27FC236}">
                <a16:creationId xmlns:a16="http://schemas.microsoft.com/office/drawing/2014/main" id="{C87DA44B-A477-E4A9-07F8-5C12195ADD20}"/>
              </a:ext>
            </a:extLst>
          </p:cNvPr>
          <p:cNvCxnSpPr/>
          <p:nvPr/>
        </p:nvCxnSpPr>
        <p:spPr>
          <a:xfrm>
            <a:off x="5508000" y="5802570"/>
            <a:ext cx="0" cy="1934661"/>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2" name="下箭头 1">
            <a:extLst>
              <a:ext uri="{FF2B5EF4-FFF2-40B4-BE49-F238E27FC236}">
                <a16:creationId xmlns:a16="http://schemas.microsoft.com/office/drawing/2014/main" id="{EC7329B4-F81E-46C7-6C90-4DE1856A14FC}"/>
              </a:ext>
            </a:extLst>
          </p:cNvPr>
          <p:cNvSpPr/>
          <p:nvPr/>
        </p:nvSpPr>
        <p:spPr>
          <a:xfrm>
            <a:off x="5619750" y="3313464"/>
            <a:ext cx="715243" cy="889225"/>
          </a:xfrm>
          <a:prstGeom prst="downArrow">
            <a:avLst>
              <a:gd name="adj1" fmla="val 50000"/>
              <a:gd name="adj2" fmla="val 35965"/>
            </a:avLst>
          </a:prstGeom>
          <a:solidFill>
            <a:schemeClr val="tx1">
              <a:lumMod val="65000"/>
              <a:lumOff val="35000"/>
            </a:schemeClr>
          </a:solidFill>
          <a:ln w="25400" cap="flat">
            <a:noFill/>
            <a:prstDash val="solid"/>
            <a:round/>
          </a:ln>
          <a:effectLst/>
          <a:scene3d>
            <a:camera prst="isometricOffAxis1Left">
              <a:rot lat="0" lon="2400000" rev="0"/>
            </a:camera>
            <a:lightRig rig="flood" dir="t"/>
          </a:scene3d>
          <a:sp3d extrusionH="254000"/>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2" name="平行四边形 11">
            <a:extLst>
              <a:ext uri="{FF2B5EF4-FFF2-40B4-BE49-F238E27FC236}">
                <a16:creationId xmlns:a16="http://schemas.microsoft.com/office/drawing/2014/main" id="{5E5B2AC6-96CD-879C-F69F-7867841F82C6}"/>
              </a:ext>
            </a:extLst>
          </p:cNvPr>
          <p:cNvSpPr/>
          <p:nvPr/>
        </p:nvSpPr>
        <p:spPr>
          <a:xfrm>
            <a:off x="6265068" y="3561599"/>
            <a:ext cx="4947961" cy="1105786"/>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3" name="文本框 12">
            <a:extLst>
              <a:ext uri="{FF2B5EF4-FFF2-40B4-BE49-F238E27FC236}">
                <a16:creationId xmlns:a16="http://schemas.microsoft.com/office/drawing/2014/main" id="{638D9D99-BB59-ABF0-D9FC-A130E6E25CAA}"/>
              </a:ext>
            </a:extLst>
          </p:cNvPr>
          <p:cNvSpPr txBox="1"/>
          <p:nvPr/>
        </p:nvSpPr>
        <p:spPr>
          <a:xfrm>
            <a:off x="7261127" y="3570865"/>
            <a:ext cx="101565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逻辑线路优化</a:t>
            </a:r>
          </a:p>
        </p:txBody>
      </p:sp>
      <p:sp>
        <p:nvSpPr>
          <p:cNvPr id="14" name="平行四边形 13">
            <a:extLst>
              <a:ext uri="{FF2B5EF4-FFF2-40B4-BE49-F238E27FC236}">
                <a16:creationId xmlns:a16="http://schemas.microsoft.com/office/drawing/2014/main" id="{DB71BBE9-D940-77E8-1A67-B22F3E4264D7}"/>
              </a:ext>
            </a:extLst>
          </p:cNvPr>
          <p:cNvSpPr/>
          <p:nvPr/>
        </p:nvSpPr>
        <p:spPr>
          <a:xfrm>
            <a:off x="6957295" y="4050234"/>
            <a:ext cx="3759438" cy="617152"/>
          </a:xfrm>
          <a:prstGeom prst="parallelogram">
            <a:avLst>
              <a:gd name="adj" fmla="val 94347"/>
            </a:avLst>
          </a:prstGeom>
          <a:solidFill>
            <a:schemeClr val="accent6">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5" name="文本框 14">
            <a:extLst>
              <a:ext uri="{FF2B5EF4-FFF2-40B4-BE49-F238E27FC236}">
                <a16:creationId xmlns:a16="http://schemas.microsoft.com/office/drawing/2014/main" id="{869DDDE3-5511-C2A8-17E6-6DCEF1E34FB2}"/>
              </a:ext>
            </a:extLst>
          </p:cNvPr>
          <p:cNvSpPr txBox="1"/>
          <p:nvPr/>
        </p:nvSpPr>
        <p:spPr>
          <a:xfrm>
            <a:off x="7509671" y="403065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模式匹配以及模式生成</a:t>
            </a:r>
          </a:p>
        </p:txBody>
      </p:sp>
      <p:sp>
        <p:nvSpPr>
          <p:cNvPr id="16" name="文本框 15">
            <a:extLst>
              <a:ext uri="{FF2B5EF4-FFF2-40B4-BE49-F238E27FC236}">
                <a16:creationId xmlns:a16="http://schemas.microsoft.com/office/drawing/2014/main" id="{3A182AF6-8336-66BE-9037-7A585BC08F97}"/>
              </a:ext>
            </a:extLst>
          </p:cNvPr>
          <p:cNvSpPr txBox="1"/>
          <p:nvPr/>
        </p:nvSpPr>
        <p:spPr>
          <a:xfrm>
            <a:off x="8273512" y="3554234"/>
            <a:ext cx="2235544"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d</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ac2002,dac2003,</a:t>
            </a:r>
            <a:r>
              <a:rPr kumimoji="0" lang="en-US" altLang="zh-CN"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tase2019</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b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br>
            <a:r>
              <a:rPr kumimoji="0" lang="en-US" altLang="zh-CN" sz="1200" i="0" u="none" strike="noStrike" cap="none" spc="0" normalizeH="0" baseline="0" dirty="0">
                <a:ln>
                  <a:noFill/>
                </a:ln>
                <a:solidFill>
                  <a:srgbClr val="FF0000"/>
                </a:solidFill>
                <a:effectLst/>
                <a:uFillTx/>
                <a:latin typeface="Lucida Grande" panose="020B0600040502020204" pitchFamily="34" charset="0"/>
                <a:cs typeface="Lucida Grande" panose="020B0600040502020204" pitchFamily="34" charset="0"/>
                <a:sym typeface="Helvetica"/>
              </a:rPr>
              <a:t>npj2018</a:t>
            </a:r>
            <a:r>
              <a:rPr kumimoji="0" lang="en-US" altLang="zh-CN"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18" name="文本框 17">
            <a:extLst>
              <a:ext uri="{FF2B5EF4-FFF2-40B4-BE49-F238E27FC236}">
                <a16:creationId xmlns:a16="http://schemas.microsoft.com/office/drawing/2014/main" id="{A2D9F746-CD9D-E0B9-9EE7-87866846CE15}"/>
              </a:ext>
            </a:extLst>
          </p:cNvPr>
          <p:cNvSpPr txBox="1"/>
          <p:nvPr/>
        </p:nvSpPr>
        <p:spPr>
          <a:xfrm>
            <a:off x="7616974" y="4221123"/>
            <a:ext cx="237179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tqc2022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r>
              <a:rPr kumimoji="0" lang="en-US" altLang="zh-CN" sz="1200" b="1"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iccad2022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,pldi2022</a:t>
            </a:r>
            <a:r>
              <a:rPr kumimoji="0" lang="zh-CN" altLang="en-US"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 </a:t>
            </a:r>
          </a:p>
        </p:txBody>
      </p:sp>
      <p:sp>
        <p:nvSpPr>
          <p:cNvPr id="42" name="文本框 41">
            <a:extLst>
              <a:ext uri="{FF2B5EF4-FFF2-40B4-BE49-F238E27FC236}">
                <a16:creationId xmlns:a16="http://schemas.microsoft.com/office/drawing/2014/main" id="{B59B0B89-464C-39BA-412D-C9EA77CAF97C}"/>
              </a:ext>
            </a:extLst>
          </p:cNvPr>
          <p:cNvSpPr txBox="1"/>
          <p:nvPr/>
        </p:nvSpPr>
        <p:spPr>
          <a:xfrm>
            <a:off x="9148242" y="1554330"/>
            <a:ext cx="108779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npj2020aqft</a:t>
            </a:r>
            <a:endPar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endParaRPr>
          </a:p>
        </p:txBody>
      </p:sp>
      <p:sp>
        <p:nvSpPr>
          <p:cNvPr id="43" name="文本框 42">
            <a:extLst>
              <a:ext uri="{FF2B5EF4-FFF2-40B4-BE49-F238E27FC236}">
                <a16:creationId xmlns:a16="http://schemas.microsoft.com/office/drawing/2014/main" id="{93662AD9-0B69-1C85-8D63-43DE81390EA4}"/>
              </a:ext>
            </a:extLst>
          </p:cNvPr>
          <p:cNvSpPr txBox="1"/>
          <p:nvPr/>
        </p:nvSpPr>
        <p:spPr>
          <a:xfrm>
            <a:off x="9027473" y="1992301"/>
            <a:ext cx="108779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pra2017</a:t>
            </a:r>
            <a:endPar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endParaRPr>
          </a:p>
        </p:txBody>
      </p:sp>
    </p:spTree>
    <p:extLst>
      <p:ext uri="{BB962C8B-B14F-4D97-AF65-F5344CB8AC3E}">
        <p14:creationId xmlns:p14="http://schemas.microsoft.com/office/powerpoint/2010/main" val="381525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5">
            <a:extLst>
              <a:ext uri="{FF2B5EF4-FFF2-40B4-BE49-F238E27FC236}">
                <a16:creationId xmlns:a16="http://schemas.microsoft.com/office/drawing/2014/main" id="{9F03B514-7A8D-CD19-39C3-B1652B2A4F54}"/>
              </a:ext>
            </a:extLst>
          </p:cNvPr>
          <p:cNvSpPr>
            <a:spLocks noGrp="1"/>
          </p:cNvSpPr>
          <p:nvPr>
            <p:ph type="title"/>
          </p:nvPr>
        </p:nvSpPr>
        <p:spPr/>
        <p:txBody>
          <a:bodyPr/>
          <a:lstStyle/>
          <a:p>
            <a:r>
              <a:rPr lang="zh-CN" altLang="en-US" dirty="0"/>
              <a:t>量子编译背景</a:t>
            </a:r>
          </a:p>
        </p:txBody>
      </p:sp>
      <p:sp>
        <p:nvSpPr>
          <p:cNvPr id="3" name="灯片编号占位符 2">
            <a:extLst>
              <a:ext uri="{FF2B5EF4-FFF2-40B4-BE49-F238E27FC236}">
                <a16:creationId xmlns:a16="http://schemas.microsoft.com/office/drawing/2014/main" id="{06AC64D8-1FA1-F14F-B20E-42BD86E3D4DB}"/>
              </a:ext>
            </a:extLst>
          </p:cNvPr>
          <p:cNvSpPr>
            <a:spLocks noGrp="1"/>
          </p:cNvSpPr>
          <p:nvPr>
            <p:ph type="sldNum" sz="quarter" idx="10"/>
          </p:nvPr>
        </p:nvSpPr>
        <p:spPr/>
        <p:txBody>
          <a:bodyPr/>
          <a:lstStyle/>
          <a:p>
            <a:fld id="{86CB4B4D-7CA3-9044-876B-883B54F8677D}" type="slidenum">
              <a:rPr lang="en-US" altLang="zh-CN" smtClean="0"/>
              <a:t>9</a:t>
            </a:fld>
            <a:endParaRPr lang="zh-CN" altLang="en-US"/>
          </a:p>
        </p:txBody>
      </p:sp>
      <p:sp>
        <p:nvSpPr>
          <p:cNvPr id="5" name="立方体 4">
            <a:extLst>
              <a:ext uri="{FF2B5EF4-FFF2-40B4-BE49-F238E27FC236}">
                <a16:creationId xmlns:a16="http://schemas.microsoft.com/office/drawing/2014/main" id="{0C9B3CDD-8E15-6746-46A3-09F588F3D075}"/>
              </a:ext>
            </a:extLst>
          </p:cNvPr>
          <p:cNvSpPr/>
          <p:nvPr/>
        </p:nvSpPr>
        <p:spPr>
          <a:xfrm>
            <a:off x="851577" y="1406655"/>
            <a:ext cx="4975596" cy="1813899"/>
          </a:xfrm>
          <a:prstGeom prst="cube">
            <a:avLst>
              <a:gd name="adj" fmla="val 84675"/>
            </a:avLst>
          </a:prstGeom>
          <a:solidFill>
            <a:srgbClr val="FFB1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7" name="立方体 6">
            <a:extLst>
              <a:ext uri="{FF2B5EF4-FFF2-40B4-BE49-F238E27FC236}">
                <a16:creationId xmlns:a16="http://schemas.microsoft.com/office/drawing/2014/main" id="{3E3AA65C-7999-287F-1A80-EEBBAFD8DC98}"/>
              </a:ext>
            </a:extLst>
          </p:cNvPr>
          <p:cNvSpPr/>
          <p:nvPr/>
        </p:nvSpPr>
        <p:spPr>
          <a:xfrm>
            <a:off x="402431" y="3399888"/>
            <a:ext cx="11387138" cy="2402682"/>
          </a:xfrm>
          <a:prstGeom prst="cube">
            <a:avLst>
              <a:gd name="adj" fmla="val 89689"/>
            </a:avLst>
          </a:prstGeom>
          <a:solidFill>
            <a:srgbClr val="00B05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6" name="文本框 5">
            <a:extLst>
              <a:ext uri="{FF2B5EF4-FFF2-40B4-BE49-F238E27FC236}">
                <a16:creationId xmlns:a16="http://schemas.microsoft.com/office/drawing/2014/main" id="{F32C6A73-E4AB-1DB2-AEDA-2303A32FBAFE}"/>
              </a:ext>
            </a:extLst>
          </p:cNvPr>
          <p:cNvSpPr txBox="1"/>
          <p:nvPr/>
        </p:nvSpPr>
        <p:spPr>
          <a:xfrm>
            <a:off x="1656573" y="4298057"/>
            <a:ext cx="148694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量子中间表示</a:t>
            </a:r>
            <a:endParaRPr kumimoji="0" lang="zh-CN" altLang="en-US" sz="1800" b="1" i="0" u="none" strike="noStrike" cap="none" spc="0" normalizeH="0" baseline="0" dirty="0">
              <a:ln>
                <a:noFill/>
              </a:ln>
              <a:solidFill>
                <a:srgbClr val="000000"/>
              </a:solidFill>
              <a:effectLst/>
              <a:uFillTx/>
              <a:sym typeface="Helvetica"/>
            </a:endParaRPr>
          </a:p>
        </p:txBody>
      </p:sp>
      <p:sp>
        <p:nvSpPr>
          <p:cNvPr id="8" name="平行四边形 7">
            <a:extLst>
              <a:ext uri="{FF2B5EF4-FFF2-40B4-BE49-F238E27FC236}">
                <a16:creationId xmlns:a16="http://schemas.microsoft.com/office/drawing/2014/main" id="{3A3C3F2E-7D2B-9571-67A5-F937081A75CD}"/>
              </a:ext>
            </a:extLst>
          </p:cNvPr>
          <p:cNvSpPr/>
          <p:nvPr/>
        </p:nvSpPr>
        <p:spPr>
          <a:xfrm>
            <a:off x="6265068" y="3561599"/>
            <a:ext cx="4947961" cy="1105786"/>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9" name="文本框 8">
            <a:extLst>
              <a:ext uri="{FF2B5EF4-FFF2-40B4-BE49-F238E27FC236}">
                <a16:creationId xmlns:a16="http://schemas.microsoft.com/office/drawing/2014/main" id="{270CEECF-1937-57CD-9CE3-47CE5C8AB587}"/>
              </a:ext>
            </a:extLst>
          </p:cNvPr>
          <p:cNvSpPr txBox="1"/>
          <p:nvPr/>
        </p:nvSpPr>
        <p:spPr>
          <a:xfrm>
            <a:off x="7261127" y="3570865"/>
            <a:ext cx="101565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逻辑线路优化</a:t>
            </a:r>
          </a:p>
        </p:txBody>
      </p:sp>
      <p:sp>
        <p:nvSpPr>
          <p:cNvPr id="10" name="文本框 9">
            <a:extLst>
              <a:ext uri="{FF2B5EF4-FFF2-40B4-BE49-F238E27FC236}">
                <a16:creationId xmlns:a16="http://schemas.microsoft.com/office/drawing/2014/main" id="{FFFAFDCA-A9E5-6A66-C09F-E22BA5EEFCC2}"/>
              </a:ext>
            </a:extLst>
          </p:cNvPr>
          <p:cNvSpPr txBox="1"/>
          <p:nvPr/>
        </p:nvSpPr>
        <p:spPr>
          <a:xfrm>
            <a:off x="2400044" y="1461997"/>
            <a:ext cx="125450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纯量子算法</a:t>
            </a:r>
            <a:endParaRPr kumimoji="0" lang="zh-CN" altLang="en-US" sz="1800" b="1" i="0" u="none" strike="noStrike" cap="none" spc="0" normalizeH="0" baseline="0" dirty="0">
              <a:ln>
                <a:noFill/>
              </a:ln>
              <a:solidFill>
                <a:srgbClr val="000000"/>
              </a:solidFill>
              <a:effectLst/>
              <a:uFillTx/>
              <a:sym typeface="Helvetica"/>
            </a:endParaRPr>
          </a:p>
        </p:txBody>
      </p:sp>
      <p:sp>
        <p:nvSpPr>
          <p:cNvPr id="4" name="平行四边形 3">
            <a:extLst>
              <a:ext uri="{FF2B5EF4-FFF2-40B4-BE49-F238E27FC236}">
                <a16:creationId xmlns:a16="http://schemas.microsoft.com/office/drawing/2014/main" id="{A6B81D9E-0BF5-6C48-181E-7974684A462C}"/>
              </a:ext>
            </a:extLst>
          </p:cNvPr>
          <p:cNvSpPr/>
          <p:nvPr/>
        </p:nvSpPr>
        <p:spPr>
          <a:xfrm>
            <a:off x="6957295" y="4050234"/>
            <a:ext cx="3759438" cy="617152"/>
          </a:xfrm>
          <a:prstGeom prst="parallelogram">
            <a:avLst>
              <a:gd name="adj" fmla="val 94347"/>
            </a:avLst>
          </a:prstGeom>
          <a:solidFill>
            <a:schemeClr val="accent6">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1" name="文本框 10">
            <a:extLst>
              <a:ext uri="{FF2B5EF4-FFF2-40B4-BE49-F238E27FC236}">
                <a16:creationId xmlns:a16="http://schemas.microsoft.com/office/drawing/2014/main" id="{1ED66596-7B2A-9D6E-540C-F6F7E3AEF5F8}"/>
              </a:ext>
            </a:extLst>
          </p:cNvPr>
          <p:cNvSpPr txBox="1"/>
          <p:nvPr/>
        </p:nvSpPr>
        <p:spPr>
          <a:xfrm>
            <a:off x="7509671" y="403065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模式匹配以及模式生成</a:t>
            </a:r>
          </a:p>
        </p:txBody>
      </p:sp>
      <p:sp>
        <p:nvSpPr>
          <p:cNvPr id="17" name="文本框 16">
            <a:extLst>
              <a:ext uri="{FF2B5EF4-FFF2-40B4-BE49-F238E27FC236}">
                <a16:creationId xmlns:a16="http://schemas.microsoft.com/office/drawing/2014/main" id="{8B424B3A-32C4-19AC-0CF5-049B8242B4CC}"/>
              </a:ext>
            </a:extLst>
          </p:cNvPr>
          <p:cNvSpPr txBox="1"/>
          <p:nvPr/>
        </p:nvSpPr>
        <p:spPr>
          <a:xfrm>
            <a:off x="8273512" y="3554234"/>
            <a:ext cx="2235544"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d</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ac2002,dac2003,</a:t>
            </a:r>
            <a:r>
              <a:rPr kumimoji="0" lang="en-US" altLang="zh-CN"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tase2019</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b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br>
            <a:r>
              <a:rPr kumimoji="0" lang="en-US" altLang="zh-CN" sz="1200" i="0" u="none" strike="noStrike" cap="none" spc="0" normalizeH="0" baseline="0" dirty="0">
                <a:ln>
                  <a:noFill/>
                </a:ln>
                <a:solidFill>
                  <a:srgbClr val="FF0000"/>
                </a:solidFill>
                <a:effectLst/>
                <a:uFillTx/>
                <a:latin typeface="Lucida Grande" panose="020B0600040502020204" pitchFamily="34" charset="0"/>
                <a:cs typeface="Lucida Grande" panose="020B0600040502020204" pitchFamily="34" charset="0"/>
                <a:sym typeface="Helvetica"/>
              </a:rPr>
              <a:t>npj2018</a:t>
            </a:r>
            <a:r>
              <a:rPr kumimoji="0" lang="en-US" altLang="zh-CN"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24" name="文本框 23">
            <a:extLst>
              <a:ext uri="{FF2B5EF4-FFF2-40B4-BE49-F238E27FC236}">
                <a16:creationId xmlns:a16="http://schemas.microsoft.com/office/drawing/2014/main" id="{135DE443-2372-E747-1AB0-85BB896394BC}"/>
              </a:ext>
            </a:extLst>
          </p:cNvPr>
          <p:cNvSpPr txBox="1"/>
          <p:nvPr/>
        </p:nvSpPr>
        <p:spPr>
          <a:xfrm>
            <a:off x="7616974" y="4221123"/>
            <a:ext cx="237179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tqc2022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r>
              <a:rPr kumimoji="0" lang="en-US" altLang="zh-CN" sz="1200" b="1"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iccad2022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,pldi2022</a:t>
            </a:r>
            <a:r>
              <a:rPr kumimoji="0" lang="zh-CN" altLang="en-US"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 </a:t>
            </a:r>
          </a:p>
        </p:txBody>
      </p:sp>
      <p:sp>
        <p:nvSpPr>
          <p:cNvPr id="25" name="平行四边形 24">
            <a:extLst>
              <a:ext uri="{FF2B5EF4-FFF2-40B4-BE49-F238E27FC236}">
                <a16:creationId xmlns:a16="http://schemas.microsoft.com/office/drawing/2014/main" id="{C97FDDC4-BA2A-2F96-8F91-58E6405BE9D5}"/>
              </a:ext>
            </a:extLst>
          </p:cNvPr>
          <p:cNvSpPr/>
          <p:nvPr/>
        </p:nvSpPr>
        <p:spPr>
          <a:xfrm>
            <a:off x="5772970" y="4703249"/>
            <a:ext cx="4341186" cy="468103"/>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6" name="文本框 25">
            <a:extLst>
              <a:ext uri="{FF2B5EF4-FFF2-40B4-BE49-F238E27FC236}">
                <a16:creationId xmlns:a16="http://schemas.microsoft.com/office/drawing/2014/main" id="{382ECE24-C463-5BB0-346C-B9B490DB8B05}"/>
              </a:ext>
            </a:extLst>
          </p:cNvPr>
          <p:cNvSpPr txBox="1"/>
          <p:nvPr/>
        </p:nvSpPr>
        <p:spPr>
          <a:xfrm>
            <a:off x="6438358" y="469149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量子比特重用与去计算</a:t>
            </a:r>
          </a:p>
        </p:txBody>
      </p:sp>
      <p:sp>
        <p:nvSpPr>
          <p:cNvPr id="27" name="文本框 26">
            <a:extLst>
              <a:ext uri="{FF2B5EF4-FFF2-40B4-BE49-F238E27FC236}">
                <a16:creationId xmlns:a16="http://schemas.microsoft.com/office/drawing/2014/main" id="{E2700F7B-79F6-E6A4-5E2D-4A7E42AEF7F9}"/>
              </a:ext>
            </a:extLst>
          </p:cNvPr>
          <p:cNvSpPr txBox="1"/>
          <p:nvPr/>
        </p:nvSpPr>
        <p:spPr>
          <a:xfrm>
            <a:off x="6744690" y="4894357"/>
            <a:ext cx="245194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pldi2021,pldi2022,asplos2023</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12" name="立方体 11">
            <a:extLst>
              <a:ext uri="{FF2B5EF4-FFF2-40B4-BE49-F238E27FC236}">
                <a16:creationId xmlns:a16="http://schemas.microsoft.com/office/drawing/2014/main" id="{18092FA8-27F5-0CCF-62E0-1C934E78112F}"/>
              </a:ext>
            </a:extLst>
          </p:cNvPr>
          <p:cNvSpPr/>
          <p:nvPr/>
        </p:nvSpPr>
        <p:spPr>
          <a:xfrm>
            <a:off x="4737253" y="1411718"/>
            <a:ext cx="7152620" cy="1813899"/>
          </a:xfrm>
          <a:prstGeom prst="cube">
            <a:avLst>
              <a:gd name="adj" fmla="val 84675"/>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13" name="文本框 12">
            <a:extLst>
              <a:ext uri="{FF2B5EF4-FFF2-40B4-BE49-F238E27FC236}">
                <a16:creationId xmlns:a16="http://schemas.microsoft.com/office/drawing/2014/main" id="{C086A431-BD73-DC10-4BA6-BE6419876551}"/>
              </a:ext>
            </a:extLst>
          </p:cNvPr>
          <p:cNvSpPr txBox="1"/>
          <p:nvPr/>
        </p:nvSpPr>
        <p:spPr>
          <a:xfrm>
            <a:off x="6338100" y="1461997"/>
            <a:ext cx="255774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量子</a:t>
            </a:r>
            <a:r>
              <a:rPr kumimoji="0" lang="en-US" altLang="zh-CN" sz="1800" b="1" i="0" u="none" strike="noStrike" cap="none" spc="0" normalizeH="0" baseline="0" dirty="0">
                <a:ln>
                  <a:noFill/>
                </a:ln>
                <a:solidFill>
                  <a:srgbClr val="000000"/>
                </a:solidFill>
                <a:effectLst/>
                <a:uFillTx/>
                <a:sym typeface="Helvetica"/>
              </a:rPr>
              <a:t>-</a:t>
            </a:r>
            <a:r>
              <a:rPr kumimoji="0" lang="zh-CN" altLang="en-US" sz="1800" b="1" i="0" u="none" strike="noStrike" cap="none" spc="0" normalizeH="0" baseline="0" dirty="0">
                <a:ln>
                  <a:noFill/>
                </a:ln>
                <a:solidFill>
                  <a:srgbClr val="000000"/>
                </a:solidFill>
                <a:effectLst/>
                <a:uFillTx/>
                <a:sym typeface="Helvetica"/>
              </a:rPr>
              <a:t>经典混合算法</a:t>
            </a:r>
            <a:r>
              <a:rPr kumimoji="0" lang="en-US" altLang="zh-CN" sz="1800" b="1" i="0" u="none" strike="noStrike" cap="none" spc="0" normalizeH="0" baseline="0" dirty="0">
                <a:ln>
                  <a:noFill/>
                </a:ln>
                <a:solidFill>
                  <a:srgbClr val="000000"/>
                </a:solidFill>
                <a:effectLst/>
                <a:uFillTx/>
                <a:sym typeface="Helvetica"/>
              </a:rPr>
              <a:t>/</a:t>
            </a:r>
            <a:r>
              <a:rPr kumimoji="0" lang="zh-CN" altLang="en-US" sz="1800" b="1" i="0" u="none" strike="noStrike" cap="none" spc="0" normalizeH="0" baseline="0" dirty="0">
                <a:ln>
                  <a:noFill/>
                </a:ln>
                <a:solidFill>
                  <a:srgbClr val="000000"/>
                </a:solidFill>
                <a:effectLst/>
                <a:uFillTx/>
                <a:sym typeface="Helvetica"/>
              </a:rPr>
              <a:t>应用</a:t>
            </a:r>
          </a:p>
        </p:txBody>
      </p:sp>
      <p:cxnSp>
        <p:nvCxnSpPr>
          <p:cNvPr id="21" name="直线箭头连接符 20">
            <a:extLst>
              <a:ext uri="{FF2B5EF4-FFF2-40B4-BE49-F238E27FC236}">
                <a16:creationId xmlns:a16="http://schemas.microsoft.com/office/drawing/2014/main" id="{0A496382-C144-CA92-B9F1-C4484B5C0D25}"/>
              </a:ext>
            </a:extLst>
          </p:cNvPr>
          <p:cNvCxnSpPr/>
          <p:nvPr/>
        </p:nvCxnSpPr>
        <p:spPr>
          <a:xfrm>
            <a:off x="5508000" y="5802570"/>
            <a:ext cx="0" cy="1934661"/>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2" name="文本框 1">
            <a:extLst>
              <a:ext uri="{FF2B5EF4-FFF2-40B4-BE49-F238E27FC236}">
                <a16:creationId xmlns:a16="http://schemas.microsoft.com/office/drawing/2014/main" id="{7600D5BE-1329-ED4A-00D6-ADD17504F889}"/>
              </a:ext>
            </a:extLst>
          </p:cNvPr>
          <p:cNvSpPr txBox="1"/>
          <p:nvPr/>
        </p:nvSpPr>
        <p:spPr>
          <a:xfrm>
            <a:off x="3135476" y="3384326"/>
            <a:ext cx="3458631"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jetc2020,tqc2021</a:t>
            </a:r>
            <a:r>
              <a:rPr kumimoji="0" lang="zh-CN" altLang="en-US"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 </a:t>
            </a:r>
            <a:r>
              <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考虑经典</a:t>
            </a:r>
            <a:r>
              <a:rPr kumimoji="0" lang="en-US" altLang="zh-CN"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a:t>
            </a:r>
            <a:r>
              <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量子混合程序编译所需要的程序语言特征</a:t>
            </a:r>
            <a:endParaRPr kumimoji="0" lang="en-US" altLang="zh-CN"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endParaRPr>
          </a:p>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micro19</a:t>
            </a:r>
            <a:r>
              <a:rPr lang="zh-CN" altLang="en-US" sz="1200" dirty="0">
                <a:solidFill>
                  <a:schemeClr val="tx1"/>
                </a:solidFill>
                <a:latin typeface="Microsoft YaHei" panose="020B0503020204020204" pitchFamily="34" charset="-122"/>
                <a:ea typeface="Microsoft YaHei" panose="020B0503020204020204" pitchFamily="34" charset="-122"/>
                <a:cs typeface="Lucida Grande" panose="020B0600040502020204" pitchFamily="34" charset="0"/>
                <a:sym typeface="Helvetica"/>
              </a:rPr>
              <a:t> 针对变分算法提出部分编译的策略</a:t>
            </a:r>
            <a:endParaRPr kumimoji="0" lang="zh-CN" altLang="en-US" sz="1200" b="0"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endParaRPr>
          </a:p>
        </p:txBody>
      </p:sp>
      <p:sp>
        <p:nvSpPr>
          <p:cNvPr id="15" name="下箭头 14">
            <a:extLst>
              <a:ext uri="{FF2B5EF4-FFF2-40B4-BE49-F238E27FC236}">
                <a16:creationId xmlns:a16="http://schemas.microsoft.com/office/drawing/2014/main" id="{D19A216F-0244-9941-F4F4-4A45E26188E2}"/>
              </a:ext>
            </a:extLst>
          </p:cNvPr>
          <p:cNvSpPr/>
          <p:nvPr/>
        </p:nvSpPr>
        <p:spPr>
          <a:xfrm>
            <a:off x="6326965" y="3289868"/>
            <a:ext cx="715243" cy="889225"/>
          </a:xfrm>
          <a:prstGeom prst="downArrow">
            <a:avLst>
              <a:gd name="adj1" fmla="val 50000"/>
              <a:gd name="adj2" fmla="val 35965"/>
            </a:avLst>
          </a:prstGeom>
          <a:solidFill>
            <a:schemeClr val="tx1">
              <a:lumMod val="65000"/>
              <a:lumOff val="35000"/>
            </a:schemeClr>
          </a:solidFill>
          <a:ln w="25400" cap="flat">
            <a:noFill/>
            <a:prstDash val="solid"/>
            <a:round/>
          </a:ln>
          <a:effectLst/>
          <a:scene3d>
            <a:camera prst="isometricOffAxis1Left">
              <a:rot lat="0" lon="2400000" rev="0"/>
            </a:camera>
            <a:lightRig rig="flood" dir="t"/>
          </a:scene3d>
          <a:sp3d extrusionH="254000"/>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924305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立方体 14">
            <a:extLst>
              <a:ext uri="{FF2B5EF4-FFF2-40B4-BE49-F238E27FC236}">
                <a16:creationId xmlns:a16="http://schemas.microsoft.com/office/drawing/2014/main" id="{7ADF6D46-4DFC-8EB5-39EF-6CCF00E5F6AC}"/>
              </a:ext>
            </a:extLst>
          </p:cNvPr>
          <p:cNvSpPr/>
          <p:nvPr/>
        </p:nvSpPr>
        <p:spPr>
          <a:xfrm>
            <a:off x="992734" y="4751661"/>
            <a:ext cx="2264898" cy="1238892"/>
          </a:xfrm>
          <a:prstGeom prst="cube">
            <a:avLst>
              <a:gd name="adj" fmla="val 44073"/>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19" name="立方体 18">
            <a:extLst>
              <a:ext uri="{FF2B5EF4-FFF2-40B4-BE49-F238E27FC236}">
                <a16:creationId xmlns:a16="http://schemas.microsoft.com/office/drawing/2014/main" id="{8E72E97F-A77C-B8E3-8BC2-2CCE787C6C38}"/>
              </a:ext>
            </a:extLst>
          </p:cNvPr>
          <p:cNvSpPr/>
          <p:nvPr/>
        </p:nvSpPr>
        <p:spPr>
          <a:xfrm>
            <a:off x="2931722" y="4767736"/>
            <a:ext cx="2264898" cy="1238892"/>
          </a:xfrm>
          <a:prstGeom prst="cube">
            <a:avLst>
              <a:gd name="adj" fmla="val 44073"/>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24" name="立方体 23">
            <a:extLst>
              <a:ext uri="{FF2B5EF4-FFF2-40B4-BE49-F238E27FC236}">
                <a16:creationId xmlns:a16="http://schemas.microsoft.com/office/drawing/2014/main" id="{3AB42B8C-A033-F71A-17E7-46261BC0F9F8}"/>
              </a:ext>
            </a:extLst>
          </p:cNvPr>
          <p:cNvSpPr/>
          <p:nvPr/>
        </p:nvSpPr>
        <p:spPr>
          <a:xfrm>
            <a:off x="4877050" y="4767736"/>
            <a:ext cx="2264898" cy="1238892"/>
          </a:xfrm>
          <a:prstGeom prst="cube">
            <a:avLst>
              <a:gd name="adj" fmla="val 44073"/>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27" name="立方体 26">
            <a:extLst>
              <a:ext uri="{FF2B5EF4-FFF2-40B4-BE49-F238E27FC236}">
                <a16:creationId xmlns:a16="http://schemas.microsoft.com/office/drawing/2014/main" id="{C1C44072-B03A-D9DF-A240-29CAE400014F}"/>
              </a:ext>
            </a:extLst>
          </p:cNvPr>
          <p:cNvSpPr/>
          <p:nvPr/>
        </p:nvSpPr>
        <p:spPr>
          <a:xfrm>
            <a:off x="6816038" y="4767736"/>
            <a:ext cx="2264898" cy="1238892"/>
          </a:xfrm>
          <a:prstGeom prst="cube">
            <a:avLst>
              <a:gd name="adj" fmla="val 44073"/>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30" name="立方体 29">
            <a:extLst>
              <a:ext uri="{FF2B5EF4-FFF2-40B4-BE49-F238E27FC236}">
                <a16:creationId xmlns:a16="http://schemas.microsoft.com/office/drawing/2014/main" id="{61508DAE-4C89-2B56-C0B0-5C997DAD6EC9}"/>
              </a:ext>
            </a:extLst>
          </p:cNvPr>
          <p:cNvSpPr/>
          <p:nvPr/>
        </p:nvSpPr>
        <p:spPr>
          <a:xfrm>
            <a:off x="8777315" y="4767736"/>
            <a:ext cx="2264898" cy="1238892"/>
          </a:xfrm>
          <a:prstGeom prst="cube">
            <a:avLst>
              <a:gd name="adj" fmla="val 44073"/>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2" name="灯片编号占位符 1">
            <a:extLst>
              <a:ext uri="{FF2B5EF4-FFF2-40B4-BE49-F238E27FC236}">
                <a16:creationId xmlns:a16="http://schemas.microsoft.com/office/drawing/2014/main" id="{A59FE55F-8900-5A96-DAC2-1008C4A76FF9}"/>
              </a:ext>
            </a:extLst>
          </p:cNvPr>
          <p:cNvSpPr>
            <a:spLocks noGrp="1"/>
          </p:cNvSpPr>
          <p:nvPr>
            <p:ph type="sldNum" sz="quarter" idx="10"/>
          </p:nvPr>
        </p:nvSpPr>
        <p:spPr/>
        <p:txBody>
          <a:bodyPr/>
          <a:lstStyle/>
          <a:p>
            <a:fld id="{86CB4B4D-7CA3-9044-876B-883B54F8677D}" type="slidenum">
              <a:rPr lang="en-US" altLang="zh-CN" smtClean="0"/>
              <a:t>10</a:t>
            </a:fld>
            <a:endParaRPr lang="zh-CN" altLang="en-US"/>
          </a:p>
        </p:txBody>
      </p:sp>
      <p:cxnSp>
        <p:nvCxnSpPr>
          <p:cNvPr id="4" name="直线箭头连接符 3">
            <a:extLst>
              <a:ext uri="{FF2B5EF4-FFF2-40B4-BE49-F238E27FC236}">
                <a16:creationId xmlns:a16="http://schemas.microsoft.com/office/drawing/2014/main" id="{DC0B2749-6134-C3A1-5386-6343A67B8E7F}"/>
              </a:ext>
            </a:extLst>
          </p:cNvPr>
          <p:cNvCxnSpPr>
            <a:cxnSpLocks/>
          </p:cNvCxnSpPr>
          <p:nvPr/>
        </p:nvCxnSpPr>
        <p:spPr>
          <a:xfrm>
            <a:off x="5508000" y="-360000"/>
            <a:ext cx="0" cy="905123"/>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6" name="矩形 5">
            <a:extLst>
              <a:ext uri="{FF2B5EF4-FFF2-40B4-BE49-F238E27FC236}">
                <a16:creationId xmlns:a16="http://schemas.microsoft.com/office/drawing/2014/main" id="{8679646B-C651-A3D5-F70D-08B74994AB8E}"/>
              </a:ext>
            </a:extLst>
          </p:cNvPr>
          <p:cNvSpPr/>
          <p:nvPr/>
        </p:nvSpPr>
        <p:spPr>
          <a:xfrm>
            <a:off x="3659498" y="545123"/>
            <a:ext cx="3697004" cy="547407"/>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000" b="0" i="0" u="none" strike="noStrike" cap="none" spc="0" normalizeH="0" baseline="0" dirty="0">
                <a:ln>
                  <a:noFill/>
                </a:ln>
                <a:solidFill>
                  <a:schemeClr val="bg1"/>
                </a:solidFill>
                <a:effectLst/>
                <a:uFillTx/>
                <a:latin typeface="+mj-lt"/>
                <a:ea typeface="+mj-ea"/>
                <a:cs typeface="+mj-cs"/>
                <a:sym typeface="Helvetica"/>
              </a:rPr>
              <a:t>逻辑线路综合</a:t>
            </a:r>
          </a:p>
        </p:txBody>
      </p:sp>
      <p:sp>
        <p:nvSpPr>
          <p:cNvPr id="8" name="矩形 7">
            <a:extLst>
              <a:ext uri="{FF2B5EF4-FFF2-40B4-BE49-F238E27FC236}">
                <a16:creationId xmlns:a16="http://schemas.microsoft.com/office/drawing/2014/main" id="{F1383B75-7BBD-C992-F6EE-27FE8EB7A5F2}"/>
              </a:ext>
            </a:extLst>
          </p:cNvPr>
          <p:cNvSpPr/>
          <p:nvPr/>
        </p:nvSpPr>
        <p:spPr>
          <a:xfrm>
            <a:off x="2455141" y="1591616"/>
            <a:ext cx="6105718" cy="2069488"/>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000" b="0" i="0" u="none" strike="noStrike" cap="none" spc="0" normalizeH="0" baseline="0" dirty="0">
              <a:ln>
                <a:noFill/>
              </a:ln>
              <a:solidFill>
                <a:schemeClr val="bg1"/>
              </a:solidFill>
              <a:effectLst/>
              <a:uFillTx/>
              <a:latin typeface="+mj-lt"/>
              <a:ea typeface="+mj-ea"/>
              <a:cs typeface="+mj-cs"/>
              <a:sym typeface="Helvetica"/>
            </a:endParaRPr>
          </a:p>
        </p:txBody>
      </p:sp>
      <p:sp>
        <p:nvSpPr>
          <p:cNvPr id="9" name="矩形 8">
            <a:extLst>
              <a:ext uri="{FF2B5EF4-FFF2-40B4-BE49-F238E27FC236}">
                <a16:creationId xmlns:a16="http://schemas.microsoft.com/office/drawing/2014/main" id="{CF674BD5-3786-A74C-19C1-D0885677D6A4}"/>
              </a:ext>
            </a:extLst>
          </p:cNvPr>
          <p:cNvSpPr/>
          <p:nvPr/>
        </p:nvSpPr>
        <p:spPr>
          <a:xfrm>
            <a:off x="3166232" y="2066955"/>
            <a:ext cx="4885231" cy="1317303"/>
          </a:xfrm>
          <a:prstGeom prst="rect">
            <a:avLst/>
          </a:prstGeom>
          <a:solidFill>
            <a:srgbClr val="7030A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1400" b="0" i="0" u="none" strike="noStrike" cap="none" spc="0" normalizeH="0" baseline="0" dirty="0">
              <a:ln>
                <a:noFill/>
              </a:ln>
              <a:solidFill>
                <a:schemeClr val="bg1"/>
              </a:solidFill>
              <a:effectLst/>
              <a:uFillTx/>
              <a:latin typeface="+mj-lt"/>
              <a:ea typeface="+mj-ea"/>
              <a:cs typeface="+mj-cs"/>
              <a:sym typeface="Helvetica"/>
            </a:endParaRPr>
          </a:p>
        </p:txBody>
      </p:sp>
      <p:sp>
        <p:nvSpPr>
          <p:cNvPr id="10" name="文本框 9">
            <a:extLst>
              <a:ext uri="{FF2B5EF4-FFF2-40B4-BE49-F238E27FC236}">
                <a16:creationId xmlns:a16="http://schemas.microsoft.com/office/drawing/2014/main" id="{675945C7-5DF2-988F-E9C5-7A5072D13673}"/>
              </a:ext>
            </a:extLst>
          </p:cNvPr>
          <p:cNvSpPr txBox="1"/>
          <p:nvPr/>
        </p:nvSpPr>
        <p:spPr>
          <a:xfrm>
            <a:off x="2612572" y="1697627"/>
            <a:ext cx="2400653"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dirty="0">
                <a:solidFill>
                  <a:schemeClr val="bg1"/>
                </a:solidFill>
                <a:sym typeface="Helvetica"/>
              </a:rPr>
              <a:t>量子比特映射和门调度</a:t>
            </a:r>
            <a:endParaRPr kumimoji="0" lang="zh-CN" altLang="en-US" sz="1800" b="0" i="0" u="none" strike="noStrike" cap="none" spc="0" normalizeH="0" baseline="0" dirty="0">
              <a:ln>
                <a:noFill/>
              </a:ln>
              <a:solidFill>
                <a:schemeClr val="bg1"/>
              </a:solidFill>
              <a:effectLst/>
              <a:uFillTx/>
              <a:latin typeface="+mj-lt"/>
              <a:ea typeface="+mj-ea"/>
              <a:cs typeface="+mj-cs"/>
              <a:sym typeface="Helvetica"/>
            </a:endParaRPr>
          </a:p>
        </p:txBody>
      </p:sp>
      <p:cxnSp>
        <p:nvCxnSpPr>
          <p:cNvPr id="12" name="直线箭头连接符 11">
            <a:extLst>
              <a:ext uri="{FF2B5EF4-FFF2-40B4-BE49-F238E27FC236}">
                <a16:creationId xmlns:a16="http://schemas.microsoft.com/office/drawing/2014/main" id="{BDE30451-6610-B09A-E24F-31DD219494BD}"/>
              </a:ext>
            </a:extLst>
          </p:cNvPr>
          <p:cNvCxnSpPr>
            <a:cxnSpLocks/>
            <a:stCxn id="6" idx="2"/>
            <a:endCxn id="8" idx="0"/>
          </p:cNvCxnSpPr>
          <p:nvPr/>
        </p:nvCxnSpPr>
        <p:spPr>
          <a:xfrm>
            <a:off x="5508000" y="1092530"/>
            <a:ext cx="0" cy="499086"/>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16" name="直线箭头连接符 15">
            <a:extLst>
              <a:ext uri="{FF2B5EF4-FFF2-40B4-BE49-F238E27FC236}">
                <a16:creationId xmlns:a16="http://schemas.microsoft.com/office/drawing/2014/main" id="{53405623-636F-4C79-8E22-72FBAEC5A41E}"/>
              </a:ext>
            </a:extLst>
          </p:cNvPr>
          <p:cNvCxnSpPr>
            <a:cxnSpLocks/>
            <a:stCxn id="8" idx="2"/>
          </p:cNvCxnSpPr>
          <p:nvPr/>
        </p:nvCxnSpPr>
        <p:spPr>
          <a:xfrm>
            <a:off x="5508000" y="3661104"/>
            <a:ext cx="0" cy="494336"/>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22" name="文本框 21">
            <a:extLst>
              <a:ext uri="{FF2B5EF4-FFF2-40B4-BE49-F238E27FC236}">
                <a16:creationId xmlns:a16="http://schemas.microsoft.com/office/drawing/2014/main" id="{EC150D76-E417-3E60-B7B9-3B3AB48C9A4E}"/>
              </a:ext>
            </a:extLst>
          </p:cNvPr>
          <p:cNvSpPr txBox="1"/>
          <p:nvPr/>
        </p:nvSpPr>
        <p:spPr>
          <a:xfrm>
            <a:off x="3328935" y="2066955"/>
            <a:ext cx="1938988"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dirty="0">
                <a:ln>
                  <a:noFill/>
                </a:ln>
                <a:solidFill>
                  <a:schemeClr val="bg1"/>
                </a:solidFill>
                <a:effectLst/>
                <a:uFillTx/>
                <a:latin typeface="+mj-lt"/>
                <a:ea typeface="+mj-ea"/>
                <a:cs typeface="+mj-cs"/>
                <a:sym typeface="Helvetica"/>
              </a:rPr>
              <a:t>初始映射和重映射</a:t>
            </a:r>
          </a:p>
        </p:txBody>
      </p:sp>
      <p:sp>
        <p:nvSpPr>
          <p:cNvPr id="23" name="文本框 22">
            <a:extLst>
              <a:ext uri="{FF2B5EF4-FFF2-40B4-BE49-F238E27FC236}">
                <a16:creationId xmlns:a16="http://schemas.microsoft.com/office/drawing/2014/main" id="{D619C6C6-3574-C9FB-C0B9-93A9F01B2BF9}"/>
              </a:ext>
            </a:extLst>
          </p:cNvPr>
          <p:cNvSpPr txBox="1"/>
          <p:nvPr/>
        </p:nvSpPr>
        <p:spPr>
          <a:xfrm>
            <a:off x="3659498" y="2349365"/>
            <a:ext cx="169372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b="1" dirty="0">
                <a:solidFill>
                  <a:srgbClr val="FF0000"/>
                </a:solidFill>
                <a:latin typeface="Lucida Grande" panose="020B0600040502020204" pitchFamily="34" charset="0"/>
                <a:cs typeface="Lucida Grande" panose="020B0600040502020204" pitchFamily="34" charset="0"/>
                <a:sym typeface="Helvetica"/>
              </a:rPr>
              <a:t>cgo2018</a:t>
            </a:r>
            <a:r>
              <a:rPr lang="en-US" altLang="zh-CN" sz="1200" dirty="0">
                <a:solidFill>
                  <a:schemeClr val="bg1"/>
                </a:solidFill>
                <a:latin typeface="Lucida Grande" panose="020B0600040502020204" pitchFamily="34" charset="0"/>
                <a:cs typeface="Lucida Grande" panose="020B0600040502020204" pitchFamily="34" charset="0"/>
                <a:sym typeface="Helvetica"/>
              </a:rPr>
              <a:t>,asplos2019</a:t>
            </a:r>
            <a:endParaRPr kumimoji="0" lang="zh-CN" altLang="en-US" sz="120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4" name="立方体 13">
            <a:extLst>
              <a:ext uri="{FF2B5EF4-FFF2-40B4-BE49-F238E27FC236}">
                <a16:creationId xmlns:a16="http://schemas.microsoft.com/office/drawing/2014/main" id="{940DA5A6-E203-5958-09F1-A2F58B7E90F2}"/>
              </a:ext>
            </a:extLst>
          </p:cNvPr>
          <p:cNvSpPr/>
          <p:nvPr/>
        </p:nvSpPr>
        <p:spPr>
          <a:xfrm>
            <a:off x="338968" y="4155440"/>
            <a:ext cx="11514063" cy="1381488"/>
          </a:xfrm>
          <a:prstGeom prst="cube">
            <a:avLst>
              <a:gd name="adj" fmla="val 89689"/>
            </a:avLst>
          </a:prstGeom>
          <a:solidFill>
            <a:srgbClr val="EE6E03"/>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17" name="平行四边形 16">
            <a:extLst>
              <a:ext uri="{FF2B5EF4-FFF2-40B4-BE49-F238E27FC236}">
                <a16:creationId xmlns:a16="http://schemas.microsoft.com/office/drawing/2014/main" id="{F5B2FE2D-EC27-258B-E8F8-E6F71E83A13C}"/>
              </a:ext>
            </a:extLst>
          </p:cNvPr>
          <p:cNvSpPr/>
          <p:nvPr/>
        </p:nvSpPr>
        <p:spPr>
          <a:xfrm>
            <a:off x="992734" y="4751661"/>
            <a:ext cx="2264898" cy="517645"/>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8" name="文本框 17">
            <a:extLst>
              <a:ext uri="{FF2B5EF4-FFF2-40B4-BE49-F238E27FC236}">
                <a16:creationId xmlns:a16="http://schemas.microsoft.com/office/drawing/2014/main" id="{E5140086-89F5-4C2A-15FF-7A046728BCA3}"/>
              </a:ext>
            </a:extLst>
          </p:cNvPr>
          <p:cNvSpPr txBox="1"/>
          <p:nvPr/>
        </p:nvSpPr>
        <p:spPr>
          <a:xfrm>
            <a:off x="1604298" y="5554437"/>
            <a:ext cx="716363"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超导</a:t>
            </a:r>
          </a:p>
        </p:txBody>
      </p:sp>
      <p:sp>
        <p:nvSpPr>
          <p:cNvPr id="20" name="平行四边形 19">
            <a:extLst>
              <a:ext uri="{FF2B5EF4-FFF2-40B4-BE49-F238E27FC236}">
                <a16:creationId xmlns:a16="http://schemas.microsoft.com/office/drawing/2014/main" id="{3FD994B6-FB22-5AE9-8519-8D47EA824AF6}"/>
              </a:ext>
            </a:extLst>
          </p:cNvPr>
          <p:cNvSpPr/>
          <p:nvPr/>
        </p:nvSpPr>
        <p:spPr>
          <a:xfrm>
            <a:off x="2931722" y="4767736"/>
            <a:ext cx="2264898" cy="517645"/>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21" name="文本框 20">
            <a:extLst>
              <a:ext uri="{FF2B5EF4-FFF2-40B4-BE49-F238E27FC236}">
                <a16:creationId xmlns:a16="http://schemas.microsoft.com/office/drawing/2014/main" id="{B5574890-9612-997D-F359-400FA2EAD144}"/>
              </a:ext>
            </a:extLst>
          </p:cNvPr>
          <p:cNvSpPr txBox="1"/>
          <p:nvPr/>
        </p:nvSpPr>
        <p:spPr>
          <a:xfrm>
            <a:off x="3309624" y="5570512"/>
            <a:ext cx="95002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b="1" dirty="0">
                <a:sym typeface="Helvetica"/>
              </a:rPr>
              <a:t>离子阱</a:t>
            </a:r>
            <a:endParaRPr kumimoji="0" lang="zh-CN" altLang="en-US" sz="1800" b="1" i="0" u="none" strike="noStrike" cap="none" spc="0" normalizeH="0" baseline="0" dirty="0">
              <a:ln>
                <a:noFill/>
              </a:ln>
              <a:solidFill>
                <a:srgbClr val="000000"/>
              </a:solidFill>
              <a:effectLst/>
              <a:uFillTx/>
              <a:sym typeface="Helvetica"/>
            </a:endParaRPr>
          </a:p>
        </p:txBody>
      </p:sp>
      <p:sp>
        <p:nvSpPr>
          <p:cNvPr id="25" name="平行四边形 24">
            <a:extLst>
              <a:ext uri="{FF2B5EF4-FFF2-40B4-BE49-F238E27FC236}">
                <a16:creationId xmlns:a16="http://schemas.microsoft.com/office/drawing/2014/main" id="{12F92E5F-B297-0ADE-51F9-2C39347F0909}"/>
              </a:ext>
            </a:extLst>
          </p:cNvPr>
          <p:cNvSpPr/>
          <p:nvPr/>
        </p:nvSpPr>
        <p:spPr>
          <a:xfrm>
            <a:off x="4877050" y="4767736"/>
            <a:ext cx="2264898" cy="517645"/>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26" name="文本框 25">
            <a:extLst>
              <a:ext uri="{FF2B5EF4-FFF2-40B4-BE49-F238E27FC236}">
                <a16:creationId xmlns:a16="http://schemas.microsoft.com/office/drawing/2014/main" id="{080FB9FB-F879-43F1-3202-27F086AC849A}"/>
              </a:ext>
            </a:extLst>
          </p:cNvPr>
          <p:cNvSpPr txBox="1"/>
          <p:nvPr/>
        </p:nvSpPr>
        <p:spPr>
          <a:xfrm>
            <a:off x="5177375" y="5600130"/>
            <a:ext cx="112660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中性原子</a:t>
            </a:r>
          </a:p>
        </p:txBody>
      </p:sp>
      <p:sp>
        <p:nvSpPr>
          <p:cNvPr id="28" name="平行四边形 27">
            <a:extLst>
              <a:ext uri="{FF2B5EF4-FFF2-40B4-BE49-F238E27FC236}">
                <a16:creationId xmlns:a16="http://schemas.microsoft.com/office/drawing/2014/main" id="{7198E143-B90B-20E4-416A-B7D27CE3C0BC}"/>
              </a:ext>
            </a:extLst>
          </p:cNvPr>
          <p:cNvSpPr/>
          <p:nvPr/>
        </p:nvSpPr>
        <p:spPr>
          <a:xfrm>
            <a:off x="6816038" y="4767736"/>
            <a:ext cx="2264898" cy="517645"/>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29" name="文本框 28">
            <a:extLst>
              <a:ext uri="{FF2B5EF4-FFF2-40B4-BE49-F238E27FC236}">
                <a16:creationId xmlns:a16="http://schemas.microsoft.com/office/drawing/2014/main" id="{331667A2-C2FE-7C50-88CB-C7BF8C867F41}"/>
              </a:ext>
            </a:extLst>
          </p:cNvPr>
          <p:cNvSpPr txBox="1"/>
          <p:nvPr/>
        </p:nvSpPr>
        <p:spPr>
          <a:xfrm>
            <a:off x="7116363" y="5600130"/>
            <a:ext cx="112660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光量子</a:t>
            </a:r>
          </a:p>
        </p:txBody>
      </p:sp>
      <p:sp>
        <p:nvSpPr>
          <p:cNvPr id="31" name="平行四边形 30">
            <a:extLst>
              <a:ext uri="{FF2B5EF4-FFF2-40B4-BE49-F238E27FC236}">
                <a16:creationId xmlns:a16="http://schemas.microsoft.com/office/drawing/2014/main" id="{51CC239E-0134-1091-2BBB-EE67A965A056}"/>
              </a:ext>
            </a:extLst>
          </p:cNvPr>
          <p:cNvSpPr/>
          <p:nvPr/>
        </p:nvSpPr>
        <p:spPr>
          <a:xfrm>
            <a:off x="8777315" y="4767736"/>
            <a:ext cx="2264898" cy="517645"/>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32" name="文本框 31">
            <a:extLst>
              <a:ext uri="{FF2B5EF4-FFF2-40B4-BE49-F238E27FC236}">
                <a16:creationId xmlns:a16="http://schemas.microsoft.com/office/drawing/2014/main" id="{FF25657D-0CA8-B451-2D09-E47D6AC5C91C}"/>
              </a:ext>
            </a:extLst>
          </p:cNvPr>
          <p:cNvSpPr txBox="1"/>
          <p:nvPr/>
        </p:nvSpPr>
        <p:spPr>
          <a:xfrm>
            <a:off x="9077640" y="5600130"/>
            <a:ext cx="112660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半导体</a:t>
            </a:r>
          </a:p>
        </p:txBody>
      </p:sp>
      <p:sp>
        <p:nvSpPr>
          <p:cNvPr id="33" name="文本框 32">
            <a:extLst>
              <a:ext uri="{FF2B5EF4-FFF2-40B4-BE49-F238E27FC236}">
                <a16:creationId xmlns:a16="http://schemas.microsoft.com/office/drawing/2014/main" id="{DFB0269E-E2C8-93E8-40A1-BC87BF13C40A}"/>
              </a:ext>
            </a:extLst>
          </p:cNvPr>
          <p:cNvSpPr txBox="1"/>
          <p:nvPr/>
        </p:nvSpPr>
        <p:spPr>
          <a:xfrm>
            <a:off x="1577190" y="4194831"/>
            <a:ext cx="102207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控制脉冲</a:t>
            </a:r>
            <a:endParaRPr kumimoji="0" lang="zh-CN" altLang="en-US" sz="1800" b="1" i="0" u="none" strike="noStrike" cap="none" spc="0" normalizeH="0" baseline="0" dirty="0">
              <a:ln>
                <a:noFill/>
              </a:ln>
              <a:solidFill>
                <a:srgbClr val="000000"/>
              </a:solidFill>
              <a:effectLst/>
              <a:uFillTx/>
              <a:sym typeface="Helvetica"/>
            </a:endParaRPr>
          </a:p>
        </p:txBody>
      </p:sp>
      <p:sp>
        <p:nvSpPr>
          <p:cNvPr id="36" name="圆角矩形 35">
            <a:extLst>
              <a:ext uri="{FF2B5EF4-FFF2-40B4-BE49-F238E27FC236}">
                <a16:creationId xmlns:a16="http://schemas.microsoft.com/office/drawing/2014/main" id="{F384BF39-B94D-F63C-E77C-1915D6B2799B}"/>
              </a:ext>
            </a:extLst>
          </p:cNvPr>
          <p:cNvSpPr/>
          <p:nvPr/>
        </p:nvSpPr>
        <p:spPr>
          <a:xfrm>
            <a:off x="3421930" y="2626360"/>
            <a:ext cx="1084432" cy="243349"/>
          </a:xfrm>
          <a:prstGeom prst="roundRect">
            <a:avLst/>
          </a:prstGeom>
          <a:solidFill>
            <a:schemeClr val="accent1">
              <a:lumMod val="60000"/>
              <a:lumOff val="40000"/>
            </a:schemeClr>
          </a:solidFill>
          <a:ln w="25400" cap="flat">
            <a:solidFill>
              <a:schemeClr val="accent5"/>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dac2020</a:t>
            </a:r>
            <a:endParaRPr kumimoji="0" lang="zh-CN" altLang="en-US"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38" name="曲线连接符 37">
            <a:extLst>
              <a:ext uri="{FF2B5EF4-FFF2-40B4-BE49-F238E27FC236}">
                <a16:creationId xmlns:a16="http://schemas.microsoft.com/office/drawing/2014/main" id="{7BF6C450-CB55-3EC6-74D9-5A921A32EED2}"/>
              </a:ext>
            </a:extLst>
          </p:cNvPr>
          <p:cNvCxnSpPr>
            <a:endCxn id="36" idx="1"/>
          </p:cNvCxnSpPr>
          <p:nvPr/>
        </p:nvCxnSpPr>
        <p:spPr>
          <a:xfrm rot="5400000" flipH="1" flipV="1">
            <a:off x="2305736" y="3447966"/>
            <a:ext cx="1816124" cy="416263"/>
          </a:xfrm>
          <a:prstGeom prst="curvedConnector2">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39" name="文本框 38">
            <a:extLst>
              <a:ext uri="{FF2B5EF4-FFF2-40B4-BE49-F238E27FC236}">
                <a16:creationId xmlns:a16="http://schemas.microsoft.com/office/drawing/2014/main" id="{CEDBBBF1-A540-F4EA-1DA4-0A19380EC1BD}"/>
              </a:ext>
            </a:extLst>
          </p:cNvPr>
          <p:cNvSpPr txBox="1"/>
          <p:nvPr/>
        </p:nvSpPr>
        <p:spPr>
          <a:xfrm>
            <a:off x="1776027" y="3694688"/>
            <a:ext cx="1229054"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200" dirty="0">
                <a:solidFill>
                  <a:schemeClr val="tx1"/>
                </a:solidFill>
                <a:latin typeface="Microsoft YaHei" panose="020B0503020204020204" pitchFamily="34" charset="-122"/>
                <a:ea typeface="Microsoft YaHei" panose="020B0503020204020204" pitchFamily="34" charset="-122"/>
                <a:sym typeface="Helvetica"/>
              </a:rPr>
              <a:t>量子门持续时间和含噪模拟</a:t>
            </a:r>
            <a:endPar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40" name="圆角矩形 39">
            <a:extLst>
              <a:ext uri="{FF2B5EF4-FFF2-40B4-BE49-F238E27FC236}">
                <a16:creationId xmlns:a16="http://schemas.microsoft.com/office/drawing/2014/main" id="{9DEA5323-CA46-343C-9F9B-644DFBD022ED}"/>
              </a:ext>
            </a:extLst>
          </p:cNvPr>
          <p:cNvSpPr/>
          <p:nvPr/>
        </p:nvSpPr>
        <p:spPr>
          <a:xfrm>
            <a:off x="6344751" y="2645485"/>
            <a:ext cx="1084432" cy="243349"/>
          </a:xfrm>
          <a:prstGeom prst="roundRect">
            <a:avLst/>
          </a:prstGeom>
          <a:solidFill>
            <a:schemeClr val="accent1">
              <a:lumMod val="60000"/>
              <a:lumOff val="40000"/>
            </a:schemeClr>
          </a:solidFill>
          <a:ln w="25400" cap="flat">
            <a:solidFill>
              <a:schemeClr val="accent5"/>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tcad2023</a:t>
            </a:r>
            <a:endParaRPr kumimoji="0" lang="zh-CN" altLang="en-US"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41" name="曲线连接符 40">
            <a:extLst>
              <a:ext uri="{FF2B5EF4-FFF2-40B4-BE49-F238E27FC236}">
                <a16:creationId xmlns:a16="http://schemas.microsoft.com/office/drawing/2014/main" id="{6BE4DC00-9C10-5585-F62F-61BEB91CC10C}"/>
              </a:ext>
            </a:extLst>
          </p:cNvPr>
          <p:cNvCxnSpPr>
            <a:cxnSpLocks/>
            <a:endCxn id="40" idx="1"/>
          </p:cNvCxnSpPr>
          <p:nvPr/>
        </p:nvCxnSpPr>
        <p:spPr>
          <a:xfrm rot="5400000" flipH="1" flipV="1">
            <a:off x="4916535" y="3721190"/>
            <a:ext cx="2382245" cy="474187"/>
          </a:xfrm>
          <a:prstGeom prst="curvedConnector2">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44" name="文本框 43">
            <a:extLst>
              <a:ext uri="{FF2B5EF4-FFF2-40B4-BE49-F238E27FC236}">
                <a16:creationId xmlns:a16="http://schemas.microsoft.com/office/drawing/2014/main" id="{94369F16-CA56-9927-418C-83356F5FC5F9}"/>
              </a:ext>
            </a:extLst>
          </p:cNvPr>
          <p:cNvSpPr txBox="1"/>
          <p:nvPr/>
        </p:nvSpPr>
        <p:spPr>
          <a:xfrm>
            <a:off x="5922592" y="4147109"/>
            <a:ext cx="1433909"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200" dirty="0">
                <a:solidFill>
                  <a:schemeClr val="tx1"/>
                </a:solidFill>
                <a:latin typeface="Microsoft YaHei" panose="020B0503020204020204" pitchFamily="34" charset="-122"/>
                <a:ea typeface="Microsoft YaHei" panose="020B0503020204020204" pitchFamily="34" charset="-122"/>
                <a:sym typeface="Helvetica"/>
              </a:rPr>
              <a:t>中性原子设备的物理特征以及量子门持续时间</a:t>
            </a:r>
            <a:endPar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cxnSp>
        <p:nvCxnSpPr>
          <p:cNvPr id="54" name="曲线连接符 53">
            <a:extLst>
              <a:ext uri="{FF2B5EF4-FFF2-40B4-BE49-F238E27FC236}">
                <a16:creationId xmlns:a16="http://schemas.microsoft.com/office/drawing/2014/main" id="{325853C8-D5A7-EA1E-4037-76EF41A9CA28}"/>
              </a:ext>
            </a:extLst>
          </p:cNvPr>
          <p:cNvCxnSpPr>
            <a:cxnSpLocks/>
            <a:endCxn id="57" idx="1"/>
          </p:cNvCxnSpPr>
          <p:nvPr/>
        </p:nvCxnSpPr>
        <p:spPr>
          <a:xfrm rot="5400000" flipH="1" flipV="1">
            <a:off x="3522139" y="3751320"/>
            <a:ext cx="2397504" cy="439389"/>
          </a:xfrm>
          <a:prstGeom prst="curvedConnector2">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57" name="圆角矩形 56">
            <a:extLst>
              <a:ext uri="{FF2B5EF4-FFF2-40B4-BE49-F238E27FC236}">
                <a16:creationId xmlns:a16="http://schemas.microsoft.com/office/drawing/2014/main" id="{8CEE6F2C-5BA9-5907-1062-559D9EB5DAD5}"/>
              </a:ext>
            </a:extLst>
          </p:cNvPr>
          <p:cNvSpPr/>
          <p:nvPr/>
        </p:nvSpPr>
        <p:spPr>
          <a:xfrm>
            <a:off x="4940586" y="2650587"/>
            <a:ext cx="1084432" cy="243349"/>
          </a:xfrm>
          <a:prstGeom prst="round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glsvlsi2022</a:t>
            </a:r>
            <a:endParaRPr kumimoji="0" lang="zh-CN" altLang="en-US"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59" name="文本框 58">
            <a:extLst>
              <a:ext uri="{FF2B5EF4-FFF2-40B4-BE49-F238E27FC236}">
                <a16:creationId xmlns:a16="http://schemas.microsoft.com/office/drawing/2014/main" id="{E268AB45-C0AA-4476-A015-9E03CE3856A5}"/>
              </a:ext>
            </a:extLst>
          </p:cNvPr>
          <p:cNvSpPr txBox="1"/>
          <p:nvPr/>
        </p:nvSpPr>
        <p:spPr>
          <a:xfrm>
            <a:off x="4404592" y="4237351"/>
            <a:ext cx="1284408"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200" dirty="0">
                <a:solidFill>
                  <a:schemeClr val="tx1"/>
                </a:solidFill>
                <a:latin typeface="Microsoft YaHei" panose="020B0503020204020204" pitchFamily="34" charset="-122"/>
                <a:ea typeface="Microsoft YaHei" panose="020B0503020204020204" pitchFamily="34" charset="-122"/>
                <a:sym typeface="Helvetica"/>
              </a:rPr>
              <a:t>离子阱设备的物理特征</a:t>
            </a:r>
            <a:endPar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cxnSp>
        <p:nvCxnSpPr>
          <p:cNvPr id="61" name="曲线连接符 60">
            <a:extLst>
              <a:ext uri="{FF2B5EF4-FFF2-40B4-BE49-F238E27FC236}">
                <a16:creationId xmlns:a16="http://schemas.microsoft.com/office/drawing/2014/main" id="{4673AC54-BA94-5C5C-F403-F7FEFE12CB87}"/>
              </a:ext>
            </a:extLst>
          </p:cNvPr>
          <p:cNvCxnSpPr>
            <a:cxnSpLocks/>
            <a:endCxn id="6" idx="3"/>
          </p:cNvCxnSpPr>
          <p:nvPr/>
        </p:nvCxnSpPr>
        <p:spPr>
          <a:xfrm rot="16200000" flipV="1">
            <a:off x="6041842" y="2133488"/>
            <a:ext cx="3885707" cy="1256386"/>
          </a:xfrm>
          <a:prstGeom prst="curvedConnector2">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64" name="文本框 63">
            <a:extLst>
              <a:ext uri="{FF2B5EF4-FFF2-40B4-BE49-F238E27FC236}">
                <a16:creationId xmlns:a16="http://schemas.microsoft.com/office/drawing/2014/main" id="{51DDA200-C633-DF9E-333E-ABBE53D9F2E9}"/>
              </a:ext>
            </a:extLst>
          </p:cNvPr>
          <p:cNvSpPr txBox="1"/>
          <p:nvPr/>
        </p:nvSpPr>
        <p:spPr>
          <a:xfrm>
            <a:off x="7865726" y="851372"/>
            <a:ext cx="2174081"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Microsoft YaHei" panose="020B0503020204020204" pitchFamily="34" charset="-122"/>
                <a:ea typeface="Microsoft YaHei" panose="020B0503020204020204" pitchFamily="34" charset="-122"/>
                <a:sym typeface="Helvetica"/>
              </a:rPr>
              <a:t>asplos19aggregated</a:t>
            </a:r>
          </a:p>
          <a:p>
            <a:pPr marL="0" marR="0" indent="0" algn="ctr" defTabSz="914400" rtl="0" fontAlgn="auto" latinLnBrk="0" hangingPunct="0">
              <a:lnSpc>
                <a:spcPct val="100000"/>
              </a:lnSpc>
              <a:spcBef>
                <a:spcPts val="0"/>
              </a:spcBef>
              <a:spcAft>
                <a:spcPts val="0"/>
              </a:spcAft>
              <a:buClrTx/>
              <a:buSzTx/>
              <a:buFontTx/>
              <a:buNone/>
              <a:tabLst/>
            </a:pPr>
            <a:r>
              <a:rPr lang="zh-CN" altLang="en-US" sz="1200" dirty="0">
                <a:solidFill>
                  <a:schemeClr val="tx1"/>
                </a:solidFill>
                <a:latin typeface="Microsoft YaHei" panose="020B0503020204020204" pitchFamily="34" charset="-122"/>
                <a:ea typeface="Microsoft YaHei" panose="020B0503020204020204" pitchFamily="34" charset="-122"/>
                <a:sym typeface="Helvetica"/>
              </a:rPr>
              <a:t>直接针对硬件生成最优脉冲</a:t>
            </a:r>
            <a:endPar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65" name="平行四边形 64">
            <a:extLst>
              <a:ext uri="{FF2B5EF4-FFF2-40B4-BE49-F238E27FC236}">
                <a16:creationId xmlns:a16="http://schemas.microsoft.com/office/drawing/2014/main" id="{3118A580-43FC-D5E3-C548-80767FE065B8}"/>
              </a:ext>
            </a:extLst>
          </p:cNvPr>
          <p:cNvSpPr/>
          <p:nvPr/>
        </p:nvSpPr>
        <p:spPr>
          <a:xfrm>
            <a:off x="8613310" y="4281208"/>
            <a:ext cx="2871387" cy="335127"/>
          </a:xfrm>
          <a:prstGeom prst="parallelogram">
            <a:avLst>
              <a:gd name="adj" fmla="val 95212"/>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7" name="文本框 66">
            <a:extLst>
              <a:ext uri="{FF2B5EF4-FFF2-40B4-BE49-F238E27FC236}">
                <a16:creationId xmlns:a16="http://schemas.microsoft.com/office/drawing/2014/main" id="{70F84490-1820-695E-A260-16D1A6191433}"/>
              </a:ext>
            </a:extLst>
          </p:cNvPr>
          <p:cNvSpPr txBox="1"/>
          <p:nvPr/>
        </p:nvSpPr>
        <p:spPr>
          <a:xfrm>
            <a:off x="8883599" y="4326616"/>
            <a:ext cx="101565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脉冲级别优化</a:t>
            </a:r>
          </a:p>
        </p:txBody>
      </p:sp>
      <p:sp>
        <p:nvSpPr>
          <p:cNvPr id="68" name="文本框 67">
            <a:extLst>
              <a:ext uri="{FF2B5EF4-FFF2-40B4-BE49-F238E27FC236}">
                <a16:creationId xmlns:a16="http://schemas.microsoft.com/office/drawing/2014/main" id="{7FFDA30C-5AA5-4B1D-86A2-08BD0926B737}"/>
              </a:ext>
            </a:extLst>
          </p:cNvPr>
          <p:cNvSpPr txBox="1"/>
          <p:nvPr/>
        </p:nvSpPr>
        <p:spPr>
          <a:xfrm>
            <a:off x="10009559" y="4341072"/>
            <a:ext cx="61971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tc2021</a:t>
            </a:r>
            <a:endPar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endParaRPr>
          </a:p>
        </p:txBody>
      </p:sp>
      <p:sp>
        <p:nvSpPr>
          <p:cNvPr id="69" name="圆角矩形 68">
            <a:extLst>
              <a:ext uri="{FF2B5EF4-FFF2-40B4-BE49-F238E27FC236}">
                <a16:creationId xmlns:a16="http://schemas.microsoft.com/office/drawing/2014/main" id="{EA589078-1C2A-BFAF-2F70-40203774C15A}"/>
              </a:ext>
            </a:extLst>
          </p:cNvPr>
          <p:cNvSpPr/>
          <p:nvPr/>
        </p:nvSpPr>
        <p:spPr>
          <a:xfrm>
            <a:off x="3421930" y="3010625"/>
            <a:ext cx="1223812" cy="243349"/>
          </a:xfrm>
          <a:prstGeom prst="round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dac2020noise</a:t>
            </a:r>
            <a:endParaRPr kumimoji="0" lang="zh-CN" altLang="en-US"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72" name="直线箭头连接符 71">
            <a:extLst>
              <a:ext uri="{FF2B5EF4-FFF2-40B4-BE49-F238E27FC236}">
                <a16:creationId xmlns:a16="http://schemas.microsoft.com/office/drawing/2014/main" id="{53C4A33F-0705-42C0-8E0D-FBFF8A06E3E9}"/>
              </a:ext>
            </a:extLst>
          </p:cNvPr>
          <p:cNvCxnSpPr>
            <a:cxnSpLocks/>
            <a:endCxn id="69" idx="2"/>
          </p:cNvCxnSpPr>
          <p:nvPr/>
        </p:nvCxnSpPr>
        <p:spPr>
          <a:xfrm flipV="1">
            <a:off x="3780685" y="3253974"/>
            <a:ext cx="253151" cy="1349637"/>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73" name="文本框 72">
            <a:extLst>
              <a:ext uri="{FF2B5EF4-FFF2-40B4-BE49-F238E27FC236}">
                <a16:creationId xmlns:a16="http://schemas.microsoft.com/office/drawing/2014/main" id="{4170AAF2-750E-A71A-2725-4691116503F7}"/>
              </a:ext>
            </a:extLst>
          </p:cNvPr>
          <p:cNvSpPr txBox="1"/>
          <p:nvPr/>
        </p:nvSpPr>
        <p:spPr>
          <a:xfrm>
            <a:off x="3244575" y="3705307"/>
            <a:ext cx="498339"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rPr>
              <a:t>相干噪声</a:t>
            </a:r>
          </a:p>
        </p:txBody>
      </p:sp>
      <p:sp>
        <p:nvSpPr>
          <p:cNvPr id="76" name="圆角矩形 75">
            <a:extLst>
              <a:ext uri="{FF2B5EF4-FFF2-40B4-BE49-F238E27FC236}">
                <a16:creationId xmlns:a16="http://schemas.microsoft.com/office/drawing/2014/main" id="{11DEC187-C106-A432-3FC1-429628F28B06}"/>
              </a:ext>
            </a:extLst>
          </p:cNvPr>
          <p:cNvSpPr/>
          <p:nvPr/>
        </p:nvSpPr>
        <p:spPr>
          <a:xfrm>
            <a:off x="6351260" y="3010162"/>
            <a:ext cx="1084432" cy="243349"/>
          </a:xfrm>
          <a:prstGeom prst="round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asplos2020</a:t>
            </a:r>
            <a:endParaRPr kumimoji="0" lang="zh-CN" altLang="en-US" sz="12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77" name="直线箭头连接符 76">
            <a:extLst>
              <a:ext uri="{FF2B5EF4-FFF2-40B4-BE49-F238E27FC236}">
                <a16:creationId xmlns:a16="http://schemas.microsoft.com/office/drawing/2014/main" id="{A1CD8F9C-E27D-EFC0-2ADD-33DCDB05EAF3}"/>
              </a:ext>
            </a:extLst>
          </p:cNvPr>
          <p:cNvCxnSpPr>
            <a:cxnSpLocks/>
            <a:endCxn id="76" idx="2"/>
          </p:cNvCxnSpPr>
          <p:nvPr/>
        </p:nvCxnSpPr>
        <p:spPr>
          <a:xfrm flipH="1" flipV="1">
            <a:off x="6893476" y="3253511"/>
            <a:ext cx="798799" cy="131064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78" name="文本框 77">
            <a:extLst>
              <a:ext uri="{FF2B5EF4-FFF2-40B4-BE49-F238E27FC236}">
                <a16:creationId xmlns:a16="http://schemas.microsoft.com/office/drawing/2014/main" id="{ECBBC4F6-C404-9C25-1433-1D78142201F1}"/>
              </a:ext>
            </a:extLst>
          </p:cNvPr>
          <p:cNvSpPr txBox="1"/>
          <p:nvPr/>
        </p:nvSpPr>
        <p:spPr>
          <a:xfrm>
            <a:off x="7406996" y="3691638"/>
            <a:ext cx="49833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200" dirty="0">
                <a:solidFill>
                  <a:schemeClr val="tx1"/>
                </a:solidFill>
                <a:latin typeface="Microsoft YaHei" panose="020B0503020204020204" pitchFamily="34" charset="-122"/>
                <a:ea typeface="Microsoft YaHei" panose="020B0503020204020204" pitchFamily="34" charset="-122"/>
                <a:sym typeface="Helvetica"/>
              </a:rPr>
              <a:t>串扰</a:t>
            </a:r>
            <a:endPar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Tree>
    <p:extLst>
      <p:ext uri="{BB962C8B-B14F-4D97-AF65-F5344CB8AC3E}">
        <p14:creationId xmlns:p14="http://schemas.microsoft.com/office/powerpoint/2010/main" val="190735276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wipe(down)">
                                      <p:cBhvr>
                                        <p:cTn id="10" dur="500"/>
                                        <p:tgtEl>
                                          <p:spTgt spid="6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down)">
                                      <p:cBhvr>
                                        <p:cTn id="13" dur="500"/>
                                        <p:tgtEl>
                                          <p:spTgt spid="36"/>
                                        </p:tgtEl>
                                      </p:cBhvr>
                                    </p:animEffect>
                                  </p:childTnLst>
                                </p:cTn>
                              </p:par>
                              <p:par>
                                <p:cTn id="14" presetID="22" presetClass="entr" presetSubtype="4"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00"/>
                                        <p:tgtEl>
                                          <p:spTgt spid="5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22" presetClass="entr" presetSubtype="4"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down)">
                                      <p:cBhvr>
                                        <p:cTn id="28" dur="500"/>
                                        <p:tgtEl>
                                          <p:spTgt spid="5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par>
                                <p:cTn id="32" presetID="22" presetClass="entr" presetSubtype="4" fill="hold"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500"/>
                                        <p:tgtEl>
                                          <p:spTgt spid="72"/>
                                        </p:tgtEl>
                                      </p:cBhvr>
                                    </p:animEffect>
                                  </p:childTnLst>
                                </p:cTn>
                              </p:par>
                              <p:par>
                                <p:cTn id="35" presetID="22" presetClass="entr" presetSubtype="4" fill="hold" nodeType="with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down)">
                                      <p:cBhvr>
                                        <p:cTn id="37" dur="500"/>
                                        <p:tgtEl>
                                          <p:spTgt spid="7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wipe(down)">
                                      <p:cBhvr>
                                        <p:cTn id="40" dur="500"/>
                                        <p:tgtEl>
                                          <p:spTgt spid="7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500"/>
                                        <p:tgtEl>
                                          <p:spTgt spid="59"/>
                                        </p:tgtEl>
                                      </p:cBhvr>
                                    </p:animEffect>
                                  </p:childTnLst>
                                </p:cTn>
                              </p:par>
                              <p:par>
                                <p:cTn id="47" presetID="22" presetClass="entr" presetSubtype="4"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down)">
                                      <p:cBhvr>
                                        <p:cTn id="49" dur="500"/>
                                        <p:tgtEl>
                                          <p:spTgt spid="6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wipe(down)">
                                      <p:cBhvr>
                                        <p:cTn id="52" dur="500"/>
                                        <p:tgtEl>
                                          <p:spTgt spid="6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down)">
                                      <p:cBhvr>
                                        <p:cTn id="5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p:bldP spid="40" grpId="0" animBg="1"/>
      <p:bldP spid="44" grpId="0"/>
      <p:bldP spid="57" grpId="0" animBg="1"/>
      <p:bldP spid="59" grpId="0"/>
      <p:bldP spid="64" grpId="0"/>
      <p:bldP spid="69" grpId="0" animBg="1"/>
      <p:bldP spid="73" grpId="0"/>
      <p:bldP spid="76" grpId="0" animBg="1"/>
      <p:bldP spid="7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5">
            <a:extLst>
              <a:ext uri="{FF2B5EF4-FFF2-40B4-BE49-F238E27FC236}">
                <a16:creationId xmlns:a16="http://schemas.microsoft.com/office/drawing/2014/main" id="{9F03B514-7A8D-CD19-39C3-B1652B2A4F54}"/>
              </a:ext>
            </a:extLst>
          </p:cNvPr>
          <p:cNvSpPr>
            <a:spLocks noGrp="1"/>
          </p:cNvSpPr>
          <p:nvPr>
            <p:ph type="title"/>
          </p:nvPr>
        </p:nvSpPr>
        <p:spPr/>
        <p:txBody>
          <a:bodyPr/>
          <a:lstStyle/>
          <a:p>
            <a:r>
              <a:rPr lang="zh-CN" altLang="en-US" dirty="0"/>
              <a:t>量子编译背景</a:t>
            </a:r>
          </a:p>
        </p:txBody>
      </p:sp>
      <p:sp>
        <p:nvSpPr>
          <p:cNvPr id="3" name="灯片编号占位符 2">
            <a:extLst>
              <a:ext uri="{FF2B5EF4-FFF2-40B4-BE49-F238E27FC236}">
                <a16:creationId xmlns:a16="http://schemas.microsoft.com/office/drawing/2014/main" id="{06AC64D8-1FA1-F14F-B20E-42BD86E3D4DB}"/>
              </a:ext>
            </a:extLst>
          </p:cNvPr>
          <p:cNvSpPr>
            <a:spLocks noGrp="1"/>
          </p:cNvSpPr>
          <p:nvPr>
            <p:ph type="sldNum" sz="quarter" idx="10"/>
          </p:nvPr>
        </p:nvSpPr>
        <p:spPr/>
        <p:txBody>
          <a:bodyPr/>
          <a:lstStyle/>
          <a:p>
            <a:fld id="{86CB4B4D-7CA3-9044-876B-883B54F8677D}" type="slidenum">
              <a:rPr lang="en-US" altLang="zh-CN" smtClean="0"/>
              <a:t>11</a:t>
            </a:fld>
            <a:endParaRPr lang="zh-CN" altLang="en-US"/>
          </a:p>
        </p:txBody>
      </p:sp>
      <p:sp>
        <p:nvSpPr>
          <p:cNvPr id="5" name="立方体 4">
            <a:extLst>
              <a:ext uri="{FF2B5EF4-FFF2-40B4-BE49-F238E27FC236}">
                <a16:creationId xmlns:a16="http://schemas.microsoft.com/office/drawing/2014/main" id="{0C9B3CDD-8E15-6746-46A3-09F588F3D075}"/>
              </a:ext>
            </a:extLst>
          </p:cNvPr>
          <p:cNvSpPr/>
          <p:nvPr/>
        </p:nvSpPr>
        <p:spPr>
          <a:xfrm>
            <a:off x="851577" y="1406655"/>
            <a:ext cx="4975596" cy="1813899"/>
          </a:xfrm>
          <a:prstGeom prst="cube">
            <a:avLst>
              <a:gd name="adj" fmla="val 84675"/>
            </a:avLst>
          </a:prstGeom>
          <a:solidFill>
            <a:srgbClr val="FFB1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7" name="立方体 6">
            <a:extLst>
              <a:ext uri="{FF2B5EF4-FFF2-40B4-BE49-F238E27FC236}">
                <a16:creationId xmlns:a16="http://schemas.microsoft.com/office/drawing/2014/main" id="{3E3AA65C-7999-287F-1A80-EEBBAFD8DC98}"/>
              </a:ext>
            </a:extLst>
          </p:cNvPr>
          <p:cNvSpPr/>
          <p:nvPr/>
        </p:nvSpPr>
        <p:spPr>
          <a:xfrm>
            <a:off x="402431" y="3399888"/>
            <a:ext cx="11387138" cy="2402682"/>
          </a:xfrm>
          <a:prstGeom prst="cube">
            <a:avLst>
              <a:gd name="adj" fmla="val 89689"/>
            </a:avLst>
          </a:prstGeom>
          <a:solidFill>
            <a:srgbClr val="00B05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6" name="文本框 5">
            <a:extLst>
              <a:ext uri="{FF2B5EF4-FFF2-40B4-BE49-F238E27FC236}">
                <a16:creationId xmlns:a16="http://schemas.microsoft.com/office/drawing/2014/main" id="{F32C6A73-E4AB-1DB2-AEDA-2303A32FBAFE}"/>
              </a:ext>
            </a:extLst>
          </p:cNvPr>
          <p:cNvSpPr txBox="1"/>
          <p:nvPr/>
        </p:nvSpPr>
        <p:spPr>
          <a:xfrm>
            <a:off x="1656573" y="4298057"/>
            <a:ext cx="148694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量子中间表示</a:t>
            </a:r>
            <a:endParaRPr kumimoji="0" lang="zh-CN" altLang="en-US" sz="1800" b="1" i="0" u="none" strike="noStrike" cap="none" spc="0" normalizeH="0" baseline="0" dirty="0">
              <a:ln>
                <a:noFill/>
              </a:ln>
              <a:solidFill>
                <a:srgbClr val="000000"/>
              </a:solidFill>
              <a:effectLst/>
              <a:uFillTx/>
              <a:sym typeface="Helvetica"/>
            </a:endParaRPr>
          </a:p>
        </p:txBody>
      </p:sp>
      <p:sp>
        <p:nvSpPr>
          <p:cNvPr id="8" name="平行四边形 7">
            <a:extLst>
              <a:ext uri="{FF2B5EF4-FFF2-40B4-BE49-F238E27FC236}">
                <a16:creationId xmlns:a16="http://schemas.microsoft.com/office/drawing/2014/main" id="{3A3C3F2E-7D2B-9571-67A5-F937081A75CD}"/>
              </a:ext>
            </a:extLst>
          </p:cNvPr>
          <p:cNvSpPr/>
          <p:nvPr/>
        </p:nvSpPr>
        <p:spPr>
          <a:xfrm>
            <a:off x="6265068" y="3561599"/>
            <a:ext cx="4947961" cy="1105786"/>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9" name="文本框 8">
            <a:extLst>
              <a:ext uri="{FF2B5EF4-FFF2-40B4-BE49-F238E27FC236}">
                <a16:creationId xmlns:a16="http://schemas.microsoft.com/office/drawing/2014/main" id="{270CEECF-1937-57CD-9CE3-47CE5C8AB587}"/>
              </a:ext>
            </a:extLst>
          </p:cNvPr>
          <p:cNvSpPr txBox="1"/>
          <p:nvPr/>
        </p:nvSpPr>
        <p:spPr>
          <a:xfrm>
            <a:off x="7261127" y="3570865"/>
            <a:ext cx="101565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逻辑线路优化</a:t>
            </a:r>
          </a:p>
        </p:txBody>
      </p:sp>
      <p:sp>
        <p:nvSpPr>
          <p:cNvPr id="10" name="文本框 9">
            <a:extLst>
              <a:ext uri="{FF2B5EF4-FFF2-40B4-BE49-F238E27FC236}">
                <a16:creationId xmlns:a16="http://schemas.microsoft.com/office/drawing/2014/main" id="{FFFAFDCA-A9E5-6A66-C09F-E22BA5EEFCC2}"/>
              </a:ext>
            </a:extLst>
          </p:cNvPr>
          <p:cNvSpPr txBox="1"/>
          <p:nvPr/>
        </p:nvSpPr>
        <p:spPr>
          <a:xfrm>
            <a:off x="2400044" y="1461997"/>
            <a:ext cx="125450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zh-CN" altLang="en-US" b="1" dirty="0">
                <a:sym typeface="Helvetica"/>
              </a:rPr>
              <a:t>纯量子算法</a:t>
            </a:r>
            <a:endParaRPr kumimoji="0" lang="zh-CN" altLang="en-US" sz="1800" b="1" i="0" u="none" strike="noStrike" cap="none" spc="0" normalizeH="0" baseline="0" dirty="0">
              <a:ln>
                <a:noFill/>
              </a:ln>
              <a:solidFill>
                <a:srgbClr val="000000"/>
              </a:solidFill>
              <a:effectLst/>
              <a:uFillTx/>
              <a:sym typeface="Helvetica"/>
            </a:endParaRPr>
          </a:p>
        </p:txBody>
      </p:sp>
      <p:sp>
        <p:nvSpPr>
          <p:cNvPr id="4" name="平行四边形 3">
            <a:extLst>
              <a:ext uri="{FF2B5EF4-FFF2-40B4-BE49-F238E27FC236}">
                <a16:creationId xmlns:a16="http://schemas.microsoft.com/office/drawing/2014/main" id="{A6B81D9E-0BF5-6C48-181E-7974684A462C}"/>
              </a:ext>
            </a:extLst>
          </p:cNvPr>
          <p:cNvSpPr/>
          <p:nvPr/>
        </p:nvSpPr>
        <p:spPr>
          <a:xfrm>
            <a:off x="6957295" y="4050234"/>
            <a:ext cx="3759438" cy="617152"/>
          </a:xfrm>
          <a:prstGeom prst="parallelogram">
            <a:avLst>
              <a:gd name="adj" fmla="val 94347"/>
            </a:avLst>
          </a:prstGeom>
          <a:solidFill>
            <a:schemeClr val="accent6">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11" name="文本框 10">
            <a:extLst>
              <a:ext uri="{FF2B5EF4-FFF2-40B4-BE49-F238E27FC236}">
                <a16:creationId xmlns:a16="http://schemas.microsoft.com/office/drawing/2014/main" id="{1ED66596-7B2A-9D6E-540C-F6F7E3AEF5F8}"/>
              </a:ext>
            </a:extLst>
          </p:cNvPr>
          <p:cNvSpPr txBox="1"/>
          <p:nvPr/>
        </p:nvSpPr>
        <p:spPr>
          <a:xfrm>
            <a:off x="7509671" y="403065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模式匹配以及模式生成</a:t>
            </a:r>
          </a:p>
        </p:txBody>
      </p:sp>
      <p:sp>
        <p:nvSpPr>
          <p:cNvPr id="17" name="文本框 16">
            <a:extLst>
              <a:ext uri="{FF2B5EF4-FFF2-40B4-BE49-F238E27FC236}">
                <a16:creationId xmlns:a16="http://schemas.microsoft.com/office/drawing/2014/main" id="{8B424B3A-32C4-19AC-0CF5-049B8242B4CC}"/>
              </a:ext>
            </a:extLst>
          </p:cNvPr>
          <p:cNvSpPr txBox="1"/>
          <p:nvPr/>
        </p:nvSpPr>
        <p:spPr>
          <a:xfrm>
            <a:off x="8273512" y="3554234"/>
            <a:ext cx="2235544"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d</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ac2002,dac2003,</a:t>
            </a:r>
            <a:r>
              <a:rPr kumimoji="0" lang="en-US" altLang="zh-CN"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tase2019</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b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br>
            <a:r>
              <a:rPr kumimoji="0" lang="en-US" altLang="zh-CN" sz="1200" i="0" u="none" strike="noStrike" cap="none" spc="0" normalizeH="0" baseline="0" dirty="0">
                <a:ln>
                  <a:noFill/>
                </a:ln>
                <a:solidFill>
                  <a:srgbClr val="FF0000"/>
                </a:solidFill>
                <a:effectLst/>
                <a:uFillTx/>
                <a:latin typeface="Lucida Grande" panose="020B0600040502020204" pitchFamily="34" charset="0"/>
                <a:cs typeface="Lucida Grande" panose="020B0600040502020204" pitchFamily="34" charset="0"/>
                <a:sym typeface="Helvetica"/>
              </a:rPr>
              <a:t>npj2018</a:t>
            </a:r>
            <a:r>
              <a:rPr kumimoji="0" lang="en-US" altLang="zh-CN"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24" name="文本框 23">
            <a:extLst>
              <a:ext uri="{FF2B5EF4-FFF2-40B4-BE49-F238E27FC236}">
                <a16:creationId xmlns:a16="http://schemas.microsoft.com/office/drawing/2014/main" id="{135DE443-2372-E747-1AB0-85BB896394BC}"/>
              </a:ext>
            </a:extLst>
          </p:cNvPr>
          <p:cNvSpPr txBox="1"/>
          <p:nvPr/>
        </p:nvSpPr>
        <p:spPr>
          <a:xfrm>
            <a:off x="7616974" y="4221123"/>
            <a:ext cx="237179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200" dirty="0">
                <a:solidFill>
                  <a:schemeClr val="tx1"/>
                </a:solidFill>
                <a:latin typeface="Lucida Grande" panose="020B0600040502020204" pitchFamily="34" charset="0"/>
                <a:cs typeface="Lucida Grande" panose="020B0600040502020204" pitchFamily="34" charset="0"/>
                <a:sym typeface="Helvetica"/>
              </a:rPr>
              <a:t>tqc2022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a:t>
            </a:r>
            <a:r>
              <a:rPr kumimoji="0" lang="en-US" altLang="zh-CN" sz="1200" b="1"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iccad2022</a:t>
            </a:r>
            <a:r>
              <a:rPr kumimoji="0" lang="en-US" altLang="zh-CN" sz="120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,pldi2022</a:t>
            </a:r>
            <a:r>
              <a:rPr kumimoji="0" lang="zh-CN" altLang="en-US" sz="1200" i="0" u="none" strike="noStrike" cap="none" spc="0" normalizeH="0" baseline="0" dirty="0">
                <a:ln>
                  <a:noFill/>
                </a:ln>
                <a:solidFill>
                  <a:schemeClr val="accent1"/>
                </a:solidFill>
                <a:effectLst/>
                <a:uFillTx/>
                <a:latin typeface="Lucida Grande" panose="020B0600040502020204" pitchFamily="34" charset="0"/>
                <a:cs typeface="Lucida Grande" panose="020B0600040502020204" pitchFamily="34" charset="0"/>
                <a:sym typeface="Helvetica"/>
              </a:rPr>
              <a:t> </a:t>
            </a:r>
          </a:p>
        </p:txBody>
      </p:sp>
      <p:sp>
        <p:nvSpPr>
          <p:cNvPr id="25" name="平行四边形 24">
            <a:extLst>
              <a:ext uri="{FF2B5EF4-FFF2-40B4-BE49-F238E27FC236}">
                <a16:creationId xmlns:a16="http://schemas.microsoft.com/office/drawing/2014/main" id="{C97FDDC4-BA2A-2F96-8F91-58E6405BE9D5}"/>
              </a:ext>
            </a:extLst>
          </p:cNvPr>
          <p:cNvSpPr/>
          <p:nvPr/>
        </p:nvSpPr>
        <p:spPr>
          <a:xfrm>
            <a:off x="5772970" y="4703249"/>
            <a:ext cx="4341186" cy="468103"/>
          </a:xfrm>
          <a:prstGeom prst="parallelogram">
            <a:avLst>
              <a:gd name="adj" fmla="val 94347"/>
            </a:avLst>
          </a:prstGeom>
          <a:solidFill>
            <a:schemeClr val="accent6">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6" name="文本框 25">
            <a:extLst>
              <a:ext uri="{FF2B5EF4-FFF2-40B4-BE49-F238E27FC236}">
                <a16:creationId xmlns:a16="http://schemas.microsoft.com/office/drawing/2014/main" id="{382ECE24-C463-5BB0-346C-B9B490DB8B05}"/>
              </a:ext>
            </a:extLst>
          </p:cNvPr>
          <p:cNvSpPr txBox="1"/>
          <p:nvPr/>
        </p:nvSpPr>
        <p:spPr>
          <a:xfrm>
            <a:off x="6438358" y="4691493"/>
            <a:ext cx="1631212"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2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量子比特重用与去计算</a:t>
            </a:r>
          </a:p>
        </p:txBody>
      </p:sp>
      <p:sp>
        <p:nvSpPr>
          <p:cNvPr id="27" name="文本框 26">
            <a:extLst>
              <a:ext uri="{FF2B5EF4-FFF2-40B4-BE49-F238E27FC236}">
                <a16:creationId xmlns:a16="http://schemas.microsoft.com/office/drawing/2014/main" id="{E2700F7B-79F6-E6A4-5E2D-4A7E42AEF7F9}"/>
              </a:ext>
            </a:extLst>
          </p:cNvPr>
          <p:cNvSpPr txBox="1"/>
          <p:nvPr/>
        </p:nvSpPr>
        <p:spPr>
          <a:xfrm>
            <a:off x="6744690" y="4894357"/>
            <a:ext cx="2451949"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pldi2021,pldi2022,asplos2023</a:t>
            </a:r>
            <a:r>
              <a:rPr kumimoji="0" lang="zh-CN" altLang="en-US" sz="12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p>
        </p:txBody>
      </p:sp>
      <p:sp>
        <p:nvSpPr>
          <p:cNvPr id="12" name="立方体 11">
            <a:extLst>
              <a:ext uri="{FF2B5EF4-FFF2-40B4-BE49-F238E27FC236}">
                <a16:creationId xmlns:a16="http://schemas.microsoft.com/office/drawing/2014/main" id="{18092FA8-27F5-0CCF-62E0-1C934E78112F}"/>
              </a:ext>
            </a:extLst>
          </p:cNvPr>
          <p:cNvSpPr/>
          <p:nvPr/>
        </p:nvSpPr>
        <p:spPr>
          <a:xfrm>
            <a:off x="4737253" y="1411718"/>
            <a:ext cx="7152620" cy="1813899"/>
          </a:xfrm>
          <a:prstGeom prst="cube">
            <a:avLst>
              <a:gd name="adj" fmla="val 84675"/>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zh-CN" alt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13" name="文本框 12">
            <a:extLst>
              <a:ext uri="{FF2B5EF4-FFF2-40B4-BE49-F238E27FC236}">
                <a16:creationId xmlns:a16="http://schemas.microsoft.com/office/drawing/2014/main" id="{C086A431-BD73-DC10-4BA6-BE6419876551}"/>
              </a:ext>
            </a:extLst>
          </p:cNvPr>
          <p:cNvSpPr txBox="1"/>
          <p:nvPr/>
        </p:nvSpPr>
        <p:spPr>
          <a:xfrm>
            <a:off x="6338100" y="1461997"/>
            <a:ext cx="255774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1" i="0" u="none" strike="noStrike" cap="none" spc="0" normalizeH="0" baseline="0" dirty="0">
                <a:ln>
                  <a:noFill/>
                </a:ln>
                <a:solidFill>
                  <a:srgbClr val="000000"/>
                </a:solidFill>
                <a:effectLst/>
                <a:uFillTx/>
                <a:sym typeface="Helvetica"/>
              </a:rPr>
              <a:t>量子</a:t>
            </a:r>
            <a:r>
              <a:rPr kumimoji="0" lang="en-US" altLang="zh-CN" sz="1800" b="1" i="0" u="none" strike="noStrike" cap="none" spc="0" normalizeH="0" baseline="0" dirty="0">
                <a:ln>
                  <a:noFill/>
                </a:ln>
                <a:solidFill>
                  <a:srgbClr val="000000"/>
                </a:solidFill>
                <a:effectLst/>
                <a:uFillTx/>
                <a:sym typeface="Helvetica"/>
              </a:rPr>
              <a:t>-</a:t>
            </a:r>
            <a:r>
              <a:rPr kumimoji="0" lang="zh-CN" altLang="en-US" sz="1800" b="1" i="0" u="none" strike="noStrike" cap="none" spc="0" normalizeH="0" baseline="0" dirty="0">
                <a:ln>
                  <a:noFill/>
                </a:ln>
                <a:solidFill>
                  <a:srgbClr val="000000"/>
                </a:solidFill>
                <a:effectLst/>
                <a:uFillTx/>
                <a:sym typeface="Helvetica"/>
              </a:rPr>
              <a:t>经典混合算法</a:t>
            </a:r>
            <a:r>
              <a:rPr kumimoji="0" lang="en-US" altLang="zh-CN" sz="1800" b="1" i="0" u="none" strike="noStrike" cap="none" spc="0" normalizeH="0" baseline="0" dirty="0">
                <a:ln>
                  <a:noFill/>
                </a:ln>
                <a:solidFill>
                  <a:srgbClr val="000000"/>
                </a:solidFill>
                <a:effectLst/>
                <a:uFillTx/>
                <a:sym typeface="Helvetica"/>
              </a:rPr>
              <a:t>/</a:t>
            </a:r>
            <a:r>
              <a:rPr kumimoji="0" lang="zh-CN" altLang="en-US" sz="1800" b="1" i="0" u="none" strike="noStrike" cap="none" spc="0" normalizeH="0" baseline="0" dirty="0">
                <a:ln>
                  <a:noFill/>
                </a:ln>
                <a:solidFill>
                  <a:srgbClr val="000000"/>
                </a:solidFill>
                <a:effectLst/>
                <a:uFillTx/>
                <a:sym typeface="Helvetica"/>
              </a:rPr>
              <a:t>应用</a:t>
            </a:r>
          </a:p>
        </p:txBody>
      </p:sp>
      <p:cxnSp>
        <p:nvCxnSpPr>
          <p:cNvPr id="21" name="直线箭头连接符 20">
            <a:extLst>
              <a:ext uri="{FF2B5EF4-FFF2-40B4-BE49-F238E27FC236}">
                <a16:creationId xmlns:a16="http://schemas.microsoft.com/office/drawing/2014/main" id="{0A496382-C144-CA92-B9F1-C4484B5C0D25}"/>
              </a:ext>
            </a:extLst>
          </p:cNvPr>
          <p:cNvCxnSpPr/>
          <p:nvPr/>
        </p:nvCxnSpPr>
        <p:spPr>
          <a:xfrm>
            <a:off x="5508000" y="5802570"/>
            <a:ext cx="0" cy="1934661"/>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15" name="下箭头 14">
            <a:extLst>
              <a:ext uri="{FF2B5EF4-FFF2-40B4-BE49-F238E27FC236}">
                <a16:creationId xmlns:a16="http://schemas.microsoft.com/office/drawing/2014/main" id="{D19A216F-0244-9941-F4F4-4A45E26188E2}"/>
              </a:ext>
            </a:extLst>
          </p:cNvPr>
          <p:cNvSpPr/>
          <p:nvPr/>
        </p:nvSpPr>
        <p:spPr>
          <a:xfrm>
            <a:off x="6326965" y="3289868"/>
            <a:ext cx="715243" cy="889225"/>
          </a:xfrm>
          <a:prstGeom prst="downArrow">
            <a:avLst>
              <a:gd name="adj1" fmla="val 50000"/>
              <a:gd name="adj2" fmla="val 35965"/>
            </a:avLst>
          </a:prstGeom>
          <a:solidFill>
            <a:schemeClr val="tx1">
              <a:lumMod val="65000"/>
              <a:lumOff val="35000"/>
            </a:schemeClr>
          </a:solidFill>
          <a:ln w="25400" cap="flat">
            <a:noFill/>
            <a:prstDash val="solid"/>
            <a:round/>
          </a:ln>
          <a:effectLst/>
          <a:scene3d>
            <a:camera prst="isometricOffAxis1Left">
              <a:rot lat="0" lon="2400000" rev="0"/>
            </a:camera>
            <a:lightRig rig="flood" dir="t"/>
          </a:scene3d>
          <a:sp3d extrusionH="254000"/>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cxnSp>
        <p:nvCxnSpPr>
          <p:cNvPr id="18" name="直线箭头连接符 17">
            <a:extLst>
              <a:ext uri="{FF2B5EF4-FFF2-40B4-BE49-F238E27FC236}">
                <a16:creationId xmlns:a16="http://schemas.microsoft.com/office/drawing/2014/main" id="{3B29F5A7-9830-AC77-4793-6DBC30E40ACF}"/>
              </a:ext>
            </a:extLst>
          </p:cNvPr>
          <p:cNvCxnSpPr>
            <a:cxnSpLocks/>
            <a:stCxn id="4" idx="2"/>
          </p:cNvCxnSpPr>
          <p:nvPr/>
        </p:nvCxnSpPr>
        <p:spPr>
          <a:xfrm>
            <a:off x="10425601" y="4358810"/>
            <a:ext cx="2118422" cy="0"/>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35" name="文本框 34">
            <a:extLst>
              <a:ext uri="{FF2B5EF4-FFF2-40B4-BE49-F238E27FC236}">
                <a16:creationId xmlns:a16="http://schemas.microsoft.com/office/drawing/2014/main" id="{3A1AA06E-9F34-EB0D-8510-37134B225958}"/>
              </a:ext>
            </a:extLst>
          </p:cNvPr>
          <p:cNvSpPr txBox="1"/>
          <p:nvPr/>
        </p:nvSpPr>
        <p:spPr>
          <a:xfrm>
            <a:off x="3135476" y="3384326"/>
            <a:ext cx="3458631"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jetc2020,tqc2021</a:t>
            </a:r>
            <a:r>
              <a:rPr kumimoji="0" lang="zh-CN" altLang="en-US"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 </a:t>
            </a:r>
            <a:r>
              <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考虑经典</a:t>
            </a:r>
            <a:r>
              <a:rPr kumimoji="0" lang="en-US" altLang="zh-CN"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a:t>
            </a:r>
            <a:r>
              <a:rPr kumimoji="0" lang="zh-CN" altLang="en-US"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rPr>
              <a:t>量子混合程序编译所需要的程序语言特征</a:t>
            </a:r>
            <a:endParaRPr kumimoji="0" lang="en-US" altLang="zh-CN" sz="1200" b="0"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endParaRPr>
          </a:p>
          <a:p>
            <a:pPr marL="0" marR="0" indent="0" algn="l" defTabSz="914400" rtl="0" fontAlgn="auto" latinLnBrk="0" hangingPunct="0">
              <a:lnSpc>
                <a:spcPct val="100000"/>
              </a:lnSpc>
              <a:spcBef>
                <a:spcPts val="0"/>
              </a:spcBef>
              <a:spcAft>
                <a:spcPts val="0"/>
              </a:spcAft>
              <a:buClrTx/>
              <a:buSzTx/>
              <a:buFontTx/>
              <a:buNone/>
              <a:tabLst/>
            </a:pPr>
            <a:r>
              <a:rPr kumimoji="0" lang="en-US" altLang="zh-CN" sz="1200" b="0" i="0" u="none" strike="noStrike" cap="none" spc="0" normalizeH="0" baseline="0" dirty="0">
                <a:ln>
                  <a:noFill/>
                </a:ln>
                <a:solidFill>
                  <a:schemeClr val="tx1"/>
                </a:solidFill>
                <a:effectLst/>
                <a:uFillTx/>
                <a:latin typeface="Lucida Grande" panose="020B0600040502020204" pitchFamily="34" charset="0"/>
                <a:cs typeface="Lucida Grande" panose="020B0600040502020204" pitchFamily="34" charset="0"/>
                <a:sym typeface="Helvetica"/>
              </a:rPr>
              <a:t>micro19</a:t>
            </a:r>
            <a:r>
              <a:rPr lang="zh-CN" altLang="en-US" sz="1200" dirty="0">
                <a:solidFill>
                  <a:schemeClr val="tx1"/>
                </a:solidFill>
                <a:latin typeface="Microsoft YaHei" panose="020B0503020204020204" pitchFamily="34" charset="-122"/>
                <a:ea typeface="Microsoft YaHei" panose="020B0503020204020204" pitchFamily="34" charset="-122"/>
                <a:cs typeface="Lucida Grande" panose="020B0600040502020204" pitchFamily="34" charset="0"/>
                <a:sym typeface="Helvetica"/>
              </a:rPr>
              <a:t> 针对变分算法提出部分编译的策略</a:t>
            </a:r>
            <a:endParaRPr kumimoji="0" lang="zh-CN" altLang="en-US" sz="1200" b="0"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cs typeface="Lucida Grande" panose="020B0600040502020204" pitchFamily="34" charset="0"/>
              <a:sym typeface="Helvetica"/>
            </a:endParaRPr>
          </a:p>
        </p:txBody>
      </p:sp>
      <p:sp>
        <p:nvSpPr>
          <p:cNvPr id="2" name="圆角矩形标注 1">
            <a:extLst>
              <a:ext uri="{FF2B5EF4-FFF2-40B4-BE49-F238E27FC236}">
                <a16:creationId xmlns:a16="http://schemas.microsoft.com/office/drawing/2014/main" id="{61820B5B-143D-4474-B603-8FCB43428943}"/>
              </a:ext>
            </a:extLst>
          </p:cNvPr>
          <p:cNvSpPr/>
          <p:nvPr/>
        </p:nvSpPr>
        <p:spPr>
          <a:xfrm>
            <a:off x="7616973" y="5396187"/>
            <a:ext cx="4272891" cy="715085"/>
          </a:xfrm>
          <a:prstGeom prst="wedgeRoundRectCallout">
            <a:avLst>
              <a:gd name="adj1" fmla="val -36412"/>
              <a:gd name="adj2" fmla="val -82686"/>
              <a:gd name="adj3" fmla="val 16667"/>
            </a:avLst>
          </a:prstGeom>
          <a:solidFill>
            <a:srgbClr val="FFFFFF"/>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dirty="0">
                <a:sym typeface="Helvetica"/>
              </a:rPr>
              <a:t>本质上是复用计算资源和存储资源，或许类似于经典中的垃圾回收</a:t>
            </a: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3940936395"/>
      </p:ext>
    </p:extLst>
  </p:cSld>
  <p:clrMapOvr>
    <a:masterClrMapping/>
  </p:clrMapOvr>
  <mc:AlternateContent xmlns:mc="http://schemas.openxmlformats.org/markup-compatibility/2006" xmlns:p14="http://schemas.microsoft.com/office/powerpoint/2010/main">
    <mc:Choice Requires="p14">
      <p:transition spd="slow">
        <p14:pan di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907BA854-E656-25FF-18C2-09458C63B66C}"/>
              </a:ext>
            </a:extLst>
          </p:cNvPr>
          <p:cNvSpPr>
            <a:spLocks noGrp="1"/>
          </p:cNvSpPr>
          <p:nvPr>
            <p:ph type="sldNum" sz="quarter" idx="10"/>
          </p:nvPr>
        </p:nvSpPr>
        <p:spPr/>
        <p:txBody>
          <a:bodyPr/>
          <a:lstStyle/>
          <a:p>
            <a:fld id="{86CB4B4D-7CA3-9044-876B-883B54F8677D}" type="slidenum">
              <a:rPr lang="en-US" altLang="zh-CN" smtClean="0"/>
              <a:t>12</a:t>
            </a:fld>
            <a:endParaRPr lang="zh-CN" altLang="en-US"/>
          </a:p>
        </p:txBody>
      </p:sp>
      <p:grpSp>
        <p:nvGrpSpPr>
          <p:cNvPr id="6" name="组合 5">
            <a:extLst>
              <a:ext uri="{FF2B5EF4-FFF2-40B4-BE49-F238E27FC236}">
                <a16:creationId xmlns:a16="http://schemas.microsoft.com/office/drawing/2014/main" id="{2F02F8E4-54AE-20F8-01E9-7B7BF793552F}"/>
              </a:ext>
            </a:extLst>
          </p:cNvPr>
          <p:cNvGrpSpPr/>
          <p:nvPr/>
        </p:nvGrpSpPr>
        <p:grpSpPr>
          <a:xfrm>
            <a:off x="1112067" y="1002708"/>
            <a:ext cx="8679304" cy="5549771"/>
            <a:chOff x="194873" y="894370"/>
            <a:chExt cx="8679304" cy="5549771"/>
          </a:xfrm>
        </p:grpSpPr>
        <p:sp>
          <p:nvSpPr>
            <p:cNvPr id="7" name="矩形 6">
              <a:extLst>
                <a:ext uri="{FF2B5EF4-FFF2-40B4-BE49-F238E27FC236}">
                  <a16:creationId xmlns:a16="http://schemas.microsoft.com/office/drawing/2014/main" id="{BA83D9B9-73EB-AB9D-9036-963FF48B1AA4}"/>
                </a:ext>
              </a:extLst>
            </p:cNvPr>
            <p:cNvSpPr/>
            <p:nvPr/>
          </p:nvSpPr>
          <p:spPr>
            <a:xfrm>
              <a:off x="194875" y="894370"/>
              <a:ext cx="8679302" cy="704537"/>
            </a:xfrm>
            <a:prstGeom prst="rect">
              <a:avLst/>
            </a:prstGeom>
            <a:noFill/>
            <a:ln>
              <a:solidFill>
                <a:srgbClr val="C250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a:solidFill>
                  <a:schemeClr val="bg1"/>
                </a:solidFill>
                <a:latin typeface="+mj-lt"/>
              </a:endParaRPr>
            </a:p>
          </p:txBody>
        </p:sp>
        <p:pic>
          <p:nvPicPr>
            <p:cNvPr id="8" name="图片 7">
              <a:extLst>
                <a:ext uri="{FF2B5EF4-FFF2-40B4-BE49-F238E27FC236}">
                  <a16:creationId xmlns:a16="http://schemas.microsoft.com/office/drawing/2014/main" id="{58D6A9E7-17E7-4439-F549-4C72A401469D}"/>
                </a:ext>
              </a:extLst>
            </p:cNvPr>
            <p:cNvPicPr>
              <a:picLocks noChangeAspect="1"/>
            </p:cNvPicPr>
            <p:nvPr/>
          </p:nvPicPr>
          <p:blipFill>
            <a:blip r:embed="rId3"/>
            <a:stretch>
              <a:fillRect/>
            </a:stretch>
          </p:blipFill>
          <p:spPr>
            <a:xfrm>
              <a:off x="1280667" y="1082497"/>
              <a:ext cx="1541064" cy="339034"/>
            </a:xfrm>
            <a:prstGeom prst="rect">
              <a:avLst/>
            </a:prstGeom>
          </p:spPr>
        </p:pic>
        <p:sp>
          <p:nvSpPr>
            <p:cNvPr id="9" name="文本框 8">
              <a:extLst>
                <a:ext uri="{FF2B5EF4-FFF2-40B4-BE49-F238E27FC236}">
                  <a16:creationId xmlns:a16="http://schemas.microsoft.com/office/drawing/2014/main" id="{513CE8B0-70E9-8A00-4C3F-BC2C43379A89}"/>
                </a:ext>
              </a:extLst>
            </p:cNvPr>
            <p:cNvSpPr txBox="1"/>
            <p:nvPr/>
          </p:nvSpPr>
          <p:spPr>
            <a:xfrm>
              <a:off x="329786" y="952576"/>
              <a:ext cx="1004342" cy="646331"/>
            </a:xfrm>
            <a:prstGeom prst="rect">
              <a:avLst/>
            </a:prstGeom>
            <a:noFill/>
          </p:spPr>
          <p:txBody>
            <a:bodyPr wrap="square" rtlCol="0">
              <a:spAutoFit/>
            </a:bodyPr>
            <a:lstStyle/>
            <a:p>
              <a:pPr algn="ctr"/>
              <a:r>
                <a:rPr kumimoji="1" lang="zh-CN" altLang="en-US" dirty="0"/>
                <a:t>前端</a:t>
              </a:r>
              <a:endParaRPr kumimoji="1" lang="en-US" altLang="zh-CN" dirty="0"/>
            </a:p>
            <a:p>
              <a:pPr algn="ctr"/>
              <a:r>
                <a:rPr kumimoji="1" lang="en-US" altLang="zh-CN" dirty="0"/>
                <a:t>DL</a:t>
              </a:r>
              <a:r>
                <a:rPr kumimoji="1" lang="zh-CN" altLang="en-US" dirty="0"/>
                <a:t>框架</a:t>
              </a:r>
            </a:p>
          </p:txBody>
        </p:sp>
        <p:pic>
          <p:nvPicPr>
            <p:cNvPr id="10" name="图片 9">
              <a:extLst>
                <a:ext uri="{FF2B5EF4-FFF2-40B4-BE49-F238E27FC236}">
                  <a16:creationId xmlns:a16="http://schemas.microsoft.com/office/drawing/2014/main" id="{3B363046-0819-C54B-8E84-0B1500DBCB45}"/>
                </a:ext>
              </a:extLst>
            </p:cNvPr>
            <p:cNvPicPr>
              <a:picLocks noChangeAspect="1"/>
            </p:cNvPicPr>
            <p:nvPr/>
          </p:nvPicPr>
          <p:blipFill>
            <a:blip r:embed="rId4"/>
            <a:stretch>
              <a:fillRect/>
            </a:stretch>
          </p:blipFill>
          <p:spPr>
            <a:xfrm>
              <a:off x="2856031" y="1131563"/>
              <a:ext cx="1472465" cy="294493"/>
            </a:xfrm>
            <a:prstGeom prst="rect">
              <a:avLst/>
            </a:prstGeom>
          </p:spPr>
        </p:pic>
        <p:pic>
          <p:nvPicPr>
            <p:cNvPr id="11" name="图片 10">
              <a:extLst>
                <a:ext uri="{FF2B5EF4-FFF2-40B4-BE49-F238E27FC236}">
                  <a16:creationId xmlns:a16="http://schemas.microsoft.com/office/drawing/2014/main" id="{1DD335F2-3AA3-F1BF-4823-F6C6CFDAEBC3}"/>
                </a:ext>
              </a:extLst>
            </p:cNvPr>
            <p:cNvPicPr>
              <a:picLocks noChangeAspect="1"/>
            </p:cNvPicPr>
            <p:nvPr/>
          </p:nvPicPr>
          <p:blipFill rotWithShape="1">
            <a:blip r:embed="rId5"/>
            <a:srcRect l="27853" t="19352" r="31147" b="12414"/>
            <a:stretch/>
          </p:blipFill>
          <p:spPr>
            <a:xfrm>
              <a:off x="4309334" y="1028521"/>
              <a:ext cx="1184560" cy="419171"/>
            </a:xfrm>
            <a:prstGeom prst="rect">
              <a:avLst/>
            </a:prstGeom>
          </p:spPr>
        </p:pic>
        <p:pic>
          <p:nvPicPr>
            <p:cNvPr id="12" name="图片 11">
              <a:extLst>
                <a:ext uri="{FF2B5EF4-FFF2-40B4-BE49-F238E27FC236}">
                  <a16:creationId xmlns:a16="http://schemas.microsoft.com/office/drawing/2014/main" id="{1104F1FB-F503-43A1-EAF1-32F704D09F19}"/>
                </a:ext>
              </a:extLst>
            </p:cNvPr>
            <p:cNvPicPr>
              <a:picLocks noChangeAspect="1"/>
            </p:cNvPicPr>
            <p:nvPr/>
          </p:nvPicPr>
          <p:blipFill>
            <a:blip r:embed="rId6"/>
            <a:stretch>
              <a:fillRect/>
            </a:stretch>
          </p:blipFill>
          <p:spPr>
            <a:xfrm>
              <a:off x="5594656" y="1028521"/>
              <a:ext cx="1270416" cy="416171"/>
            </a:xfrm>
            <a:prstGeom prst="rect">
              <a:avLst/>
            </a:prstGeom>
          </p:spPr>
        </p:pic>
        <p:pic>
          <p:nvPicPr>
            <p:cNvPr id="13" name="图片 12">
              <a:extLst>
                <a:ext uri="{FF2B5EF4-FFF2-40B4-BE49-F238E27FC236}">
                  <a16:creationId xmlns:a16="http://schemas.microsoft.com/office/drawing/2014/main" id="{C7430AAD-0DA4-5692-2187-D683245F63DB}"/>
                </a:ext>
              </a:extLst>
            </p:cNvPr>
            <p:cNvPicPr>
              <a:picLocks noChangeAspect="1"/>
            </p:cNvPicPr>
            <p:nvPr/>
          </p:nvPicPr>
          <p:blipFill rotWithShape="1">
            <a:blip r:embed="rId7"/>
            <a:srcRect l="6160" t="17995" r="5301" b="16869"/>
            <a:stretch/>
          </p:blipFill>
          <p:spPr>
            <a:xfrm>
              <a:off x="6988322" y="1028948"/>
              <a:ext cx="1341619" cy="432255"/>
            </a:xfrm>
            <a:prstGeom prst="rect">
              <a:avLst/>
            </a:prstGeom>
          </p:spPr>
        </p:pic>
        <p:sp>
          <p:nvSpPr>
            <p:cNvPr id="14" name="文本框 13">
              <a:extLst>
                <a:ext uri="{FF2B5EF4-FFF2-40B4-BE49-F238E27FC236}">
                  <a16:creationId xmlns:a16="http://schemas.microsoft.com/office/drawing/2014/main" id="{47A78127-640C-A41E-F361-11A4B5A4B4B6}"/>
                </a:ext>
              </a:extLst>
            </p:cNvPr>
            <p:cNvSpPr txBox="1"/>
            <p:nvPr/>
          </p:nvSpPr>
          <p:spPr>
            <a:xfrm>
              <a:off x="8364510" y="1052199"/>
              <a:ext cx="415498" cy="369332"/>
            </a:xfrm>
            <a:prstGeom prst="rect">
              <a:avLst/>
            </a:prstGeom>
            <a:noFill/>
          </p:spPr>
          <p:txBody>
            <a:bodyPr wrap="none" rtlCol="0">
              <a:spAutoFit/>
            </a:bodyPr>
            <a:lstStyle/>
            <a:p>
              <a:r>
                <a:rPr kumimoji="1" lang="en-US" altLang="zh-CN" dirty="0"/>
                <a:t>…</a:t>
              </a:r>
              <a:endParaRPr kumimoji="1" lang="zh-CN" altLang="en-US" dirty="0"/>
            </a:p>
          </p:txBody>
        </p:sp>
        <p:sp>
          <p:nvSpPr>
            <p:cNvPr id="15" name="上箭头 14">
              <a:extLst>
                <a:ext uri="{FF2B5EF4-FFF2-40B4-BE49-F238E27FC236}">
                  <a16:creationId xmlns:a16="http://schemas.microsoft.com/office/drawing/2014/main" id="{EDC029C1-ACC9-D241-51EF-8B05B2F6B9D6}"/>
                </a:ext>
              </a:extLst>
            </p:cNvPr>
            <p:cNvSpPr/>
            <p:nvPr/>
          </p:nvSpPr>
          <p:spPr>
            <a:xfrm rot="10800000">
              <a:off x="1273914" y="1611794"/>
              <a:ext cx="390247" cy="520155"/>
            </a:xfrm>
            <a:prstGeom prst="upArrow">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zh-CN" altLang="en-US" sz="1200" dirty="0">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F6C2B9E8-5E89-6B4B-34D8-4353E313F7EA}"/>
                </a:ext>
              </a:extLst>
            </p:cNvPr>
            <p:cNvSpPr/>
            <p:nvPr/>
          </p:nvSpPr>
          <p:spPr>
            <a:xfrm>
              <a:off x="194874" y="1780112"/>
              <a:ext cx="8679301" cy="3730366"/>
            </a:xfrm>
            <a:prstGeom prst="rect">
              <a:avLst/>
            </a:prstGeom>
            <a:noFill/>
            <a:ln>
              <a:solidFill>
                <a:srgbClr val="C250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a:solidFill>
                  <a:schemeClr val="bg1"/>
                </a:solidFill>
                <a:latin typeface="+mj-lt"/>
              </a:endParaRPr>
            </a:p>
          </p:txBody>
        </p:sp>
        <p:sp>
          <p:nvSpPr>
            <p:cNvPr id="17" name="上箭头 16">
              <a:extLst>
                <a:ext uri="{FF2B5EF4-FFF2-40B4-BE49-F238E27FC236}">
                  <a16:creationId xmlns:a16="http://schemas.microsoft.com/office/drawing/2014/main" id="{2F2F428A-0E5D-E933-AB6A-BAAF98AD2426}"/>
                </a:ext>
              </a:extLst>
            </p:cNvPr>
            <p:cNvSpPr/>
            <p:nvPr/>
          </p:nvSpPr>
          <p:spPr>
            <a:xfrm rot="5400000">
              <a:off x="1993881" y="337123"/>
              <a:ext cx="180133" cy="3673216"/>
            </a:xfrm>
            <a:prstGeom prst="upArrow">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zh-CN" altLang="en-US" sz="1200" dirty="0">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D808BCCF-5B4C-D39F-6CAD-BF666306EFAF}"/>
                </a:ext>
              </a:extLst>
            </p:cNvPr>
            <p:cNvSpPr txBox="1"/>
            <p:nvPr/>
          </p:nvSpPr>
          <p:spPr>
            <a:xfrm>
              <a:off x="1809645" y="1777806"/>
              <a:ext cx="2215216" cy="369332"/>
            </a:xfrm>
            <a:prstGeom prst="rect">
              <a:avLst/>
            </a:prstGeom>
            <a:noFill/>
          </p:spPr>
          <p:txBody>
            <a:bodyPr wrap="square" rtlCol="0">
              <a:spAutoFit/>
            </a:bodyPr>
            <a:lstStyle/>
            <a:p>
              <a:pPr algn="ctr"/>
              <a:r>
                <a:rPr kumimoji="1" lang="zh-CN" altLang="en-US" dirty="0">
                  <a:solidFill>
                    <a:srgbClr val="BF504D"/>
                  </a:solidFill>
                </a:rPr>
                <a:t>编译系统前端优化</a:t>
              </a:r>
            </a:p>
          </p:txBody>
        </p:sp>
        <p:sp>
          <p:nvSpPr>
            <p:cNvPr id="19" name="圆角矩形 18">
              <a:extLst>
                <a:ext uri="{FF2B5EF4-FFF2-40B4-BE49-F238E27FC236}">
                  <a16:creationId xmlns:a16="http://schemas.microsoft.com/office/drawing/2014/main" id="{BAA3C126-CCC9-6998-1EA8-78665296822D}"/>
                </a:ext>
              </a:extLst>
            </p:cNvPr>
            <p:cNvSpPr/>
            <p:nvPr/>
          </p:nvSpPr>
          <p:spPr>
            <a:xfrm>
              <a:off x="254836" y="2364106"/>
              <a:ext cx="1851285" cy="3003966"/>
            </a:xfrm>
            <a:prstGeom prst="roundRect">
              <a:avLst/>
            </a:prstGeom>
            <a:noFill/>
            <a:ln w="19050">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框架模型 </a:t>
              </a:r>
              <a:r>
                <a:rPr lang="en-US" altLang="zh-CN" sz="1200" dirty="0">
                  <a:solidFill>
                    <a:srgbClr val="002060"/>
                  </a:solidFill>
                  <a:latin typeface="微软雅黑"/>
                  <a:ea typeface="微软雅黑"/>
                </a:rPr>
                <a:t>-&gt;</a:t>
              </a:r>
              <a:r>
                <a:rPr lang="zh-CN" altLang="en-US" sz="1200" dirty="0">
                  <a:solidFill>
                    <a:srgbClr val="002060"/>
                  </a:solidFill>
                  <a:latin typeface="微软雅黑"/>
                  <a:ea typeface="微软雅黑"/>
                </a:rPr>
                <a:t>高级图</a:t>
              </a:r>
              <a:r>
                <a:rPr lang="en-US" altLang="zh-CN" sz="1200" dirty="0">
                  <a:solidFill>
                    <a:srgbClr val="002060"/>
                  </a:solidFill>
                  <a:latin typeface="微软雅黑"/>
                  <a:ea typeface="微软雅黑"/>
                </a:rPr>
                <a:t>IR</a:t>
              </a:r>
            </a:p>
            <a:p>
              <a:pPr algn="ctr"/>
              <a:r>
                <a:rPr lang="zh-CN" altLang="en-US" sz="1200" dirty="0">
                  <a:solidFill>
                    <a:srgbClr val="002060"/>
                  </a:solidFill>
                  <a:latin typeface="微软雅黑"/>
                  <a:ea typeface="微软雅黑"/>
                </a:rPr>
                <a:t>硬件无关</a:t>
              </a:r>
              <a:endParaRPr lang="en-US" altLang="zh-CN" sz="1200" dirty="0">
                <a:solidFill>
                  <a:srgbClr val="002060"/>
                </a:solidFill>
                <a:latin typeface="微软雅黑"/>
                <a:ea typeface="微软雅黑"/>
              </a:endParaRPr>
            </a:p>
            <a:p>
              <a:pPr algn="ctr"/>
              <a:endParaRPr lang="en-US" altLang="zh-CN" sz="1200" dirty="0">
                <a:solidFill>
                  <a:schemeClr val="tx1"/>
                </a:solidFill>
                <a:latin typeface="微软雅黑" panose="020B0503020204020204" pitchFamily="34" charset="-122"/>
                <a:ea typeface="微软雅黑" panose="020B0503020204020204" pitchFamily="34" charset="-122"/>
              </a:endParaRPr>
            </a:p>
            <a:p>
              <a:r>
                <a:rPr lang="en-US" altLang="zh-CN" sz="1200" dirty="0">
                  <a:solidFill>
                    <a:srgbClr val="002060"/>
                  </a:solidFill>
                  <a:latin typeface="微软雅黑"/>
                  <a:ea typeface="微软雅黑"/>
                </a:rPr>
                <a:t>1.</a:t>
              </a:r>
              <a:r>
                <a:rPr lang="zh-CN" altLang="en-US" sz="1200" dirty="0">
                  <a:solidFill>
                    <a:srgbClr val="002060"/>
                  </a:solidFill>
                  <a:latin typeface="微软雅黑"/>
                  <a:ea typeface="微软雅黑"/>
                </a:rPr>
                <a:t> 数据流语义</a:t>
              </a:r>
              <a:endParaRPr lang="en-US" altLang="zh-CN" sz="1200" dirty="0">
                <a:solidFill>
                  <a:srgbClr val="002060"/>
                </a:solidFill>
                <a:latin typeface="微软雅黑"/>
                <a:ea typeface="微软雅黑"/>
              </a:endParaRPr>
            </a:p>
            <a:p>
              <a:r>
                <a:rPr lang="en-US" altLang="zh-CN" sz="1200" dirty="0">
                  <a:solidFill>
                    <a:srgbClr val="002060"/>
                  </a:solidFill>
                  <a:latin typeface="微软雅黑"/>
                  <a:ea typeface="微软雅黑"/>
                </a:rPr>
                <a:t>      DAG-based</a:t>
              </a:r>
            </a:p>
            <a:p>
              <a:r>
                <a:rPr lang="zh-CN" altLang="en-US" sz="1200" dirty="0">
                  <a:solidFill>
                    <a:srgbClr val="002060"/>
                  </a:solidFill>
                  <a:latin typeface="微软雅黑"/>
                  <a:ea typeface="微软雅黑"/>
                </a:rPr>
                <a:t>      </a:t>
              </a:r>
              <a:r>
                <a:rPr lang="en-US" altLang="zh-CN" sz="1200" dirty="0">
                  <a:solidFill>
                    <a:srgbClr val="002060"/>
                  </a:solidFill>
                  <a:latin typeface="微软雅黑"/>
                  <a:ea typeface="微软雅黑"/>
                </a:rPr>
                <a:t>Let-binding</a:t>
              </a:r>
            </a:p>
            <a:p>
              <a:endParaRPr lang="en-US" altLang="zh-CN" sz="1200" dirty="0">
                <a:solidFill>
                  <a:srgbClr val="002060"/>
                </a:solidFill>
                <a:latin typeface="微软雅黑"/>
                <a:ea typeface="微软雅黑"/>
              </a:endParaRPr>
            </a:p>
            <a:p>
              <a:r>
                <a:rPr lang="en-US" altLang="zh-CN" sz="1200" dirty="0">
                  <a:solidFill>
                    <a:srgbClr val="002060"/>
                  </a:solidFill>
                  <a:latin typeface="微软雅黑"/>
                  <a:ea typeface="微软雅黑"/>
                </a:rPr>
                <a:t>2. </a:t>
              </a:r>
              <a:r>
                <a:rPr lang="zh-CN" altLang="en-US" sz="1200" dirty="0">
                  <a:solidFill>
                    <a:srgbClr val="002060"/>
                  </a:solidFill>
                  <a:latin typeface="微软雅黑"/>
                  <a:ea typeface="微软雅黑"/>
                </a:rPr>
                <a:t>节点</a:t>
              </a:r>
              <a:r>
                <a:rPr lang="en-US" altLang="zh-CN" sz="1200" dirty="0">
                  <a:solidFill>
                    <a:srgbClr val="002060"/>
                  </a:solidFill>
                  <a:latin typeface="微软雅黑"/>
                  <a:ea typeface="微软雅黑"/>
                </a:rPr>
                <a:t>/</a:t>
              </a:r>
              <a:r>
                <a:rPr lang="zh-CN" altLang="en-US" sz="1200" dirty="0">
                  <a:solidFill>
                    <a:srgbClr val="002060"/>
                  </a:solidFill>
                  <a:latin typeface="微软雅黑"/>
                  <a:ea typeface="微软雅黑"/>
                </a:rPr>
                <a:t>张量计算表达</a:t>
              </a:r>
              <a:endParaRPr lang="en-US" altLang="zh-CN" sz="1200" dirty="0">
                <a:solidFill>
                  <a:srgbClr val="002060"/>
                </a:solidFill>
                <a:latin typeface="微软雅黑"/>
                <a:ea typeface="微软雅黑"/>
              </a:endParaRPr>
            </a:p>
            <a:p>
              <a:r>
                <a:rPr lang="zh-CN" altLang="en-US" sz="1200" dirty="0">
                  <a:solidFill>
                    <a:srgbClr val="002060"/>
                  </a:solidFill>
                  <a:latin typeface="微软雅黑"/>
                  <a:ea typeface="微软雅黑"/>
                </a:rPr>
                <a:t>      函数式</a:t>
              </a:r>
              <a:endParaRPr lang="en-US" altLang="zh-CN" sz="1200" dirty="0">
                <a:solidFill>
                  <a:srgbClr val="002060"/>
                </a:solidFill>
                <a:latin typeface="微软雅黑"/>
                <a:ea typeface="微软雅黑"/>
              </a:endParaRPr>
            </a:p>
            <a:p>
              <a:r>
                <a:rPr lang="zh-CN" altLang="en-US" sz="1200" dirty="0">
                  <a:solidFill>
                    <a:srgbClr val="002060"/>
                  </a:solidFill>
                  <a:latin typeface="微软雅黑"/>
                  <a:ea typeface="微软雅黑"/>
                </a:rPr>
                <a:t>      </a:t>
              </a:r>
              <a:r>
                <a:rPr lang="en-US" altLang="zh-CN" sz="1200" dirty="0">
                  <a:solidFill>
                    <a:srgbClr val="002060"/>
                  </a:solidFill>
                  <a:latin typeface="微软雅黑"/>
                  <a:ea typeface="微软雅黑"/>
                </a:rPr>
                <a:t>Lambda</a:t>
              </a:r>
              <a:r>
                <a:rPr lang="zh-CN" altLang="en-US" sz="1200" dirty="0">
                  <a:solidFill>
                    <a:srgbClr val="002060"/>
                  </a:solidFill>
                  <a:latin typeface="微软雅黑"/>
                  <a:ea typeface="微软雅黑"/>
                </a:rPr>
                <a:t>表达式</a:t>
              </a:r>
              <a:endParaRPr lang="en-US" altLang="zh-CN" sz="1200" dirty="0">
                <a:solidFill>
                  <a:srgbClr val="002060"/>
                </a:solidFill>
                <a:latin typeface="微软雅黑"/>
                <a:ea typeface="微软雅黑"/>
              </a:endParaRPr>
            </a:p>
            <a:p>
              <a:r>
                <a:rPr lang="zh-CN" altLang="en-US" sz="1200" dirty="0">
                  <a:solidFill>
                    <a:srgbClr val="002060"/>
                  </a:solidFill>
                  <a:latin typeface="微软雅黑"/>
                  <a:ea typeface="微软雅黑"/>
                </a:rPr>
                <a:t>      爱因斯坦符号</a:t>
              </a:r>
              <a:endParaRPr lang="en-US" altLang="zh-CN" sz="1200" dirty="0">
                <a:solidFill>
                  <a:srgbClr val="002060"/>
                </a:solidFill>
                <a:latin typeface="微软雅黑"/>
                <a:ea typeface="微软雅黑"/>
              </a:endParaRPr>
            </a:p>
            <a:p>
              <a:endParaRPr lang="en-US" altLang="zh-CN" sz="1200" dirty="0">
                <a:solidFill>
                  <a:srgbClr val="002060"/>
                </a:solidFill>
                <a:latin typeface="微软雅黑"/>
                <a:ea typeface="微软雅黑"/>
              </a:endParaRPr>
            </a:p>
            <a:p>
              <a:r>
                <a:rPr lang="en-US" altLang="zh-CN" sz="1200" dirty="0">
                  <a:solidFill>
                    <a:srgbClr val="002060"/>
                  </a:solidFill>
                  <a:latin typeface="微软雅黑"/>
                  <a:ea typeface="微软雅黑"/>
                </a:rPr>
                <a:t>3.</a:t>
              </a:r>
              <a:r>
                <a:rPr lang="zh-CN" altLang="en-US" sz="1200" dirty="0">
                  <a:solidFill>
                    <a:srgbClr val="002060"/>
                  </a:solidFill>
                  <a:latin typeface="微软雅黑"/>
                  <a:ea typeface="微软雅黑"/>
                </a:rPr>
                <a:t> 实现</a:t>
              </a:r>
              <a:endParaRPr lang="en-US" altLang="zh-CN" sz="1200" dirty="0">
                <a:solidFill>
                  <a:srgbClr val="002060"/>
                </a:solidFill>
                <a:latin typeface="微软雅黑"/>
                <a:ea typeface="微软雅黑"/>
              </a:endParaRPr>
            </a:p>
            <a:p>
              <a:r>
                <a:rPr lang="zh-CN" altLang="en-US" sz="1200" dirty="0">
                  <a:solidFill>
                    <a:srgbClr val="002060"/>
                  </a:solidFill>
                  <a:latin typeface="微软雅黑"/>
                  <a:ea typeface="微软雅黑"/>
                </a:rPr>
                <a:t>      数据表示</a:t>
              </a:r>
              <a:endParaRPr lang="en-US" altLang="zh-CN" sz="1200" dirty="0">
                <a:solidFill>
                  <a:srgbClr val="002060"/>
                </a:solidFill>
                <a:latin typeface="微软雅黑"/>
                <a:ea typeface="微软雅黑"/>
              </a:endParaRPr>
            </a:p>
            <a:p>
              <a:r>
                <a:rPr lang="zh-CN" altLang="en-US" sz="1200" dirty="0">
                  <a:solidFill>
                    <a:srgbClr val="002060"/>
                  </a:solidFill>
                  <a:latin typeface="微软雅黑"/>
                  <a:ea typeface="微软雅黑"/>
                </a:rPr>
                <a:t>      算子支持</a:t>
              </a:r>
              <a:endParaRPr lang="zh-CN" altLang="en-US" sz="1400" dirty="0">
                <a:solidFill>
                  <a:srgbClr val="002060"/>
                </a:solidFill>
                <a:latin typeface="微软雅黑"/>
                <a:ea typeface="微软雅黑"/>
              </a:endParaRPr>
            </a:p>
          </p:txBody>
        </p:sp>
        <p:sp>
          <p:nvSpPr>
            <p:cNvPr id="20" name="圆角矩形 19">
              <a:extLst>
                <a:ext uri="{FF2B5EF4-FFF2-40B4-BE49-F238E27FC236}">
                  <a16:creationId xmlns:a16="http://schemas.microsoft.com/office/drawing/2014/main" id="{7EEF1F3D-B350-CC78-6808-22A71B5D4A41}"/>
                </a:ext>
              </a:extLst>
            </p:cNvPr>
            <p:cNvSpPr/>
            <p:nvPr/>
          </p:nvSpPr>
          <p:spPr>
            <a:xfrm>
              <a:off x="2232077" y="2548174"/>
              <a:ext cx="319368" cy="2650820"/>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solidFill>
                    <a:srgbClr val="002060"/>
                  </a:solidFill>
                  <a:latin typeface="微软雅黑"/>
                  <a:ea typeface="微软雅黑"/>
                </a:rPr>
                <a:t>计算图</a:t>
              </a:r>
            </a:p>
          </p:txBody>
        </p:sp>
        <p:sp>
          <p:nvSpPr>
            <p:cNvPr id="21" name="圆角矩形 20">
              <a:extLst>
                <a:ext uri="{FF2B5EF4-FFF2-40B4-BE49-F238E27FC236}">
                  <a16:creationId xmlns:a16="http://schemas.microsoft.com/office/drawing/2014/main" id="{ED45B407-F94D-48D3-E1B3-F293F633DD7C}"/>
                </a:ext>
              </a:extLst>
            </p:cNvPr>
            <p:cNvSpPr/>
            <p:nvPr/>
          </p:nvSpPr>
          <p:spPr>
            <a:xfrm>
              <a:off x="2677400" y="2326630"/>
              <a:ext cx="1347461" cy="1452485"/>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计算图优化</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代数化简</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算子融合</a:t>
              </a:r>
              <a:endParaRPr lang="en-US" altLang="zh-CN" sz="1200" dirty="0">
                <a:solidFill>
                  <a:srgbClr val="002060"/>
                </a:solidFill>
                <a:latin typeface="微软雅黑"/>
                <a:ea typeface="微软雅黑"/>
              </a:endParaRPr>
            </a:p>
            <a:p>
              <a:pPr marL="228600" indent="-228600">
                <a:buAutoNum type="arabicPeriod"/>
              </a:pPr>
              <a:r>
                <a:rPr lang="en-US" altLang="zh-CN" sz="1200" dirty="0">
                  <a:solidFill>
                    <a:srgbClr val="002060"/>
                  </a:solidFill>
                  <a:latin typeface="微软雅黑"/>
                  <a:ea typeface="微软雅黑"/>
                </a:rPr>
                <a:t>CSE</a:t>
              </a:r>
            </a:p>
            <a:p>
              <a:pPr marL="228600" indent="-228600">
                <a:buAutoNum type="arabicPeriod"/>
              </a:pPr>
              <a:r>
                <a:rPr lang="en-US" altLang="zh-CN" sz="1200" dirty="0">
                  <a:solidFill>
                    <a:srgbClr val="002060"/>
                  </a:solidFill>
                  <a:latin typeface="微软雅黑"/>
                  <a:ea typeface="微软雅黑"/>
                </a:rPr>
                <a:t>DCE</a:t>
              </a:r>
            </a:p>
            <a:p>
              <a:pPr marL="228600" indent="-228600">
                <a:buAutoNum type="arabicPeriod"/>
              </a:pPr>
              <a:r>
                <a:rPr lang="zh-CN" altLang="en-US" sz="1200" dirty="0">
                  <a:solidFill>
                    <a:srgbClr val="002060"/>
                  </a:solidFill>
                  <a:latin typeface="微软雅黑"/>
                  <a:ea typeface="微软雅黑"/>
                </a:rPr>
                <a:t>布局转换</a:t>
              </a:r>
              <a:endParaRPr lang="en-US" altLang="zh-CN" sz="1200" dirty="0">
                <a:solidFill>
                  <a:srgbClr val="002060"/>
                </a:solidFill>
                <a:latin typeface="微软雅黑"/>
                <a:ea typeface="微软雅黑"/>
              </a:endParaRPr>
            </a:p>
            <a:p>
              <a:pPr algn="ctr"/>
              <a:r>
                <a:rPr lang="en-US" altLang="zh-CN" sz="1200" dirty="0">
                  <a:solidFill>
                    <a:srgbClr val="002060"/>
                  </a:solidFill>
                  <a:latin typeface="微软雅黑"/>
                  <a:ea typeface="微软雅黑"/>
                </a:rPr>
                <a:t>…</a:t>
              </a:r>
              <a:endParaRPr lang="zh-CN" altLang="en-US" sz="1200" dirty="0">
                <a:solidFill>
                  <a:srgbClr val="002060"/>
                </a:solidFill>
                <a:latin typeface="微软雅黑"/>
                <a:ea typeface="微软雅黑"/>
              </a:endParaRPr>
            </a:p>
          </p:txBody>
        </p:sp>
        <p:sp>
          <p:nvSpPr>
            <p:cNvPr id="22" name="圆角矩形 21">
              <a:extLst>
                <a:ext uri="{FF2B5EF4-FFF2-40B4-BE49-F238E27FC236}">
                  <a16:creationId xmlns:a16="http://schemas.microsoft.com/office/drawing/2014/main" id="{0F42D684-9904-96A7-E126-BE908B270B4C}"/>
                </a:ext>
              </a:extLst>
            </p:cNvPr>
            <p:cNvSpPr/>
            <p:nvPr/>
          </p:nvSpPr>
          <p:spPr>
            <a:xfrm>
              <a:off x="2677399" y="3853599"/>
              <a:ext cx="1347461" cy="690016"/>
            </a:xfrm>
            <a:prstGeom prst="roundRect">
              <a:avLst/>
            </a:prstGeom>
            <a:noFill/>
            <a:ln w="25400">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图优化方法</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模式匹配</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图重写</a:t>
              </a:r>
            </a:p>
          </p:txBody>
        </p:sp>
        <p:sp>
          <p:nvSpPr>
            <p:cNvPr id="23" name="圆角矩形 22">
              <a:extLst>
                <a:ext uri="{FF2B5EF4-FFF2-40B4-BE49-F238E27FC236}">
                  <a16:creationId xmlns:a16="http://schemas.microsoft.com/office/drawing/2014/main" id="{2CF9B11B-C700-75C5-807F-DA427C4788DF}"/>
                </a:ext>
              </a:extLst>
            </p:cNvPr>
            <p:cNvSpPr/>
            <p:nvPr/>
          </p:nvSpPr>
          <p:spPr>
            <a:xfrm>
              <a:off x="2677399" y="4611070"/>
              <a:ext cx="1347461" cy="815715"/>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1200" dirty="0">
                  <a:solidFill>
                    <a:srgbClr val="002060"/>
                  </a:solidFill>
                  <a:latin typeface="微软雅黑"/>
                  <a:ea typeface="微软雅黑"/>
                </a:rPr>
                <a:t>IR</a:t>
              </a:r>
              <a:r>
                <a:rPr lang="zh-CN" altLang="en-US" sz="1200" dirty="0">
                  <a:solidFill>
                    <a:srgbClr val="002060"/>
                  </a:solidFill>
                  <a:latin typeface="微软雅黑"/>
                  <a:ea typeface="微软雅黑"/>
                </a:rPr>
                <a:t>可视化方法</a:t>
              </a:r>
              <a:endParaRPr lang="en-US" altLang="zh-CN" sz="1200" dirty="0">
                <a:solidFill>
                  <a:srgbClr val="002060"/>
                </a:solidFill>
                <a:latin typeface="微软雅黑"/>
                <a:ea typeface="微软雅黑"/>
              </a:endParaRPr>
            </a:p>
            <a:p>
              <a:pPr marL="228600" indent="-228600" algn="ctr">
                <a:buAutoNum type="arabicPeriod"/>
              </a:pPr>
              <a:r>
                <a:rPr lang="zh-CN" altLang="en-US" sz="1200" dirty="0">
                  <a:solidFill>
                    <a:srgbClr val="002060"/>
                  </a:solidFill>
                  <a:latin typeface="微软雅黑"/>
                  <a:ea typeface="微软雅黑"/>
                </a:rPr>
                <a:t>文本格式</a:t>
              </a:r>
              <a:endParaRPr lang="en-US" altLang="zh-CN" sz="1200" dirty="0">
                <a:solidFill>
                  <a:srgbClr val="002060"/>
                </a:solidFill>
                <a:latin typeface="微软雅黑"/>
                <a:ea typeface="微软雅黑"/>
              </a:endParaRPr>
            </a:p>
            <a:p>
              <a:pPr marL="228600" indent="-228600" algn="ctr">
                <a:buAutoNum type="arabicPeriod"/>
              </a:pPr>
              <a:r>
                <a:rPr lang="en-US" altLang="zh-CN" sz="1200" dirty="0">
                  <a:solidFill>
                    <a:srgbClr val="002060"/>
                  </a:solidFill>
                  <a:latin typeface="微软雅黑"/>
                  <a:ea typeface="微软雅黑"/>
                </a:rPr>
                <a:t>DAG</a:t>
              </a:r>
              <a:r>
                <a:rPr lang="zh-CN" altLang="en-US" sz="1200" dirty="0">
                  <a:solidFill>
                    <a:srgbClr val="002060"/>
                  </a:solidFill>
                  <a:latin typeface="微软雅黑"/>
                  <a:ea typeface="微软雅黑"/>
                </a:rPr>
                <a:t>格式</a:t>
              </a:r>
              <a:endParaRPr lang="en-US" altLang="zh-CN" sz="1200" dirty="0">
                <a:solidFill>
                  <a:srgbClr val="002060"/>
                </a:solidFill>
                <a:latin typeface="微软雅黑"/>
                <a:ea typeface="微软雅黑"/>
              </a:endParaRPr>
            </a:p>
            <a:p>
              <a:pPr algn="ctr"/>
              <a:r>
                <a:rPr lang="en-US" altLang="zh-CN" sz="1200" dirty="0">
                  <a:solidFill>
                    <a:srgbClr val="002060"/>
                  </a:solidFill>
                  <a:latin typeface="微软雅黑"/>
                  <a:ea typeface="微软雅黑"/>
                </a:rPr>
                <a:t>…</a:t>
              </a:r>
              <a:endParaRPr lang="zh-CN" altLang="en-US" sz="1200" dirty="0">
                <a:solidFill>
                  <a:srgbClr val="002060"/>
                </a:solidFill>
                <a:latin typeface="微软雅黑"/>
                <a:ea typeface="微软雅黑"/>
              </a:endParaRPr>
            </a:p>
          </p:txBody>
        </p:sp>
        <p:sp>
          <p:nvSpPr>
            <p:cNvPr id="24" name="左中括号 23">
              <a:extLst>
                <a:ext uri="{FF2B5EF4-FFF2-40B4-BE49-F238E27FC236}">
                  <a16:creationId xmlns:a16="http://schemas.microsoft.com/office/drawing/2014/main" id="{1CFD9201-992F-39EA-9E56-B0C4F2E5F965}"/>
                </a:ext>
              </a:extLst>
            </p:cNvPr>
            <p:cNvSpPr/>
            <p:nvPr/>
          </p:nvSpPr>
          <p:spPr>
            <a:xfrm rot="5400000">
              <a:off x="2009488" y="400106"/>
              <a:ext cx="238233" cy="3792510"/>
            </a:xfrm>
            <a:prstGeom prst="leftBracket">
              <a:avLst/>
            </a:prstGeom>
            <a:ln w="19050">
              <a:solidFill>
                <a:srgbClr val="BF504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rgbClr val="BF504D"/>
                </a:solidFill>
              </a:endParaRPr>
            </a:p>
          </p:txBody>
        </p:sp>
        <p:sp>
          <p:nvSpPr>
            <p:cNvPr id="25" name="圆角矩形 24">
              <a:extLst>
                <a:ext uri="{FF2B5EF4-FFF2-40B4-BE49-F238E27FC236}">
                  <a16:creationId xmlns:a16="http://schemas.microsoft.com/office/drawing/2014/main" id="{F832071B-17E1-AEDB-C7AE-72B0BA899C61}"/>
                </a:ext>
              </a:extLst>
            </p:cNvPr>
            <p:cNvSpPr/>
            <p:nvPr/>
          </p:nvSpPr>
          <p:spPr>
            <a:xfrm>
              <a:off x="4170343" y="1955328"/>
              <a:ext cx="319368" cy="3360277"/>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solidFill>
                    <a:srgbClr val="002060"/>
                  </a:solidFill>
                  <a:latin typeface="微软雅黑"/>
                  <a:ea typeface="微软雅黑"/>
                </a:rPr>
                <a:t>优化后计算图</a:t>
              </a:r>
            </a:p>
          </p:txBody>
        </p:sp>
        <p:sp>
          <p:nvSpPr>
            <p:cNvPr id="26" name="圆角矩形 25">
              <a:extLst>
                <a:ext uri="{FF2B5EF4-FFF2-40B4-BE49-F238E27FC236}">
                  <a16:creationId xmlns:a16="http://schemas.microsoft.com/office/drawing/2014/main" id="{2346E4BA-A3C9-E453-90E9-C7F2AF395391}"/>
                </a:ext>
              </a:extLst>
            </p:cNvPr>
            <p:cNvSpPr/>
            <p:nvPr/>
          </p:nvSpPr>
          <p:spPr>
            <a:xfrm>
              <a:off x="4642367" y="1924082"/>
              <a:ext cx="2620624" cy="3084226"/>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sz="1400" dirty="0">
                <a:solidFill>
                  <a:srgbClr val="002060"/>
                </a:solidFill>
                <a:latin typeface="微软雅黑"/>
                <a:ea typeface="微软雅黑"/>
              </a:endParaRPr>
            </a:p>
          </p:txBody>
        </p:sp>
        <p:sp>
          <p:nvSpPr>
            <p:cNvPr id="27" name="圆角矩形 26">
              <a:extLst>
                <a:ext uri="{FF2B5EF4-FFF2-40B4-BE49-F238E27FC236}">
                  <a16:creationId xmlns:a16="http://schemas.microsoft.com/office/drawing/2014/main" id="{50A52F9E-C8B5-1753-C3A2-27437E4EB44C}"/>
                </a:ext>
              </a:extLst>
            </p:cNvPr>
            <p:cNvSpPr/>
            <p:nvPr/>
          </p:nvSpPr>
          <p:spPr>
            <a:xfrm>
              <a:off x="4794767" y="1961249"/>
              <a:ext cx="1592699" cy="1184532"/>
            </a:xfrm>
            <a:prstGeom prst="roundRect">
              <a:avLst/>
            </a:prstGeom>
            <a:noFill/>
            <a:ln>
              <a:solidFill>
                <a:srgbClr val="BE4B48"/>
              </a:solidFill>
              <a:prstDash val="dash"/>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硬件相关优化</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指令映射</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访存延迟隐藏</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循环优化</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并行化</a:t>
              </a:r>
              <a:br>
                <a:rPr lang="en-US" altLang="zh-CN" sz="1200" dirty="0">
                  <a:solidFill>
                    <a:srgbClr val="002060"/>
                  </a:solidFill>
                  <a:latin typeface="微软雅黑"/>
                  <a:ea typeface="微软雅黑"/>
                </a:rPr>
              </a:br>
              <a:r>
                <a:rPr lang="en-US" altLang="zh-CN" sz="1200" dirty="0">
                  <a:solidFill>
                    <a:srgbClr val="002060"/>
                  </a:solidFill>
                  <a:latin typeface="微软雅黑"/>
                  <a:ea typeface="微软雅黑"/>
                </a:rPr>
                <a:t>…</a:t>
              </a:r>
              <a:endParaRPr lang="zh-CN" altLang="en-US" sz="1200" dirty="0">
                <a:solidFill>
                  <a:srgbClr val="002060"/>
                </a:solidFill>
                <a:latin typeface="微软雅黑"/>
                <a:ea typeface="微软雅黑"/>
              </a:endParaRPr>
            </a:p>
          </p:txBody>
        </p:sp>
        <p:sp>
          <p:nvSpPr>
            <p:cNvPr id="28" name="圆角矩形 27">
              <a:extLst>
                <a:ext uri="{FF2B5EF4-FFF2-40B4-BE49-F238E27FC236}">
                  <a16:creationId xmlns:a16="http://schemas.microsoft.com/office/drawing/2014/main" id="{E2E1D4DF-FF6F-C5D4-1B29-949D53A6846D}"/>
                </a:ext>
              </a:extLst>
            </p:cNvPr>
            <p:cNvSpPr/>
            <p:nvPr/>
          </p:nvSpPr>
          <p:spPr>
            <a:xfrm>
              <a:off x="4826416" y="3303728"/>
              <a:ext cx="1592699" cy="782298"/>
            </a:xfrm>
            <a:prstGeom prst="roundRect">
              <a:avLst/>
            </a:prstGeom>
            <a:noFill/>
            <a:ln>
              <a:solidFill>
                <a:srgbClr val="BE4B48"/>
              </a:solidFill>
              <a:prstDash val="dash"/>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自动调优</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参数化</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代价模型</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参数搜索</a:t>
              </a:r>
            </a:p>
          </p:txBody>
        </p:sp>
        <p:sp>
          <p:nvSpPr>
            <p:cNvPr id="29" name="圆角矩形 28">
              <a:extLst>
                <a:ext uri="{FF2B5EF4-FFF2-40B4-BE49-F238E27FC236}">
                  <a16:creationId xmlns:a16="http://schemas.microsoft.com/office/drawing/2014/main" id="{017B378D-18C8-5EFE-EE11-8039371DB9DB}"/>
                </a:ext>
              </a:extLst>
            </p:cNvPr>
            <p:cNvSpPr/>
            <p:nvPr/>
          </p:nvSpPr>
          <p:spPr>
            <a:xfrm>
              <a:off x="4826416" y="4125530"/>
              <a:ext cx="1592699" cy="782298"/>
            </a:xfrm>
            <a:prstGeom prst="roundRect">
              <a:avLst/>
            </a:prstGeom>
            <a:noFill/>
            <a:ln>
              <a:solidFill>
                <a:srgbClr val="BE4B48"/>
              </a:solidFill>
              <a:prstDash val="dash"/>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库函数</a:t>
              </a:r>
              <a:endParaRPr lang="en-US" altLang="zh-CN" sz="1200" dirty="0">
                <a:solidFill>
                  <a:srgbClr val="002060"/>
                </a:solidFill>
                <a:latin typeface="微软雅黑"/>
                <a:ea typeface="微软雅黑"/>
              </a:endParaRPr>
            </a:p>
            <a:p>
              <a:pPr algn="ctr"/>
              <a:r>
                <a:rPr lang="en-US" altLang="zh-CN" sz="1200" dirty="0">
                  <a:solidFill>
                    <a:srgbClr val="002060"/>
                  </a:solidFill>
                  <a:latin typeface="+mj-ea"/>
                  <a:ea typeface="+mj-ea"/>
                </a:rPr>
                <a:t>Intel </a:t>
              </a:r>
              <a:r>
                <a:rPr lang="en-US" altLang="zh-CN" sz="1200" dirty="0" err="1">
                  <a:solidFill>
                    <a:srgbClr val="002060"/>
                  </a:solidFill>
                  <a:latin typeface="+mj-ea"/>
                  <a:ea typeface="+mj-ea"/>
                </a:rPr>
                <a:t>OneAPI</a:t>
              </a:r>
              <a:endParaRPr lang="en-US" altLang="zh-CN" sz="1200" dirty="0">
                <a:solidFill>
                  <a:srgbClr val="002060"/>
                </a:solidFill>
                <a:latin typeface="+mj-ea"/>
                <a:ea typeface="+mj-ea"/>
              </a:endParaRPr>
            </a:p>
            <a:p>
              <a:pPr algn="ctr"/>
              <a:r>
                <a:rPr lang="en-US" altLang="zh-CN" sz="1200" dirty="0">
                  <a:solidFill>
                    <a:srgbClr val="002060"/>
                  </a:solidFill>
                  <a:latin typeface="+mj-ea"/>
                  <a:ea typeface="+mj-ea"/>
                </a:rPr>
                <a:t>NV </a:t>
              </a:r>
              <a:r>
                <a:rPr lang="en-US" altLang="zh-CN" sz="1200" dirty="0" err="1">
                  <a:solidFill>
                    <a:srgbClr val="002060"/>
                  </a:solidFill>
                  <a:latin typeface="+mj-ea"/>
                  <a:ea typeface="+mj-ea"/>
                </a:rPr>
                <a:t>cuDNN</a:t>
              </a:r>
              <a:r>
                <a:rPr lang="en-US" altLang="zh-CN" sz="1200" dirty="0">
                  <a:solidFill>
                    <a:srgbClr val="002060"/>
                  </a:solidFill>
                  <a:latin typeface="+mj-ea"/>
                  <a:ea typeface="+mj-ea"/>
                </a:rPr>
                <a:t> </a:t>
              </a:r>
            </a:p>
            <a:p>
              <a:pPr algn="ctr"/>
              <a:r>
                <a:rPr lang="en-US" altLang="zh-CN" sz="1200" dirty="0">
                  <a:solidFill>
                    <a:srgbClr val="002060"/>
                  </a:solidFill>
                  <a:latin typeface="+mj-ea"/>
                  <a:ea typeface="+mj-ea"/>
                </a:rPr>
                <a:t>…</a:t>
              </a:r>
              <a:endParaRPr lang="zh-CN" altLang="en-US" sz="1200" dirty="0">
                <a:solidFill>
                  <a:srgbClr val="002060"/>
                </a:solidFill>
                <a:latin typeface="+mj-ea"/>
                <a:ea typeface="+mj-ea"/>
              </a:endParaRPr>
            </a:p>
          </p:txBody>
        </p:sp>
        <p:grpSp>
          <p:nvGrpSpPr>
            <p:cNvPr id="30" name="组合 29">
              <a:extLst>
                <a:ext uri="{FF2B5EF4-FFF2-40B4-BE49-F238E27FC236}">
                  <a16:creationId xmlns:a16="http://schemas.microsoft.com/office/drawing/2014/main" id="{63594763-570B-E63D-08FC-1697BB2F1388}"/>
                </a:ext>
              </a:extLst>
            </p:cNvPr>
            <p:cNvGrpSpPr/>
            <p:nvPr/>
          </p:nvGrpSpPr>
          <p:grpSpPr>
            <a:xfrm>
              <a:off x="6063314" y="2326630"/>
              <a:ext cx="1304145" cy="819150"/>
              <a:chOff x="6408084" y="2609850"/>
              <a:chExt cx="1304145" cy="819150"/>
            </a:xfrm>
          </p:grpSpPr>
          <p:sp>
            <p:nvSpPr>
              <p:cNvPr id="48" name="椭圆 47">
                <a:extLst>
                  <a:ext uri="{FF2B5EF4-FFF2-40B4-BE49-F238E27FC236}">
                    <a16:creationId xmlns:a16="http://schemas.microsoft.com/office/drawing/2014/main" id="{3E4846A3-8D5F-8908-F612-5325F95424CB}"/>
                  </a:ext>
                </a:extLst>
              </p:cNvPr>
              <p:cNvSpPr/>
              <p:nvPr/>
            </p:nvSpPr>
            <p:spPr>
              <a:xfrm>
                <a:off x="6632727" y="2609850"/>
                <a:ext cx="824880" cy="819150"/>
              </a:xfrm>
              <a:prstGeom prst="ellipse">
                <a:avLst/>
              </a:prstGeom>
              <a:noFill/>
              <a:ln>
                <a:solidFill>
                  <a:srgbClr val="B3A2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rgbClr val="001F60"/>
                  </a:solidFill>
                  <a:latin typeface="+mj-ea"/>
                  <a:ea typeface="+mj-ea"/>
                </a:endParaRPr>
              </a:p>
            </p:txBody>
          </p:sp>
          <p:sp>
            <p:nvSpPr>
              <p:cNvPr id="49" name="文本框 48">
                <a:extLst>
                  <a:ext uri="{FF2B5EF4-FFF2-40B4-BE49-F238E27FC236}">
                    <a16:creationId xmlns:a16="http://schemas.microsoft.com/office/drawing/2014/main" id="{3D649429-5FC8-749C-75D2-405849C54EF8}"/>
                  </a:ext>
                </a:extLst>
              </p:cNvPr>
              <p:cNvSpPr txBox="1"/>
              <p:nvPr/>
            </p:nvSpPr>
            <p:spPr>
              <a:xfrm>
                <a:off x="6408084" y="2815476"/>
                <a:ext cx="1304145" cy="461665"/>
              </a:xfrm>
              <a:prstGeom prst="rect">
                <a:avLst/>
              </a:prstGeom>
              <a:noFill/>
            </p:spPr>
            <p:txBody>
              <a:bodyPr wrap="square" rtlCol="0">
                <a:spAutoFit/>
              </a:bodyPr>
              <a:lstStyle/>
              <a:p>
                <a:pPr algn="ctr"/>
                <a:r>
                  <a:rPr lang="zh-CN" altLang="en-US" sz="1200" dirty="0">
                    <a:solidFill>
                      <a:srgbClr val="002060"/>
                    </a:solidFill>
                    <a:latin typeface="微软雅黑"/>
                    <a:ea typeface="微软雅黑"/>
                  </a:rPr>
                  <a:t>自动调度</a:t>
                </a:r>
              </a:p>
              <a:p>
                <a:pPr algn="ctr"/>
                <a:r>
                  <a:rPr lang="en-US" altLang="zh-CN" sz="1100" dirty="0">
                    <a:solidFill>
                      <a:srgbClr val="002060"/>
                    </a:solidFill>
                    <a:latin typeface="微软雅黑"/>
                    <a:ea typeface="微软雅黑"/>
                  </a:rPr>
                  <a:t>(</a:t>
                </a:r>
                <a:r>
                  <a:rPr lang="en" altLang="zh-CN" sz="1100" dirty="0">
                    <a:solidFill>
                      <a:srgbClr val="002060"/>
                    </a:solidFill>
                    <a:latin typeface="微软雅黑"/>
                    <a:ea typeface="微软雅黑"/>
                  </a:rPr>
                  <a:t>e.g. </a:t>
                </a:r>
                <a:r>
                  <a:rPr lang="zh-CN" altLang="en-US" sz="1100" dirty="0">
                    <a:solidFill>
                      <a:srgbClr val="002060"/>
                    </a:solidFill>
                    <a:latin typeface="微软雅黑"/>
                    <a:ea typeface="微软雅黑"/>
                  </a:rPr>
                  <a:t>多面体优化</a:t>
                </a:r>
                <a:r>
                  <a:rPr lang="en-US" altLang="zh-CN" sz="1100" dirty="0">
                    <a:solidFill>
                      <a:srgbClr val="002060"/>
                    </a:solidFill>
                    <a:latin typeface="微软雅黑"/>
                    <a:ea typeface="微软雅黑"/>
                  </a:rPr>
                  <a:t>)</a:t>
                </a:r>
                <a:endParaRPr lang="zh-CN" altLang="en-US" sz="1100" dirty="0">
                  <a:solidFill>
                    <a:srgbClr val="002060"/>
                  </a:solidFill>
                  <a:latin typeface="微软雅黑"/>
                  <a:ea typeface="微软雅黑"/>
                </a:endParaRPr>
              </a:p>
            </p:txBody>
          </p:sp>
        </p:grpSp>
        <p:grpSp>
          <p:nvGrpSpPr>
            <p:cNvPr id="31" name="组合 30">
              <a:extLst>
                <a:ext uri="{FF2B5EF4-FFF2-40B4-BE49-F238E27FC236}">
                  <a16:creationId xmlns:a16="http://schemas.microsoft.com/office/drawing/2014/main" id="{5D923D81-DE78-3874-DD07-666A8C2C6BB6}"/>
                </a:ext>
              </a:extLst>
            </p:cNvPr>
            <p:cNvGrpSpPr/>
            <p:nvPr/>
          </p:nvGrpSpPr>
          <p:grpSpPr>
            <a:xfrm>
              <a:off x="6026070" y="3667469"/>
              <a:ext cx="1304145" cy="819150"/>
              <a:chOff x="6370840" y="3950689"/>
              <a:chExt cx="1304145" cy="819150"/>
            </a:xfrm>
          </p:grpSpPr>
          <p:sp>
            <p:nvSpPr>
              <p:cNvPr id="46" name="椭圆 45">
                <a:extLst>
                  <a:ext uri="{FF2B5EF4-FFF2-40B4-BE49-F238E27FC236}">
                    <a16:creationId xmlns:a16="http://schemas.microsoft.com/office/drawing/2014/main" id="{CAFB6415-9E07-F1DF-6E4D-EC566207DCF5}"/>
                  </a:ext>
                </a:extLst>
              </p:cNvPr>
              <p:cNvSpPr/>
              <p:nvPr/>
            </p:nvSpPr>
            <p:spPr>
              <a:xfrm>
                <a:off x="6595483" y="3950689"/>
                <a:ext cx="824880" cy="819150"/>
              </a:xfrm>
              <a:prstGeom prst="ellipse">
                <a:avLst/>
              </a:prstGeom>
              <a:noFill/>
              <a:ln>
                <a:solidFill>
                  <a:srgbClr val="B3A2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rgbClr val="001F60"/>
                  </a:solidFill>
                  <a:latin typeface="+mj-ea"/>
                  <a:ea typeface="+mj-ea"/>
                </a:endParaRPr>
              </a:p>
            </p:txBody>
          </p:sp>
          <p:sp>
            <p:nvSpPr>
              <p:cNvPr id="47" name="文本框 46">
                <a:extLst>
                  <a:ext uri="{FF2B5EF4-FFF2-40B4-BE49-F238E27FC236}">
                    <a16:creationId xmlns:a16="http://schemas.microsoft.com/office/drawing/2014/main" id="{2F9FBB6F-6DB5-6E75-33EF-A769413A3254}"/>
                  </a:ext>
                </a:extLst>
              </p:cNvPr>
              <p:cNvSpPr txBox="1"/>
              <p:nvPr/>
            </p:nvSpPr>
            <p:spPr>
              <a:xfrm>
                <a:off x="6370840" y="4156315"/>
                <a:ext cx="1304145" cy="461665"/>
              </a:xfrm>
              <a:prstGeom prst="rect">
                <a:avLst/>
              </a:prstGeom>
              <a:noFill/>
            </p:spPr>
            <p:txBody>
              <a:bodyPr wrap="square" rtlCol="0">
                <a:spAutoFit/>
              </a:bodyPr>
              <a:lstStyle/>
              <a:p>
                <a:pPr algn="ctr"/>
                <a:r>
                  <a:rPr lang="zh-CN" altLang="en-US" sz="1200" dirty="0">
                    <a:solidFill>
                      <a:srgbClr val="002060"/>
                    </a:solidFill>
                    <a:latin typeface="微软雅黑"/>
                    <a:ea typeface="微软雅黑"/>
                  </a:rPr>
                  <a:t>手工调度</a:t>
                </a:r>
              </a:p>
              <a:p>
                <a:pPr algn="ctr"/>
                <a:r>
                  <a:rPr lang="en-US" altLang="zh-CN" sz="1100" dirty="0">
                    <a:solidFill>
                      <a:srgbClr val="002060"/>
                    </a:solidFill>
                    <a:latin typeface="微软雅黑"/>
                    <a:ea typeface="微软雅黑"/>
                  </a:rPr>
                  <a:t>(</a:t>
                </a:r>
                <a:r>
                  <a:rPr lang="en" altLang="zh-CN" sz="1100" dirty="0">
                    <a:solidFill>
                      <a:srgbClr val="002060"/>
                    </a:solidFill>
                    <a:latin typeface="微软雅黑"/>
                    <a:ea typeface="微软雅黑"/>
                  </a:rPr>
                  <a:t>e.g. </a:t>
                </a:r>
                <a:r>
                  <a:rPr lang="en-US" altLang="zh-CN" sz="1100" dirty="0">
                    <a:solidFill>
                      <a:srgbClr val="002060"/>
                    </a:solidFill>
                    <a:latin typeface="微软雅黑"/>
                    <a:ea typeface="微软雅黑"/>
                  </a:rPr>
                  <a:t>TVM)</a:t>
                </a:r>
                <a:endParaRPr lang="zh-CN" altLang="en-US" sz="1100" dirty="0">
                  <a:solidFill>
                    <a:srgbClr val="002060"/>
                  </a:solidFill>
                  <a:latin typeface="微软雅黑"/>
                  <a:ea typeface="微软雅黑"/>
                </a:endParaRPr>
              </a:p>
            </p:txBody>
          </p:sp>
        </p:grpSp>
        <p:sp>
          <p:nvSpPr>
            <p:cNvPr id="32" name="圆角矩形 31">
              <a:extLst>
                <a:ext uri="{FF2B5EF4-FFF2-40B4-BE49-F238E27FC236}">
                  <a16:creationId xmlns:a16="http://schemas.microsoft.com/office/drawing/2014/main" id="{44813329-6A90-D9B2-5C2F-A5374E32C9D3}"/>
                </a:ext>
              </a:extLst>
            </p:cNvPr>
            <p:cNvSpPr/>
            <p:nvPr/>
          </p:nvSpPr>
          <p:spPr>
            <a:xfrm>
              <a:off x="7330216" y="1924083"/>
              <a:ext cx="1484000" cy="964776"/>
            </a:xfrm>
            <a:prstGeom prst="roundRect">
              <a:avLst/>
            </a:prstGeom>
            <a:noFill/>
            <a:ln w="19050">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lIns="36000" rIns="36000" rtlCol="0" anchor="ctr"/>
            <a:lstStyle/>
            <a:p>
              <a:pPr algn="ctr"/>
              <a:r>
                <a:rPr lang="zh-CN" altLang="en-US" sz="1200" dirty="0">
                  <a:solidFill>
                    <a:srgbClr val="002060"/>
                  </a:solidFill>
                  <a:latin typeface="微软雅黑"/>
                  <a:ea typeface="微软雅黑"/>
                </a:rPr>
                <a:t>低级算子</a:t>
              </a:r>
              <a:r>
                <a:rPr lang="en-US" altLang="zh-CN" sz="1200" dirty="0">
                  <a:solidFill>
                    <a:srgbClr val="002060"/>
                  </a:solidFill>
                  <a:latin typeface="微软雅黑"/>
                  <a:ea typeface="微软雅黑"/>
                </a:rPr>
                <a:t>IR</a:t>
              </a:r>
            </a:p>
            <a:p>
              <a:r>
                <a:rPr lang="en-US" altLang="zh-CN" sz="1200" dirty="0">
                  <a:solidFill>
                    <a:srgbClr val="002060"/>
                  </a:solidFill>
                  <a:latin typeface="微软雅黑"/>
                  <a:ea typeface="微软雅黑"/>
                </a:rPr>
                <a:t>1. </a:t>
              </a:r>
              <a:r>
                <a:rPr lang="zh-CN" altLang="en-US" sz="1200" dirty="0">
                  <a:solidFill>
                    <a:srgbClr val="002060"/>
                  </a:solidFill>
                  <a:latin typeface="微软雅黑"/>
                  <a:ea typeface="微软雅黑"/>
                </a:rPr>
                <a:t>基于</a:t>
              </a:r>
              <a:r>
                <a:rPr lang="en-US" altLang="zh-CN" sz="1200" dirty="0">
                  <a:solidFill>
                    <a:srgbClr val="002060"/>
                  </a:solidFill>
                  <a:latin typeface="微软雅黑"/>
                  <a:ea typeface="微软雅黑"/>
                </a:rPr>
                <a:t>Halide</a:t>
              </a:r>
            </a:p>
            <a:p>
              <a:r>
                <a:rPr lang="en-US" altLang="zh-CN" sz="1200" dirty="0">
                  <a:solidFill>
                    <a:srgbClr val="002060"/>
                  </a:solidFill>
                  <a:latin typeface="微软雅黑"/>
                  <a:ea typeface="微软雅黑"/>
                </a:rPr>
                <a:t>2.</a:t>
              </a:r>
              <a:r>
                <a:rPr lang="zh-CN" altLang="en-US" sz="1200" dirty="0">
                  <a:solidFill>
                    <a:srgbClr val="002060"/>
                  </a:solidFill>
                  <a:latin typeface="微软雅黑"/>
                  <a:ea typeface="微软雅黑"/>
                </a:rPr>
                <a:t> 基于多面体模型</a:t>
              </a:r>
              <a:endParaRPr lang="en-US" altLang="zh-CN" sz="1200" dirty="0">
                <a:solidFill>
                  <a:srgbClr val="002060"/>
                </a:solidFill>
                <a:latin typeface="微软雅黑"/>
                <a:ea typeface="微软雅黑"/>
              </a:endParaRPr>
            </a:p>
            <a:p>
              <a:r>
                <a:rPr lang="en-US" altLang="zh-CN" sz="1200" dirty="0">
                  <a:solidFill>
                    <a:srgbClr val="002060"/>
                  </a:solidFill>
                  <a:latin typeface="微软雅黑"/>
                  <a:ea typeface="微软雅黑"/>
                </a:rPr>
                <a:t>3.</a:t>
              </a:r>
              <a:r>
                <a:rPr lang="zh-CN" altLang="en-US" sz="1200" dirty="0">
                  <a:solidFill>
                    <a:srgbClr val="002060"/>
                  </a:solidFill>
                  <a:latin typeface="微软雅黑"/>
                  <a:ea typeface="微软雅黑"/>
                </a:rPr>
                <a:t> 其他表示</a:t>
              </a:r>
              <a:endParaRPr lang="en-US" altLang="zh-CN" sz="1200" dirty="0">
                <a:solidFill>
                  <a:srgbClr val="002060"/>
                </a:solidFill>
                <a:latin typeface="微软雅黑"/>
                <a:ea typeface="微软雅黑"/>
              </a:endParaRPr>
            </a:p>
          </p:txBody>
        </p:sp>
        <p:sp>
          <p:nvSpPr>
            <p:cNvPr id="33" name="圆角矩形 32">
              <a:extLst>
                <a:ext uri="{FF2B5EF4-FFF2-40B4-BE49-F238E27FC236}">
                  <a16:creationId xmlns:a16="http://schemas.microsoft.com/office/drawing/2014/main" id="{D2A5EA42-26E8-B710-6AAB-A5621C9C7BBC}"/>
                </a:ext>
              </a:extLst>
            </p:cNvPr>
            <p:cNvSpPr/>
            <p:nvPr/>
          </p:nvSpPr>
          <p:spPr>
            <a:xfrm>
              <a:off x="7330215" y="3027559"/>
              <a:ext cx="1484000" cy="690016"/>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编译时机</a:t>
              </a:r>
              <a:endParaRPr lang="en-US" altLang="zh-CN" sz="1200" dirty="0">
                <a:solidFill>
                  <a:srgbClr val="002060"/>
                </a:solidFill>
                <a:latin typeface="微软雅黑"/>
                <a:ea typeface="微软雅黑"/>
              </a:endParaRPr>
            </a:p>
            <a:p>
              <a:pPr marL="228600" indent="-228600">
                <a:buAutoNum type="arabicPeriod"/>
              </a:pPr>
              <a:r>
                <a:rPr lang="zh-CN" altLang="en-US" sz="1200" dirty="0">
                  <a:solidFill>
                    <a:srgbClr val="002060"/>
                  </a:solidFill>
                  <a:latin typeface="微软雅黑"/>
                  <a:ea typeface="微软雅黑"/>
                </a:rPr>
                <a:t>即时编译 </a:t>
              </a:r>
              <a:r>
                <a:rPr lang="en-US" altLang="zh-CN" sz="1200" dirty="0">
                  <a:solidFill>
                    <a:srgbClr val="002060"/>
                  </a:solidFill>
                  <a:latin typeface="微软雅黑"/>
                  <a:ea typeface="微软雅黑"/>
                </a:rPr>
                <a:t>JIT</a:t>
              </a:r>
            </a:p>
            <a:p>
              <a:pPr marL="228600" indent="-228600">
                <a:buAutoNum type="arabicPeriod"/>
              </a:pPr>
              <a:r>
                <a:rPr lang="zh-CN" altLang="en-US" sz="1200" dirty="0">
                  <a:solidFill>
                    <a:srgbClr val="002060"/>
                  </a:solidFill>
                  <a:latin typeface="微软雅黑"/>
                  <a:ea typeface="微软雅黑"/>
                </a:rPr>
                <a:t>预先编译 </a:t>
              </a:r>
              <a:r>
                <a:rPr lang="en-US" altLang="zh-CN" sz="1200" dirty="0" err="1">
                  <a:solidFill>
                    <a:srgbClr val="002060"/>
                  </a:solidFill>
                  <a:latin typeface="微软雅黑"/>
                  <a:ea typeface="微软雅黑"/>
                </a:rPr>
                <a:t>AoT</a:t>
              </a:r>
              <a:endParaRPr lang="zh-CN" altLang="en-US" sz="1200" dirty="0">
                <a:solidFill>
                  <a:srgbClr val="002060"/>
                </a:solidFill>
                <a:latin typeface="微软雅黑"/>
                <a:ea typeface="微软雅黑"/>
              </a:endParaRPr>
            </a:p>
          </p:txBody>
        </p:sp>
        <p:sp>
          <p:nvSpPr>
            <p:cNvPr id="34" name="圆角矩形 33">
              <a:extLst>
                <a:ext uri="{FF2B5EF4-FFF2-40B4-BE49-F238E27FC236}">
                  <a16:creationId xmlns:a16="http://schemas.microsoft.com/office/drawing/2014/main" id="{D35DE9AD-F5D1-171F-88CE-07C7A117578F}"/>
                </a:ext>
              </a:extLst>
            </p:cNvPr>
            <p:cNvSpPr/>
            <p:nvPr/>
          </p:nvSpPr>
          <p:spPr>
            <a:xfrm>
              <a:off x="7330215" y="3787208"/>
              <a:ext cx="1484000" cy="1221100"/>
            </a:xfrm>
            <a:prstGeom prst="roundRect">
              <a:avLst/>
            </a:prstGeom>
            <a:noFill/>
            <a:ln>
              <a:solidFill>
                <a:srgbClr val="BE4B48"/>
              </a:solidFill>
              <a:prstDash val="solid"/>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200" dirty="0">
                  <a:solidFill>
                    <a:srgbClr val="002060"/>
                  </a:solidFill>
                  <a:latin typeface="微软雅黑"/>
                  <a:ea typeface="微软雅黑"/>
                </a:rPr>
                <a:t>代码生成</a:t>
              </a:r>
              <a:endParaRPr lang="en-US" altLang="zh-CN" sz="1200" dirty="0">
                <a:solidFill>
                  <a:srgbClr val="002060"/>
                </a:solidFill>
                <a:latin typeface="微软雅黑"/>
                <a:ea typeface="微软雅黑"/>
              </a:endParaRPr>
            </a:p>
            <a:p>
              <a:pPr marL="228600" indent="-228600">
                <a:buAutoNum type="arabicPeriod"/>
              </a:pPr>
              <a:r>
                <a:rPr lang="en-US" altLang="zh-CN" sz="1200" dirty="0">
                  <a:solidFill>
                    <a:srgbClr val="002060"/>
                  </a:solidFill>
                  <a:latin typeface="微软雅黑"/>
                  <a:ea typeface="微软雅黑"/>
                </a:rPr>
                <a:t>LLVM</a:t>
              </a:r>
              <a:r>
                <a:rPr lang="zh-CN" altLang="en-US" sz="1200" dirty="0">
                  <a:solidFill>
                    <a:srgbClr val="002060"/>
                  </a:solidFill>
                  <a:latin typeface="微软雅黑"/>
                  <a:ea typeface="微软雅黑"/>
                </a:rPr>
                <a:t> </a:t>
              </a:r>
              <a:r>
                <a:rPr lang="en-US" altLang="zh-CN" sz="1200" dirty="0">
                  <a:solidFill>
                    <a:srgbClr val="002060"/>
                  </a:solidFill>
                  <a:latin typeface="微软雅黑"/>
                  <a:ea typeface="微软雅黑"/>
                </a:rPr>
                <a:t>IR</a:t>
              </a:r>
            </a:p>
            <a:p>
              <a:pPr marL="228600" indent="-228600">
                <a:buAutoNum type="arabicPeriod"/>
              </a:pPr>
              <a:r>
                <a:rPr lang="en-US" altLang="zh-CN" sz="1200" dirty="0">
                  <a:solidFill>
                    <a:srgbClr val="002060"/>
                  </a:solidFill>
                  <a:latin typeface="微软雅黑"/>
                  <a:ea typeface="微软雅黑"/>
                </a:rPr>
                <a:t>CUDA</a:t>
              </a:r>
            </a:p>
            <a:p>
              <a:pPr marL="228600" indent="-228600">
                <a:buAutoNum type="arabicPeriod"/>
              </a:pPr>
              <a:r>
                <a:rPr lang="en-US" altLang="zh-CN" sz="1200" dirty="0">
                  <a:solidFill>
                    <a:srgbClr val="002060"/>
                  </a:solidFill>
                  <a:latin typeface="微软雅黑"/>
                  <a:ea typeface="微软雅黑"/>
                </a:rPr>
                <a:t>OpenCL</a:t>
              </a:r>
            </a:p>
            <a:p>
              <a:pPr marL="228600" indent="-228600">
                <a:buAutoNum type="arabicPeriod"/>
              </a:pPr>
              <a:r>
                <a:rPr lang="en-US" altLang="zh-CN" sz="1200" dirty="0">
                  <a:solidFill>
                    <a:srgbClr val="002060"/>
                  </a:solidFill>
                  <a:latin typeface="微软雅黑"/>
                  <a:ea typeface="微软雅黑"/>
                </a:rPr>
                <a:t>OpenGL</a:t>
              </a:r>
            </a:p>
            <a:p>
              <a:pPr algn="ctr"/>
              <a:r>
                <a:rPr lang="en-US" altLang="zh-CN" sz="1200" dirty="0">
                  <a:solidFill>
                    <a:srgbClr val="002060"/>
                  </a:solidFill>
                  <a:latin typeface="微软雅黑"/>
                  <a:ea typeface="微软雅黑"/>
                </a:rPr>
                <a:t>…</a:t>
              </a:r>
              <a:endParaRPr lang="zh-CN" altLang="en-US" sz="1200" dirty="0">
                <a:solidFill>
                  <a:srgbClr val="002060"/>
                </a:solidFill>
                <a:latin typeface="微软雅黑"/>
                <a:ea typeface="微软雅黑"/>
              </a:endParaRPr>
            </a:p>
          </p:txBody>
        </p:sp>
        <p:sp>
          <p:nvSpPr>
            <p:cNvPr id="35" name="上箭头 34">
              <a:extLst>
                <a:ext uri="{FF2B5EF4-FFF2-40B4-BE49-F238E27FC236}">
                  <a16:creationId xmlns:a16="http://schemas.microsoft.com/office/drawing/2014/main" id="{56A861C5-78A5-AE33-CBE7-039F170A6697}"/>
                </a:ext>
              </a:extLst>
            </p:cNvPr>
            <p:cNvSpPr/>
            <p:nvPr/>
          </p:nvSpPr>
          <p:spPr>
            <a:xfrm rot="5400000">
              <a:off x="6637468" y="3046665"/>
              <a:ext cx="167423" cy="4186069"/>
            </a:xfrm>
            <a:prstGeom prst="upArrow">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zh-CN" altLang="en-US" sz="1200" dirty="0">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00F60B80-8B15-150F-FB87-47A9A723373A}"/>
                </a:ext>
              </a:extLst>
            </p:cNvPr>
            <p:cNvSpPr txBox="1"/>
            <p:nvPr/>
          </p:nvSpPr>
          <p:spPr>
            <a:xfrm>
              <a:off x="4483508" y="5165908"/>
              <a:ext cx="2215216" cy="369332"/>
            </a:xfrm>
            <a:prstGeom prst="rect">
              <a:avLst/>
            </a:prstGeom>
            <a:noFill/>
          </p:spPr>
          <p:txBody>
            <a:bodyPr wrap="square" rtlCol="0">
              <a:spAutoFit/>
            </a:bodyPr>
            <a:lstStyle/>
            <a:p>
              <a:pPr algn="ctr"/>
              <a:r>
                <a:rPr kumimoji="1" lang="zh-CN" altLang="en-US" dirty="0">
                  <a:solidFill>
                    <a:srgbClr val="BF504D"/>
                  </a:solidFill>
                </a:rPr>
                <a:t>编译系统后端优化</a:t>
              </a:r>
            </a:p>
          </p:txBody>
        </p:sp>
        <p:sp>
          <p:nvSpPr>
            <p:cNvPr id="37" name="左中括号 36">
              <a:extLst>
                <a:ext uri="{FF2B5EF4-FFF2-40B4-BE49-F238E27FC236}">
                  <a16:creationId xmlns:a16="http://schemas.microsoft.com/office/drawing/2014/main" id="{7985EAD9-7A01-7318-BA7A-536CE6444971}"/>
                </a:ext>
              </a:extLst>
            </p:cNvPr>
            <p:cNvSpPr/>
            <p:nvPr/>
          </p:nvSpPr>
          <p:spPr>
            <a:xfrm rot="16200000">
              <a:off x="6614604" y="2939932"/>
              <a:ext cx="238233" cy="4160986"/>
            </a:xfrm>
            <a:prstGeom prst="leftBracket">
              <a:avLst/>
            </a:prstGeom>
            <a:ln w="19050">
              <a:solidFill>
                <a:srgbClr val="BF504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rgbClr val="BF504D"/>
                </a:solidFill>
              </a:endParaRPr>
            </a:p>
          </p:txBody>
        </p:sp>
        <p:sp>
          <p:nvSpPr>
            <p:cNvPr id="38" name="上箭头 37">
              <a:extLst>
                <a:ext uri="{FF2B5EF4-FFF2-40B4-BE49-F238E27FC236}">
                  <a16:creationId xmlns:a16="http://schemas.microsoft.com/office/drawing/2014/main" id="{6284374E-0795-A0B4-088A-AC488347FA25}"/>
                </a:ext>
              </a:extLst>
            </p:cNvPr>
            <p:cNvSpPr/>
            <p:nvPr/>
          </p:nvSpPr>
          <p:spPr>
            <a:xfrm rot="10800000">
              <a:off x="7561345" y="5510478"/>
              <a:ext cx="390247" cy="520155"/>
            </a:xfrm>
            <a:prstGeom prst="upArrow">
              <a:avLst/>
            </a:prstGeom>
            <a:solidFill>
              <a:schemeClr val="accent4">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zh-CN" altLang="en-US" sz="1200" dirty="0">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id="{B2185FA4-289C-77A7-74B4-C43BEA0DAF28}"/>
                </a:ext>
              </a:extLst>
            </p:cNvPr>
            <p:cNvSpPr/>
            <p:nvPr/>
          </p:nvSpPr>
          <p:spPr>
            <a:xfrm>
              <a:off x="194873" y="5739604"/>
              <a:ext cx="8679302" cy="704537"/>
            </a:xfrm>
            <a:prstGeom prst="rect">
              <a:avLst/>
            </a:prstGeom>
            <a:noFill/>
            <a:ln>
              <a:solidFill>
                <a:srgbClr val="C250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a:solidFill>
                  <a:schemeClr val="bg1"/>
                </a:solidFill>
                <a:latin typeface="+mj-lt"/>
              </a:endParaRPr>
            </a:p>
          </p:txBody>
        </p:sp>
        <p:sp>
          <p:nvSpPr>
            <p:cNvPr id="40" name="文本框 39">
              <a:extLst>
                <a:ext uri="{FF2B5EF4-FFF2-40B4-BE49-F238E27FC236}">
                  <a16:creationId xmlns:a16="http://schemas.microsoft.com/office/drawing/2014/main" id="{C5023C33-4DD8-201D-2E4F-460055F0202C}"/>
                </a:ext>
              </a:extLst>
            </p:cNvPr>
            <p:cNvSpPr txBox="1"/>
            <p:nvPr/>
          </p:nvSpPr>
          <p:spPr>
            <a:xfrm>
              <a:off x="329786" y="5758164"/>
              <a:ext cx="1134872" cy="646331"/>
            </a:xfrm>
            <a:prstGeom prst="rect">
              <a:avLst/>
            </a:prstGeom>
            <a:noFill/>
          </p:spPr>
          <p:txBody>
            <a:bodyPr wrap="square" rtlCol="0">
              <a:spAutoFit/>
            </a:bodyPr>
            <a:lstStyle/>
            <a:p>
              <a:pPr algn="ctr"/>
              <a:r>
                <a:rPr kumimoji="1" lang="zh-CN" altLang="en-US" dirty="0"/>
                <a:t>后端</a:t>
              </a:r>
              <a:endParaRPr kumimoji="1" lang="en-US" altLang="zh-CN" dirty="0"/>
            </a:p>
            <a:p>
              <a:pPr algn="ctr"/>
              <a:r>
                <a:rPr kumimoji="1" lang="zh-CN" altLang="en-US" dirty="0"/>
                <a:t>硬件平台</a:t>
              </a:r>
            </a:p>
          </p:txBody>
        </p:sp>
        <p:sp>
          <p:nvSpPr>
            <p:cNvPr id="41" name="文本框 40">
              <a:extLst>
                <a:ext uri="{FF2B5EF4-FFF2-40B4-BE49-F238E27FC236}">
                  <a16:creationId xmlns:a16="http://schemas.microsoft.com/office/drawing/2014/main" id="{9413773F-491C-8692-F2E6-85DBF34D4363}"/>
                </a:ext>
              </a:extLst>
            </p:cNvPr>
            <p:cNvSpPr txBox="1"/>
            <p:nvPr/>
          </p:nvSpPr>
          <p:spPr>
            <a:xfrm>
              <a:off x="1458470" y="5863001"/>
              <a:ext cx="1624596" cy="461665"/>
            </a:xfrm>
            <a:prstGeom prst="rect">
              <a:avLst/>
            </a:prstGeom>
            <a:noFill/>
          </p:spPr>
          <p:txBody>
            <a:bodyPr wrap="square" rtlCol="0">
              <a:spAutoFit/>
            </a:bodyPr>
            <a:lstStyle/>
            <a:p>
              <a:pPr algn="ctr"/>
              <a:r>
                <a:rPr lang="en-US" altLang="zh-CN" sz="1200" dirty="0">
                  <a:solidFill>
                    <a:srgbClr val="002060"/>
                  </a:solidFill>
                  <a:latin typeface="微软雅黑"/>
                  <a:ea typeface="微软雅黑"/>
                </a:rPr>
                <a:t>CPU</a:t>
              </a:r>
            </a:p>
            <a:p>
              <a:pPr algn="ctr"/>
              <a:r>
                <a:rPr lang="en-US" altLang="zh-CN" sz="1200" dirty="0">
                  <a:solidFill>
                    <a:srgbClr val="002060"/>
                  </a:solidFill>
                  <a:latin typeface="微软雅黑"/>
                  <a:ea typeface="微软雅黑"/>
                </a:rPr>
                <a:t>(x86 ARM RISC-V)</a:t>
              </a:r>
              <a:endParaRPr lang="zh-CN" altLang="en-US" sz="1200" dirty="0">
                <a:solidFill>
                  <a:srgbClr val="002060"/>
                </a:solidFill>
                <a:latin typeface="微软雅黑"/>
                <a:ea typeface="微软雅黑"/>
              </a:endParaRPr>
            </a:p>
          </p:txBody>
        </p:sp>
        <p:sp>
          <p:nvSpPr>
            <p:cNvPr id="42" name="文本框 41">
              <a:extLst>
                <a:ext uri="{FF2B5EF4-FFF2-40B4-BE49-F238E27FC236}">
                  <a16:creationId xmlns:a16="http://schemas.microsoft.com/office/drawing/2014/main" id="{5DA7DE02-7457-4FEC-17BE-55B7EDF52E17}"/>
                </a:ext>
              </a:extLst>
            </p:cNvPr>
            <p:cNvSpPr txBox="1"/>
            <p:nvPr/>
          </p:nvSpPr>
          <p:spPr>
            <a:xfrm>
              <a:off x="2930721" y="5861039"/>
              <a:ext cx="1624596" cy="461665"/>
            </a:xfrm>
            <a:prstGeom prst="rect">
              <a:avLst/>
            </a:prstGeom>
            <a:noFill/>
          </p:spPr>
          <p:txBody>
            <a:bodyPr wrap="square" rtlCol="0">
              <a:spAutoFit/>
            </a:bodyPr>
            <a:lstStyle/>
            <a:p>
              <a:pPr algn="ctr"/>
              <a:r>
                <a:rPr lang="en-US" altLang="zh-CN" sz="1200" dirty="0">
                  <a:solidFill>
                    <a:srgbClr val="002060"/>
                  </a:solidFill>
                  <a:latin typeface="微软雅黑"/>
                  <a:ea typeface="微软雅黑"/>
                </a:rPr>
                <a:t>GPU</a:t>
              </a:r>
            </a:p>
            <a:p>
              <a:pPr algn="ctr"/>
              <a:r>
                <a:rPr lang="en-US" altLang="zh-CN" sz="1200" dirty="0">
                  <a:solidFill>
                    <a:srgbClr val="002060"/>
                  </a:solidFill>
                  <a:latin typeface="微软雅黑"/>
                  <a:ea typeface="微软雅黑"/>
                </a:rPr>
                <a:t>(NVIDIA</a:t>
              </a:r>
              <a:r>
                <a:rPr lang="zh-CN" altLang="en-US" sz="1200" dirty="0">
                  <a:solidFill>
                    <a:srgbClr val="002060"/>
                  </a:solidFill>
                  <a:latin typeface="微软雅黑"/>
                  <a:ea typeface="微软雅黑"/>
                </a:rPr>
                <a:t> </a:t>
              </a:r>
              <a:r>
                <a:rPr lang="en-US" altLang="zh-CN" sz="1200" dirty="0">
                  <a:solidFill>
                    <a:srgbClr val="002060"/>
                  </a:solidFill>
                  <a:latin typeface="微软雅黑"/>
                  <a:ea typeface="微软雅黑"/>
                </a:rPr>
                <a:t>AMD)</a:t>
              </a:r>
              <a:endParaRPr lang="zh-CN" altLang="en-US" sz="1200" dirty="0">
                <a:solidFill>
                  <a:srgbClr val="002060"/>
                </a:solidFill>
                <a:latin typeface="微软雅黑"/>
                <a:ea typeface="微软雅黑"/>
              </a:endParaRPr>
            </a:p>
          </p:txBody>
        </p:sp>
        <p:sp>
          <p:nvSpPr>
            <p:cNvPr id="43" name="文本框 42">
              <a:extLst>
                <a:ext uri="{FF2B5EF4-FFF2-40B4-BE49-F238E27FC236}">
                  <a16:creationId xmlns:a16="http://schemas.microsoft.com/office/drawing/2014/main" id="{C4886A0D-3AAD-FC4D-0E80-00476CF3E001}"/>
                </a:ext>
              </a:extLst>
            </p:cNvPr>
            <p:cNvSpPr txBox="1"/>
            <p:nvPr/>
          </p:nvSpPr>
          <p:spPr>
            <a:xfrm>
              <a:off x="4373859" y="5846193"/>
              <a:ext cx="1624596" cy="461665"/>
            </a:xfrm>
            <a:prstGeom prst="rect">
              <a:avLst/>
            </a:prstGeom>
            <a:noFill/>
          </p:spPr>
          <p:txBody>
            <a:bodyPr wrap="square" rtlCol="0">
              <a:spAutoFit/>
            </a:bodyPr>
            <a:lstStyle/>
            <a:p>
              <a:pPr algn="ctr"/>
              <a:r>
                <a:rPr lang="en-US" altLang="zh-CN" sz="1200" dirty="0">
                  <a:solidFill>
                    <a:srgbClr val="002060"/>
                  </a:solidFill>
                  <a:latin typeface="微软雅黑"/>
                  <a:ea typeface="微软雅黑"/>
                </a:rPr>
                <a:t>ASIC</a:t>
              </a:r>
            </a:p>
            <a:p>
              <a:pPr algn="ctr"/>
              <a:r>
                <a:rPr lang="en-US" altLang="zh-CN" sz="1200" dirty="0">
                  <a:solidFill>
                    <a:srgbClr val="002060"/>
                  </a:solidFill>
                  <a:latin typeface="微软雅黑"/>
                  <a:ea typeface="微软雅黑"/>
                </a:rPr>
                <a:t>(TPU NNP)</a:t>
              </a:r>
              <a:endParaRPr lang="zh-CN" altLang="en-US" sz="1200" dirty="0">
                <a:solidFill>
                  <a:srgbClr val="002060"/>
                </a:solidFill>
                <a:latin typeface="微软雅黑"/>
                <a:ea typeface="微软雅黑"/>
              </a:endParaRPr>
            </a:p>
          </p:txBody>
        </p:sp>
        <p:sp>
          <p:nvSpPr>
            <p:cNvPr id="44" name="文本框 43">
              <a:extLst>
                <a:ext uri="{FF2B5EF4-FFF2-40B4-BE49-F238E27FC236}">
                  <a16:creationId xmlns:a16="http://schemas.microsoft.com/office/drawing/2014/main" id="{586FB70A-373F-6799-51F7-2AFF4CBCFF83}"/>
                </a:ext>
              </a:extLst>
            </p:cNvPr>
            <p:cNvSpPr txBox="1"/>
            <p:nvPr/>
          </p:nvSpPr>
          <p:spPr>
            <a:xfrm>
              <a:off x="5811719" y="5837423"/>
              <a:ext cx="1624596" cy="461665"/>
            </a:xfrm>
            <a:prstGeom prst="rect">
              <a:avLst/>
            </a:prstGeom>
            <a:noFill/>
          </p:spPr>
          <p:txBody>
            <a:bodyPr wrap="square" rtlCol="0">
              <a:spAutoFit/>
            </a:bodyPr>
            <a:lstStyle/>
            <a:p>
              <a:pPr algn="ctr"/>
              <a:r>
                <a:rPr lang="en-US" altLang="zh-CN" sz="1200" dirty="0">
                  <a:solidFill>
                    <a:srgbClr val="002060"/>
                  </a:solidFill>
                  <a:latin typeface="微软雅黑"/>
                  <a:ea typeface="微软雅黑"/>
                </a:rPr>
                <a:t>FPGA</a:t>
              </a:r>
            </a:p>
            <a:p>
              <a:pPr algn="ctr"/>
              <a:r>
                <a:rPr lang="en-US" altLang="zh-CN" sz="1200" dirty="0">
                  <a:solidFill>
                    <a:srgbClr val="002060"/>
                  </a:solidFill>
                  <a:latin typeface="微软雅黑"/>
                  <a:ea typeface="微软雅黑"/>
                </a:rPr>
                <a:t>(Xilinx)</a:t>
              </a:r>
              <a:endParaRPr lang="zh-CN" altLang="en-US" sz="1200" dirty="0">
                <a:solidFill>
                  <a:srgbClr val="002060"/>
                </a:solidFill>
                <a:latin typeface="微软雅黑"/>
                <a:ea typeface="微软雅黑"/>
              </a:endParaRPr>
            </a:p>
          </p:txBody>
        </p:sp>
        <p:sp>
          <p:nvSpPr>
            <p:cNvPr id="45" name="文本框 44">
              <a:extLst>
                <a:ext uri="{FF2B5EF4-FFF2-40B4-BE49-F238E27FC236}">
                  <a16:creationId xmlns:a16="http://schemas.microsoft.com/office/drawing/2014/main" id="{20E7ADF8-BBED-6C75-B5D2-B295DAB1FB30}"/>
                </a:ext>
              </a:extLst>
            </p:cNvPr>
            <p:cNvSpPr txBox="1"/>
            <p:nvPr/>
          </p:nvSpPr>
          <p:spPr>
            <a:xfrm>
              <a:off x="7561344" y="5980069"/>
              <a:ext cx="415498" cy="369332"/>
            </a:xfrm>
            <a:prstGeom prst="rect">
              <a:avLst/>
            </a:prstGeom>
            <a:noFill/>
          </p:spPr>
          <p:txBody>
            <a:bodyPr wrap="none" rtlCol="0">
              <a:spAutoFit/>
            </a:bodyPr>
            <a:lstStyle/>
            <a:p>
              <a:r>
                <a:rPr kumimoji="1" lang="en-US" altLang="zh-CN" dirty="0"/>
                <a:t>…</a:t>
              </a:r>
              <a:endParaRPr kumimoji="1" lang="zh-CN" altLang="en-US" dirty="0"/>
            </a:p>
          </p:txBody>
        </p:sp>
      </p:grpSp>
      <p:cxnSp>
        <p:nvCxnSpPr>
          <p:cNvPr id="50" name="直线箭头连接符 49">
            <a:extLst>
              <a:ext uri="{FF2B5EF4-FFF2-40B4-BE49-F238E27FC236}">
                <a16:creationId xmlns:a16="http://schemas.microsoft.com/office/drawing/2014/main" id="{71BFCC01-1132-9B7F-405F-5ACB4900412F}"/>
              </a:ext>
            </a:extLst>
          </p:cNvPr>
          <p:cNvCxnSpPr>
            <a:cxnSpLocks/>
          </p:cNvCxnSpPr>
          <p:nvPr/>
        </p:nvCxnSpPr>
        <p:spPr>
          <a:xfrm>
            <a:off x="-720000" y="4358810"/>
            <a:ext cx="4323216" cy="0"/>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53" name="圆角矩形标注 52">
            <a:extLst>
              <a:ext uri="{FF2B5EF4-FFF2-40B4-BE49-F238E27FC236}">
                <a16:creationId xmlns:a16="http://schemas.microsoft.com/office/drawing/2014/main" id="{5F6289D4-56F1-CC27-F42C-85F83A30808D}"/>
              </a:ext>
            </a:extLst>
          </p:cNvPr>
          <p:cNvSpPr/>
          <p:nvPr/>
        </p:nvSpPr>
        <p:spPr>
          <a:xfrm>
            <a:off x="4946353" y="3357060"/>
            <a:ext cx="2627450" cy="578877"/>
          </a:xfrm>
          <a:prstGeom prst="wedgeRoundRectCallout">
            <a:avLst>
              <a:gd name="adj1" fmla="val -55188"/>
              <a:gd name="adj2" fmla="val 71731"/>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深度学习中的</a:t>
            </a:r>
            <a:r>
              <a:rPr lang="zh-CN" altLang="en-US" sz="1400" dirty="0">
                <a:latin typeface="Microsoft YaHei" panose="020B0503020204020204" pitchFamily="34" charset="-122"/>
                <a:ea typeface="Microsoft YaHei" panose="020B0503020204020204" pitchFamily="34" charset="-122"/>
                <a:sym typeface="Helvetica"/>
              </a:rPr>
              <a:t>模式匹配问题</a:t>
            </a:r>
            <a:endParaRPr lang="en-US" altLang="zh-CN" sz="1400" dirty="0">
              <a:latin typeface="Microsoft YaHei" panose="020B0503020204020204" pitchFamily="34" charset="-122"/>
              <a:ea typeface="Microsoft YaHei" panose="020B0503020204020204" pitchFamily="34" charset="-122"/>
              <a:sym typeface="Helvetica"/>
            </a:endParaRPr>
          </a:p>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vldb2020,sosp2019</a:t>
            </a:r>
            <a:endParaRPr kumimoji="0" lang="zh-CN" altLang="en-US" sz="1400" b="0"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endParaRPr>
          </a:p>
        </p:txBody>
      </p:sp>
    </p:spTree>
    <p:extLst>
      <p:ext uri="{BB962C8B-B14F-4D97-AF65-F5344CB8AC3E}">
        <p14:creationId xmlns:p14="http://schemas.microsoft.com/office/powerpoint/2010/main" val="1364101075"/>
      </p:ext>
    </p:extLst>
  </p:cSld>
  <p:clrMapOvr>
    <a:masterClrMapping/>
  </p:clrMapOvr>
  <mc:AlternateContent xmlns:mc="http://schemas.openxmlformats.org/markup-compatibility/2006" xmlns:p14="http://schemas.microsoft.com/office/powerpoint/2010/main">
    <mc:Choice Requires="p14">
      <p:transition spd="slow">
        <p14:pa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FDB92FB-B06F-50B5-0B93-0675500B77CA}"/>
              </a:ext>
            </a:extLst>
          </p:cNvPr>
          <p:cNvSpPr>
            <a:spLocks noGrp="1"/>
          </p:cNvSpPr>
          <p:nvPr>
            <p:ph type="title"/>
          </p:nvPr>
        </p:nvSpPr>
        <p:spPr/>
        <p:txBody>
          <a:bodyPr/>
          <a:lstStyle/>
          <a:p>
            <a:r>
              <a:rPr lang="zh-CN" altLang="en-US" dirty="0"/>
              <a:t>结构比较</a:t>
            </a:r>
          </a:p>
        </p:txBody>
      </p:sp>
      <p:sp>
        <p:nvSpPr>
          <p:cNvPr id="2" name="灯片编号占位符 1">
            <a:extLst>
              <a:ext uri="{FF2B5EF4-FFF2-40B4-BE49-F238E27FC236}">
                <a16:creationId xmlns:a16="http://schemas.microsoft.com/office/drawing/2014/main" id="{B257D006-77F6-F6BA-65DC-AC2F262D6506}"/>
              </a:ext>
            </a:extLst>
          </p:cNvPr>
          <p:cNvSpPr>
            <a:spLocks noGrp="1"/>
          </p:cNvSpPr>
          <p:nvPr>
            <p:ph type="sldNum" sz="quarter" idx="10"/>
          </p:nvPr>
        </p:nvSpPr>
        <p:spPr/>
        <p:txBody>
          <a:bodyPr/>
          <a:lstStyle/>
          <a:p>
            <a:fld id="{86CB4B4D-7CA3-9044-876B-883B54F8677D}" type="slidenum">
              <a:rPr lang="en-US" altLang="zh-CN" smtClean="0"/>
              <a:t>13</a:t>
            </a:fld>
            <a:endParaRPr lang="zh-CN" altLang="en-US"/>
          </a:p>
        </p:txBody>
      </p:sp>
      <p:sp>
        <p:nvSpPr>
          <p:cNvPr id="6" name="矩形 5">
            <a:extLst>
              <a:ext uri="{FF2B5EF4-FFF2-40B4-BE49-F238E27FC236}">
                <a16:creationId xmlns:a16="http://schemas.microsoft.com/office/drawing/2014/main" id="{5BF0EFCD-03F6-57D6-BF6D-A7E405BED9A2}"/>
              </a:ext>
            </a:extLst>
          </p:cNvPr>
          <p:cNvSpPr/>
          <p:nvPr/>
        </p:nvSpPr>
        <p:spPr>
          <a:xfrm>
            <a:off x="624590" y="1315077"/>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Q#</a:t>
            </a:r>
            <a:endParaRPr lang="zh-CN" altLang="en-US" dirty="0">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097BCF21-31C3-312E-8824-196B873FAA6E}"/>
              </a:ext>
            </a:extLst>
          </p:cNvPr>
          <p:cNvSpPr/>
          <p:nvPr/>
        </p:nvSpPr>
        <p:spPr>
          <a:xfrm>
            <a:off x="2555686" y="1315076"/>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Q#</a:t>
            </a:r>
            <a:endParaRPr lang="zh-CN" altLang="en-US" dirty="0">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id="{A394D133-45E9-445F-012C-A8746714A366}"/>
              </a:ext>
            </a:extLst>
          </p:cNvPr>
          <p:cNvSpPr/>
          <p:nvPr/>
        </p:nvSpPr>
        <p:spPr>
          <a:xfrm>
            <a:off x="4486782" y="1315075"/>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Q#</a:t>
            </a:r>
            <a:endParaRPr lang="zh-CN" altLang="en-US" dirty="0">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id="{E3FD4BAE-DE16-26A8-96DF-4114FF05DBC8}"/>
              </a:ext>
            </a:extLst>
          </p:cNvPr>
          <p:cNvSpPr/>
          <p:nvPr/>
        </p:nvSpPr>
        <p:spPr>
          <a:xfrm>
            <a:off x="1442680" y="2217861"/>
            <a:ext cx="3826269" cy="1264395"/>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Hardware-independent</a:t>
            </a:r>
          </a:p>
          <a:p>
            <a:pPr algn="ctr"/>
            <a:r>
              <a:rPr lang="en-US" altLang="zh-CN" dirty="0">
                <a:latin typeface="微软雅黑" pitchFamily="34" charset="-122"/>
                <a:ea typeface="微软雅黑" pitchFamily="34" charset="-122"/>
              </a:rPr>
              <a:t>Compilation</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Passes</a:t>
            </a:r>
            <a:endParaRPr lang="zh-CN" altLang="en-US" dirty="0">
              <a:latin typeface="微软雅黑" pitchFamily="34" charset="-122"/>
              <a:ea typeface="微软雅黑" pitchFamily="34" charset="-122"/>
            </a:endParaRPr>
          </a:p>
        </p:txBody>
      </p:sp>
      <p:sp>
        <p:nvSpPr>
          <p:cNvPr id="11" name="矩形 10">
            <a:extLst>
              <a:ext uri="{FF2B5EF4-FFF2-40B4-BE49-F238E27FC236}">
                <a16:creationId xmlns:a16="http://schemas.microsoft.com/office/drawing/2014/main" id="{F80C71C9-CDEF-665B-F84C-C454CB653E2E}"/>
              </a:ext>
            </a:extLst>
          </p:cNvPr>
          <p:cNvSpPr/>
          <p:nvPr/>
        </p:nvSpPr>
        <p:spPr>
          <a:xfrm>
            <a:off x="2555686" y="3730326"/>
            <a:ext cx="1600259" cy="546341"/>
          </a:xfrm>
          <a:prstGeom prst="rect">
            <a:avLst/>
          </a:prstGeom>
          <a:ln w="19050">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中间表示</a:t>
            </a:r>
          </a:p>
        </p:txBody>
      </p:sp>
      <p:sp>
        <p:nvSpPr>
          <p:cNvPr id="12" name="矩形 11">
            <a:extLst>
              <a:ext uri="{FF2B5EF4-FFF2-40B4-BE49-F238E27FC236}">
                <a16:creationId xmlns:a16="http://schemas.microsoft.com/office/drawing/2014/main" id="{A22586A8-70B1-1C9A-DCF9-A88669E1074C}"/>
              </a:ext>
            </a:extLst>
          </p:cNvPr>
          <p:cNvSpPr/>
          <p:nvPr/>
        </p:nvSpPr>
        <p:spPr>
          <a:xfrm>
            <a:off x="1424719" y="4524738"/>
            <a:ext cx="3826269" cy="1264395"/>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Hardware-dependent</a:t>
            </a:r>
          </a:p>
          <a:p>
            <a:pPr algn="ctr"/>
            <a:r>
              <a:rPr lang="en-US" altLang="zh-CN" dirty="0">
                <a:latin typeface="微软雅黑" pitchFamily="34" charset="-122"/>
                <a:ea typeface="微软雅黑" pitchFamily="34" charset="-122"/>
              </a:rPr>
              <a:t>Compilation</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Passes</a:t>
            </a:r>
            <a:endParaRPr lang="zh-CN" altLang="en-US" dirty="0">
              <a:latin typeface="微软雅黑" pitchFamily="34" charset="-122"/>
              <a:ea typeface="微软雅黑" pitchFamily="34" charset="-122"/>
            </a:endParaRPr>
          </a:p>
        </p:txBody>
      </p:sp>
      <p:sp>
        <p:nvSpPr>
          <p:cNvPr id="13" name="矩形 12">
            <a:extLst>
              <a:ext uri="{FF2B5EF4-FFF2-40B4-BE49-F238E27FC236}">
                <a16:creationId xmlns:a16="http://schemas.microsoft.com/office/drawing/2014/main" id="{AC729967-14EE-EDC8-15CE-DB26A0AA2DCB}"/>
              </a:ext>
            </a:extLst>
          </p:cNvPr>
          <p:cNvSpPr/>
          <p:nvPr/>
        </p:nvSpPr>
        <p:spPr>
          <a:xfrm>
            <a:off x="642550" y="5957834"/>
            <a:ext cx="1600259" cy="546341"/>
          </a:xfrm>
          <a:prstGeom prst="rect">
            <a:avLst/>
          </a:prstGeom>
          <a:ln w="19050">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超导</a:t>
            </a:r>
          </a:p>
        </p:txBody>
      </p:sp>
      <p:sp>
        <p:nvSpPr>
          <p:cNvPr id="14" name="矩形 13">
            <a:extLst>
              <a:ext uri="{FF2B5EF4-FFF2-40B4-BE49-F238E27FC236}">
                <a16:creationId xmlns:a16="http://schemas.microsoft.com/office/drawing/2014/main" id="{99C6B7A3-E3A4-DEBF-F676-A646DE5AFDA5}"/>
              </a:ext>
            </a:extLst>
          </p:cNvPr>
          <p:cNvSpPr/>
          <p:nvPr/>
        </p:nvSpPr>
        <p:spPr>
          <a:xfrm>
            <a:off x="2555686" y="5957834"/>
            <a:ext cx="1600259" cy="546341"/>
          </a:xfrm>
          <a:prstGeom prst="rect">
            <a:avLst/>
          </a:prstGeom>
          <a:ln w="19050">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离子阱</a:t>
            </a:r>
          </a:p>
        </p:txBody>
      </p:sp>
      <p:sp>
        <p:nvSpPr>
          <p:cNvPr id="15" name="矩形 14">
            <a:extLst>
              <a:ext uri="{FF2B5EF4-FFF2-40B4-BE49-F238E27FC236}">
                <a16:creationId xmlns:a16="http://schemas.microsoft.com/office/drawing/2014/main" id="{369AE019-8D78-B4B9-0E2A-F7735DC6A5A7}"/>
              </a:ext>
            </a:extLst>
          </p:cNvPr>
          <p:cNvSpPr/>
          <p:nvPr/>
        </p:nvSpPr>
        <p:spPr>
          <a:xfrm>
            <a:off x="4486782" y="5992571"/>
            <a:ext cx="1600259" cy="546341"/>
          </a:xfrm>
          <a:prstGeom prst="rect">
            <a:avLst/>
          </a:prstGeom>
          <a:ln w="19050">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中性原子</a:t>
            </a:r>
          </a:p>
        </p:txBody>
      </p:sp>
      <p:sp>
        <p:nvSpPr>
          <p:cNvPr id="18" name="矩形 17">
            <a:extLst>
              <a:ext uri="{FF2B5EF4-FFF2-40B4-BE49-F238E27FC236}">
                <a16:creationId xmlns:a16="http://schemas.microsoft.com/office/drawing/2014/main" id="{4BF90355-6204-4B25-E9F6-EA75A648671B}"/>
              </a:ext>
            </a:extLst>
          </p:cNvPr>
          <p:cNvSpPr/>
          <p:nvPr/>
        </p:nvSpPr>
        <p:spPr>
          <a:xfrm>
            <a:off x="6417825" y="1315077"/>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FLAX/JAX</a:t>
            </a:r>
            <a:endParaRPr lang="zh-CN" altLang="en-US" dirty="0">
              <a:latin typeface="微软雅黑" pitchFamily="34" charset="-122"/>
              <a:ea typeface="微软雅黑" pitchFamily="34" charset="-122"/>
            </a:endParaRPr>
          </a:p>
        </p:txBody>
      </p:sp>
      <p:sp>
        <p:nvSpPr>
          <p:cNvPr id="19" name="矩形 18">
            <a:extLst>
              <a:ext uri="{FF2B5EF4-FFF2-40B4-BE49-F238E27FC236}">
                <a16:creationId xmlns:a16="http://schemas.microsoft.com/office/drawing/2014/main" id="{AFC05550-1DE8-582C-22B2-096AC1FE7BA9}"/>
              </a:ext>
            </a:extLst>
          </p:cNvPr>
          <p:cNvSpPr/>
          <p:nvPr/>
        </p:nvSpPr>
        <p:spPr>
          <a:xfrm>
            <a:off x="8348921" y="1315076"/>
            <a:ext cx="1600259" cy="546341"/>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Keras</a:t>
            </a:r>
            <a:endParaRPr lang="zh-CN" altLang="en-US" dirty="0">
              <a:latin typeface="微软雅黑" pitchFamily="34" charset="-122"/>
              <a:ea typeface="微软雅黑" pitchFamily="34" charset="-122"/>
            </a:endParaRPr>
          </a:p>
        </p:txBody>
      </p:sp>
      <p:sp>
        <p:nvSpPr>
          <p:cNvPr id="20" name="矩形 19">
            <a:extLst>
              <a:ext uri="{FF2B5EF4-FFF2-40B4-BE49-F238E27FC236}">
                <a16:creationId xmlns:a16="http://schemas.microsoft.com/office/drawing/2014/main" id="{1EA96EBC-21FC-8F91-44F4-83C41C5FACD9}"/>
              </a:ext>
            </a:extLst>
          </p:cNvPr>
          <p:cNvSpPr/>
          <p:nvPr/>
        </p:nvSpPr>
        <p:spPr>
          <a:xfrm>
            <a:off x="10280017" y="1315075"/>
            <a:ext cx="1600259" cy="546341"/>
          </a:xfrm>
          <a:prstGeom prst="rect">
            <a:avLst/>
          </a:prstGeom>
          <a:ln w="19050">
            <a:solidFill>
              <a:schemeClr val="tx1"/>
            </a:solidFill>
          </a:ln>
        </p:spPr>
        <p:txBody>
          <a:bodyPr wrap="square" rtlCol="0" anchor="ctr">
            <a:noAutofit/>
          </a:bodyPr>
          <a:lstStyle/>
          <a:p>
            <a:pPr algn="ctr"/>
            <a:r>
              <a:rPr lang="en-US" altLang="zh-CN" dirty="0" err="1">
                <a:latin typeface="微软雅黑" pitchFamily="34" charset="-122"/>
                <a:ea typeface="微软雅黑" pitchFamily="34" charset="-122"/>
              </a:rPr>
              <a:t>Tensorflow</a:t>
            </a:r>
            <a:endParaRPr lang="zh-CN" altLang="en-US" dirty="0">
              <a:latin typeface="微软雅黑" pitchFamily="34" charset="-122"/>
              <a:ea typeface="微软雅黑" pitchFamily="34" charset="-122"/>
            </a:endParaRPr>
          </a:p>
        </p:txBody>
      </p:sp>
      <p:cxnSp>
        <p:nvCxnSpPr>
          <p:cNvPr id="22" name="直线连接符 21">
            <a:extLst>
              <a:ext uri="{FF2B5EF4-FFF2-40B4-BE49-F238E27FC236}">
                <a16:creationId xmlns:a16="http://schemas.microsoft.com/office/drawing/2014/main" id="{EFF066CF-C7C5-734A-18D3-F3730A614B77}"/>
              </a:ext>
            </a:extLst>
          </p:cNvPr>
          <p:cNvCxnSpPr>
            <a:cxnSpLocks/>
          </p:cNvCxnSpPr>
          <p:nvPr/>
        </p:nvCxnSpPr>
        <p:spPr>
          <a:xfrm>
            <a:off x="6306401" y="997527"/>
            <a:ext cx="0" cy="5676005"/>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
        <p:nvSpPr>
          <p:cNvPr id="24" name="矩形 23">
            <a:extLst>
              <a:ext uri="{FF2B5EF4-FFF2-40B4-BE49-F238E27FC236}">
                <a16:creationId xmlns:a16="http://schemas.microsoft.com/office/drawing/2014/main" id="{6A4E662A-EB44-1132-ED1F-FEF5182ADBAA}"/>
              </a:ext>
            </a:extLst>
          </p:cNvPr>
          <p:cNvSpPr/>
          <p:nvPr/>
        </p:nvSpPr>
        <p:spPr>
          <a:xfrm>
            <a:off x="7235915" y="2236262"/>
            <a:ext cx="3826269" cy="1264395"/>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Compilation</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Passes</a:t>
            </a:r>
            <a:endParaRPr lang="zh-CN" altLang="en-US" dirty="0">
              <a:latin typeface="微软雅黑" pitchFamily="34" charset="-122"/>
              <a:ea typeface="微软雅黑" pitchFamily="34" charset="-122"/>
            </a:endParaRPr>
          </a:p>
        </p:txBody>
      </p:sp>
      <p:sp>
        <p:nvSpPr>
          <p:cNvPr id="25" name="矩形 24">
            <a:extLst>
              <a:ext uri="{FF2B5EF4-FFF2-40B4-BE49-F238E27FC236}">
                <a16:creationId xmlns:a16="http://schemas.microsoft.com/office/drawing/2014/main" id="{EBD2635D-7920-2CD4-490A-30C9173C13E0}"/>
              </a:ext>
            </a:extLst>
          </p:cNvPr>
          <p:cNvSpPr/>
          <p:nvPr/>
        </p:nvSpPr>
        <p:spPr>
          <a:xfrm>
            <a:off x="8348919" y="3730325"/>
            <a:ext cx="1600259" cy="546341"/>
          </a:xfrm>
          <a:prstGeom prst="rect">
            <a:avLst/>
          </a:prstGeom>
          <a:ln w="19050">
            <a:solidFill>
              <a:schemeClr val="tx1"/>
            </a:solidFill>
          </a:ln>
        </p:spPr>
        <p:txBody>
          <a:bodyPr wrap="square" rtlCol="0" anchor="ctr">
            <a:noAutofit/>
          </a:bodyPr>
          <a:lstStyle/>
          <a:p>
            <a:pPr algn="ctr"/>
            <a:r>
              <a:rPr lang="zh-CN" altLang="en-US" dirty="0">
                <a:latin typeface="微软雅黑" pitchFamily="34" charset="-122"/>
                <a:ea typeface="微软雅黑" pitchFamily="34" charset="-122"/>
              </a:rPr>
              <a:t>中间表示</a:t>
            </a:r>
          </a:p>
        </p:txBody>
      </p:sp>
      <p:sp>
        <p:nvSpPr>
          <p:cNvPr id="26" name="矩形 25">
            <a:extLst>
              <a:ext uri="{FF2B5EF4-FFF2-40B4-BE49-F238E27FC236}">
                <a16:creationId xmlns:a16="http://schemas.microsoft.com/office/drawing/2014/main" id="{8CE6172F-9D67-050D-8366-52DE43F50BE3}"/>
              </a:ext>
            </a:extLst>
          </p:cNvPr>
          <p:cNvSpPr/>
          <p:nvPr/>
        </p:nvSpPr>
        <p:spPr>
          <a:xfrm>
            <a:off x="7253877" y="4524738"/>
            <a:ext cx="3826269" cy="1264395"/>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Compilation</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Passes</a:t>
            </a:r>
            <a:endParaRPr lang="zh-CN" altLang="en-US" dirty="0">
              <a:latin typeface="微软雅黑" pitchFamily="34" charset="-122"/>
              <a:ea typeface="微软雅黑" pitchFamily="34" charset="-122"/>
            </a:endParaRPr>
          </a:p>
        </p:txBody>
      </p:sp>
      <p:sp>
        <p:nvSpPr>
          <p:cNvPr id="27" name="矩形 26">
            <a:extLst>
              <a:ext uri="{FF2B5EF4-FFF2-40B4-BE49-F238E27FC236}">
                <a16:creationId xmlns:a16="http://schemas.microsoft.com/office/drawing/2014/main" id="{62749BA5-DCAE-FB90-AC45-249FBF888BFB}"/>
              </a:ext>
            </a:extLst>
          </p:cNvPr>
          <p:cNvSpPr/>
          <p:nvPr/>
        </p:nvSpPr>
        <p:spPr>
          <a:xfrm>
            <a:off x="6525762" y="5992571"/>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CPU</a:t>
            </a:r>
            <a:endParaRPr lang="zh-CN" altLang="en-US" dirty="0">
              <a:latin typeface="微软雅黑" pitchFamily="34" charset="-122"/>
              <a:ea typeface="微软雅黑" pitchFamily="34" charset="-122"/>
            </a:endParaRPr>
          </a:p>
        </p:txBody>
      </p:sp>
      <p:sp>
        <p:nvSpPr>
          <p:cNvPr id="28" name="矩形 27">
            <a:extLst>
              <a:ext uri="{FF2B5EF4-FFF2-40B4-BE49-F238E27FC236}">
                <a16:creationId xmlns:a16="http://schemas.microsoft.com/office/drawing/2014/main" id="{1857879D-9AEF-39BE-A89B-D0A35B64CAFC}"/>
              </a:ext>
            </a:extLst>
          </p:cNvPr>
          <p:cNvSpPr/>
          <p:nvPr/>
        </p:nvSpPr>
        <p:spPr>
          <a:xfrm>
            <a:off x="8430923" y="5987657"/>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GPU</a:t>
            </a:r>
            <a:endParaRPr lang="zh-CN" altLang="en-US" dirty="0">
              <a:latin typeface="微软雅黑" pitchFamily="34" charset="-122"/>
              <a:ea typeface="微软雅黑" pitchFamily="34" charset="-122"/>
            </a:endParaRPr>
          </a:p>
        </p:txBody>
      </p:sp>
      <p:sp>
        <p:nvSpPr>
          <p:cNvPr id="29" name="矩形 28">
            <a:extLst>
              <a:ext uri="{FF2B5EF4-FFF2-40B4-BE49-F238E27FC236}">
                <a16:creationId xmlns:a16="http://schemas.microsoft.com/office/drawing/2014/main" id="{1C4CEAA1-CB02-128C-C551-459D6A52CAF1}"/>
              </a:ext>
            </a:extLst>
          </p:cNvPr>
          <p:cNvSpPr/>
          <p:nvPr/>
        </p:nvSpPr>
        <p:spPr>
          <a:xfrm>
            <a:off x="10307446" y="5987657"/>
            <a:ext cx="1600259" cy="546341"/>
          </a:xfrm>
          <a:prstGeom prst="rect">
            <a:avLst/>
          </a:prstGeom>
          <a:ln w="19050">
            <a:solidFill>
              <a:schemeClr val="tx1"/>
            </a:solidFill>
          </a:ln>
        </p:spPr>
        <p:txBody>
          <a:bodyPr wrap="square" rtlCol="0" anchor="ctr">
            <a:noAutofit/>
          </a:bodyPr>
          <a:lstStyle/>
          <a:p>
            <a:pPr algn="ctr"/>
            <a:r>
              <a:rPr lang="en-US" altLang="zh-CN" dirty="0">
                <a:latin typeface="微软雅黑" pitchFamily="34" charset="-122"/>
                <a:ea typeface="微软雅黑" pitchFamily="34" charset="-122"/>
              </a:rPr>
              <a:t>FPGA</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1868961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52A62026-65F7-BA15-3C33-C30D4C042053}"/>
              </a:ext>
            </a:extLst>
          </p:cNvPr>
          <p:cNvSpPr>
            <a:spLocks noGrp="1"/>
          </p:cNvSpPr>
          <p:nvPr>
            <p:ph type="title"/>
          </p:nvPr>
        </p:nvSpPr>
        <p:spPr/>
        <p:txBody>
          <a:bodyPr/>
          <a:lstStyle/>
          <a:p>
            <a:r>
              <a:rPr lang="zh-CN" altLang="en-US" dirty="0">
                <a:solidFill>
                  <a:schemeClr val="accent1"/>
                </a:solidFill>
              </a:rPr>
              <a:t>硕士阶段工作</a:t>
            </a:r>
            <a:br>
              <a:rPr lang="en-US" altLang="zh-CN" dirty="0"/>
            </a:br>
            <a:r>
              <a:rPr lang="zh-CN" altLang="en-US" sz="3200" dirty="0"/>
              <a:t>基于模式匹配的量子线路重写框架</a:t>
            </a:r>
            <a:endParaRPr lang="zh-CN" altLang="en-US" dirty="0"/>
          </a:p>
        </p:txBody>
      </p:sp>
      <p:sp>
        <p:nvSpPr>
          <p:cNvPr id="3" name="灯片编号占位符 2">
            <a:extLst>
              <a:ext uri="{FF2B5EF4-FFF2-40B4-BE49-F238E27FC236}">
                <a16:creationId xmlns:a16="http://schemas.microsoft.com/office/drawing/2014/main" id="{70007747-0873-E3C2-18BF-51CE786693D2}"/>
              </a:ext>
            </a:extLst>
          </p:cNvPr>
          <p:cNvSpPr>
            <a:spLocks noGrp="1"/>
          </p:cNvSpPr>
          <p:nvPr>
            <p:ph type="sldNum" sz="quarter" idx="2"/>
          </p:nvPr>
        </p:nvSpPr>
        <p:spPr/>
        <p:txBody>
          <a:bodyPr/>
          <a:lstStyle/>
          <a:p>
            <a:fld id="{86CB4B4D-7CA3-9044-876B-883B54F8677D}" type="slidenum">
              <a:rPr lang="en-US" altLang="zh-CN" smtClean="0"/>
              <a:t>14</a:t>
            </a:fld>
            <a:endParaRPr lang="zh-CN" altLang="en-US"/>
          </a:p>
        </p:txBody>
      </p:sp>
    </p:spTree>
    <p:extLst>
      <p:ext uri="{BB962C8B-B14F-4D97-AF65-F5344CB8AC3E}">
        <p14:creationId xmlns:p14="http://schemas.microsoft.com/office/powerpoint/2010/main" val="2993713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9F04C6E2-7E9E-0F62-0FCB-44F5266DE631}"/>
              </a:ext>
            </a:extLst>
          </p:cNvPr>
          <p:cNvSpPr>
            <a:spLocks noGrp="1"/>
          </p:cNvSpPr>
          <p:nvPr>
            <p:ph type="title"/>
          </p:nvPr>
        </p:nvSpPr>
        <p:spPr/>
        <p:txBody>
          <a:bodyPr/>
          <a:lstStyle/>
          <a:p>
            <a:r>
              <a:rPr lang="zh-CN" altLang="en-US" dirty="0"/>
              <a:t>问题背景</a:t>
            </a:r>
          </a:p>
        </p:txBody>
      </p:sp>
      <p:sp>
        <p:nvSpPr>
          <p:cNvPr id="3" name="灯片编号占位符 2">
            <a:extLst>
              <a:ext uri="{FF2B5EF4-FFF2-40B4-BE49-F238E27FC236}">
                <a16:creationId xmlns:a16="http://schemas.microsoft.com/office/drawing/2014/main" id="{5D7C5607-BC65-8467-A8CC-9CDEA5A020EA}"/>
              </a:ext>
            </a:extLst>
          </p:cNvPr>
          <p:cNvSpPr>
            <a:spLocks noGrp="1"/>
          </p:cNvSpPr>
          <p:nvPr>
            <p:ph type="sldNum" sz="quarter" idx="10"/>
          </p:nvPr>
        </p:nvSpPr>
        <p:spPr/>
        <p:txBody>
          <a:bodyPr/>
          <a:lstStyle/>
          <a:p>
            <a:fld id="{86CB4B4D-7CA3-9044-876B-883B54F8677D}" type="slidenum">
              <a:rPr lang="en-US" altLang="zh-CN" smtClean="0"/>
              <a:t>15</a:t>
            </a:fld>
            <a:endParaRPr lang="zh-CN" altLang="en-US"/>
          </a:p>
        </p:txBody>
      </p:sp>
      <p:sp>
        <p:nvSpPr>
          <p:cNvPr id="2" name="文本框 20">
            <a:extLst>
              <a:ext uri="{FF2B5EF4-FFF2-40B4-BE49-F238E27FC236}">
                <a16:creationId xmlns:a16="http://schemas.microsoft.com/office/drawing/2014/main" id="{4EB052EB-32CD-4FE8-FEA3-EF232AECE333}"/>
              </a:ext>
            </a:extLst>
          </p:cNvPr>
          <p:cNvSpPr txBox="1"/>
          <p:nvPr/>
        </p:nvSpPr>
        <p:spPr>
          <a:xfrm>
            <a:off x="3516492" y="922310"/>
            <a:ext cx="4914529" cy="400110"/>
          </a:xfrm>
          <a:prstGeom prst="rect">
            <a:avLst/>
          </a:prstGeom>
          <a:noFill/>
        </p:spPr>
        <p:txBody>
          <a:bodyPr wrap="square" rtlCol="0">
            <a:spAutoFit/>
          </a:bodyPr>
          <a:lstStyle/>
          <a:p>
            <a:pPr marL="285750" indent="-285750" algn="ctr">
              <a:buFont typeface="Wingdings" panose="05000000000000000000" pitchFamily="2" charset="2"/>
              <a:buChar char="p"/>
              <a:defRPr/>
            </a:pPr>
            <a:r>
              <a:rPr lang="zh-CN" altLang="en-US" sz="2000" b="1" dirty="0">
                <a:solidFill>
                  <a:srgbClr val="0033CC"/>
                </a:solidFill>
                <a:latin typeface="微软雅黑" panose="020B0503020204020204" pitchFamily="34" charset="-122"/>
                <a:ea typeface="微软雅黑" panose="020B0503020204020204" pitchFamily="34" charset="-122"/>
              </a:rPr>
              <a:t>问题</a:t>
            </a:r>
            <a:r>
              <a:rPr lang="en-US" altLang="zh-CN" sz="2000" b="1" dirty="0">
                <a:solidFill>
                  <a:srgbClr val="0033CC"/>
                </a:solidFill>
                <a:latin typeface="微软雅黑" panose="020B0503020204020204" pitchFamily="34" charset="-122"/>
                <a:ea typeface="微软雅黑" panose="020B0503020204020204" pitchFamily="34" charset="-122"/>
              </a:rPr>
              <a:t> 1</a:t>
            </a:r>
            <a:r>
              <a:rPr lang="zh-CN" altLang="en-US" sz="2000" b="1" dirty="0">
                <a:solidFill>
                  <a:srgbClr val="0033CC"/>
                </a:solidFill>
                <a:latin typeface="微软雅黑" panose="020B0503020204020204" pitchFamily="34" charset="-122"/>
                <a:ea typeface="微软雅黑" panose="020B0503020204020204" pitchFamily="34" charset="-122"/>
              </a:rPr>
              <a:t>：量子线路之间的</a:t>
            </a:r>
            <a:r>
              <a:rPr lang="zh-CN" altLang="en-US" sz="2000" b="1" dirty="0">
                <a:solidFill>
                  <a:srgbClr val="FF0000"/>
                </a:solidFill>
                <a:latin typeface="微软雅黑" panose="020B0503020204020204" pitchFamily="34" charset="-122"/>
                <a:ea typeface="微软雅黑" panose="020B0503020204020204" pitchFamily="34" charset="-122"/>
              </a:rPr>
              <a:t>相互转换</a:t>
            </a:r>
          </a:p>
        </p:txBody>
      </p:sp>
      <p:pic>
        <p:nvPicPr>
          <p:cNvPr id="7" name="图片 6">
            <a:extLst>
              <a:ext uri="{FF2B5EF4-FFF2-40B4-BE49-F238E27FC236}">
                <a16:creationId xmlns:a16="http://schemas.microsoft.com/office/drawing/2014/main" id="{B0725152-02A9-88B4-7DDE-DD62246CDB7B}"/>
              </a:ext>
            </a:extLst>
          </p:cNvPr>
          <p:cNvPicPr>
            <a:picLocks noChangeAspect="1"/>
          </p:cNvPicPr>
          <p:nvPr/>
        </p:nvPicPr>
        <p:blipFill rotWithShape="1">
          <a:blip r:embed="rId3">
            <a:extLst>
              <a:ext uri="{28A0092B-C50C-407E-A947-70E740481C1C}">
                <a14:useLocalDpi xmlns:a14="http://schemas.microsoft.com/office/drawing/2010/main" val="0"/>
              </a:ext>
            </a:extLst>
          </a:blip>
          <a:srcRect l="16778" r="18530"/>
          <a:stretch/>
        </p:blipFill>
        <p:spPr>
          <a:xfrm>
            <a:off x="688929" y="2509825"/>
            <a:ext cx="599932" cy="1150815"/>
          </a:xfrm>
          <a:prstGeom prst="rect">
            <a:avLst/>
          </a:prstGeom>
        </p:spPr>
      </p:pic>
      <p:pic>
        <p:nvPicPr>
          <p:cNvPr id="8" name="图片 7">
            <a:extLst>
              <a:ext uri="{FF2B5EF4-FFF2-40B4-BE49-F238E27FC236}">
                <a16:creationId xmlns:a16="http://schemas.microsoft.com/office/drawing/2014/main" id="{54DBD419-DA6A-7E3E-995E-CA7F4E25F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649" y="2416550"/>
            <a:ext cx="3877809" cy="1306886"/>
          </a:xfrm>
          <a:prstGeom prst="rect">
            <a:avLst/>
          </a:prstGeom>
        </p:spPr>
      </p:pic>
      <p:sp>
        <p:nvSpPr>
          <p:cNvPr id="9" name="文本框 8">
            <a:extLst>
              <a:ext uri="{FF2B5EF4-FFF2-40B4-BE49-F238E27FC236}">
                <a16:creationId xmlns:a16="http://schemas.microsoft.com/office/drawing/2014/main" id="{C5146FC9-EACE-0983-CC96-F820F05A439D}"/>
              </a:ext>
            </a:extLst>
          </p:cNvPr>
          <p:cNvSpPr txBox="1"/>
          <p:nvPr/>
        </p:nvSpPr>
        <p:spPr>
          <a:xfrm>
            <a:off x="1418279" y="2852486"/>
            <a:ext cx="319318" cy="369332"/>
          </a:xfrm>
          <a:prstGeom prst="rect">
            <a:avLst/>
          </a:prstGeom>
          <a:noFill/>
        </p:spPr>
        <p:txBody>
          <a:bodyPr wrap="none" rtlCol="0">
            <a:spAutoFit/>
          </a:bodyPr>
          <a:lstStyle/>
          <a:p>
            <a:r>
              <a:rPr kumimoji="1" lang="en-US" altLang="zh-CN" sz="1800" dirty="0"/>
              <a:t>=</a:t>
            </a:r>
            <a:endParaRPr kumimoji="1" lang="zh-CN" altLang="en-US" sz="1800" dirty="0"/>
          </a:p>
        </p:txBody>
      </p:sp>
      <p:sp>
        <p:nvSpPr>
          <p:cNvPr id="11" name="矩形 119">
            <a:extLst>
              <a:ext uri="{FF2B5EF4-FFF2-40B4-BE49-F238E27FC236}">
                <a16:creationId xmlns:a16="http://schemas.microsoft.com/office/drawing/2014/main" id="{42F4185B-C6B0-8E38-51A3-E94FC5961D0A}"/>
              </a:ext>
            </a:extLst>
          </p:cNvPr>
          <p:cNvSpPr/>
          <p:nvPr/>
        </p:nvSpPr>
        <p:spPr bwMode="auto">
          <a:xfrm>
            <a:off x="672676" y="1645526"/>
            <a:ext cx="4930782" cy="646331"/>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量子程序中使用的逻辑门</a:t>
            </a:r>
            <a:endParaRPr lang="en-US" altLang="zh-CN" b="1" dirty="0">
              <a:solidFill>
                <a:schemeClr val="bg1"/>
              </a:solidFill>
              <a:latin typeface="微软雅黑" panose="020B0503020204020204" pitchFamily="34" charset="-122"/>
              <a:ea typeface="微软雅黑" panose="020B0503020204020204" pitchFamily="3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通常</a:t>
            </a:r>
            <a:r>
              <a:rPr lang="zh-CN" altLang="en-US" b="1" dirty="0">
                <a:solidFill>
                  <a:srgbClr val="FF0000"/>
                </a:solidFill>
                <a:latin typeface="微软雅黑" panose="020B0503020204020204" pitchFamily="34" charset="-122"/>
                <a:ea typeface="微软雅黑" panose="020B0503020204020204" pitchFamily="34" charset="-122"/>
                <a:sym typeface="+mn-ea"/>
              </a:rPr>
              <a:t>不可以</a:t>
            </a:r>
            <a:r>
              <a:rPr lang="zh-CN" altLang="en-US" b="1" dirty="0">
                <a:solidFill>
                  <a:schemeClr val="bg1"/>
                </a:solidFill>
                <a:latin typeface="微软雅黑" panose="020B0503020204020204" pitchFamily="34" charset="-122"/>
                <a:ea typeface="微软雅黑" panose="020B0503020204020204" pitchFamily="34" charset="-122"/>
                <a:sym typeface="+mn-ea"/>
              </a:rPr>
              <a:t>在物理层面直接实现</a:t>
            </a:r>
          </a:p>
        </p:txBody>
      </p:sp>
      <p:sp>
        <p:nvSpPr>
          <p:cNvPr id="12" name="左大括号 11">
            <a:extLst>
              <a:ext uri="{FF2B5EF4-FFF2-40B4-BE49-F238E27FC236}">
                <a16:creationId xmlns:a16="http://schemas.microsoft.com/office/drawing/2014/main" id="{F813DCEE-3B30-14EA-11DC-41656DDE1F95}"/>
              </a:ext>
            </a:extLst>
          </p:cNvPr>
          <p:cNvSpPr/>
          <p:nvPr/>
        </p:nvSpPr>
        <p:spPr>
          <a:xfrm rot="5400000">
            <a:off x="5957560" y="-3934920"/>
            <a:ext cx="207642" cy="10744904"/>
          </a:xfrm>
          <a:prstGeom prst="leftBrace">
            <a:avLst>
              <a:gd name="adj1" fmla="val 115806"/>
              <a:gd name="adj2" fmla="val 50000"/>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endParaRPr>
          </a:p>
        </p:txBody>
      </p:sp>
      <p:sp>
        <p:nvSpPr>
          <p:cNvPr id="13" name="矩形 119">
            <a:extLst>
              <a:ext uri="{FF2B5EF4-FFF2-40B4-BE49-F238E27FC236}">
                <a16:creationId xmlns:a16="http://schemas.microsoft.com/office/drawing/2014/main" id="{E4C6F56C-374D-8876-7537-90161C52289F}"/>
              </a:ext>
            </a:extLst>
          </p:cNvPr>
          <p:cNvSpPr/>
          <p:nvPr/>
        </p:nvSpPr>
        <p:spPr bwMode="auto">
          <a:xfrm>
            <a:off x="6514594" y="1645526"/>
            <a:ext cx="4930782" cy="646331"/>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不同物理实现的量子设备上</a:t>
            </a:r>
            <a:endParaRPr lang="en-US" altLang="zh-CN" b="1" dirty="0">
              <a:solidFill>
                <a:schemeClr val="bg1"/>
              </a:solidFill>
              <a:latin typeface="微软雅黑" panose="020B0503020204020204" pitchFamily="34" charset="-122"/>
              <a:ea typeface="微软雅黑" panose="020B0503020204020204" pitchFamily="3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所支持的量子门并</a:t>
            </a:r>
            <a:r>
              <a:rPr lang="zh-CN" altLang="en-US" b="1" dirty="0">
                <a:solidFill>
                  <a:srgbClr val="FF0000"/>
                </a:solidFill>
                <a:latin typeface="微软雅黑" panose="020B0503020204020204" pitchFamily="34" charset="-122"/>
                <a:ea typeface="微软雅黑" panose="020B0503020204020204" pitchFamily="34" charset="-122"/>
                <a:sym typeface="+mn-ea"/>
              </a:rPr>
              <a:t>不完全相同</a:t>
            </a:r>
          </a:p>
        </p:txBody>
      </p:sp>
      <p:sp>
        <p:nvSpPr>
          <p:cNvPr id="15" name="文本框 14">
            <a:extLst>
              <a:ext uri="{FF2B5EF4-FFF2-40B4-BE49-F238E27FC236}">
                <a16:creationId xmlns:a16="http://schemas.microsoft.com/office/drawing/2014/main" id="{35CA17D6-010E-9575-1F8E-F7D93BFBA39A}"/>
              </a:ext>
            </a:extLst>
          </p:cNvPr>
          <p:cNvSpPr txBox="1"/>
          <p:nvPr/>
        </p:nvSpPr>
        <p:spPr>
          <a:xfrm>
            <a:off x="1199162" y="3723199"/>
            <a:ext cx="3877809" cy="369332"/>
          </a:xfrm>
          <a:prstGeom prst="rect">
            <a:avLst/>
          </a:prstGeom>
          <a:solidFill>
            <a:schemeClr val="accent4"/>
          </a:solidFill>
          <a:ln>
            <a:noFill/>
          </a:ln>
        </p:spPr>
        <p:txBody>
          <a:bodyPr wrap="square" rtlCol="0">
            <a:spAutoFit/>
          </a:bodyPr>
          <a:lstStyle/>
          <a:p>
            <a:pPr algn="ctr"/>
            <a:r>
              <a:rPr kumimoji="1" lang="en-US" altLang="zh-CN" b="1" dirty="0">
                <a:latin typeface="Microsoft YaHei" panose="020B0503020204020204" pitchFamily="34" charset="-122"/>
                <a:ea typeface="Microsoft YaHei" panose="020B0503020204020204" pitchFamily="34" charset="-122"/>
              </a:rPr>
              <a:t>Toffoli</a:t>
            </a:r>
            <a:r>
              <a:rPr kumimoji="1" lang="zh-CN" altLang="en-US" b="1" dirty="0">
                <a:latin typeface="Microsoft YaHei" panose="020B0503020204020204" pitchFamily="34" charset="-122"/>
                <a:ea typeface="Microsoft YaHei" panose="020B0503020204020204" pitchFamily="34" charset="-122"/>
              </a:rPr>
              <a:t>门分解成单量子门的序列</a:t>
            </a:r>
          </a:p>
        </p:txBody>
      </p:sp>
      <p:pic>
        <p:nvPicPr>
          <p:cNvPr id="16" name="图片 15">
            <a:extLst>
              <a:ext uri="{FF2B5EF4-FFF2-40B4-BE49-F238E27FC236}">
                <a16:creationId xmlns:a16="http://schemas.microsoft.com/office/drawing/2014/main" id="{417508F1-2225-A5A2-2E82-4A8566B511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9397" y="2658610"/>
            <a:ext cx="5501175" cy="853243"/>
          </a:xfrm>
          <a:prstGeom prst="rect">
            <a:avLst/>
          </a:prstGeom>
        </p:spPr>
      </p:pic>
      <p:sp>
        <p:nvSpPr>
          <p:cNvPr id="17" name="文本框 16">
            <a:extLst>
              <a:ext uri="{FF2B5EF4-FFF2-40B4-BE49-F238E27FC236}">
                <a16:creationId xmlns:a16="http://schemas.microsoft.com/office/drawing/2014/main" id="{E9CFED31-992F-FA9F-0659-082313E7A9E8}"/>
              </a:ext>
            </a:extLst>
          </p:cNvPr>
          <p:cNvSpPr txBox="1"/>
          <p:nvPr/>
        </p:nvSpPr>
        <p:spPr>
          <a:xfrm>
            <a:off x="7029538" y="3723199"/>
            <a:ext cx="3877809" cy="369332"/>
          </a:xfrm>
          <a:prstGeom prst="rect">
            <a:avLst/>
          </a:prstGeom>
          <a:solidFill>
            <a:schemeClr val="accent4"/>
          </a:solidFill>
          <a:ln>
            <a:noFill/>
          </a:ln>
        </p:spPr>
        <p:txBody>
          <a:bodyPr wrap="square" rtlCol="0">
            <a:spAutoFit/>
          </a:bodyPr>
          <a:lstStyle/>
          <a:p>
            <a:pPr algn="ctr"/>
            <a:r>
              <a:rPr kumimoji="1" lang="zh-CN" altLang="en-US" b="1" dirty="0">
                <a:latin typeface="Microsoft YaHei" panose="020B0503020204020204" pitchFamily="34" charset="-122"/>
                <a:ea typeface="Microsoft YaHei" panose="020B0503020204020204" pitchFamily="34" charset="-122"/>
              </a:rPr>
              <a:t>使用</a:t>
            </a:r>
            <a:r>
              <a:rPr kumimoji="1" lang="en-US" altLang="zh-CN" b="1" dirty="0" err="1">
                <a:latin typeface="Microsoft YaHei" panose="020B0503020204020204" pitchFamily="34" charset="-122"/>
                <a:ea typeface="Microsoft YaHei" panose="020B0503020204020204" pitchFamily="34" charset="-122"/>
              </a:rPr>
              <a:t>rxx</a:t>
            </a:r>
            <a:r>
              <a:rPr kumimoji="1" lang="zh-CN" altLang="en-US" b="1" dirty="0">
                <a:latin typeface="Microsoft YaHei" panose="020B0503020204020204" pitchFamily="34" charset="-122"/>
                <a:ea typeface="Microsoft YaHei" panose="020B0503020204020204" pitchFamily="34" charset="-122"/>
              </a:rPr>
              <a:t>门表示</a:t>
            </a:r>
            <a:r>
              <a:rPr kumimoji="1" lang="en-US" altLang="zh-CN" b="1" dirty="0">
                <a:latin typeface="Microsoft YaHei" panose="020B0503020204020204" pitchFamily="34" charset="-122"/>
                <a:ea typeface="Microsoft YaHei" panose="020B0503020204020204" pitchFamily="34" charset="-122"/>
              </a:rPr>
              <a:t>CNOT</a:t>
            </a:r>
            <a:r>
              <a:rPr kumimoji="1" lang="zh-CN" altLang="en-US" b="1" dirty="0">
                <a:latin typeface="Microsoft YaHei" panose="020B0503020204020204" pitchFamily="34" charset="-122"/>
                <a:ea typeface="Microsoft YaHei" panose="020B0503020204020204" pitchFamily="34" charset="-122"/>
              </a:rPr>
              <a:t>门</a:t>
            </a:r>
          </a:p>
        </p:txBody>
      </p:sp>
      <p:cxnSp>
        <p:nvCxnSpPr>
          <p:cNvPr id="19" name="直线连接符 18">
            <a:extLst>
              <a:ext uri="{FF2B5EF4-FFF2-40B4-BE49-F238E27FC236}">
                <a16:creationId xmlns:a16="http://schemas.microsoft.com/office/drawing/2014/main" id="{2A3FB0EC-EF8C-C625-5A74-A76C49C9FBB2}"/>
              </a:ext>
            </a:extLst>
          </p:cNvPr>
          <p:cNvCxnSpPr/>
          <p:nvPr/>
        </p:nvCxnSpPr>
        <p:spPr>
          <a:xfrm>
            <a:off x="0" y="4207258"/>
            <a:ext cx="12192000" cy="0"/>
          </a:xfrm>
          <a:prstGeom prst="line">
            <a:avLst/>
          </a:prstGeom>
          <a:noFill/>
          <a:ln w="25400" cap="flat">
            <a:solidFill>
              <a:schemeClr val="accent1">
                <a:alpha val="50000"/>
              </a:schemeClr>
            </a:solidFill>
            <a:prstDash val="solid"/>
            <a:round/>
          </a:ln>
          <a:effectLst/>
          <a:sp3d/>
        </p:spPr>
        <p:style>
          <a:lnRef idx="0">
            <a:scrgbClr r="0" g="0" b="0"/>
          </a:lnRef>
          <a:fillRef idx="0">
            <a:scrgbClr r="0" g="0" b="0"/>
          </a:fillRef>
          <a:effectRef idx="0">
            <a:scrgbClr r="0" g="0" b="0"/>
          </a:effectRef>
          <a:fontRef idx="none"/>
        </p:style>
      </p:cxnSp>
      <p:pic>
        <p:nvPicPr>
          <p:cNvPr id="20" name="图片 19">
            <a:extLst>
              <a:ext uri="{FF2B5EF4-FFF2-40B4-BE49-F238E27FC236}">
                <a16:creationId xmlns:a16="http://schemas.microsoft.com/office/drawing/2014/main" id="{CE1E471F-498D-220E-058A-71A6D4A2065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338378" y="4283310"/>
            <a:ext cx="4568969" cy="2481957"/>
          </a:xfrm>
          <a:prstGeom prst="rect">
            <a:avLst/>
          </a:prstGeom>
        </p:spPr>
      </p:pic>
      <p:sp>
        <p:nvSpPr>
          <p:cNvPr id="21" name="文本框 20">
            <a:extLst>
              <a:ext uri="{FF2B5EF4-FFF2-40B4-BE49-F238E27FC236}">
                <a16:creationId xmlns:a16="http://schemas.microsoft.com/office/drawing/2014/main" id="{390045DB-3138-73FD-519A-C6E17F156DF8}"/>
              </a:ext>
            </a:extLst>
          </p:cNvPr>
          <p:cNvSpPr txBox="1"/>
          <p:nvPr/>
        </p:nvSpPr>
        <p:spPr>
          <a:xfrm>
            <a:off x="642250" y="4376298"/>
            <a:ext cx="4914529" cy="400110"/>
          </a:xfrm>
          <a:prstGeom prst="rect">
            <a:avLst/>
          </a:prstGeom>
          <a:noFill/>
        </p:spPr>
        <p:txBody>
          <a:bodyPr wrap="square" rtlCol="0">
            <a:spAutoFit/>
          </a:bodyPr>
          <a:lstStyle/>
          <a:p>
            <a:pPr marL="285750" indent="-285750" algn="ctr">
              <a:buFont typeface="Wingdings" panose="05000000000000000000" pitchFamily="2" charset="2"/>
              <a:buChar char="p"/>
              <a:defRPr/>
            </a:pPr>
            <a:r>
              <a:rPr lang="zh-CN" altLang="en-US" sz="2000" b="1" dirty="0">
                <a:solidFill>
                  <a:srgbClr val="0033CC"/>
                </a:solidFill>
                <a:latin typeface="微软雅黑" panose="020B0503020204020204" pitchFamily="34" charset="-122"/>
                <a:ea typeface="微软雅黑" panose="020B0503020204020204" pitchFamily="34" charset="-122"/>
              </a:rPr>
              <a:t>问题</a:t>
            </a:r>
            <a:r>
              <a:rPr lang="en-US" altLang="zh-CN" sz="2000" b="1" dirty="0">
                <a:solidFill>
                  <a:srgbClr val="0033CC"/>
                </a:solidFill>
                <a:latin typeface="微软雅黑" panose="020B0503020204020204" pitchFamily="34" charset="-122"/>
                <a:ea typeface="微软雅黑" panose="020B0503020204020204" pitchFamily="34" charset="-122"/>
              </a:rPr>
              <a:t> 2</a:t>
            </a:r>
            <a:r>
              <a:rPr lang="zh-CN" altLang="en-US" sz="2000" b="1" dirty="0">
                <a:solidFill>
                  <a:srgbClr val="0033CC"/>
                </a:solidFill>
                <a:latin typeface="微软雅黑" panose="020B0503020204020204" pitchFamily="34" charset="-122"/>
                <a:ea typeface="微软雅黑" panose="020B0503020204020204" pitchFamily="34" charset="-122"/>
              </a:rPr>
              <a:t>：</a:t>
            </a:r>
            <a:r>
              <a:rPr lang="en-US" altLang="zh-CN" sz="2000" b="1" dirty="0">
                <a:solidFill>
                  <a:srgbClr val="0033CC"/>
                </a:solidFill>
                <a:latin typeface="微软雅黑" panose="020B0503020204020204" pitchFamily="34" charset="-122"/>
                <a:ea typeface="微软雅黑" panose="020B0503020204020204" pitchFamily="34" charset="-122"/>
              </a:rPr>
              <a:t>NISQ</a:t>
            </a:r>
            <a:r>
              <a:rPr lang="zh-CN" altLang="en-US" sz="2000" b="1" dirty="0">
                <a:solidFill>
                  <a:srgbClr val="0033CC"/>
                </a:solidFill>
                <a:latin typeface="微软雅黑" panose="020B0503020204020204" pitchFamily="34" charset="-122"/>
                <a:ea typeface="微软雅黑" panose="020B0503020204020204" pitchFamily="34" charset="-122"/>
              </a:rPr>
              <a:t>设备</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22" name="矩形 119">
            <a:extLst>
              <a:ext uri="{FF2B5EF4-FFF2-40B4-BE49-F238E27FC236}">
                <a16:creationId xmlns:a16="http://schemas.microsoft.com/office/drawing/2014/main" id="{A0FC7915-C3F4-FA4F-615A-01B0ABB71E12}"/>
              </a:ext>
            </a:extLst>
          </p:cNvPr>
          <p:cNvSpPr/>
          <p:nvPr/>
        </p:nvSpPr>
        <p:spPr bwMode="auto">
          <a:xfrm>
            <a:off x="634123" y="4909566"/>
            <a:ext cx="4930782" cy="369332"/>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rgbClr val="FF0000"/>
                </a:solidFill>
                <a:latin typeface="微软雅黑" panose="020B0503020204020204" pitchFamily="34" charset="-122"/>
                <a:ea typeface="微软雅黑" panose="020B0503020204020204" pitchFamily="34" charset="-122"/>
                <a:sym typeface="+mn-ea"/>
              </a:rPr>
              <a:t>有限</a:t>
            </a:r>
            <a:r>
              <a:rPr lang="zh-CN" altLang="en-US" b="1" dirty="0">
                <a:solidFill>
                  <a:schemeClr val="bg1"/>
                </a:solidFill>
                <a:latin typeface="微软雅黑" panose="020B0503020204020204" pitchFamily="34" charset="-122"/>
                <a:ea typeface="微软雅黑" panose="020B0503020204020204" pitchFamily="34" charset="-122"/>
                <a:sym typeface="+mn-ea"/>
              </a:rPr>
              <a:t>的量子比特个数和</a:t>
            </a:r>
            <a:r>
              <a:rPr lang="zh-CN" altLang="en-US" b="1" dirty="0">
                <a:solidFill>
                  <a:srgbClr val="FF0000"/>
                </a:solidFill>
                <a:latin typeface="微软雅黑" panose="020B0503020204020204" pitchFamily="34" charset="-122"/>
                <a:ea typeface="微软雅黑" panose="020B0503020204020204" pitchFamily="34" charset="-122"/>
                <a:sym typeface="+mn-ea"/>
              </a:rPr>
              <a:t>量子噪声</a:t>
            </a:r>
          </a:p>
        </p:txBody>
      </p:sp>
      <p:sp>
        <p:nvSpPr>
          <p:cNvPr id="23" name="文本框 22">
            <a:extLst>
              <a:ext uri="{FF2B5EF4-FFF2-40B4-BE49-F238E27FC236}">
                <a16:creationId xmlns:a16="http://schemas.microsoft.com/office/drawing/2014/main" id="{1305E2F8-29A3-B8DD-1C5A-80393B12F14D}"/>
              </a:ext>
            </a:extLst>
          </p:cNvPr>
          <p:cNvSpPr txBox="1"/>
          <p:nvPr/>
        </p:nvSpPr>
        <p:spPr>
          <a:xfrm>
            <a:off x="1160609" y="5836750"/>
            <a:ext cx="3877809" cy="646331"/>
          </a:xfrm>
          <a:prstGeom prst="rect">
            <a:avLst/>
          </a:prstGeom>
          <a:solidFill>
            <a:schemeClr val="accent4"/>
          </a:solidFill>
          <a:ln>
            <a:noFill/>
          </a:ln>
        </p:spPr>
        <p:txBody>
          <a:bodyPr wrap="square" rtlCol="0">
            <a:spAutoFit/>
          </a:bodyPr>
          <a:lstStyle/>
          <a:p>
            <a:pPr algn="ctr"/>
            <a:r>
              <a:rPr kumimoji="1" lang="en-US" altLang="zh-CN" b="1" dirty="0">
                <a:latin typeface="Microsoft YaHei" panose="020B0503020204020204" pitchFamily="34" charset="-122"/>
                <a:ea typeface="Microsoft YaHei" panose="020B0503020204020204" pitchFamily="34" charset="-122"/>
              </a:rPr>
              <a:t>Honeywell</a:t>
            </a:r>
            <a:r>
              <a:rPr kumimoji="1" lang="zh-CN" altLang="en-US" b="1" dirty="0">
                <a:latin typeface="Microsoft YaHei" panose="020B0503020204020204" pitchFamily="34" charset="-122"/>
                <a:ea typeface="Microsoft YaHei" panose="020B0503020204020204" pitchFamily="34" charset="-122"/>
              </a:rPr>
              <a:t> </a:t>
            </a:r>
            <a:r>
              <a:rPr kumimoji="1" lang="en-US" altLang="zh-CN" b="1" dirty="0">
                <a:latin typeface="Microsoft YaHei" panose="020B0503020204020204" pitchFamily="34" charset="-122"/>
                <a:ea typeface="Microsoft YaHei" panose="020B0503020204020204" pitchFamily="34" charset="-122"/>
              </a:rPr>
              <a:t>H</a:t>
            </a:r>
            <a:r>
              <a:rPr kumimoji="1" lang="zh-CN" altLang="en-US" b="1" dirty="0">
                <a:latin typeface="Microsoft YaHei" panose="020B0503020204020204" pitchFamily="34" charset="-122"/>
                <a:ea typeface="Microsoft YaHei" panose="020B0503020204020204" pitchFamily="34" charset="-122"/>
              </a:rPr>
              <a:t>系列</a:t>
            </a:r>
            <a:endParaRPr kumimoji="1" lang="en-US" altLang="zh-CN" b="1" dirty="0">
              <a:latin typeface="Microsoft YaHei" panose="020B0503020204020204" pitchFamily="34" charset="-122"/>
              <a:ea typeface="Microsoft YaHei" panose="020B0503020204020204" pitchFamily="34" charset="-122"/>
            </a:endParaRPr>
          </a:p>
          <a:p>
            <a:pPr algn="ctr"/>
            <a:r>
              <a:rPr kumimoji="1" lang="zh-CN" altLang="en-US" b="1" dirty="0">
                <a:latin typeface="Microsoft YaHei" panose="020B0503020204020204" pitchFamily="34" charset="-122"/>
                <a:ea typeface="Microsoft YaHei" panose="020B0503020204020204" pitchFamily="34" charset="-122"/>
              </a:rPr>
              <a:t>（离子阱）计算设备的系统规范</a:t>
            </a:r>
          </a:p>
        </p:txBody>
      </p:sp>
      <p:sp>
        <p:nvSpPr>
          <p:cNvPr id="24" name="右箭头 23">
            <a:extLst>
              <a:ext uri="{FF2B5EF4-FFF2-40B4-BE49-F238E27FC236}">
                <a16:creationId xmlns:a16="http://schemas.microsoft.com/office/drawing/2014/main" id="{BD716EF3-E66E-FFB1-158E-D0A093E9D362}"/>
              </a:ext>
            </a:extLst>
          </p:cNvPr>
          <p:cNvSpPr/>
          <p:nvPr/>
        </p:nvSpPr>
        <p:spPr>
          <a:xfrm>
            <a:off x="5452739" y="5803267"/>
            <a:ext cx="712839" cy="713299"/>
          </a:xfrm>
          <a:prstGeom prst="rightArrow">
            <a:avLst/>
          </a:prstGeom>
          <a:solidFill>
            <a:schemeClr val="accent2">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374074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up)">
                                      <p:cBhvr>
                                        <p:cTn id="10" dur="500"/>
                                        <p:tgtEl>
                                          <p:spTgt spid="2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500"/>
                                        <p:tgtEl>
                                          <p:spTgt spid="21"/>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F92B01-6D67-8386-B9D5-26FABE99E6FB}"/>
              </a:ext>
            </a:extLst>
          </p:cNvPr>
          <p:cNvSpPr>
            <a:spLocks noGrp="1"/>
          </p:cNvSpPr>
          <p:nvPr>
            <p:ph type="title"/>
          </p:nvPr>
        </p:nvSpPr>
        <p:spPr/>
        <p:txBody>
          <a:bodyPr/>
          <a:lstStyle/>
          <a:p>
            <a:r>
              <a:rPr kumimoji="1" lang="zh-CN" altLang="en-US" dirty="0"/>
              <a:t>模式匹配的挑战</a:t>
            </a:r>
          </a:p>
        </p:txBody>
      </p:sp>
      <p:sp>
        <p:nvSpPr>
          <p:cNvPr id="3" name="灯片编号占位符 2">
            <a:extLst>
              <a:ext uri="{FF2B5EF4-FFF2-40B4-BE49-F238E27FC236}">
                <a16:creationId xmlns:a16="http://schemas.microsoft.com/office/drawing/2014/main" id="{84DE7461-F583-262D-C383-4F5F8B23C279}"/>
              </a:ext>
            </a:extLst>
          </p:cNvPr>
          <p:cNvSpPr>
            <a:spLocks noGrp="1"/>
          </p:cNvSpPr>
          <p:nvPr>
            <p:ph type="sldNum" sz="quarter" idx="10"/>
          </p:nvPr>
        </p:nvSpPr>
        <p:spPr/>
        <p:txBody>
          <a:bodyPr/>
          <a:lstStyle/>
          <a:p>
            <a:fld id="{86CB4B4D-7CA3-9044-876B-883B54F8677D}" type="slidenum">
              <a:rPr lang="en-US" altLang="zh-CN" smtClean="0"/>
              <a:t>16</a:t>
            </a:fld>
            <a:endParaRPr lang="zh-CN" altLang="en-US"/>
          </a:p>
        </p:txBody>
      </p:sp>
      <p:sp>
        <p:nvSpPr>
          <p:cNvPr id="5" name="矩形 119">
            <a:extLst>
              <a:ext uri="{FF2B5EF4-FFF2-40B4-BE49-F238E27FC236}">
                <a16:creationId xmlns:a16="http://schemas.microsoft.com/office/drawing/2014/main" id="{D7FFEF5F-FF5F-958A-C5A5-6B9040BA5051}"/>
              </a:ext>
            </a:extLst>
          </p:cNvPr>
          <p:cNvSpPr/>
          <p:nvPr/>
        </p:nvSpPr>
        <p:spPr bwMode="auto">
          <a:xfrm>
            <a:off x="487479" y="1284751"/>
            <a:ext cx="4510248" cy="830997"/>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sym typeface="+mn-ea"/>
              </a:rPr>
              <a:t>将具有特定模式的子线路替换成</a:t>
            </a:r>
            <a:endParaRPr lang="en-US" altLang="zh-CN" sz="2400" b="1" dirty="0">
              <a:solidFill>
                <a:schemeClr val="bg1"/>
              </a:solidFill>
              <a:latin typeface="微软雅黑" panose="020B0503020204020204" pitchFamily="34" charset="-122"/>
              <a:ea typeface="微软雅黑" panose="020B0503020204020204" pitchFamily="3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sym typeface="+mn-ea"/>
              </a:rPr>
              <a:t>另一个功能等价的子线路</a:t>
            </a:r>
          </a:p>
        </p:txBody>
      </p:sp>
      <p:sp>
        <p:nvSpPr>
          <p:cNvPr id="6" name="下箭头 5">
            <a:extLst>
              <a:ext uri="{FF2B5EF4-FFF2-40B4-BE49-F238E27FC236}">
                <a16:creationId xmlns:a16="http://schemas.microsoft.com/office/drawing/2014/main" id="{D3A8D9B0-D9B3-2542-3A0C-E2D114DFA403}"/>
              </a:ext>
            </a:extLst>
          </p:cNvPr>
          <p:cNvSpPr/>
          <p:nvPr/>
        </p:nvSpPr>
        <p:spPr>
          <a:xfrm rot="16200000">
            <a:off x="6321769" y="339381"/>
            <a:ext cx="563085" cy="2804983"/>
          </a:xfrm>
          <a:prstGeom prst="downArrow">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8" name="圆角矩形 7">
            <a:extLst>
              <a:ext uri="{FF2B5EF4-FFF2-40B4-BE49-F238E27FC236}">
                <a16:creationId xmlns:a16="http://schemas.microsoft.com/office/drawing/2014/main" id="{3F655D68-5B04-CAC4-5715-DA0FA12C92B3}"/>
              </a:ext>
            </a:extLst>
          </p:cNvPr>
          <p:cNvSpPr/>
          <p:nvPr/>
        </p:nvSpPr>
        <p:spPr>
          <a:xfrm>
            <a:off x="8411990" y="1377085"/>
            <a:ext cx="2804984" cy="646331"/>
          </a:xfrm>
          <a:prstGeom prst="round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模式匹配</a:t>
            </a:r>
          </a:p>
        </p:txBody>
      </p:sp>
      <p:sp>
        <p:nvSpPr>
          <p:cNvPr id="9" name="文本框 8">
            <a:extLst>
              <a:ext uri="{FF2B5EF4-FFF2-40B4-BE49-F238E27FC236}">
                <a16:creationId xmlns:a16="http://schemas.microsoft.com/office/drawing/2014/main" id="{ABA4F9D5-4CFA-C4BB-1DAD-F6623A298375}"/>
              </a:ext>
            </a:extLst>
          </p:cNvPr>
          <p:cNvSpPr txBox="1"/>
          <p:nvPr/>
        </p:nvSpPr>
        <p:spPr>
          <a:xfrm>
            <a:off x="804348" y="2259283"/>
            <a:ext cx="10412626" cy="1427814"/>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Autofit/>
          </a:bodyPr>
          <a:lstStyle/>
          <a:p>
            <a:pPr marL="0" marR="0" indent="0" algn="l" defTabSz="914400" rtl="0" fontAlgn="auto" latinLnBrk="0" hangingPunct="0">
              <a:lnSpc>
                <a:spcPct val="150000"/>
              </a:lnSpc>
              <a:spcBef>
                <a:spcPts val="0"/>
              </a:spcBef>
              <a:spcAft>
                <a:spcPts val="0"/>
              </a:spcAft>
              <a:buClrTx/>
              <a:buSzTx/>
              <a:buFontTx/>
              <a:buNone/>
              <a:tabLst/>
            </a:pPr>
            <a:r>
              <a:rPr lang="zh-CN" altLang="en-US" sz="2000" b="1" dirty="0">
                <a:latin typeface="Microsoft YaHei" panose="020B0503020204020204" pitchFamily="34" charset="-122"/>
                <a:ea typeface="Microsoft YaHei" panose="020B0503020204020204" pitchFamily="34" charset="-122"/>
                <a:sym typeface="Helvetica"/>
              </a:rPr>
              <a:t>量子编译中的模式匹配工作</a:t>
            </a:r>
            <a:endParaRPr lang="en-US" altLang="zh-CN" sz="2000" b="1" dirty="0">
              <a:latin typeface="Microsoft YaHei" panose="020B0503020204020204" pitchFamily="34" charset="-122"/>
              <a:ea typeface="Microsoft YaHei" panose="020B0503020204020204" pitchFamily="34" charset="-122"/>
              <a:sym typeface="Helvetica"/>
            </a:endParaRPr>
          </a:p>
          <a:p>
            <a:pPr marL="342900" marR="0" indent="-342900" algn="l" defTabSz="914400" rtl="0" fontAlgn="auto" latinLnBrk="0" hangingPunct="0">
              <a:lnSpc>
                <a:spcPct val="150000"/>
              </a:lnSpc>
              <a:spcBef>
                <a:spcPts val="0"/>
              </a:spcBef>
              <a:spcAft>
                <a:spcPts val="0"/>
              </a:spcAft>
              <a:buClrTx/>
              <a:buSzTx/>
              <a:buFont typeface="Arial" panose="020B0604020202020204" pitchFamily="34" charset="0"/>
              <a:buChar char="•"/>
              <a:tabLst/>
            </a:pPr>
            <a:r>
              <a:rPr lang="zh-CN" altLang="en-US" sz="2000" b="1" dirty="0">
                <a:latin typeface="Microsoft YaHei" panose="020B0503020204020204" pitchFamily="34" charset="-122"/>
                <a:ea typeface="Microsoft YaHei" panose="020B0503020204020204" pitchFamily="34" charset="-122"/>
                <a:sym typeface="Helvetica"/>
              </a:rPr>
              <a:t>已经被证明是</a:t>
            </a:r>
            <a:r>
              <a:rPr lang="en-US" altLang="zh-CN" sz="2000" b="1" dirty="0">
                <a:solidFill>
                  <a:srgbClr val="FF0000"/>
                </a:solidFill>
                <a:latin typeface="Microsoft YaHei" panose="020B0503020204020204" pitchFamily="34" charset="-122"/>
                <a:ea typeface="Microsoft YaHei" panose="020B0503020204020204" pitchFamily="34" charset="-122"/>
                <a:sym typeface="Helvetica"/>
              </a:rPr>
              <a:t>NP</a:t>
            </a:r>
            <a:r>
              <a:rPr lang="zh-CN" altLang="en-US" sz="2000" b="1" dirty="0">
                <a:solidFill>
                  <a:srgbClr val="FF0000"/>
                </a:solidFill>
                <a:latin typeface="Microsoft YaHei" panose="020B0503020204020204" pitchFamily="34" charset="-122"/>
                <a:ea typeface="Microsoft YaHei" panose="020B0503020204020204" pitchFamily="34" charset="-122"/>
                <a:sym typeface="Helvetica"/>
              </a:rPr>
              <a:t>困难</a:t>
            </a:r>
            <a:r>
              <a:rPr lang="zh-CN" altLang="en-US" sz="2000" b="1" dirty="0">
                <a:latin typeface="Microsoft YaHei" panose="020B0503020204020204" pitchFamily="34" charset="-122"/>
                <a:ea typeface="Microsoft YaHei" panose="020B0503020204020204" pitchFamily="34" charset="-122"/>
                <a:sym typeface="Helvetica"/>
              </a:rPr>
              <a:t>的问题，所以没有高效的方法求解</a:t>
            </a:r>
            <a:endParaRPr lang="en-US" altLang="zh-CN" sz="2000" b="1" dirty="0">
              <a:latin typeface="Microsoft YaHei" panose="020B0503020204020204" pitchFamily="34" charset="-122"/>
              <a:ea typeface="Microsoft YaHei" panose="020B0503020204020204" pitchFamily="34" charset="-122"/>
              <a:sym typeface="Helvetica"/>
            </a:endParaRPr>
          </a:p>
          <a:p>
            <a:pPr marL="342900" marR="0" indent="-342900" algn="l" defTabSz="914400" rtl="0" fontAlgn="auto" latinLnBrk="0" hangingPunct="0">
              <a:lnSpc>
                <a:spcPct val="150000"/>
              </a:lnSpc>
              <a:spcBef>
                <a:spcPts val="0"/>
              </a:spcBef>
              <a:spcAft>
                <a:spcPts val="0"/>
              </a:spcAft>
              <a:buClrTx/>
              <a:buSzTx/>
              <a:buFont typeface="Arial" panose="020B0604020202020204" pitchFamily="34" charset="0"/>
              <a:buChar char="•"/>
              <a:tabLst/>
            </a:pPr>
            <a:r>
              <a:rPr lang="zh-CN" altLang="en-US" sz="2000" b="1" dirty="0">
                <a:latin typeface="Microsoft YaHei" panose="020B0503020204020204" pitchFamily="34" charset="-122"/>
                <a:ea typeface="Microsoft YaHei" panose="020B0503020204020204" pitchFamily="34" charset="-122"/>
                <a:sym typeface="Helvetica"/>
              </a:rPr>
              <a:t>早期的</a:t>
            </a:r>
            <a:r>
              <a:rPr kumimoji="0" lang="zh-CN" altLang="en-US" sz="20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方法通常只考虑包含</a:t>
            </a:r>
            <a:r>
              <a:rPr kumimoji="0" lang="en-US" altLang="zh-CN" sz="2000" b="1" i="0" u="none" strike="noStrike" cap="none" spc="0" normalizeH="0" baseline="0" dirty="0">
                <a:ln>
                  <a:noFill/>
                </a:ln>
                <a:solidFill>
                  <a:srgbClr val="FF0000"/>
                </a:solidFill>
                <a:effectLst/>
                <a:uFillTx/>
                <a:latin typeface="Microsoft YaHei" panose="020B0503020204020204" pitchFamily="34" charset="-122"/>
                <a:ea typeface="Microsoft YaHei" panose="020B0503020204020204" pitchFamily="34" charset="-122"/>
                <a:sym typeface="Helvetica"/>
              </a:rPr>
              <a:t>X,</a:t>
            </a:r>
            <a:r>
              <a:rPr kumimoji="0" lang="zh-CN" altLang="en-US" sz="2000" b="1" i="0" u="none" strike="noStrike" cap="none" spc="0" normalizeH="0" baseline="0" dirty="0">
                <a:ln>
                  <a:noFill/>
                </a:ln>
                <a:solidFill>
                  <a:srgbClr val="FF0000"/>
                </a:solidFill>
                <a:effectLst/>
                <a:uFillTx/>
                <a:latin typeface="Microsoft YaHei" panose="020B0503020204020204" pitchFamily="34" charset="-122"/>
                <a:ea typeface="Microsoft YaHei" panose="020B0503020204020204" pitchFamily="34" charset="-122"/>
                <a:sym typeface="Helvetica"/>
              </a:rPr>
              <a:t> </a:t>
            </a:r>
            <a:r>
              <a:rPr kumimoji="0" lang="en-US" altLang="zh-CN" sz="2000" b="1" i="0" u="none" strike="noStrike" cap="none" spc="0" normalizeH="0" baseline="0" dirty="0">
                <a:ln>
                  <a:noFill/>
                </a:ln>
                <a:solidFill>
                  <a:srgbClr val="FF0000"/>
                </a:solidFill>
                <a:effectLst/>
                <a:uFillTx/>
                <a:latin typeface="Microsoft YaHei" panose="020B0503020204020204" pitchFamily="34" charset="-122"/>
                <a:ea typeface="Microsoft YaHei" panose="020B0503020204020204" pitchFamily="34" charset="-122"/>
                <a:sym typeface="Helvetica"/>
              </a:rPr>
              <a:t>CNOT,</a:t>
            </a:r>
            <a:r>
              <a:rPr kumimoji="0" lang="zh-CN" altLang="en-US" sz="2000" b="1" i="0" u="none" strike="noStrike" cap="none" spc="0" normalizeH="0" baseline="0" dirty="0">
                <a:ln>
                  <a:noFill/>
                </a:ln>
                <a:solidFill>
                  <a:srgbClr val="FF0000"/>
                </a:solidFill>
                <a:effectLst/>
                <a:uFillTx/>
                <a:latin typeface="Microsoft YaHei" panose="020B0503020204020204" pitchFamily="34" charset="-122"/>
                <a:ea typeface="Microsoft YaHei" panose="020B0503020204020204" pitchFamily="34" charset="-122"/>
                <a:sym typeface="Helvetica"/>
              </a:rPr>
              <a:t> 多控</a:t>
            </a:r>
            <a:r>
              <a:rPr kumimoji="0" lang="en-US" altLang="zh-CN" sz="2000" b="1" i="0" u="none" strike="noStrike" cap="none" spc="0" normalizeH="0" baseline="0" dirty="0">
                <a:ln>
                  <a:noFill/>
                </a:ln>
                <a:solidFill>
                  <a:srgbClr val="FF0000"/>
                </a:solidFill>
                <a:effectLst/>
                <a:uFillTx/>
                <a:latin typeface="Microsoft YaHei" panose="020B0503020204020204" pitchFamily="34" charset="-122"/>
                <a:ea typeface="Microsoft YaHei" panose="020B0503020204020204" pitchFamily="34" charset="-122"/>
                <a:sym typeface="Helvetica"/>
              </a:rPr>
              <a:t>Toffoli</a:t>
            </a:r>
            <a:r>
              <a:rPr kumimoji="0" lang="zh-CN" altLang="en-US" sz="2000" b="1" i="0" u="none" strike="noStrike" cap="none" spc="0" normalizeH="0" baseline="0" dirty="0">
                <a:ln>
                  <a:noFill/>
                </a:ln>
                <a:solidFill>
                  <a:srgbClr val="000000"/>
                </a:solidFill>
                <a:effectLst/>
                <a:uFillTx/>
                <a:latin typeface="Microsoft YaHei" panose="020B0503020204020204" pitchFamily="34" charset="-122"/>
                <a:ea typeface="Microsoft YaHei" panose="020B0503020204020204" pitchFamily="34" charset="-122"/>
                <a:sym typeface="Helvetica"/>
              </a:rPr>
              <a:t>的模式</a:t>
            </a:r>
          </a:p>
        </p:txBody>
      </p:sp>
      <p:sp>
        <p:nvSpPr>
          <p:cNvPr id="10" name="矩形 119">
            <a:extLst>
              <a:ext uri="{FF2B5EF4-FFF2-40B4-BE49-F238E27FC236}">
                <a16:creationId xmlns:a16="http://schemas.microsoft.com/office/drawing/2014/main" id="{90D95073-C2AF-9D62-0E3D-1453F6671F82}"/>
              </a:ext>
            </a:extLst>
          </p:cNvPr>
          <p:cNvSpPr/>
          <p:nvPr/>
        </p:nvSpPr>
        <p:spPr bwMode="auto">
          <a:xfrm>
            <a:off x="767443" y="3988418"/>
            <a:ext cx="10412625" cy="1689052"/>
          </a:xfrm>
          <a:prstGeom prst="rect">
            <a:avLst/>
          </a:prstGeom>
          <a:solidFill>
            <a:srgbClr val="0046BD"/>
          </a:solid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sym typeface="+mn-ea"/>
              </a:rPr>
              <a:t>现有方法的缺陷</a:t>
            </a:r>
            <a:endParaRPr lang="en-US" altLang="zh-CN" sz="2400" b="1" dirty="0">
              <a:solidFill>
                <a:schemeClr val="bg1"/>
              </a:solidFill>
              <a:latin typeface="微软雅黑" panose="020B0503020204020204" pitchFamily="34" charset="-122"/>
              <a:ea typeface="微软雅黑" panose="020B0503020204020204" pitchFamily="34" charset="-122"/>
              <a:sym typeface="+mn-ea"/>
            </a:endParaRPr>
          </a:p>
          <a:p>
            <a:pPr marL="342900" marR="0" lvl="0" indent="-342900" defTabSz="914400" rtl="0" eaLnBrk="1" fontAlgn="auto" latinLnBrk="0" hangingPunct="1">
              <a:lnSpc>
                <a:spcPct val="150000"/>
              </a:lnSpc>
              <a:spcBef>
                <a:spcPts val="0"/>
              </a:spcBef>
              <a:spcAft>
                <a:spcPts val="0"/>
              </a:spcAft>
              <a:buClrTx/>
              <a:buSzTx/>
              <a:buFont typeface="Wingdings" pitchFamily="2" charset="2"/>
              <a:buChar char="p"/>
              <a:defRPr/>
            </a:pPr>
            <a:r>
              <a:rPr lang="zh-CN" altLang="en-US" sz="2400" b="1" dirty="0">
                <a:solidFill>
                  <a:schemeClr val="bg1"/>
                </a:solidFill>
                <a:latin typeface="微软雅黑" panose="020B0503020204020204" pitchFamily="34" charset="-122"/>
                <a:ea typeface="微软雅黑" panose="020B0503020204020204" pitchFamily="34" charset="-122"/>
                <a:sym typeface="+mn-ea"/>
              </a:rPr>
              <a:t>作用在线路上的模式通常是预置的，编译器无法根据实际情况判断</a:t>
            </a:r>
            <a:endParaRPr lang="en-US" altLang="zh-CN" sz="2400" b="1" dirty="0">
              <a:solidFill>
                <a:schemeClr val="bg1"/>
              </a:solidFill>
              <a:latin typeface="微软雅黑" panose="020B0503020204020204" pitchFamily="34" charset="-122"/>
              <a:ea typeface="微软雅黑" panose="020B0503020204020204" pitchFamily="34" charset="-122"/>
              <a:sym typeface="+mn-ea"/>
            </a:endParaRPr>
          </a:p>
          <a:p>
            <a:pPr marL="342900" marR="0" lvl="0" indent="-342900" defTabSz="914400" rtl="0" eaLnBrk="1" fontAlgn="auto" latinLnBrk="0" hangingPunct="1">
              <a:lnSpc>
                <a:spcPct val="150000"/>
              </a:lnSpc>
              <a:spcBef>
                <a:spcPts val="0"/>
              </a:spcBef>
              <a:spcAft>
                <a:spcPts val="0"/>
              </a:spcAft>
              <a:buClrTx/>
              <a:buSzTx/>
              <a:buFont typeface="Wingdings" pitchFamily="2" charset="2"/>
              <a:buChar char="p"/>
              <a:defRPr/>
            </a:pPr>
            <a:r>
              <a:rPr lang="zh-CN" altLang="en-US" sz="2400" b="1" dirty="0">
                <a:solidFill>
                  <a:schemeClr val="bg1"/>
                </a:solidFill>
                <a:latin typeface="微软雅黑" panose="020B0503020204020204" pitchFamily="34" charset="-122"/>
                <a:ea typeface="微软雅黑" panose="020B0503020204020204" pitchFamily="34" charset="-122"/>
                <a:sym typeface="+mn-ea"/>
              </a:rPr>
              <a:t>模式所包含的量子门类型有限</a:t>
            </a:r>
          </a:p>
        </p:txBody>
      </p:sp>
      <p:sp>
        <p:nvSpPr>
          <p:cNvPr id="12" name="矩形 119">
            <a:extLst>
              <a:ext uri="{FF2B5EF4-FFF2-40B4-BE49-F238E27FC236}">
                <a16:creationId xmlns:a16="http://schemas.microsoft.com/office/drawing/2014/main" id="{DD7F8985-4895-4923-9F26-30B5C56B12EF}"/>
              </a:ext>
            </a:extLst>
          </p:cNvPr>
          <p:cNvSpPr/>
          <p:nvPr/>
        </p:nvSpPr>
        <p:spPr bwMode="auto">
          <a:xfrm>
            <a:off x="487479" y="3988418"/>
            <a:ext cx="11064441" cy="1675570"/>
          </a:xfrm>
          <a:prstGeom prst="rect">
            <a:avLst/>
          </a:prstGeom>
          <a:solidFill>
            <a:schemeClr val="tx2"/>
          </a:solidFill>
        </p:spPr>
        <p:txBody>
          <a:bodyPr wrap="square" anchor="ctr" anchorCtr="1">
            <a:noAutofit/>
          </a:bodyPr>
          <a:lstStyle/>
          <a:p>
            <a:pPr marL="0" marR="0" lvl="0" indent="0" algn="ctr" defTabSz="914400" rtl="0" eaLnBrk="1" fontAlgn="auto" latinLnBrk="0" hangingPunct="1">
              <a:spcBef>
                <a:spcPts val="0"/>
              </a:spcBef>
              <a:spcAft>
                <a:spcPts val="0"/>
              </a:spcAft>
              <a:buClrTx/>
              <a:buSzTx/>
              <a:buFontTx/>
              <a:buNone/>
              <a:defRPr/>
            </a:pPr>
            <a:r>
              <a:rPr lang="zh-CN" altLang="en-US" sz="3200" b="1" dirty="0">
                <a:solidFill>
                  <a:schemeClr val="accent1"/>
                </a:solidFill>
                <a:latin typeface="微软雅黑" panose="020B0503020204020204" pitchFamily="34" charset="-122"/>
                <a:ea typeface="微软雅黑" panose="020B0503020204020204" pitchFamily="34" charset="-122"/>
                <a:sym typeface="+mn-ea"/>
              </a:rPr>
              <a:t>研究目标：设计一种能够适应</a:t>
            </a:r>
            <a:r>
              <a:rPr lang="zh-CN" altLang="en-US" sz="3200" b="1" dirty="0">
                <a:solidFill>
                  <a:srgbClr val="FF0000"/>
                </a:solidFill>
                <a:latin typeface="微软雅黑" panose="020B0503020204020204" pitchFamily="34" charset="-122"/>
                <a:ea typeface="微软雅黑" panose="020B0503020204020204" pitchFamily="34" charset="-122"/>
                <a:sym typeface="+mn-ea"/>
              </a:rPr>
              <a:t>不同代价模型</a:t>
            </a:r>
            <a:r>
              <a:rPr lang="zh-CN" altLang="en-US" sz="3200" b="1" dirty="0">
                <a:solidFill>
                  <a:schemeClr val="accent1"/>
                </a:solidFill>
                <a:latin typeface="微软雅黑" panose="020B0503020204020204" pitchFamily="34" charset="-122"/>
                <a:ea typeface="微软雅黑" panose="020B0503020204020204" pitchFamily="34" charset="-122"/>
                <a:sym typeface="+mn-ea"/>
              </a:rPr>
              <a:t>并能够支持</a:t>
            </a:r>
            <a:r>
              <a:rPr lang="zh-CN" altLang="en-US" sz="3200" b="1" dirty="0">
                <a:solidFill>
                  <a:srgbClr val="FF0000"/>
                </a:solidFill>
                <a:latin typeface="微软雅黑" panose="020B0503020204020204" pitchFamily="34" charset="-122"/>
                <a:ea typeface="微软雅黑" panose="020B0503020204020204" pitchFamily="34" charset="-122"/>
                <a:sym typeface="+mn-ea"/>
              </a:rPr>
              <a:t>各种量子门</a:t>
            </a:r>
            <a:r>
              <a:rPr lang="zh-CN" altLang="en-US" sz="3200" b="1" dirty="0">
                <a:solidFill>
                  <a:schemeClr val="accent1"/>
                </a:solidFill>
                <a:latin typeface="微软雅黑" panose="020B0503020204020204" pitchFamily="34" charset="-122"/>
                <a:ea typeface="微软雅黑" panose="020B0503020204020204" pitchFamily="34" charset="-122"/>
                <a:sym typeface="+mn-ea"/>
              </a:rPr>
              <a:t>的量子线路优化框架</a:t>
            </a:r>
          </a:p>
        </p:txBody>
      </p:sp>
    </p:spTree>
    <p:extLst>
      <p:ext uri="{BB962C8B-B14F-4D97-AF65-F5344CB8AC3E}">
        <p14:creationId xmlns:p14="http://schemas.microsoft.com/office/powerpoint/2010/main" val="137119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97F681-DB73-BEC5-1961-B7278E506024}"/>
              </a:ext>
            </a:extLst>
          </p:cNvPr>
          <p:cNvSpPr>
            <a:spLocks noGrp="1"/>
          </p:cNvSpPr>
          <p:nvPr>
            <p:ph type="title"/>
          </p:nvPr>
        </p:nvSpPr>
        <p:spPr/>
        <p:txBody>
          <a:bodyPr/>
          <a:lstStyle/>
          <a:p>
            <a:r>
              <a:rPr lang="en-US" altLang="zh-CN" dirty="0"/>
              <a:t>Motivating</a:t>
            </a:r>
            <a:r>
              <a:rPr lang="zh-CN" altLang="en-US" dirty="0"/>
              <a:t> </a:t>
            </a:r>
            <a:r>
              <a:rPr lang="en-US" altLang="zh-CN" dirty="0"/>
              <a:t>Examples</a:t>
            </a:r>
            <a:endParaRPr lang="zh-CN" altLang="en-US" dirty="0"/>
          </a:p>
        </p:txBody>
      </p:sp>
      <p:sp>
        <p:nvSpPr>
          <p:cNvPr id="3" name="内容占位符 2">
            <a:extLst>
              <a:ext uri="{FF2B5EF4-FFF2-40B4-BE49-F238E27FC236}">
                <a16:creationId xmlns:a16="http://schemas.microsoft.com/office/drawing/2014/main" id="{B6CCF64A-3723-417F-37CC-03DA78D9BF9E}"/>
              </a:ext>
            </a:extLst>
          </p:cNvPr>
          <p:cNvSpPr>
            <a:spLocks noGrp="1"/>
          </p:cNvSpPr>
          <p:nvPr>
            <p:ph idx="1"/>
          </p:nvPr>
        </p:nvSpPr>
        <p:spPr>
          <a:xfrm>
            <a:off x="190005" y="902526"/>
            <a:ext cx="6947950" cy="2102654"/>
          </a:xfrm>
        </p:spPr>
        <p:txBody>
          <a:bodyPr/>
          <a:lstStyle/>
          <a:p>
            <a:r>
              <a:rPr lang="en-US" altLang="zh-CN" dirty="0"/>
              <a:t>The</a:t>
            </a:r>
            <a:r>
              <a:rPr lang="zh-CN" altLang="en-US" dirty="0"/>
              <a:t> </a:t>
            </a:r>
            <a:r>
              <a:rPr lang="en-US" altLang="zh-CN" dirty="0"/>
              <a:t>commonality</a:t>
            </a:r>
            <a:r>
              <a:rPr lang="zh-CN" altLang="en-US" dirty="0"/>
              <a:t> </a:t>
            </a:r>
            <a:r>
              <a:rPr lang="en-US" altLang="zh-CN" dirty="0"/>
              <a:t>of</a:t>
            </a:r>
            <a:r>
              <a:rPr lang="zh-CN" altLang="en-US" dirty="0"/>
              <a:t> </a:t>
            </a:r>
            <a:r>
              <a:rPr lang="en-US" altLang="zh-CN" dirty="0"/>
              <a:t>pattern</a:t>
            </a:r>
          </a:p>
        </p:txBody>
      </p:sp>
      <p:sp>
        <p:nvSpPr>
          <p:cNvPr id="4" name="页脚占位符 3">
            <a:extLst>
              <a:ext uri="{FF2B5EF4-FFF2-40B4-BE49-F238E27FC236}">
                <a16:creationId xmlns:a16="http://schemas.microsoft.com/office/drawing/2014/main" id="{7CBF344F-E71A-17EF-3CF9-2A6FDB9DB50B}"/>
              </a:ext>
            </a:extLst>
          </p:cNvPr>
          <p:cNvSpPr>
            <a:spLocks noGrp="1"/>
          </p:cNvSpPr>
          <p:nvPr>
            <p:ph type="ftr" sz="quarter" idx="11"/>
          </p:nvPr>
        </p:nvSpPr>
        <p:spPr/>
        <p:txBody>
          <a:bodyPr/>
          <a:lstStyle/>
          <a:p>
            <a:r>
              <a:rPr lang="en-US" altLang="zh-CN"/>
              <a:t>Copyright by University of Science and Technology of China</a:t>
            </a:r>
            <a:endParaRPr lang="en-US" altLang="zh-CN" dirty="0"/>
          </a:p>
        </p:txBody>
      </p:sp>
      <p:sp>
        <p:nvSpPr>
          <p:cNvPr id="5" name="文本框 4">
            <a:extLst>
              <a:ext uri="{FF2B5EF4-FFF2-40B4-BE49-F238E27FC236}">
                <a16:creationId xmlns:a16="http://schemas.microsoft.com/office/drawing/2014/main" id="{8160005B-67F6-68B3-72CE-2A63F4E344DD}"/>
              </a:ext>
            </a:extLst>
          </p:cNvPr>
          <p:cNvSpPr txBox="1"/>
          <p:nvPr/>
        </p:nvSpPr>
        <p:spPr>
          <a:xfrm>
            <a:off x="868096" y="1429010"/>
            <a:ext cx="5778555" cy="1477328"/>
          </a:xfrm>
          <a:prstGeom prst="rect">
            <a:avLst/>
          </a:prstGeom>
          <a:solidFill>
            <a:schemeClr val="bg1"/>
          </a:solidFill>
          <a:ln>
            <a:solidFill>
              <a:schemeClr val="tx1"/>
            </a:solidFill>
          </a:ln>
          <a:effectLst>
            <a:outerShdw blurRad="50800" dist="38100" dir="8100000" algn="tr" rotWithShape="0">
              <a:prstClr val="black">
                <a:alpha val="40000"/>
              </a:prstClr>
            </a:outerShdw>
          </a:effectLst>
        </p:spPr>
        <p:txBody>
          <a:bodyPr wrap="square" rtlCol="0">
            <a:spAutoFit/>
          </a:bodyPr>
          <a:lstStyle/>
          <a:p>
            <a:r>
              <a:rPr kumimoji="1" lang="en-US" altLang="zh-CN" dirty="0"/>
              <a:t>Definition</a:t>
            </a:r>
            <a:r>
              <a:rPr kumimoji="1" lang="zh-CN" altLang="en-US" dirty="0"/>
              <a:t> </a:t>
            </a:r>
            <a:r>
              <a:rPr kumimoji="1" lang="en-US" altLang="zh-CN" dirty="0"/>
              <a:t>-</a:t>
            </a:r>
            <a:r>
              <a:rPr kumimoji="1" lang="zh-CN" altLang="en-US" dirty="0"/>
              <a:t> </a:t>
            </a:r>
            <a:r>
              <a:rPr kumimoji="1" lang="en-US" altLang="zh-CN" i="1" dirty="0"/>
              <a:t>Pattern</a:t>
            </a:r>
          </a:p>
          <a:p>
            <a:r>
              <a:rPr kumimoji="1" lang="en-US" altLang="zh-CN" dirty="0"/>
              <a:t>A</a:t>
            </a:r>
            <a:r>
              <a:rPr kumimoji="1" lang="zh-CN" altLang="en-US" dirty="0"/>
              <a:t> </a:t>
            </a:r>
            <a:r>
              <a:rPr kumimoji="1" lang="en-US" altLang="zh-CN" b="1" dirty="0"/>
              <a:t>pattern</a:t>
            </a:r>
            <a:r>
              <a:rPr kumimoji="1" lang="en-US" altLang="zh-CN" dirty="0"/>
              <a:t>,</a:t>
            </a:r>
            <a:r>
              <a:rPr kumimoji="1" lang="zh-CN" altLang="en-US" dirty="0"/>
              <a:t> </a:t>
            </a:r>
            <a:r>
              <a:rPr kumimoji="1" lang="en-US" altLang="zh-CN" dirty="0"/>
              <a:t>or</a:t>
            </a:r>
            <a:r>
              <a:rPr kumimoji="1" lang="zh-CN" altLang="en-US" dirty="0"/>
              <a:t> </a:t>
            </a:r>
            <a:r>
              <a:rPr kumimoji="1" lang="en-US" altLang="zh-CN" dirty="0"/>
              <a:t>called</a:t>
            </a:r>
            <a:r>
              <a:rPr kumimoji="1" lang="zh-CN" altLang="en-US" dirty="0"/>
              <a:t> </a:t>
            </a:r>
            <a:r>
              <a:rPr kumimoji="1" lang="en-US" altLang="zh-CN" dirty="0"/>
              <a:t>generic</a:t>
            </a:r>
            <a:r>
              <a:rPr kumimoji="1" lang="zh-CN" altLang="en-US" dirty="0"/>
              <a:t> </a:t>
            </a:r>
            <a:r>
              <a:rPr kumimoji="1" lang="en-US" altLang="zh-CN" dirty="0"/>
              <a:t>pattern,</a:t>
            </a:r>
            <a:r>
              <a:rPr kumimoji="1" lang="zh-CN" altLang="en-US" dirty="0"/>
              <a:t> </a:t>
            </a:r>
            <a:r>
              <a:rPr kumimoji="1" lang="en-US" altLang="zh-CN" dirty="0"/>
              <a:t>is</a:t>
            </a:r>
            <a:r>
              <a:rPr kumimoji="1" lang="zh-CN" altLang="en-US" dirty="0"/>
              <a:t> </a:t>
            </a:r>
            <a:r>
              <a:rPr kumimoji="1" lang="en-US" altLang="zh-CN" dirty="0"/>
              <a:t>composed</a:t>
            </a:r>
            <a:r>
              <a:rPr kumimoji="1" lang="zh-CN" altLang="en-US" dirty="0"/>
              <a:t> </a:t>
            </a:r>
            <a:r>
              <a:rPr kumimoji="1" lang="en-US" altLang="zh-CN" dirty="0"/>
              <a:t>of</a:t>
            </a:r>
            <a:r>
              <a:rPr kumimoji="1" lang="zh-CN" altLang="en-US" dirty="0"/>
              <a:t> </a:t>
            </a:r>
            <a:r>
              <a:rPr kumimoji="1" lang="en-US" altLang="zh-CN" dirty="0"/>
              <a:t>gates</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matched,</a:t>
            </a:r>
            <a:r>
              <a:rPr kumimoji="1" lang="zh-CN" altLang="en-US" dirty="0"/>
              <a:t> </a:t>
            </a:r>
            <a:r>
              <a:rPr kumimoji="1" lang="en-US" altLang="zh-CN" dirty="0"/>
              <a:t>called</a:t>
            </a:r>
            <a:r>
              <a:rPr kumimoji="1" lang="zh-CN" altLang="en-US" dirty="0"/>
              <a:t> </a:t>
            </a:r>
            <a:r>
              <a:rPr kumimoji="1" lang="en-US" altLang="zh-CN" dirty="0"/>
              <a:t>the</a:t>
            </a:r>
            <a:r>
              <a:rPr kumimoji="1" lang="zh-CN" altLang="en-US" dirty="0"/>
              <a:t> </a:t>
            </a:r>
            <a:r>
              <a:rPr kumimoji="1" lang="en-US" altLang="zh-CN" b="1" dirty="0"/>
              <a:t>source</a:t>
            </a:r>
            <a:r>
              <a:rPr kumimoji="1" lang="zh-CN" altLang="en-US" b="1" dirty="0"/>
              <a:t> </a:t>
            </a:r>
            <a:r>
              <a:rPr kumimoji="1" lang="en-US" altLang="zh-CN" b="1" dirty="0"/>
              <a:t>circuit</a:t>
            </a:r>
            <a:r>
              <a:rPr kumimoji="1" lang="en-US" altLang="zh-CN" dirty="0"/>
              <a:t>,</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sequence</a:t>
            </a:r>
            <a:r>
              <a:rPr kumimoji="1" lang="zh-CN" altLang="en-US" dirty="0"/>
              <a:t> </a:t>
            </a:r>
            <a:r>
              <a:rPr kumimoji="1" lang="en-US" altLang="zh-CN" dirty="0"/>
              <a:t>of</a:t>
            </a:r>
            <a:r>
              <a:rPr kumimoji="1" lang="zh-CN" altLang="en-US" dirty="0"/>
              <a:t> </a:t>
            </a:r>
            <a:r>
              <a:rPr kumimoji="1" lang="en-US" altLang="zh-CN" dirty="0"/>
              <a:t>gates</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substituted</a:t>
            </a:r>
            <a:r>
              <a:rPr kumimoji="1" lang="zh-CN" altLang="en-US" dirty="0"/>
              <a:t> </a:t>
            </a:r>
            <a:r>
              <a:rPr kumimoji="1" lang="en-US" altLang="zh-CN" dirty="0"/>
              <a:t>when</a:t>
            </a:r>
            <a:r>
              <a:rPr kumimoji="1" lang="zh-CN" altLang="en-US" dirty="0"/>
              <a:t> </a:t>
            </a:r>
            <a:r>
              <a:rPr kumimoji="1" lang="en-US" altLang="zh-CN" dirty="0"/>
              <a:t>finding</a:t>
            </a:r>
            <a:r>
              <a:rPr kumimoji="1" lang="zh-CN" altLang="en-US" dirty="0"/>
              <a:t> </a:t>
            </a:r>
            <a:r>
              <a:rPr kumimoji="1" lang="en-US" altLang="zh-CN" dirty="0"/>
              <a:t>a</a:t>
            </a:r>
            <a:r>
              <a:rPr kumimoji="1" lang="zh-CN" altLang="en-US" dirty="0"/>
              <a:t> </a:t>
            </a:r>
            <a:r>
              <a:rPr kumimoji="1" lang="en-US" altLang="zh-CN" dirty="0"/>
              <a:t>match,</a:t>
            </a:r>
            <a:r>
              <a:rPr kumimoji="1" lang="zh-CN" altLang="en-US" dirty="0"/>
              <a:t> </a:t>
            </a:r>
            <a:r>
              <a:rPr kumimoji="1" lang="en-US" altLang="zh-CN" dirty="0"/>
              <a:t>called</a:t>
            </a:r>
            <a:r>
              <a:rPr kumimoji="1" lang="zh-CN" altLang="en-US" dirty="0"/>
              <a:t> </a:t>
            </a:r>
            <a:r>
              <a:rPr kumimoji="1" lang="en-US" altLang="zh-CN" dirty="0"/>
              <a:t>the</a:t>
            </a:r>
            <a:r>
              <a:rPr kumimoji="1" lang="zh-CN" altLang="en-US" dirty="0"/>
              <a:t> </a:t>
            </a:r>
            <a:r>
              <a:rPr kumimoji="1" lang="en-US" altLang="zh-CN" b="1" dirty="0"/>
              <a:t>target</a:t>
            </a:r>
            <a:r>
              <a:rPr kumimoji="1" lang="zh-CN" altLang="en-US" b="1" dirty="0"/>
              <a:t> </a:t>
            </a:r>
            <a:r>
              <a:rPr kumimoji="1" lang="en-US" altLang="zh-CN" b="1" dirty="0"/>
              <a:t>circuit</a:t>
            </a:r>
            <a:r>
              <a:rPr kumimoji="1" lang="en-US" altLang="zh-CN" dirty="0"/>
              <a:t>.</a:t>
            </a:r>
            <a:endParaRPr kumimoji="1" lang="zh-CN" altLang="en-US" dirty="0"/>
          </a:p>
        </p:txBody>
      </p:sp>
      <p:cxnSp>
        <p:nvCxnSpPr>
          <p:cNvPr id="6" name="直线连接符 5">
            <a:extLst>
              <a:ext uri="{FF2B5EF4-FFF2-40B4-BE49-F238E27FC236}">
                <a16:creationId xmlns:a16="http://schemas.microsoft.com/office/drawing/2014/main" id="{23E9B7D5-2904-8812-A912-7D8AC971D526}"/>
              </a:ext>
            </a:extLst>
          </p:cNvPr>
          <p:cNvCxnSpPr>
            <a:cxnSpLocks/>
          </p:cNvCxnSpPr>
          <p:nvPr/>
        </p:nvCxnSpPr>
        <p:spPr>
          <a:xfrm>
            <a:off x="6944164" y="4284750"/>
            <a:ext cx="2063066"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1CB3C5BD-CDE1-B70D-4A87-A68FAECC05FC}"/>
              </a:ext>
            </a:extLst>
          </p:cNvPr>
          <p:cNvSpPr/>
          <p:nvPr/>
        </p:nvSpPr>
        <p:spPr>
          <a:xfrm>
            <a:off x="7137954" y="4068750"/>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cxnSp>
        <p:nvCxnSpPr>
          <p:cNvPr id="8" name="直线连接符 7">
            <a:extLst>
              <a:ext uri="{FF2B5EF4-FFF2-40B4-BE49-F238E27FC236}">
                <a16:creationId xmlns:a16="http://schemas.microsoft.com/office/drawing/2014/main" id="{EAD71C86-1C7F-A192-FC8E-6E2162BB64AC}"/>
              </a:ext>
            </a:extLst>
          </p:cNvPr>
          <p:cNvCxnSpPr>
            <a:cxnSpLocks/>
          </p:cNvCxnSpPr>
          <p:nvPr/>
        </p:nvCxnSpPr>
        <p:spPr>
          <a:xfrm>
            <a:off x="6944164" y="3725297"/>
            <a:ext cx="206306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E7662CD4-DF57-0520-2717-D89DAF6A2B55}"/>
              </a:ext>
            </a:extLst>
          </p:cNvPr>
          <p:cNvSpPr/>
          <p:nvPr/>
        </p:nvSpPr>
        <p:spPr>
          <a:xfrm>
            <a:off x="7949666" y="3689297"/>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203004E6-A10E-4C55-FC1A-86875BA14F0D}"/>
              </a:ext>
            </a:extLst>
          </p:cNvPr>
          <p:cNvSpPr/>
          <p:nvPr/>
        </p:nvSpPr>
        <p:spPr>
          <a:xfrm>
            <a:off x="7769610" y="4069000"/>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连接符 10">
            <a:extLst>
              <a:ext uri="{FF2B5EF4-FFF2-40B4-BE49-F238E27FC236}">
                <a16:creationId xmlns:a16="http://schemas.microsoft.com/office/drawing/2014/main" id="{A2DDB243-757C-1E54-7776-68D17C46391C}"/>
              </a:ext>
            </a:extLst>
          </p:cNvPr>
          <p:cNvCxnSpPr>
            <a:stCxn id="10" idx="2"/>
            <a:endCxn id="10" idx="6"/>
          </p:cNvCxnSpPr>
          <p:nvPr/>
        </p:nvCxnSpPr>
        <p:spPr>
          <a:xfrm>
            <a:off x="7769610" y="4285000"/>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4A88B8E7-56FE-4887-EA47-72E071F61CC6}"/>
              </a:ext>
            </a:extLst>
          </p:cNvPr>
          <p:cNvCxnSpPr>
            <a:cxnSpLocks/>
            <a:stCxn id="9" idx="4"/>
            <a:endCxn id="10" idx="4"/>
          </p:cNvCxnSpPr>
          <p:nvPr/>
        </p:nvCxnSpPr>
        <p:spPr>
          <a:xfrm flipH="1">
            <a:off x="7985610" y="3761297"/>
            <a:ext cx="1" cy="7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507E7F9A-7848-5CE8-10CB-14CAE866E64E}"/>
              </a:ext>
            </a:extLst>
          </p:cNvPr>
          <p:cNvSpPr/>
          <p:nvPr/>
        </p:nvSpPr>
        <p:spPr>
          <a:xfrm>
            <a:off x="8401375" y="4068750"/>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cxnSp>
        <p:nvCxnSpPr>
          <p:cNvPr id="14" name="直线连接符 13">
            <a:extLst>
              <a:ext uri="{FF2B5EF4-FFF2-40B4-BE49-F238E27FC236}">
                <a16:creationId xmlns:a16="http://schemas.microsoft.com/office/drawing/2014/main" id="{C37CE24D-89D6-B46C-690D-3622FC116779}"/>
              </a:ext>
            </a:extLst>
          </p:cNvPr>
          <p:cNvCxnSpPr>
            <a:cxnSpLocks/>
          </p:cNvCxnSpPr>
          <p:nvPr/>
        </p:nvCxnSpPr>
        <p:spPr>
          <a:xfrm>
            <a:off x="9577495" y="4307724"/>
            <a:ext cx="1168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线连接符 14">
            <a:extLst>
              <a:ext uri="{FF2B5EF4-FFF2-40B4-BE49-F238E27FC236}">
                <a16:creationId xmlns:a16="http://schemas.microsoft.com/office/drawing/2014/main" id="{0793C6FA-4A52-A3CF-FB2E-1456417FAC05}"/>
              </a:ext>
            </a:extLst>
          </p:cNvPr>
          <p:cNvCxnSpPr>
            <a:cxnSpLocks/>
          </p:cNvCxnSpPr>
          <p:nvPr/>
        </p:nvCxnSpPr>
        <p:spPr>
          <a:xfrm>
            <a:off x="9577495" y="3748271"/>
            <a:ext cx="11684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椭圆 15">
            <a:extLst>
              <a:ext uri="{FF2B5EF4-FFF2-40B4-BE49-F238E27FC236}">
                <a16:creationId xmlns:a16="http://schemas.microsoft.com/office/drawing/2014/main" id="{E98A3104-F822-C8D2-751A-056692704BC8}"/>
              </a:ext>
            </a:extLst>
          </p:cNvPr>
          <p:cNvSpPr/>
          <p:nvPr/>
        </p:nvSpPr>
        <p:spPr>
          <a:xfrm>
            <a:off x="10114154" y="3712271"/>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7" name="直线连接符 16">
            <a:extLst>
              <a:ext uri="{FF2B5EF4-FFF2-40B4-BE49-F238E27FC236}">
                <a16:creationId xmlns:a16="http://schemas.microsoft.com/office/drawing/2014/main" id="{E2F95914-966A-47C2-01FC-8FEBAAD982D4}"/>
              </a:ext>
            </a:extLst>
          </p:cNvPr>
          <p:cNvCxnSpPr>
            <a:cxnSpLocks/>
            <a:stCxn id="16" idx="4"/>
          </p:cNvCxnSpPr>
          <p:nvPr/>
        </p:nvCxnSpPr>
        <p:spPr>
          <a:xfrm flipH="1">
            <a:off x="10150098" y="3784271"/>
            <a:ext cx="1" cy="7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C5CAE958-F839-B9D2-53E8-FA6F692A480D}"/>
              </a:ext>
            </a:extLst>
          </p:cNvPr>
          <p:cNvSpPr/>
          <p:nvPr/>
        </p:nvSpPr>
        <p:spPr>
          <a:xfrm>
            <a:off x="9928232" y="4091724"/>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Z</a:t>
            </a:r>
            <a:endParaRPr kumimoji="1" lang="zh-CN" altLang="en-US" i="1" dirty="0">
              <a:solidFill>
                <a:schemeClr val="tx1"/>
              </a:solidFill>
              <a:latin typeface="Calibri" panose="020F0502020204030204" pitchFamily="34" charset="0"/>
              <a:cs typeface="Calibri" panose="020F0502020204030204" pitchFamily="34" charset="0"/>
            </a:endParaRPr>
          </a:p>
        </p:txBody>
      </p:sp>
      <p:sp>
        <p:nvSpPr>
          <p:cNvPr id="19" name="文本框 18">
            <a:extLst>
              <a:ext uri="{FF2B5EF4-FFF2-40B4-BE49-F238E27FC236}">
                <a16:creationId xmlns:a16="http://schemas.microsoft.com/office/drawing/2014/main" id="{0BD5941D-DD10-C197-F0B4-82FDA778B887}"/>
              </a:ext>
            </a:extLst>
          </p:cNvPr>
          <p:cNvSpPr txBox="1"/>
          <p:nvPr/>
        </p:nvSpPr>
        <p:spPr>
          <a:xfrm>
            <a:off x="9194899" y="3884084"/>
            <a:ext cx="300082" cy="369332"/>
          </a:xfrm>
          <a:prstGeom prst="rect">
            <a:avLst/>
          </a:prstGeom>
          <a:noFill/>
        </p:spPr>
        <p:txBody>
          <a:bodyPr wrap="none" rtlCol="0">
            <a:spAutoFit/>
          </a:bodyPr>
          <a:lstStyle/>
          <a:p>
            <a:r>
              <a:rPr kumimoji="1" lang="en-US" altLang="zh-CN" dirty="0"/>
              <a:t>=</a:t>
            </a:r>
            <a:endParaRPr kumimoji="1" lang="zh-CN" altLang="en-US" dirty="0"/>
          </a:p>
        </p:txBody>
      </p:sp>
      <p:cxnSp>
        <p:nvCxnSpPr>
          <p:cNvPr id="20" name="直线连接符 19">
            <a:extLst>
              <a:ext uri="{FF2B5EF4-FFF2-40B4-BE49-F238E27FC236}">
                <a16:creationId xmlns:a16="http://schemas.microsoft.com/office/drawing/2014/main" id="{7F0F242F-B814-C11B-FD1B-43DD8094CFCC}"/>
              </a:ext>
            </a:extLst>
          </p:cNvPr>
          <p:cNvCxnSpPr>
            <a:cxnSpLocks/>
          </p:cNvCxnSpPr>
          <p:nvPr/>
        </p:nvCxnSpPr>
        <p:spPr>
          <a:xfrm>
            <a:off x="7092409" y="5335052"/>
            <a:ext cx="1737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线连接符 20">
            <a:extLst>
              <a:ext uri="{FF2B5EF4-FFF2-40B4-BE49-F238E27FC236}">
                <a16:creationId xmlns:a16="http://schemas.microsoft.com/office/drawing/2014/main" id="{F754AA5D-F7EF-CA35-BE43-0EF2ACBE6D87}"/>
              </a:ext>
            </a:extLst>
          </p:cNvPr>
          <p:cNvCxnSpPr>
            <a:cxnSpLocks/>
          </p:cNvCxnSpPr>
          <p:nvPr/>
        </p:nvCxnSpPr>
        <p:spPr>
          <a:xfrm>
            <a:off x="7092409" y="4775599"/>
            <a:ext cx="173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1B60CC8E-9D0D-9473-D66A-39E33D7D19E9}"/>
              </a:ext>
            </a:extLst>
          </p:cNvPr>
          <p:cNvSpPr/>
          <p:nvPr/>
        </p:nvSpPr>
        <p:spPr>
          <a:xfrm>
            <a:off x="8403643" y="5315511"/>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椭圆 22">
            <a:extLst>
              <a:ext uri="{FF2B5EF4-FFF2-40B4-BE49-F238E27FC236}">
                <a16:creationId xmlns:a16="http://schemas.microsoft.com/office/drawing/2014/main" id="{AFAE3A0D-9728-5CAE-1977-AF3CD8495F75}"/>
              </a:ext>
            </a:extLst>
          </p:cNvPr>
          <p:cNvSpPr/>
          <p:nvPr/>
        </p:nvSpPr>
        <p:spPr>
          <a:xfrm>
            <a:off x="8223587" y="5695214"/>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4" name="直线连接符 23">
            <a:extLst>
              <a:ext uri="{FF2B5EF4-FFF2-40B4-BE49-F238E27FC236}">
                <a16:creationId xmlns:a16="http://schemas.microsoft.com/office/drawing/2014/main" id="{1F1A500A-CBAA-B5F4-E702-4726776483E0}"/>
              </a:ext>
            </a:extLst>
          </p:cNvPr>
          <p:cNvCxnSpPr>
            <a:stCxn id="23" idx="2"/>
            <a:endCxn id="23" idx="6"/>
          </p:cNvCxnSpPr>
          <p:nvPr/>
        </p:nvCxnSpPr>
        <p:spPr>
          <a:xfrm>
            <a:off x="8223587" y="5911214"/>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线连接符 24">
            <a:extLst>
              <a:ext uri="{FF2B5EF4-FFF2-40B4-BE49-F238E27FC236}">
                <a16:creationId xmlns:a16="http://schemas.microsoft.com/office/drawing/2014/main" id="{6973AF90-89E0-3D14-3EDD-6752EF07A579}"/>
              </a:ext>
            </a:extLst>
          </p:cNvPr>
          <p:cNvCxnSpPr>
            <a:cxnSpLocks/>
            <a:stCxn id="22" idx="4"/>
            <a:endCxn id="23" idx="4"/>
          </p:cNvCxnSpPr>
          <p:nvPr/>
        </p:nvCxnSpPr>
        <p:spPr>
          <a:xfrm flipH="1">
            <a:off x="8439587" y="5387511"/>
            <a:ext cx="1" cy="7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线连接符 25">
            <a:extLst>
              <a:ext uri="{FF2B5EF4-FFF2-40B4-BE49-F238E27FC236}">
                <a16:creationId xmlns:a16="http://schemas.microsoft.com/office/drawing/2014/main" id="{5C5DEAB6-612F-B445-BAC4-567B85E8675A}"/>
              </a:ext>
            </a:extLst>
          </p:cNvPr>
          <p:cNvCxnSpPr>
            <a:cxnSpLocks/>
          </p:cNvCxnSpPr>
          <p:nvPr/>
        </p:nvCxnSpPr>
        <p:spPr>
          <a:xfrm>
            <a:off x="7092409" y="5911214"/>
            <a:ext cx="173703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椭圆 26">
            <a:extLst>
              <a:ext uri="{FF2B5EF4-FFF2-40B4-BE49-F238E27FC236}">
                <a16:creationId xmlns:a16="http://schemas.microsoft.com/office/drawing/2014/main" id="{7FE168A3-9305-2239-32D8-0F4C14875F43}"/>
              </a:ext>
            </a:extLst>
          </p:cNvPr>
          <p:cNvSpPr/>
          <p:nvPr/>
        </p:nvSpPr>
        <p:spPr>
          <a:xfrm>
            <a:off x="7718053" y="4739474"/>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2191D4C9-ADE5-5B1E-AB4B-871F802F9672}"/>
              </a:ext>
            </a:extLst>
          </p:cNvPr>
          <p:cNvSpPr/>
          <p:nvPr/>
        </p:nvSpPr>
        <p:spPr>
          <a:xfrm>
            <a:off x="7537998" y="5695214"/>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9" name="直线连接符 28">
            <a:extLst>
              <a:ext uri="{FF2B5EF4-FFF2-40B4-BE49-F238E27FC236}">
                <a16:creationId xmlns:a16="http://schemas.microsoft.com/office/drawing/2014/main" id="{015F30EB-AC0C-08CE-6476-873A20D0BC0F}"/>
              </a:ext>
            </a:extLst>
          </p:cNvPr>
          <p:cNvCxnSpPr>
            <a:stCxn id="28" idx="2"/>
            <a:endCxn id="28" idx="6"/>
          </p:cNvCxnSpPr>
          <p:nvPr/>
        </p:nvCxnSpPr>
        <p:spPr>
          <a:xfrm>
            <a:off x="7537998" y="5911214"/>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线连接符 29">
            <a:extLst>
              <a:ext uri="{FF2B5EF4-FFF2-40B4-BE49-F238E27FC236}">
                <a16:creationId xmlns:a16="http://schemas.microsoft.com/office/drawing/2014/main" id="{4C7AFC04-824C-74A1-45B5-19F26BA167BD}"/>
              </a:ext>
            </a:extLst>
          </p:cNvPr>
          <p:cNvCxnSpPr>
            <a:cxnSpLocks/>
            <a:stCxn id="27" idx="4"/>
            <a:endCxn id="28" idx="4"/>
          </p:cNvCxnSpPr>
          <p:nvPr/>
        </p:nvCxnSpPr>
        <p:spPr>
          <a:xfrm>
            <a:off x="7753998" y="4811474"/>
            <a:ext cx="0" cy="13157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线连接符 30">
            <a:extLst>
              <a:ext uri="{FF2B5EF4-FFF2-40B4-BE49-F238E27FC236}">
                <a16:creationId xmlns:a16="http://schemas.microsoft.com/office/drawing/2014/main" id="{89820DBA-13A5-3F85-BEDA-547FA8CE956B}"/>
              </a:ext>
            </a:extLst>
          </p:cNvPr>
          <p:cNvCxnSpPr>
            <a:cxnSpLocks/>
          </p:cNvCxnSpPr>
          <p:nvPr/>
        </p:nvCxnSpPr>
        <p:spPr>
          <a:xfrm>
            <a:off x="9455085" y="5353944"/>
            <a:ext cx="15373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线连接符 31">
            <a:extLst>
              <a:ext uri="{FF2B5EF4-FFF2-40B4-BE49-F238E27FC236}">
                <a16:creationId xmlns:a16="http://schemas.microsoft.com/office/drawing/2014/main" id="{E8E32F93-7D8D-749C-A955-1ACFBE2EF9ED}"/>
              </a:ext>
            </a:extLst>
          </p:cNvPr>
          <p:cNvCxnSpPr>
            <a:cxnSpLocks/>
          </p:cNvCxnSpPr>
          <p:nvPr/>
        </p:nvCxnSpPr>
        <p:spPr>
          <a:xfrm>
            <a:off x="9455085" y="4794491"/>
            <a:ext cx="1537333"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椭圆 32">
            <a:extLst>
              <a:ext uri="{FF2B5EF4-FFF2-40B4-BE49-F238E27FC236}">
                <a16:creationId xmlns:a16="http://schemas.microsoft.com/office/drawing/2014/main" id="{EB2E770E-EC3A-3B69-589B-1716806C0A60}"/>
              </a:ext>
            </a:extLst>
          </p:cNvPr>
          <p:cNvSpPr/>
          <p:nvPr/>
        </p:nvSpPr>
        <p:spPr>
          <a:xfrm>
            <a:off x="9942138" y="5334403"/>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椭圆 33">
            <a:extLst>
              <a:ext uri="{FF2B5EF4-FFF2-40B4-BE49-F238E27FC236}">
                <a16:creationId xmlns:a16="http://schemas.microsoft.com/office/drawing/2014/main" id="{1F6543F5-2163-A93B-FD8B-A0CD89D84711}"/>
              </a:ext>
            </a:extLst>
          </p:cNvPr>
          <p:cNvSpPr/>
          <p:nvPr/>
        </p:nvSpPr>
        <p:spPr>
          <a:xfrm>
            <a:off x="9762082" y="5714106"/>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5" name="直线连接符 34">
            <a:extLst>
              <a:ext uri="{FF2B5EF4-FFF2-40B4-BE49-F238E27FC236}">
                <a16:creationId xmlns:a16="http://schemas.microsoft.com/office/drawing/2014/main" id="{35585D7B-D1A7-DF87-DE2F-E83EA1E25DEE}"/>
              </a:ext>
            </a:extLst>
          </p:cNvPr>
          <p:cNvCxnSpPr>
            <a:stCxn id="34" idx="2"/>
            <a:endCxn id="34" idx="6"/>
          </p:cNvCxnSpPr>
          <p:nvPr/>
        </p:nvCxnSpPr>
        <p:spPr>
          <a:xfrm>
            <a:off x="9762082" y="5930106"/>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线连接符 35">
            <a:extLst>
              <a:ext uri="{FF2B5EF4-FFF2-40B4-BE49-F238E27FC236}">
                <a16:creationId xmlns:a16="http://schemas.microsoft.com/office/drawing/2014/main" id="{8C742AEC-3913-CD6A-270E-C2C1CF06D6E8}"/>
              </a:ext>
            </a:extLst>
          </p:cNvPr>
          <p:cNvCxnSpPr>
            <a:cxnSpLocks/>
            <a:stCxn id="33" idx="4"/>
            <a:endCxn id="34" idx="4"/>
          </p:cNvCxnSpPr>
          <p:nvPr/>
        </p:nvCxnSpPr>
        <p:spPr>
          <a:xfrm flipH="1">
            <a:off x="9978082" y="5406403"/>
            <a:ext cx="1" cy="7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线连接符 36">
            <a:extLst>
              <a:ext uri="{FF2B5EF4-FFF2-40B4-BE49-F238E27FC236}">
                <a16:creationId xmlns:a16="http://schemas.microsoft.com/office/drawing/2014/main" id="{DB181AF8-82DD-E242-47D8-FB35A7701AC4}"/>
              </a:ext>
            </a:extLst>
          </p:cNvPr>
          <p:cNvCxnSpPr>
            <a:cxnSpLocks/>
          </p:cNvCxnSpPr>
          <p:nvPr/>
        </p:nvCxnSpPr>
        <p:spPr>
          <a:xfrm>
            <a:off x="9455085" y="5930106"/>
            <a:ext cx="1537333"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椭圆 37">
            <a:extLst>
              <a:ext uri="{FF2B5EF4-FFF2-40B4-BE49-F238E27FC236}">
                <a16:creationId xmlns:a16="http://schemas.microsoft.com/office/drawing/2014/main" id="{36690BD1-2B39-6354-2200-C562FA52F948}"/>
              </a:ext>
            </a:extLst>
          </p:cNvPr>
          <p:cNvSpPr/>
          <p:nvPr/>
        </p:nvSpPr>
        <p:spPr>
          <a:xfrm>
            <a:off x="10590137" y="4758366"/>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a:extLst>
              <a:ext uri="{FF2B5EF4-FFF2-40B4-BE49-F238E27FC236}">
                <a16:creationId xmlns:a16="http://schemas.microsoft.com/office/drawing/2014/main" id="{6F7689A2-FAE5-1C0C-3A6A-3847C13C946F}"/>
              </a:ext>
            </a:extLst>
          </p:cNvPr>
          <p:cNvSpPr/>
          <p:nvPr/>
        </p:nvSpPr>
        <p:spPr>
          <a:xfrm>
            <a:off x="10410082" y="5714106"/>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0" name="直线连接符 39">
            <a:extLst>
              <a:ext uri="{FF2B5EF4-FFF2-40B4-BE49-F238E27FC236}">
                <a16:creationId xmlns:a16="http://schemas.microsoft.com/office/drawing/2014/main" id="{5933F1CC-6A45-6FEB-06DE-0452D8D8BD5A}"/>
              </a:ext>
            </a:extLst>
          </p:cNvPr>
          <p:cNvCxnSpPr>
            <a:stCxn id="39" idx="2"/>
            <a:endCxn id="39" idx="6"/>
          </p:cNvCxnSpPr>
          <p:nvPr/>
        </p:nvCxnSpPr>
        <p:spPr>
          <a:xfrm>
            <a:off x="10410082" y="5930106"/>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线连接符 40">
            <a:extLst>
              <a:ext uri="{FF2B5EF4-FFF2-40B4-BE49-F238E27FC236}">
                <a16:creationId xmlns:a16="http://schemas.microsoft.com/office/drawing/2014/main" id="{3622D69D-81CE-04BB-692F-CA3CFC01B31F}"/>
              </a:ext>
            </a:extLst>
          </p:cNvPr>
          <p:cNvCxnSpPr>
            <a:cxnSpLocks/>
            <a:stCxn id="38" idx="4"/>
            <a:endCxn id="39" idx="4"/>
          </p:cNvCxnSpPr>
          <p:nvPr/>
        </p:nvCxnSpPr>
        <p:spPr>
          <a:xfrm>
            <a:off x="10626082" y="4830366"/>
            <a:ext cx="0" cy="13157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1348C6E7-3A62-5CB2-7921-170A02784ED3}"/>
              </a:ext>
            </a:extLst>
          </p:cNvPr>
          <p:cNvSpPr txBox="1"/>
          <p:nvPr/>
        </p:nvSpPr>
        <p:spPr>
          <a:xfrm>
            <a:off x="8951136" y="5150386"/>
            <a:ext cx="300082" cy="369332"/>
          </a:xfrm>
          <a:prstGeom prst="rect">
            <a:avLst/>
          </a:prstGeom>
          <a:noFill/>
        </p:spPr>
        <p:txBody>
          <a:bodyPr wrap="none" rtlCol="0">
            <a:spAutoFit/>
          </a:bodyPr>
          <a:lstStyle/>
          <a:p>
            <a:r>
              <a:rPr kumimoji="1" lang="en-US" altLang="zh-CN" dirty="0"/>
              <a:t>=</a:t>
            </a:r>
            <a:endParaRPr kumimoji="1" lang="zh-CN" altLang="en-US" dirty="0"/>
          </a:p>
        </p:txBody>
      </p:sp>
      <p:cxnSp>
        <p:nvCxnSpPr>
          <p:cNvPr id="43" name="直线连接符 42">
            <a:extLst>
              <a:ext uri="{FF2B5EF4-FFF2-40B4-BE49-F238E27FC236}">
                <a16:creationId xmlns:a16="http://schemas.microsoft.com/office/drawing/2014/main" id="{2D5B2AFD-12FE-5172-49EA-C2645A76E740}"/>
              </a:ext>
            </a:extLst>
          </p:cNvPr>
          <p:cNvCxnSpPr>
            <a:cxnSpLocks/>
          </p:cNvCxnSpPr>
          <p:nvPr/>
        </p:nvCxnSpPr>
        <p:spPr>
          <a:xfrm>
            <a:off x="2430277" y="4903971"/>
            <a:ext cx="216848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2F97038B-0F85-9B85-5368-7A39018104B8}"/>
              </a:ext>
            </a:extLst>
          </p:cNvPr>
          <p:cNvSpPr txBox="1"/>
          <p:nvPr/>
        </p:nvSpPr>
        <p:spPr>
          <a:xfrm>
            <a:off x="4620532" y="4715935"/>
            <a:ext cx="364202" cy="523220"/>
          </a:xfrm>
          <a:prstGeom prst="rect">
            <a:avLst/>
          </a:prstGeom>
          <a:noFill/>
        </p:spPr>
        <p:txBody>
          <a:bodyPr wrap="none" rtlCol="0">
            <a:spAutoFit/>
          </a:bodyPr>
          <a:lstStyle/>
          <a:p>
            <a:r>
              <a:rPr kumimoji="1" lang="en-US" altLang="zh-CN" sz="2800" dirty="0"/>
              <a:t>=</a:t>
            </a:r>
            <a:endParaRPr kumimoji="1" lang="zh-CN" altLang="en-US" sz="2800" dirty="0"/>
          </a:p>
        </p:txBody>
      </p:sp>
      <p:cxnSp>
        <p:nvCxnSpPr>
          <p:cNvPr id="45" name="直线连接符 44">
            <a:extLst>
              <a:ext uri="{FF2B5EF4-FFF2-40B4-BE49-F238E27FC236}">
                <a16:creationId xmlns:a16="http://schemas.microsoft.com/office/drawing/2014/main" id="{A299F2B9-3E82-0F08-E73D-65BCBC2CF2E8}"/>
              </a:ext>
            </a:extLst>
          </p:cNvPr>
          <p:cNvCxnSpPr>
            <a:cxnSpLocks/>
          </p:cNvCxnSpPr>
          <p:nvPr/>
        </p:nvCxnSpPr>
        <p:spPr>
          <a:xfrm>
            <a:off x="5089596" y="4910149"/>
            <a:ext cx="1535604" cy="442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D5186659-C845-1453-9472-58B150B6306C}"/>
                  </a:ext>
                </a:extLst>
              </p:cNvPr>
              <p:cNvSpPr/>
              <p:nvPr/>
            </p:nvSpPr>
            <p:spPr>
              <a:xfrm>
                <a:off x="5284068" y="4628377"/>
                <a:ext cx="1156123" cy="55118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i="1" dirty="0">
                    <a:solidFill>
                      <a:schemeClr val="tx1"/>
                    </a:solidFill>
                    <a:latin typeface="Calibri" panose="020F0502020204030204" pitchFamily="34" charset="0"/>
                    <a:cs typeface="Calibri" panose="020F0502020204030204" pitchFamily="34" charset="0"/>
                  </a:rPr>
                  <a:t>U</a:t>
                </a:r>
                <a:r>
                  <a:rPr kumimoji="1" lang="en-US" altLang="zh-CN" sz="2000" i="1" baseline="-25000" dirty="0">
                    <a:solidFill>
                      <a:schemeClr val="tx1"/>
                    </a:solidFill>
                    <a:latin typeface="Calibri" panose="020F0502020204030204" pitchFamily="34" charset="0"/>
                    <a:cs typeface="Calibri" panose="020F0502020204030204" pitchFamily="34" charset="0"/>
                  </a:rPr>
                  <a:t>3</a:t>
                </a:r>
              </a:p>
              <a:p>
                <a:pPr algn="ctr"/>
                <a14:m>
                  <m:oMathPara xmlns:m="http://schemas.openxmlformats.org/officeDocument/2006/math">
                    <m:oMathParaPr>
                      <m:jc m:val="centerGroup"/>
                    </m:oMathParaPr>
                    <m:oMath xmlns:m="http://schemas.openxmlformats.org/officeDocument/2006/math">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𝜃</m:t>
                          </m:r>
                        </m:e>
                        <m:sub>
                          <m:r>
                            <a:rPr kumimoji="1" lang="en-US" altLang="zh-CN" sz="1100" b="0" i="1" smtClean="0">
                              <a:solidFill>
                                <a:schemeClr val="tx1"/>
                              </a:solidFill>
                              <a:latin typeface="Cambria Math" panose="02040503050406030204" pitchFamily="18" charset="0"/>
                            </a:rPr>
                            <m:t>𝑖</m:t>
                          </m:r>
                          <m:r>
                            <a:rPr kumimoji="1" lang="en-US" altLang="zh-CN" sz="1100" b="0" i="1" smtClean="0">
                              <a:solidFill>
                                <a:schemeClr val="tx1"/>
                              </a:solidFill>
                              <a:latin typeface="Cambria Math" panose="02040503050406030204" pitchFamily="18" charset="0"/>
                            </a:rPr>
                            <m:t>+1</m:t>
                          </m:r>
                        </m:sub>
                      </m:sSub>
                      <m:r>
                        <a:rPr kumimoji="1" lang="en-US" altLang="zh-CN" sz="1100" b="0" i="1" smtClean="0">
                          <a:solidFill>
                            <a:schemeClr val="tx1"/>
                          </a:solidFill>
                          <a:latin typeface="Cambria Math" panose="02040503050406030204" pitchFamily="18" charset="0"/>
                        </a:rPr>
                        <m:t>,</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𝜙</m:t>
                          </m:r>
                        </m:e>
                        <m:sub>
                          <m:r>
                            <a:rPr kumimoji="1" lang="en-US" altLang="zh-CN" sz="1100" b="0" i="1" smtClean="0">
                              <a:solidFill>
                                <a:schemeClr val="tx1"/>
                              </a:solidFill>
                              <a:latin typeface="Cambria Math" panose="02040503050406030204" pitchFamily="18" charset="0"/>
                            </a:rPr>
                            <m:t>𝑖</m:t>
                          </m:r>
                          <m:r>
                            <a:rPr kumimoji="1" lang="en-US" altLang="zh-CN" sz="1100" b="0" i="1" smtClean="0">
                              <a:solidFill>
                                <a:schemeClr val="tx1"/>
                              </a:solidFill>
                              <a:latin typeface="Cambria Math" panose="02040503050406030204" pitchFamily="18" charset="0"/>
                            </a:rPr>
                            <m:t>+1</m:t>
                          </m:r>
                        </m:sub>
                      </m:sSub>
                      <m:r>
                        <a:rPr kumimoji="1" lang="en-US" altLang="zh-CN" sz="1100" b="0" i="1" smtClean="0">
                          <a:solidFill>
                            <a:schemeClr val="tx1"/>
                          </a:solidFill>
                          <a:latin typeface="Cambria Math" panose="02040503050406030204" pitchFamily="18" charset="0"/>
                        </a:rPr>
                        <m:t>,</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𝜆</m:t>
                          </m:r>
                        </m:e>
                        <m:sub>
                          <m:r>
                            <a:rPr kumimoji="1" lang="en-US" altLang="zh-CN" sz="1100" b="0" i="1" smtClean="0">
                              <a:solidFill>
                                <a:schemeClr val="tx1"/>
                              </a:solidFill>
                              <a:latin typeface="Cambria Math" panose="02040503050406030204" pitchFamily="18" charset="0"/>
                            </a:rPr>
                            <m:t>𝑖</m:t>
                          </m:r>
                          <m:r>
                            <a:rPr kumimoji="1" lang="en-US" altLang="zh-CN" sz="1100" b="0" i="1" smtClean="0">
                              <a:solidFill>
                                <a:schemeClr val="tx1"/>
                              </a:solidFill>
                              <a:latin typeface="Cambria Math" panose="02040503050406030204" pitchFamily="18" charset="0"/>
                            </a:rPr>
                            <m:t>+1</m:t>
                          </m:r>
                        </m:sub>
                      </m:sSub>
                    </m:oMath>
                  </m:oMathPara>
                </a14:m>
                <a:endParaRPr kumimoji="1" lang="zh-CN" altLang="en-US" sz="1100" i="1" dirty="0">
                  <a:solidFill>
                    <a:schemeClr val="tx1"/>
                  </a:solidFill>
                </a:endParaRPr>
              </a:p>
            </p:txBody>
          </p:sp>
        </mc:Choice>
        <mc:Fallback xmlns="">
          <p:sp>
            <p:nvSpPr>
              <p:cNvPr id="46" name="矩形 45">
                <a:extLst>
                  <a:ext uri="{FF2B5EF4-FFF2-40B4-BE49-F238E27FC236}">
                    <a16:creationId xmlns:a16="http://schemas.microsoft.com/office/drawing/2014/main" id="{D5186659-C845-1453-9472-58B150B6306C}"/>
                  </a:ext>
                </a:extLst>
              </p:cNvPr>
              <p:cNvSpPr>
                <a:spLocks noRot="1" noChangeAspect="1" noMove="1" noResize="1" noEditPoints="1" noAdjustHandles="1" noChangeArrowheads="1" noChangeShapeType="1" noTextEdit="1"/>
              </p:cNvSpPr>
              <p:nvPr/>
            </p:nvSpPr>
            <p:spPr>
              <a:xfrm>
                <a:off x="5284068" y="4628377"/>
                <a:ext cx="1156123" cy="551185"/>
              </a:xfrm>
              <a:prstGeom prst="rect">
                <a:avLst/>
              </a:prstGeom>
              <a:blipFill>
                <a:blip r:embed="rId3"/>
                <a:stretch>
                  <a:fillRect t="-4348"/>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矩形 46">
                <a:extLst>
                  <a:ext uri="{FF2B5EF4-FFF2-40B4-BE49-F238E27FC236}">
                    <a16:creationId xmlns:a16="http://schemas.microsoft.com/office/drawing/2014/main" id="{A3219DB1-7DC1-C040-2284-24285F12F023}"/>
                  </a:ext>
                </a:extLst>
              </p:cNvPr>
              <p:cNvSpPr/>
              <p:nvPr/>
            </p:nvSpPr>
            <p:spPr>
              <a:xfrm>
                <a:off x="2553307" y="4628378"/>
                <a:ext cx="734479" cy="55118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i="1" dirty="0">
                    <a:solidFill>
                      <a:schemeClr val="tx1"/>
                    </a:solidFill>
                    <a:latin typeface="Calibri" panose="020F0502020204030204" pitchFamily="34" charset="0"/>
                    <a:cs typeface="Calibri" panose="020F0502020204030204" pitchFamily="34" charset="0"/>
                  </a:rPr>
                  <a:t>U</a:t>
                </a:r>
                <a:r>
                  <a:rPr kumimoji="1" lang="en-US" altLang="zh-CN" sz="2000" i="1" baseline="-25000" dirty="0">
                    <a:solidFill>
                      <a:schemeClr val="tx1"/>
                    </a:solidFill>
                    <a:latin typeface="Calibri" panose="020F0502020204030204" pitchFamily="34" charset="0"/>
                    <a:cs typeface="Calibri" panose="020F0502020204030204" pitchFamily="34" charset="0"/>
                  </a:rPr>
                  <a:t>3</a:t>
                </a:r>
              </a:p>
              <a:p>
                <a:pPr algn="ctr"/>
                <a14:m>
                  <m:oMathPara xmlns:m="http://schemas.openxmlformats.org/officeDocument/2006/math">
                    <m:oMathParaPr>
                      <m:jc m:val="centerGroup"/>
                    </m:oMathParaPr>
                    <m:oMath xmlns:m="http://schemas.openxmlformats.org/officeDocument/2006/math">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𝜃</m:t>
                          </m:r>
                        </m:e>
                        <m:sub>
                          <m:r>
                            <a:rPr kumimoji="1" lang="en-US" altLang="zh-CN" sz="1100" b="0" i="1" smtClean="0">
                              <a:solidFill>
                                <a:schemeClr val="tx1"/>
                              </a:solidFill>
                              <a:latin typeface="Cambria Math" panose="02040503050406030204" pitchFamily="18" charset="0"/>
                            </a:rPr>
                            <m:t>1</m:t>
                          </m:r>
                        </m:sub>
                      </m:sSub>
                      <m:r>
                        <a:rPr kumimoji="1" lang="en-US" altLang="zh-CN" sz="1100" b="0" i="1" smtClean="0">
                          <a:solidFill>
                            <a:schemeClr val="tx1"/>
                          </a:solidFill>
                          <a:latin typeface="Cambria Math" panose="02040503050406030204" pitchFamily="18" charset="0"/>
                        </a:rPr>
                        <m:t>,</m:t>
                      </m:r>
                      <m:r>
                        <a:rPr kumimoji="1" lang="zh-CN" altLang="en-US" sz="1100" b="0" i="1" smtClean="0">
                          <a:solidFill>
                            <a:schemeClr val="tx1"/>
                          </a:solidFill>
                          <a:latin typeface="Cambria Math" panose="02040503050406030204" pitchFamily="18" charset="0"/>
                        </a:rPr>
                        <m:t> </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𝜙</m:t>
                          </m:r>
                        </m:e>
                        <m:sub>
                          <m:r>
                            <a:rPr kumimoji="1" lang="en-US" altLang="zh-CN" sz="1100" b="0" i="1" smtClean="0">
                              <a:solidFill>
                                <a:schemeClr val="tx1"/>
                              </a:solidFill>
                              <a:latin typeface="Cambria Math" panose="02040503050406030204" pitchFamily="18" charset="0"/>
                            </a:rPr>
                            <m:t>1</m:t>
                          </m:r>
                        </m:sub>
                      </m:sSub>
                      <m:r>
                        <a:rPr kumimoji="1" lang="en-US" altLang="zh-CN" sz="1100" b="0" i="1" smtClean="0">
                          <a:solidFill>
                            <a:schemeClr val="tx1"/>
                          </a:solidFill>
                          <a:latin typeface="Cambria Math" panose="02040503050406030204" pitchFamily="18" charset="0"/>
                        </a:rPr>
                        <m:t>,</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𝜆</m:t>
                          </m:r>
                        </m:e>
                        <m:sub>
                          <m:r>
                            <a:rPr kumimoji="1" lang="en-US" altLang="zh-CN" sz="1100" b="0" i="1" smtClean="0">
                              <a:solidFill>
                                <a:schemeClr val="tx1"/>
                              </a:solidFill>
                              <a:latin typeface="Cambria Math" panose="02040503050406030204" pitchFamily="18" charset="0"/>
                            </a:rPr>
                            <m:t>1</m:t>
                          </m:r>
                        </m:sub>
                      </m:sSub>
                    </m:oMath>
                  </m:oMathPara>
                </a14:m>
                <a:endParaRPr kumimoji="1" lang="zh-CN" altLang="en-US" sz="1100" i="1" dirty="0">
                  <a:solidFill>
                    <a:schemeClr val="tx1"/>
                  </a:solidFill>
                </a:endParaRPr>
              </a:p>
            </p:txBody>
          </p:sp>
        </mc:Choice>
        <mc:Fallback xmlns="">
          <p:sp>
            <p:nvSpPr>
              <p:cNvPr id="47" name="矩形 46">
                <a:extLst>
                  <a:ext uri="{FF2B5EF4-FFF2-40B4-BE49-F238E27FC236}">
                    <a16:creationId xmlns:a16="http://schemas.microsoft.com/office/drawing/2014/main" id="{A3219DB1-7DC1-C040-2284-24285F12F023}"/>
                  </a:ext>
                </a:extLst>
              </p:cNvPr>
              <p:cNvSpPr>
                <a:spLocks noRot="1" noChangeAspect="1" noMove="1" noResize="1" noEditPoints="1" noAdjustHandles="1" noChangeArrowheads="1" noChangeShapeType="1" noTextEdit="1"/>
              </p:cNvSpPr>
              <p:nvPr/>
            </p:nvSpPr>
            <p:spPr>
              <a:xfrm>
                <a:off x="2553307" y="4628378"/>
                <a:ext cx="734479" cy="551185"/>
              </a:xfrm>
              <a:prstGeom prst="rect">
                <a:avLst/>
              </a:prstGeom>
              <a:blipFill>
                <a:blip r:embed="rId4"/>
                <a:stretch>
                  <a:fillRect t="-4348"/>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矩形 47">
                <a:extLst>
                  <a:ext uri="{FF2B5EF4-FFF2-40B4-BE49-F238E27FC236}">
                    <a16:creationId xmlns:a16="http://schemas.microsoft.com/office/drawing/2014/main" id="{ABEA14B6-DCDC-B32B-D3FF-2B4AA14EA99E}"/>
                  </a:ext>
                </a:extLst>
              </p:cNvPr>
              <p:cNvSpPr/>
              <p:nvPr/>
            </p:nvSpPr>
            <p:spPr>
              <a:xfrm>
                <a:off x="3760991" y="4628377"/>
                <a:ext cx="734479" cy="55118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i="1" dirty="0">
                    <a:solidFill>
                      <a:schemeClr val="tx1"/>
                    </a:solidFill>
                    <a:latin typeface="Calibri" panose="020F0502020204030204" pitchFamily="34" charset="0"/>
                    <a:cs typeface="Calibri" panose="020F0502020204030204" pitchFamily="34" charset="0"/>
                  </a:rPr>
                  <a:t>U</a:t>
                </a:r>
                <a:r>
                  <a:rPr kumimoji="1" lang="en-US" altLang="zh-CN" sz="2000" i="1" baseline="-25000" dirty="0">
                    <a:solidFill>
                      <a:schemeClr val="tx1"/>
                    </a:solidFill>
                    <a:latin typeface="Calibri" panose="020F0502020204030204" pitchFamily="34" charset="0"/>
                    <a:cs typeface="Calibri" panose="020F0502020204030204" pitchFamily="34" charset="0"/>
                  </a:rPr>
                  <a:t>3</a:t>
                </a:r>
              </a:p>
              <a:p>
                <a:pPr algn="ctr"/>
                <a14:m>
                  <m:oMathPara xmlns:m="http://schemas.openxmlformats.org/officeDocument/2006/math">
                    <m:oMathParaPr>
                      <m:jc m:val="centerGroup"/>
                    </m:oMathParaPr>
                    <m:oMath xmlns:m="http://schemas.openxmlformats.org/officeDocument/2006/math">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𝜃</m:t>
                          </m:r>
                        </m:e>
                        <m:sub>
                          <m:r>
                            <a:rPr kumimoji="1" lang="en-US" altLang="zh-CN" sz="1100" b="0" i="1" smtClean="0">
                              <a:solidFill>
                                <a:schemeClr val="tx1"/>
                              </a:solidFill>
                              <a:latin typeface="Cambria Math" panose="02040503050406030204" pitchFamily="18" charset="0"/>
                            </a:rPr>
                            <m:t>𝑖</m:t>
                          </m:r>
                        </m:sub>
                      </m:sSub>
                      <m:r>
                        <a:rPr kumimoji="1" lang="en-US" altLang="zh-CN" sz="1100" b="0" i="1" smtClean="0">
                          <a:solidFill>
                            <a:schemeClr val="tx1"/>
                          </a:solidFill>
                          <a:latin typeface="Cambria Math" panose="02040503050406030204" pitchFamily="18" charset="0"/>
                        </a:rPr>
                        <m:t>,</m:t>
                      </m:r>
                      <m:r>
                        <a:rPr kumimoji="1" lang="zh-CN" altLang="en-US" sz="1100" b="0" i="1" smtClean="0">
                          <a:solidFill>
                            <a:schemeClr val="tx1"/>
                          </a:solidFill>
                          <a:latin typeface="Cambria Math" panose="02040503050406030204" pitchFamily="18" charset="0"/>
                        </a:rPr>
                        <m:t> </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𝜙</m:t>
                          </m:r>
                        </m:e>
                        <m:sub>
                          <m:r>
                            <a:rPr kumimoji="1" lang="en-US" altLang="zh-CN" sz="1100" b="0" i="1" smtClean="0">
                              <a:solidFill>
                                <a:schemeClr val="tx1"/>
                              </a:solidFill>
                              <a:latin typeface="Cambria Math" panose="02040503050406030204" pitchFamily="18" charset="0"/>
                            </a:rPr>
                            <m:t>𝑖</m:t>
                          </m:r>
                        </m:sub>
                      </m:sSub>
                      <m:r>
                        <a:rPr kumimoji="1" lang="en-US" altLang="zh-CN" sz="1100" b="0" i="1" smtClean="0">
                          <a:solidFill>
                            <a:schemeClr val="tx1"/>
                          </a:solidFill>
                          <a:latin typeface="Cambria Math" panose="02040503050406030204" pitchFamily="18" charset="0"/>
                        </a:rPr>
                        <m:t>,</m:t>
                      </m:r>
                      <m:sSub>
                        <m:sSubPr>
                          <m:ctrlPr>
                            <a:rPr kumimoji="1" lang="en-US" altLang="zh-CN" sz="1100" b="0" i="1" smtClean="0">
                              <a:solidFill>
                                <a:schemeClr val="tx1"/>
                              </a:solidFill>
                              <a:latin typeface="Cambria Math" panose="02040503050406030204" pitchFamily="18" charset="0"/>
                            </a:rPr>
                          </m:ctrlPr>
                        </m:sSubPr>
                        <m:e>
                          <m:r>
                            <a:rPr kumimoji="1" lang="en-US" altLang="zh-CN" sz="1100" b="0" i="1" smtClean="0">
                              <a:solidFill>
                                <a:schemeClr val="tx1"/>
                              </a:solidFill>
                              <a:latin typeface="Cambria Math" panose="02040503050406030204" pitchFamily="18" charset="0"/>
                            </a:rPr>
                            <m:t>𝜆</m:t>
                          </m:r>
                        </m:e>
                        <m:sub>
                          <m:r>
                            <a:rPr kumimoji="1" lang="en-US" altLang="zh-CN" sz="1100" b="0" i="1" smtClean="0">
                              <a:solidFill>
                                <a:schemeClr val="tx1"/>
                              </a:solidFill>
                              <a:latin typeface="Cambria Math" panose="02040503050406030204" pitchFamily="18" charset="0"/>
                            </a:rPr>
                            <m:t>𝑖</m:t>
                          </m:r>
                        </m:sub>
                      </m:sSub>
                    </m:oMath>
                  </m:oMathPara>
                </a14:m>
                <a:endParaRPr kumimoji="1" lang="zh-CN" altLang="en-US" sz="1100" i="1" dirty="0">
                  <a:solidFill>
                    <a:schemeClr val="tx1"/>
                  </a:solidFill>
                </a:endParaRPr>
              </a:p>
            </p:txBody>
          </p:sp>
        </mc:Choice>
        <mc:Fallback xmlns="">
          <p:sp>
            <p:nvSpPr>
              <p:cNvPr id="48" name="矩形 47">
                <a:extLst>
                  <a:ext uri="{FF2B5EF4-FFF2-40B4-BE49-F238E27FC236}">
                    <a16:creationId xmlns:a16="http://schemas.microsoft.com/office/drawing/2014/main" id="{ABEA14B6-DCDC-B32B-D3FF-2B4AA14EA99E}"/>
                  </a:ext>
                </a:extLst>
              </p:cNvPr>
              <p:cNvSpPr>
                <a:spLocks noRot="1" noChangeAspect="1" noMove="1" noResize="1" noEditPoints="1" noAdjustHandles="1" noChangeArrowheads="1" noChangeShapeType="1" noTextEdit="1"/>
              </p:cNvSpPr>
              <p:nvPr/>
            </p:nvSpPr>
            <p:spPr>
              <a:xfrm>
                <a:off x="3760991" y="4628377"/>
                <a:ext cx="734479" cy="551185"/>
              </a:xfrm>
              <a:prstGeom prst="rect">
                <a:avLst/>
              </a:prstGeom>
              <a:blipFill>
                <a:blip r:embed="rId5"/>
                <a:stretch>
                  <a:fillRect t="-4348"/>
                </a:stretch>
              </a:blipFill>
              <a:ln>
                <a:solidFill>
                  <a:schemeClr val="tx1"/>
                </a:solidFill>
              </a:ln>
            </p:spPr>
            <p:txBody>
              <a:bodyPr/>
              <a:lstStyle/>
              <a:p>
                <a:r>
                  <a:rPr lang="zh-CN" altLang="en-US">
                    <a:noFill/>
                  </a:rPr>
                  <a:t> </a:t>
                </a:r>
              </a:p>
            </p:txBody>
          </p:sp>
        </mc:Fallback>
      </mc:AlternateContent>
      <p:sp>
        <p:nvSpPr>
          <p:cNvPr id="49" name="文本框 48">
            <a:extLst>
              <a:ext uri="{FF2B5EF4-FFF2-40B4-BE49-F238E27FC236}">
                <a16:creationId xmlns:a16="http://schemas.microsoft.com/office/drawing/2014/main" id="{AEFD3CEC-44D7-0059-99EF-6DE86A8D4EAD}"/>
              </a:ext>
            </a:extLst>
          </p:cNvPr>
          <p:cNvSpPr txBox="1"/>
          <p:nvPr/>
        </p:nvSpPr>
        <p:spPr>
          <a:xfrm>
            <a:off x="3353650" y="4719304"/>
            <a:ext cx="343364" cy="369332"/>
          </a:xfrm>
          <a:prstGeom prst="rect">
            <a:avLst/>
          </a:prstGeom>
          <a:noFill/>
        </p:spPr>
        <p:txBody>
          <a:bodyPr wrap="none" rtlCol="0">
            <a:spAutoFit/>
          </a:bodyPr>
          <a:lstStyle/>
          <a:p>
            <a:r>
              <a:rPr kumimoji="1" lang="en-US" altLang="zh-CN" dirty="0"/>
              <a:t>…</a:t>
            </a:r>
            <a:endParaRPr kumimoji="1" lang="zh-CN" altLang="en-US" dirty="0"/>
          </a:p>
        </p:txBody>
      </p:sp>
    </p:spTree>
    <p:extLst>
      <p:ext uri="{BB962C8B-B14F-4D97-AF65-F5344CB8AC3E}">
        <p14:creationId xmlns:p14="http://schemas.microsoft.com/office/powerpoint/2010/main" val="40362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752586-EDFA-9062-CBD9-2513885A497E}"/>
              </a:ext>
            </a:extLst>
          </p:cNvPr>
          <p:cNvSpPr>
            <a:spLocks noGrp="1"/>
          </p:cNvSpPr>
          <p:nvPr>
            <p:ph type="title"/>
          </p:nvPr>
        </p:nvSpPr>
        <p:spPr/>
        <p:txBody>
          <a:bodyPr/>
          <a:lstStyle/>
          <a:p>
            <a:r>
              <a:rPr kumimoji="1" lang="zh-CN" altLang="en-US" dirty="0"/>
              <a:t>工作介绍</a:t>
            </a:r>
          </a:p>
        </p:txBody>
      </p:sp>
      <p:sp>
        <p:nvSpPr>
          <p:cNvPr id="3" name="灯片编号占位符 2">
            <a:extLst>
              <a:ext uri="{FF2B5EF4-FFF2-40B4-BE49-F238E27FC236}">
                <a16:creationId xmlns:a16="http://schemas.microsoft.com/office/drawing/2014/main" id="{247EEFA2-6BF0-243B-7FAE-1FEC92A62AD0}"/>
              </a:ext>
            </a:extLst>
          </p:cNvPr>
          <p:cNvSpPr>
            <a:spLocks noGrp="1"/>
          </p:cNvSpPr>
          <p:nvPr>
            <p:ph type="sldNum" sz="quarter" idx="10"/>
          </p:nvPr>
        </p:nvSpPr>
        <p:spPr/>
        <p:txBody>
          <a:bodyPr/>
          <a:lstStyle/>
          <a:p>
            <a:fld id="{86CB4B4D-7CA3-9044-876B-883B54F8677D}" type="slidenum">
              <a:rPr lang="en-US" altLang="zh-CN" smtClean="0"/>
              <a:t>18</a:t>
            </a:fld>
            <a:endParaRPr lang="zh-CN" altLang="en-US"/>
          </a:p>
        </p:txBody>
      </p:sp>
      <p:sp>
        <p:nvSpPr>
          <p:cNvPr id="5" name="文本框 4">
            <a:extLst>
              <a:ext uri="{FF2B5EF4-FFF2-40B4-BE49-F238E27FC236}">
                <a16:creationId xmlns:a16="http://schemas.microsoft.com/office/drawing/2014/main" id="{23331C0A-A62A-B171-2F46-E561315B7AC7}"/>
              </a:ext>
            </a:extLst>
          </p:cNvPr>
          <p:cNvSpPr txBox="1"/>
          <p:nvPr/>
        </p:nvSpPr>
        <p:spPr>
          <a:xfrm>
            <a:off x="352428" y="971432"/>
            <a:ext cx="7908571"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457200" marR="0" indent="-457200" algn="l" defTabSz="914400" rtl="0" fontAlgn="auto" latinLnBrk="0" hangingPunct="0">
              <a:lnSpc>
                <a:spcPct val="100000"/>
              </a:lnSpc>
              <a:spcBef>
                <a:spcPts val="0"/>
              </a:spcBef>
              <a:spcAft>
                <a:spcPts val="0"/>
              </a:spcAft>
              <a:buClrTx/>
              <a:buSzTx/>
              <a:buFont typeface="Wingdings" pitchFamily="2" charset="2"/>
              <a:buChar char="p"/>
              <a:tabLst/>
            </a:pPr>
            <a:r>
              <a:rPr kumimoji="0" lang="zh-CN" altLang="en-US" sz="2800" b="1" i="0" u="none" strike="noStrike" cap="none" spc="0" normalizeH="0" baseline="0" dirty="0">
                <a:ln>
                  <a:noFill/>
                </a:ln>
                <a:solidFill>
                  <a:srgbClr val="002060"/>
                </a:solidFill>
                <a:effectLst/>
                <a:uFillTx/>
                <a:latin typeface="Microsoft YaHei" panose="020B0503020204020204" pitchFamily="34" charset="-122"/>
                <a:ea typeface="Microsoft YaHei" panose="020B0503020204020204" pitchFamily="34" charset="-122"/>
                <a:sym typeface="Helvetica"/>
              </a:rPr>
              <a:t>提出了一种基于模式匹配的线路重写框架</a:t>
            </a:r>
            <a:r>
              <a:rPr kumimoji="0" lang="en-US" altLang="zh-CN" sz="2800" b="1" i="0" u="none" strike="noStrike" cap="none" spc="0" normalizeH="0" baseline="0" dirty="0" err="1">
                <a:ln>
                  <a:noFill/>
                </a:ln>
                <a:solidFill>
                  <a:srgbClr val="002060"/>
                </a:solidFill>
                <a:effectLst/>
                <a:uFillTx/>
                <a:latin typeface="Microsoft YaHei" panose="020B0503020204020204" pitchFamily="34" charset="-122"/>
                <a:ea typeface="Microsoft YaHei" panose="020B0503020204020204" pitchFamily="34" charset="-122"/>
                <a:sym typeface="Helvetica"/>
              </a:rPr>
              <a:t>QCiR</a:t>
            </a:r>
            <a:endParaRPr kumimoji="0" lang="en-US" altLang="zh-CN" sz="2800" b="1" i="0" u="none" strike="noStrike" cap="none" spc="0" normalizeH="0" baseline="0" dirty="0">
              <a:ln>
                <a:noFill/>
              </a:ln>
              <a:solidFill>
                <a:srgbClr val="002060"/>
              </a:solidFill>
              <a:effectLst/>
              <a:uFillTx/>
              <a:latin typeface="Microsoft YaHei" panose="020B0503020204020204" pitchFamily="34" charset="-122"/>
              <a:ea typeface="Microsoft YaHei" panose="020B0503020204020204" pitchFamily="34" charset="-122"/>
              <a:sym typeface="Helvetica"/>
            </a:endParaRPr>
          </a:p>
        </p:txBody>
      </p:sp>
      <p:pic>
        <p:nvPicPr>
          <p:cNvPr id="6" name="图片 5">
            <a:extLst>
              <a:ext uri="{FF2B5EF4-FFF2-40B4-BE49-F238E27FC236}">
                <a16:creationId xmlns:a16="http://schemas.microsoft.com/office/drawing/2014/main" id="{F5717D8D-057F-70B1-8BCC-0CFE59681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457" y="1550787"/>
            <a:ext cx="6078483" cy="4853506"/>
          </a:xfrm>
          <a:prstGeom prst="rect">
            <a:avLst/>
          </a:prstGeom>
        </p:spPr>
      </p:pic>
      <p:sp>
        <p:nvSpPr>
          <p:cNvPr id="8" name="文本框 7">
            <a:extLst>
              <a:ext uri="{FF2B5EF4-FFF2-40B4-BE49-F238E27FC236}">
                <a16:creationId xmlns:a16="http://schemas.microsoft.com/office/drawing/2014/main" id="{CC266D40-716E-3602-BB33-2E61E564AC7F}"/>
              </a:ext>
            </a:extLst>
          </p:cNvPr>
          <p:cNvSpPr txBox="1"/>
          <p:nvPr/>
        </p:nvSpPr>
        <p:spPr>
          <a:xfrm>
            <a:off x="1560786" y="1700561"/>
            <a:ext cx="2664373" cy="400105"/>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2000" b="1" dirty="0">
                <a:solidFill>
                  <a:schemeClr val="bg1"/>
                </a:solidFill>
                <a:latin typeface="Microsoft YaHei" panose="020B0503020204020204" pitchFamily="34" charset="-122"/>
                <a:ea typeface="Microsoft YaHei" panose="020B0503020204020204" pitchFamily="34" charset="-122"/>
                <a:sym typeface="Helvetica"/>
              </a:rPr>
              <a:t>三段式的框架设计</a:t>
            </a:r>
            <a:endParaRPr kumimoji="0" lang="zh-CN" altLang="en-US" sz="2000" b="1" i="0" u="none" strike="noStrike" cap="none" spc="0" normalizeH="0" baseline="0" dirty="0">
              <a:ln>
                <a:noFill/>
              </a:ln>
              <a:solidFill>
                <a:schemeClr val="bg1"/>
              </a:solidFill>
              <a:effectLst/>
              <a:uFillTx/>
              <a:latin typeface="Microsoft YaHei" panose="020B0503020204020204" pitchFamily="34" charset="-122"/>
              <a:ea typeface="Microsoft YaHei" panose="020B0503020204020204" pitchFamily="34" charset="-122"/>
              <a:sym typeface="Helvetica"/>
            </a:endParaRPr>
          </a:p>
        </p:txBody>
      </p:sp>
      <p:sp>
        <p:nvSpPr>
          <p:cNvPr id="9" name="文本框 8">
            <a:extLst>
              <a:ext uri="{FF2B5EF4-FFF2-40B4-BE49-F238E27FC236}">
                <a16:creationId xmlns:a16="http://schemas.microsoft.com/office/drawing/2014/main" id="{C11D7AAB-9C8D-1E2E-8705-D6ACC3F73F21}"/>
              </a:ext>
            </a:extLst>
          </p:cNvPr>
          <p:cNvSpPr txBox="1"/>
          <p:nvPr/>
        </p:nvSpPr>
        <p:spPr>
          <a:xfrm>
            <a:off x="396931" y="2583899"/>
            <a:ext cx="4992082" cy="369332"/>
          </a:xfrm>
          <a:prstGeom prst="rect">
            <a:avLst/>
          </a:prstGeom>
          <a:solidFill>
            <a:schemeClr val="accent4"/>
          </a:solidFill>
          <a:ln>
            <a:noFill/>
          </a:ln>
        </p:spPr>
        <p:txBody>
          <a:bodyPr wrap="square" rtlCol="0">
            <a:spAutoFit/>
          </a:bodyPr>
          <a:lstStyle/>
          <a:p>
            <a:pPr algn="ctr"/>
            <a:r>
              <a:rPr kumimoji="1" lang="zh-CN" altLang="en-US" b="1" dirty="0">
                <a:solidFill>
                  <a:schemeClr val="tx1"/>
                </a:solidFill>
                <a:latin typeface="Microsoft YaHei" panose="020B0503020204020204" pitchFamily="34" charset="-122"/>
                <a:ea typeface="Microsoft YaHei" panose="020B0503020204020204" pitchFamily="34" charset="-122"/>
              </a:rPr>
              <a:t>中间阶段能够</a:t>
            </a:r>
            <a:r>
              <a:rPr kumimoji="1" lang="zh-CN" altLang="en-US" b="1" dirty="0">
                <a:latin typeface="Microsoft YaHei" panose="020B0503020204020204" pitchFamily="34" charset="-122"/>
                <a:ea typeface="Microsoft YaHei" panose="020B0503020204020204" pitchFamily="34" charset="-122"/>
              </a:rPr>
              <a:t>以</a:t>
            </a:r>
            <a:r>
              <a:rPr kumimoji="1" lang="zh-CN" altLang="en-US" b="1" dirty="0">
                <a:solidFill>
                  <a:srgbClr val="FF0000"/>
                </a:solidFill>
                <a:latin typeface="Microsoft YaHei" panose="020B0503020204020204" pitchFamily="34" charset="-122"/>
                <a:ea typeface="Microsoft YaHei" panose="020B0503020204020204" pitchFamily="34" charset="-122"/>
              </a:rPr>
              <a:t>语言及硬件无关</a:t>
            </a:r>
            <a:r>
              <a:rPr kumimoji="1" lang="zh-CN" altLang="en-US" b="1" dirty="0">
                <a:latin typeface="Microsoft YaHei" panose="020B0503020204020204" pitchFamily="34" charset="-122"/>
                <a:ea typeface="Microsoft YaHei" panose="020B0503020204020204" pitchFamily="34" charset="-122"/>
              </a:rPr>
              <a:t>的方式运行</a:t>
            </a:r>
          </a:p>
        </p:txBody>
      </p:sp>
      <p:sp>
        <p:nvSpPr>
          <p:cNvPr id="10" name="下箭头 9">
            <a:extLst>
              <a:ext uri="{FF2B5EF4-FFF2-40B4-BE49-F238E27FC236}">
                <a16:creationId xmlns:a16="http://schemas.microsoft.com/office/drawing/2014/main" id="{D4F9FE76-0BA8-ECB5-9A49-C5806605AB87}"/>
              </a:ext>
            </a:extLst>
          </p:cNvPr>
          <p:cNvSpPr/>
          <p:nvPr/>
        </p:nvSpPr>
        <p:spPr>
          <a:xfrm>
            <a:off x="2678861" y="2106526"/>
            <a:ext cx="339213" cy="400105"/>
          </a:xfrm>
          <a:prstGeom prst="down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1" name="左大括号 10">
            <a:extLst>
              <a:ext uri="{FF2B5EF4-FFF2-40B4-BE49-F238E27FC236}">
                <a16:creationId xmlns:a16="http://schemas.microsoft.com/office/drawing/2014/main" id="{820F198C-9E83-1D54-D252-7D73223D36F2}"/>
              </a:ext>
            </a:extLst>
          </p:cNvPr>
          <p:cNvSpPr/>
          <p:nvPr/>
        </p:nvSpPr>
        <p:spPr>
          <a:xfrm rot="10800000">
            <a:off x="4785360" y="3146194"/>
            <a:ext cx="714874" cy="1936297"/>
          </a:xfrm>
          <a:prstGeom prst="leftBrace">
            <a:avLst>
              <a:gd name="adj1" fmla="val 8333"/>
              <a:gd name="adj2" fmla="val 49636"/>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12" name="圆角矩形 11">
            <a:extLst>
              <a:ext uri="{FF2B5EF4-FFF2-40B4-BE49-F238E27FC236}">
                <a16:creationId xmlns:a16="http://schemas.microsoft.com/office/drawing/2014/main" id="{44F4B90F-25E0-5B39-D3BC-5C399D4829D6}"/>
              </a:ext>
            </a:extLst>
          </p:cNvPr>
          <p:cNvSpPr/>
          <p:nvPr/>
        </p:nvSpPr>
        <p:spPr>
          <a:xfrm>
            <a:off x="1560786" y="3146195"/>
            <a:ext cx="2804984" cy="882929"/>
          </a:xfrm>
          <a:prstGeom prst="roundRect">
            <a:avLst/>
          </a:prstGeom>
          <a:solidFill>
            <a:schemeClr val="accent6">
              <a:lumMod val="40000"/>
              <a:lumOff val="60000"/>
            </a:schemeClr>
          </a:solidFill>
          <a:ln w="25400" cap="flat">
            <a:solidFill>
              <a:srgbClr val="00B05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2400" b="1"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rPr>
              <a:t>基于模式匹配的量子线路重写器</a:t>
            </a:r>
          </a:p>
        </p:txBody>
      </p:sp>
      <p:sp>
        <p:nvSpPr>
          <p:cNvPr id="13" name="圆角矩形 12">
            <a:extLst>
              <a:ext uri="{FF2B5EF4-FFF2-40B4-BE49-F238E27FC236}">
                <a16:creationId xmlns:a16="http://schemas.microsoft.com/office/drawing/2014/main" id="{2AEAB69B-1314-D94A-9080-CEB2649715A4}"/>
              </a:ext>
            </a:extLst>
          </p:cNvPr>
          <p:cNvSpPr/>
          <p:nvPr/>
        </p:nvSpPr>
        <p:spPr>
          <a:xfrm>
            <a:off x="1556832" y="4199563"/>
            <a:ext cx="2804984" cy="882929"/>
          </a:xfrm>
          <a:prstGeom prst="roundRect">
            <a:avLst/>
          </a:prstGeom>
          <a:solidFill>
            <a:schemeClr val="accent2">
              <a:lumMod val="40000"/>
              <a:lumOff val="60000"/>
            </a:schemeClr>
          </a:solidFill>
          <a:ln w="254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2400" b="1" dirty="0">
                <a:solidFill>
                  <a:schemeClr val="tx1"/>
                </a:solidFill>
                <a:latin typeface="Microsoft YaHei" panose="020B0503020204020204" pitchFamily="34" charset="-122"/>
                <a:ea typeface="Microsoft YaHei" panose="020B0503020204020204" pitchFamily="34" charset="-122"/>
                <a:sym typeface="Helvetica"/>
              </a:rPr>
              <a:t>模式库</a:t>
            </a:r>
            <a:endParaRPr kumimoji="0" lang="zh-CN" altLang="en-US" sz="2400" b="1" i="0" u="none" strike="noStrike" cap="none" spc="0" normalizeH="0" baseline="0" dirty="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Tree>
    <p:extLst>
      <p:ext uri="{BB962C8B-B14F-4D97-AF65-F5344CB8AC3E}">
        <p14:creationId xmlns:p14="http://schemas.microsoft.com/office/powerpoint/2010/main" val="404851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300"/>
                                        <p:tgtEl>
                                          <p:spTgt spid="11"/>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2C0E86-A14F-7C62-14B9-A47DA380C130}"/>
              </a:ext>
            </a:extLst>
          </p:cNvPr>
          <p:cNvSpPr>
            <a:spLocks noGrp="1"/>
          </p:cNvSpPr>
          <p:nvPr>
            <p:ph type="title"/>
          </p:nvPr>
        </p:nvSpPr>
        <p:spPr/>
        <p:txBody>
          <a:bodyPr/>
          <a:lstStyle/>
          <a:p>
            <a:r>
              <a:rPr kumimoji="1" lang="zh-CN" altLang="en-US" dirty="0"/>
              <a:t>编译流</a:t>
            </a:r>
          </a:p>
        </p:txBody>
      </p:sp>
      <p:sp>
        <p:nvSpPr>
          <p:cNvPr id="3" name="灯片编号占位符 2">
            <a:extLst>
              <a:ext uri="{FF2B5EF4-FFF2-40B4-BE49-F238E27FC236}">
                <a16:creationId xmlns:a16="http://schemas.microsoft.com/office/drawing/2014/main" id="{D58475B1-3F7B-4750-14DD-0022A5AECC47}"/>
              </a:ext>
            </a:extLst>
          </p:cNvPr>
          <p:cNvSpPr>
            <a:spLocks noGrp="1"/>
          </p:cNvSpPr>
          <p:nvPr>
            <p:ph type="sldNum" sz="quarter" idx="10"/>
          </p:nvPr>
        </p:nvSpPr>
        <p:spPr/>
        <p:txBody>
          <a:bodyPr/>
          <a:lstStyle/>
          <a:p>
            <a:fld id="{86CB4B4D-7CA3-9044-876B-883B54F8677D}" type="slidenum">
              <a:rPr lang="en-US" altLang="zh-CN" smtClean="0"/>
              <a:t>19</a:t>
            </a:fld>
            <a:endParaRPr lang="zh-CN" altLang="en-US"/>
          </a:p>
        </p:txBody>
      </p:sp>
      <p:sp>
        <p:nvSpPr>
          <p:cNvPr id="5" name="矩形 4">
            <a:extLst>
              <a:ext uri="{FF2B5EF4-FFF2-40B4-BE49-F238E27FC236}">
                <a16:creationId xmlns:a16="http://schemas.microsoft.com/office/drawing/2014/main" id="{C4BD3F00-6F95-1EB1-91D4-20A03B47F1AB}"/>
              </a:ext>
            </a:extLst>
          </p:cNvPr>
          <p:cNvSpPr/>
          <p:nvPr/>
        </p:nvSpPr>
        <p:spPr>
          <a:xfrm>
            <a:off x="4079783" y="3411991"/>
            <a:ext cx="3220721" cy="2103414"/>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B37A9E0B-AED8-030F-EEB8-8A1DB2FB5EF7}"/>
              </a:ext>
            </a:extLst>
          </p:cNvPr>
          <p:cNvSpPr/>
          <p:nvPr/>
        </p:nvSpPr>
        <p:spPr>
          <a:xfrm>
            <a:off x="579120" y="3411991"/>
            <a:ext cx="3302116" cy="2103414"/>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7" name="直线连接符 6">
            <a:extLst>
              <a:ext uri="{FF2B5EF4-FFF2-40B4-BE49-F238E27FC236}">
                <a16:creationId xmlns:a16="http://schemas.microsoft.com/office/drawing/2014/main" id="{1A10AC4A-37B9-C5C7-BED8-8A0CDA3EC3CB}"/>
              </a:ext>
            </a:extLst>
          </p:cNvPr>
          <p:cNvCxnSpPr>
            <a:cxnSpLocks/>
          </p:cNvCxnSpPr>
          <p:nvPr/>
        </p:nvCxnSpPr>
        <p:spPr>
          <a:xfrm>
            <a:off x="4447873" y="4254457"/>
            <a:ext cx="2515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线连接符 7">
            <a:extLst>
              <a:ext uri="{FF2B5EF4-FFF2-40B4-BE49-F238E27FC236}">
                <a16:creationId xmlns:a16="http://schemas.microsoft.com/office/drawing/2014/main" id="{41060824-B1A2-E1F2-A7D6-0E77905FB89F}"/>
              </a:ext>
            </a:extLst>
          </p:cNvPr>
          <p:cNvCxnSpPr>
            <a:cxnSpLocks/>
          </p:cNvCxnSpPr>
          <p:nvPr/>
        </p:nvCxnSpPr>
        <p:spPr>
          <a:xfrm>
            <a:off x="4447873" y="3695004"/>
            <a:ext cx="2515448"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20232F26-5339-A609-95B5-7E99DF689FCB}"/>
              </a:ext>
            </a:extLst>
          </p:cNvPr>
          <p:cNvSpPr/>
          <p:nvPr/>
        </p:nvSpPr>
        <p:spPr>
          <a:xfrm>
            <a:off x="4916686" y="4222936"/>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EBF99474-5353-FF9D-C2A6-7BD56D2D7BB3}"/>
              </a:ext>
            </a:extLst>
          </p:cNvPr>
          <p:cNvSpPr/>
          <p:nvPr/>
        </p:nvSpPr>
        <p:spPr>
          <a:xfrm>
            <a:off x="4808631" y="4660408"/>
            <a:ext cx="288000" cy="28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连接符 10">
            <a:extLst>
              <a:ext uri="{FF2B5EF4-FFF2-40B4-BE49-F238E27FC236}">
                <a16:creationId xmlns:a16="http://schemas.microsoft.com/office/drawing/2014/main" id="{30E4C046-8A19-5994-A6EB-72B448AC769B}"/>
              </a:ext>
            </a:extLst>
          </p:cNvPr>
          <p:cNvCxnSpPr>
            <a:stCxn id="10" idx="2"/>
            <a:endCxn id="10" idx="6"/>
          </p:cNvCxnSpPr>
          <p:nvPr/>
        </p:nvCxnSpPr>
        <p:spPr>
          <a:xfrm>
            <a:off x="4808631" y="4804408"/>
            <a:ext cx="2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32B95188-8360-AC13-C7BD-339FD1632648}"/>
              </a:ext>
            </a:extLst>
          </p:cNvPr>
          <p:cNvCxnSpPr>
            <a:cxnSpLocks/>
            <a:stCxn id="9" idx="4"/>
            <a:endCxn id="10" idx="4"/>
          </p:cNvCxnSpPr>
          <p:nvPr/>
        </p:nvCxnSpPr>
        <p:spPr>
          <a:xfrm>
            <a:off x="4952631" y="4294936"/>
            <a:ext cx="0" cy="6534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00C94D87-4DDD-87E6-42FB-E2F1452382BF}"/>
              </a:ext>
            </a:extLst>
          </p:cNvPr>
          <p:cNvCxnSpPr>
            <a:cxnSpLocks/>
          </p:cNvCxnSpPr>
          <p:nvPr/>
        </p:nvCxnSpPr>
        <p:spPr>
          <a:xfrm>
            <a:off x="4447873" y="4804567"/>
            <a:ext cx="2654057"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02309E4F-6B73-D242-01D3-C36DA8A3594F}"/>
              </a:ext>
            </a:extLst>
          </p:cNvPr>
          <p:cNvSpPr/>
          <p:nvPr/>
        </p:nvSpPr>
        <p:spPr>
          <a:xfrm>
            <a:off x="4736630" y="3518892"/>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rPr>
              <a:t>H</a:t>
            </a:r>
            <a:endParaRPr kumimoji="1" lang="zh-CN" altLang="en-US" i="1" dirty="0">
              <a:solidFill>
                <a:schemeClr val="tx1"/>
              </a:solidFill>
            </a:endParaRPr>
          </a:p>
        </p:txBody>
      </p:sp>
      <p:sp>
        <p:nvSpPr>
          <p:cNvPr id="15" name="矩形 14">
            <a:extLst>
              <a:ext uri="{FF2B5EF4-FFF2-40B4-BE49-F238E27FC236}">
                <a16:creationId xmlns:a16="http://schemas.microsoft.com/office/drawing/2014/main" id="{2E4DD007-7056-24C5-6A7D-1C39D46492ED}"/>
              </a:ext>
            </a:extLst>
          </p:cNvPr>
          <p:cNvSpPr/>
          <p:nvPr/>
        </p:nvSpPr>
        <p:spPr>
          <a:xfrm>
            <a:off x="5423252" y="4588084"/>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rPr>
              <a:t>X</a:t>
            </a:r>
            <a:endParaRPr kumimoji="1" lang="zh-CN" altLang="en-US" i="1" dirty="0">
              <a:solidFill>
                <a:schemeClr val="tx1"/>
              </a:solidFill>
            </a:endParaRPr>
          </a:p>
        </p:txBody>
      </p:sp>
      <p:sp>
        <p:nvSpPr>
          <p:cNvPr id="16" name="椭圆 15">
            <a:extLst>
              <a:ext uri="{FF2B5EF4-FFF2-40B4-BE49-F238E27FC236}">
                <a16:creationId xmlns:a16="http://schemas.microsoft.com/office/drawing/2014/main" id="{81C67128-E1D7-8075-741E-05ABAC633C2D}"/>
              </a:ext>
            </a:extLst>
          </p:cNvPr>
          <p:cNvSpPr/>
          <p:nvPr/>
        </p:nvSpPr>
        <p:spPr>
          <a:xfrm>
            <a:off x="5601498" y="3672985"/>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a:extLst>
              <a:ext uri="{FF2B5EF4-FFF2-40B4-BE49-F238E27FC236}">
                <a16:creationId xmlns:a16="http://schemas.microsoft.com/office/drawing/2014/main" id="{18FD248E-6B6F-C3D1-CC35-F6959897C4B4}"/>
              </a:ext>
            </a:extLst>
          </p:cNvPr>
          <p:cNvSpPr/>
          <p:nvPr/>
        </p:nvSpPr>
        <p:spPr>
          <a:xfrm>
            <a:off x="5493443" y="4110457"/>
            <a:ext cx="288000" cy="28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连接符 17">
            <a:extLst>
              <a:ext uri="{FF2B5EF4-FFF2-40B4-BE49-F238E27FC236}">
                <a16:creationId xmlns:a16="http://schemas.microsoft.com/office/drawing/2014/main" id="{C1DC6BA2-4C85-C987-EC5A-39D95BB0A7A3}"/>
              </a:ext>
            </a:extLst>
          </p:cNvPr>
          <p:cNvCxnSpPr>
            <a:stCxn id="17" idx="2"/>
            <a:endCxn id="17" idx="6"/>
          </p:cNvCxnSpPr>
          <p:nvPr/>
        </p:nvCxnSpPr>
        <p:spPr>
          <a:xfrm>
            <a:off x="5493443" y="4254457"/>
            <a:ext cx="2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线连接符 18">
            <a:extLst>
              <a:ext uri="{FF2B5EF4-FFF2-40B4-BE49-F238E27FC236}">
                <a16:creationId xmlns:a16="http://schemas.microsoft.com/office/drawing/2014/main" id="{FEC98A12-1FBE-FCD8-76DB-501DCBCE3A08}"/>
              </a:ext>
            </a:extLst>
          </p:cNvPr>
          <p:cNvCxnSpPr>
            <a:cxnSpLocks/>
            <a:stCxn id="16" idx="4"/>
            <a:endCxn id="17" idx="4"/>
          </p:cNvCxnSpPr>
          <p:nvPr/>
        </p:nvCxnSpPr>
        <p:spPr>
          <a:xfrm>
            <a:off x="5637443" y="3744985"/>
            <a:ext cx="0" cy="6534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id="{87666A6E-A773-8401-6EA2-ED25C9D33ABF}"/>
              </a:ext>
            </a:extLst>
          </p:cNvPr>
          <p:cNvSpPr/>
          <p:nvPr/>
        </p:nvSpPr>
        <p:spPr>
          <a:xfrm>
            <a:off x="6229341" y="4222936"/>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a:extLst>
              <a:ext uri="{FF2B5EF4-FFF2-40B4-BE49-F238E27FC236}">
                <a16:creationId xmlns:a16="http://schemas.microsoft.com/office/drawing/2014/main" id="{8D826F80-A0CF-FAD3-228C-EC5217084614}"/>
              </a:ext>
            </a:extLst>
          </p:cNvPr>
          <p:cNvSpPr/>
          <p:nvPr/>
        </p:nvSpPr>
        <p:spPr>
          <a:xfrm>
            <a:off x="6121286" y="3551004"/>
            <a:ext cx="288000" cy="28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2" name="直线连接符 21">
            <a:extLst>
              <a:ext uri="{FF2B5EF4-FFF2-40B4-BE49-F238E27FC236}">
                <a16:creationId xmlns:a16="http://schemas.microsoft.com/office/drawing/2014/main" id="{02D43A9A-C320-9CDE-4E12-580F795524E5}"/>
              </a:ext>
            </a:extLst>
          </p:cNvPr>
          <p:cNvCxnSpPr>
            <a:stCxn id="21" idx="2"/>
            <a:endCxn id="21" idx="6"/>
          </p:cNvCxnSpPr>
          <p:nvPr/>
        </p:nvCxnSpPr>
        <p:spPr>
          <a:xfrm>
            <a:off x="6121286" y="3695004"/>
            <a:ext cx="2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84C2419F-8ABA-D8AF-DC3F-869ADAB490CB}"/>
              </a:ext>
            </a:extLst>
          </p:cNvPr>
          <p:cNvCxnSpPr>
            <a:cxnSpLocks/>
            <a:stCxn id="20" idx="4"/>
            <a:endCxn id="21" idx="0"/>
          </p:cNvCxnSpPr>
          <p:nvPr/>
        </p:nvCxnSpPr>
        <p:spPr>
          <a:xfrm flipV="1">
            <a:off x="6265286" y="3551004"/>
            <a:ext cx="0" cy="7439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椭圆 23">
            <a:extLst>
              <a:ext uri="{FF2B5EF4-FFF2-40B4-BE49-F238E27FC236}">
                <a16:creationId xmlns:a16="http://schemas.microsoft.com/office/drawing/2014/main" id="{D064758D-CCC6-ECDC-D65A-7B963F268F26}"/>
              </a:ext>
            </a:extLst>
          </p:cNvPr>
          <p:cNvSpPr/>
          <p:nvPr/>
        </p:nvSpPr>
        <p:spPr>
          <a:xfrm>
            <a:off x="6741393" y="4222936"/>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a:extLst>
              <a:ext uri="{FF2B5EF4-FFF2-40B4-BE49-F238E27FC236}">
                <a16:creationId xmlns:a16="http://schemas.microsoft.com/office/drawing/2014/main" id="{8B421019-CA35-A45D-332B-EF7EE1228A10}"/>
              </a:ext>
            </a:extLst>
          </p:cNvPr>
          <p:cNvSpPr/>
          <p:nvPr/>
        </p:nvSpPr>
        <p:spPr>
          <a:xfrm>
            <a:off x="6633338" y="4660408"/>
            <a:ext cx="288000" cy="288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6" name="直线连接符 25">
            <a:extLst>
              <a:ext uri="{FF2B5EF4-FFF2-40B4-BE49-F238E27FC236}">
                <a16:creationId xmlns:a16="http://schemas.microsoft.com/office/drawing/2014/main" id="{C2F569FC-59FE-B4B9-2C1B-EA4C0674094E}"/>
              </a:ext>
            </a:extLst>
          </p:cNvPr>
          <p:cNvCxnSpPr>
            <a:stCxn id="25" idx="2"/>
            <a:endCxn id="25" idx="6"/>
          </p:cNvCxnSpPr>
          <p:nvPr/>
        </p:nvCxnSpPr>
        <p:spPr>
          <a:xfrm>
            <a:off x="6633338" y="4804408"/>
            <a:ext cx="2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91C7A68E-1B37-0AC0-2D4E-9FE796DB10BD}"/>
              </a:ext>
            </a:extLst>
          </p:cNvPr>
          <p:cNvCxnSpPr>
            <a:cxnSpLocks/>
            <a:stCxn id="24" idx="4"/>
            <a:endCxn id="25" idx="4"/>
          </p:cNvCxnSpPr>
          <p:nvPr/>
        </p:nvCxnSpPr>
        <p:spPr>
          <a:xfrm>
            <a:off x="6777338" y="4294936"/>
            <a:ext cx="0" cy="6534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B323A20B-0A8D-A837-CE87-EEB0320864B1}"/>
              </a:ext>
            </a:extLst>
          </p:cNvPr>
          <p:cNvSpPr txBox="1"/>
          <p:nvPr/>
        </p:nvSpPr>
        <p:spPr>
          <a:xfrm>
            <a:off x="4680623" y="5138934"/>
            <a:ext cx="1992853" cy="276999"/>
          </a:xfrm>
          <a:prstGeom prst="rect">
            <a:avLst/>
          </a:prstGeom>
          <a:noFill/>
        </p:spPr>
        <p:txBody>
          <a:bodyPr wrap="none" rtlCol="0">
            <a:spAutoFit/>
          </a:bodyPr>
          <a:lstStyle/>
          <a:p>
            <a:r>
              <a:rPr kumimoji="1" lang="en-US" altLang="zh-CN" sz="1200" dirty="0">
                <a:latin typeface="Helvetica" pitchFamily="2" charset="0"/>
              </a:rPr>
              <a:t>The</a:t>
            </a:r>
            <a:r>
              <a:rPr kumimoji="1" lang="zh-CN" altLang="en-US" sz="1200" dirty="0">
                <a:latin typeface="Helvetica" pitchFamily="2" charset="0"/>
              </a:rPr>
              <a:t> </a:t>
            </a:r>
            <a:r>
              <a:rPr kumimoji="1" lang="en-US" altLang="zh-CN" sz="1200" dirty="0">
                <a:solidFill>
                  <a:srgbClr val="FF0000"/>
                </a:solidFill>
                <a:latin typeface="Helvetica" pitchFamily="2" charset="0"/>
              </a:rPr>
              <a:t>quantum</a:t>
            </a:r>
            <a:r>
              <a:rPr kumimoji="1" lang="zh-CN" altLang="en-US" sz="1200" dirty="0">
                <a:solidFill>
                  <a:srgbClr val="FF0000"/>
                </a:solidFill>
                <a:latin typeface="Helvetica" pitchFamily="2" charset="0"/>
              </a:rPr>
              <a:t> </a:t>
            </a:r>
            <a:r>
              <a:rPr kumimoji="1" lang="en-US" altLang="zh-CN" sz="1200" dirty="0">
                <a:solidFill>
                  <a:srgbClr val="FF0000"/>
                </a:solidFill>
                <a:latin typeface="Helvetica" pitchFamily="2" charset="0"/>
              </a:rPr>
              <a:t>circuit</a:t>
            </a:r>
            <a:r>
              <a:rPr kumimoji="1" lang="zh-CN" altLang="en-US" sz="1200" dirty="0">
                <a:solidFill>
                  <a:srgbClr val="FF0000"/>
                </a:solidFill>
                <a:latin typeface="Helvetica" pitchFamily="2" charset="0"/>
              </a:rPr>
              <a:t> </a:t>
            </a:r>
            <a:r>
              <a:rPr kumimoji="1" lang="en-US" altLang="zh-CN" sz="1200" dirty="0">
                <a:latin typeface="Helvetica" pitchFamily="2" charset="0"/>
              </a:rPr>
              <a:t>model</a:t>
            </a:r>
            <a:endParaRPr kumimoji="1" lang="zh-CN" altLang="en-US" sz="1200" dirty="0">
              <a:latin typeface="Helvetica" pitchFamily="2" charset="0"/>
            </a:endParaRPr>
          </a:p>
        </p:txBody>
      </p:sp>
      <p:sp>
        <p:nvSpPr>
          <p:cNvPr id="29" name="文本框 28">
            <a:extLst>
              <a:ext uri="{FF2B5EF4-FFF2-40B4-BE49-F238E27FC236}">
                <a16:creationId xmlns:a16="http://schemas.microsoft.com/office/drawing/2014/main" id="{C2AD66CE-5E52-9C22-B4D6-E104843640C8}"/>
              </a:ext>
            </a:extLst>
          </p:cNvPr>
          <p:cNvSpPr txBox="1"/>
          <p:nvPr/>
        </p:nvSpPr>
        <p:spPr>
          <a:xfrm>
            <a:off x="1378414" y="3523423"/>
            <a:ext cx="1844078" cy="156966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 altLang="zh-CN" sz="1200" b="0" dirty="0">
                <a:solidFill>
                  <a:srgbClr val="7C4DFF"/>
                </a:solidFill>
                <a:effectLst/>
                <a:latin typeface="Menlo" panose="020B0609030804020204" pitchFamily="49" charset="0"/>
              </a:rPr>
              <a:t>OPENQASM</a:t>
            </a:r>
            <a:r>
              <a:rPr lang="en" altLang="zh-CN" sz="1200" b="0" dirty="0">
                <a:solidFill>
                  <a:srgbClr val="90A4AE"/>
                </a:solidFill>
                <a:effectLst/>
                <a:latin typeface="Menlo" panose="020B0609030804020204" pitchFamily="49" charset="0"/>
              </a:rPr>
              <a:t> </a:t>
            </a:r>
            <a:r>
              <a:rPr lang="en" altLang="zh-CN" sz="1200" b="0" dirty="0">
                <a:solidFill>
                  <a:srgbClr val="F76D47"/>
                </a:solidFill>
                <a:effectLst/>
                <a:latin typeface="Menlo" panose="020B0609030804020204" pitchFamily="49" charset="0"/>
              </a:rPr>
              <a:t>2.0</a:t>
            </a:r>
            <a:r>
              <a:rPr lang="en" altLang="zh-CN" sz="1200" b="0" dirty="0">
                <a:solidFill>
                  <a:srgbClr val="90A4AE"/>
                </a:solidFill>
                <a:effectLst/>
                <a:latin typeface="Menlo" panose="020B0609030804020204" pitchFamily="49" charset="0"/>
              </a:rPr>
              <a:t>;</a:t>
            </a:r>
          </a:p>
          <a:p>
            <a:r>
              <a:rPr lang="en" altLang="zh-CN" sz="1200" b="0" dirty="0" err="1">
                <a:solidFill>
                  <a:srgbClr val="7C4DFF"/>
                </a:solidFill>
                <a:effectLst/>
                <a:latin typeface="Menlo" panose="020B0609030804020204" pitchFamily="49" charset="0"/>
              </a:rPr>
              <a:t>qreg</a:t>
            </a:r>
            <a:r>
              <a:rPr lang="en" altLang="zh-CN" sz="1200" b="0" dirty="0">
                <a:solidFill>
                  <a:srgbClr val="90A4AE"/>
                </a:solidFill>
                <a:effectLst/>
                <a:latin typeface="Menlo" panose="020B0609030804020204" pitchFamily="49" charset="0"/>
              </a:rPr>
              <a:t> q[</a:t>
            </a:r>
            <a:r>
              <a:rPr lang="en" altLang="zh-CN" sz="1200" b="0" dirty="0">
                <a:solidFill>
                  <a:srgbClr val="F76D47"/>
                </a:solidFill>
                <a:effectLst/>
                <a:latin typeface="Menlo" panose="020B0609030804020204" pitchFamily="49" charset="0"/>
              </a:rPr>
              <a:t>3</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h q[</a:t>
            </a:r>
            <a:r>
              <a:rPr lang="en" altLang="zh-CN" sz="1200" b="0" dirty="0">
                <a:solidFill>
                  <a:srgbClr val="F76D47"/>
                </a:solidFill>
                <a:effectLst/>
                <a:latin typeface="Menlo" panose="020B0609030804020204" pitchFamily="49" charset="0"/>
              </a:rPr>
              <a:t>0</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cx q[</a:t>
            </a:r>
            <a:r>
              <a:rPr lang="en" altLang="zh-CN" sz="1200" b="0" dirty="0">
                <a:solidFill>
                  <a:srgbClr val="F76D47"/>
                </a:solidFill>
                <a:effectLst/>
                <a:latin typeface="Menlo" panose="020B0609030804020204" pitchFamily="49" charset="0"/>
              </a:rPr>
              <a:t>1</a:t>
            </a:r>
            <a:r>
              <a:rPr lang="en" altLang="zh-CN" sz="1200" b="0" dirty="0">
                <a:solidFill>
                  <a:srgbClr val="90A4AE"/>
                </a:solidFill>
                <a:effectLst/>
                <a:latin typeface="Menlo" panose="020B0609030804020204" pitchFamily="49" charset="0"/>
              </a:rPr>
              <a:t>], q[</a:t>
            </a:r>
            <a:r>
              <a:rPr lang="en" altLang="zh-CN" sz="1200" b="0" dirty="0">
                <a:solidFill>
                  <a:srgbClr val="F76D47"/>
                </a:solidFill>
                <a:effectLst/>
                <a:latin typeface="Menlo" panose="020B0609030804020204" pitchFamily="49" charset="0"/>
              </a:rPr>
              <a:t>2</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cx q[</a:t>
            </a:r>
            <a:r>
              <a:rPr lang="en" altLang="zh-CN" sz="1200" b="0" dirty="0">
                <a:solidFill>
                  <a:srgbClr val="F76D47"/>
                </a:solidFill>
                <a:effectLst/>
                <a:latin typeface="Menlo" panose="020B0609030804020204" pitchFamily="49" charset="0"/>
              </a:rPr>
              <a:t>0</a:t>
            </a:r>
            <a:r>
              <a:rPr lang="en" altLang="zh-CN" sz="1200" b="0" dirty="0">
                <a:solidFill>
                  <a:srgbClr val="90A4AE"/>
                </a:solidFill>
                <a:effectLst/>
                <a:latin typeface="Menlo" panose="020B0609030804020204" pitchFamily="49" charset="0"/>
              </a:rPr>
              <a:t>], q[</a:t>
            </a:r>
            <a:r>
              <a:rPr lang="en" altLang="zh-CN" sz="1200" b="0" dirty="0">
                <a:solidFill>
                  <a:srgbClr val="F76D47"/>
                </a:solidFill>
                <a:effectLst/>
                <a:latin typeface="Menlo" panose="020B0609030804020204" pitchFamily="49" charset="0"/>
              </a:rPr>
              <a:t>1</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x q[</a:t>
            </a:r>
            <a:r>
              <a:rPr lang="en" altLang="zh-CN" sz="1200" b="0" dirty="0">
                <a:solidFill>
                  <a:srgbClr val="F76D47"/>
                </a:solidFill>
                <a:effectLst/>
                <a:latin typeface="Menlo" panose="020B0609030804020204" pitchFamily="49" charset="0"/>
              </a:rPr>
              <a:t>2</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cx q[</a:t>
            </a:r>
            <a:r>
              <a:rPr lang="en" altLang="zh-CN" sz="1200" b="0" dirty="0">
                <a:solidFill>
                  <a:srgbClr val="F76D47"/>
                </a:solidFill>
                <a:effectLst/>
                <a:latin typeface="Menlo" panose="020B0609030804020204" pitchFamily="49" charset="0"/>
              </a:rPr>
              <a:t>1</a:t>
            </a:r>
            <a:r>
              <a:rPr lang="en" altLang="zh-CN" sz="1200" b="0" dirty="0">
                <a:solidFill>
                  <a:srgbClr val="90A4AE"/>
                </a:solidFill>
                <a:effectLst/>
                <a:latin typeface="Menlo" panose="020B0609030804020204" pitchFamily="49" charset="0"/>
              </a:rPr>
              <a:t>], q[</a:t>
            </a:r>
            <a:r>
              <a:rPr lang="en" altLang="zh-CN" sz="1200" b="0" dirty="0">
                <a:solidFill>
                  <a:srgbClr val="F76D47"/>
                </a:solidFill>
                <a:effectLst/>
                <a:latin typeface="Menlo" panose="020B0609030804020204" pitchFamily="49" charset="0"/>
              </a:rPr>
              <a:t>0</a:t>
            </a:r>
            <a:r>
              <a:rPr lang="en" altLang="zh-CN" sz="1200" b="0" dirty="0">
                <a:solidFill>
                  <a:srgbClr val="90A4AE"/>
                </a:solidFill>
                <a:effectLst/>
                <a:latin typeface="Menlo" panose="020B0609030804020204" pitchFamily="49" charset="0"/>
              </a:rPr>
              <a:t>];</a:t>
            </a:r>
          </a:p>
          <a:p>
            <a:r>
              <a:rPr lang="en" altLang="zh-CN" sz="1200" b="0" dirty="0">
                <a:solidFill>
                  <a:srgbClr val="90A4AE"/>
                </a:solidFill>
                <a:effectLst/>
                <a:latin typeface="Menlo" panose="020B0609030804020204" pitchFamily="49" charset="0"/>
              </a:rPr>
              <a:t>cx q[</a:t>
            </a:r>
            <a:r>
              <a:rPr lang="en" altLang="zh-CN" sz="1200" b="0" dirty="0">
                <a:solidFill>
                  <a:srgbClr val="F76D47"/>
                </a:solidFill>
                <a:effectLst/>
                <a:latin typeface="Menlo" panose="020B0609030804020204" pitchFamily="49" charset="0"/>
              </a:rPr>
              <a:t>1</a:t>
            </a:r>
            <a:r>
              <a:rPr lang="en" altLang="zh-CN" sz="1200" b="0" dirty="0">
                <a:solidFill>
                  <a:srgbClr val="90A4AE"/>
                </a:solidFill>
                <a:effectLst/>
                <a:latin typeface="Menlo" panose="020B0609030804020204" pitchFamily="49" charset="0"/>
              </a:rPr>
              <a:t>], q[</a:t>
            </a:r>
            <a:r>
              <a:rPr lang="en" altLang="zh-CN" sz="1200" b="0" dirty="0">
                <a:solidFill>
                  <a:srgbClr val="F76D47"/>
                </a:solidFill>
                <a:effectLst/>
                <a:latin typeface="Menlo" panose="020B0609030804020204" pitchFamily="49" charset="0"/>
              </a:rPr>
              <a:t>2</a:t>
            </a:r>
            <a:r>
              <a:rPr lang="en" altLang="zh-CN" sz="1200" b="0" dirty="0">
                <a:solidFill>
                  <a:srgbClr val="90A4AE"/>
                </a:solidFill>
                <a:effectLst/>
                <a:latin typeface="Menlo" panose="020B0609030804020204" pitchFamily="49" charset="0"/>
              </a:rPr>
              <a:t>];</a:t>
            </a:r>
          </a:p>
        </p:txBody>
      </p:sp>
      <p:sp>
        <p:nvSpPr>
          <p:cNvPr id="30" name="文本框 29">
            <a:extLst>
              <a:ext uri="{FF2B5EF4-FFF2-40B4-BE49-F238E27FC236}">
                <a16:creationId xmlns:a16="http://schemas.microsoft.com/office/drawing/2014/main" id="{2C71B76B-9BC1-CED3-CC55-B305E116F729}"/>
              </a:ext>
            </a:extLst>
          </p:cNvPr>
          <p:cNvSpPr txBox="1"/>
          <p:nvPr/>
        </p:nvSpPr>
        <p:spPr>
          <a:xfrm>
            <a:off x="665291" y="5136888"/>
            <a:ext cx="3215945" cy="276999"/>
          </a:xfrm>
          <a:prstGeom prst="rect">
            <a:avLst/>
          </a:prstGeom>
          <a:noFill/>
        </p:spPr>
        <p:txBody>
          <a:bodyPr wrap="none" rtlCol="0">
            <a:spAutoFit/>
          </a:bodyPr>
          <a:lstStyle/>
          <a:p>
            <a:r>
              <a:rPr kumimoji="1" lang="en-US" altLang="zh-CN" sz="1200" dirty="0">
                <a:latin typeface="Helvetica" pitchFamily="2" charset="0"/>
              </a:rPr>
              <a:t>Quantum</a:t>
            </a:r>
            <a:r>
              <a:rPr kumimoji="1" lang="zh-CN" altLang="en-US" sz="1200" dirty="0">
                <a:latin typeface="Helvetica" pitchFamily="2" charset="0"/>
              </a:rPr>
              <a:t> </a:t>
            </a:r>
            <a:r>
              <a:rPr kumimoji="1" lang="en-US" altLang="zh-CN" sz="1200" dirty="0">
                <a:latin typeface="Helvetica" pitchFamily="2" charset="0"/>
              </a:rPr>
              <a:t>program</a:t>
            </a:r>
            <a:r>
              <a:rPr kumimoji="1" lang="zh-CN" altLang="en-US" sz="1200" dirty="0">
                <a:latin typeface="Helvetica" pitchFamily="2" charset="0"/>
              </a:rPr>
              <a:t> </a:t>
            </a:r>
            <a:r>
              <a:rPr kumimoji="1" lang="en-US" altLang="zh-CN" sz="1200" dirty="0">
                <a:latin typeface="Helvetica" pitchFamily="2" charset="0"/>
              </a:rPr>
              <a:t>written</a:t>
            </a:r>
            <a:r>
              <a:rPr kumimoji="1" lang="zh-CN" altLang="en-US" sz="1200" dirty="0">
                <a:latin typeface="Helvetica" pitchFamily="2" charset="0"/>
              </a:rPr>
              <a:t> </a:t>
            </a:r>
            <a:r>
              <a:rPr kumimoji="1" lang="en-US" altLang="zh-CN" sz="1200" dirty="0">
                <a:latin typeface="Helvetica" pitchFamily="2" charset="0"/>
              </a:rPr>
              <a:t>in</a:t>
            </a:r>
            <a:r>
              <a:rPr kumimoji="1" lang="zh-CN" altLang="en-US" sz="1200" dirty="0">
                <a:latin typeface="Helvetica" pitchFamily="2" charset="0"/>
              </a:rPr>
              <a:t> </a:t>
            </a:r>
            <a:r>
              <a:rPr kumimoji="1" lang="en-US" altLang="zh-CN" sz="1200" dirty="0" err="1">
                <a:latin typeface="Helvetica" pitchFamily="2" charset="0"/>
              </a:rPr>
              <a:t>OpenQASM</a:t>
            </a:r>
            <a:r>
              <a:rPr kumimoji="1" lang="zh-CN" altLang="en-US" sz="1200" dirty="0">
                <a:latin typeface="Helvetica" pitchFamily="2" charset="0"/>
              </a:rPr>
              <a:t> </a:t>
            </a:r>
            <a:r>
              <a:rPr kumimoji="1" lang="en-US" altLang="zh-CN" sz="1200" dirty="0">
                <a:latin typeface="Helvetica" pitchFamily="2" charset="0"/>
              </a:rPr>
              <a:t>2.0</a:t>
            </a:r>
            <a:endParaRPr kumimoji="1" lang="zh-CN" altLang="en-US" sz="1200" dirty="0">
              <a:latin typeface="Helvetica" pitchFamily="2" charset="0"/>
            </a:endParaRPr>
          </a:p>
        </p:txBody>
      </p:sp>
      <p:sp>
        <p:nvSpPr>
          <p:cNvPr id="31" name="文本框 30">
            <a:extLst>
              <a:ext uri="{FF2B5EF4-FFF2-40B4-BE49-F238E27FC236}">
                <a16:creationId xmlns:a16="http://schemas.microsoft.com/office/drawing/2014/main" id="{A57C1A05-E9B0-2194-AADD-BEAE45C15DF8}"/>
              </a:ext>
            </a:extLst>
          </p:cNvPr>
          <p:cNvSpPr txBox="1"/>
          <p:nvPr/>
        </p:nvSpPr>
        <p:spPr>
          <a:xfrm>
            <a:off x="3175188" y="2815667"/>
            <a:ext cx="1587139" cy="471690"/>
          </a:xfrm>
          <a:prstGeom prst="rect">
            <a:avLst/>
          </a:prstGeom>
          <a:noFill/>
        </p:spPr>
        <p:txBody>
          <a:bodyPr wrap="square" rtlCol="0">
            <a:spAutoFit/>
          </a:bodyPr>
          <a:lstStyle/>
          <a:p>
            <a:pPr algn="ctr"/>
            <a:r>
              <a:rPr kumimoji="1" lang="en-US" altLang="zh-CN" sz="1200" dirty="0"/>
              <a:t>Quantum</a:t>
            </a:r>
            <a:r>
              <a:rPr kumimoji="1" lang="zh-CN" altLang="en-US" sz="1200" dirty="0"/>
              <a:t> </a:t>
            </a:r>
            <a:r>
              <a:rPr kumimoji="1" lang="en-US" altLang="zh-CN" sz="1200" dirty="0"/>
              <a:t>Language</a:t>
            </a:r>
            <a:r>
              <a:rPr kumimoji="1" lang="zh-CN" altLang="en-US" sz="1200" dirty="0"/>
              <a:t> </a:t>
            </a:r>
            <a:r>
              <a:rPr kumimoji="1" lang="en-US" altLang="zh-CN" sz="1200" dirty="0"/>
              <a:t>Frontend</a:t>
            </a:r>
            <a:endParaRPr kumimoji="1" lang="zh-CN" altLang="en-US" sz="1200" dirty="0"/>
          </a:p>
        </p:txBody>
      </p:sp>
      <p:pic>
        <p:nvPicPr>
          <p:cNvPr id="32" name="图片 31">
            <a:extLst>
              <a:ext uri="{FF2B5EF4-FFF2-40B4-BE49-F238E27FC236}">
                <a16:creationId xmlns:a16="http://schemas.microsoft.com/office/drawing/2014/main" id="{1C56E156-4A28-62F0-0EFC-AE417F5EE3DB}"/>
              </a:ext>
            </a:extLst>
          </p:cNvPr>
          <p:cNvPicPr>
            <a:picLocks noChangeAspect="1"/>
          </p:cNvPicPr>
          <p:nvPr/>
        </p:nvPicPr>
        <p:blipFill>
          <a:blip r:embed="rId2"/>
          <a:stretch>
            <a:fillRect/>
          </a:stretch>
        </p:blipFill>
        <p:spPr>
          <a:xfrm>
            <a:off x="6718985" y="1121043"/>
            <a:ext cx="4970908" cy="1822207"/>
          </a:xfrm>
          <a:prstGeom prst="rect">
            <a:avLst/>
          </a:prstGeom>
        </p:spPr>
      </p:pic>
      <p:sp>
        <p:nvSpPr>
          <p:cNvPr id="33" name="矩形 32">
            <a:extLst>
              <a:ext uri="{FF2B5EF4-FFF2-40B4-BE49-F238E27FC236}">
                <a16:creationId xmlns:a16="http://schemas.microsoft.com/office/drawing/2014/main" id="{398B7910-0EBA-E3D3-F736-EE32928CBF39}"/>
              </a:ext>
            </a:extLst>
          </p:cNvPr>
          <p:cNvSpPr/>
          <p:nvPr/>
        </p:nvSpPr>
        <p:spPr>
          <a:xfrm>
            <a:off x="6587033" y="1169044"/>
            <a:ext cx="5395729" cy="2007399"/>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文本框 33">
            <a:extLst>
              <a:ext uri="{FF2B5EF4-FFF2-40B4-BE49-F238E27FC236}">
                <a16:creationId xmlns:a16="http://schemas.microsoft.com/office/drawing/2014/main" id="{0F65B2BF-1011-A841-9388-6CFA457F165E}"/>
              </a:ext>
            </a:extLst>
          </p:cNvPr>
          <p:cNvSpPr txBox="1"/>
          <p:nvPr/>
        </p:nvSpPr>
        <p:spPr>
          <a:xfrm>
            <a:off x="7444181" y="2904399"/>
            <a:ext cx="3520516" cy="276999"/>
          </a:xfrm>
          <a:prstGeom prst="rect">
            <a:avLst/>
          </a:prstGeom>
          <a:noFill/>
        </p:spPr>
        <p:txBody>
          <a:bodyPr wrap="none" rtlCol="0">
            <a:spAutoFit/>
          </a:bodyPr>
          <a:lstStyle/>
          <a:p>
            <a:r>
              <a:rPr kumimoji="1" lang="en-US" altLang="zh-CN" sz="1200" dirty="0">
                <a:latin typeface="Helvetica" pitchFamily="2" charset="0"/>
              </a:rPr>
              <a:t>The</a:t>
            </a:r>
            <a:r>
              <a:rPr kumimoji="1" lang="zh-CN" altLang="en-US" sz="1200" dirty="0">
                <a:latin typeface="Helvetica" pitchFamily="2" charset="0"/>
              </a:rPr>
              <a:t> </a:t>
            </a:r>
            <a:r>
              <a:rPr kumimoji="1" lang="en-US" altLang="zh-CN" sz="1200" dirty="0">
                <a:solidFill>
                  <a:srgbClr val="FF0000"/>
                </a:solidFill>
                <a:latin typeface="Helvetica" pitchFamily="2" charset="0"/>
              </a:rPr>
              <a:t>computation</a:t>
            </a:r>
            <a:r>
              <a:rPr kumimoji="1" lang="zh-CN" altLang="en-US" sz="1200" dirty="0">
                <a:solidFill>
                  <a:srgbClr val="FF0000"/>
                </a:solidFill>
                <a:latin typeface="Helvetica" pitchFamily="2" charset="0"/>
              </a:rPr>
              <a:t> </a:t>
            </a:r>
            <a:r>
              <a:rPr kumimoji="1" lang="en-US" altLang="zh-CN" sz="1200" dirty="0">
                <a:solidFill>
                  <a:srgbClr val="FF0000"/>
                </a:solidFill>
                <a:latin typeface="Helvetica" pitchFamily="2" charset="0"/>
              </a:rPr>
              <a:t>graph</a:t>
            </a:r>
            <a:r>
              <a:rPr kumimoji="1" lang="zh-CN" altLang="en-US" sz="1200" dirty="0">
                <a:solidFill>
                  <a:srgbClr val="FF0000"/>
                </a:solidFill>
                <a:latin typeface="Helvetica" pitchFamily="2" charset="0"/>
              </a:rPr>
              <a:t> </a:t>
            </a:r>
            <a:r>
              <a:rPr kumimoji="1" lang="en-US" altLang="zh-CN" sz="1200" dirty="0">
                <a:latin typeface="Helvetica" pitchFamily="2" charset="0"/>
              </a:rPr>
              <a:t>of</a:t>
            </a:r>
            <a:r>
              <a:rPr kumimoji="1" lang="zh-CN" altLang="en-US" sz="1200" dirty="0">
                <a:latin typeface="Helvetica" pitchFamily="2" charset="0"/>
              </a:rPr>
              <a:t> </a:t>
            </a:r>
            <a:r>
              <a:rPr kumimoji="1" lang="en-US" altLang="zh-CN" sz="1200" dirty="0">
                <a:latin typeface="Helvetica" pitchFamily="2" charset="0"/>
              </a:rPr>
              <a:t>the</a:t>
            </a:r>
            <a:r>
              <a:rPr kumimoji="1" lang="zh-CN" altLang="en-US" sz="1200" dirty="0">
                <a:latin typeface="Helvetica" pitchFamily="2" charset="0"/>
              </a:rPr>
              <a:t> </a:t>
            </a:r>
            <a:r>
              <a:rPr kumimoji="1" lang="en-US" altLang="zh-CN" sz="1200" dirty="0">
                <a:latin typeface="Helvetica" pitchFamily="2" charset="0"/>
              </a:rPr>
              <a:t>above</a:t>
            </a:r>
            <a:r>
              <a:rPr kumimoji="1" lang="zh-CN" altLang="en-US" sz="1200" dirty="0">
                <a:latin typeface="Helvetica" pitchFamily="2" charset="0"/>
              </a:rPr>
              <a:t> </a:t>
            </a:r>
            <a:r>
              <a:rPr kumimoji="1" lang="en-US" altLang="zh-CN" sz="1200" dirty="0">
                <a:latin typeface="Helvetica" pitchFamily="2" charset="0"/>
              </a:rPr>
              <a:t>circuit</a:t>
            </a:r>
            <a:r>
              <a:rPr kumimoji="1" lang="zh-CN" altLang="en-US" sz="1200" dirty="0">
                <a:latin typeface="Helvetica" pitchFamily="2" charset="0"/>
              </a:rPr>
              <a:t> </a:t>
            </a:r>
            <a:r>
              <a:rPr kumimoji="1" lang="en-US" altLang="zh-CN" sz="1200" dirty="0">
                <a:latin typeface="Helvetica" pitchFamily="2" charset="0"/>
              </a:rPr>
              <a:t>model</a:t>
            </a:r>
            <a:endParaRPr kumimoji="1" lang="zh-CN" altLang="en-US" sz="1200" dirty="0">
              <a:latin typeface="Helvetica" pitchFamily="2" charset="0"/>
            </a:endParaRPr>
          </a:p>
        </p:txBody>
      </p:sp>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C4E4B6DF-E3A8-EDCA-8AB3-DF29896DF6D9}"/>
                  </a:ext>
                </a:extLst>
              </p:cNvPr>
              <p:cNvSpPr txBox="1"/>
              <p:nvPr/>
            </p:nvSpPr>
            <p:spPr>
              <a:xfrm>
                <a:off x="7880017" y="3240367"/>
                <a:ext cx="4102745" cy="2166619"/>
              </a:xfrm>
              <a:prstGeom prst="rect">
                <a:avLst/>
              </a:prstGeom>
              <a:noFill/>
            </p:spPr>
            <p:txBody>
              <a:bodyPr wrap="square" rtlCol="0">
                <a:spAutoFit/>
              </a:bodyPr>
              <a:lstStyle/>
              <a:p>
                <a:r>
                  <a:rPr kumimoji="1" lang="en-US" altLang="zh-CN" sz="1200" dirty="0"/>
                  <a:t>Definition</a:t>
                </a:r>
                <a:r>
                  <a:rPr kumimoji="1" lang="zh-CN" altLang="en-US" sz="1200" dirty="0"/>
                  <a:t> </a:t>
                </a:r>
                <a:r>
                  <a:rPr kumimoji="1" lang="en-US" altLang="zh-CN" sz="1200" dirty="0"/>
                  <a:t>(Graph</a:t>
                </a:r>
                <a:r>
                  <a:rPr kumimoji="1" lang="zh-CN" altLang="en-US" sz="1200" dirty="0"/>
                  <a:t> </a:t>
                </a:r>
                <a:r>
                  <a:rPr kumimoji="1" lang="en-US" altLang="zh-CN" sz="1200" dirty="0"/>
                  <a:t>Representation</a:t>
                </a:r>
                <a:r>
                  <a:rPr kumimoji="1" lang="zh-CN" altLang="en-US" sz="1200" dirty="0"/>
                  <a:t> </a:t>
                </a:r>
                <a:r>
                  <a:rPr kumimoji="1" lang="en-US" altLang="zh-CN" sz="1200" dirty="0"/>
                  <a:t>of</a:t>
                </a:r>
                <a:r>
                  <a:rPr kumimoji="1" lang="zh-CN" altLang="en-US" sz="1200" dirty="0"/>
                  <a:t> </a:t>
                </a:r>
                <a:r>
                  <a:rPr kumimoji="1" lang="en-US" altLang="zh-CN" sz="1200" dirty="0"/>
                  <a:t>Quantum</a:t>
                </a:r>
                <a:r>
                  <a:rPr kumimoji="1" lang="zh-CN" altLang="en-US" sz="1200" dirty="0"/>
                  <a:t> </a:t>
                </a:r>
                <a:r>
                  <a:rPr kumimoji="1" lang="en-US" altLang="zh-CN" sz="1200" dirty="0"/>
                  <a:t>Circuit</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𝐺</m:t>
                    </m:r>
                  </m:oMath>
                </a14:m>
                <a:r>
                  <a:rPr kumimoji="1" lang="en-US" altLang="zh-CN" sz="1200" dirty="0"/>
                  <a:t>)</a:t>
                </a:r>
              </a:p>
              <a:p>
                <a:r>
                  <a:rPr kumimoji="1" lang="en-US" altLang="zh-CN" sz="1200" dirty="0"/>
                  <a:t>A</a:t>
                </a:r>
                <a:r>
                  <a:rPr kumimoji="1" lang="zh-CN" altLang="en-US" sz="1200" dirty="0"/>
                  <a:t> </a:t>
                </a:r>
                <a:r>
                  <a:rPr kumimoji="1" lang="en-US" altLang="zh-CN" sz="1200" b="1" dirty="0"/>
                  <a:t>quantum</a:t>
                </a:r>
                <a:r>
                  <a:rPr kumimoji="1" lang="zh-CN" altLang="en-US" sz="1200" b="1" dirty="0"/>
                  <a:t> </a:t>
                </a:r>
                <a:r>
                  <a:rPr kumimoji="1" lang="en-US" altLang="zh-CN" sz="1200" b="1" dirty="0"/>
                  <a:t>circuit</a:t>
                </a:r>
                <a:r>
                  <a:rPr kumimoji="1" lang="zh-CN" altLang="en-US" sz="1200" b="1" dirty="0"/>
                  <a:t> </a:t>
                </a:r>
                <a14:m>
                  <m:oMath xmlns:m="http://schemas.openxmlformats.org/officeDocument/2006/math">
                    <m:r>
                      <a:rPr kumimoji="1" lang="en-US" altLang="zh-CN" sz="1200" b="0" i="1" smtClean="0">
                        <a:latin typeface="Cambria Math" panose="02040503050406030204" pitchFamily="18" charset="0"/>
                      </a:rPr>
                      <m:t>𝐶</m:t>
                    </m:r>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ea typeface="Cambria Math" panose="02040503050406030204" pitchFamily="18" charset="0"/>
                      </a:rPr>
                      <m:t>𝒬</m:t>
                    </m:r>
                    <m:r>
                      <a:rPr kumimoji="1" lang="en-US" altLang="zh-CN" sz="1200" b="0" i="1" smtClean="0">
                        <a:latin typeface="Cambria Math" panose="02040503050406030204" pitchFamily="18" charset="0"/>
                        <a:ea typeface="Cambria Math" panose="02040503050406030204" pitchFamily="18" charset="0"/>
                      </a:rPr>
                      <m:t>,</m:t>
                    </m:r>
                    <m:r>
                      <a:rPr kumimoji="1" lang="en-US" altLang="zh-CN" sz="1200" b="0" i="1" smtClean="0">
                        <a:latin typeface="Cambria Math" panose="02040503050406030204" pitchFamily="18" charset="0"/>
                        <a:ea typeface="Cambria Math" panose="02040503050406030204" pitchFamily="18" charset="0"/>
                      </a:rPr>
                      <m:t>𝒢</m:t>
                    </m:r>
                    <m:r>
                      <a:rPr kumimoji="1" lang="en-US" altLang="zh-CN" sz="1200" b="0" i="1" smtClean="0">
                        <a:latin typeface="Cambria Math" panose="02040503050406030204" pitchFamily="18" charset="0"/>
                        <a:ea typeface="Cambria Math" panose="02040503050406030204" pitchFamily="18" charset="0"/>
                      </a:rPr>
                      <m:t>)</m:t>
                    </m:r>
                  </m:oMath>
                </a14:m>
                <a:r>
                  <a:rPr kumimoji="1" lang="zh-CN" altLang="en-US" sz="1200" dirty="0"/>
                  <a:t> </a:t>
                </a:r>
                <a:r>
                  <a:rPr kumimoji="1" lang="en-US" altLang="zh-CN" sz="1200" dirty="0"/>
                  <a:t>can</a:t>
                </a:r>
                <a:r>
                  <a:rPr kumimoji="1" lang="zh-CN" altLang="en-US" sz="1200" dirty="0"/>
                  <a:t> </a:t>
                </a:r>
                <a:r>
                  <a:rPr kumimoji="1" lang="en-US" altLang="zh-CN" sz="1200" dirty="0"/>
                  <a:t>be</a:t>
                </a:r>
                <a:r>
                  <a:rPr kumimoji="1" lang="zh-CN" altLang="en-US" sz="1200" dirty="0"/>
                  <a:t> </a:t>
                </a:r>
                <a:r>
                  <a:rPr kumimoji="1" lang="en-US" altLang="zh-CN" sz="1200" dirty="0"/>
                  <a:t>uniquely</a:t>
                </a:r>
                <a:r>
                  <a:rPr kumimoji="1" lang="zh-CN" altLang="en-US" sz="1200" dirty="0"/>
                  <a:t> </a:t>
                </a:r>
                <a:r>
                  <a:rPr kumimoji="1" lang="en-US" altLang="zh-CN" sz="1200" dirty="0"/>
                  <a:t>represented</a:t>
                </a:r>
                <a:r>
                  <a:rPr kumimoji="1" lang="zh-CN" altLang="en-US" sz="1200" dirty="0"/>
                  <a:t> </a:t>
                </a:r>
                <a:r>
                  <a:rPr kumimoji="1" lang="en-US" altLang="zh-CN" sz="1200" dirty="0"/>
                  <a:t>by</a:t>
                </a:r>
                <a:r>
                  <a:rPr kumimoji="1" lang="zh-CN" altLang="en-US" sz="1200" dirty="0"/>
                  <a:t> </a:t>
                </a:r>
                <a:r>
                  <a:rPr kumimoji="1" lang="en-US" altLang="zh-CN" sz="1200" dirty="0"/>
                  <a:t>a</a:t>
                </a:r>
                <a:r>
                  <a:rPr kumimoji="1" lang="zh-CN" altLang="en-US" sz="1200" dirty="0"/>
                  <a:t> </a:t>
                </a:r>
                <a:r>
                  <a:rPr kumimoji="1" lang="en-US" altLang="zh-CN" sz="1200" b="1" dirty="0"/>
                  <a:t>computation</a:t>
                </a:r>
                <a:r>
                  <a:rPr kumimoji="1" lang="zh-CN" altLang="en-US" sz="1200" b="1" dirty="0"/>
                  <a:t> </a:t>
                </a:r>
                <a:r>
                  <a:rPr kumimoji="1" lang="en-US" altLang="zh-CN" sz="1200" b="1" dirty="0"/>
                  <a:t>graph</a:t>
                </a:r>
                <a:r>
                  <a:rPr kumimoji="1" lang="zh-CN" altLang="en-US" sz="1200" b="1" dirty="0"/>
                  <a:t> </a:t>
                </a:r>
                <a14:m>
                  <m:oMath xmlns:m="http://schemas.openxmlformats.org/officeDocument/2006/math">
                    <m:r>
                      <a:rPr kumimoji="1" lang="en-US" altLang="zh-CN" sz="1200" b="0" i="1" smtClean="0">
                        <a:latin typeface="Cambria Math" panose="02040503050406030204" pitchFamily="18" charset="0"/>
                      </a:rPr>
                      <m:t>𝐺</m:t>
                    </m:r>
                    <m:r>
                      <a:rPr kumimoji="1" lang="en-US" altLang="zh-CN" sz="1200" b="0" i="1" smtClean="0">
                        <a:latin typeface="Cambria Math" panose="02040503050406030204" pitchFamily="18" charset="0"/>
                      </a:rPr>
                      <m:t>=</m:t>
                    </m:r>
                    <m:d>
                      <m:dPr>
                        <m:ctrlPr>
                          <a:rPr kumimoji="1" lang="en-US" altLang="zh-CN" sz="1200" b="0" i="1" smtClean="0">
                            <a:latin typeface="Cambria Math" panose="02040503050406030204" pitchFamily="18" charset="0"/>
                          </a:rPr>
                        </m:ctrlPr>
                      </m:dPr>
                      <m:e>
                        <m:r>
                          <a:rPr kumimoji="1" lang="en-US" altLang="zh-CN" sz="1200" b="0" i="1" smtClean="0">
                            <a:latin typeface="Cambria Math" panose="02040503050406030204" pitchFamily="18" charset="0"/>
                          </a:rPr>
                          <m:t>𝑉</m:t>
                        </m:r>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𝐸</m:t>
                        </m:r>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𝑓</m:t>
                        </m:r>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𝐶</m:t>
                        </m:r>
                      </m:e>
                    </m:d>
                  </m:oMath>
                </a14:m>
                <a:r>
                  <a:rPr kumimoji="1" lang="en-US" altLang="zh-CN" sz="1200" dirty="0"/>
                  <a:t>,</a:t>
                </a:r>
                <a:r>
                  <a:rPr kumimoji="1" lang="zh-CN" altLang="en-US" sz="1200" dirty="0"/>
                  <a:t> </a:t>
                </a:r>
                <a:r>
                  <a:rPr kumimoji="1" lang="en-US" altLang="zh-CN" sz="1200" dirty="0"/>
                  <a:t>where</a:t>
                </a:r>
              </a:p>
              <a:p>
                <a14:m>
                  <m:oMath xmlns:m="http://schemas.openxmlformats.org/officeDocument/2006/math">
                    <m:r>
                      <a:rPr kumimoji="1" lang="en-US" altLang="zh-CN" sz="1200" b="0" i="1" smtClean="0">
                        <a:solidFill>
                          <a:srgbClr val="FF0000"/>
                        </a:solidFill>
                        <a:latin typeface="Cambria Math" panose="02040503050406030204" pitchFamily="18" charset="0"/>
                      </a:rPr>
                      <m:t>𝑉</m:t>
                    </m:r>
                  </m:oMath>
                </a14:m>
                <a:r>
                  <a:rPr kumimoji="1" lang="zh-CN" altLang="en-US" sz="1200" dirty="0"/>
                  <a:t> </a:t>
                </a:r>
                <a:r>
                  <a:rPr kumimoji="1" lang="en-US" altLang="zh-CN" sz="1200" dirty="0"/>
                  <a:t>is</a:t>
                </a:r>
                <a:r>
                  <a:rPr kumimoji="1" lang="zh-CN" altLang="en-US" sz="1200" dirty="0"/>
                  <a:t> </a:t>
                </a:r>
                <a:r>
                  <a:rPr kumimoji="1" lang="en-US" altLang="zh-CN" sz="1200" dirty="0"/>
                  <a:t>the</a:t>
                </a:r>
                <a:r>
                  <a:rPr kumimoji="1" lang="zh-CN" altLang="en-US" sz="1200" dirty="0"/>
                  <a:t> </a:t>
                </a:r>
                <a:r>
                  <a:rPr kumimoji="1" lang="en-US" altLang="zh-CN" sz="1200" dirty="0"/>
                  <a:t>vertex</a:t>
                </a:r>
                <a:r>
                  <a:rPr kumimoji="1" lang="zh-CN" altLang="en-US" sz="1200" dirty="0"/>
                  <a:t> </a:t>
                </a:r>
                <a:r>
                  <a:rPr kumimoji="1" lang="en-US" altLang="zh-CN" sz="1200" dirty="0"/>
                  <a:t>set</a:t>
                </a:r>
                <a:r>
                  <a:rPr kumimoji="1" lang="zh-CN" altLang="en-US" sz="1200" dirty="0"/>
                  <a:t> </a:t>
                </a:r>
                <a:r>
                  <a:rPr kumimoji="1" lang="en-US" altLang="zh-CN" sz="1200" dirty="0"/>
                  <a:t>of</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𝐺</m:t>
                    </m:r>
                  </m:oMath>
                </a14:m>
                <a:r>
                  <a:rPr kumimoji="1" lang="zh-CN" altLang="en-US" sz="1200" dirty="0"/>
                  <a:t> </a:t>
                </a:r>
                <a:r>
                  <a:rPr kumimoji="1" lang="en-US" altLang="zh-CN" sz="1200" dirty="0"/>
                  <a:t>and</a:t>
                </a:r>
                <a:r>
                  <a:rPr kumimoji="1" lang="zh-CN" altLang="en-US" sz="1200" dirty="0"/>
                  <a:t> </a:t>
                </a:r>
                <a:r>
                  <a:rPr kumimoji="1" lang="en-US" altLang="zh-CN" sz="1200" dirty="0"/>
                  <a:t>each</a:t>
                </a:r>
                <a:r>
                  <a:rPr kumimoji="1" lang="zh-CN" altLang="en-US" sz="1200" dirty="0"/>
                  <a:t> </a:t>
                </a:r>
                <a:r>
                  <a:rPr kumimoji="1" lang="en-US" altLang="zh-CN" sz="1200" dirty="0"/>
                  <a:t>vertex</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𝑣</m:t>
                    </m:r>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𝑉</m:t>
                    </m:r>
                  </m:oMath>
                </a14:m>
                <a:r>
                  <a:rPr kumimoji="1" lang="zh-CN" altLang="en-US" sz="1200" dirty="0"/>
                  <a:t> </a:t>
                </a:r>
                <a:r>
                  <a:rPr kumimoji="1" lang="en-US" altLang="zh-CN" sz="1200" dirty="0"/>
                  <a:t>corresponds</a:t>
                </a:r>
                <a:r>
                  <a:rPr kumimoji="1" lang="zh-CN" altLang="en-US" sz="1200" dirty="0"/>
                  <a:t> </a:t>
                </a:r>
                <a:r>
                  <a:rPr kumimoji="1" lang="en-US" altLang="zh-CN" sz="1200" dirty="0"/>
                  <a:t>to</a:t>
                </a:r>
                <a:r>
                  <a:rPr kumimoji="1" lang="zh-CN" altLang="en-US" sz="1200" dirty="0"/>
                  <a:t> </a:t>
                </a:r>
                <a:r>
                  <a:rPr kumimoji="1" lang="en-US" altLang="zh-CN" sz="1200" dirty="0"/>
                  <a:t>a</a:t>
                </a:r>
                <a:r>
                  <a:rPr kumimoji="1" lang="zh-CN" altLang="en-US" sz="1200" dirty="0"/>
                  <a:t> </a:t>
                </a:r>
                <a:r>
                  <a:rPr kumimoji="1" lang="en-US" altLang="zh-CN" sz="1200" dirty="0"/>
                  <a:t>quantum</a:t>
                </a:r>
                <a:r>
                  <a:rPr kumimoji="1" lang="zh-CN" altLang="en-US" sz="1200" dirty="0"/>
                  <a:t> </a:t>
                </a:r>
                <a:r>
                  <a:rPr kumimoji="1" lang="en-US" altLang="zh-CN" sz="1200" dirty="0"/>
                  <a:t>gate</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𝑔</m:t>
                    </m:r>
                  </m:oMath>
                </a14:m>
                <a:r>
                  <a:rPr kumimoji="1" lang="zh-CN" altLang="en-US" sz="1200" dirty="0"/>
                  <a:t> </a:t>
                </a:r>
                <a:r>
                  <a:rPr kumimoji="1" lang="en-US" altLang="zh-CN" sz="1200" dirty="0"/>
                  <a:t>in</a:t>
                </a:r>
                <a:r>
                  <a:rPr kumimoji="1" lang="zh-CN" altLang="en-US" sz="1200" dirty="0"/>
                  <a:t> </a:t>
                </a:r>
                <a14:m>
                  <m:oMath xmlns:m="http://schemas.openxmlformats.org/officeDocument/2006/math">
                    <m:r>
                      <a:rPr kumimoji="1" lang="zh-CN" altLang="en-US" sz="1200" i="1" smtClean="0">
                        <a:latin typeface="Cambria Math" panose="02040503050406030204" pitchFamily="18" charset="0"/>
                      </a:rPr>
                      <m:t>𝒢</m:t>
                    </m:r>
                  </m:oMath>
                </a14:m>
                <a:r>
                  <a:rPr kumimoji="1" lang="en-US" altLang="zh-CN" sz="1200" dirty="0"/>
                  <a:t>;</a:t>
                </a:r>
              </a:p>
              <a:p>
                <a14:m>
                  <m:oMath xmlns:m="http://schemas.openxmlformats.org/officeDocument/2006/math">
                    <m:r>
                      <a:rPr kumimoji="1" lang="en-US" altLang="zh-CN" sz="1200" b="0" i="1" smtClean="0">
                        <a:solidFill>
                          <a:srgbClr val="FF0000"/>
                        </a:solidFill>
                        <a:latin typeface="Cambria Math" panose="02040503050406030204" pitchFamily="18" charset="0"/>
                      </a:rPr>
                      <m:t>𝑓</m:t>
                    </m:r>
                    <m:r>
                      <a:rPr kumimoji="1" lang="en-US" altLang="zh-CN" sz="1200" b="0" i="1" smtClean="0">
                        <a:solidFill>
                          <a:srgbClr val="FF0000"/>
                        </a:solidFill>
                        <a:latin typeface="Cambria Math" panose="02040503050406030204" pitchFamily="18" charset="0"/>
                      </a:rPr>
                      <m:t>:</m:t>
                    </m:r>
                    <m:r>
                      <a:rPr kumimoji="1" lang="en-US" altLang="zh-CN" sz="1200" b="0" i="1" smtClean="0">
                        <a:solidFill>
                          <a:srgbClr val="FF0000"/>
                        </a:solidFill>
                        <a:latin typeface="Cambria Math" panose="02040503050406030204" pitchFamily="18" charset="0"/>
                      </a:rPr>
                      <m:t>𝑉</m:t>
                    </m:r>
                    <m:r>
                      <a:rPr kumimoji="1" lang="en-US" altLang="zh-CN" sz="1200" b="0" i="1" smtClean="0">
                        <a:solidFill>
                          <a:srgbClr val="FF0000"/>
                        </a:solidFill>
                        <a:latin typeface="Cambria Math" panose="02040503050406030204" pitchFamily="18" charset="0"/>
                      </a:rPr>
                      <m:t>→</m:t>
                    </m:r>
                    <m:r>
                      <a:rPr kumimoji="1" lang="en-US" altLang="zh-CN" sz="1200" b="0" i="1" smtClean="0">
                        <a:solidFill>
                          <a:srgbClr val="FF0000"/>
                        </a:solidFill>
                        <a:latin typeface="Cambria Math" panose="02040503050406030204" pitchFamily="18" charset="0"/>
                        <a:ea typeface="Cambria Math" panose="02040503050406030204" pitchFamily="18" charset="0"/>
                      </a:rPr>
                      <m:t>𝒢</m:t>
                    </m:r>
                  </m:oMath>
                </a14:m>
                <a:r>
                  <a:rPr kumimoji="1" lang="zh-CN" altLang="en-US" sz="1200" dirty="0">
                    <a:solidFill>
                      <a:srgbClr val="FF0000"/>
                    </a:solidFill>
                  </a:rPr>
                  <a:t> </a:t>
                </a:r>
                <a:r>
                  <a:rPr kumimoji="1" lang="en-US" altLang="zh-CN" sz="1200" dirty="0"/>
                  <a:t>is</a:t>
                </a:r>
                <a:r>
                  <a:rPr kumimoji="1" lang="zh-CN" altLang="en-US" sz="1200" dirty="0"/>
                  <a:t> </a:t>
                </a:r>
                <a:r>
                  <a:rPr kumimoji="1" lang="en-US" altLang="zh-CN" sz="1200" dirty="0"/>
                  <a:t>a</a:t>
                </a:r>
                <a:r>
                  <a:rPr kumimoji="1" lang="zh-CN" altLang="en-US" sz="1200" dirty="0"/>
                  <a:t> </a:t>
                </a:r>
                <a:r>
                  <a:rPr kumimoji="1" lang="en-US" altLang="zh-CN" sz="1200" dirty="0"/>
                  <a:t>mapping</a:t>
                </a:r>
                <a:r>
                  <a:rPr kumimoji="1" lang="zh-CN" altLang="en-US" sz="1200" dirty="0"/>
                  <a:t> </a:t>
                </a:r>
                <a:r>
                  <a:rPr kumimoji="1" lang="en-US" altLang="zh-CN" sz="1200" dirty="0"/>
                  <a:t>from</a:t>
                </a:r>
                <a:r>
                  <a:rPr kumimoji="1" lang="zh-CN" altLang="en-US" sz="1200" dirty="0"/>
                  <a:t> </a:t>
                </a:r>
                <a:r>
                  <a:rPr kumimoji="1" lang="en-US" altLang="zh-CN" sz="1200" dirty="0"/>
                  <a:t>the</a:t>
                </a:r>
                <a:r>
                  <a:rPr kumimoji="1" lang="zh-CN" altLang="en-US" sz="1200" dirty="0"/>
                  <a:t> </a:t>
                </a:r>
                <a:r>
                  <a:rPr kumimoji="1" lang="en-US" altLang="zh-CN" sz="1200" dirty="0"/>
                  <a:t>vertex</a:t>
                </a:r>
                <a:r>
                  <a:rPr kumimoji="1" lang="zh-CN" altLang="en-US" sz="1200" dirty="0"/>
                  <a:t> </a:t>
                </a:r>
                <a:r>
                  <a:rPr kumimoji="1" lang="en-US" altLang="zh-CN" sz="1200" dirty="0"/>
                  <a:t>in</a:t>
                </a:r>
                <a:r>
                  <a:rPr kumimoji="1" lang="zh-CN" altLang="en-US" sz="1200" dirty="0"/>
                  <a:t> </a:t>
                </a:r>
                <a:r>
                  <a:rPr kumimoji="1" lang="en-US" altLang="zh-CN" sz="1200" dirty="0"/>
                  <a:t>the</a:t>
                </a:r>
                <a:r>
                  <a:rPr kumimoji="1" lang="zh-CN" altLang="en-US" sz="1200" dirty="0"/>
                  <a:t> </a:t>
                </a:r>
                <a:r>
                  <a:rPr kumimoji="1" lang="en-US" altLang="zh-CN" sz="1200" dirty="0"/>
                  <a:t>graph</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𝐺</m:t>
                    </m:r>
                  </m:oMath>
                </a14:m>
                <a:r>
                  <a:rPr kumimoji="1" lang="zh-CN" altLang="en-US" sz="1200" dirty="0"/>
                  <a:t> </a:t>
                </a:r>
                <a:r>
                  <a:rPr kumimoji="1" lang="en-US" altLang="zh-CN" sz="1200" dirty="0"/>
                  <a:t>to</a:t>
                </a:r>
                <a:r>
                  <a:rPr kumimoji="1" lang="zh-CN" altLang="en-US" sz="1200" dirty="0"/>
                  <a:t> </a:t>
                </a:r>
                <a:r>
                  <a:rPr kumimoji="1" lang="en-US" altLang="zh-CN" sz="1200" dirty="0"/>
                  <a:t>the</a:t>
                </a:r>
                <a:r>
                  <a:rPr kumimoji="1" lang="zh-CN" altLang="en-US" sz="1200" dirty="0"/>
                  <a:t> </a:t>
                </a:r>
                <a:r>
                  <a:rPr kumimoji="1" lang="en-US" altLang="zh-CN" sz="1200" dirty="0"/>
                  <a:t>quantum</a:t>
                </a:r>
                <a:r>
                  <a:rPr kumimoji="1" lang="zh-CN" altLang="en-US" sz="1200" dirty="0"/>
                  <a:t> </a:t>
                </a:r>
                <a:r>
                  <a:rPr kumimoji="1" lang="en-US" altLang="zh-CN" sz="1200" dirty="0"/>
                  <a:t>gate</a:t>
                </a:r>
                <a:r>
                  <a:rPr kumimoji="1" lang="zh-CN" altLang="en-US" sz="1200" dirty="0"/>
                  <a:t> </a:t>
                </a:r>
                <a:r>
                  <a:rPr kumimoji="1" lang="en-US" altLang="zh-CN" sz="1200" dirty="0"/>
                  <a:t>in</a:t>
                </a:r>
                <a:r>
                  <a:rPr kumimoji="1" lang="zh-CN" altLang="en-US" sz="1200" dirty="0"/>
                  <a:t> </a:t>
                </a:r>
                <a:r>
                  <a:rPr kumimoji="1" lang="en-US" altLang="zh-CN" sz="1200" dirty="0"/>
                  <a:t>the</a:t>
                </a:r>
                <a:r>
                  <a:rPr kumimoji="1" lang="zh-CN" altLang="en-US" sz="1200" dirty="0"/>
                  <a:t> </a:t>
                </a:r>
                <a:r>
                  <a:rPr kumimoji="1" lang="en-US" altLang="zh-CN" sz="1200" dirty="0"/>
                  <a:t>quantum</a:t>
                </a:r>
                <a:r>
                  <a:rPr kumimoji="1" lang="zh-CN" altLang="en-US" sz="1200" dirty="0"/>
                  <a:t> </a:t>
                </a:r>
                <a:r>
                  <a:rPr kumimoji="1" lang="en-US" altLang="zh-CN" sz="1200" dirty="0"/>
                  <a:t>circuit</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𝐶</m:t>
                    </m:r>
                  </m:oMath>
                </a14:m>
                <a:r>
                  <a:rPr kumimoji="1" lang="en-US" altLang="zh-CN" sz="1200" dirty="0"/>
                  <a:t>.</a:t>
                </a:r>
              </a:p>
              <a:p>
                <a14:m>
                  <m:oMath xmlns:m="http://schemas.openxmlformats.org/officeDocument/2006/math">
                    <m:r>
                      <a:rPr kumimoji="1" lang="en-US" altLang="zh-CN" sz="1200" b="0" i="1" smtClean="0">
                        <a:solidFill>
                          <a:srgbClr val="FF0000"/>
                        </a:solidFill>
                        <a:latin typeface="Cambria Math" panose="02040503050406030204" pitchFamily="18" charset="0"/>
                      </a:rPr>
                      <m:t>𝐸</m:t>
                    </m:r>
                  </m:oMath>
                </a14:m>
                <a:r>
                  <a:rPr kumimoji="1" lang="zh-CN" altLang="en-US" sz="1200" dirty="0"/>
                  <a:t> </a:t>
                </a:r>
                <a:r>
                  <a:rPr kumimoji="1" lang="en-US" altLang="zh-CN" sz="1200" dirty="0"/>
                  <a:t>is</a:t>
                </a:r>
                <a:r>
                  <a:rPr kumimoji="1" lang="zh-CN" altLang="en-US" sz="1200" dirty="0"/>
                  <a:t> </a:t>
                </a:r>
                <a:r>
                  <a:rPr kumimoji="1" lang="en-US" altLang="zh-CN" sz="1200" dirty="0"/>
                  <a:t>the</a:t>
                </a:r>
                <a:r>
                  <a:rPr kumimoji="1" lang="zh-CN" altLang="en-US" sz="1200" dirty="0"/>
                  <a:t> </a:t>
                </a:r>
                <a:r>
                  <a:rPr kumimoji="1" lang="en-US" altLang="zh-CN" sz="1200" dirty="0"/>
                  <a:t>edge</a:t>
                </a:r>
                <a:r>
                  <a:rPr kumimoji="1" lang="zh-CN" altLang="en-US" sz="1200" dirty="0"/>
                  <a:t> </a:t>
                </a:r>
                <a:r>
                  <a:rPr kumimoji="1" lang="en-US" altLang="zh-CN" sz="1200" dirty="0"/>
                  <a:t>set</a:t>
                </a:r>
                <a:r>
                  <a:rPr kumimoji="1" lang="zh-CN" altLang="en-US" sz="1200" dirty="0"/>
                  <a:t> </a:t>
                </a:r>
                <a:r>
                  <a:rPr kumimoji="1" lang="en-US" altLang="zh-CN" sz="1200" dirty="0"/>
                  <a:t>of</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𝐺</m:t>
                    </m:r>
                  </m:oMath>
                </a14:m>
                <a:r>
                  <a:rPr kumimoji="1" lang="zh-CN" altLang="en-US" sz="1200" dirty="0"/>
                  <a:t> </a:t>
                </a:r>
                <a:r>
                  <a:rPr kumimoji="1" lang="en-US" altLang="zh-CN" sz="1200" dirty="0"/>
                  <a:t>and</a:t>
                </a:r>
                <a:r>
                  <a:rPr kumimoji="1" lang="zh-CN" altLang="en-US" sz="1200" dirty="0"/>
                  <a:t> </a:t>
                </a:r>
                <a:r>
                  <a:rPr kumimoji="1" lang="en-US" altLang="zh-CN" sz="1200" dirty="0"/>
                  <a:t>each</a:t>
                </a:r>
                <a:r>
                  <a:rPr kumimoji="1" lang="zh-CN" altLang="en-US" sz="1200" dirty="0"/>
                  <a:t> </a:t>
                </a:r>
                <a:r>
                  <a:rPr kumimoji="1" lang="en-US" altLang="zh-CN" sz="1200" dirty="0"/>
                  <a:t>arc</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𝑒</m:t>
                    </m:r>
                    <m:r>
                      <a:rPr kumimoji="1" lang="en-US" altLang="zh-CN" sz="1200" b="0" i="1" smtClean="0">
                        <a:latin typeface="Cambria Math" panose="02040503050406030204" pitchFamily="18" charset="0"/>
                      </a:rPr>
                      <m:t>=</m:t>
                    </m:r>
                    <m:d>
                      <m:dPr>
                        <m:ctrlPr>
                          <a:rPr kumimoji="1" lang="en-US" altLang="zh-CN" sz="1200" b="0" i="1" smtClean="0">
                            <a:latin typeface="Cambria Math" panose="02040503050406030204" pitchFamily="18" charset="0"/>
                          </a:rPr>
                        </m:ctrlPr>
                      </m:dPr>
                      <m:e>
                        <m:d>
                          <m:dPr>
                            <m:begChr m:val="⟨"/>
                            <m:endChr m:val="⟩"/>
                            <m:ctrlPr>
                              <a:rPr kumimoji="1" lang="en-US" altLang="zh-CN" sz="1200" b="0" i="1" smtClean="0">
                                <a:latin typeface="Cambria Math" panose="02040503050406030204" pitchFamily="18" charset="0"/>
                              </a:rPr>
                            </m:ctrlPr>
                          </m:dPr>
                          <m:e>
                            <m:sSub>
                              <m:sSubPr>
                                <m:ctrlPr>
                                  <a:rPr kumimoji="1" lang="en-US" altLang="zh-CN" sz="1200" b="0" i="1" smtClean="0">
                                    <a:latin typeface="Cambria Math" panose="02040503050406030204" pitchFamily="18" charset="0"/>
                                  </a:rPr>
                                </m:ctrlPr>
                              </m:sSubPr>
                              <m:e>
                                <m:r>
                                  <a:rPr kumimoji="1" lang="en-US" altLang="zh-CN" sz="1200" b="0" i="1" smtClean="0">
                                    <a:latin typeface="Cambria Math" panose="02040503050406030204" pitchFamily="18" charset="0"/>
                                  </a:rPr>
                                  <m:t>𝑣</m:t>
                                </m:r>
                              </m:e>
                              <m:sub>
                                <m:r>
                                  <a:rPr kumimoji="1" lang="en-US" altLang="zh-CN" sz="1200" b="0" i="1" smtClean="0">
                                    <a:latin typeface="Cambria Math" panose="02040503050406030204" pitchFamily="18" charset="0"/>
                                  </a:rPr>
                                  <m:t>𝑖</m:t>
                                </m:r>
                              </m:sub>
                            </m:sSub>
                            <m:r>
                              <a:rPr kumimoji="1" lang="en-US" altLang="zh-CN" sz="1200" b="0" i="1" smtClean="0">
                                <a:latin typeface="Cambria Math" panose="02040503050406030204" pitchFamily="18" charset="0"/>
                              </a:rPr>
                              <m:t>,</m:t>
                            </m:r>
                            <m:sSub>
                              <m:sSubPr>
                                <m:ctrlPr>
                                  <a:rPr kumimoji="1" lang="en-US" altLang="zh-CN" sz="1200" b="0" i="1" smtClean="0">
                                    <a:latin typeface="Cambria Math" panose="02040503050406030204" pitchFamily="18" charset="0"/>
                                  </a:rPr>
                                </m:ctrlPr>
                              </m:sSubPr>
                              <m:e>
                                <m:r>
                                  <a:rPr kumimoji="1" lang="en-US" altLang="zh-CN" sz="1200" b="0" i="1" smtClean="0">
                                    <a:latin typeface="Cambria Math" panose="02040503050406030204" pitchFamily="18" charset="0"/>
                                  </a:rPr>
                                  <m:t>𝑣</m:t>
                                </m:r>
                              </m:e>
                              <m:sub>
                                <m:r>
                                  <a:rPr kumimoji="1" lang="en-US" altLang="zh-CN" sz="1200" b="0" i="1" smtClean="0">
                                    <a:latin typeface="Cambria Math" panose="02040503050406030204" pitchFamily="18" charset="0"/>
                                  </a:rPr>
                                  <m:t>𝑗</m:t>
                                </m:r>
                              </m:sub>
                            </m:sSub>
                          </m:e>
                        </m:d>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𝑞</m:t>
                        </m:r>
                      </m:e>
                    </m:d>
                    <m:r>
                      <a:rPr kumimoji="1" lang="en-US" altLang="zh-CN" sz="1200" b="0" i="1" smtClean="0">
                        <a:latin typeface="Cambria Math" panose="02040503050406030204" pitchFamily="18" charset="0"/>
                      </a:rPr>
                      <m:t>∈</m:t>
                    </m:r>
                    <m:r>
                      <a:rPr kumimoji="1" lang="en-US" altLang="zh-CN" sz="1200" b="0" i="1" smtClean="0">
                        <a:latin typeface="Cambria Math" panose="02040503050406030204" pitchFamily="18" charset="0"/>
                      </a:rPr>
                      <m:t>𝐸</m:t>
                    </m:r>
                  </m:oMath>
                </a14:m>
                <a:r>
                  <a:rPr kumimoji="1" lang="zh-CN" altLang="en-US" sz="1200" dirty="0"/>
                  <a:t> </a:t>
                </a:r>
                <a:r>
                  <a:rPr kumimoji="1" lang="en-US" altLang="zh-CN" sz="1200" dirty="0"/>
                  <a:t>indicates</a:t>
                </a:r>
                <a:r>
                  <a:rPr kumimoji="1" lang="zh-CN" altLang="en-US" sz="1200" dirty="0"/>
                  <a:t> </a:t>
                </a:r>
                <a:r>
                  <a:rPr kumimoji="1" lang="en-US" altLang="zh-CN" sz="1200" dirty="0"/>
                  <a:t>that</a:t>
                </a:r>
                <a:r>
                  <a:rPr kumimoji="1" lang="zh-CN" altLang="en-US" sz="1200" dirty="0"/>
                  <a:t> </a:t>
                </a:r>
                <a:r>
                  <a:rPr kumimoji="1" lang="en-US" altLang="zh-CN" sz="1200" dirty="0"/>
                  <a:t>quantum</a:t>
                </a:r>
                <a:r>
                  <a:rPr kumimoji="1" lang="zh-CN" altLang="en-US" sz="1200" dirty="0"/>
                  <a:t> </a:t>
                </a:r>
                <a:r>
                  <a:rPr kumimoji="1" lang="en-US" altLang="zh-CN" sz="1200" dirty="0"/>
                  <a:t>gate</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𝑓</m:t>
                    </m:r>
                    <m:r>
                      <a:rPr kumimoji="1" lang="en-US" altLang="zh-CN" sz="1200" b="0" i="1" smtClean="0">
                        <a:latin typeface="Cambria Math" panose="02040503050406030204" pitchFamily="18" charset="0"/>
                      </a:rPr>
                      <m:t>(</m:t>
                    </m:r>
                    <m:sSub>
                      <m:sSubPr>
                        <m:ctrlPr>
                          <a:rPr kumimoji="1" lang="en-US" altLang="zh-CN" sz="1200" b="0" i="1" smtClean="0">
                            <a:latin typeface="Cambria Math" panose="02040503050406030204" pitchFamily="18" charset="0"/>
                          </a:rPr>
                        </m:ctrlPr>
                      </m:sSubPr>
                      <m:e>
                        <m:r>
                          <a:rPr kumimoji="1" lang="en-US" altLang="zh-CN" sz="1200" b="0" i="1" smtClean="0">
                            <a:latin typeface="Cambria Math" panose="02040503050406030204" pitchFamily="18" charset="0"/>
                          </a:rPr>
                          <m:t>𝑣</m:t>
                        </m:r>
                      </m:e>
                      <m:sub>
                        <m:r>
                          <a:rPr kumimoji="1" lang="en-US" altLang="zh-CN" sz="1200" b="0" i="1" smtClean="0">
                            <a:latin typeface="Cambria Math" panose="02040503050406030204" pitchFamily="18" charset="0"/>
                          </a:rPr>
                          <m:t>𝑗</m:t>
                        </m:r>
                      </m:sub>
                    </m:sSub>
                    <m:r>
                      <a:rPr kumimoji="1" lang="en-US" altLang="zh-CN" sz="1200" b="0" i="1" smtClean="0">
                        <a:latin typeface="Cambria Math" panose="02040503050406030204" pitchFamily="18" charset="0"/>
                      </a:rPr>
                      <m:t>)</m:t>
                    </m:r>
                  </m:oMath>
                </a14:m>
                <a:r>
                  <a:rPr kumimoji="1" lang="zh-CN" altLang="en-US" sz="1200" dirty="0"/>
                  <a:t> </a:t>
                </a:r>
                <a:r>
                  <a:rPr kumimoji="1" lang="en-US" altLang="zh-CN" sz="1200" dirty="0"/>
                  <a:t>depends</a:t>
                </a:r>
                <a:r>
                  <a:rPr kumimoji="1" lang="zh-CN" altLang="en-US" sz="1200" dirty="0"/>
                  <a:t> </a:t>
                </a:r>
                <a:r>
                  <a:rPr kumimoji="1" lang="en-US" altLang="zh-CN" sz="1200" dirty="0"/>
                  <a:t>on</a:t>
                </a:r>
                <a:r>
                  <a:rPr kumimoji="1" lang="zh-CN" altLang="en-US" sz="1200" dirty="0"/>
                  <a:t> </a:t>
                </a:r>
                <a:r>
                  <a:rPr kumimoji="1" lang="en-US" altLang="zh-CN" sz="1200" dirty="0"/>
                  <a:t>the</a:t>
                </a:r>
                <a:r>
                  <a:rPr kumimoji="1" lang="zh-CN" altLang="en-US" sz="1200" dirty="0"/>
                  <a:t> </a:t>
                </a:r>
                <a:r>
                  <a:rPr kumimoji="1" lang="en-US" altLang="zh-CN" sz="1200" dirty="0"/>
                  <a:t>state</a:t>
                </a:r>
                <a:r>
                  <a:rPr kumimoji="1" lang="zh-CN" altLang="en-US" sz="1200" dirty="0"/>
                  <a:t> </a:t>
                </a:r>
                <a:r>
                  <a:rPr kumimoji="1" lang="en-US" altLang="zh-CN" sz="1200" dirty="0"/>
                  <a:t>of</a:t>
                </a:r>
                <a:r>
                  <a:rPr kumimoji="1" lang="zh-CN" altLang="en-US" sz="1200" dirty="0"/>
                  <a:t> </a:t>
                </a:r>
                <a:r>
                  <a:rPr kumimoji="1" lang="en-US" altLang="zh-CN" sz="1200" dirty="0"/>
                  <a:t>qubit</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𝑞</m:t>
                    </m:r>
                  </m:oMath>
                </a14:m>
                <a:r>
                  <a:rPr kumimoji="1" lang="zh-CN" altLang="en-US" sz="1200" dirty="0"/>
                  <a:t> </a:t>
                </a:r>
                <a:r>
                  <a:rPr kumimoji="1" lang="en-US" altLang="zh-CN" sz="1200" dirty="0"/>
                  <a:t>after</a:t>
                </a:r>
                <a:r>
                  <a:rPr kumimoji="1" lang="zh-CN" altLang="en-US" sz="1200" dirty="0"/>
                  <a:t> </a:t>
                </a:r>
                <a:r>
                  <a:rPr kumimoji="1" lang="en-US" altLang="zh-CN" sz="1200" dirty="0"/>
                  <a:t>the</a:t>
                </a:r>
                <a:r>
                  <a:rPr kumimoji="1" lang="zh-CN" altLang="en-US" sz="1200" dirty="0"/>
                  <a:t> </a:t>
                </a:r>
                <a:r>
                  <a:rPr kumimoji="1" lang="en-US" altLang="zh-CN" sz="1200" dirty="0"/>
                  <a:t>execution</a:t>
                </a:r>
                <a:r>
                  <a:rPr kumimoji="1" lang="zh-CN" altLang="en-US" sz="1200" dirty="0"/>
                  <a:t> </a:t>
                </a:r>
                <a:r>
                  <a:rPr kumimoji="1" lang="en-US" altLang="zh-CN" sz="1200" dirty="0"/>
                  <a:t>of</a:t>
                </a:r>
                <a:r>
                  <a:rPr kumimoji="1" lang="zh-CN" altLang="en-US" sz="1200" dirty="0"/>
                  <a:t> </a:t>
                </a:r>
                <a:r>
                  <a:rPr kumimoji="1" lang="en-US" altLang="zh-CN" sz="1200" dirty="0"/>
                  <a:t>quantum</a:t>
                </a:r>
                <a:r>
                  <a:rPr kumimoji="1" lang="zh-CN" altLang="en-US" sz="1200" dirty="0"/>
                  <a:t> </a:t>
                </a:r>
                <a:r>
                  <a:rPr kumimoji="1" lang="en-US" altLang="zh-CN" sz="1200" dirty="0"/>
                  <a:t>gate</a:t>
                </a:r>
                <a:r>
                  <a:rPr kumimoji="1" lang="zh-CN" altLang="en-US" sz="1200" dirty="0"/>
                  <a:t> </a:t>
                </a:r>
                <a14:m>
                  <m:oMath xmlns:m="http://schemas.openxmlformats.org/officeDocument/2006/math">
                    <m:r>
                      <a:rPr kumimoji="1" lang="en-US" altLang="zh-CN" sz="1200" b="0" i="1" smtClean="0">
                        <a:latin typeface="Cambria Math" panose="02040503050406030204" pitchFamily="18" charset="0"/>
                      </a:rPr>
                      <m:t>𝑓</m:t>
                    </m:r>
                    <m:r>
                      <a:rPr kumimoji="1" lang="en-US" altLang="zh-CN" sz="1200" b="0" i="1" smtClean="0">
                        <a:latin typeface="Cambria Math" panose="02040503050406030204" pitchFamily="18" charset="0"/>
                      </a:rPr>
                      <m:t>(</m:t>
                    </m:r>
                    <m:sSub>
                      <m:sSubPr>
                        <m:ctrlPr>
                          <a:rPr kumimoji="1" lang="en-US" altLang="zh-CN" sz="1200" b="0" i="1" smtClean="0">
                            <a:latin typeface="Cambria Math" panose="02040503050406030204" pitchFamily="18" charset="0"/>
                          </a:rPr>
                        </m:ctrlPr>
                      </m:sSubPr>
                      <m:e>
                        <m:r>
                          <a:rPr kumimoji="1" lang="en-US" altLang="zh-CN" sz="1200" b="0" i="1" smtClean="0">
                            <a:latin typeface="Cambria Math" panose="02040503050406030204" pitchFamily="18" charset="0"/>
                          </a:rPr>
                          <m:t>𝑣</m:t>
                        </m:r>
                      </m:e>
                      <m:sub>
                        <m:r>
                          <a:rPr kumimoji="1" lang="en-US" altLang="zh-CN" sz="1200" b="0" i="1" smtClean="0">
                            <a:latin typeface="Cambria Math" panose="02040503050406030204" pitchFamily="18" charset="0"/>
                          </a:rPr>
                          <m:t>𝑖</m:t>
                        </m:r>
                      </m:sub>
                    </m:sSub>
                    <m:r>
                      <a:rPr kumimoji="1" lang="en-US" altLang="zh-CN" sz="1200" b="0" i="1" smtClean="0">
                        <a:latin typeface="Cambria Math" panose="02040503050406030204" pitchFamily="18" charset="0"/>
                      </a:rPr>
                      <m:t>)</m:t>
                    </m:r>
                  </m:oMath>
                </a14:m>
                <a:endParaRPr kumimoji="1" lang="en-US" altLang="zh-CN" sz="1200" dirty="0"/>
              </a:p>
            </p:txBody>
          </p:sp>
        </mc:Choice>
        <mc:Fallback xmlns="">
          <p:sp>
            <p:nvSpPr>
              <p:cNvPr id="35" name="文本框 34">
                <a:extLst>
                  <a:ext uri="{FF2B5EF4-FFF2-40B4-BE49-F238E27FC236}">
                    <a16:creationId xmlns:a16="http://schemas.microsoft.com/office/drawing/2014/main" id="{C4E4B6DF-E3A8-EDCA-8AB3-DF29896DF6D9}"/>
                  </a:ext>
                </a:extLst>
              </p:cNvPr>
              <p:cNvSpPr txBox="1">
                <a:spLocks noRot="1" noChangeAspect="1" noMove="1" noResize="1" noEditPoints="1" noAdjustHandles="1" noChangeArrowheads="1" noChangeShapeType="1" noTextEdit="1"/>
              </p:cNvSpPr>
              <p:nvPr/>
            </p:nvSpPr>
            <p:spPr>
              <a:xfrm>
                <a:off x="7880017" y="3240367"/>
                <a:ext cx="4102745" cy="2166619"/>
              </a:xfrm>
              <a:prstGeom prst="rect">
                <a:avLst/>
              </a:prstGeom>
              <a:blipFill>
                <a:blip r:embed="rId3"/>
                <a:stretch>
                  <a:fillRect t="-585" b="-1754"/>
                </a:stretch>
              </a:blipFill>
            </p:spPr>
            <p:txBody>
              <a:bodyPr/>
              <a:lstStyle/>
              <a:p>
                <a:r>
                  <a:rPr lang="zh-CN" altLang="en-US">
                    <a:noFill/>
                  </a:rPr>
                  <a:t> </a:t>
                </a:r>
              </a:p>
            </p:txBody>
          </p:sp>
        </mc:Fallback>
      </mc:AlternateContent>
      <p:sp>
        <p:nvSpPr>
          <p:cNvPr id="36" name="弧 35">
            <a:extLst>
              <a:ext uri="{FF2B5EF4-FFF2-40B4-BE49-F238E27FC236}">
                <a16:creationId xmlns:a16="http://schemas.microsoft.com/office/drawing/2014/main" id="{79B6B4BA-7164-752F-E6B1-5C16254FE5DC}"/>
              </a:ext>
            </a:extLst>
          </p:cNvPr>
          <p:cNvSpPr/>
          <p:nvPr/>
        </p:nvSpPr>
        <p:spPr>
          <a:xfrm>
            <a:off x="3237346" y="3243611"/>
            <a:ext cx="1431780" cy="420740"/>
          </a:xfrm>
          <a:prstGeom prst="arc">
            <a:avLst>
              <a:gd name="adj1" fmla="val 10971953"/>
              <a:gd name="adj2" fmla="val 2138185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7" name="矩形 36">
            <a:extLst>
              <a:ext uri="{FF2B5EF4-FFF2-40B4-BE49-F238E27FC236}">
                <a16:creationId xmlns:a16="http://schemas.microsoft.com/office/drawing/2014/main" id="{5393E6F7-B5FA-42CE-9CB9-B7F749484D4E}"/>
              </a:ext>
            </a:extLst>
          </p:cNvPr>
          <p:cNvSpPr/>
          <p:nvPr/>
        </p:nvSpPr>
        <p:spPr>
          <a:xfrm>
            <a:off x="133975" y="2400064"/>
            <a:ext cx="1540920" cy="482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t>Input</a:t>
            </a:r>
            <a:endParaRPr kumimoji="1" lang="zh-CN" altLang="en-US" b="1" dirty="0"/>
          </a:p>
        </p:txBody>
      </p:sp>
      <p:sp>
        <p:nvSpPr>
          <p:cNvPr id="38" name="矩形 37">
            <a:extLst>
              <a:ext uri="{FF2B5EF4-FFF2-40B4-BE49-F238E27FC236}">
                <a16:creationId xmlns:a16="http://schemas.microsoft.com/office/drawing/2014/main" id="{15947A56-4F5C-8161-96BD-50B42A5A14D9}"/>
              </a:ext>
            </a:extLst>
          </p:cNvPr>
          <p:cNvSpPr/>
          <p:nvPr/>
        </p:nvSpPr>
        <p:spPr>
          <a:xfrm>
            <a:off x="2504804" y="5736482"/>
            <a:ext cx="1540920" cy="482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t>Output</a:t>
            </a:r>
            <a:endParaRPr kumimoji="1" lang="zh-CN" altLang="en-US" b="1" dirty="0"/>
          </a:p>
        </p:txBody>
      </p:sp>
      <p:sp>
        <p:nvSpPr>
          <p:cNvPr id="39" name="弧 38">
            <a:extLst>
              <a:ext uri="{FF2B5EF4-FFF2-40B4-BE49-F238E27FC236}">
                <a16:creationId xmlns:a16="http://schemas.microsoft.com/office/drawing/2014/main" id="{B1FA5BC6-8B97-C3BE-E367-9CA1B69F3882}"/>
              </a:ext>
            </a:extLst>
          </p:cNvPr>
          <p:cNvSpPr/>
          <p:nvPr/>
        </p:nvSpPr>
        <p:spPr>
          <a:xfrm>
            <a:off x="5601498" y="2882509"/>
            <a:ext cx="1641589" cy="1126967"/>
          </a:xfrm>
          <a:prstGeom prst="arc">
            <a:avLst>
              <a:gd name="adj1" fmla="val 10939465"/>
              <a:gd name="adj2" fmla="val 17259316"/>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0" name="弧 39">
            <a:extLst>
              <a:ext uri="{FF2B5EF4-FFF2-40B4-BE49-F238E27FC236}">
                <a16:creationId xmlns:a16="http://schemas.microsoft.com/office/drawing/2014/main" id="{BB746C23-04DA-8369-EA50-5A180B77706D}"/>
              </a:ext>
            </a:extLst>
          </p:cNvPr>
          <p:cNvSpPr/>
          <p:nvPr/>
        </p:nvSpPr>
        <p:spPr>
          <a:xfrm>
            <a:off x="6231378" y="2854398"/>
            <a:ext cx="1640080" cy="994940"/>
          </a:xfrm>
          <a:prstGeom prst="arc">
            <a:avLst>
              <a:gd name="adj1" fmla="val 20707784"/>
              <a:gd name="adj2" fmla="val 3904024"/>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1" name="弧 40">
            <a:extLst>
              <a:ext uri="{FF2B5EF4-FFF2-40B4-BE49-F238E27FC236}">
                <a16:creationId xmlns:a16="http://schemas.microsoft.com/office/drawing/2014/main" id="{BA0639E9-B8A3-B1F8-C06D-49582FC84CEE}"/>
              </a:ext>
            </a:extLst>
          </p:cNvPr>
          <p:cNvSpPr/>
          <p:nvPr/>
        </p:nvSpPr>
        <p:spPr>
          <a:xfrm>
            <a:off x="3001239" y="4970963"/>
            <a:ext cx="1431780" cy="994940"/>
          </a:xfrm>
          <a:prstGeom prst="arc">
            <a:avLst>
              <a:gd name="adj1" fmla="val 255525"/>
              <a:gd name="adj2" fmla="val 3049345"/>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2" name="弧 41">
            <a:extLst>
              <a:ext uri="{FF2B5EF4-FFF2-40B4-BE49-F238E27FC236}">
                <a16:creationId xmlns:a16="http://schemas.microsoft.com/office/drawing/2014/main" id="{FBFB102E-862F-3C3A-AF48-819D0ABBBF23}"/>
              </a:ext>
            </a:extLst>
          </p:cNvPr>
          <p:cNvSpPr/>
          <p:nvPr/>
        </p:nvSpPr>
        <p:spPr>
          <a:xfrm flipV="1">
            <a:off x="916209" y="1728686"/>
            <a:ext cx="1431780" cy="2287842"/>
          </a:xfrm>
          <a:prstGeom prst="arc">
            <a:avLst>
              <a:gd name="adj1" fmla="val 10917224"/>
              <a:gd name="adj2" fmla="val 13287049"/>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3" name="文本框 42">
            <a:extLst>
              <a:ext uri="{FF2B5EF4-FFF2-40B4-BE49-F238E27FC236}">
                <a16:creationId xmlns:a16="http://schemas.microsoft.com/office/drawing/2014/main" id="{4F158511-90D8-7FB1-B28F-D6185AEF8665}"/>
              </a:ext>
            </a:extLst>
          </p:cNvPr>
          <p:cNvSpPr txBox="1"/>
          <p:nvPr/>
        </p:nvSpPr>
        <p:spPr>
          <a:xfrm>
            <a:off x="4004701" y="5942628"/>
            <a:ext cx="1587139" cy="461665"/>
          </a:xfrm>
          <a:prstGeom prst="rect">
            <a:avLst/>
          </a:prstGeom>
          <a:noFill/>
        </p:spPr>
        <p:txBody>
          <a:bodyPr wrap="square" rtlCol="0">
            <a:spAutoFit/>
          </a:bodyPr>
          <a:lstStyle/>
          <a:p>
            <a:pPr algn="ctr"/>
            <a:r>
              <a:rPr kumimoji="1" lang="en-US" altLang="zh-CN" sz="1200" dirty="0"/>
              <a:t>Low-level</a:t>
            </a:r>
            <a:r>
              <a:rPr kumimoji="1" lang="zh-CN" altLang="en-US" sz="1200" dirty="0"/>
              <a:t> </a:t>
            </a:r>
            <a:r>
              <a:rPr kumimoji="1" lang="en-US" altLang="zh-CN" sz="1200" dirty="0"/>
              <a:t>Quantum</a:t>
            </a:r>
            <a:r>
              <a:rPr kumimoji="1" lang="zh-CN" altLang="en-US" sz="1200" dirty="0"/>
              <a:t> </a:t>
            </a:r>
            <a:r>
              <a:rPr kumimoji="1" lang="en-US" altLang="zh-CN" sz="1200" dirty="0"/>
              <a:t>Compilation</a:t>
            </a:r>
            <a:endParaRPr kumimoji="1" lang="zh-CN" altLang="en-US" sz="1200" dirty="0"/>
          </a:p>
        </p:txBody>
      </p:sp>
      <p:sp>
        <p:nvSpPr>
          <p:cNvPr id="44" name="文本框 43">
            <a:extLst>
              <a:ext uri="{FF2B5EF4-FFF2-40B4-BE49-F238E27FC236}">
                <a16:creationId xmlns:a16="http://schemas.microsoft.com/office/drawing/2014/main" id="{A761643D-33DE-2F44-172F-33E36CB3E4F7}"/>
              </a:ext>
            </a:extLst>
          </p:cNvPr>
          <p:cNvSpPr txBox="1"/>
          <p:nvPr/>
        </p:nvSpPr>
        <p:spPr>
          <a:xfrm>
            <a:off x="5874481" y="3059509"/>
            <a:ext cx="1634288" cy="461665"/>
          </a:xfrm>
          <a:prstGeom prst="rect">
            <a:avLst/>
          </a:prstGeom>
          <a:solidFill>
            <a:schemeClr val="bg1"/>
          </a:solidFill>
          <a:ln>
            <a:solidFill>
              <a:schemeClr val="tx1"/>
            </a:solidFill>
          </a:ln>
        </p:spPr>
        <p:txBody>
          <a:bodyPr wrap="square" rtlCol="0">
            <a:spAutoFit/>
          </a:bodyPr>
          <a:lstStyle/>
          <a:p>
            <a:pPr algn="ctr"/>
            <a:r>
              <a:rPr kumimoji="1" lang="en-US" altLang="zh-CN" sz="1200" dirty="0"/>
              <a:t>Conversion</a:t>
            </a:r>
            <a:r>
              <a:rPr kumimoji="1" lang="zh-CN" altLang="en-US" sz="1200" dirty="0"/>
              <a:t> </a:t>
            </a:r>
            <a:r>
              <a:rPr kumimoji="1" lang="en-US" altLang="zh-CN" sz="1200" dirty="0"/>
              <a:t>between</a:t>
            </a:r>
            <a:r>
              <a:rPr kumimoji="1" lang="zh-CN" altLang="en-US" sz="1200" dirty="0"/>
              <a:t> </a:t>
            </a:r>
            <a:r>
              <a:rPr kumimoji="1" lang="en-US" altLang="zh-CN" sz="1200" dirty="0"/>
              <a:t>DAG</a:t>
            </a:r>
            <a:r>
              <a:rPr kumimoji="1" lang="zh-CN" altLang="en-US" sz="1200" dirty="0"/>
              <a:t> </a:t>
            </a:r>
            <a:r>
              <a:rPr kumimoji="1" lang="en-US" altLang="zh-CN" sz="1200" dirty="0"/>
              <a:t>and</a:t>
            </a:r>
            <a:r>
              <a:rPr kumimoji="1" lang="zh-CN" altLang="en-US" sz="1200" dirty="0"/>
              <a:t> </a:t>
            </a:r>
            <a:r>
              <a:rPr kumimoji="1" lang="en-US" altLang="zh-CN" sz="1200" dirty="0" err="1"/>
              <a:t>QCir</a:t>
            </a:r>
            <a:endParaRPr kumimoji="1" lang="zh-CN" altLang="en-US" sz="1200" dirty="0"/>
          </a:p>
        </p:txBody>
      </p:sp>
      <p:sp>
        <p:nvSpPr>
          <p:cNvPr id="45" name="文本框 44">
            <a:extLst>
              <a:ext uri="{FF2B5EF4-FFF2-40B4-BE49-F238E27FC236}">
                <a16:creationId xmlns:a16="http://schemas.microsoft.com/office/drawing/2014/main" id="{DCC34BC6-7195-1CCB-EF81-1C74AF6C2831}"/>
              </a:ext>
            </a:extLst>
          </p:cNvPr>
          <p:cNvSpPr txBox="1"/>
          <p:nvPr/>
        </p:nvSpPr>
        <p:spPr>
          <a:xfrm>
            <a:off x="4048747" y="3542836"/>
            <a:ext cx="479618" cy="307777"/>
          </a:xfrm>
          <a:prstGeom prst="rect">
            <a:avLst/>
          </a:prstGeom>
          <a:noFill/>
        </p:spPr>
        <p:txBody>
          <a:bodyPr wrap="none" rtlCol="0">
            <a:spAutoFit/>
          </a:bodyPr>
          <a:lstStyle/>
          <a:p>
            <a:r>
              <a:rPr kumimoji="1" lang="en-US" altLang="zh-CN" sz="1400" dirty="0"/>
              <a:t>q[0]</a:t>
            </a:r>
            <a:endParaRPr kumimoji="1" lang="zh-CN" altLang="en-US" sz="1400" dirty="0"/>
          </a:p>
        </p:txBody>
      </p:sp>
      <p:sp>
        <p:nvSpPr>
          <p:cNvPr id="46" name="文本框 45">
            <a:extLst>
              <a:ext uri="{FF2B5EF4-FFF2-40B4-BE49-F238E27FC236}">
                <a16:creationId xmlns:a16="http://schemas.microsoft.com/office/drawing/2014/main" id="{ABB6A91D-E03E-ADF6-AB69-2A4B5C28A13A}"/>
              </a:ext>
            </a:extLst>
          </p:cNvPr>
          <p:cNvSpPr txBox="1"/>
          <p:nvPr/>
        </p:nvSpPr>
        <p:spPr>
          <a:xfrm>
            <a:off x="4038600" y="4088086"/>
            <a:ext cx="479618" cy="307777"/>
          </a:xfrm>
          <a:prstGeom prst="rect">
            <a:avLst/>
          </a:prstGeom>
          <a:noFill/>
        </p:spPr>
        <p:txBody>
          <a:bodyPr wrap="none" rtlCol="0">
            <a:spAutoFit/>
          </a:bodyPr>
          <a:lstStyle/>
          <a:p>
            <a:r>
              <a:rPr kumimoji="1" lang="en-US" altLang="zh-CN" sz="1400" dirty="0"/>
              <a:t>q[1]</a:t>
            </a:r>
            <a:endParaRPr kumimoji="1" lang="zh-CN" altLang="en-US" sz="1400" dirty="0"/>
          </a:p>
        </p:txBody>
      </p:sp>
      <p:sp>
        <p:nvSpPr>
          <p:cNvPr id="47" name="文本框 46">
            <a:extLst>
              <a:ext uri="{FF2B5EF4-FFF2-40B4-BE49-F238E27FC236}">
                <a16:creationId xmlns:a16="http://schemas.microsoft.com/office/drawing/2014/main" id="{CAD6DE92-A845-68CB-704A-D2FDBF374382}"/>
              </a:ext>
            </a:extLst>
          </p:cNvPr>
          <p:cNvSpPr txBox="1"/>
          <p:nvPr/>
        </p:nvSpPr>
        <p:spPr>
          <a:xfrm>
            <a:off x="4038600" y="4663186"/>
            <a:ext cx="479618" cy="307777"/>
          </a:xfrm>
          <a:prstGeom prst="rect">
            <a:avLst/>
          </a:prstGeom>
          <a:noFill/>
        </p:spPr>
        <p:txBody>
          <a:bodyPr wrap="none" rtlCol="0">
            <a:spAutoFit/>
          </a:bodyPr>
          <a:lstStyle/>
          <a:p>
            <a:r>
              <a:rPr kumimoji="1" lang="en-US" altLang="zh-CN" sz="1400" dirty="0"/>
              <a:t>q[2]</a:t>
            </a:r>
            <a:endParaRPr kumimoji="1" lang="zh-CN" altLang="en-US" sz="1400" dirty="0"/>
          </a:p>
        </p:txBody>
      </p:sp>
    </p:spTree>
    <p:extLst>
      <p:ext uri="{BB962C8B-B14F-4D97-AF65-F5344CB8AC3E}">
        <p14:creationId xmlns:p14="http://schemas.microsoft.com/office/powerpoint/2010/main" val="2009535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32">
            <a:extLst>
              <a:ext uri="{FF2B5EF4-FFF2-40B4-BE49-F238E27FC236}">
                <a16:creationId xmlns:a16="http://schemas.microsoft.com/office/drawing/2014/main" id="{27DBBCAE-2F08-1038-F54D-7CA4A709ECF9}"/>
              </a:ext>
            </a:extLst>
          </p:cNvPr>
          <p:cNvSpPr>
            <a:spLocks noGrp="1"/>
          </p:cNvSpPr>
          <p:nvPr>
            <p:ph type="title"/>
          </p:nvPr>
        </p:nvSpPr>
        <p:spPr/>
        <p:txBody>
          <a:bodyPr/>
          <a:lstStyle/>
          <a:p>
            <a:r>
              <a:rPr kumimoji="1" lang="zh-CN" altLang="en-US" dirty="0"/>
              <a:t>模式描述格式</a:t>
            </a:r>
          </a:p>
        </p:txBody>
      </p:sp>
      <p:sp>
        <p:nvSpPr>
          <p:cNvPr id="3" name="灯片编号占位符 2">
            <a:extLst>
              <a:ext uri="{FF2B5EF4-FFF2-40B4-BE49-F238E27FC236}">
                <a16:creationId xmlns:a16="http://schemas.microsoft.com/office/drawing/2014/main" id="{80D94C82-5BA5-AA5E-4647-A32DEA9F2C93}"/>
              </a:ext>
            </a:extLst>
          </p:cNvPr>
          <p:cNvSpPr>
            <a:spLocks noGrp="1"/>
          </p:cNvSpPr>
          <p:nvPr>
            <p:ph type="sldNum" sz="quarter" idx="10"/>
          </p:nvPr>
        </p:nvSpPr>
        <p:spPr/>
        <p:txBody>
          <a:bodyPr/>
          <a:lstStyle/>
          <a:p>
            <a:fld id="{86CB4B4D-7CA3-9044-876B-883B54F8677D}" type="slidenum">
              <a:rPr lang="en-US" altLang="zh-CN" smtClean="0"/>
              <a:pPr/>
              <a:t>20</a:t>
            </a:fld>
            <a:endParaRPr lang="zh-CN" altLang="en-US"/>
          </a:p>
        </p:txBody>
      </p:sp>
      <p:sp>
        <p:nvSpPr>
          <p:cNvPr id="34" name="文本占位符 33">
            <a:extLst>
              <a:ext uri="{FF2B5EF4-FFF2-40B4-BE49-F238E27FC236}">
                <a16:creationId xmlns:a16="http://schemas.microsoft.com/office/drawing/2014/main" id="{88B1BA37-F641-E895-63E6-5D4977E7F3CB}"/>
              </a:ext>
            </a:extLst>
          </p:cNvPr>
          <p:cNvSpPr>
            <a:spLocks noGrp="1"/>
          </p:cNvSpPr>
          <p:nvPr>
            <p:ph type="body" idx="1"/>
          </p:nvPr>
        </p:nvSpPr>
        <p:spPr>
          <a:xfrm>
            <a:off x="190004" y="902526"/>
            <a:ext cx="6404585" cy="2238471"/>
          </a:xfrm>
        </p:spPr>
        <p:txBody>
          <a:bodyPr/>
          <a:lstStyle/>
          <a:p>
            <a:r>
              <a:rPr kumimoji="1" lang="zh-CN" altLang="en-US" dirty="0"/>
              <a:t>通用模式</a:t>
            </a:r>
            <a:endParaRPr kumimoji="1" lang="en-US" altLang="zh-CN" dirty="0"/>
          </a:p>
          <a:p>
            <a:pPr lvl="1"/>
            <a:r>
              <a:rPr kumimoji="1" lang="zh-CN" altLang="en-US" dirty="0"/>
              <a:t>使用</a:t>
            </a:r>
            <a:r>
              <a:rPr kumimoji="1" lang="en-US" altLang="zh-CN" dirty="0" err="1">
                <a:latin typeface="+mj-lt"/>
              </a:rPr>
              <a:t>Json</a:t>
            </a:r>
            <a:r>
              <a:rPr kumimoji="1" lang="zh-CN" altLang="en-US" dirty="0"/>
              <a:t>直接描述源和目标线路</a:t>
            </a:r>
          </a:p>
        </p:txBody>
      </p:sp>
      <p:sp>
        <p:nvSpPr>
          <p:cNvPr id="5" name="矩形标注 4">
            <a:extLst>
              <a:ext uri="{FF2B5EF4-FFF2-40B4-BE49-F238E27FC236}">
                <a16:creationId xmlns:a16="http://schemas.microsoft.com/office/drawing/2014/main" id="{815A85D4-B767-5D5F-D794-809FE588F4E6}"/>
              </a:ext>
            </a:extLst>
          </p:cNvPr>
          <p:cNvSpPr/>
          <p:nvPr/>
        </p:nvSpPr>
        <p:spPr>
          <a:xfrm>
            <a:off x="8187673" y="4783971"/>
            <a:ext cx="1630273" cy="662533"/>
          </a:xfrm>
          <a:prstGeom prst="wedgeRectCallout">
            <a:avLst>
              <a:gd name="adj1" fmla="val 74828"/>
              <a:gd name="adj2" fmla="val 8318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标注 5">
            <a:extLst>
              <a:ext uri="{FF2B5EF4-FFF2-40B4-BE49-F238E27FC236}">
                <a16:creationId xmlns:a16="http://schemas.microsoft.com/office/drawing/2014/main" id="{D6B3D370-33C9-50CE-AE6D-76A8C42E74DE}"/>
              </a:ext>
            </a:extLst>
          </p:cNvPr>
          <p:cNvSpPr/>
          <p:nvPr/>
        </p:nvSpPr>
        <p:spPr>
          <a:xfrm>
            <a:off x="7794265" y="2123678"/>
            <a:ext cx="1219437" cy="226658"/>
          </a:xfrm>
          <a:prstGeom prst="wedgeRectCallout">
            <a:avLst>
              <a:gd name="adj1" fmla="val 138374"/>
              <a:gd name="adj2" fmla="val -4394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标注 6">
            <a:extLst>
              <a:ext uri="{FF2B5EF4-FFF2-40B4-BE49-F238E27FC236}">
                <a16:creationId xmlns:a16="http://schemas.microsoft.com/office/drawing/2014/main" id="{996B1231-CE40-E1A2-DB48-3322BF1C08DE}"/>
              </a:ext>
            </a:extLst>
          </p:cNvPr>
          <p:cNvSpPr/>
          <p:nvPr/>
        </p:nvSpPr>
        <p:spPr>
          <a:xfrm>
            <a:off x="8187675" y="2739481"/>
            <a:ext cx="1630273" cy="1435436"/>
          </a:xfrm>
          <a:prstGeom prst="wedgeRectCallout">
            <a:avLst>
              <a:gd name="adj1" fmla="val 71683"/>
              <a:gd name="adj2" fmla="val 66481"/>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矩形标注 7">
            <a:extLst>
              <a:ext uri="{FF2B5EF4-FFF2-40B4-BE49-F238E27FC236}">
                <a16:creationId xmlns:a16="http://schemas.microsoft.com/office/drawing/2014/main" id="{D872E62C-57D1-4FC5-F2E2-1947FD32DC78}"/>
              </a:ext>
            </a:extLst>
          </p:cNvPr>
          <p:cNvSpPr/>
          <p:nvPr/>
        </p:nvSpPr>
        <p:spPr>
          <a:xfrm>
            <a:off x="7403809" y="1923437"/>
            <a:ext cx="842513" cy="226891"/>
          </a:xfrm>
          <a:prstGeom prst="wedgeRectCallout">
            <a:avLst>
              <a:gd name="adj1" fmla="val 93678"/>
              <a:gd name="adj2" fmla="val -33692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文本框 8">
            <a:extLst>
              <a:ext uri="{FF2B5EF4-FFF2-40B4-BE49-F238E27FC236}">
                <a16:creationId xmlns:a16="http://schemas.microsoft.com/office/drawing/2014/main" id="{486FA385-592F-478C-0FAF-A481A0D2085E}"/>
              </a:ext>
            </a:extLst>
          </p:cNvPr>
          <p:cNvSpPr txBox="1"/>
          <p:nvPr/>
        </p:nvSpPr>
        <p:spPr>
          <a:xfrm>
            <a:off x="7021027" y="1690974"/>
            <a:ext cx="3079559" cy="4797724"/>
          </a:xfrm>
          <a:prstGeom prst="rect">
            <a:avLst/>
          </a:prstGeom>
          <a:noFill/>
        </p:spPr>
        <p:txBody>
          <a:bodyPr wrap="square">
            <a:spAutoFit/>
          </a:bodyPr>
          <a:lstStyle/>
          <a:p>
            <a:pPr>
              <a:lnSpc>
                <a:spcPts val="1640"/>
              </a:lnSpc>
            </a:pPr>
            <a:r>
              <a:rPr lang="zh-CN" altLang="en-US" sz="1200" dirty="0">
                <a:latin typeface="Menlo" panose="020B0609030804020204" pitchFamily="49" charset="0"/>
                <a:cs typeface="Menlo" panose="020B0609030804020204" pitchFamily="49" charset="0"/>
              </a:rPr>
              <a:t>"generic":{</a:t>
            </a:r>
          </a:p>
          <a:p>
            <a:pPr>
              <a:lnSpc>
                <a:spcPts val="1640"/>
              </a:lnSpc>
            </a:pPr>
            <a:r>
              <a:rPr lang="zh-CN" altLang="en-US" sz="1200" dirty="0">
                <a:latin typeface="Menlo" panose="020B0609030804020204" pitchFamily="49" charset="0"/>
                <a:cs typeface="Menlo" panose="020B0609030804020204" pitchFamily="49" charset="0"/>
              </a:rPr>
              <a:t>    "bridge":{</a:t>
            </a:r>
          </a:p>
          <a:p>
            <a:pPr>
              <a:lnSpc>
                <a:spcPts val="1640"/>
              </a:lnSpc>
            </a:pPr>
            <a:r>
              <a:rPr lang="zh-CN" altLang="en-US" sz="1200" dirty="0">
                <a:latin typeface="Menlo" panose="020B0609030804020204" pitchFamily="49" charset="0"/>
                <a:cs typeface="Menlo" panose="020B0609030804020204" pitchFamily="49" charset="0"/>
              </a:rPr>
              <a:t>        "qubits": 2,</a:t>
            </a:r>
          </a:p>
          <a:p>
            <a:pPr>
              <a:lnSpc>
                <a:spcPts val="1640"/>
              </a:lnSpc>
            </a:pPr>
            <a:r>
              <a:rPr lang="zh-CN" altLang="en-US" sz="1200" dirty="0">
                <a:latin typeface="Menlo" panose="020B0609030804020204" pitchFamily="49" charset="0"/>
                <a:cs typeface="Menlo" panose="020B0609030804020204" pitchFamily="49" charset="0"/>
              </a:rPr>
              <a:t>        "src": {</a:t>
            </a:r>
          </a:p>
          <a:p>
            <a:pPr>
              <a:lnSpc>
                <a:spcPts val="1640"/>
              </a:lnSpc>
            </a:pPr>
            <a:r>
              <a:rPr lang="zh-CN" altLang="en-US" sz="1200" dirty="0">
                <a:latin typeface="Menlo" panose="020B0609030804020204" pitchFamily="49" charset="0"/>
                <a:cs typeface="Menlo" panose="020B0609030804020204" pitchFamily="49" charset="0"/>
              </a:rPr>
              <a:t>            "cost": 6,</a:t>
            </a:r>
          </a:p>
          <a:p>
            <a:pPr>
              <a:lnSpc>
                <a:spcPts val="1640"/>
              </a:lnSpc>
            </a:pPr>
            <a:r>
              <a:rPr lang="zh-CN" altLang="en-US" sz="1200" dirty="0">
                <a:latin typeface="Menlo" panose="020B0609030804020204" pitchFamily="49" charset="0"/>
                <a:cs typeface="Menlo" panose="020B0609030804020204" pitchFamily="49" charset="0"/>
              </a:rPr>
              <a:t>            "circuit": {</a:t>
            </a:r>
          </a:p>
          <a:p>
            <a:pPr>
              <a:lnSpc>
                <a:spcPts val="1640"/>
              </a:lnSpc>
            </a:pPr>
            <a:r>
              <a:rPr lang="zh-CN" altLang="en-US" sz="1200" dirty="0">
                <a:latin typeface="Menlo" panose="020B0609030804020204" pitchFamily="49" charset="0"/>
                <a:cs typeface="Menlo" panose="020B0609030804020204" pitchFamily="49" charset="0"/>
              </a:rPr>
              <a:t>                "H": [0],</a:t>
            </a:r>
          </a:p>
          <a:p>
            <a:pPr>
              <a:lnSpc>
                <a:spcPts val="1640"/>
              </a:lnSpc>
            </a:pPr>
            <a:r>
              <a:rPr lang="zh-CN" altLang="en-US" sz="1200" dirty="0">
                <a:latin typeface="Menlo" panose="020B0609030804020204" pitchFamily="49" charset="0"/>
                <a:cs typeface="Menlo" panose="020B0609030804020204" pitchFamily="49" charset="0"/>
              </a:rPr>
              <a:t>                "H": [1],</a:t>
            </a:r>
          </a:p>
          <a:p>
            <a:pPr>
              <a:lnSpc>
                <a:spcPts val="1640"/>
              </a:lnSpc>
            </a:pPr>
            <a:r>
              <a:rPr lang="zh-CN" altLang="en-US" sz="1200" dirty="0">
                <a:latin typeface="Menlo" panose="020B0609030804020204" pitchFamily="49" charset="0"/>
                <a:cs typeface="Menlo" panose="020B0609030804020204" pitchFamily="49" charset="0"/>
              </a:rPr>
              <a:t>                "CNOT": [0,1]</a:t>
            </a:r>
          </a:p>
          <a:p>
            <a:pPr>
              <a:lnSpc>
                <a:spcPts val="1640"/>
              </a:lnSpc>
            </a:pPr>
            <a:r>
              <a:rPr lang="zh-CN" altLang="en-US" sz="1200" dirty="0">
                <a:latin typeface="Menlo" panose="020B0609030804020204" pitchFamily="49" charset="0"/>
                <a:cs typeface="Menlo" panose="020B0609030804020204" pitchFamily="49" charset="0"/>
              </a:rPr>
              <a:t>                "H": [0],</a:t>
            </a:r>
          </a:p>
          <a:p>
            <a:pPr>
              <a:lnSpc>
                <a:spcPts val="1640"/>
              </a:lnSpc>
            </a:pPr>
            <a:r>
              <a:rPr lang="zh-CN" altLang="en-US" sz="1200" dirty="0">
                <a:latin typeface="Menlo" panose="020B0609030804020204" pitchFamily="49" charset="0"/>
                <a:cs typeface="Menlo" panose="020B0609030804020204" pitchFamily="49" charset="0"/>
              </a:rPr>
              <a:t>                "H": [1]</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"dst": {</a:t>
            </a:r>
          </a:p>
          <a:p>
            <a:pPr>
              <a:lnSpc>
                <a:spcPts val="1640"/>
              </a:lnSpc>
            </a:pPr>
            <a:r>
              <a:rPr lang="zh-CN" altLang="en-US" sz="1200" dirty="0">
                <a:latin typeface="Menlo" panose="020B0609030804020204" pitchFamily="49" charset="0"/>
                <a:cs typeface="Menlo" panose="020B0609030804020204" pitchFamily="49" charset="0"/>
              </a:rPr>
              <a:t>            "cost": 2,</a:t>
            </a:r>
          </a:p>
          <a:p>
            <a:pPr>
              <a:lnSpc>
                <a:spcPts val="1640"/>
              </a:lnSpc>
            </a:pPr>
            <a:r>
              <a:rPr lang="zh-CN" altLang="en-US" sz="1200" dirty="0">
                <a:latin typeface="Menlo" panose="020B0609030804020204" pitchFamily="49" charset="0"/>
                <a:cs typeface="Menlo" panose="020B0609030804020204" pitchFamily="49" charset="0"/>
              </a:rPr>
              <a:t>            "circuit": {</a:t>
            </a:r>
          </a:p>
          <a:p>
            <a:pPr>
              <a:lnSpc>
                <a:spcPts val="1640"/>
              </a:lnSpc>
            </a:pPr>
            <a:r>
              <a:rPr lang="zh-CN" altLang="en-US" sz="1200" dirty="0">
                <a:latin typeface="Menlo" panose="020B0609030804020204" pitchFamily="49" charset="0"/>
                <a:cs typeface="Menlo" panose="020B0609030804020204" pitchFamily="49" charset="0"/>
              </a:rPr>
              <a:t>                "CNOT": [1,0]</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    ...</a:t>
            </a:r>
          </a:p>
          <a:p>
            <a:pPr>
              <a:lnSpc>
                <a:spcPts val="1640"/>
              </a:lnSpc>
            </a:pPr>
            <a:r>
              <a:rPr lang="zh-CN" altLang="en-US" sz="1200" dirty="0">
                <a:latin typeface="Menlo" panose="020B0609030804020204" pitchFamily="49" charset="0"/>
                <a:cs typeface="Menlo" panose="020B0609030804020204" pitchFamily="49" charset="0"/>
              </a:rPr>
              <a:t>}</a:t>
            </a:r>
          </a:p>
        </p:txBody>
      </p:sp>
      <p:sp>
        <p:nvSpPr>
          <p:cNvPr id="10" name="文本框 9">
            <a:extLst>
              <a:ext uri="{FF2B5EF4-FFF2-40B4-BE49-F238E27FC236}">
                <a16:creationId xmlns:a16="http://schemas.microsoft.com/office/drawing/2014/main" id="{20D18F2D-1A99-693C-BD1C-050AF07313A5}"/>
              </a:ext>
            </a:extLst>
          </p:cNvPr>
          <p:cNvSpPr txBox="1"/>
          <p:nvPr/>
        </p:nvSpPr>
        <p:spPr>
          <a:xfrm>
            <a:off x="9405047" y="4322306"/>
            <a:ext cx="1634482" cy="461665"/>
          </a:xfrm>
          <a:prstGeom prst="rect">
            <a:avLst/>
          </a:prstGeom>
          <a:noFill/>
        </p:spPr>
        <p:txBody>
          <a:bodyPr wrap="square" rtlCol="0">
            <a:spAutoFit/>
          </a:bodyPr>
          <a:lstStyle/>
          <a:p>
            <a:pPr algn="ctr"/>
            <a:r>
              <a:rPr kumimoji="1" lang="en-US" altLang="zh-CN" sz="1200" dirty="0">
                <a:solidFill>
                  <a:srgbClr val="FF0000"/>
                </a:solidFill>
              </a:rPr>
              <a:t>Source</a:t>
            </a:r>
            <a:r>
              <a:rPr kumimoji="1" lang="zh-CN" altLang="en-US" sz="1200" dirty="0"/>
              <a:t> </a:t>
            </a:r>
            <a:r>
              <a:rPr kumimoji="1" lang="en-US" altLang="zh-CN" sz="1200" dirty="0"/>
              <a:t>circuit</a:t>
            </a:r>
            <a:r>
              <a:rPr kumimoji="1" lang="zh-CN" altLang="en-US" sz="1200" dirty="0"/>
              <a:t> </a:t>
            </a:r>
            <a:r>
              <a:rPr kumimoji="1" lang="en-US" altLang="zh-CN" sz="1200" dirty="0"/>
              <a:t>of</a:t>
            </a:r>
            <a:r>
              <a:rPr kumimoji="1" lang="zh-CN" altLang="en-US" sz="1200" dirty="0"/>
              <a:t> </a:t>
            </a:r>
            <a:r>
              <a:rPr kumimoji="1" lang="en-US" altLang="zh-CN" sz="1200" dirty="0"/>
              <a:t>the</a:t>
            </a:r>
            <a:r>
              <a:rPr kumimoji="1" lang="zh-CN" altLang="en-US" sz="1200" dirty="0"/>
              <a:t> </a:t>
            </a:r>
            <a:r>
              <a:rPr kumimoji="1" lang="en-US" altLang="zh-CN" sz="1200" dirty="0"/>
              <a:t>substitution</a:t>
            </a:r>
            <a:r>
              <a:rPr kumimoji="1" lang="zh-CN" altLang="en-US" sz="1200" dirty="0"/>
              <a:t> </a:t>
            </a:r>
            <a:r>
              <a:rPr kumimoji="1" lang="en-US" altLang="zh-CN" sz="1200" dirty="0"/>
              <a:t>rule</a:t>
            </a:r>
            <a:endParaRPr kumimoji="1" lang="zh-CN" altLang="en-US" sz="1200" dirty="0"/>
          </a:p>
        </p:txBody>
      </p:sp>
      <p:sp>
        <p:nvSpPr>
          <p:cNvPr id="11" name="文本框 10">
            <a:extLst>
              <a:ext uri="{FF2B5EF4-FFF2-40B4-BE49-F238E27FC236}">
                <a16:creationId xmlns:a16="http://schemas.microsoft.com/office/drawing/2014/main" id="{FE1FACA0-AAA8-D38B-92D3-20727386E1A2}"/>
              </a:ext>
            </a:extLst>
          </p:cNvPr>
          <p:cNvSpPr txBox="1"/>
          <p:nvPr/>
        </p:nvSpPr>
        <p:spPr>
          <a:xfrm>
            <a:off x="9822922" y="1892845"/>
            <a:ext cx="1634482" cy="461665"/>
          </a:xfrm>
          <a:prstGeom prst="rect">
            <a:avLst/>
          </a:prstGeom>
          <a:noFill/>
        </p:spPr>
        <p:txBody>
          <a:bodyPr wrap="square" rtlCol="0">
            <a:spAutoFit/>
          </a:bodyPr>
          <a:lstStyle/>
          <a:p>
            <a:pPr algn="ctr"/>
            <a:r>
              <a:rPr kumimoji="1" lang="en-US" altLang="zh-CN" sz="1200" dirty="0"/>
              <a:t>The</a:t>
            </a:r>
            <a:r>
              <a:rPr kumimoji="1" lang="zh-CN" altLang="en-US" sz="1200" dirty="0"/>
              <a:t> </a:t>
            </a:r>
            <a:r>
              <a:rPr kumimoji="1" lang="en-US" altLang="zh-CN" sz="1200" dirty="0"/>
              <a:t>maximum</a:t>
            </a:r>
            <a:r>
              <a:rPr kumimoji="1" lang="zh-CN" altLang="en-US" sz="1200" dirty="0"/>
              <a:t> </a:t>
            </a:r>
            <a:r>
              <a:rPr kumimoji="1" lang="en-US" altLang="zh-CN" sz="1200" dirty="0"/>
              <a:t>qubit</a:t>
            </a:r>
            <a:r>
              <a:rPr kumimoji="1" lang="zh-CN" altLang="en-US" sz="1200" dirty="0"/>
              <a:t> </a:t>
            </a:r>
            <a:r>
              <a:rPr kumimoji="1" lang="en-US" altLang="zh-CN" sz="1200" dirty="0"/>
              <a:t>number</a:t>
            </a:r>
            <a:r>
              <a:rPr kumimoji="1" lang="zh-CN" altLang="en-US" sz="1200" dirty="0"/>
              <a:t> </a:t>
            </a:r>
            <a:r>
              <a:rPr kumimoji="1" lang="en-US" altLang="zh-CN" sz="1200" dirty="0"/>
              <a:t>used</a:t>
            </a:r>
            <a:r>
              <a:rPr kumimoji="1" lang="zh-CN" altLang="en-US" sz="1200" dirty="0"/>
              <a:t> </a:t>
            </a:r>
            <a:r>
              <a:rPr kumimoji="1" lang="en-US" altLang="zh-CN" sz="1200" dirty="0"/>
              <a:t>in</a:t>
            </a:r>
            <a:r>
              <a:rPr kumimoji="1" lang="zh-CN" altLang="en-US" sz="1200" dirty="0"/>
              <a:t> </a:t>
            </a:r>
            <a:r>
              <a:rPr kumimoji="1" lang="en-US" altLang="zh-CN" sz="1200" dirty="0"/>
              <a:t>rule</a:t>
            </a:r>
            <a:endParaRPr kumimoji="1" lang="zh-CN" altLang="en-US" sz="1200" dirty="0"/>
          </a:p>
        </p:txBody>
      </p:sp>
      <p:sp>
        <p:nvSpPr>
          <p:cNvPr id="12" name="文本框 11">
            <a:extLst>
              <a:ext uri="{FF2B5EF4-FFF2-40B4-BE49-F238E27FC236}">
                <a16:creationId xmlns:a16="http://schemas.microsoft.com/office/drawing/2014/main" id="{8F7DF130-BDB7-972A-23DE-DEF5281F56B1}"/>
              </a:ext>
            </a:extLst>
          </p:cNvPr>
          <p:cNvSpPr txBox="1"/>
          <p:nvPr/>
        </p:nvSpPr>
        <p:spPr>
          <a:xfrm>
            <a:off x="9874152" y="5337239"/>
            <a:ext cx="1634482" cy="461665"/>
          </a:xfrm>
          <a:prstGeom prst="rect">
            <a:avLst/>
          </a:prstGeom>
          <a:noFill/>
        </p:spPr>
        <p:txBody>
          <a:bodyPr wrap="square" rtlCol="0">
            <a:spAutoFit/>
          </a:bodyPr>
          <a:lstStyle/>
          <a:p>
            <a:pPr algn="ctr"/>
            <a:r>
              <a:rPr kumimoji="1" lang="en-US" altLang="zh-CN" sz="1200" dirty="0">
                <a:solidFill>
                  <a:srgbClr val="FF0000"/>
                </a:solidFill>
              </a:rPr>
              <a:t>Target</a:t>
            </a:r>
            <a:r>
              <a:rPr kumimoji="1" lang="zh-CN" altLang="en-US" sz="1200" dirty="0"/>
              <a:t> </a:t>
            </a:r>
            <a:r>
              <a:rPr kumimoji="1" lang="en-US" altLang="zh-CN" sz="1200" dirty="0"/>
              <a:t>circuit</a:t>
            </a:r>
            <a:r>
              <a:rPr kumimoji="1" lang="zh-CN" altLang="en-US" sz="1200" dirty="0"/>
              <a:t> </a:t>
            </a:r>
            <a:r>
              <a:rPr kumimoji="1" lang="en-US" altLang="zh-CN" sz="1200" dirty="0"/>
              <a:t>of</a:t>
            </a:r>
            <a:r>
              <a:rPr kumimoji="1" lang="zh-CN" altLang="en-US" sz="1200" dirty="0"/>
              <a:t> </a:t>
            </a:r>
            <a:r>
              <a:rPr kumimoji="1" lang="en-US" altLang="zh-CN" sz="1200" dirty="0"/>
              <a:t>the</a:t>
            </a:r>
            <a:r>
              <a:rPr kumimoji="1" lang="zh-CN" altLang="en-US" sz="1200" dirty="0"/>
              <a:t> </a:t>
            </a:r>
            <a:r>
              <a:rPr kumimoji="1" lang="en-US" altLang="zh-CN" sz="1200" dirty="0"/>
              <a:t>substitution</a:t>
            </a:r>
            <a:r>
              <a:rPr kumimoji="1" lang="zh-CN" altLang="en-US" sz="1200" dirty="0"/>
              <a:t> </a:t>
            </a:r>
            <a:r>
              <a:rPr kumimoji="1" lang="en-US" altLang="zh-CN" sz="1200" dirty="0"/>
              <a:t>rule</a:t>
            </a:r>
            <a:endParaRPr kumimoji="1" lang="zh-CN" altLang="en-US" sz="1200" dirty="0"/>
          </a:p>
        </p:txBody>
      </p:sp>
      <p:sp>
        <p:nvSpPr>
          <p:cNvPr id="13" name="文本框 12">
            <a:extLst>
              <a:ext uri="{FF2B5EF4-FFF2-40B4-BE49-F238E27FC236}">
                <a16:creationId xmlns:a16="http://schemas.microsoft.com/office/drawing/2014/main" id="{D3CFACA6-25A0-0AA3-DBE2-4BE07971EF6F}"/>
              </a:ext>
            </a:extLst>
          </p:cNvPr>
          <p:cNvSpPr txBox="1"/>
          <p:nvPr/>
        </p:nvSpPr>
        <p:spPr>
          <a:xfrm>
            <a:off x="8319864" y="5951146"/>
            <a:ext cx="1780723" cy="338554"/>
          </a:xfrm>
          <a:prstGeom prst="rect">
            <a:avLst/>
          </a:prstGeom>
          <a:solidFill>
            <a:schemeClr val="bg1">
              <a:lumMod val="95000"/>
            </a:schemeClr>
          </a:solidFill>
          <a:ln>
            <a:solidFill>
              <a:schemeClr val="accent1">
                <a:shade val="50000"/>
              </a:schemeClr>
            </a:solidFill>
          </a:ln>
          <a:effectLst>
            <a:outerShdw blurRad="50800" dist="38100" dir="2700000" algn="tl" rotWithShape="0">
              <a:prstClr val="black">
                <a:alpha val="40000"/>
              </a:prstClr>
            </a:outerShdw>
          </a:effectLst>
        </p:spPr>
        <p:txBody>
          <a:bodyPr wrap="square" rtlCol="0">
            <a:spAutoFit/>
          </a:bodyPr>
          <a:lstStyle/>
          <a:p>
            <a:pPr algn="ctr"/>
            <a:r>
              <a:rPr kumimoji="1" lang="en-US" altLang="zh-CN" sz="1600" dirty="0">
                <a:latin typeface="Calibri" panose="020F0502020204030204" pitchFamily="34" charset="0"/>
                <a:cs typeface="Calibri" panose="020F0502020204030204" pitchFamily="34" charset="0"/>
              </a:rPr>
              <a:t>Generic</a:t>
            </a:r>
            <a:r>
              <a:rPr kumimoji="1" lang="zh-CN" altLang="en-US" sz="1600" dirty="0">
                <a:latin typeface="Calibri" panose="020F0502020204030204" pitchFamily="34" charset="0"/>
                <a:cs typeface="Calibri" panose="020F0502020204030204" pitchFamily="34" charset="0"/>
              </a:rPr>
              <a:t> </a:t>
            </a:r>
            <a:r>
              <a:rPr kumimoji="1" lang="en-US" altLang="zh-CN" sz="1600" dirty="0">
                <a:latin typeface="Calibri" panose="020F0502020204030204" pitchFamily="34" charset="0"/>
                <a:cs typeface="Calibri" panose="020F0502020204030204" pitchFamily="34" charset="0"/>
              </a:rPr>
              <a:t>Pattern</a:t>
            </a:r>
            <a:endParaRPr kumimoji="1" lang="zh-CN" altLang="en-US" sz="1600" dirty="0">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ED4E5672-4287-B6B2-3ED9-8D0735FD7781}"/>
              </a:ext>
            </a:extLst>
          </p:cNvPr>
          <p:cNvSpPr txBox="1"/>
          <p:nvPr/>
        </p:nvSpPr>
        <p:spPr>
          <a:xfrm>
            <a:off x="8187673" y="804933"/>
            <a:ext cx="1166648" cy="461665"/>
          </a:xfrm>
          <a:prstGeom prst="rect">
            <a:avLst/>
          </a:prstGeom>
          <a:noFill/>
        </p:spPr>
        <p:txBody>
          <a:bodyPr wrap="square" rtlCol="0">
            <a:spAutoFit/>
          </a:bodyPr>
          <a:lstStyle/>
          <a:p>
            <a:pPr algn="ctr"/>
            <a:r>
              <a:rPr kumimoji="1" lang="en-US" altLang="zh-CN" sz="1200" dirty="0"/>
              <a:t>User-defined</a:t>
            </a:r>
            <a:r>
              <a:rPr kumimoji="1" lang="zh-CN" altLang="en-US" sz="1200" dirty="0"/>
              <a:t> </a:t>
            </a:r>
            <a:r>
              <a:rPr kumimoji="1" lang="en-US" altLang="zh-CN" sz="1200" dirty="0"/>
              <a:t>pattern</a:t>
            </a:r>
            <a:r>
              <a:rPr kumimoji="1" lang="zh-CN" altLang="en-US" sz="1200" dirty="0"/>
              <a:t> </a:t>
            </a:r>
            <a:r>
              <a:rPr kumimoji="1" lang="en-US" altLang="zh-CN" sz="1200" dirty="0"/>
              <a:t>name</a:t>
            </a:r>
            <a:endParaRPr kumimoji="1" lang="zh-CN" altLang="en-US" sz="1200" dirty="0"/>
          </a:p>
        </p:txBody>
      </p:sp>
      <p:cxnSp>
        <p:nvCxnSpPr>
          <p:cNvPr id="15" name="直线连接符 14">
            <a:extLst>
              <a:ext uri="{FF2B5EF4-FFF2-40B4-BE49-F238E27FC236}">
                <a16:creationId xmlns:a16="http://schemas.microsoft.com/office/drawing/2014/main" id="{CF50C9F2-BC46-C827-6333-9889EF940620}"/>
              </a:ext>
            </a:extLst>
          </p:cNvPr>
          <p:cNvCxnSpPr>
            <a:cxnSpLocks/>
          </p:cNvCxnSpPr>
          <p:nvPr/>
        </p:nvCxnSpPr>
        <p:spPr>
          <a:xfrm>
            <a:off x="2192815" y="5582904"/>
            <a:ext cx="206306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3E774715-559C-AA0E-0DE4-E0D285576254}"/>
              </a:ext>
            </a:extLst>
          </p:cNvPr>
          <p:cNvSpPr/>
          <p:nvPr/>
        </p:nvSpPr>
        <p:spPr>
          <a:xfrm>
            <a:off x="2386605" y="5366904"/>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cxnSp>
        <p:nvCxnSpPr>
          <p:cNvPr id="17" name="直线连接符 16">
            <a:extLst>
              <a:ext uri="{FF2B5EF4-FFF2-40B4-BE49-F238E27FC236}">
                <a16:creationId xmlns:a16="http://schemas.microsoft.com/office/drawing/2014/main" id="{2F02E812-AD8D-A241-F48B-57333E3C1BE3}"/>
              </a:ext>
            </a:extLst>
          </p:cNvPr>
          <p:cNvCxnSpPr>
            <a:cxnSpLocks/>
          </p:cNvCxnSpPr>
          <p:nvPr/>
        </p:nvCxnSpPr>
        <p:spPr>
          <a:xfrm>
            <a:off x="2192815" y="5023451"/>
            <a:ext cx="206306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a16="http://schemas.microsoft.com/office/drawing/2014/main" id="{2E59079F-A50C-DF21-3518-7CDD050FF81B}"/>
              </a:ext>
            </a:extLst>
          </p:cNvPr>
          <p:cNvSpPr/>
          <p:nvPr/>
        </p:nvSpPr>
        <p:spPr>
          <a:xfrm>
            <a:off x="3198317" y="4987451"/>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Calibri" panose="020F0502020204030204" pitchFamily="34" charset="0"/>
              <a:cs typeface="Calibri" panose="020F0502020204030204" pitchFamily="34" charset="0"/>
            </a:endParaRPr>
          </a:p>
        </p:txBody>
      </p:sp>
      <p:sp>
        <p:nvSpPr>
          <p:cNvPr id="19" name="椭圆 18">
            <a:extLst>
              <a:ext uri="{FF2B5EF4-FFF2-40B4-BE49-F238E27FC236}">
                <a16:creationId xmlns:a16="http://schemas.microsoft.com/office/drawing/2014/main" id="{1AA202C3-74A2-C26D-2F6B-A3B193618EF8}"/>
              </a:ext>
            </a:extLst>
          </p:cNvPr>
          <p:cNvSpPr/>
          <p:nvPr/>
        </p:nvSpPr>
        <p:spPr>
          <a:xfrm>
            <a:off x="3018261" y="5367154"/>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Calibri" panose="020F0502020204030204" pitchFamily="34" charset="0"/>
              <a:cs typeface="Calibri" panose="020F0502020204030204" pitchFamily="34" charset="0"/>
            </a:endParaRPr>
          </a:p>
        </p:txBody>
      </p:sp>
      <p:cxnSp>
        <p:nvCxnSpPr>
          <p:cNvPr id="20" name="直线连接符 19">
            <a:extLst>
              <a:ext uri="{FF2B5EF4-FFF2-40B4-BE49-F238E27FC236}">
                <a16:creationId xmlns:a16="http://schemas.microsoft.com/office/drawing/2014/main" id="{D3F0C8C3-0409-DCA5-A547-5367E8B98036}"/>
              </a:ext>
            </a:extLst>
          </p:cNvPr>
          <p:cNvCxnSpPr>
            <a:stCxn id="19" idx="2"/>
            <a:endCxn id="19" idx="6"/>
          </p:cNvCxnSpPr>
          <p:nvPr/>
        </p:nvCxnSpPr>
        <p:spPr>
          <a:xfrm>
            <a:off x="3018261" y="5583154"/>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线连接符 20">
            <a:extLst>
              <a:ext uri="{FF2B5EF4-FFF2-40B4-BE49-F238E27FC236}">
                <a16:creationId xmlns:a16="http://schemas.microsoft.com/office/drawing/2014/main" id="{F53297B2-5811-116E-981E-06C1EDF8D8E8}"/>
              </a:ext>
            </a:extLst>
          </p:cNvPr>
          <p:cNvCxnSpPr>
            <a:cxnSpLocks/>
            <a:stCxn id="18" idx="4"/>
            <a:endCxn id="19" idx="4"/>
          </p:cNvCxnSpPr>
          <p:nvPr/>
        </p:nvCxnSpPr>
        <p:spPr>
          <a:xfrm flipH="1">
            <a:off x="3234261" y="5059451"/>
            <a:ext cx="1" cy="7397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B4D73F4D-1D1F-6DEB-F6BC-331987082FC5}"/>
              </a:ext>
            </a:extLst>
          </p:cNvPr>
          <p:cNvSpPr/>
          <p:nvPr/>
        </p:nvSpPr>
        <p:spPr>
          <a:xfrm>
            <a:off x="3650026" y="5366904"/>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cxnSp>
        <p:nvCxnSpPr>
          <p:cNvPr id="23" name="直线连接符 22">
            <a:extLst>
              <a:ext uri="{FF2B5EF4-FFF2-40B4-BE49-F238E27FC236}">
                <a16:creationId xmlns:a16="http://schemas.microsoft.com/office/drawing/2014/main" id="{418F96AA-51F9-560E-9C70-F94D1C055A6D}"/>
              </a:ext>
            </a:extLst>
          </p:cNvPr>
          <p:cNvCxnSpPr>
            <a:cxnSpLocks/>
          </p:cNvCxnSpPr>
          <p:nvPr/>
        </p:nvCxnSpPr>
        <p:spPr>
          <a:xfrm>
            <a:off x="4826146" y="5605878"/>
            <a:ext cx="1168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线连接符 23">
            <a:extLst>
              <a:ext uri="{FF2B5EF4-FFF2-40B4-BE49-F238E27FC236}">
                <a16:creationId xmlns:a16="http://schemas.microsoft.com/office/drawing/2014/main" id="{B49DF87C-F479-8677-389D-03FCB30E0E01}"/>
              </a:ext>
            </a:extLst>
          </p:cNvPr>
          <p:cNvCxnSpPr>
            <a:cxnSpLocks/>
          </p:cNvCxnSpPr>
          <p:nvPr/>
        </p:nvCxnSpPr>
        <p:spPr>
          <a:xfrm>
            <a:off x="4826146" y="5046425"/>
            <a:ext cx="11684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8D12D4C3-BC72-0A12-774E-A4A8A647D3F8}"/>
              </a:ext>
            </a:extLst>
          </p:cNvPr>
          <p:cNvSpPr txBox="1"/>
          <p:nvPr/>
        </p:nvSpPr>
        <p:spPr>
          <a:xfrm>
            <a:off x="4443550" y="5182238"/>
            <a:ext cx="300082"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a:t>
            </a:r>
            <a:endParaRPr kumimoji="1" lang="zh-CN" altLang="en-US" dirty="0">
              <a:latin typeface="Calibri" panose="020F0502020204030204" pitchFamily="34" charset="0"/>
              <a:cs typeface="Calibri" panose="020F0502020204030204" pitchFamily="34" charset="0"/>
            </a:endParaRPr>
          </a:p>
        </p:txBody>
      </p:sp>
      <p:sp>
        <p:nvSpPr>
          <p:cNvPr id="26" name="矩形 25">
            <a:extLst>
              <a:ext uri="{FF2B5EF4-FFF2-40B4-BE49-F238E27FC236}">
                <a16:creationId xmlns:a16="http://schemas.microsoft.com/office/drawing/2014/main" id="{B2D82B7D-16CA-2BB1-D3D0-7F8F0B0162C6}"/>
              </a:ext>
            </a:extLst>
          </p:cNvPr>
          <p:cNvSpPr/>
          <p:nvPr/>
        </p:nvSpPr>
        <p:spPr>
          <a:xfrm>
            <a:off x="2386497" y="4794425"/>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sp>
        <p:nvSpPr>
          <p:cNvPr id="27" name="矩形 26">
            <a:extLst>
              <a:ext uri="{FF2B5EF4-FFF2-40B4-BE49-F238E27FC236}">
                <a16:creationId xmlns:a16="http://schemas.microsoft.com/office/drawing/2014/main" id="{DEF26EE3-2A86-810B-04BF-9C8C49BBE287}"/>
              </a:ext>
            </a:extLst>
          </p:cNvPr>
          <p:cNvSpPr/>
          <p:nvPr/>
        </p:nvSpPr>
        <p:spPr>
          <a:xfrm>
            <a:off x="3633773" y="4798370"/>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latin typeface="Calibri" panose="020F0502020204030204" pitchFamily="34" charset="0"/>
                <a:cs typeface="Calibri" panose="020F0502020204030204" pitchFamily="34" charset="0"/>
              </a:rPr>
              <a:t>H</a:t>
            </a:r>
            <a:endParaRPr kumimoji="1" lang="zh-CN" altLang="en-US" i="1" dirty="0">
              <a:solidFill>
                <a:schemeClr val="tx1"/>
              </a:solidFill>
              <a:latin typeface="Calibri" panose="020F0502020204030204" pitchFamily="34" charset="0"/>
              <a:cs typeface="Calibri" panose="020F0502020204030204" pitchFamily="34" charset="0"/>
            </a:endParaRPr>
          </a:p>
        </p:txBody>
      </p:sp>
      <p:sp>
        <p:nvSpPr>
          <p:cNvPr id="28" name="椭圆 27">
            <a:extLst>
              <a:ext uri="{FF2B5EF4-FFF2-40B4-BE49-F238E27FC236}">
                <a16:creationId xmlns:a16="http://schemas.microsoft.com/office/drawing/2014/main" id="{1A67A82A-ABDB-1D28-295E-65C9BED98F4D}"/>
              </a:ext>
            </a:extLst>
          </p:cNvPr>
          <p:cNvSpPr/>
          <p:nvPr/>
        </p:nvSpPr>
        <p:spPr>
          <a:xfrm>
            <a:off x="5361034" y="5582904"/>
            <a:ext cx="71889"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Calibri" panose="020F0502020204030204" pitchFamily="34" charset="0"/>
              <a:cs typeface="Calibri" panose="020F0502020204030204" pitchFamily="34" charset="0"/>
            </a:endParaRPr>
          </a:p>
        </p:txBody>
      </p:sp>
      <p:sp>
        <p:nvSpPr>
          <p:cNvPr id="29" name="椭圆 28">
            <a:extLst>
              <a:ext uri="{FF2B5EF4-FFF2-40B4-BE49-F238E27FC236}">
                <a16:creationId xmlns:a16="http://schemas.microsoft.com/office/drawing/2014/main" id="{1A636668-F0B0-D95F-095B-2CF4918FD9A0}"/>
              </a:ext>
            </a:extLst>
          </p:cNvPr>
          <p:cNvSpPr/>
          <p:nvPr/>
        </p:nvSpPr>
        <p:spPr>
          <a:xfrm>
            <a:off x="5180979" y="4829310"/>
            <a:ext cx="432000" cy="43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Calibri" panose="020F0502020204030204" pitchFamily="34" charset="0"/>
              <a:cs typeface="Calibri" panose="020F0502020204030204" pitchFamily="34" charset="0"/>
            </a:endParaRPr>
          </a:p>
        </p:txBody>
      </p:sp>
      <p:cxnSp>
        <p:nvCxnSpPr>
          <p:cNvPr id="30" name="直线连接符 29">
            <a:extLst>
              <a:ext uri="{FF2B5EF4-FFF2-40B4-BE49-F238E27FC236}">
                <a16:creationId xmlns:a16="http://schemas.microsoft.com/office/drawing/2014/main" id="{C010988B-6FBE-FD7C-417D-C0B96C6BA29A}"/>
              </a:ext>
            </a:extLst>
          </p:cNvPr>
          <p:cNvCxnSpPr>
            <a:stCxn id="29" idx="2"/>
            <a:endCxn id="29" idx="6"/>
          </p:cNvCxnSpPr>
          <p:nvPr/>
        </p:nvCxnSpPr>
        <p:spPr>
          <a:xfrm>
            <a:off x="5180979" y="5045310"/>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线连接符 30">
            <a:extLst>
              <a:ext uri="{FF2B5EF4-FFF2-40B4-BE49-F238E27FC236}">
                <a16:creationId xmlns:a16="http://schemas.microsoft.com/office/drawing/2014/main" id="{39E3BBB3-801B-A0FA-C56D-ACCC1B942D0C}"/>
              </a:ext>
            </a:extLst>
          </p:cNvPr>
          <p:cNvCxnSpPr>
            <a:cxnSpLocks/>
            <a:stCxn id="28" idx="0"/>
            <a:endCxn id="29" idx="0"/>
          </p:cNvCxnSpPr>
          <p:nvPr/>
        </p:nvCxnSpPr>
        <p:spPr>
          <a:xfrm flipV="1">
            <a:off x="5396979" y="4829310"/>
            <a:ext cx="0" cy="7535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4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32">
            <a:extLst>
              <a:ext uri="{FF2B5EF4-FFF2-40B4-BE49-F238E27FC236}">
                <a16:creationId xmlns:a16="http://schemas.microsoft.com/office/drawing/2014/main" id="{27DBBCAE-2F08-1038-F54D-7CA4A709ECF9}"/>
              </a:ext>
            </a:extLst>
          </p:cNvPr>
          <p:cNvSpPr>
            <a:spLocks noGrp="1"/>
          </p:cNvSpPr>
          <p:nvPr>
            <p:ph type="title"/>
          </p:nvPr>
        </p:nvSpPr>
        <p:spPr/>
        <p:txBody>
          <a:bodyPr/>
          <a:lstStyle/>
          <a:p>
            <a:r>
              <a:rPr kumimoji="1" lang="zh-CN" altLang="en-US" dirty="0"/>
              <a:t>模式描述格式</a:t>
            </a:r>
          </a:p>
        </p:txBody>
      </p:sp>
      <p:sp>
        <p:nvSpPr>
          <p:cNvPr id="3" name="灯片编号占位符 2">
            <a:extLst>
              <a:ext uri="{FF2B5EF4-FFF2-40B4-BE49-F238E27FC236}">
                <a16:creationId xmlns:a16="http://schemas.microsoft.com/office/drawing/2014/main" id="{80D94C82-5BA5-AA5E-4647-A32DEA9F2C93}"/>
              </a:ext>
            </a:extLst>
          </p:cNvPr>
          <p:cNvSpPr>
            <a:spLocks noGrp="1"/>
          </p:cNvSpPr>
          <p:nvPr>
            <p:ph type="sldNum" sz="quarter" idx="10"/>
          </p:nvPr>
        </p:nvSpPr>
        <p:spPr/>
        <p:txBody>
          <a:bodyPr/>
          <a:lstStyle/>
          <a:p>
            <a:fld id="{86CB4B4D-7CA3-9044-876B-883B54F8677D}" type="slidenum">
              <a:rPr lang="en-US" altLang="zh-CN" smtClean="0"/>
              <a:pPr/>
              <a:t>21</a:t>
            </a:fld>
            <a:endParaRPr lang="zh-CN" altLang="en-US"/>
          </a:p>
        </p:txBody>
      </p:sp>
      <p:sp>
        <p:nvSpPr>
          <p:cNvPr id="34" name="文本占位符 33">
            <a:extLst>
              <a:ext uri="{FF2B5EF4-FFF2-40B4-BE49-F238E27FC236}">
                <a16:creationId xmlns:a16="http://schemas.microsoft.com/office/drawing/2014/main" id="{88B1BA37-F641-E895-63E6-5D4977E7F3CB}"/>
              </a:ext>
            </a:extLst>
          </p:cNvPr>
          <p:cNvSpPr>
            <a:spLocks noGrp="1"/>
          </p:cNvSpPr>
          <p:nvPr>
            <p:ph type="body" idx="1"/>
          </p:nvPr>
        </p:nvSpPr>
        <p:spPr>
          <a:xfrm>
            <a:off x="190005" y="902526"/>
            <a:ext cx="5183854" cy="2238471"/>
          </a:xfrm>
        </p:spPr>
        <p:txBody>
          <a:bodyPr/>
          <a:lstStyle/>
          <a:p>
            <a:r>
              <a:rPr kumimoji="1" lang="zh-CN" altLang="en-US" dirty="0"/>
              <a:t>合并模式</a:t>
            </a:r>
            <a:endParaRPr kumimoji="1" lang="en-US" altLang="zh-CN" dirty="0"/>
          </a:p>
          <a:p>
            <a:pPr lvl="1"/>
            <a:r>
              <a:rPr kumimoji="1" lang="zh-CN" altLang="en-US" dirty="0"/>
              <a:t>通用模式虽然表达能力足够，但处理能力低效</a:t>
            </a:r>
            <a:endParaRPr kumimoji="1" lang="en-US" altLang="zh-CN"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83806AA-4EE6-08B2-B118-82A48B94EC04}"/>
                  </a:ext>
                </a:extLst>
              </p:cNvPr>
              <p:cNvSpPr txBox="1"/>
              <p:nvPr/>
            </p:nvSpPr>
            <p:spPr>
              <a:xfrm>
                <a:off x="324453" y="2761283"/>
                <a:ext cx="6182710" cy="2246769"/>
              </a:xfrm>
              <a:prstGeom prst="rect">
                <a:avLst/>
              </a:prstGeom>
              <a:solidFill>
                <a:schemeClr val="bg1"/>
              </a:solidFill>
              <a:ln>
                <a:solidFill>
                  <a:schemeClr val="tx1"/>
                </a:solidFill>
              </a:ln>
              <a:effectLst>
                <a:outerShdw blurRad="50800" dist="38100" dir="8100000" algn="tr" rotWithShape="0">
                  <a:prstClr val="black">
                    <a:alpha val="40000"/>
                  </a:prstClr>
                </a:outerShdw>
              </a:effectLst>
            </p:spPr>
            <p:txBody>
              <a:bodyPr wrap="square" rtlCol="0">
                <a:spAutoFit/>
              </a:bodyPr>
              <a:lstStyle/>
              <a:p>
                <a:r>
                  <a:rPr kumimoji="1" lang="en-US" altLang="zh-CN" sz="1400" dirty="0"/>
                  <a:t>Definition</a:t>
                </a:r>
                <a:r>
                  <a:rPr kumimoji="1" lang="zh-CN" altLang="en-US" sz="1400" dirty="0"/>
                  <a:t> </a:t>
                </a:r>
                <a:r>
                  <a:rPr kumimoji="1" lang="en-US" altLang="zh-CN" sz="1400" dirty="0"/>
                  <a:t>–</a:t>
                </a:r>
                <a:r>
                  <a:rPr kumimoji="1" lang="zh-CN" altLang="en-US" sz="1400" dirty="0"/>
                  <a:t> </a:t>
                </a:r>
                <a:r>
                  <a:rPr kumimoji="1" lang="en-US" altLang="zh-CN" sz="1400" i="1" dirty="0"/>
                  <a:t>Folding</a:t>
                </a:r>
                <a:r>
                  <a:rPr kumimoji="1" lang="zh-CN" altLang="en-US" sz="1400" i="1" dirty="0"/>
                  <a:t> </a:t>
                </a:r>
                <a:r>
                  <a:rPr kumimoji="1" lang="en-US" altLang="zh-CN" sz="1400" i="1" dirty="0"/>
                  <a:t>Pattern</a:t>
                </a:r>
              </a:p>
              <a:p>
                <a:r>
                  <a:rPr kumimoji="1" lang="en-US" altLang="zh-CN" sz="1400" dirty="0"/>
                  <a:t>A</a:t>
                </a:r>
                <a:r>
                  <a:rPr kumimoji="1" lang="zh-CN" altLang="en-US" sz="1400" dirty="0"/>
                  <a:t> </a:t>
                </a:r>
                <a:r>
                  <a:rPr kumimoji="1" lang="en-US" altLang="zh-CN" sz="1400" b="1" dirty="0"/>
                  <a:t>folding</a:t>
                </a:r>
                <a:r>
                  <a:rPr kumimoji="1" lang="zh-CN" altLang="en-US" sz="1400" b="1" dirty="0"/>
                  <a:t> </a:t>
                </a:r>
                <a:r>
                  <a:rPr kumimoji="1" lang="en-US" altLang="zh-CN" sz="1400" b="1" dirty="0"/>
                  <a:t>pattern</a:t>
                </a:r>
                <a:r>
                  <a:rPr kumimoji="1" lang="zh-CN" altLang="en-US" sz="1400" b="1" dirty="0"/>
                  <a:t> </a:t>
                </a:r>
                <a:r>
                  <a:rPr kumimoji="1" lang="en-US" altLang="zh-CN" sz="1400" dirty="0"/>
                  <a:t>tells</a:t>
                </a:r>
                <a:r>
                  <a:rPr kumimoji="1" lang="zh-CN" altLang="en-US" sz="1400" dirty="0"/>
                  <a:t> </a:t>
                </a:r>
                <a:r>
                  <a:rPr kumimoji="1" lang="en-US" altLang="zh-CN" sz="1400" dirty="0"/>
                  <a:t>the</a:t>
                </a:r>
                <a:r>
                  <a:rPr kumimoji="1" lang="zh-CN" altLang="en-US" sz="1400" dirty="0"/>
                  <a:t> </a:t>
                </a:r>
                <a:r>
                  <a:rPr kumimoji="1" lang="en-US" altLang="zh-CN" sz="1400" dirty="0"/>
                  <a:t>rewriter</a:t>
                </a:r>
                <a:r>
                  <a:rPr kumimoji="1" lang="zh-CN" altLang="en-US" sz="1400" dirty="0"/>
                  <a:t> </a:t>
                </a:r>
                <a:r>
                  <a:rPr kumimoji="1" lang="en-US" altLang="zh-CN" sz="1400" dirty="0"/>
                  <a:t>how</a:t>
                </a:r>
                <a:r>
                  <a:rPr kumimoji="1" lang="zh-CN" altLang="en-US" sz="1400" dirty="0"/>
                  <a:t> </a:t>
                </a:r>
                <a:r>
                  <a:rPr kumimoji="1" lang="en-US" altLang="zh-CN" sz="1400" dirty="0"/>
                  <a:t>to</a:t>
                </a:r>
                <a:r>
                  <a:rPr kumimoji="1" lang="zh-CN" altLang="en-US" sz="1400" dirty="0"/>
                  <a:t> </a:t>
                </a:r>
                <a:r>
                  <a:rPr kumimoji="1" lang="en-US" altLang="zh-CN" sz="1400" dirty="0"/>
                  <a:t>process</a:t>
                </a:r>
                <a:r>
                  <a:rPr kumimoji="1" lang="zh-CN" altLang="en-US" sz="1400" dirty="0"/>
                  <a:t> </a:t>
                </a:r>
                <a:r>
                  <a:rPr kumimoji="1" lang="en-US" altLang="zh-CN" sz="1400" dirty="0"/>
                  <a:t>a</a:t>
                </a:r>
                <a:r>
                  <a:rPr kumimoji="1" lang="zh-CN" altLang="en-US" sz="1400" dirty="0"/>
                  <a:t> </a:t>
                </a:r>
                <a:r>
                  <a:rPr kumimoji="1" lang="en-US" altLang="zh-CN" sz="1400" dirty="0"/>
                  <a:t>contiguous</a:t>
                </a:r>
                <a:r>
                  <a:rPr kumimoji="1" lang="zh-CN" altLang="en-US" sz="1400" dirty="0"/>
                  <a:t> </a:t>
                </a:r>
                <a:r>
                  <a:rPr kumimoji="1" lang="en-US" altLang="zh-CN" sz="1400" dirty="0"/>
                  <a:t>sequence</a:t>
                </a:r>
                <a:r>
                  <a:rPr kumimoji="1" lang="zh-CN" altLang="en-US" sz="1400" dirty="0"/>
                  <a:t> </a:t>
                </a:r>
                <a:r>
                  <a:rPr kumimoji="1" lang="en-US" altLang="zh-CN" sz="1400" dirty="0"/>
                  <a:t>of</a:t>
                </a:r>
                <a:r>
                  <a:rPr kumimoji="1" lang="zh-CN" altLang="en-US" sz="1400" dirty="0"/>
                  <a:t> </a:t>
                </a:r>
                <a:r>
                  <a:rPr kumimoji="1" lang="en-US" altLang="zh-CN" sz="1400" dirty="0"/>
                  <a:t>gates</a:t>
                </a:r>
                <a:r>
                  <a:rPr kumimoji="1" lang="zh-CN" altLang="en-US" sz="1400" dirty="0"/>
                  <a:t> </a:t>
                </a:r>
                <a:r>
                  <a:rPr kumimoji="1" lang="en-US" altLang="zh-CN" sz="1400" dirty="0"/>
                  <a:t>of</a:t>
                </a:r>
                <a:r>
                  <a:rPr kumimoji="1" lang="zh-CN" altLang="en-US" sz="1400" dirty="0"/>
                  <a:t> </a:t>
                </a:r>
                <a:r>
                  <a:rPr kumimoji="1" lang="en-US" altLang="zh-CN" sz="1400" dirty="0"/>
                  <a:t>the</a:t>
                </a:r>
                <a:r>
                  <a:rPr kumimoji="1" lang="zh-CN" altLang="en-US" sz="1400" dirty="0"/>
                  <a:t> </a:t>
                </a:r>
                <a:r>
                  <a:rPr kumimoji="1" lang="en-US" altLang="zh-CN" sz="1400" dirty="0"/>
                  <a:t>same</a:t>
                </a:r>
                <a:r>
                  <a:rPr kumimoji="1" lang="zh-CN" altLang="en-US" sz="1400" dirty="0"/>
                  <a:t> </a:t>
                </a:r>
                <a:r>
                  <a:rPr kumimoji="1" lang="en-US" altLang="zh-CN" sz="1400" dirty="0"/>
                  <a:t>kind</a:t>
                </a:r>
                <a:r>
                  <a:rPr kumimoji="1" lang="zh-CN" altLang="en-US" sz="1400" dirty="0"/>
                  <a:t> </a:t>
                </a:r>
                <a:r>
                  <a:rPr kumimoji="1" lang="en-US" altLang="zh-CN" sz="1400" dirty="0"/>
                  <a:t>acting</a:t>
                </a:r>
                <a:r>
                  <a:rPr kumimoji="1" lang="zh-CN" altLang="en-US" sz="1400" dirty="0"/>
                  <a:t> </a:t>
                </a:r>
                <a:r>
                  <a:rPr kumimoji="1" lang="en-US" altLang="zh-CN" sz="1400" dirty="0"/>
                  <a:t>on</a:t>
                </a:r>
                <a:r>
                  <a:rPr kumimoji="1" lang="zh-CN" altLang="en-US" sz="1400" dirty="0"/>
                  <a:t> </a:t>
                </a:r>
                <a:r>
                  <a:rPr kumimoji="1" lang="en-US" altLang="zh-CN" sz="1400" dirty="0"/>
                  <a:t>the</a:t>
                </a:r>
                <a:r>
                  <a:rPr kumimoji="1" lang="zh-CN" altLang="en-US" sz="1400" dirty="0"/>
                  <a:t> </a:t>
                </a:r>
                <a:r>
                  <a:rPr kumimoji="1" lang="en-US" altLang="zh-CN" sz="1400" dirty="0"/>
                  <a:t>same</a:t>
                </a:r>
                <a:r>
                  <a:rPr kumimoji="1" lang="zh-CN" altLang="en-US" sz="1400" dirty="0"/>
                  <a:t> </a:t>
                </a:r>
                <a:r>
                  <a:rPr kumimoji="1" lang="en-US" altLang="zh-CN" sz="1400" dirty="0"/>
                  <a:t>qubit(s).</a:t>
                </a:r>
                <a:r>
                  <a:rPr kumimoji="1" lang="zh-CN" altLang="en-US" sz="1400" dirty="0"/>
                  <a:t> </a:t>
                </a:r>
                <a:r>
                  <a:rPr kumimoji="1" lang="en-US" altLang="zh-CN" sz="1400" dirty="0"/>
                  <a:t>Note</a:t>
                </a:r>
                <a:r>
                  <a:rPr kumimoji="1" lang="zh-CN" altLang="en-US" sz="1400" dirty="0"/>
                  <a:t> </a:t>
                </a:r>
                <a:r>
                  <a:rPr kumimoji="1" lang="en-US" altLang="zh-CN" sz="1400" dirty="0"/>
                  <a:t>that</a:t>
                </a:r>
                <a:r>
                  <a:rPr kumimoji="1" lang="zh-CN" altLang="en-US" sz="1400" dirty="0"/>
                  <a:t> </a:t>
                </a:r>
                <a:r>
                  <a:rPr kumimoji="1" lang="en-US" altLang="zh-CN" sz="1400" dirty="0"/>
                  <a:t>the</a:t>
                </a:r>
                <a:r>
                  <a:rPr kumimoji="1" lang="zh-CN" altLang="en-US" sz="1400" dirty="0"/>
                  <a:t> </a:t>
                </a:r>
                <a:r>
                  <a:rPr kumimoji="1" lang="en-US" altLang="zh-CN" sz="1400" dirty="0"/>
                  <a:t>controlled</a:t>
                </a:r>
                <a:r>
                  <a:rPr kumimoji="1" lang="zh-CN" altLang="en-US" sz="1400" dirty="0"/>
                  <a:t> </a:t>
                </a:r>
                <a:r>
                  <a:rPr kumimoji="1" lang="en-US" altLang="zh-CN" sz="1400" dirty="0"/>
                  <a:t>gate</a:t>
                </a:r>
                <a:r>
                  <a:rPr kumimoji="1" lang="zh-CN" altLang="en-US" sz="1400" dirty="0"/>
                  <a:t> </a:t>
                </a:r>
                <a:r>
                  <a:rPr kumimoji="1" lang="en-US" altLang="zh-CN" sz="1400" dirty="0"/>
                  <a:t>should</a:t>
                </a:r>
                <a:r>
                  <a:rPr kumimoji="1" lang="zh-CN" altLang="en-US" sz="1400" dirty="0"/>
                  <a:t> </a:t>
                </a:r>
                <a:r>
                  <a:rPr kumimoji="1" lang="en-US" altLang="zh-CN" sz="1400" dirty="0"/>
                  <a:t>keep</a:t>
                </a:r>
                <a:r>
                  <a:rPr kumimoji="1" lang="zh-CN" altLang="en-US" sz="1400" dirty="0"/>
                  <a:t> </a:t>
                </a:r>
                <a:r>
                  <a:rPr kumimoji="1" lang="en-US" altLang="zh-CN" sz="1400" dirty="0"/>
                  <a:t>the</a:t>
                </a:r>
                <a:r>
                  <a:rPr kumimoji="1" lang="zh-CN" altLang="en-US" sz="1400" dirty="0"/>
                  <a:t> </a:t>
                </a:r>
                <a:r>
                  <a:rPr kumimoji="1" lang="en-US" altLang="zh-CN" sz="1400" dirty="0"/>
                  <a:t>control</a:t>
                </a:r>
                <a:r>
                  <a:rPr kumimoji="1" lang="zh-CN" altLang="en-US" sz="1400" dirty="0"/>
                  <a:t> </a:t>
                </a:r>
                <a:r>
                  <a:rPr kumimoji="1" lang="en-US" altLang="zh-CN" sz="1400" dirty="0"/>
                  <a:t>qubits</a:t>
                </a:r>
                <a:r>
                  <a:rPr kumimoji="1" lang="zh-CN" altLang="en-US" sz="1400" dirty="0"/>
                  <a:t> </a:t>
                </a:r>
                <a:r>
                  <a:rPr kumimoji="1" lang="en-US" altLang="zh-CN" sz="1400" dirty="0"/>
                  <a:t>and</a:t>
                </a:r>
                <a:r>
                  <a:rPr kumimoji="1" lang="zh-CN" altLang="en-US" sz="1400" dirty="0"/>
                  <a:t> </a:t>
                </a:r>
                <a:r>
                  <a:rPr kumimoji="1" lang="en-US" altLang="zh-CN" sz="1400" dirty="0"/>
                  <a:t>target</a:t>
                </a:r>
                <a:r>
                  <a:rPr kumimoji="1" lang="zh-CN" altLang="en-US" sz="1400" dirty="0"/>
                  <a:t> </a:t>
                </a:r>
                <a:r>
                  <a:rPr kumimoji="1" lang="en-US" altLang="zh-CN" sz="1400" dirty="0"/>
                  <a:t>qubit</a:t>
                </a:r>
                <a:r>
                  <a:rPr kumimoji="1" lang="zh-CN" altLang="en-US" sz="1400" dirty="0"/>
                  <a:t> </a:t>
                </a:r>
                <a:r>
                  <a:rPr kumimoji="1" lang="en-US" altLang="zh-CN" sz="1400" dirty="0"/>
                  <a:t>consistent.</a:t>
                </a:r>
                <a:r>
                  <a:rPr kumimoji="1" lang="zh-CN" altLang="en-US" sz="1400" dirty="0"/>
                  <a:t> </a:t>
                </a:r>
                <a:r>
                  <a:rPr kumimoji="1" lang="en-US" altLang="zh-CN" sz="1400" dirty="0"/>
                  <a:t>It</a:t>
                </a:r>
                <a:r>
                  <a:rPr kumimoji="1" lang="zh-CN" altLang="en-US" sz="1400" dirty="0"/>
                  <a:t> </a:t>
                </a:r>
                <a:r>
                  <a:rPr kumimoji="1" lang="en-US" altLang="zh-CN" sz="1400" dirty="0"/>
                  <a:t>can</a:t>
                </a:r>
                <a:r>
                  <a:rPr kumimoji="1" lang="zh-CN" altLang="en-US" sz="1400" dirty="0"/>
                  <a:t> </a:t>
                </a:r>
                <a:r>
                  <a:rPr kumimoji="1" lang="en-US" altLang="zh-CN" sz="1400" dirty="0"/>
                  <a:t>be</a:t>
                </a:r>
                <a:r>
                  <a:rPr kumimoji="1" lang="zh-CN" altLang="en-US" sz="1400" dirty="0"/>
                  <a:t> </a:t>
                </a:r>
                <a:r>
                  <a:rPr kumimoji="1" lang="en-US" altLang="zh-CN" sz="1400" dirty="0"/>
                  <a:t>mathematically</a:t>
                </a:r>
                <a:r>
                  <a:rPr kumimoji="1" lang="zh-CN" altLang="en-US" sz="1400" dirty="0"/>
                  <a:t> </a:t>
                </a:r>
                <a:r>
                  <a:rPr kumimoji="1" lang="en-US" altLang="zh-CN" sz="1400" dirty="0"/>
                  <a:t>defined</a:t>
                </a:r>
                <a:r>
                  <a:rPr kumimoji="1" lang="zh-CN" altLang="en-US" sz="1400" dirty="0"/>
                  <a:t> </a:t>
                </a:r>
                <a:r>
                  <a:rPr kumimoji="1" lang="en-US" altLang="zh-CN" sz="1400" dirty="0"/>
                  <a:t>as</a:t>
                </a:r>
                <a:r>
                  <a:rPr kumimoji="1" lang="zh-CN" altLang="en-US" sz="1400" dirty="0"/>
                  <a:t> </a:t>
                </a:r>
                <a:endParaRPr kumimoji="1" lang="en-US" altLang="zh-CN" sz="1400" dirty="0"/>
              </a:p>
              <a:p>
                <a:pPr algn="ctr"/>
                <a14:m>
                  <m:oMathPara xmlns:m="http://schemas.openxmlformats.org/officeDocument/2006/math">
                    <m:oMathParaPr>
                      <m:jc m:val="centerGroup"/>
                    </m:oMathParaPr>
                    <m:oMath xmlns:m="http://schemas.openxmlformats.org/officeDocument/2006/math">
                      <m:r>
                        <m:rPr>
                          <m:nor/>
                        </m:rPr>
                        <a:rPr kumimoji="1" lang="en-US" altLang="zh-CN" sz="1400">
                          <a:latin typeface="Cambria Math" panose="02040503050406030204" pitchFamily="18" charset="0"/>
                        </a:rPr>
                        <m:t>fold</m:t>
                      </m:r>
                      <m:d>
                        <m:dPr>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𝑛</m:t>
                          </m:r>
                          <m:r>
                            <a:rPr kumimoji="1" lang="en-US" altLang="zh-CN" sz="1400" i="1">
                              <a:latin typeface="Cambria Math" panose="02040503050406030204" pitchFamily="18" charset="0"/>
                            </a:rPr>
                            <m:t>, </m:t>
                          </m:r>
                          <m:r>
                            <a:rPr kumimoji="1" lang="en-US" altLang="zh-CN" sz="1400" b="0" i="1" smtClean="0">
                              <a:latin typeface="Cambria Math" panose="02040503050406030204" pitchFamily="18" charset="0"/>
                            </a:rPr>
                            <m:t>𝑔</m:t>
                          </m:r>
                          <m:r>
                            <a:rPr kumimoji="1" lang="en-US" altLang="zh-CN" sz="1400" i="1">
                              <a:latin typeface="Cambria Math" panose="02040503050406030204" pitchFamily="18" charset="0"/>
                            </a:rPr>
                            <m:t>,</m:t>
                          </m:r>
                          <m:r>
                            <a:rPr kumimoji="1" lang="zh-CN" altLang="en-US" sz="1400" i="1">
                              <a:latin typeface="Cambria Math" panose="02040503050406030204" pitchFamily="18" charset="0"/>
                            </a:rPr>
                            <m:t> </m:t>
                          </m:r>
                          <m:d>
                            <m:dPr>
                              <m:begChr m:val="["/>
                              <m:endChr m:val="]"/>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m:t>
                              </m:r>
                              <m:r>
                                <a:rPr kumimoji="1" lang="en-US" altLang="zh-CN" sz="1400" i="1">
                                  <a:latin typeface="Cambria Math" panose="02040503050406030204" pitchFamily="18" charset="0"/>
                                </a:rPr>
                                <m:t>𝐴</m:t>
                              </m:r>
                            </m:e>
                          </m:d>
                          <m:d>
                            <m:dPr>
                              <m:begChr m:val="["/>
                              <m:endChr m:val="]"/>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m:t>
                              </m:r>
                              <m:r>
                                <a:rPr kumimoji="1" lang="en-US" altLang="zh-CN" sz="1400" i="1">
                                  <a:latin typeface="Cambria Math" panose="02040503050406030204" pitchFamily="18" charset="0"/>
                                </a:rPr>
                                <m:t>𝑟</m:t>
                              </m:r>
                            </m:e>
                          </m:d>
                        </m:e>
                      </m:d>
                      <m:r>
                        <a:rPr kumimoji="1" lang="en-US" altLang="zh-CN" sz="1400" b="0" i="0" smtClean="0">
                          <a:latin typeface="Cambria Math" panose="02040503050406030204" pitchFamily="18" charset="0"/>
                        </a:rPr>
                        <m:t>,</m:t>
                      </m:r>
                    </m:oMath>
                  </m:oMathPara>
                </a14:m>
                <a:endParaRPr kumimoji="1" lang="en-US" altLang="zh-CN" sz="1400" b="0" dirty="0"/>
              </a:p>
              <a:p>
                <a:r>
                  <a:rPr kumimoji="1" lang="en-US" altLang="zh-CN" sz="1400" dirty="0"/>
                  <a:t>where</a:t>
                </a:r>
                <a:r>
                  <a:rPr kumimoji="1" lang="zh-CN" altLang="en-US" sz="1400" dirty="0"/>
                  <a:t> </a:t>
                </a:r>
                <a:r>
                  <a:rPr kumimoji="1" lang="en-US" altLang="zh-CN" sz="1400" dirty="0">
                    <a:solidFill>
                      <a:srgbClr val="FF0000"/>
                    </a:solidFill>
                  </a:rPr>
                  <a:t>n</a:t>
                </a:r>
                <a:r>
                  <a:rPr kumimoji="1" lang="zh-CN" altLang="en-US" sz="1400" dirty="0"/>
                  <a:t> </a:t>
                </a:r>
                <a:r>
                  <a:rPr kumimoji="1" lang="en-US" altLang="zh-CN" sz="1400" dirty="0"/>
                  <a:t>is</a:t>
                </a:r>
                <a:r>
                  <a:rPr kumimoji="1" lang="zh-CN" altLang="en-US" sz="1400" dirty="0"/>
                  <a:t> </a:t>
                </a:r>
                <a:r>
                  <a:rPr kumimoji="1" lang="en-US" altLang="zh-CN" sz="1400" dirty="0"/>
                  <a:t>the</a:t>
                </a:r>
                <a:r>
                  <a:rPr kumimoji="1" lang="zh-CN" altLang="en-US" sz="1400" dirty="0"/>
                  <a:t> </a:t>
                </a:r>
                <a:r>
                  <a:rPr kumimoji="1" lang="en-US" altLang="zh-CN" sz="1400" dirty="0"/>
                  <a:t>number</a:t>
                </a:r>
                <a:r>
                  <a:rPr kumimoji="1" lang="zh-CN" altLang="en-US" sz="1400" dirty="0"/>
                  <a:t> </a:t>
                </a:r>
                <a:r>
                  <a:rPr kumimoji="1" lang="en-US" altLang="zh-CN" sz="1400" dirty="0"/>
                  <a:t>of</a:t>
                </a:r>
                <a:r>
                  <a:rPr kumimoji="1" lang="zh-CN" altLang="en-US" sz="1400" dirty="0"/>
                  <a:t> </a:t>
                </a:r>
                <a:r>
                  <a:rPr kumimoji="1" lang="en-US" altLang="zh-CN" sz="1400" dirty="0"/>
                  <a:t>consecutive</a:t>
                </a:r>
                <a:r>
                  <a:rPr kumimoji="1" lang="zh-CN" altLang="en-US" sz="1400" dirty="0"/>
                  <a:t> </a:t>
                </a:r>
                <a:r>
                  <a:rPr kumimoji="1" lang="en-US" altLang="zh-CN" sz="1400" dirty="0"/>
                  <a:t>gates,</a:t>
                </a:r>
                <a:r>
                  <a:rPr kumimoji="1" lang="zh-CN" altLang="en-US" sz="1400" dirty="0"/>
                  <a:t> </a:t>
                </a:r>
                <a:r>
                  <a:rPr kumimoji="1" lang="en-US" altLang="zh-CN" sz="1400" dirty="0"/>
                  <a:t>g</a:t>
                </a:r>
                <a:r>
                  <a:rPr kumimoji="1" lang="zh-CN" altLang="en-US" sz="1400" dirty="0"/>
                  <a:t> </a:t>
                </a:r>
                <a:r>
                  <a:rPr kumimoji="1" lang="en-US" altLang="zh-CN" sz="1400" dirty="0"/>
                  <a:t>is</a:t>
                </a:r>
                <a:r>
                  <a:rPr kumimoji="1" lang="zh-CN" altLang="en-US" sz="1400" dirty="0"/>
                  <a:t> </a:t>
                </a:r>
                <a:r>
                  <a:rPr kumimoji="1" lang="en-US" altLang="zh-CN" sz="1400" dirty="0"/>
                  <a:t>the</a:t>
                </a:r>
                <a:r>
                  <a:rPr kumimoji="1" lang="zh-CN" altLang="en-US" sz="1400" dirty="0"/>
                  <a:t> </a:t>
                </a:r>
                <a:r>
                  <a:rPr kumimoji="1" lang="en-US" altLang="zh-CN" sz="1400" dirty="0"/>
                  <a:t>gate</a:t>
                </a:r>
                <a:r>
                  <a:rPr kumimoji="1" lang="zh-CN" altLang="en-US" sz="1400" dirty="0"/>
                  <a:t> </a:t>
                </a:r>
                <a:r>
                  <a:rPr kumimoji="1" lang="en-US" altLang="zh-CN" sz="1400" dirty="0"/>
                  <a:t>kind,</a:t>
                </a:r>
                <a:r>
                  <a:rPr kumimoji="1" lang="zh-CN" altLang="en-US" sz="1400" dirty="0"/>
                  <a:t> </a:t>
                </a:r>
                <a:r>
                  <a:rPr kumimoji="1" lang="en-US" altLang="zh-CN" sz="1400" dirty="0">
                    <a:solidFill>
                      <a:srgbClr val="FF0000"/>
                    </a:solidFill>
                  </a:rPr>
                  <a:t>A</a:t>
                </a:r>
                <a:r>
                  <a:rPr kumimoji="1" lang="zh-CN" altLang="en-US" sz="1400" dirty="0"/>
                  <a:t> </a:t>
                </a:r>
                <a:r>
                  <a:rPr kumimoji="1" lang="en-US" altLang="zh-CN" sz="1400" dirty="0"/>
                  <a:t>is</a:t>
                </a:r>
                <a:r>
                  <a:rPr kumimoji="1" lang="zh-CN" altLang="en-US" sz="1400" dirty="0"/>
                  <a:t> </a:t>
                </a:r>
                <a:r>
                  <a:rPr kumimoji="1" lang="en-US" altLang="zh-CN" sz="1400" dirty="0"/>
                  <a:t>the</a:t>
                </a:r>
                <a:r>
                  <a:rPr kumimoji="1" lang="zh-CN" altLang="en-US" sz="1400" dirty="0"/>
                  <a:t> </a:t>
                </a:r>
                <a:r>
                  <a:rPr kumimoji="1" lang="en-US" altLang="zh-CN" sz="1400" dirty="0"/>
                  <a:t>list</a:t>
                </a:r>
                <a:r>
                  <a:rPr kumimoji="1" lang="zh-CN" altLang="en-US" sz="1400" dirty="0"/>
                  <a:t> </a:t>
                </a:r>
                <a:r>
                  <a:rPr kumimoji="1" lang="en-US" altLang="zh-CN" sz="1400" dirty="0"/>
                  <a:t>of</a:t>
                </a:r>
                <a:r>
                  <a:rPr kumimoji="1" lang="zh-CN" altLang="en-US" sz="1400" dirty="0"/>
                  <a:t> </a:t>
                </a:r>
                <a:r>
                  <a:rPr kumimoji="1" lang="en-US" altLang="zh-CN" sz="1400" dirty="0"/>
                  <a:t>gate</a:t>
                </a:r>
                <a:r>
                  <a:rPr kumimoji="1" lang="zh-CN" altLang="en-US" sz="1400" dirty="0"/>
                  <a:t> </a:t>
                </a:r>
                <a:r>
                  <a:rPr kumimoji="1" lang="en-US" altLang="zh-CN" sz="1400" dirty="0"/>
                  <a:t>parameters</a:t>
                </a:r>
                <a:r>
                  <a:rPr kumimoji="1" lang="zh-CN" altLang="en-US" sz="1400" dirty="0"/>
                  <a:t> </a:t>
                </a:r>
                <a:r>
                  <a:rPr kumimoji="1" lang="en-US" altLang="zh-CN" sz="1400" dirty="0"/>
                  <a:t>like</a:t>
                </a:r>
                <a:r>
                  <a:rPr kumimoji="1" lang="zh-CN" altLang="en-US" sz="1400" dirty="0"/>
                  <a:t> </a:t>
                </a:r>
                <a:r>
                  <a:rPr kumimoji="1" lang="en-US" altLang="zh-CN" sz="1400" dirty="0"/>
                  <a:t>rotation</a:t>
                </a:r>
                <a:r>
                  <a:rPr kumimoji="1" lang="zh-CN" altLang="en-US" sz="1400" dirty="0"/>
                  <a:t> </a:t>
                </a:r>
                <a:r>
                  <a:rPr kumimoji="1" lang="en-US" altLang="zh-CN" sz="1400" dirty="0"/>
                  <a:t>angles,</a:t>
                </a:r>
                <a:r>
                  <a:rPr kumimoji="1" lang="zh-CN" altLang="en-US" sz="1400" dirty="0"/>
                  <a:t> </a:t>
                </a:r>
                <a:r>
                  <a:rPr kumimoji="1" lang="en-US" altLang="zh-CN" sz="1400" dirty="0"/>
                  <a:t>and</a:t>
                </a:r>
                <a:r>
                  <a:rPr kumimoji="1" lang="zh-CN" altLang="en-US" sz="1400" dirty="0"/>
                  <a:t> </a:t>
                </a:r>
                <a:r>
                  <a:rPr kumimoji="1" lang="en-US" altLang="zh-CN" sz="1400" dirty="0">
                    <a:solidFill>
                      <a:srgbClr val="FF0000"/>
                    </a:solidFill>
                  </a:rPr>
                  <a:t>r</a:t>
                </a:r>
                <a:r>
                  <a:rPr kumimoji="1" lang="zh-CN" altLang="en-US" sz="1400" dirty="0"/>
                  <a:t> </a:t>
                </a:r>
                <a:r>
                  <a:rPr kumimoji="1" lang="en-US" altLang="zh-CN" sz="1400" dirty="0"/>
                  <a:t>is</a:t>
                </a:r>
                <a:r>
                  <a:rPr kumimoji="1" lang="zh-CN" altLang="en-US" sz="1400" dirty="0"/>
                  <a:t> </a:t>
                </a:r>
                <a:r>
                  <a:rPr kumimoji="1" lang="en-US" altLang="zh-CN" sz="1400" dirty="0"/>
                  <a:t>the</a:t>
                </a:r>
                <a:r>
                  <a:rPr kumimoji="1" lang="zh-CN" altLang="en-US" sz="1400" dirty="0"/>
                  <a:t> </a:t>
                </a:r>
                <a:r>
                  <a:rPr kumimoji="1" lang="en-US" altLang="zh-CN" sz="1400" dirty="0"/>
                  <a:t>handler</a:t>
                </a:r>
                <a:r>
                  <a:rPr kumimoji="1" lang="zh-CN" altLang="en-US" sz="1400" dirty="0"/>
                  <a:t> </a:t>
                </a:r>
                <a:r>
                  <a:rPr kumimoji="1" lang="en-US" altLang="zh-CN" sz="1400" dirty="0"/>
                  <a:t>to</a:t>
                </a:r>
                <a:r>
                  <a:rPr kumimoji="1" lang="zh-CN" altLang="en-US" sz="1400" dirty="0"/>
                  <a:t> </a:t>
                </a:r>
                <a:r>
                  <a:rPr kumimoji="1" lang="en-US" altLang="zh-CN" sz="1400" dirty="0"/>
                  <a:t>some</a:t>
                </a:r>
                <a:r>
                  <a:rPr kumimoji="1" lang="zh-CN" altLang="en-US" sz="1400" dirty="0"/>
                  <a:t> </a:t>
                </a:r>
                <a:r>
                  <a:rPr kumimoji="1" lang="en-US" altLang="zh-CN" sz="1400" dirty="0"/>
                  <a:t>reduction</a:t>
                </a:r>
                <a:r>
                  <a:rPr kumimoji="1" lang="zh-CN" altLang="en-US" sz="1400" dirty="0"/>
                  <a:t> </a:t>
                </a:r>
                <a:r>
                  <a:rPr kumimoji="1" lang="en-US" altLang="zh-CN" sz="1400" dirty="0"/>
                  <a:t>function</a:t>
                </a:r>
                <a:r>
                  <a:rPr kumimoji="1" lang="zh-CN" altLang="en-US" sz="1400" dirty="0"/>
                  <a:t> </a:t>
                </a:r>
                <a:r>
                  <a:rPr kumimoji="1" lang="en-US" altLang="zh-CN" sz="1400" dirty="0"/>
                  <a:t>performing</a:t>
                </a:r>
                <a:r>
                  <a:rPr kumimoji="1" lang="zh-CN" altLang="en-US" sz="1400" dirty="0"/>
                  <a:t> </a:t>
                </a:r>
                <a:r>
                  <a:rPr kumimoji="1" lang="en-US" altLang="zh-CN" sz="1400" dirty="0"/>
                  <a:t>gate</a:t>
                </a:r>
                <a:r>
                  <a:rPr kumimoji="1" lang="zh-CN" altLang="en-US" sz="1400" dirty="0"/>
                  <a:t> </a:t>
                </a:r>
                <a:r>
                  <a:rPr kumimoji="1" lang="en-US" altLang="zh-CN" sz="1400" dirty="0"/>
                  <a:t>merging.</a:t>
                </a:r>
                <a:r>
                  <a:rPr kumimoji="1" lang="zh-CN" altLang="en-US" sz="1400" dirty="0"/>
                  <a:t> </a:t>
                </a:r>
                <a:r>
                  <a:rPr kumimoji="1" lang="en-US" altLang="zh-CN" sz="1400" dirty="0"/>
                  <a:t>A</a:t>
                </a:r>
                <a:r>
                  <a:rPr kumimoji="1" lang="zh-CN" altLang="en-US" sz="1400" dirty="0"/>
                  <a:t> </a:t>
                </a:r>
                <a:r>
                  <a:rPr kumimoji="1" lang="en-US" altLang="zh-CN" sz="1400" dirty="0"/>
                  <a:t>and</a:t>
                </a:r>
                <a:r>
                  <a:rPr kumimoji="1" lang="zh-CN" altLang="en-US" sz="1400" dirty="0"/>
                  <a:t> </a:t>
                </a:r>
                <a:r>
                  <a:rPr kumimoji="1" lang="en-US" altLang="zh-CN" sz="1400" dirty="0"/>
                  <a:t>r</a:t>
                </a:r>
                <a:r>
                  <a:rPr kumimoji="1" lang="zh-CN" altLang="en-US" sz="1400" dirty="0"/>
                  <a:t> </a:t>
                </a:r>
                <a:r>
                  <a:rPr kumimoji="1" lang="en-US" altLang="zh-CN" sz="1400" dirty="0"/>
                  <a:t>are</a:t>
                </a:r>
                <a:r>
                  <a:rPr kumimoji="1" lang="zh-CN" altLang="en-US" sz="1400" dirty="0"/>
                  <a:t> </a:t>
                </a:r>
                <a:r>
                  <a:rPr kumimoji="1" lang="en-US" altLang="zh-CN" sz="1400" dirty="0"/>
                  <a:t>optional.</a:t>
                </a:r>
                <a:r>
                  <a:rPr kumimoji="1" lang="zh-CN" altLang="en-US" sz="1400" dirty="0"/>
                  <a:t> </a:t>
                </a:r>
                <a:r>
                  <a:rPr kumimoji="1" lang="en-US" altLang="zh-CN" sz="1400" dirty="0"/>
                  <a:t>The</a:t>
                </a:r>
                <a:r>
                  <a:rPr kumimoji="1" lang="zh-CN" altLang="en-US" sz="1400" dirty="0"/>
                  <a:t> </a:t>
                </a:r>
                <a:r>
                  <a:rPr kumimoji="1" lang="en-US" altLang="zh-CN" sz="1400" dirty="0"/>
                  <a:t>return</a:t>
                </a:r>
                <a:r>
                  <a:rPr kumimoji="1" lang="zh-CN" altLang="en-US" sz="1400" dirty="0"/>
                  <a:t> </a:t>
                </a:r>
                <a:r>
                  <a:rPr kumimoji="1" lang="en-US" altLang="zh-CN" sz="1400" dirty="0"/>
                  <a:t>value</a:t>
                </a:r>
                <a:r>
                  <a:rPr kumimoji="1" lang="zh-CN" altLang="en-US" sz="1400" dirty="0"/>
                  <a:t> </a:t>
                </a:r>
                <a:r>
                  <a:rPr kumimoji="1" lang="en-US" altLang="zh-CN" sz="1400" dirty="0"/>
                  <a:t>of</a:t>
                </a:r>
                <a:r>
                  <a:rPr kumimoji="1" lang="zh-CN" altLang="en-US" sz="1400" dirty="0"/>
                  <a:t> </a:t>
                </a:r>
                <a:r>
                  <a:rPr kumimoji="1" lang="en-US" altLang="zh-CN" sz="1400" dirty="0"/>
                  <a:t>r</a:t>
                </a:r>
                <a:r>
                  <a:rPr kumimoji="1" lang="zh-CN" altLang="en-US" sz="1400" dirty="0"/>
                  <a:t> </a:t>
                </a:r>
                <a:r>
                  <a:rPr kumimoji="1" lang="en-US" altLang="zh-CN" sz="1400" dirty="0"/>
                  <a:t>is</a:t>
                </a:r>
                <a:r>
                  <a:rPr kumimoji="1" lang="zh-CN" altLang="en-US" sz="1400" dirty="0"/>
                  <a:t> </a:t>
                </a:r>
                <a:r>
                  <a:rPr kumimoji="1" lang="en-US" altLang="zh-CN" sz="1400" dirty="0"/>
                  <a:t>the</a:t>
                </a:r>
                <a:r>
                  <a:rPr kumimoji="1" lang="zh-CN" altLang="en-US" sz="1400" dirty="0"/>
                  <a:t> </a:t>
                </a:r>
                <a:r>
                  <a:rPr kumimoji="1" lang="en-US" altLang="zh-CN" sz="1400" dirty="0"/>
                  <a:t>resulting</a:t>
                </a:r>
                <a:r>
                  <a:rPr kumimoji="1" lang="zh-CN" altLang="en-US" sz="1400" dirty="0"/>
                  <a:t> </a:t>
                </a:r>
                <a:r>
                  <a:rPr kumimoji="1" lang="en-US" altLang="zh-CN" sz="1400" dirty="0"/>
                  <a:t>merged</a:t>
                </a:r>
                <a:r>
                  <a:rPr kumimoji="1" lang="zh-CN" altLang="en-US" sz="1400" dirty="0"/>
                  <a:t> </a:t>
                </a:r>
                <a:r>
                  <a:rPr kumimoji="1" lang="en-US" altLang="zh-CN" sz="1400" dirty="0"/>
                  <a:t>gate</a:t>
                </a:r>
                <a:r>
                  <a:rPr kumimoji="1" lang="zh-CN" altLang="en-US" sz="1400" dirty="0"/>
                  <a:t> </a:t>
                </a:r>
                <a:r>
                  <a:rPr kumimoji="1" lang="en-US" altLang="zh-CN" sz="1400" dirty="0"/>
                  <a:t>operation.</a:t>
                </a:r>
              </a:p>
            </p:txBody>
          </p:sp>
        </mc:Choice>
        <mc:Fallback xmlns="">
          <p:sp>
            <p:nvSpPr>
              <p:cNvPr id="4" name="文本框 3">
                <a:extLst>
                  <a:ext uri="{FF2B5EF4-FFF2-40B4-BE49-F238E27FC236}">
                    <a16:creationId xmlns:a16="http://schemas.microsoft.com/office/drawing/2014/main" id="{B83806AA-4EE6-08B2-B118-82A48B94EC04}"/>
                  </a:ext>
                </a:extLst>
              </p:cNvPr>
              <p:cNvSpPr txBox="1">
                <a:spLocks noRot="1" noChangeAspect="1" noMove="1" noResize="1" noEditPoints="1" noAdjustHandles="1" noChangeArrowheads="1" noChangeShapeType="1" noTextEdit="1"/>
              </p:cNvSpPr>
              <p:nvPr/>
            </p:nvSpPr>
            <p:spPr>
              <a:xfrm>
                <a:off x="324453" y="2761283"/>
                <a:ext cx="6182710" cy="2246769"/>
              </a:xfrm>
              <a:prstGeom prst="rect">
                <a:avLst/>
              </a:prstGeom>
              <a:blipFill>
                <a:blip r:embed="rId3"/>
                <a:stretch>
                  <a:fillRect/>
                </a:stretch>
              </a:blipFill>
              <a:ln>
                <a:solidFill>
                  <a:schemeClr val="tx1"/>
                </a:solidFill>
              </a:ln>
              <a:effectLst>
                <a:outerShdw blurRad="50800" dist="38100" dir="8100000" algn="tr" rotWithShape="0">
                  <a:prstClr val="black">
                    <a:alpha val="40000"/>
                  </a:prstClr>
                </a:outerShdw>
              </a:effectLst>
            </p:spPr>
            <p:txBody>
              <a:bodyPr/>
              <a:lstStyle/>
              <a:p>
                <a:r>
                  <a:rPr lang="zh-CN" altLang="en-US">
                    <a:noFill/>
                  </a:rPr>
                  <a:t> </a:t>
                </a:r>
              </a:p>
            </p:txBody>
          </p:sp>
        </mc:Fallback>
      </mc:AlternateContent>
      <p:cxnSp>
        <p:nvCxnSpPr>
          <p:cNvPr id="32" name="直线连接符 31">
            <a:extLst>
              <a:ext uri="{FF2B5EF4-FFF2-40B4-BE49-F238E27FC236}">
                <a16:creationId xmlns:a16="http://schemas.microsoft.com/office/drawing/2014/main" id="{F347BE47-908C-5817-7AE5-113148E761BD}"/>
              </a:ext>
            </a:extLst>
          </p:cNvPr>
          <p:cNvCxnSpPr>
            <a:cxnSpLocks/>
          </p:cNvCxnSpPr>
          <p:nvPr/>
        </p:nvCxnSpPr>
        <p:spPr>
          <a:xfrm>
            <a:off x="7371177" y="1542157"/>
            <a:ext cx="1772823"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557E5813-A2BB-31C2-1098-8B3EA751B29D}"/>
              </a:ext>
            </a:extLst>
          </p:cNvPr>
          <p:cNvSpPr txBox="1"/>
          <p:nvPr/>
        </p:nvSpPr>
        <p:spPr>
          <a:xfrm>
            <a:off x="9187749" y="1358543"/>
            <a:ext cx="300082" cy="369332"/>
          </a:xfrm>
          <a:prstGeom prst="rect">
            <a:avLst/>
          </a:prstGeom>
          <a:noFill/>
        </p:spPr>
        <p:txBody>
          <a:bodyPr wrap="none" rtlCol="0">
            <a:spAutoFit/>
          </a:bodyPr>
          <a:lstStyle/>
          <a:p>
            <a:r>
              <a:rPr kumimoji="1" lang="en-US" altLang="zh-CN" dirty="0"/>
              <a:t>=</a:t>
            </a:r>
            <a:endParaRPr kumimoji="1" lang="zh-CN" altLang="en-US" dirty="0"/>
          </a:p>
        </p:txBody>
      </p:sp>
      <p:cxnSp>
        <p:nvCxnSpPr>
          <p:cNvPr id="36" name="直线连接符 35">
            <a:extLst>
              <a:ext uri="{FF2B5EF4-FFF2-40B4-BE49-F238E27FC236}">
                <a16:creationId xmlns:a16="http://schemas.microsoft.com/office/drawing/2014/main" id="{D35DF314-E73C-3F2D-6E97-11B7EC409C68}"/>
              </a:ext>
            </a:extLst>
          </p:cNvPr>
          <p:cNvCxnSpPr>
            <a:cxnSpLocks/>
          </p:cNvCxnSpPr>
          <p:nvPr/>
        </p:nvCxnSpPr>
        <p:spPr>
          <a:xfrm>
            <a:off x="9487831" y="1542156"/>
            <a:ext cx="776631"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圆角矩形 36">
            <a:extLst>
              <a:ext uri="{FF2B5EF4-FFF2-40B4-BE49-F238E27FC236}">
                <a16:creationId xmlns:a16="http://schemas.microsoft.com/office/drawing/2014/main" id="{33E402CF-8335-BCD1-2FA0-D7786589DFE6}"/>
              </a:ext>
            </a:extLst>
          </p:cNvPr>
          <p:cNvSpPr/>
          <p:nvPr/>
        </p:nvSpPr>
        <p:spPr>
          <a:xfrm>
            <a:off x="6707908" y="1893093"/>
            <a:ext cx="4645892" cy="606825"/>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kumimoji="1" lang="en-US" altLang="zh-CN" sz="1100" dirty="0"/>
              <a:t>For</a:t>
            </a:r>
            <a:r>
              <a:rPr kumimoji="1" lang="zh-CN" altLang="en-US" sz="1100" dirty="0"/>
              <a:t> </a:t>
            </a:r>
            <a:r>
              <a:rPr kumimoji="1" lang="en-US" altLang="zh-CN" sz="1100" dirty="0"/>
              <a:t>example,</a:t>
            </a:r>
            <a:r>
              <a:rPr kumimoji="1" lang="zh-CN" altLang="en-US" sz="1100" dirty="0"/>
              <a:t> </a:t>
            </a:r>
            <a:r>
              <a:rPr kumimoji="1" lang="en-US" altLang="zh-CN" sz="1100" dirty="0"/>
              <a:t>the</a:t>
            </a:r>
            <a:r>
              <a:rPr kumimoji="1" lang="zh-CN" altLang="en-US" sz="1100" dirty="0"/>
              <a:t> </a:t>
            </a:r>
            <a:r>
              <a:rPr kumimoji="1" lang="en-US" altLang="zh-CN" sz="1100" dirty="0"/>
              <a:t>above</a:t>
            </a:r>
            <a:r>
              <a:rPr kumimoji="1" lang="zh-CN" altLang="en-US" sz="1100" dirty="0"/>
              <a:t> </a:t>
            </a:r>
            <a:r>
              <a:rPr kumimoji="1" lang="en-US" altLang="zh-CN" sz="1100" dirty="0"/>
              <a:t>H</a:t>
            </a:r>
            <a:r>
              <a:rPr kumimoji="1" lang="zh-CN" altLang="en-US" sz="1100" dirty="0"/>
              <a:t> </a:t>
            </a:r>
            <a:r>
              <a:rPr kumimoji="1" lang="en-US" altLang="zh-CN" sz="1100" dirty="0"/>
              <a:t>merge</a:t>
            </a:r>
            <a:r>
              <a:rPr kumimoji="1" lang="zh-CN" altLang="en-US" sz="1100" dirty="0"/>
              <a:t> </a:t>
            </a:r>
            <a:r>
              <a:rPr kumimoji="1" lang="en-US" altLang="zh-CN" sz="1100" dirty="0"/>
              <a:t>pattern</a:t>
            </a:r>
            <a:r>
              <a:rPr kumimoji="1" lang="zh-CN" altLang="en-US" sz="1100" dirty="0"/>
              <a:t> </a:t>
            </a:r>
            <a:r>
              <a:rPr kumimoji="1" lang="en-US" altLang="zh-CN" sz="1100" dirty="0"/>
              <a:t>can</a:t>
            </a:r>
            <a:r>
              <a:rPr kumimoji="1" lang="zh-CN" altLang="en-US" sz="1100" dirty="0"/>
              <a:t> </a:t>
            </a:r>
            <a:r>
              <a:rPr kumimoji="1" lang="en-US" altLang="zh-CN" sz="1100" dirty="0"/>
              <a:t>be</a:t>
            </a:r>
            <a:r>
              <a:rPr kumimoji="1" lang="zh-CN" altLang="en-US" sz="1100" dirty="0"/>
              <a:t> </a:t>
            </a:r>
            <a:r>
              <a:rPr kumimoji="1" lang="en-US" altLang="zh-CN" sz="1100" dirty="0"/>
              <a:t>described</a:t>
            </a:r>
            <a:r>
              <a:rPr kumimoji="1" lang="zh-CN" altLang="en-US" sz="1100" dirty="0"/>
              <a:t> </a:t>
            </a:r>
            <a:r>
              <a:rPr kumimoji="1" lang="en-US" altLang="zh-CN" sz="1100" dirty="0"/>
              <a:t>by</a:t>
            </a:r>
            <a:r>
              <a:rPr kumimoji="1" lang="zh-CN" altLang="en-US" sz="1100" dirty="0"/>
              <a:t> </a:t>
            </a:r>
            <a:r>
              <a:rPr kumimoji="1" lang="en-US" altLang="zh-CN" sz="1100" dirty="0"/>
              <a:t>generic</a:t>
            </a:r>
            <a:r>
              <a:rPr kumimoji="1" lang="zh-CN" altLang="en-US" sz="1100" dirty="0"/>
              <a:t> </a:t>
            </a:r>
            <a:r>
              <a:rPr kumimoji="1" lang="en-US" altLang="zh-CN" sz="1100" dirty="0"/>
              <a:t>pattern,</a:t>
            </a:r>
            <a:r>
              <a:rPr kumimoji="1" lang="zh-CN" altLang="en-US" sz="1100" dirty="0"/>
              <a:t> </a:t>
            </a:r>
            <a:r>
              <a:rPr kumimoji="1" lang="en-US" altLang="zh-CN" sz="1100" dirty="0"/>
              <a:t>but</a:t>
            </a:r>
            <a:r>
              <a:rPr kumimoji="1" lang="zh-CN" altLang="en-US" sz="1100" dirty="0"/>
              <a:t> </a:t>
            </a:r>
            <a:r>
              <a:rPr kumimoji="1" lang="en-US" altLang="zh-CN" sz="1100" dirty="0"/>
              <a:t>for</a:t>
            </a:r>
            <a:r>
              <a:rPr kumimoji="1" lang="zh-CN" altLang="en-US" sz="1100" dirty="0"/>
              <a:t> </a:t>
            </a:r>
            <a:r>
              <a:rPr kumimoji="1" lang="en-US" altLang="zh-CN" sz="1100" b="1" dirty="0">
                <a:solidFill>
                  <a:srgbClr val="FFFF00"/>
                </a:solidFill>
              </a:rPr>
              <a:t>multiple</a:t>
            </a:r>
            <a:r>
              <a:rPr kumimoji="1" lang="zh-CN" altLang="en-US" sz="1100" dirty="0"/>
              <a:t> </a:t>
            </a:r>
            <a:r>
              <a:rPr kumimoji="1" lang="en-US" altLang="zh-CN" sz="1100" dirty="0"/>
              <a:t>H</a:t>
            </a:r>
            <a:r>
              <a:rPr kumimoji="1" lang="zh-CN" altLang="en-US" sz="1100" dirty="0"/>
              <a:t> </a:t>
            </a:r>
            <a:r>
              <a:rPr kumimoji="1" lang="en-US" altLang="zh-CN" sz="1100" dirty="0"/>
              <a:t>gates,</a:t>
            </a:r>
            <a:r>
              <a:rPr kumimoji="1" lang="zh-CN" altLang="en-US" sz="1100" dirty="0"/>
              <a:t> </a:t>
            </a:r>
            <a:r>
              <a:rPr kumimoji="1" lang="en-US" altLang="zh-CN" sz="1100" dirty="0"/>
              <a:t>this</a:t>
            </a:r>
            <a:r>
              <a:rPr kumimoji="1" lang="zh-CN" altLang="en-US" sz="1100" dirty="0"/>
              <a:t> </a:t>
            </a:r>
            <a:r>
              <a:rPr kumimoji="1" lang="en-US" altLang="zh-CN" sz="1100" dirty="0"/>
              <a:t>pattern</a:t>
            </a:r>
            <a:r>
              <a:rPr kumimoji="1" lang="zh-CN" altLang="en-US" sz="1100" dirty="0"/>
              <a:t> </a:t>
            </a:r>
            <a:r>
              <a:rPr kumimoji="1" lang="en-US" altLang="zh-CN" sz="1100" dirty="0"/>
              <a:t>has</a:t>
            </a:r>
            <a:r>
              <a:rPr kumimoji="1" lang="zh-CN" altLang="en-US" sz="1100" dirty="0"/>
              <a:t> </a:t>
            </a:r>
            <a:r>
              <a:rPr kumimoji="1" lang="en-US" altLang="zh-CN" sz="1100" dirty="0"/>
              <a:t>to</a:t>
            </a:r>
            <a:r>
              <a:rPr kumimoji="1" lang="zh-CN" altLang="en-US" sz="1100" dirty="0"/>
              <a:t> </a:t>
            </a:r>
            <a:r>
              <a:rPr kumimoji="1" lang="en-US" altLang="zh-CN" sz="1100" dirty="0"/>
              <a:t>be</a:t>
            </a:r>
            <a:r>
              <a:rPr kumimoji="1" lang="zh-CN" altLang="en-US" sz="1100" dirty="0"/>
              <a:t> </a:t>
            </a:r>
            <a:r>
              <a:rPr kumimoji="1" lang="en-US" altLang="zh-CN" sz="1100" dirty="0"/>
              <a:t>applied</a:t>
            </a:r>
            <a:r>
              <a:rPr kumimoji="1" lang="zh-CN" altLang="en-US" sz="1100" dirty="0"/>
              <a:t> </a:t>
            </a:r>
            <a:r>
              <a:rPr kumimoji="1" lang="en-US" altLang="zh-CN" sz="1100" dirty="0"/>
              <a:t>multiple</a:t>
            </a:r>
            <a:r>
              <a:rPr kumimoji="1" lang="zh-CN" altLang="en-US" sz="1100" dirty="0"/>
              <a:t> </a:t>
            </a:r>
            <a:r>
              <a:rPr kumimoji="1" lang="en-US" altLang="zh-CN" sz="1100" dirty="0"/>
              <a:t>times</a:t>
            </a:r>
            <a:r>
              <a:rPr kumimoji="1" lang="zh-CN" altLang="en-US" sz="1100" dirty="0"/>
              <a:t> </a:t>
            </a:r>
            <a:r>
              <a:rPr kumimoji="1" lang="en-US" altLang="zh-CN" sz="1100" dirty="0"/>
              <a:t>to</a:t>
            </a:r>
            <a:r>
              <a:rPr kumimoji="1" lang="zh-CN" altLang="en-US" sz="1100" dirty="0"/>
              <a:t> </a:t>
            </a:r>
            <a:r>
              <a:rPr kumimoji="1" lang="en-US" altLang="zh-CN" sz="1100" dirty="0"/>
              <a:t>merge</a:t>
            </a:r>
            <a:r>
              <a:rPr kumimoji="1" lang="zh-CN" altLang="en-US" sz="1100" dirty="0"/>
              <a:t> </a:t>
            </a:r>
            <a:r>
              <a:rPr kumimoji="1" lang="en-US" altLang="zh-CN" sz="1100" dirty="0"/>
              <a:t>all</a:t>
            </a:r>
            <a:r>
              <a:rPr kumimoji="1" lang="zh-CN" altLang="en-US" sz="1100" dirty="0"/>
              <a:t> </a:t>
            </a:r>
            <a:r>
              <a:rPr kumimoji="1" lang="en-US" altLang="zh-CN" sz="1100" dirty="0"/>
              <a:t>H</a:t>
            </a:r>
            <a:r>
              <a:rPr kumimoji="1" lang="zh-CN" altLang="en-US" sz="1100" dirty="0"/>
              <a:t> </a:t>
            </a:r>
            <a:r>
              <a:rPr kumimoji="1" lang="en-US" altLang="zh-CN" sz="1100" dirty="0"/>
              <a:t>gates.</a:t>
            </a:r>
            <a:endParaRPr kumimoji="1" lang="zh-CN" altLang="en-US" sz="1100" dirty="0"/>
          </a:p>
        </p:txBody>
      </p:sp>
      <p:sp>
        <p:nvSpPr>
          <p:cNvPr id="38" name="矩形 37">
            <a:extLst>
              <a:ext uri="{FF2B5EF4-FFF2-40B4-BE49-F238E27FC236}">
                <a16:creationId xmlns:a16="http://schemas.microsoft.com/office/drawing/2014/main" id="{96989A1B-6B9E-625F-4EFF-D1975144B123}"/>
              </a:ext>
            </a:extLst>
          </p:cNvPr>
          <p:cNvSpPr/>
          <p:nvPr/>
        </p:nvSpPr>
        <p:spPr>
          <a:xfrm>
            <a:off x="7721400" y="1326156"/>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rPr>
              <a:t>H</a:t>
            </a:r>
            <a:endParaRPr kumimoji="1" lang="zh-CN" altLang="en-US" i="1" dirty="0">
              <a:solidFill>
                <a:schemeClr val="tx1"/>
              </a:solidFill>
            </a:endParaRPr>
          </a:p>
        </p:txBody>
      </p:sp>
      <p:sp>
        <p:nvSpPr>
          <p:cNvPr id="39" name="矩形 38">
            <a:extLst>
              <a:ext uri="{FF2B5EF4-FFF2-40B4-BE49-F238E27FC236}">
                <a16:creationId xmlns:a16="http://schemas.microsoft.com/office/drawing/2014/main" id="{BC8870CD-FEB1-42BB-4959-A2A180B70420}"/>
              </a:ext>
            </a:extLst>
          </p:cNvPr>
          <p:cNvSpPr/>
          <p:nvPr/>
        </p:nvSpPr>
        <p:spPr>
          <a:xfrm>
            <a:off x="8426477" y="1326156"/>
            <a:ext cx="432000" cy="43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rPr>
              <a:t>H</a:t>
            </a:r>
            <a:endParaRPr kumimoji="1" lang="zh-CN" altLang="en-US" i="1" dirty="0">
              <a:solidFill>
                <a:schemeClr val="tx1"/>
              </a:solidFill>
            </a:endParaRPr>
          </a:p>
        </p:txBody>
      </p:sp>
      <p:sp>
        <p:nvSpPr>
          <p:cNvPr id="40" name="矩形标注 39">
            <a:extLst>
              <a:ext uri="{FF2B5EF4-FFF2-40B4-BE49-F238E27FC236}">
                <a16:creationId xmlns:a16="http://schemas.microsoft.com/office/drawing/2014/main" id="{3282878B-46CE-A870-4FA6-83C6A13249DC}"/>
              </a:ext>
            </a:extLst>
          </p:cNvPr>
          <p:cNvSpPr/>
          <p:nvPr/>
        </p:nvSpPr>
        <p:spPr>
          <a:xfrm>
            <a:off x="8770864" y="5209682"/>
            <a:ext cx="1634481" cy="229325"/>
          </a:xfrm>
          <a:prstGeom prst="wedgeRectCallout">
            <a:avLst>
              <a:gd name="adj1" fmla="val 62332"/>
              <a:gd name="adj2" fmla="val 224089"/>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标注 40">
            <a:extLst>
              <a:ext uri="{FF2B5EF4-FFF2-40B4-BE49-F238E27FC236}">
                <a16:creationId xmlns:a16="http://schemas.microsoft.com/office/drawing/2014/main" id="{785C3653-6507-AD9E-F820-3F859088F1ED}"/>
              </a:ext>
            </a:extLst>
          </p:cNvPr>
          <p:cNvSpPr/>
          <p:nvPr/>
        </p:nvSpPr>
        <p:spPr>
          <a:xfrm>
            <a:off x="8770864" y="4940925"/>
            <a:ext cx="1634481" cy="231636"/>
          </a:xfrm>
          <a:prstGeom prst="wedgeRectCallout">
            <a:avLst>
              <a:gd name="adj1" fmla="val -96114"/>
              <a:gd name="adj2" fmla="val 958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2" name="文本框 41">
            <a:extLst>
              <a:ext uri="{FF2B5EF4-FFF2-40B4-BE49-F238E27FC236}">
                <a16:creationId xmlns:a16="http://schemas.microsoft.com/office/drawing/2014/main" id="{21F12458-FCD8-A034-AC95-4B6FF9A699E1}"/>
              </a:ext>
            </a:extLst>
          </p:cNvPr>
          <p:cNvSpPr txBox="1"/>
          <p:nvPr/>
        </p:nvSpPr>
        <p:spPr>
          <a:xfrm>
            <a:off x="8191741" y="4232705"/>
            <a:ext cx="2906486" cy="2380395"/>
          </a:xfrm>
          <a:prstGeom prst="rect">
            <a:avLst/>
          </a:prstGeom>
          <a:noFill/>
        </p:spPr>
        <p:txBody>
          <a:bodyPr wrap="square">
            <a:spAutoFit/>
          </a:bodyPr>
          <a:lstStyle/>
          <a:p>
            <a:pPr>
              <a:lnSpc>
                <a:spcPts val="1840"/>
              </a:lnSpc>
            </a:pPr>
            <a:r>
              <a:rPr lang="zh-CN" altLang="en-US" sz="1200" dirty="0">
                <a:latin typeface="Menlo" panose="020B0609030804020204" pitchFamily="49" charset="0"/>
                <a:cs typeface="Menlo" panose="020B0609030804020204" pitchFamily="49" charset="0"/>
              </a:rPr>
              <a:t>"folding":{</a:t>
            </a:r>
          </a:p>
          <a:p>
            <a:pPr>
              <a:lnSpc>
                <a:spcPts val="1840"/>
              </a:lnSpc>
            </a:pPr>
            <a:r>
              <a:rPr lang="zh-CN" altLang="en-US" sz="1200" dirty="0">
                <a:latin typeface="Menlo" panose="020B0609030804020204" pitchFamily="49" charset="0"/>
                <a:cs typeface="Menlo" panose="020B0609030804020204" pitchFamily="49" charset="0"/>
              </a:rPr>
              <a:t>  "merge":[</a:t>
            </a:r>
          </a:p>
          <a:p>
            <a:pPr>
              <a:lnSpc>
                <a:spcPts val="1840"/>
              </a:lnSpc>
            </a:pPr>
            <a:r>
              <a:rPr lang="zh-CN" altLang="en-US" sz="1200" dirty="0">
                <a:latin typeface="Menlo" panose="020B0609030804020204" pitchFamily="49" charset="0"/>
                <a:cs typeface="Menlo" panose="020B0609030804020204" pitchFamily="49" charset="0"/>
              </a:rPr>
              <a:t>    {</a:t>
            </a:r>
          </a:p>
          <a:p>
            <a:pPr>
              <a:lnSpc>
                <a:spcPts val="1840"/>
              </a:lnSpc>
            </a:pPr>
            <a:r>
              <a:rPr lang="zh-CN" altLang="en-US" sz="1200" dirty="0">
                <a:latin typeface="Menlo" panose="020B0609030804020204" pitchFamily="49" charset="0"/>
                <a:cs typeface="Menlo" panose="020B0609030804020204" pitchFamily="49" charset="0"/>
              </a:rPr>
              <a:t>      "type":”</a:t>
            </a:r>
            <a:r>
              <a:rPr lang="en-US" altLang="zh-CN" sz="1200" dirty="0">
                <a:latin typeface="Menlo" panose="020B0609030804020204" pitchFamily="49" charset="0"/>
                <a:cs typeface="Menlo" panose="020B0609030804020204" pitchFamily="49" charset="0"/>
              </a:rPr>
              <a:t>H</a:t>
            </a:r>
            <a:r>
              <a:rPr lang="zh-CN" altLang="en-US" sz="1200" dirty="0">
                <a:latin typeface="Menlo" panose="020B0609030804020204" pitchFamily="49" charset="0"/>
                <a:cs typeface="Menlo" panose="020B0609030804020204" pitchFamily="49" charset="0"/>
              </a:rPr>
              <a:t>",</a:t>
            </a:r>
          </a:p>
          <a:p>
            <a:pPr>
              <a:lnSpc>
                <a:spcPts val="1840"/>
              </a:lnSpc>
            </a:pPr>
            <a:r>
              <a:rPr lang="zh-CN" altLang="en-US" sz="1200" dirty="0">
                <a:latin typeface="Menlo" panose="020B0609030804020204" pitchFamily="49" charset="0"/>
                <a:cs typeface="Menlo" panose="020B0609030804020204" pitchFamily="49" charset="0"/>
              </a:rPr>
              <a:t>      "op": </a:t>
            </a:r>
            <a:r>
              <a:rPr lang="en-US" altLang="zh-CN" sz="1200" dirty="0">
                <a:latin typeface="Menlo" panose="020B0609030804020204" pitchFamily="49" charset="0"/>
                <a:cs typeface="Menlo" panose="020B0609030804020204" pitchFamily="49" charset="0"/>
              </a:rPr>
              <a:t>”h</a:t>
            </a:r>
            <a:r>
              <a:rPr lang="zh-CN" altLang="en-US" sz="1200" dirty="0">
                <a:latin typeface="Menlo" panose="020B0609030804020204" pitchFamily="49" charset="0"/>
                <a:cs typeface="Menlo" panose="020B0609030804020204" pitchFamily="49" charset="0"/>
              </a:rPr>
              <a:t>_merge"</a:t>
            </a:r>
          </a:p>
          <a:p>
            <a:pPr>
              <a:lnSpc>
                <a:spcPts val="1840"/>
              </a:lnSpc>
            </a:pPr>
            <a:r>
              <a:rPr lang="zh-CN" altLang="en-US" sz="1200" dirty="0">
                <a:latin typeface="Menlo" panose="020B0609030804020204" pitchFamily="49" charset="0"/>
                <a:cs typeface="Menlo" panose="020B0609030804020204" pitchFamily="49" charset="0"/>
              </a:rPr>
              <a:t>    }</a:t>
            </a:r>
          </a:p>
          <a:p>
            <a:pPr>
              <a:lnSpc>
                <a:spcPts val="1840"/>
              </a:lnSpc>
            </a:pPr>
            <a:r>
              <a:rPr lang="zh-CN" altLang="en-US" sz="1200" dirty="0">
                <a:latin typeface="Menlo" panose="020B0609030804020204" pitchFamily="49" charset="0"/>
                <a:cs typeface="Menlo" panose="020B0609030804020204" pitchFamily="49" charset="0"/>
              </a:rPr>
              <a:t>    ...</a:t>
            </a:r>
          </a:p>
          <a:p>
            <a:pPr>
              <a:lnSpc>
                <a:spcPts val="1840"/>
              </a:lnSpc>
            </a:pPr>
            <a:r>
              <a:rPr lang="zh-CN" altLang="en-US" sz="1200" dirty="0">
                <a:latin typeface="Menlo" panose="020B0609030804020204" pitchFamily="49" charset="0"/>
                <a:cs typeface="Menlo" panose="020B0609030804020204" pitchFamily="49" charset="0"/>
              </a:rPr>
              <a:t>  ]</a:t>
            </a:r>
          </a:p>
          <a:p>
            <a:pPr>
              <a:lnSpc>
                <a:spcPts val="1840"/>
              </a:lnSpc>
            </a:pPr>
            <a:r>
              <a:rPr lang="zh-CN" altLang="en-US" sz="1200" dirty="0">
                <a:latin typeface="Menlo" panose="020B0609030804020204" pitchFamily="49" charset="0"/>
                <a:cs typeface="Menlo" panose="020B0609030804020204" pitchFamily="49" charset="0"/>
              </a:rPr>
              <a:t>  ...</a:t>
            </a:r>
          </a:p>
          <a:p>
            <a:pPr>
              <a:lnSpc>
                <a:spcPts val="1840"/>
              </a:lnSpc>
            </a:pPr>
            <a:r>
              <a:rPr lang="zh-CN" altLang="en-US" sz="1200" dirty="0">
                <a:latin typeface="Menlo" panose="020B0609030804020204" pitchFamily="49" charset="0"/>
                <a:cs typeface="Menlo" panose="020B0609030804020204" pitchFamily="49" charset="0"/>
              </a:rPr>
              <a:t>}</a:t>
            </a:r>
          </a:p>
        </p:txBody>
      </p:sp>
      <p:sp>
        <p:nvSpPr>
          <p:cNvPr id="43" name="文本框 42">
            <a:extLst>
              <a:ext uri="{FF2B5EF4-FFF2-40B4-BE49-F238E27FC236}">
                <a16:creationId xmlns:a16="http://schemas.microsoft.com/office/drawing/2014/main" id="{436E5E9C-4520-739E-FE71-710F660D6483}"/>
              </a:ext>
            </a:extLst>
          </p:cNvPr>
          <p:cNvSpPr txBox="1"/>
          <p:nvPr/>
        </p:nvSpPr>
        <p:spPr>
          <a:xfrm>
            <a:off x="6756499" y="5042095"/>
            <a:ext cx="1501089" cy="461665"/>
          </a:xfrm>
          <a:prstGeom prst="rect">
            <a:avLst/>
          </a:prstGeom>
          <a:noFill/>
        </p:spPr>
        <p:txBody>
          <a:bodyPr wrap="square" rtlCol="0">
            <a:spAutoFit/>
          </a:bodyPr>
          <a:lstStyle/>
          <a:p>
            <a:pPr algn="ctr"/>
            <a:r>
              <a:rPr kumimoji="1" lang="en-US" altLang="zh-CN" sz="1200" dirty="0"/>
              <a:t>The</a:t>
            </a:r>
            <a:r>
              <a:rPr kumimoji="1" lang="zh-CN" altLang="en-US" sz="1200" dirty="0"/>
              <a:t> </a:t>
            </a:r>
            <a:r>
              <a:rPr kumimoji="1" lang="en-US" altLang="zh-CN" sz="1200" dirty="0"/>
              <a:t>gate</a:t>
            </a:r>
            <a:r>
              <a:rPr kumimoji="1" lang="zh-CN" altLang="en-US" sz="1200" dirty="0"/>
              <a:t> </a:t>
            </a:r>
            <a:r>
              <a:rPr kumimoji="1" lang="en-US" altLang="zh-CN" sz="1200" dirty="0"/>
              <a:t>kind</a:t>
            </a:r>
            <a:r>
              <a:rPr kumimoji="1" lang="zh-CN" altLang="en-US" sz="1200" dirty="0"/>
              <a:t> </a:t>
            </a:r>
            <a:r>
              <a:rPr kumimoji="1" lang="en-US" altLang="zh-CN" sz="1200" dirty="0"/>
              <a:t>of</a:t>
            </a:r>
            <a:r>
              <a:rPr kumimoji="1" lang="zh-CN" altLang="en-US" sz="1200" dirty="0"/>
              <a:t> </a:t>
            </a:r>
            <a:r>
              <a:rPr kumimoji="1" lang="en-US" altLang="zh-CN" sz="1200" dirty="0"/>
              <a:t>basic</a:t>
            </a:r>
            <a:r>
              <a:rPr kumimoji="1" lang="zh-CN" altLang="en-US" sz="1200" dirty="0"/>
              <a:t> </a:t>
            </a:r>
            <a:r>
              <a:rPr kumimoji="1" lang="en-US" altLang="zh-CN" sz="1200" dirty="0"/>
              <a:t>unit</a:t>
            </a:r>
            <a:endParaRPr kumimoji="1" lang="zh-CN" altLang="en-US" sz="1200" dirty="0"/>
          </a:p>
        </p:txBody>
      </p:sp>
      <p:sp>
        <p:nvSpPr>
          <p:cNvPr id="44" name="文本框 43">
            <a:extLst>
              <a:ext uri="{FF2B5EF4-FFF2-40B4-BE49-F238E27FC236}">
                <a16:creationId xmlns:a16="http://schemas.microsoft.com/office/drawing/2014/main" id="{CE470F36-1E70-2A5E-2935-86E65048E079}"/>
              </a:ext>
            </a:extLst>
          </p:cNvPr>
          <p:cNvSpPr txBox="1"/>
          <p:nvPr/>
        </p:nvSpPr>
        <p:spPr>
          <a:xfrm>
            <a:off x="9775371" y="5736280"/>
            <a:ext cx="1754733" cy="461665"/>
          </a:xfrm>
          <a:prstGeom prst="rect">
            <a:avLst/>
          </a:prstGeom>
          <a:noFill/>
        </p:spPr>
        <p:txBody>
          <a:bodyPr wrap="square" rtlCol="0">
            <a:spAutoFit/>
          </a:bodyPr>
          <a:lstStyle/>
          <a:p>
            <a:pPr algn="ctr"/>
            <a:r>
              <a:rPr kumimoji="1" lang="en-US" altLang="zh-CN" sz="1200" dirty="0"/>
              <a:t>Specifying</a:t>
            </a:r>
            <a:r>
              <a:rPr kumimoji="1" lang="zh-CN" altLang="en-US" sz="1200" dirty="0"/>
              <a:t> </a:t>
            </a:r>
            <a:r>
              <a:rPr kumimoji="1" lang="en-US" altLang="zh-CN" sz="1200" dirty="0"/>
              <a:t>the</a:t>
            </a:r>
            <a:r>
              <a:rPr kumimoji="1" lang="zh-CN" altLang="en-US" sz="1200" dirty="0"/>
              <a:t> </a:t>
            </a:r>
            <a:r>
              <a:rPr kumimoji="1" lang="en-US" altLang="zh-CN" sz="1200" dirty="0"/>
              <a:t>handler</a:t>
            </a:r>
            <a:r>
              <a:rPr kumimoji="1" lang="zh-CN" altLang="en-US" sz="1200" dirty="0"/>
              <a:t> </a:t>
            </a:r>
            <a:r>
              <a:rPr kumimoji="1" lang="en-US" altLang="zh-CN" sz="1200" dirty="0"/>
              <a:t>to</a:t>
            </a:r>
            <a:r>
              <a:rPr kumimoji="1" lang="zh-CN" altLang="en-US" sz="1200" dirty="0"/>
              <a:t> </a:t>
            </a:r>
            <a:r>
              <a:rPr kumimoji="1" lang="en-US" altLang="zh-CN" sz="1200" dirty="0"/>
              <a:t>the</a:t>
            </a:r>
            <a:r>
              <a:rPr kumimoji="1" lang="zh-CN" altLang="en-US" sz="1200" dirty="0"/>
              <a:t> </a:t>
            </a:r>
            <a:r>
              <a:rPr kumimoji="1" lang="en-US" altLang="zh-CN" sz="1200" dirty="0"/>
              <a:t>reduction</a:t>
            </a:r>
            <a:r>
              <a:rPr kumimoji="1" lang="zh-CN" altLang="en-US" sz="1200" dirty="0"/>
              <a:t> </a:t>
            </a:r>
            <a:r>
              <a:rPr kumimoji="1" lang="en-US" altLang="zh-CN" sz="1200" dirty="0"/>
              <a:t>function</a:t>
            </a:r>
            <a:endParaRPr kumimoji="1" lang="zh-CN" altLang="en-US" sz="1200" dirty="0"/>
          </a:p>
        </p:txBody>
      </p:sp>
      <p:sp>
        <p:nvSpPr>
          <p:cNvPr id="45" name="右箭头 44">
            <a:extLst>
              <a:ext uri="{FF2B5EF4-FFF2-40B4-BE49-F238E27FC236}">
                <a16:creationId xmlns:a16="http://schemas.microsoft.com/office/drawing/2014/main" id="{84DB91FC-FFC5-015C-1B08-B59F90BBEBFB}"/>
              </a:ext>
            </a:extLst>
          </p:cNvPr>
          <p:cNvSpPr/>
          <p:nvPr/>
        </p:nvSpPr>
        <p:spPr>
          <a:xfrm rot="5400000">
            <a:off x="8337677" y="2903338"/>
            <a:ext cx="1219200" cy="6096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文本框 45">
            <a:extLst>
              <a:ext uri="{FF2B5EF4-FFF2-40B4-BE49-F238E27FC236}">
                <a16:creationId xmlns:a16="http://schemas.microsoft.com/office/drawing/2014/main" id="{10A46F9D-2D97-3805-CF63-D20CC8432904}"/>
              </a:ext>
            </a:extLst>
          </p:cNvPr>
          <p:cNvSpPr txBox="1"/>
          <p:nvPr/>
        </p:nvSpPr>
        <p:spPr>
          <a:xfrm>
            <a:off x="9030854" y="2904906"/>
            <a:ext cx="1817708" cy="523220"/>
          </a:xfrm>
          <a:prstGeom prst="rect">
            <a:avLst/>
          </a:prstGeom>
          <a:noFill/>
        </p:spPr>
        <p:txBody>
          <a:bodyPr wrap="square">
            <a:spAutoFit/>
          </a:bodyPr>
          <a:lstStyle/>
          <a:p>
            <a:pPr algn="ctr"/>
            <a:r>
              <a:rPr kumimoji="1" lang="en-US" altLang="zh-CN" sz="1400" b="1" dirty="0"/>
              <a:t>Expressed</a:t>
            </a:r>
            <a:r>
              <a:rPr kumimoji="1" lang="zh-CN" altLang="en-US" sz="1400" b="1" dirty="0"/>
              <a:t> </a:t>
            </a:r>
            <a:r>
              <a:rPr kumimoji="1" lang="en-US" altLang="zh-CN" sz="1400" b="1" dirty="0"/>
              <a:t>as</a:t>
            </a:r>
            <a:r>
              <a:rPr kumimoji="1" lang="zh-CN" altLang="en-US" sz="1400" b="1" dirty="0"/>
              <a:t> </a:t>
            </a:r>
            <a:endParaRPr kumimoji="1" lang="en-US" altLang="zh-CN" sz="1400" b="1" dirty="0"/>
          </a:p>
          <a:p>
            <a:pPr algn="ctr"/>
            <a:r>
              <a:rPr kumimoji="1" lang="en-US" altLang="zh-CN" sz="1400" b="1" dirty="0"/>
              <a:t>folding</a:t>
            </a:r>
            <a:r>
              <a:rPr kumimoji="1" lang="zh-CN" altLang="en-US" sz="1400" b="1" dirty="0"/>
              <a:t> </a:t>
            </a:r>
            <a:r>
              <a:rPr kumimoji="1" lang="en-US" altLang="zh-CN" sz="1400" b="1" dirty="0"/>
              <a:t>pattern</a:t>
            </a:r>
            <a:endParaRPr kumimoji="1" lang="zh-CN" altLang="en-US" sz="1400" b="1" dirty="0"/>
          </a:p>
        </p:txBody>
      </p: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1F8312FF-E779-2EBF-3E24-D78EBE7558A9}"/>
                  </a:ext>
                </a:extLst>
              </p:cNvPr>
              <p:cNvSpPr txBox="1"/>
              <p:nvPr/>
            </p:nvSpPr>
            <p:spPr>
              <a:xfrm>
                <a:off x="6629400" y="3787015"/>
                <a:ext cx="3048000" cy="3865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kumimoji="1" lang="en-US" altLang="zh-CN" sz="1600" b="0" i="0" smtClean="0">
                          <a:latin typeface="Cambria Math" panose="02040503050406030204" pitchFamily="18" charset="0"/>
                        </a:rPr>
                        <m:t>fold</m:t>
                      </m:r>
                      <m:d>
                        <m:dPr>
                          <m:ctrlPr>
                            <a:rPr kumimoji="1" lang="en-US" altLang="zh-CN" sz="1600" b="0" i="1" smtClean="0">
                              <a:latin typeface="Cambria Math" panose="02040503050406030204" pitchFamily="18" charset="0"/>
                            </a:rPr>
                          </m:ctrlPr>
                        </m:dPr>
                        <m:e>
                          <m:r>
                            <a:rPr kumimoji="1" lang="en-US" altLang="zh-CN" sz="1600" b="0" i="1" smtClean="0">
                              <a:latin typeface="Cambria Math" panose="02040503050406030204" pitchFamily="18" charset="0"/>
                            </a:rPr>
                            <m:t>𝑛</m:t>
                          </m:r>
                          <m:r>
                            <a:rPr kumimoji="1" lang="en-US" altLang="zh-CN" sz="1600" b="0" i="1" smtClean="0">
                              <a:latin typeface="Cambria Math" panose="02040503050406030204" pitchFamily="18" charset="0"/>
                            </a:rPr>
                            <m:t>, </m:t>
                          </m:r>
                          <m:r>
                            <a:rPr kumimoji="1" lang="en-US" altLang="zh-CN" sz="1600" b="0" i="1" smtClean="0">
                              <a:latin typeface="Cambria Math" panose="02040503050406030204" pitchFamily="18" charset="0"/>
                            </a:rPr>
                            <m:t>𝐻</m:t>
                          </m:r>
                          <m:r>
                            <a:rPr kumimoji="1" lang="en-US" altLang="zh-CN" sz="1600" b="0" i="1" smtClean="0">
                              <a:latin typeface="Cambria Math" panose="02040503050406030204" pitchFamily="18" charset="0"/>
                            </a:rPr>
                            <m:t>, ∅, </m:t>
                          </m:r>
                          <m:sSub>
                            <m:sSubPr>
                              <m:ctrlPr>
                                <a:rPr kumimoji="1" lang="en-US" altLang="zh-CN" sz="1600" b="0" i="1" smtClean="0">
                                  <a:latin typeface="Cambria Math" panose="02040503050406030204" pitchFamily="18" charset="0"/>
                                </a:rPr>
                              </m:ctrlPr>
                            </m:sSubPr>
                            <m:e>
                              <m:r>
                                <a:rPr kumimoji="1" lang="en-US" altLang="zh-CN" sz="1600" b="0" i="1" smtClean="0">
                                  <a:latin typeface="Cambria Math" panose="02040503050406030204" pitchFamily="18" charset="0"/>
                                </a:rPr>
                                <m:t>𝑟</m:t>
                              </m:r>
                            </m:e>
                            <m:sub>
                              <m:r>
                                <a:rPr kumimoji="1" lang="en-US" altLang="zh-CN" sz="1600" b="0" i="1" smtClean="0">
                                  <a:latin typeface="Cambria Math" panose="02040503050406030204" pitchFamily="18" charset="0"/>
                                </a:rPr>
                                <m:t>𝐻</m:t>
                              </m:r>
                            </m:sub>
                          </m:sSub>
                        </m:e>
                      </m:d>
                      <m:r>
                        <a:rPr kumimoji="1" lang="en-US" altLang="zh-CN" sz="1600" b="0" i="1" smtClean="0">
                          <a:latin typeface="Cambria Math" panose="02040503050406030204" pitchFamily="18" charset="0"/>
                        </a:rPr>
                        <m:t>=</m:t>
                      </m:r>
                      <m:sSup>
                        <m:sSupPr>
                          <m:ctrlPr>
                            <a:rPr kumimoji="1" lang="en-US" altLang="zh-CN" sz="1600" b="0" i="1" smtClean="0">
                              <a:latin typeface="Cambria Math" panose="02040503050406030204" pitchFamily="18" charset="0"/>
                            </a:rPr>
                          </m:ctrlPr>
                        </m:sSupPr>
                        <m:e>
                          <m:r>
                            <a:rPr kumimoji="1" lang="en-US" altLang="zh-CN" sz="1600" b="0" i="1" smtClean="0">
                              <a:latin typeface="Cambria Math" panose="02040503050406030204" pitchFamily="18" charset="0"/>
                            </a:rPr>
                            <m:t>𝐻</m:t>
                          </m:r>
                        </m:e>
                        <m:sup>
                          <m:r>
                            <m:rPr>
                              <m:nor/>
                            </m:rPr>
                            <a:rPr kumimoji="1" lang="en-US" altLang="zh-CN" sz="1600" b="0" i="0" smtClean="0">
                              <a:latin typeface="Cambria Math" panose="02040503050406030204" pitchFamily="18" charset="0"/>
                            </a:rPr>
                            <m:t>n</m:t>
                          </m:r>
                          <m:r>
                            <a:rPr kumimoji="1" lang="zh-CN" altLang="en-US" sz="1600" b="0" i="1" smtClean="0">
                              <a:latin typeface="Cambria Math" panose="02040503050406030204" pitchFamily="18" charset="0"/>
                            </a:rPr>
                            <m:t> </m:t>
                          </m:r>
                          <m:r>
                            <m:rPr>
                              <m:nor/>
                            </m:rPr>
                            <a:rPr kumimoji="1" lang="en-US" altLang="zh-CN" sz="1600" b="0" i="0" smtClean="0">
                              <a:latin typeface="Cambria Math" panose="02040503050406030204" pitchFamily="18" charset="0"/>
                            </a:rPr>
                            <m:t>mod</m:t>
                          </m:r>
                          <m:r>
                            <a:rPr kumimoji="1" lang="zh-CN" altLang="en-US" sz="1600" b="0" i="1" smtClean="0">
                              <a:latin typeface="Cambria Math" panose="02040503050406030204" pitchFamily="18" charset="0"/>
                            </a:rPr>
                            <m:t> </m:t>
                          </m:r>
                          <m:r>
                            <m:rPr>
                              <m:nor/>
                            </m:rPr>
                            <a:rPr kumimoji="1" lang="en-US" altLang="zh-CN" sz="1600" b="0" i="0" smtClean="0">
                              <a:latin typeface="Cambria Math" panose="02040503050406030204" pitchFamily="18" charset="0"/>
                            </a:rPr>
                            <m:t>2</m:t>
                          </m:r>
                        </m:sup>
                      </m:sSup>
                    </m:oMath>
                  </m:oMathPara>
                </a14:m>
                <a:endParaRPr lang="zh-CN" altLang="en-US" dirty="0"/>
              </a:p>
            </p:txBody>
          </p:sp>
        </mc:Choice>
        <mc:Fallback xmlns="">
          <p:sp>
            <p:nvSpPr>
              <p:cNvPr id="47" name="文本框 46">
                <a:extLst>
                  <a:ext uri="{FF2B5EF4-FFF2-40B4-BE49-F238E27FC236}">
                    <a16:creationId xmlns:a16="http://schemas.microsoft.com/office/drawing/2014/main" id="{1F8312FF-E779-2EBF-3E24-D78EBE7558A9}"/>
                  </a:ext>
                </a:extLst>
              </p:cNvPr>
              <p:cNvSpPr txBox="1">
                <a:spLocks noRot="1" noChangeAspect="1" noMove="1" noResize="1" noEditPoints="1" noAdjustHandles="1" noChangeArrowheads="1" noChangeShapeType="1" noTextEdit="1"/>
              </p:cNvSpPr>
              <p:nvPr/>
            </p:nvSpPr>
            <p:spPr>
              <a:xfrm>
                <a:off x="6629400" y="3787015"/>
                <a:ext cx="3048000" cy="386516"/>
              </a:xfrm>
              <a:prstGeom prst="rect">
                <a:avLst/>
              </a:prstGeom>
              <a:blipFill>
                <a:blip r:embed="rId4"/>
                <a:stretch>
                  <a:fillRect/>
                </a:stretch>
              </a:blipFill>
            </p:spPr>
            <p:txBody>
              <a:bodyPr/>
              <a:lstStyle/>
              <a:p>
                <a:r>
                  <a:rPr lang="zh-CN" altLang="en-US">
                    <a:noFill/>
                  </a:rPr>
                  <a:t> </a:t>
                </a:r>
              </a:p>
            </p:txBody>
          </p:sp>
        </mc:Fallback>
      </mc:AlternateContent>
      <p:sp>
        <p:nvSpPr>
          <p:cNvPr id="48" name="文本框 47">
            <a:extLst>
              <a:ext uri="{FF2B5EF4-FFF2-40B4-BE49-F238E27FC236}">
                <a16:creationId xmlns:a16="http://schemas.microsoft.com/office/drawing/2014/main" id="{99593E61-96FD-4930-8DB1-369D835111BF}"/>
              </a:ext>
            </a:extLst>
          </p:cNvPr>
          <p:cNvSpPr txBox="1"/>
          <p:nvPr/>
        </p:nvSpPr>
        <p:spPr>
          <a:xfrm>
            <a:off x="8624622" y="6356350"/>
            <a:ext cx="1780723" cy="338554"/>
          </a:xfrm>
          <a:prstGeom prst="rect">
            <a:avLst/>
          </a:prstGeom>
          <a:solidFill>
            <a:schemeClr val="bg1">
              <a:lumMod val="95000"/>
            </a:schemeClr>
          </a:solidFill>
          <a:ln>
            <a:solidFill>
              <a:schemeClr val="accent1">
                <a:shade val="50000"/>
              </a:schemeClr>
            </a:solidFill>
          </a:ln>
          <a:effectLst>
            <a:outerShdw blurRad="50800" dist="38100" dir="2700000" algn="tl" rotWithShape="0">
              <a:prstClr val="black">
                <a:alpha val="40000"/>
              </a:prstClr>
            </a:outerShdw>
          </a:effectLst>
        </p:spPr>
        <p:txBody>
          <a:bodyPr wrap="square" rtlCol="0">
            <a:spAutoFit/>
          </a:bodyPr>
          <a:lstStyle/>
          <a:p>
            <a:pPr algn="ctr"/>
            <a:r>
              <a:rPr kumimoji="1" lang="en-US" altLang="zh-CN" sz="1600" dirty="0"/>
              <a:t>Folding</a:t>
            </a:r>
            <a:r>
              <a:rPr kumimoji="1" lang="zh-CN" altLang="en-US" sz="1600" dirty="0"/>
              <a:t> </a:t>
            </a:r>
            <a:r>
              <a:rPr kumimoji="1" lang="en-US" altLang="zh-CN" sz="1600" dirty="0"/>
              <a:t>Pattern</a:t>
            </a:r>
            <a:endParaRPr kumimoji="1" lang="zh-CN" altLang="en-US" sz="1600" dirty="0"/>
          </a:p>
        </p:txBody>
      </p:sp>
    </p:spTree>
    <p:extLst>
      <p:ext uri="{BB962C8B-B14F-4D97-AF65-F5344CB8AC3E}">
        <p14:creationId xmlns:p14="http://schemas.microsoft.com/office/powerpoint/2010/main" val="3048298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7F7B40-B955-D02E-CEC6-3A1BA336D703}"/>
              </a:ext>
            </a:extLst>
          </p:cNvPr>
          <p:cNvSpPr>
            <a:spLocks noGrp="1"/>
          </p:cNvSpPr>
          <p:nvPr>
            <p:ph type="title"/>
          </p:nvPr>
        </p:nvSpPr>
        <p:spPr/>
        <p:txBody>
          <a:bodyPr/>
          <a:lstStyle/>
          <a:p>
            <a:r>
              <a:rPr kumimoji="1" lang="zh-CN" altLang="en-US" dirty="0"/>
              <a:t>实验结论</a:t>
            </a:r>
          </a:p>
        </p:txBody>
      </p:sp>
      <p:sp>
        <p:nvSpPr>
          <p:cNvPr id="3" name="灯片编号占位符 2">
            <a:extLst>
              <a:ext uri="{FF2B5EF4-FFF2-40B4-BE49-F238E27FC236}">
                <a16:creationId xmlns:a16="http://schemas.microsoft.com/office/drawing/2014/main" id="{A401B758-3B3D-E5E8-8D96-5B7C0DBABEC2}"/>
              </a:ext>
            </a:extLst>
          </p:cNvPr>
          <p:cNvSpPr>
            <a:spLocks noGrp="1"/>
          </p:cNvSpPr>
          <p:nvPr>
            <p:ph type="sldNum" sz="quarter" idx="10"/>
          </p:nvPr>
        </p:nvSpPr>
        <p:spPr/>
        <p:txBody>
          <a:bodyPr/>
          <a:lstStyle/>
          <a:p>
            <a:fld id="{86CB4B4D-7CA3-9044-876B-883B54F8677D}" type="slidenum">
              <a:rPr lang="en-US" altLang="zh-CN" smtClean="0"/>
              <a:t>22</a:t>
            </a:fld>
            <a:endParaRPr lang="zh-CN" altLang="en-US"/>
          </a:p>
        </p:txBody>
      </p:sp>
      <p:sp>
        <p:nvSpPr>
          <p:cNvPr id="9" name="内容占位符 2">
            <a:extLst>
              <a:ext uri="{FF2B5EF4-FFF2-40B4-BE49-F238E27FC236}">
                <a16:creationId xmlns:a16="http://schemas.microsoft.com/office/drawing/2014/main" id="{EE555546-A890-2B4F-C20E-ED6069C06530}"/>
              </a:ext>
            </a:extLst>
          </p:cNvPr>
          <p:cNvSpPr txBox="1">
            <a:spLocks/>
          </p:cNvSpPr>
          <p:nvPr/>
        </p:nvSpPr>
        <p:spPr>
          <a:xfrm>
            <a:off x="3363857" y="5123327"/>
            <a:ext cx="7206174" cy="1079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Autofit/>
          </a:bodyPr>
          <a:lstStyle>
            <a:lvl1pPr marL="355600" marR="0" indent="-355600" algn="l" defTabSz="914400" eaLnBrk="1" latinLnBrk="0" hangingPunct="1">
              <a:lnSpc>
                <a:spcPct val="100000"/>
              </a:lnSpc>
              <a:spcBef>
                <a:spcPts val="1000"/>
              </a:spcBef>
              <a:spcAft>
                <a:spcPts val="0"/>
              </a:spcAft>
              <a:buClr>
                <a:schemeClr val="accent1"/>
              </a:buClr>
              <a:buSzPct val="9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1pPr>
            <a:lvl2pPr marL="724957" marR="0" indent="-274107" algn="l" defTabSz="914400" eaLnBrk="1" latinLnBrk="0" hangingPunct="1">
              <a:lnSpc>
                <a:spcPct val="100000"/>
              </a:lnSpc>
              <a:spcBef>
                <a:spcPts val="1000"/>
              </a:spcBef>
              <a:spcAft>
                <a:spcPts val="0"/>
              </a:spcAft>
              <a:buClr>
                <a:schemeClr val="accent1"/>
              </a:buClr>
              <a:buSzPct val="90000"/>
              <a:buFont typeface="Helvetica"/>
              <a:buChar char="■"/>
              <a:tabLst/>
              <a:defRPr sz="2400" b="1" i="0" u="none" strike="noStrike" cap="none" spc="0" baseline="0">
                <a:solidFill>
                  <a:srgbClr val="000000"/>
                </a:solidFill>
                <a:uFillTx/>
                <a:latin typeface="Heiti SC Medium" pitchFamily="2" charset="-128"/>
                <a:ea typeface="Heiti SC Medium" pitchFamily="2" charset="-128"/>
                <a:cs typeface="Heiti SC Medium" pitchFamily="2" charset="-128"/>
                <a:sym typeface="微软雅黑"/>
              </a:defRPr>
            </a:lvl2pPr>
            <a:lvl3pPr marL="1095375" marR="0" indent="-382269" algn="l" defTabSz="914400" eaLnBrk="1" latinLnBrk="0" hangingPunct="1">
              <a:lnSpc>
                <a:spcPct val="100000"/>
              </a:lnSpc>
              <a:spcBef>
                <a:spcPts val="1000"/>
              </a:spcBef>
              <a:spcAft>
                <a:spcPts val="0"/>
              </a:spcAft>
              <a:buClr>
                <a:schemeClr val="accent1"/>
              </a:buClr>
              <a:buSzPct val="100000"/>
              <a:buFont typeface="Helvetica"/>
              <a:buChar char="❖"/>
              <a:tabLst/>
              <a:defRPr sz="2400" b="1" i="0" u="none" strike="noStrike" cap="none" spc="0" baseline="0">
                <a:solidFill>
                  <a:srgbClr val="000000"/>
                </a:solidFill>
                <a:uFillTx/>
                <a:latin typeface="Kaiti SC Black" panose="02010600040101010101" pitchFamily="2" charset="-122"/>
                <a:ea typeface="Kaiti SC Black" panose="02010600040101010101" pitchFamily="2" charset="-122"/>
                <a:cs typeface="Kaiti SC Black" panose="02010600040101010101" pitchFamily="2" charset="-122"/>
                <a:sym typeface="微软雅黑"/>
              </a:defRPr>
            </a:lvl3pPr>
            <a:lvl4pPr marL="138938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0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a:lstStyle>
          <a:p>
            <a:pPr>
              <a:spcBef>
                <a:spcPts val="600"/>
              </a:spcBef>
            </a:pPr>
            <a:r>
              <a:rPr kumimoji="1" lang="en-US" altLang="zh-CN" sz="1600" b="0" dirty="0">
                <a:latin typeface="Calibri" panose="020F0502020204030204" pitchFamily="34" charset="0"/>
                <a:cs typeface="Calibri" panose="020F0502020204030204" pitchFamily="34" charset="0"/>
              </a:rPr>
              <a:t>Experiment</a:t>
            </a:r>
            <a:r>
              <a:rPr kumimoji="1" lang="zh-CN" altLang="en-US" sz="1600" b="0" dirty="0">
                <a:latin typeface="Calibri" panose="020F0502020204030204" pitchFamily="34" charset="0"/>
                <a:cs typeface="Calibri" panose="020F0502020204030204" pitchFamily="34" charset="0"/>
              </a:rPr>
              <a:t> </a:t>
            </a:r>
            <a:r>
              <a:rPr kumimoji="1" lang="en-US" altLang="zh-CN" sz="1600" b="0" dirty="0">
                <a:latin typeface="Calibri" panose="020F0502020204030204" pitchFamily="34" charset="0"/>
                <a:cs typeface="Calibri" panose="020F0502020204030204" pitchFamily="34" charset="0"/>
              </a:rPr>
              <a:t>results</a:t>
            </a:r>
          </a:p>
          <a:p>
            <a:pPr lvl="1">
              <a:spcBef>
                <a:spcPts val="600"/>
              </a:spcBef>
            </a:pPr>
            <a:r>
              <a:rPr kumimoji="1" lang="en-US" altLang="zh-CN" sz="1600" b="0" dirty="0">
                <a:latin typeface="Calibri" panose="020F0502020204030204" pitchFamily="34" charset="0"/>
                <a:cs typeface="Calibri" panose="020F0502020204030204" pitchFamily="34" charset="0"/>
              </a:rPr>
              <a:t>Fig. 1 and Fig.2 show the average optimization rate for </a:t>
            </a:r>
            <a:r>
              <a:rPr kumimoji="1" lang="en-US" altLang="zh-CN" sz="1600" b="0" dirty="0" err="1">
                <a:latin typeface="Calibri" panose="020F0502020204030204" pitchFamily="34" charset="0"/>
                <a:cs typeface="Calibri" panose="020F0502020204030204" pitchFamily="34" charset="0"/>
              </a:rPr>
              <a:t>Qiskit</a:t>
            </a:r>
            <a:r>
              <a:rPr kumimoji="1" lang="en-US" altLang="zh-CN" sz="1600" b="0" dirty="0">
                <a:latin typeface="Calibri" panose="020F0502020204030204" pitchFamily="34" charset="0"/>
                <a:cs typeface="Calibri" panose="020F0502020204030204" pitchFamily="34" charset="0"/>
              </a:rPr>
              <a:t> is 10%</a:t>
            </a:r>
          </a:p>
          <a:p>
            <a:pPr lvl="1">
              <a:spcBef>
                <a:spcPts val="600"/>
              </a:spcBef>
            </a:pPr>
            <a:r>
              <a:rPr kumimoji="1" lang="en-US" altLang="zh-CN" sz="1600" b="0" dirty="0">
                <a:latin typeface="Calibri" panose="020F0502020204030204" pitchFamily="34" charset="0"/>
                <a:cs typeface="Calibri" panose="020F0502020204030204" pitchFamily="34" charset="0"/>
              </a:rPr>
              <a:t>Fig.3 and Fig.4 show the average optimization rate for </a:t>
            </a:r>
            <a:r>
              <a:rPr kumimoji="1" lang="en-US" altLang="zh-CN" sz="1600" b="0" dirty="0" err="1">
                <a:latin typeface="Calibri" panose="020F0502020204030204" pitchFamily="34" charset="0"/>
                <a:cs typeface="Calibri" panose="020F0502020204030204" pitchFamily="34" charset="0"/>
              </a:rPr>
              <a:t>ScaffCC</a:t>
            </a:r>
            <a:r>
              <a:rPr kumimoji="1" lang="en-US" altLang="zh-CN" sz="1600" b="0" dirty="0">
                <a:latin typeface="Calibri" panose="020F0502020204030204" pitchFamily="34" charset="0"/>
                <a:cs typeface="Calibri" panose="020F0502020204030204" pitchFamily="34" charset="0"/>
              </a:rPr>
              <a:t> is up to 20%</a:t>
            </a:r>
            <a:endParaRPr kumimoji="1" lang="zh-CN" altLang="en-US" sz="1600" b="0" dirty="0">
              <a:latin typeface="Calibri" panose="020F0502020204030204" pitchFamily="34" charset="0"/>
              <a:cs typeface="Calibri" panose="020F0502020204030204" pitchFamily="34" charset="0"/>
            </a:endParaRPr>
          </a:p>
        </p:txBody>
      </p:sp>
      <p:pic>
        <p:nvPicPr>
          <p:cNvPr id="15" name="图片 14">
            <a:extLst>
              <a:ext uri="{FF2B5EF4-FFF2-40B4-BE49-F238E27FC236}">
                <a16:creationId xmlns:a16="http://schemas.microsoft.com/office/drawing/2014/main" id="{8FDA4D40-B6D8-742B-C715-BBB8091BC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6222" y="3173058"/>
            <a:ext cx="3200402" cy="1336511"/>
          </a:xfrm>
          <a:prstGeom prst="rect">
            <a:avLst/>
          </a:prstGeom>
        </p:spPr>
      </p:pic>
      <p:pic>
        <p:nvPicPr>
          <p:cNvPr id="16" name="图片 15">
            <a:extLst>
              <a:ext uri="{FF2B5EF4-FFF2-40B4-BE49-F238E27FC236}">
                <a16:creationId xmlns:a16="http://schemas.microsoft.com/office/drawing/2014/main" id="{8A10268C-56DE-6579-56D7-1ABB44AD0B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953" y="3173058"/>
            <a:ext cx="3200401" cy="1329286"/>
          </a:xfrm>
          <a:prstGeom prst="rect">
            <a:avLst/>
          </a:prstGeom>
        </p:spPr>
      </p:pic>
      <p:pic>
        <p:nvPicPr>
          <p:cNvPr id="17" name="图片 16">
            <a:extLst>
              <a:ext uri="{FF2B5EF4-FFF2-40B4-BE49-F238E27FC236}">
                <a16:creationId xmlns:a16="http://schemas.microsoft.com/office/drawing/2014/main" id="{E6EE9C36-2569-53C8-A0D2-F754B64B5D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953" y="1253331"/>
            <a:ext cx="3200401" cy="1603296"/>
          </a:xfrm>
          <a:prstGeom prst="rect">
            <a:avLst/>
          </a:prstGeom>
        </p:spPr>
      </p:pic>
      <p:pic>
        <p:nvPicPr>
          <p:cNvPr id="18" name="图片 17">
            <a:extLst>
              <a:ext uri="{FF2B5EF4-FFF2-40B4-BE49-F238E27FC236}">
                <a16:creationId xmlns:a16="http://schemas.microsoft.com/office/drawing/2014/main" id="{C0FEE403-1546-1BBC-3543-9ECC034104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6531" y="1277496"/>
            <a:ext cx="4039787" cy="1554966"/>
          </a:xfrm>
          <a:prstGeom prst="rect">
            <a:avLst/>
          </a:prstGeom>
        </p:spPr>
      </p:pic>
      <p:sp>
        <p:nvSpPr>
          <p:cNvPr id="19" name="文本框 18">
            <a:extLst>
              <a:ext uri="{FF2B5EF4-FFF2-40B4-BE49-F238E27FC236}">
                <a16:creationId xmlns:a16="http://schemas.microsoft.com/office/drawing/2014/main" id="{7B084185-21C9-992E-6B40-6CD8F0B0795D}"/>
              </a:ext>
            </a:extLst>
          </p:cNvPr>
          <p:cNvSpPr txBox="1"/>
          <p:nvPr/>
        </p:nvSpPr>
        <p:spPr>
          <a:xfrm>
            <a:off x="157775" y="2849673"/>
            <a:ext cx="3648756" cy="253916"/>
          </a:xfrm>
          <a:prstGeom prst="rect">
            <a:avLst/>
          </a:prstGeom>
          <a:noFill/>
        </p:spPr>
        <p:txBody>
          <a:bodyPr wrap="none" rtlCol="0">
            <a:spAutoFit/>
          </a:bodyPr>
          <a:lstStyle/>
          <a:p>
            <a:r>
              <a:rPr kumimoji="1" lang="en-US" altLang="zh-CN" sz="1050" b="1" dirty="0">
                <a:latin typeface="Calibri" panose="020F0502020204030204" pitchFamily="34" charset="0"/>
                <a:cs typeface="Calibri" panose="020F0502020204030204" pitchFamily="34" charset="0"/>
              </a:rPr>
              <a:t>Fig. 1 </a:t>
            </a:r>
            <a:r>
              <a:rPr kumimoji="1" lang="en-US" altLang="zh-CN" sz="1050" dirty="0">
                <a:latin typeface="Calibri" panose="020F0502020204030204" pitchFamily="34" charset="0"/>
                <a:cs typeface="Calibri" panose="020F0502020204030204" pitchFamily="34" charset="0"/>
              </a:rPr>
              <a:t>Gate count before optimization for workloads from </a:t>
            </a:r>
            <a:r>
              <a:rPr kumimoji="1" lang="en-US" altLang="zh-CN" sz="1050" dirty="0" err="1">
                <a:latin typeface="Calibri" panose="020F0502020204030204" pitchFamily="34" charset="0"/>
                <a:cs typeface="Calibri" panose="020F0502020204030204" pitchFamily="34" charset="0"/>
              </a:rPr>
              <a:t>Qiskit</a:t>
            </a:r>
            <a:endParaRPr kumimoji="1" lang="zh-CN" altLang="en-US" sz="1050" dirty="0">
              <a:latin typeface="Calibri" panose="020F0502020204030204" pitchFamily="34" charset="0"/>
              <a:cs typeface="Calibri" panose="020F0502020204030204" pitchFamily="34" charset="0"/>
            </a:endParaRPr>
          </a:p>
        </p:txBody>
      </p:sp>
      <p:sp>
        <p:nvSpPr>
          <p:cNvPr id="20" name="文本框 19">
            <a:extLst>
              <a:ext uri="{FF2B5EF4-FFF2-40B4-BE49-F238E27FC236}">
                <a16:creationId xmlns:a16="http://schemas.microsoft.com/office/drawing/2014/main" id="{217D5AA0-22B1-69A1-26F0-0DE2FA8F04FF}"/>
              </a:ext>
            </a:extLst>
          </p:cNvPr>
          <p:cNvSpPr txBox="1"/>
          <p:nvPr/>
        </p:nvSpPr>
        <p:spPr>
          <a:xfrm>
            <a:off x="4381156" y="2856627"/>
            <a:ext cx="2890535" cy="253916"/>
          </a:xfrm>
          <a:prstGeom prst="rect">
            <a:avLst/>
          </a:prstGeom>
          <a:noFill/>
        </p:spPr>
        <p:txBody>
          <a:bodyPr wrap="none" rtlCol="0">
            <a:spAutoFit/>
          </a:bodyPr>
          <a:lstStyle/>
          <a:p>
            <a:r>
              <a:rPr kumimoji="1" lang="en-US" altLang="zh-CN" sz="1050" b="1" dirty="0">
                <a:latin typeface="Calibri" panose="020F0502020204030204" pitchFamily="34" charset="0"/>
                <a:cs typeface="Calibri" panose="020F0502020204030204" pitchFamily="34" charset="0"/>
              </a:rPr>
              <a:t>Fig. 2 </a:t>
            </a:r>
            <a:r>
              <a:rPr kumimoji="1" lang="en-US" altLang="zh-CN" sz="1050" dirty="0">
                <a:latin typeface="Calibri" panose="020F0502020204030204" pitchFamily="34" charset="0"/>
                <a:cs typeface="Calibri" panose="020F0502020204030204" pitchFamily="34" charset="0"/>
              </a:rPr>
              <a:t>Optimization rate for workloads from </a:t>
            </a:r>
            <a:r>
              <a:rPr kumimoji="1" lang="en-US" altLang="zh-CN" sz="1050" dirty="0" err="1">
                <a:latin typeface="Calibri" panose="020F0502020204030204" pitchFamily="34" charset="0"/>
                <a:cs typeface="Calibri" panose="020F0502020204030204" pitchFamily="34" charset="0"/>
              </a:rPr>
              <a:t>Qiskit</a:t>
            </a:r>
            <a:endParaRPr kumimoji="1" lang="zh-CN" altLang="en-US" sz="1050" dirty="0">
              <a:latin typeface="Calibri" panose="020F0502020204030204" pitchFamily="34" charset="0"/>
              <a:cs typeface="Calibri" panose="020F0502020204030204" pitchFamily="34" charset="0"/>
            </a:endParaRPr>
          </a:p>
        </p:txBody>
      </p:sp>
      <p:sp>
        <p:nvSpPr>
          <p:cNvPr id="21" name="文本框 20">
            <a:extLst>
              <a:ext uri="{FF2B5EF4-FFF2-40B4-BE49-F238E27FC236}">
                <a16:creationId xmlns:a16="http://schemas.microsoft.com/office/drawing/2014/main" id="{8BC2721F-12FB-5DBE-3C57-AC38A3867F06}"/>
              </a:ext>
            </a:extLst>
          </p:cNvPr>
          <p:cNvSpPr txBox="1"/>
          <p:nvPr/>
        </p:nvSpPr>
        <p:spPr>
          <a:xfrm>
            <a:off x="255083" y="4509569"/>
            <a:ext cx="3444230" cy="415498"/>
          </a:xfrm>
          <a:prstGeom prst="rect">
            <a:avLst/>
          </a:prstGeom>
          <a:noFill/>
        </p:spPr>
        <p:txBody>
          <a:bodyPr wrap="square" rtlCol="0">
            <a:spAutoFit/>
          </a:bodyPr>
          <a:lstStyle/>
          <a:p>
            <a:pPr algn="ctr"/>
            <a:r>
              <a:rPr kumimoji="1" lang="en-US" altLang="zh-CN" sz="1050" b="1" dirty="0">
                <a:latin typeface="Calibri" panose="020F0502020204030204" pitchFamily="34" charset="0"/>
                <a:cs typeface="Calibri" panose="020F0502020204030204" pitchFamily="34" charset="0"/>
              </a:rPr>
              <a:t>Fig. 3 </a:t>
            </a:r>
            <a:r>
              <a:rPr kumimoji="1" lang="en-US" altLang="zh-CN" sz="1050" dirty="0">
                <a:latin typeface="Calibri" panose="020F0502020204030204" pitchFamily="34" charset="0"/>
                <a:cs typeface="Calibri" panose="020F0502020204030204" pitchFamily="34" charset="0"/>
              </a:rPr>
              <a:t>Gate count before optimization for workloads generated by </a:t>
            </a:r>
            <a:r>
              <a:rPr kumimoji="1" lang="en-US" altLang="zh-CN" sz="1050" dirty="0" err="1">
                <a:latin typeface="Calibri" panose="020F0502020204030204" pitchFamily="34" charset="0"/>
                <a:cs typeface="Calibri" panose="020F0502020204030204" pitchFamily="34" charset="0"/>
              </a:rPr>
              <a:t>ScaffCC</a:t>
            </a:r>
            <a:endParaRPr kumimoji="1" lang="zh-CN" altLang="en-US" sz="1050" dirty="0">
              <a:latin typeface="Calibri" panose="020F0502020204030204" pitchFamily="34" charset="0"/>
              <a:cs typeface="Calibri" panose="020F0502020204030204" pitchFamily="34" charset="0"/>
            </a:endParaRPr>
          </a:p>
        </p:txBody>
      </p:sp>
      <p:sp>
        <p:nvSpPr>
          <p:cNvPr id="22" name="文本框 21">
            <a:extLst>
              <a:ext uri="{FF2B5EF4-FFF2-40B4-BE49-F238E27FC236}">
                <a16:creationId xmlns:a16="http://schemas.microsoft.com/office/drawing/2014/main" id="{EE32D386-0057-4F88-3C71-8F9BAEF09CDA}"/>
              </a:ext>
            </a:extLst>
          </p:cNvPr>
          <p:cNvSpPr txBox="1"/>
          <p:nvPr/>
        </p:nvSpPr>
        <p:spPr>
          <a:xfrm>
            <a:off x="4241380" y="4525345"/>
            <a:ext cx="3449983" cy="253916"/>
          </a:xfrm>
          <a:prstGeom prst="rect">
            <a:avLst/>
          </a:prstGeom>
          <a:noFill/>
        </p:spPr>
        <p:txBody>
          <a:bodyPr wrap="none" rtlCol="0">
            <a:spAutoFit/>
          </a:bodyPr>
          <a:lstStyle/>
          <a:p>
            <a:r>
              <a:rPr kumimoji="1" lang="en-US" altLang="zh-CN" sz="1050" b="1" dirty="0">
                <a:latin typeface="Calibri" panose="020F0502020204030204" pitchFamily="34" charset="0"/>
                <a:cs typeface="Calibri" panose="020F0502020204030204" pitchFamily="34" charset="0"/>
              </a:rPr>
              <a:t>Fig. 4 </a:t>
            </a:r>
            <a:r>
              <a:rPr kumimoji="1" lang="en-US" altLang="zh-CN" sz="1050" dirty="0">
                <a:latin typeface="Calibri" panose="020F0502020204030204" pitchFamily="34" charset="0"/>
                <a:cs typeface="Calibri" panose="020F0502020204030204" pitchFamily="34" charset="0"/>
              </a:rPr>
              <a:t>Optimization rate for workloads generated by </a:t>
            </a:r>
            <a:r>
              <a:rPr kumimoji="1" lang="en-US" altLang="zh-CN" sz="1050" dirty="0" err="1">
                <a:latin typeface="Calibri" panose="020F0502020204030204" pitchFamily="34" charset="0"/>
                <a:cs typeface="Calibri" panose="020F0502020204030204" pitchFamily="34" charset="0"/>
              </a:rPr>
              <a:t>ScaffCC</a:t>
            </a:r>
            <a:endParaRPr kumimoji="1" lang="zh-CN" altLang="en-US" sz="1050" dirty="0">
              <a:latin typeface="Calibri" panose="020F0502020204030204" pitchFamily="34" charset="0"/>
              <a:cs typeface="Calibri" panose="020F0502020204030204" pitchFamily="34" charset="0"/>
            </a:endParaRPr>
          </a:p>
        </p:txBody>
      </p:sp>
      <p:sp>
        <p:nvSpPr>
          <p:cNvPr id="23" name="内容占位符 5">
            <a:extLst>
              <a:ext uri="{FF2B5EF4-FFF2-40B4-BE49-F238E27FC236}">
                <a16:creationId xmlns:a16="http://schemas.microsoft.com/office/drawing/2014/main" id="{9772B92B-DCCD-DE33-6E9B-53221A3CF2D2}"/>
              </a:ext>
            </a:extLst>
          </p:cNvPr>
          <p:cNvSpPr txBox="1">
            <a:spLocks/>
          </p:cNvSpPr>
          <p:nvPr/>
        </p:nvSpPr>
        <p:spPr>
          <a:xfrm>
            <a:off x="7814500" y="1253331"/>
            <a:ext cx="4114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dirty="0">
                <a:latin typeface="Calibri" panose="020F0502020204030204" pitchFamily="34" charset="0"/>
                <a:cs typeface="Calibri" panose="020F0502020204030204" pitchFamily="34" charset="0"/>
              </a:rPr>
              <a:t>Experiment</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platform:</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48-core</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Intel®</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Xeon®</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Gold</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6130</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CPU</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server</a:t>
            </a:r>
          </a:p>
          <a:p>
            <a:r>
              <a:rPr lang="en-US" altLang="zh-CN" sz="1800" dirty="0">
                <a:latin typeface="Calibri" panose="020F0502020204030204" pitchFamily="34" charset="0"/>
                <a:cs typeface="Calibri" panose="020F0502020204030204" pitchFamily="34" charset="0"/>
              </a:rPr>
              <a:t>Benchmarks:</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Totally</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158</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quantum</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workloads,</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including</a:t>
            </a:r>
          </a:p>
          <a:p>
            <a:pPr lvl="1"/>
            <a:r>
              <a:rPr lang="en-US" altLang="zh-CN" sz="1600" dirty="0">
                <a:latin typeface="Calibri" panose="020F0502020204030204" pitchFamily="34" charset="0"/>
                <a:cs typeface="Calibri" panose="020F0502020204030204" pitchFamily="34" charset="0"/>
              </a:rPr>
              <a:t>Quantum</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workloads</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from</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IBM</a:t>
            </a:r>
            <a:r>
              <a:rPr lang="zh-CN" altLang="en-US" sz="1600" dirty="0">
                <a:latin typeface="Calibri" panose="020F0502020204030204" pitchFamily="34" charset="0"/>
                <a:cs typeface="Calibri" panose="020F0502020204030204" pitchFamily="34" charset="0"/>
              </a:rPr>
              <a:t> </a:t>
            </a:r>
            <a:r>
              <a:rPr lang="en-US" altLang="zh-CN" sz="1600" dirty="0" err="1">
                <a:latin typeface="Calibri" panose="020F0502020204030204" pitchFamily="34" charset="0"/>
                <a:cs typeface="Calibri" panose="020F0502020204030204" pitchFamily="34" charset="0"/>
              </a:rPr>
              <a:t>Qiskit’s</a:t>
            </a:r>
            <a:r>
              <a:rPr lang="zh-CN" altLang="en-US" sz="1600" dirty="0">
                <a:latin typeface="Calibri" panose="020F0502020204030204" pitchFamily="34" charset="0"/>
                <a:cs typeface="Calibri" panose="020F0502020204030204" pitchFamily="34" charset="0"/>
              </a:rPr>
              <a:t> </a:t>
            </a:r>
            <a:r>
              <a:rPr lang="en-US" altLang="zh-CN" sz="1600" dirty="0" err="1">
                <a:latin typeface="Calibri" panose="020F0502020204030204" pitchFamily="34" charset="0"/>
                <a:cs typeface="Calibri" panose="020F0502020204030204" pitchFamily="34" charset="0"/>
              </a:rPr>
              <a:t>Github</a:t>
            </a:r>
            <a:endParaRPr lang="en-US" altLang="zh-CN" sz="1600" dirty="0">
              <a:latin typeface="Calibri" panose="020F0502020204030204" pitchFamily="34" charset="0"/>
              <a:cs typeface="Calibri" panose="020F0502020204030204" pitchFamily="34" charset="0"/>
            </a:endParaRPr>
          </a:p>
          <a:p>
            <a:pPr lvl="1"/>
            <a:r>
              <a:rPr lang="en-US" altLang="zh-CN" sz="1600" dirty="0">
                <a:latin typeface="Calibri" panose="020F0502020204030204" pitchFamily="34" charset="0"/>
                <a:cs typeface="Calibri" panose="020F0502020204030204" pitchFamily="34" charset="0"/>
              </a:rPr>
              <a:t>9</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molecular</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Hamiltonian</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simulation</a:t>
            </a:r>
            <a:r>
              <a:rPr lang="zh-CN" altLang="en-US" sz="1600" dirty="0">
                <a:latin typeface="Calibri" panose="020F0502020204030204" pitchFamily="34" charset="0"/>
                <a:cs typeface="Calibri" panose="020F0502020204030204" pitchFamily="34" charset="0"/>
              </a:rPr>
              <a:t> </a:t>
            </a:r>
            <a:endParaRPr lang="en-US" altLang="zh-CN" sz="16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Pattern</a:t>
            </a:r>
            <a:r>
              <a:rPr lang="zh-CN" altLang="en-US" sz="1800" dirty="0">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settings</a:t>
            </a:r>
          </a:p>
          <a:p>
            <a:pPr lvl="1"/>
            <a:r>
              <a:rPr lang="en-US" altLang="zh-CN" sz="1600" dirty="0">
                <a:latin typeface="Calibri" panose="020F0502020204030204" pitchFamily="34" charset="0"/>
                <a:cs typeface="Calibri" panose="020F0502020204030204" pitchFamily="34" charset="0"/>
              </a:rPr>
              <a:t>A</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set</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of</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generic</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patterns</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including</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conversion</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rules</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of</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H,</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T,</a:t>
            </a:r>
            <a:r>
              <a:rPr lang="zh-CN" altLang="en-US" sz="1600" dirty="0">
                <a:latin typeface="Calibri" panose="020F0502020204030204" pitchFamily="34" charset="0"/>
                <a:cs typeface="Calibri" panose="020F0502020204030204" pitchFamily="34" charset="0"/>
              </a:rPr>
              <a:t> </a:t>
            </a:r>
            <a:r>
              <a:rPr lang="en-US" altLang="zh-CN" sz="1600" dirty="0" err="1">
                <a:latin typeface="Calibri" panose="020F0502020204030204" pitchFamily="34" charset="0"/>
                <a:cs typeface="Calibri" panose="020F0502020204030204" pitchFamily="34" charset="0"/>
              </a:rPr>
              <a:t>Tdg</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and</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Rz</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gates</a:t>
            </a:r>
            <a:r>
              <a:rPr lang="zh-CN" altLang="en-US" sz="1600" dirty="0">
                <a:latin typeface="Calibri" panose="020F0502020204030204" pitchFamily="34" charset="0"/>
                <a:cs typeface="Calibri" panose="020F0502020204030204" pitchFamily="34" charset="0"/>
              </a:rPr>
              <a:t> </a:t>
            </a:r>
            <a:endParaRPr lang="en-US" altLang="zh-CN" sz="1600" dirty="0">
              <a:latin typeface="Calibri" panose="020F0502020204030204" pitchFamily="34" charset="0"/>
              <a:cs typeface="Calibri" panose="020F0502020204030204" pitchFamily="34" charset="0"/>
            </a:endParaRPr>
          </a:p>
          <a:p>
            <a:pPr lvl="1"/>
            <a:r>
              <a:rPr lang="en-US" altLang="zh-CN" sz="1600" dirty="0">
                <a:latin typeface="Calibri" panose="020F0502020204030204" pitchFamily="34" charset="0"/>
                <a:cs typeface="Calibri" panose="020F0502020204030204" pitchFamily="34" charset="0"/>
              </a:rPr>
              <a:t>A</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folding</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pattern</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for</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U3</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gates</a:t>
            </a:r>
          </a:p>
          <a:p>
            <a:pPr lvl="1"/>
            <a:endParaRPr lang="en-US" altLang="zh-CN" sz="1600" dirty="0">
              <a:latin typeface="Calibri" panose="020F0502020204030204" pitchFamily="34" charset="0"/>
              <a:cs typeface="Calibri" panose="020F0502020204030204" pitchFamily="34" charset="0"/>
            </a:endParaRPr>
          </a:p>
          <a:p>
            <a:pPr lvl="1"/>
            <a:endParaRPr lang="en-US" altLang="zh-CN" sz="1600" dirty="0">
              <a:latin typeface="Calibri" panose="020F0502020204030204" pitchFamily="34" charset="0"/>
              <a:cs typeface="Calibri" panose="020F0502020204030204" pitchFamily="34" charset="0"/>
            </a:endParaRPr>
          </a:p>
          <a:p>
            <a:pPr lvl="1"/>
            <a:endParaRPr lang="zh-CN" alt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8230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91F526-1CBD-ED55-9FB6-F0D13501C5BB}"/>
              </a:ext>
            </a:extLst>
          </p:cNvPr>
          <p:cNvSpPr>
            <a:spLocks noGrp="1"/>
          </p:cNvSpPr>
          <p:nvPr>
            <p:ph type="title"/>
          </p:nvPr>
        </p:nvSpPr>
        <p:spPr/>
        <p:txBody>
          <a:bodyPr/>
          <a:lstStyle/>
          <a:p>
            <a:r>
              <a:rPr kumimoji="1" lang="zh-CN" altLang="en-US" dirty="0"/>
              <a:t>实验结论</a:t>
            </a:r>
          </a:p>
        </p:txBody>
      </p:sp>
      <p:sp>
        <p:nvSpPr>
          <p:cNvPr id="3" name="灯片编号占位符 2">
            <a:extLst>
              <a:ext uri="{FF2B5EF4-FFF2-40B4-BE49-F238E27FC236}">
                <a16:creationId xmlns:a16="http://schemas.microsoft.com/office/drawing/2014/main" id="{5A62E6DB-8194-4733-69A2-0F5CA4C5E7C5}"/>
              </a:ext>
            </a:extLst>
          </p:cNvPr>
          <p:cNvSpPr>
            <a:spLocks noGrp="1"/>
          </p:cNvSpPr>
          <p:nvPr>
            <p:ph type="sldNum" sz="quarter" idx="10"/>
          </p:nvPr>
        </p:nvSpPr>
        <p:spPr/>
        <p:txBody>
          <a:bodyPr/>
          <a:lstStyle/>
          <a:p>
            <a:fld id="{86CB4B4D-7CA3-9044-876B-883B54F8677D}" type="slidenum">
              <a:rPr lang="en-US" altLang="zh-CN" smtClean="0"/>
              <a:t>23</a:t>
            </a:fld>
            <a:endParaRPr lang="zh-CN" altLang="en-US"/>
          </a:p>
        </p:txBody>
      </p:sp>
      <p:sp>
        <p:nvSpPr>
          <p:cNvPr id="5" name="内容占位符 2">
            <a:extLst>
              <a:ext uri="{FF2B5EF4-FFF2-40B4-BE49-F238E27FC236}">
                <a16:creationId xmlns:a16="http://schemas.microsoft.com/office/drawing/2014/main" id="{AA67A310-5A52-5536-76EB-5A87A1C0BCB0}"/>
              </a:ext>
            </a:extLst>
          </p:cNvPr>
          <p:cNvSpPr txBox="1">
            <a:spLocks/>
          </p:cNvSpPr>
          <p:nvPr/>
        </p:nvSpPr>
        <p:spPr>
          <a:xfrm>
            <a:off x="228156" y="984320"/>
            <a:ext cx="4114800" cy="4644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20000"/>
          </a:bodyPr>
          <a:lstStyle>
            <a:lvl1pPr marL="355600" marR="0" indent="-355600" algn="l" defTabSz="914400" eaLnBrk="1" latinLnBrk="0" hangingPunct="1">
              <a:lnSpc>
                <a:spcPct val="100000"/>
              </a:lnSpc>
              <a:spcBef>
                <a:spcPts val="1000"/>
              </a:spcBef>
              <a:spcAft>
                <a:spcPts val="0"/>
              </a:spcAft>
              <a:buClr>
                <a:schemeClr val="accent1"/>
              </a:buClr>
              <a:buSzPct val="9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1pPr>
            <a:lvl2pPr marL="724957" marR="0" indent="-274107" algn="l" defTabSz="914400" eaLnBrk="1" latinLnBrk="0" hangingPunct="1">
              <a:lnSpc>
                <a:spcPct val="100000"/>
              </a:lnSpc>
              <a:spcBef>
                <a:spcPts val="1000"/>
              </a:spcBef>
              <a:spcAft>
                <a:spcPts val="0"/>
              </a:spcAft>
              <a:buClr>
                <a:schemeClr val="accent1"/>
              </a:buClr>
              <a:buSzPct val="90000"/>
              <a:buFont typeface="Helvetica"/>
              <a:buChar char="■"/>
              <a:tabLst/>
              <a:defRPr sz="2400" b="1" i="0" u="none" strike="noStrike" cap="none" spc="0" baseline="0">
                <a:solidFill>
                  <a:srgbClr val="000000"/>
                </a:solidFill>
                <a:uFillTx/>
                <a:latin typeface="Heiti SC Medium" pitchFamily="2" charset="-128"/>
                <a:ea typeface="Heiti SC Medium" pitchFamily="2" charset="-128"/>
                <a:cs typeface="Heiti SC Medium" pitchFamily="2" charset="-128"/>
                <a:sym typeface="微软雅黑"/>
              </a:defRPr>
            </a:lvl2pPr>
            <a:lvl3pPr marL="1095375" marR="0" indent="-382269" algn="l" defTabSz="914400" eaLnBrk="1" latinLnBrk="0" hangingPunct="1">
              <a:lnSpc>
                <a:spcPct val="100000"/>
              </a:lnSpc>
              <a:spcBef>
                <a:spcPts val="1000"/>
              </a:spcBef>
              <a:spcAft>
                <a:spcPts val="0"/>
              </a:spcAft>
              <a:buClr>
                <a:schemeClr val="accent1"/>
              </a:buClr>
              <a:buSzPct val="100000"/>
              <a:buFont typeface="Helvetica"/>
              <a:buChar char="❖"/>
              <a:tabLst/>
              <a:defRPr sz="2400" b="1" i="0" u="none" strike="noStrike" cap="none" spc="0" baseline="0">
                <a:solidFill>
                  <a:srgbClr val="000000"/>
                </a:solidFill>
                <a:uFillTx/>
                <a:latin typeface="Kaiti SC Black" panose="02010600040101010101" pitchFamily="2" charset="-122"/>
                <a:ea typeface="Kaiti SC Black" panose="02010600040101010101" pitchFamily="2" charset="-122"/>
                <a:cs typeface="Kaiti SC Black" panose="02010600040101010101" pitchFamily="2" charset="-122"/>
                <a:sym typeface="微软雅黑"/>
              </a:defRPr>
            </a:lvl3pPr>
            <a:lvl4pPr marL="138938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0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a:lstStyle>
          <a:p>
            <a:pPr>
              <a:spcBef>
                <a:spcPts val="600"/>
              </a:spcBef>
            </a:pPr>
            <a:r>
              <a:rPr kumimoji="1" lang="en-US" altLang="zh-CN">
                <a:latin typeface="Calibri" panose="020F0502020204030204" pitchFamily="34" charset="0"/>
                <a:cs typeface="Calibri" panose="020F0502020204030204" pitchFamily="34" charset="0"/>
              </a:rPr>
              <a:t>Experiment platform</a:t>
            </a:r>
          </a:p>
          <a:p>
            <a:pPr lvl="1">
              <a:spcBef>
                <a:spcPts val="600"/>
              </a:spcBef>
            </a:pPr>
            <a:r>
              <a:rPr kumimoji="1" lang="en-US" altLang="zh-CN" sz="1800">
                <a:latin typeface="Calibri" panose="020F0502020204030204" pitchFamily="34" charset="0"/>
                <a:cs typeface="Calibri" panose="020F0502020204030204" pitchFamily="34" charset="0"/>
              </a:rPr>
              <a:t>Simulators: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Provided</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by</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Qiskit</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Aer</a:t>
            </a:r>
          </a:p>
          <a:p>
            <a:pPr lvl="1">
              <a:spcBef>
                <a:spcPts val="600"/>
              </a:spcBef>
            </a:pPr>
            <a:r>
              <a:rPr kumimoji="1" lang="en-US" altLang="zh-CN" sz="1800">
                <a:latin typeface="Calibri" panose="020F0502020204030204" pitchFamily="34" charset="0"/>
                <a:cs typeface="Calibri" panose="020F0502020204030204" pitchFamily="34" charset="0"/>
              </a:rPr>
              <a:t>Real</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device: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IBM Qiskit 5-qubit device </a:t>
            </a:r>
            <a:r>
              <a:rPr kumimoji="1" lang="en-US" altLang="zh-CN" sz="1800" i="1">
                <a:latin typeface="Calibri" panose="020F0502020204030204" pitchFamily="34" charset="0"/>
                <a:cs typeface="Calibri" panose="020F0502020204030204" pitchFamily="34" charset="0"/>
              </a:rPr>
              <a:t>ibmq_belem</a:t>
            </a:r>
          </a:p>
          <a:p>
            <a:pPr>
              <a:spcBef>
                <a:spcPts val="600"/>
              </a:spcBef>
            </a:pPr>
            <a:r>
              <a:rPr kumimoji="1" lang="en-US" altLang="zh-CN">
                <a:latin typeface="Calibri" panose="020F0502020204030204" pitchFamily="34" charset="0"/>
                <a:cs typeface="Calibri" panose="020F0502020204030204" pitchFamily="34" charset="0"/>
              </a:rPr>
              <a:t>Benchmarks</a:t>
            </a:r>
          </a:p>
          <a:p>
            <a:pPr lvl="1">
              <a:spcBef>
                <a:spcPts val="600"/>
              </a:spcBef>
            </a:pPr>
            <a:r>
              <a:rPr kumimoji="1" lang="en-US" altLang="zh-CN" sz="1800">
                <a:latin typeface="Calibri" panose="020F0502020204030204" pitchFamily="34" charset="0"/>
                <a:cs typeface="Calibri" panose="020F0502020204030204" pitchFamily="34" charset="0"/>
              </a:rPr>
              <a:t>VQE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circuits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generated</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by</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ScaffCC</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UCCSD_ansatz_4</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and</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UCCSD_ansatz_5</a:t>
            </a:r>
          </a:p>
          <a:p>
            <a:pPr>
              <a:spcBef>
                <a:spcPts val="600"/>
              </a:spcBef>
            </a:pPr>
            <a:r>
              <a:rPr kumimoji="1" lang="en-US" altLang="zh-CN">
                <a:latin typeface="Calibri" panose="020F0502020204030204" pitchFamily="34" charset="0"/>
                <a:cs typeface="Calibri" panose="020F0502020204030204" pitchFamily="34" charset="0"/>
              </a:rPr>
              <a:t>Experiment</a:t>
            </a:r>
            <a:r>
              <a:rPr kumimoji="1" lang="zh-CN" altLang="en-US">
                <a:latin typeface="Calibri" panose="020F0502020204030204" pitchFamily="34" charset="0"/>
                <a:cs typeface="Calibri" panose="020F0502020204030204" pitchFamily="34" charset="0"/>
              </a:rPr>
              <a:t> </a:t>
            </a:r>
            <a:r>
              <a:rPr kumimoji="1" lang="en-US" altLang="zh-CN">
                <a:latin typeface="Calibri" panose="020F0502020204030204" pitchFamily="34" charset="0"/>
                <a:cs typeface="Calibri" panose="020F0502020204030204" pitchFamily="34" charset="0"/>
              </a:rPr>
              <a:t>results</a:t>
            </a:r>
          </a:p>
          <a:p>
            <a:pPr lvl="1">
              <a:spcBef>
                <a:spcPts val="600"/>
              </a:spcBef>
            </a:pPr>
            <a:r>
              <a:rPr kumimoji="1" lang="en-US" altLang="zh-CN" sz="1800">
                <a:latin typeface="Calibri" panose="020F0502020204030204" pitchFamily="34" charset="0"/>
                <a:cs typeface="Calibri" panose="020F0502020204030204" pitchFamily="34" charset="0"/>
              </a:rPr>
              <a:t>From</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table,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we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can</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see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running</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time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is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optimized</a:t>
            </a:r>
            <a:r>
              <a:rPr kumimoji="1" lang="zh-CN" altLang="en-US" sz="1800">
                <a:latin typeface="Calibri" panose="020F0502020204030204" pitchFamily="34" charset="0"/>
                <a:cs typeface="Calibri" panose="020F0502020204030204" pitchFamily="34" charset="0"/>
              </a:rPr>
              <a:t> </a:t>
            </a:r>
            <a:endParaRPr kumimoji="1" lang="en-US" altLang="zh-CN" sz="1800">
              <a:latin typeface="Calibri" panose="020F0502020204030204" pitchFamily="34" charset="0"/>
              <a:cs typeface="Calibri" panose="020F0502020204030204" pitchFamily="34" charset="0"/>
            </a:endParaRPr>
          </a:p>
          <a:p>
            <a:pPr lvl="1">
              <a:spcBef>
                <a:spcPts val="600"/>
              </a:spcBef>
            </a:pPr>
            <a:r>
              <a:rPr kumimoji="1" lang="en-US" altLang="zh-CN" sz="1800">
                <a:latin typeface="Calibri" panose="020F0502020204030204" pitchFamily="34" charset="0"/>
                <a:cs typeface="Calibri" panose="020F0502020204030204" pitchFamily="34" charset="0"/>
              </a:rPr>
              <a:t>From</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results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on</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simulator,</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correctness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is</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verified</a:t>
            </a:r>
          </a:p>
          <a:p>
            <a:pPr lvl="1">
              <a:spcBef>
                <a:spcPts val="600"/>
              </a:spcBef>
            </a:pP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noise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on</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real</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device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have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a</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tough</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influence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on</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the</a:t>
            </a:r>
            <a:r>
              <a:rPr kumimoji="1" lang="zh-CN" altLang="en-US" sz="1800">
                <a:latin typeface="Calibri" panose="020F0502020204030204" pitchFamily="34" charset="0"/>
                <a:cs typeface="Calibri" panose="020F0502020204030204" pitchFamily="34" charset="0"/>
              </a:rPr>
              <a:t> </a:t>
            </a:r>
            <a:r>
              <a:rPr kumimoji="1" lang="en-US" altLang="zh-CN" sz="1800">
                <a:latin typeface="Calibri" panose="020F0502020204030204" pitchFamily="34" charset="0"/>
                <a:cs typeface="Calibri" panose="020F0502020204030204" pitchFamily="34" charset="0"/>
              </a:rPr>
              <a:t>measurements</a:t>
            </a:r>
            <a:endParaRPr kumimoji="1" lang="en-US" altLang="zh-CN" dirty="0">
              <a:latin typeface="Calibri" panose="020F0502020204030204" pitchFamily="34" charset="0"/>
              <a:cs typeface="Calibri" panose="020F0502020204030204" pitchFamily="34" charset="0"/>
            </a:endParaRPr>
          </a:p>
        </p:txBody>
      </p:sp>
      <p:pic>
        <p:nvPicPr>
          <p:cNvPr id="7" name="图片 6">
            <a:extLst>
              <a:ext uri="{FF2B5EF4-FFF2-40B4-BE49-F238E27FC236}">
                <a16:creationId xmlns:a16="http://schemas.microsoft.com/office/drawing/2014/main" id="{AC72870E-C2C4-6EBB-C2DE-28E07DD0B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6459" y="1773138"/>
            <a:ext cx="3510871" cy="2118291"/>
          </a:xfrm>
          <a:prstGeom prst="rect">
            <a:avLst/>
          </a:prstGeom>
        </p:spPr>
      </p:pic>
      <p:pic>
        <p:nvPicPr>
          <p:cNvPr id="8" name="图片 7">
            <a:extLst>
              <a:ext uri="{FF2B5EF4-FFF2-40B4-BE49-F238E27FC236}">
                <a16:creationId xmlns:a16="http://schemas.microsoft.com/office/drawing/2014/main" id="{4A513775-5E08-E5E6-D881-DAE133195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4237" y="1773138"/>
            <a:ext cx="3546906" cy="2118291"/>
          </a:xfrm>
          <a:prstGeom prst="rect">
            <a:avLst/>
          </a:prstGeom>
        </p:spPr>
      </p:pic>
      <p:pic>
        <p:nvPicPr>
          <p:cNvPr id="9" name="图片 8">
            <a:extLst>
              <a:ext uri="{FF2B5EF4-FFF2-40B4-BE49-F238E27FC236}">
                <a16:creationId xmlns:a16="http://schemas.microsoft.com/office/drawing/2014/main" id="{86270AD1-F7EA-7260-FC57-C283B991BE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0232" y="4141123"/>
            <a:ext cx="3597098" cy="2118291"/>
          </a:xfrm>
          <a:prstGeom prst="rect">
            <a:avLst/>
          </a:prstGeom>
        </p:spPr>
      </p:pic>
      <p:pic>
        <p:nvPicPr>
          <p:cNvPr id="10" name="图片 9">
            <a:extLst>
              <a:ext uri="{FF2B5EF4-FFF2-40B4-BE49-F238E27FC236}">
                <a16:creationId xmlns:a16="http://schemas.microsoft.com/office/drawing/2014/main" id="{C41C0B8D-D6A5-1ED7-7528-B1B6E31419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5455" y="4141123"/>
            <a:ext cx="3614146" cy="2118291"/>
          </a:xfrm>
          <a:prstGeom prst="rect">
            <a:avLst/>
          </a:prstGeom>
        </p:spPr>
      </p:pic>
      <p:sp>
        <p:nvSpPr>
          <p:cNvPr id="11" name="文本框 10">
            <a:extLst>
              <a:ext uri="{FF2B5EF4-FFF2-40B4-BE49-F238E27FC236}">
                <a16:creationId xmlns:a16="http://schemas.microsoft.com/office/drawing/2014/main" id="{9244398D-7C95-4EC7-6D4B-3D8AF0D04C1D}"/>
              </a:ext>
            </a:extLst>
          </p:cNvPr>
          <p:cNvSpPr txBox="1"/>
          <p:nvPr/>
        </p:nvSpPr>
        <p:spPr>
          <a:xfrm>
            <a:off x="4331526" y="3898800"/>
            <a:ext cx="3506088" cy="246221"/>
          </a:xfrm>
          <a:prstGeom prst="rect">
            <a:avLst/>
          </a:prstGeom>
          <a:noFill/>
        </p:spPr>
        <p:txBody>
          <a:bodyPr wrap="none" rtlCol="0">
            <a:spAutoFit/>
          </a:bodyPr>
          <a:lstStyle/>
          <a:p>
            <a:r>
              <a:rPr kumimoji="1" lang="en-US" altLang="zh-CN" sz="1000" b="1" dirty="0"/>
              <a:t>Fig. 1 </a:t>
            </a:r>
            <a:r>
              <a:rPr kumimoji="1" lang="en-US" altLang="zh-CN" sz="1000" dirty="0"/>
              <a:t>Simulation</a:t>
            </a:r>
            <a:r>
              <a:rPr kumimoji="1" lang="zh-CN" altLang="en-US" sz="1000" dirty="0"/>
              <a:t> </a:t>
            </a:r>
            <a:r>
              <a:rPr kumimoji="1" lang="en-US" altLang="zh-CN" sz="1000" dirty="0"/>
              <a:t>results</a:t>
            </a:r>
            <a:r>
              <a:rPr kumimoji="1" lang="zh-CN" altLang="en-US" sz="1000" dirty="0"/>
              <a:t> </a:t>
            </a:r>
            <a:r>
              <a:rPr kumimoji="1" lang="en-US" altLang="zh-CN" sz="1000" dirty="0"/>
              <a:t>of</a:t>
            </a:r>
            <a:r>
              <a:rPr kumimoji="1" lang="zh-CN" altLang="en-US" sz="1000" dirty="0"/>
              <a:t> </a:t>
            </a:r>
            <a:r>
              <a:rPr kumimoji="1" lang="en-US" altLang="zh-CN" sz="1000" dirty="0"/>
              <a:t>UCCSD_ansatz_4</a:t>
            </a:r>
            <a:r>
              <a:rPr kumimoji="1" lang="zh-CN" altLang="en-US" sz="1000" dirty="0"/>
              <a:t> </a:t>
            </a:r>
            <a:r>
              <a:rPr kumimoji="1" lang="en-US" altLang="zh-CN" sz="1000" dirty="0"/>
              <a:t>before</a:t>
            </a:r>
            <a:r>
              <a:rPr kumimoji="1" lang="zh-CN" altLang="en-US" sz="1000" dirty="0"/>
              <a:t> </a:t>
            </a:r>
            <a:r>
              <a:rPr kumimoji="1" lang="en-US" altLang="zh-CN" sz="1000" dirty="0"/>
              <a:t>optimization</a:t>
            </a:r>
            <a:endParaRPr kumimoji="1" lang="zh-CN" altLang="en-US" sz="1000" dirty="0"/>
          </a:p>
        </p:txBody>
      </p:sp>
      <p:sp>
        <p:nvSpPr>
          <p:cNvPr id="12" name="文本框 11">
            <a:extLst>
              <a:ext uri="{FF2B5EF4-FFF2-40B4-BE49-F238E27FC236}">
                <a16:creationId xmlns:a16="http://schemas.microsoft.com/office/drawing/2014/main" id="{7B7853DD-3001-05E8-E276-9F4A89E77591}"/>
              </a:ext>
            </a:extLst>
          </p:cNvPr>
          <p:cNvSpPr txBox="1"/>
          <p:nvPr/>
        </p:nvSpPr>
        <p:spPr>
          <a:xfrm>
            <a:off x="8075458" y="3891429"/>
            <a:ext cx="3469219" cy="246221"/>
          </a:xfrm>
          <a:prstGeom prst="rect">
            <a:avLst/>
          </a:prstGeom>
          <a:noFill/>
        </p:spPr>
        <p:txBody>
          <a:bodyPr wrap="none" rtlCol="0">
            <a:spAutoFit/>
          </a:bodyPr>
          <a:lstStyle/>
          <a:p>
            <a:r>
              <a:rPr kumimoji="1" lang="en-US" altLang="zh-CN" sz="1000" b="1" dirty="0"/>
              <a:t>Fig. 2 </a:t>
            </a:r>
            <a:r>
              <a:rPr kumimoji="1" lang="en-US" altLang="zh-CN" sz="1000" dirty="0"/>
              <a:t>Simulation</a:t>
            </a:r>
            <a:r>
              <a:rPr kumimoji="1" lang="zh-CN" altLang="en-US" sz="1000" dirty="0"/>
              <a:t> </a:t>
            </a:r>
            <a:r>
              <a:rPr kumimoji="1" lang="en-US" altLang="zh-CN" sz="1000" dirty="0"/>
              <a:t>results</a:t>
            </a:r>
            <a:r>
              <a:rPr kumimoji="1" lang="zh-CN" altLang="en-US" sz="1000" dirty="0"/>
              <a:t> </a:t>
            </a:r>
            <a:r>
              <a:rPr kumimoji="1" lang="en-US" altLang="zh-CN" sz="1000" dirty="0"/>
              <a:t>of</a:t>
            </a:r>
            <a:r>
              <a:rPr kumimoji="1" lang="zh-CN" altLang="en-US" sz="1000" dirty="0"/>
              <a:t> </a:t>
            </a:r>
            <a:r>
              <a:rPr kumimoji="1" lang="en-US" altLang="zh-CN" sz="1000" dirty="0"/>
              <a:t>UCCSD_ansatz_4 </a:t>
            </a:r>
            <a:r>
              <a:rPr kumimoji="1" lang="zh-CN" altLang="en-US" sz="1000" dirty="0"/>
              <a:t> </a:t>
            </a:r>
            <a:r>
              <a:rPr kumimoji="1" lang="en-US" altLang="zh-CN" sz="1000" dirty="0"/>
              <a:t>after</a:t>
            </a:r>
            <a:r>
              <a:rPr kumimoji="1" lang="zh-CN" altLang="en-US" sz="1000" dirty="0"/>
              <a:t> </a:t>
            </a:r>
            <a:r>
              <a:rPr kumimoji="1" lang="en-US" altLang="zh-CN" sz="1000" dirty="0"/>
              <a:t>optimization</a:t>
            </a:r>
            <a:endParaRPr kumimoji="1" lang="zh-CN" altLang="en-US" sz="1000" dirty="0"/>
          </a:p>
        </p:txBody>
      </p:sp>
      <p:sp>
        <p:nvSpPr>
          <p:cNvPr id="13" name="文本框 12">
            <a:extLst>
              <a:ext uri="{FF2B5EF4-FFF2-40B4-BE49-F238E27FC236}">
                <a16:creationId xmlns:a16="http://schemas.microsoft.com/office/drawing/2014/main" id="{5334DB2F-9A1C-13A6-3DA3-FF86E9EB4D61}"/>
              </a:ext>
            </a:extLst>
          </p:cNvPr>
          <p:cNvSpPr txBox="1"/>
          <p:nvPr/>
        </p:nvSpPr>
        <p:spPr>
          <a:xfrm>
            <a:off x="4075783" y="6227256"/>
            <a:ext cx="3912221" cy="415498"/>
          </a:xfrm>
          <a:prstGeom prst="rect">
            <a:avLst/>
          </a:prstGeom>
          <a:noFill/>
        </p:spPr>
        <p:txBody>
          <a:bodyPr wrap="square" rtlCol="0">
            <a:spAutoFit/>
          </a:bodyPr>
          <a:lstStyle/>
          <a:p>
            <a:pPr algn="ctr"/>
            <a:r>
              <a:rPr kumimoji="1" lang="en-US" altLang="zh-CN" sz="1050" b="1" dirty="0"/>
              <a:t>Fig. 3 </a:t>
            </a:r>
            <a:r>
              <a:rPr kumimoji="1" lang="en-US" altLang="zh-CN" sz="1050" dirty="0"/>
              <a:t>Results</a:t>
            </a:r>
            <a:r>
              <a:rPr kumimoji="1" lang="zh-CN" altLang="en-US" sz="1050" dirty="0"/>
              <a:t> </a:t>
            </a:r>
            <a:r>
              <a:rPr kumimoji="1" lang="en-US" altLang="zh-CN" sz="1050" dirty="0"/>
              <a:t>of</a:t>
            </a:r>
            <a:r>
              <a:rPr kumimoji="1" lang="zh-CN" altLang="en-US" sz="1050" dirty="0"/>
              <a:t> </a:t>
            </a:r>
            <a:r>
              <a:rPr kumimoji="1" lang="en-US" altLang="zh-CN" sz="1050" dirty="0"/>
              <a:t>UCCSD_ansatz_4 on</a:t>
            </a:r>
            <a:r>
              <a:rPr kumimoji="1" lang="zh-CN" altLang="en-US" sz="1050" dirty="0"/>
              <a:t> </a:t>
            </a:r>
            <a:r>
              <a:rPr kumimoji="1" lang="en-US" altLang="zh-CN" sz="1050" dirty="0" err="1"/>
              <a:t>ibmq_belem</a:t>
            </a:r>
            <a:r>
              <a:rPr kumimoji="1" lang="zh-CN" altLang="en-US" sz="1050" dirty="0"/>
              <a:t> </a:t>
            </a:r>
            <a:r>
              <a:rPr kumimoji="1" lang="en-US" altLang="zh-CN" sz="1050" dirty="0"/>
              <a:t>device</a:t>
            </a:r>
            <a:r>
              <a:rPr kumimoji="1" lang="zh-CN" altLang="en-US" sz="1050" dirty="0"/>
              <a:t> </a:t>
            </a:r>
            <a:r>
              <a:rPr kumimoji="1" lang="en-US" altLang="zh-CN" sz="1050" dirty="0"/>
              <a:t>before</a:t>
            </a:r>
            <a:r>
              <a:rPr kumimoji="1" lang="zh-CN" altLang="en-US" sz="1050" dirty="0"/>
              <a:t> </a:t>
            </a:r>
            <a:r>
              <a:rPr kumimoji="1" lang="en-US" altLang="zh-CN" sz="1050" dirty="0"/>
              <a:t>optimization</a:t>
            </a:r>
            <a:endParaRPr kumimoji="1" lang="zh-CN" altLang="en-US" sz="1050" dirty="0"/>
          </a:p>
        </p:txBody>
      </p:sp>
      <p:sp>
        <p:nvSpPr>
          <p:cNvPr id="14" name="文本框 13">
            <a:extLst>
              <a:ext uri="{FF2B5EF4-FFF2-40B4-BE49-F238E27FC236}">
                <a16:creationId xmlns:a16="http://schemas.microsoft.com/office/drawing/2014/main" id="{C752D1A9-BD27-B55E-693C-22F70E8866AA}"/>
              </a:ext>
            </a:extLst>
          </p:cNvPr>
          <p:cNvSpPr txBox="1"/>
          <p:nvPr/>
        </p:nvSpPr>
        <p:spPr>
          <a:xfrm>
            <a:off x="7965455" y="6273422"/>
            <a:ext cx="3614146" cy="400110"/>
          </a:xfrm>
          <a:prstGeom prst="rect">
            <a:avLst/>
          </a:prstGeom>
          <a:noFill/>
        </p:spPr>
        <p:txBody>
          <a:bodyPr wrap="square" rtlCol="0">
            <a:spAutoFit/>
          </a:bodyPr>
          <a:lstStyle/>
          <a:p>
            <a:pPr algn="ctr"/>
            <a:r>
              <a:rPr kumimoji="1" lang="en-US" altLang="zh-CN" sz="1000" b="1" dirty="0"/>
              <a:t>Fig. 4 </a:t>
            </a:r>
            <a:r>
              <a:rPr kumimoji="1" lang="en-US" altLang="zh-CN" sz="1000" dirty="0"/>
              <a:t>Results</a:t>
            </a:r>
            <a:r>
              <a:rPr kumimoji="1" lang="zh-CN" altLang="en-US" sz="1000" dirty="0"/>
              <a:t> </a:t>
            </a:r>
            <a:r>
              <a:rPr kumimoji="1" lang="en-US" altLang="zh-CN" sz="1000" dirty="0"/>
              <a:t>of</a:t>
            </a:r>
            <a:r>
              <a:rPr kumimoji="1" lang="zh-CN" altLang="en-US" sz="1000" dirty="0"/>
              <a:t> </a:t>
            </a:r>
            <a:r>
              <a:rPr kumimoji="1" lang="en-US" altLang="zh-CN" sz="1000" dirty="0"/>
              <a:t>UCCSD_ansatz_4</a:t>
            </a:r>
            <a:r>
              <a:rPr kumimoji="1" lang="zh-CN" altLang="en-US" sz="1000" dirty="0"/>
              <a:t> </a:t>
            </a:r>
            <a:r>
              <a:rPr kumimoji="1" lang="en-US" altLang="zh-CN" sz="1000" dirty="0"/>
              <a:t>on</a:t>
            </a:r>
            <a:r>
              <a:rPr kumimoji="1" lang="zh-CN" altLang="en-US" sz="1000" dirty="0"/>
              <a:t> </a:t>
            </a:r>
            <a:r>
              <a:rPr kumimoji="1" lang="en-US" altLang="zh-CN" sz="1000" dirty="0" err="1"/>
              <a:t>ibmq_belem</a:t>
            </a:r>
            <a:r>
              <a:rPr kumimoji="1" lang="zh-CN" altLang="en-US" sz="1000" dirty="0"/>
              <a:t> </a:t>
            </a:r>
            <a:r>
              <a:rPr kumimoji="1" lang="en-US" altLang="zh-CN" sz="1000" dirty="0"/>
              <a:t>device</a:t>
            </a:r>
            <a:r>
              <a:rPr kumimoji="1" lang="zh-CN" altLang="en-US" sz="1000" dirty="0"/>
              <a:t> </a:t>
            </a:r>
            <a:r>
              <a:rPr kumimoji="1" lang="en-US" altLang="zh-CN" sz="1000" dirty="0"/>
              <a:t>after</a:t>
            </a:r>
            <a:r>
              <a:rPr kumimoji="1" lang="zh-CN" altLang="en-US" sz="1000" dirty="0"/>
              <a:t> </a:t>
            </a:r>
            <a:r>
              <a:rPr kumimoji="1" lang="en-US" altLang="zh-CN" sz="1000" dirty="0"/>
              <a:t>optimization</a:t>
            </a:r>
            <a:endParaRPr kumimoji="1" lang="zh-CN" altLang="en-US" sz="1000" dirty="0"/>
          </a:p>
        </p:txBody>
      </p:sp>
      <p:pic>
        <p:nvPicPr>
          <p:cNvPr id="16" name="内容占位符 5">
            <a:extLst>
              <a:ext uri="{FF2B5EF4-FFF2-40B4-BE49-F238E27FC236}">
                <a16:creationId xmlns:a16="http://schemas.microsoft.com/office/drawing/2014/main" id="{C6F674E4-DEC0-36B4-13A2-AC172E4EAF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7989" y="729184"/>
            <a:ext cx="7377992" cy="871576"/>
          </a:xfrm>
          <a:prstGeom prst="rect">
            <a:avLst/>
          </a:prstGeom>
        </p:spPr>
      </p:pic>
      <p:sp>
        <p:nvSpPr>
          <p:cNvPr id="15" name="矩形标注 14">
            <a:extLst>
              <a:ext uri="{FF2B5EF4-FFF2-40B4-BE49-F238E27FC236}">
                <a16:creationId xmlns:a16="http://schemas.microsoft.com/office/drawing/2014/main" id="{0E8256C7-E615-FEE7-6970-8ED39A32AAB0}"/>
              </a:ext>
            </a:extLst>
          </p:cNvPr>
          <p:cNvSpPr/>
          <p:nvPr/>
        </p:nvSpPr>
        <p:spPr>
          <a:xfrm>
            <a:off x="8289717" y="281065"/>
            <a:ext cx="1482811" cy="361930"/>
          </a:xfrm>
          <a:prstGeom prst="wedgeRectCallout">
            <a:avLst>
              <a:gd name="adj1" fmla="val -55591"/>
              <a:gd name="adj2" fmla="val 923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t>10000</a:t>
            </a:r>
            <a:r>
              <a:rPr kumimoji="1" lang="zh-CN" altLang="en-US" sz="1200" dirty="0"/>
              <a:t> </a:t>
            </a:r>
            <a:r>
              <a:rPr kumimoji="1" lang="en-US" altLang="zh-CN" sz="1200" dirty="0"/>
              <a:t>times</a:t>
            </a:r>
            <a:r>
              <a:rPr kumimoji="1" lang="zh-CN" altLang="en-US" sz="1200" dirty="0"/>
              <a:t> </a:t>
            </a:r>
            <a:r>
              <a:rPr kumimoji="1" lang="en-US" altLang="zh-CN" sz="1200" dirty="0"/>
              <a:t>simulation</a:t>
            </a:r>
            <a:endParaRPr kumimoji="1" lang="zh-CN" altLang="en-US" sz="1200" dirty="0"/>
          </a:p>
        </p:txBody>
      </p:sp>
    </p:spTree>
    <p:extLst>
      <p:ext uri="{BB962C8B-B14F-4D97-AF65-F5344CB8AC3E}">
        <p14:creationId xmlns:p14="http://schemas.microsoft.com/office/powerpoint/2010/main" val="2628506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E3EE3949-CB20-E68F-F3B7-5A02F356B8E4}"/>
              </a:ext>
            </a:extLst>
          </p:cNvPr>
          <p:cNvSpPr>
            <a:spLocks noGrp="1"/>
          </p:cNvSpPr>
          <p:nvPr>
            <p:ph type="sldNum" sz="quarter" idx="2"/>
          </p:nvPr>
        </p:nvSpPr>
        <p:spPr/>
        <p:txBody>
          <a:bodyPr/>
          <a:lstStyle/>
          <a:p>
            <a:fld id="{86CB4B4D-7CA3-9044-876B-883B54F8677D}" type="slidenum">
              <a:rPr lang="en-US" altLang="zh-CN" smtClean="0"/>
              <a:t>24</a:t>
            </a:fld>
            <a:endParaRPr lang="zh-CN" altLang="en-US"/>
          </a:p>
        </p:txBody>
      </p:sp>
      <p:sp>
        <p:nvSpPr>
          <p:cNvPr id="5" name="椭圆 4">
            <a:extLst>
              <a:ext uri="{FF2B5EF4-FFF2-40B4-BE49-F238E27FC236}">
                <a16:creationId xmlns:a16="http://schemas.microsoft.com/office/drawing/2014/main" id="{9B607B37-3FFD-74BA-48BE-8CD8046A67A4}"/>
              </a:ext>
            </a:extLst>
          </p:cNvPr>
          <p:cNvSpPr/>
          <p:nvPr/>
        </p:nvSpPr>
        <p:spPr>
          <a:xfrm>
            <a:off x="4733082" y="1313284"/>
            <a:ext cx="2725200" cy="2723515"/>
          </a:xfrm>
          <a:prstGeom prst="ellipse">
            <a:avLst/>
          </a:prstGeom>
          <a:solidFill>
            <a:srgbClr val="3F689E">
              <a:alpha val="43000"/>
            </a:srgbClr>
          </a:solidFill>
          <a:ln w="127000" cmpd="dbl">
            <a:solidFill>
              <a:srgbClr val="375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a:effectLst>
                  <a:outerShdw blurRad="50800" dist="38100" dir="2700000" algn="tl" rotWithShape="0">
                    <a:prstClr val="black">
                      <a:alpha val="40000"/>
                    </a:prstClr>
                  </a:outerShdw>
                </a:effectLst>
                <a:latin typeface="微软雅黑" panose="020B0503020204020204" charset="-122"/>
                <a:ea typeface="微软雅黑" panose="020B0503020204020204" charset="-122"/>
              </a:rPr>
              <a:t>2</a:t>
            </a:r>
          </a:p>
        </p:txBody>
      </p:sp>
      <p:sp>
        <p:nvSpPr>
          <p:cNvPr id="8" name="文本框 7">
            <a:extLst>
              <a:ext uri="{FF2B5EF4-FFF2-40B4-BE49-F238E27FC236}">
                <a16:creationId xmlns:a16="http://schemas.microsoft.com/office/drawing/2014/main" id="{9D893482-E450-E917-7BCC-9745306CAC91}"/>
              </a:ext>
            </a:extLst>
          </p:cNvPr>
          <p:cNvSpPr txBox="1"/>
          <p:nvPr/>
        </p:nvSpPr>
        <p:spPr>
          <a:xfrm>
            <a:off x="4137024" y="4389120"/>
            <a:ext cx="3917315" cy="706755"/>
          </a:xfrm>
          <a:prstGeom prst="rect">
            <a:avLst/>
          </a:prstGeom>
          <a:noFill/>
        </p:spPr>
        <p:txBody>
          <a:bodyPr wrap="square" rtlCol="0">
            <a:spAutoFit/>
          </a:bodyPr>
          <a:lstStyle/>
          <a:p>
            <a:pPr algn="ctr"/>
            <a:r>
              <a:rPr lang="zh-CN" altLang="en-US" sz="4000" b="1" dirty="0">
                <a:solidFill>
                  <a:srgbClr val="375684"/>
                </a:solidFill>
                <a:latin typeface="微软雅黑" panose="020B0503020204020204" charset="-122"/>
                <a:ea typeface="微软雅黑" panose="020B0503020204020204" charset="-122"/>
                <a:cs typeface="微软雅黑" panose="020B0503020204020204" charset="-122"/>
              </a:rPr>
              <a:t>工作二</a:t>
            </a:r>
          </a:p>
        </p:txBody>
      </p:sp>
    </p:spTree>
    <p:extLst>
      <p:ext uri="{BB962C8B-B14F-4D97-AF65-F5344CB8AC3E}">
        <p14:creationId xmlns:p14="http://schemas.microsoft.com/office/powerpoint/2010/main" val="282617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a:extLst>
              <a:ext uri="{FF2B5EF4-FFF2-40B4-BE49-F238E27FC236}">
                <a16:creationId xmlns:a16="http://schemas.microsoft.com/office/drawing/2014/main" id="{6401FFCC-F89C-CCC2-74AA-6A5C30F47B89}"/>
              </a:ext>
            </a:extLst>
          </p:cNvPr>
          <p:cNvSpPr/>
          <p:nvPr/>
        </p:nvSpPr>
        <p:spPr>
          <a:xfrm>
            <a:off x="398585" y="2543909"/>
            <a:ext cx="9121670" cy="2003870"/>
          </a:xfrm>
          <a:prstGeom prst="rect">
            <a:avLst/>
          </a:prstGeom>
          <a:solidFill>
            <a:srgbClr val="00B0F0"/>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1"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r>
              <a:rPr kumimoji="0" lang="en-US" altLang="zh-CN" b="1" i="0" u="none" strike="noStrike" cap="none" spc="0" normalizeH="0" baseline="0" dirty="0">
                <a:ln>
                  <a:noFill/>
                </a:ln>
                <a:solidFill>
                  <a:srgbClr val="FF0000"/>
                </a:solidFill>
                <a:effectLst/>
                <a:uFillTx/>
                <a:latin typeface="Lucida Grande" panose="020B0600040502020204" pitchFamily="34" charset="0"/>
                <a:cs typeface="Lucida Grande" panose="020B0600040502020204" pitchFamily="34" charset="0"/>
                <a:sym typeface="Helvetica"/>
              </a:rPr>
              <a:t>MLIR</a:t>
            </a:r>
            <a:endParaRPr kumimoji="0" lang="zh-CN" altLang="en-US" sz="1400" b="1" i="0" u="none" strike="noStrike" cap="none" spc="0" normalizeH="0" baseline="0" dirty="0">
              <a:ln>
                <a:noFill/>
              </a:ln>
              <a:solidFill>
                <a:srgbClr val="FF0000"/>
              </a:solidFill>
              <a:effectLst/>
              <a:uFillTx/>
              <a:latin typeface="Lucida Grande" panose="020B0600040502020204" pitchFamily="34" charset="0"/>
              <a:cs typeface="Lucida Grande" panose="020B0600040502020204" pitchFamily="34" charset="0"/>
              <a:sym typeface="Helvetica"/>
            </a:endParaRPr>
          </a:p>
        </p:txBody>
      </p:sp>
      <p:sp>
        <p:nvSpPr>
          <p:cNvPr id="59" name="矩形 58">
            <a:extLst>
              <a:ext uri="{FF2B5EF4-FFF2-40B4-BE49-F238E27FC236}">
                <a16:creationId xmlns:a16="http://schemas.microsoft.com/office/drawing/2014/main" id="{0B5D9589-305A-ED4D-E92C-70D7F16A4DD1}"/>
              </a:ext>
            </a:extLst>
          </p:cNvPr>
          <p:cNvSpPr/>
          <p:nvPr/>
        </p:nvSpPr>
        <p:spPr>
          <a:xfrm>
            <a:off x="5878463" y="5703616"/>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OpenQASM3</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6" name="标题 15">
            <a:extLst>
              <a:ext uri="{FF2B5EF4-FFF2-40B4-BE49-F238E27FC236}">
                <a16:creationId xmlns:a16="http://schemas.microsoft.com/office/drawing/2014/main" id="{9F03B514-7A8D-CD19-39C3-B1652B2A4F54}"/>
              </a:ext>
            </a:extLst>
          </p:cNvPr>
          <p:cNvSpPr>
            <a:spLocks noGrp="1"/>
          </p:cNvSpPr>
          <p:nvPr>
            <p:ph type="title"/>
          </p:nvPr>
        </p:nvSpPr>
        <p:spPr/>
        <p:txBody>
          <a:bodyPr/>
          <a:lstStyle/>
          <a:p>
            <a:r>
              <a:rPr lang="zh-CN" altLang="en-US" dirty="0"/>
              <a:t>量子编程语言</a:t>
            </a:r>
          </a:p>
        </p:txBody>
      </p:sp>
      <p:sp>
        <p:nvSpPr>
          <p:cNvPr id="3" name="灯片编号占位符 2">
            <a:extLst>
              <a:ext uri="{FF2B5EF4-FFF2-40B4-BE49-F238E27FC236}">
                <a16:creationId xmlns:a16="http://schemas.microsoft.com/office/drawing/2014/main" id="{06AC64D8-1FA1-F14F-B20E-42BD86E3D4DB}"/>
              </a:ext>
            </a:extLst>
          </p:cNvPr>
          <p:cNvSpPr>
            <a:spLocks noGrp="1"/>
          </p:cNvSpPr>
          <p:nvPr>
            <p:ph type="sldNum" sz="quarter" idx="10"/>
          </p:nvPr>
        </p:nvSpPr>
        <p:spPr/>
        <p:txBody>
          <a:bodyPr/>
          <a:lstStyle/>
          <a:p>
            <a:fld id="{86CB4B4D-7CA3-9044-876B-883B54F8677D}" type="slidenum">
              <a:rPr lang="en-US" altLang="zh-CN" smtClean="0"/>
              <a:t>25</a:t>
            </a:fld>
            <a:endParaRPr lang="zh-CN" altLang="en-US"/>
          </a:p>
        </p:txBody>
      </p:sp>
      <p:sp>
        <p:nvSpPr>
          <p:cNvPr id="31" name="矩形 30">
            <a:extLst>
              <a:ext uri="{FF2B5EF4-FFF2-40B4-BE49-F238E27FC236}">
                <a16:creationId xmlns:a16="http://schemas.microsoft.com/office/drawing/2014/main" id="{4EED65B5-E32C-5813-DF04-6FF96325ACAA}"/>
              </a:ext>
            </a:extLst>
          </p:cNvPr>
          <p:cNvSpPr/>
          <p:nvPr/>
        </p:nvSpPr>
        <p:spPr>
          <a:xfrm>
            <a:off x="972820" y="4986415"/>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MS</a:t>
            </a:r>
            <a:r>
              <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QIR</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33" name="图片 32">
            <a:extLst>
              <a:ext uri="{FF2B5EF4-FFF2-40B4-BE49-F238E27FC236}">
                <a16:creationId xmlns:a16="http://schemas.microsoft.com/office/drawing/2014/main" id="{4EDC0D6A-CB12-D920-0E5D-46081F48E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510" y="4868305"/>
            <a:ext cx="236220" cy="236220"/>
          </a:xfrm>
          <a:prstGeom prst="rect">
            <a:avLst/>
          </a:prstGeom>
        </p:spPr>
      </p:pic>
      <p:sp>
        <p:nvSpPr>
          <p:cNvPr id="34" name="矩形 33">
            <a:extLst>
              <a:ext uri="{FF2B5EF4-FFF2-40B4-BE49-F238E27FC236}">
                <a16:creationId xmlns:a16="http://schemas.microsoft.com/office/drawing/2014/main" id="{CB91A678-444E-FF9A-7CEB-D4232A2E6BA4}"/>
              </a:ext>
            </a:extLst>
          </p:cNvPr>
          <p:cNvSpPr/>
          <p:nvPr/>
        </p:nvSpPr>
        <p:spPr>
          <a:xfrm>
            <a:off x="1086096" y="1825584"/>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Q#</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35" name="图片 34">
            <a:extLst>
              <a:ext uri="{FF2B5EF4-FFF2-40B4-BE49-F238E27FC236}">
                <a16:creationId xmlns:a16="http://schemas.microsoft.com/office/drawing/2014/main" id="{6B1C9045-73F7-463A-53DA-F41621A40B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545" y="1737913"/>
            <a:ext cx="236220" cy="236220"/>
          </a:xfrm>
          <a:prstGeom prst="rect">
            <a:avLst/>
          </a:prstGeom>
        </p:spPr>
      </p:pic>
      <p:sp>
        <p:nvSpPr>
          <p:cNvPr id="36" name="矩形 35">
            <a:extLst>
              <a:ext uri="{FF2B5EF4-FFF2-40B4-BE49-F238E27FC236}">
                <a16:creationId xmlns:a16="http://schemas.microsoft.com/office/drawing/2014/main" id="{FD0651AE-4B60-52B6-9653-6FEB17E3FB0A}"/>
              </a:ext>
            </a:extLst>
          </p:cNvPr>
          <p:cNvSpPr/>
          <p:nvPr/>
        </p:nvSpPr>
        <p:spPr>
          <a:xfrm>
            <a:off x="5130584" y="1825584"/>
            <a:ext cx="1342800"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Qiskit</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37" name="矩形 36">
            <a:extLst>
              <a:ext uri="{FF2B5EF4-FFF2-40B4-BE49-F238E27FC236}">
                <a16:creationId xmlns:a16="http://schemas.microsoft.com/office/drawing/2014/main" id="{E2BCD749-347F-005A-8FAE-F3281AF17402}"/>
              </a:ext>
            </a:extLst>
          </p:cNvPr>
          <p:cNvSpPr/>
          <p:nvPr/>
        </p:nvSpPr>
        <p:spPr>
          <a:xfrm>
            <a:off x="5867577" y="4634809"/>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OpenQASM2</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38" name="Picture 2">
            <a:extLst>
              <a:ext uri="{FF2B5EF4-FFF2-40B4-BE49-F238E27FC236}">
                <a16:creationId xmlns:a16="http://schemas.microsoft.com/office/drawing/2014/main" id="{474F2A29-0388-B0CC-C1F4-C47D3C99AC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19" r="4184" b="24089"/>
          <a:stretch/>
        </p:blipFill>
        <p:spPr bwMode="auto">
          <a:xfrm>
            <a:off x="7264012" y="5942696"/>
            <a:ext cx="681443" cy="31999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1E43D1B6-1A73-3123-4FEB-F6BE4182D7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19" r="4184" b="24089"/>
          <a:stretch/>
        </p:blipFill>
        <p:spPr bwMode="auto">
          <a:xfrm>
            <a:off x="6069704" y="1632557"/>
            <a:ext cx="681443" cy="319996"/>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a:extLst>
              <a:ext uri="{FF2B5EF4-FFF2-40B4-BE49-F238E27FC236}">
                <a16:creationId xmlns:a16="http://schemas.microsoft.com/office/drawing/2014/main" id="{01F75E4D-8F32-1BE5-B7F3-BA3D4C8B45E4}"/>
              </a:ext>
            </a:extLst>
          </p:cNvPr>
          <p:cNvSpPr/>
          <p:nvPr/>
        </p:nvSpPr>
        <p:spPr>
          <a:xfrm>
            <a:off x="647699" y="3429000"/>
            <a:ext cx="2225040" cy="347656"/>
          </a:xfrm>
          <a:prstGeom prst="rect">
            <a:avLst/>
          </a:prstGeom>
          <a:solidFill>
            <a:schemeClr val="accent5">
              <a:lumMod val="60000"/>
              <a:lumOff val="4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MLIR</a:t>
            </a:r>
            <a:r>
              <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quantum</a:t>
            </a:r>
            <a:r>
              <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dialect</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42" name="文本框 41">
            <a:extLst>
              <a:ext uri="{FF2B5EF4-FFF2-40B4-BE49-F238E27FC236}">
                <a16:creationId xmlns:a16="http://schemas.microsoft.com/office/drawing/2014/main" id="{C24890B6-ADED-2DAE-BBB7-DD1F6150D82E}"/>
              </a:ext>
            </a:extLst>
          </p:cNvPr>
          <p:cNvSpPr txBox="1"/>
          <p:nvPr/>
        </p:nvSpPr>
        <p:spPr>
          <a:xfrm>
            <a:off x="2348305" y="3260356"/>
            <a:ext cx="650174" cy="2616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100" b="1" dirty="0">
                <a:latin typeface="+mj-ea"/>
                <a:sym typeface="Helvetica"/>
              </a:rPr>
              <a:t>qce2021</a:t>
            </a:r>
            <a:endParaRPr kumimoji="0" lang="zh-CN" altLang="en-US" sz="1100" b="1" i="0" u="none" strike="noStrike" cap="none" spc="0" normalizeH="0" baseline="0" dirty="0">
              <a:ln>
                <a:noFill/>
              </a:ln>
              <a:solidFill>
                <a:srgbClr val="000000"/>
              </a:solidFill>
              <a:effectLst/>
              <a:uFillTx/>
              <a:latin typeface="+mj-ea"/>
              <a:cs typeface="+mj-cs"/>
              <a:sym typeface="Helvetica"/>
            </a:endParaRPr>
          </a:p>
        </p:txBody>
      </p:sp>
      <p:sp>
        <p:nvSpPr>
          <p:cNvPr id="43" name="矩形 42">
            <a:extLst>
              <a:ext uri="{FF2B5EF4-FFF2-40B4-BE49-F238E27FC236}">
                <a16:creationId xmlns:a16="http://schemas.microsoft.com/office/drawing/2014/main" id="{97CD3C29-ABA6-B621-2E96-29AC90C08D0C}"/>
              </a:ext>
            </a:extLst>
          </p:cNvPr>
          <p:cNvSpPr/>
          <p:nvPr/>
        </p:nvSpPr>
        <p:spPr>
          <a:xfrm>
            <a:off x="3681281" y="3066486"/>
            <a:ext cx="1395368" cy="347656"/>
          </a:xfrm>
          <a:prstGeom prst="rect">
            <a:avLst/>
          </a:prstGeom>
          <a:solidFill>
            <a:schemeClr val="accent5">
              <a:lumMod val="60000"/>
              <a:lumOff val="4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Quantum</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46" name="矩形 45">
            <a:extLst>
              <a:ext uri="{FF2B5EF4-FFF2-40B4-BE49-F238E27FC236}">
                <a16:creationId xmlns:a16="http://schemas.microsoft.com/office/drawing/2014/main" id="{6C45CEFF-DE36-5F86-06DA-1AF46D2B3948}"/>
              </a:ext>
            </a:extLst>
          </p:cNvPr>
          <p:cNvSpPr/>
          <p:nvPr/>
        </p:nvSpPr>
        <p:spPr>
          <a:xfrm>
            <a:off x="3681281" y="3647827"/>
            <a:ext cx="1395368" cy="347656"/>
          </a:xfrm>
          <a:prstGeom prst="rect">
            <a:avLst/>
          </a:prstGeom>
          <a:solidFill>
            <a:schemeClr val="accent5">
              <a:lumMod val="60000"/>
              <a:lumOff val="4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QuantumSSA</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48" name="直线箭头连接符 47">
            <a:extLst>
              <a:ext uri="{FF2B5EF4-FFF2-40B4-BE49-F238E27FC236}">
                <a16:creationId xmlns:a16="http://schemas.microsoft.com/office/drawing/2014/main" id="{7FC92A0C-4897-CBAE-D1C0-0F4B7AD14FFD}"/>
              </a:ext>
            </a:extLst>
          </p:cNvPr>
          <p:cNvCxnSpPr>
            <a:stCxn id="43" idx="2"/>
            <a:endCxn id="46" idx="0"/>
          </p:cNvCxnSpPr>
          <p:nvPr/>
        </p:nvCxnSpPr>
        <p:spPr>
          <a:xfrm>
            <a:off x="4378965" y="3414142"/>
            <a:ext cx="0" cy="233685"/>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49" name="文本框 48">
            <a:extLst>
              <a:ext uri="{FF2B5EF4-FFF2-40B4-BE49-F238E27FC236}">
                <a16:creationId xmlns:a16="http://schemas.microsoft.com/office/drawing/2014/main" id="{7DC2DB9B-BC97-B1D3-9EAA-E85ABEA1F009}"/>
              </a:ext>
            </a:extLst>
          </p:cNvPr>
          <p:cNvSpPr txBox="1"/>
          <p:nvPr/>
        </p:nvSpPr>
        <p:spPr>
          <a:xfrm>
            <a:off x="4496464" y="2892658"/>
            <a:ext cx="884212" cy="2616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100" b="1" dirty="0">
                <a:latin typeface="+mj-ea"/>
                <a:sym typeface="Helvetica"/>
              </a:rPr>
              <a:t>tqc2021qiro</a:t>
            </a:r>
            <a:endParaRPr kumimoji="0" lang="zh-CN" altLang="en-US" sz="1100" b="1" i="0" u="none" strike="noStrike" cap="none" spc="0" normalizeH="0" baseline="0" dirty="0">
              <a:ln>
                <a:noFill/>
              </a:ln>
              <a:solidFill>
                <a:srgbClr val="000000"/>
              </a:solidFill>
              <a:effectLst/>
              <a:uFillTx/>
              <a:latin typeface="+mj-ea"/>
              <a:cs typeface="+mj-cs"/>
              <a:sym typeface="Helvetica"/>
            </a:endParaRPr>
          </a:p>
        </p:txBody>
      </p:sp>
      <p:sp>
        <p:nvSpPr>
          <p:cNvPr id="50" name="矩形 49">
            <a:extLst>
              <a:ext uri="{FF2B5EF4-FFF2-40B4-BE49-F238E27FC236}">
                <a16:creationId xmlns:a16="http://schemas.microsoft.com/office/drawing/2014/main" id="{4B5091B9-FE31-8039-B4CD-F75F94CEEB57}"/>
              </a:ext>
            </a:extLst>
          </p:cNvPr>
          <p:cNvSpPr/>
          <p:nvPr/>
        </p:nvSpPr>
        <p:spPr>
          <a:xfrm>
            <a:off x="3591565" y="4974900"/>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LLVM</a:t>
            </a:r>
            <a:r>
              <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IR</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52" name="肘形连接符 51">
            <a:extLst>
              <a:ext uri="{FF2B5EF4-FFF2-40B4-BE49-F238E27FC236}">
                <a16:creationId xmlns:a16="http://schemas.microsoft.com/office/drawing/2014/main" id="{3E863921-1A5F-2794-E731-3E70822B1DE0}"/>
              </a:ext>
            </a:extLst>
          </p:cNvPr>
          <p:cNvCxnSpPr>
            <a:cxnSpLocks/>
            <a:stCxn id="31" idx="2"/>
            <a:endCxn id="50" idx="2"/>
          </p:cNvCxnSpPr>
          <p:nvPr/>
        </p:nvCxnSpPr>
        <p:spPr>
          <a:xfrm rot="5400000" flipH="1" flipV="1">
            <a:off x="3063834" y="4018941"/>
            <a:ext cx="11515" cy="2618745"/>
          </a:xfrm>
          <a:prstGeom prst="bentConnector3">
            <a:avLst>
              <a:gd name="adj1" fmla="val -1985237"/>
            </a:avLst>
          </a:prstGeom>
          <a:noFill/>
          <a:ln w="25400" cap="flat">
            <a:solidFill>
              <a:schemeClr val="tx1"/>
            </a:solidFill>
            <a:prstDash val="dashDot"/>
            <a:round/>
            <a:tailEnd type="triangle"/>
          </a:ln>
          <a:effectLst/>
          <a:sp3d/>
        </p:spPr>
        <p:style>
          <a:lnRef idx="0">
            <a:scrgbClr r="0" g="0" b="0"/>
          </a:lnRef>
          <a:fillRef idx="0">
            <a:scrgbClr r="0" g="0" b="0"/>
          </a:fillRef>
          <a:effectRef idx="0">
            <a:scrgbClr r="0" g="0" b="0"/>
          </a:effectRef>
          <a:fontRef idx="none"/>
        </p:style>
      </p:cxnSp>
      <p:sp>
        <p:nvSpPr>
          <p:cNvPr id="54" name="文本框 53">
            <a:extLst>
              <a:ext uri="{FF2B5EF4-FFF2-40B4-BE49-F238E27FC236}">
                <a16:creationId xmlns:a16="http://schemas.microsoft.com/office/drawing/2014/main" id="{0C876E05-B4D5-E63D-144E-3887125A0872}"/>
              </a:ext>
            </a:extLst>
          </p:cNvPr>
          <p:cNvSpPr txBox="1"/>
          <p:nvPr/>
        </p:nvSpPr>
        <p:spPr>
          <a:xfrm>
            <a:off x="3076731" y="5563616"/>
            <a:ext cx="255835" cy="253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is</a:t>
            </a:r>
            <a:endParaRPr kumimoji="0" lang="zh-CN" altLang="en-US" sz="1050" b="1" i="0" u="none" strike="noStrike" cap="none" spc="0" normalizeH="0" baseline="0" dirty="0">
              <a:ln>
                <a:noFill/>
              </a:ln>
              <a:solidFill>
                <a:srgbClr val="000000"/>
              </a:solidFill>
              <a:effectLst/>
              <a:uFillTx/>
              <a:latin typeface="Menlo" panose="020B0609030804020204" pitchFamily="49" charset="0"/>
              <a:cs typeface="Menlo" panose="020B0609030804020204" pitchFamily="49" charset="0"/>
              <a:sym typeface="Helvetica"/>
            </a:endParaRPr>
          </a:p>
        </p:txBody>
      </p:sp>
      <p:sp>
        <p:nvSpPr>
          <p:cNvPr id="57" name="矩形 56">
            <a:extLst>
              <a:ext uri="{FF2B5EF4-FFF2-40B4-BE49-F238E27FC236}">
                <a16:creationId xmlns:a16="http://schemas.microsoft.com/office/drawing/2014/main" id="{A5F6C2BD-0DE3-DF4B-0A8C-43F9E3E808D4}"/>
              </a:ext>
            </a:extLst>
          </p:cNvPr>
          <p:cNvSpPr/>
          <p:nvPr/>
        </p:nvSpPr>
        <p:spPr>
          <a:xfrm>
            <a:off x="9635930" y="4986415"/>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QSSA</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58" name="矩形 57">
            <a:extLst>
              <a:ext uri="{FF2B5EF4-FFF2-40B4-BE49-F238E27FC236}">
                <a16:creationId xmlns:a16="http://schemas.microsoft.com/office/drawing/2014/main" id="{DB2D990E-8684-71BE-BB79-E3362B1F177C}"/>
              </a:ext>
            </a:extLst>
          </p:cNvPr>
          <p:cNvSpPr/>
          <p:nvPr/>
        </p:nvSpPr>
        <p:spPr>
          <a:xfrm>
            <a:off x="3709064" y="5834954"/>
            <a:ext cx="1574800" cy="347656"/>
          </a:xfrm>
          <a:prstGeom prst="rect">
            <a:avLst/>
          </a:prstGeom>
          <a:solidFill>
            <a:srgbClr val="7030A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OpenPulse</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60" name="Picture 2">
            <a:extLst>
              <a:ext uri="{FF2B5EF4-FFF2-40B4-BE49-F238E27FC236}">
                <a16:creationId xmlns:a16="http://schemas.microsoft.com/office/drawing/2014/main" id="{557805C2-33A3-1364-D3FF-CC7DAA7AF5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19" r="4184" b="24089"/>
          <a:stretch/>
        </p:blipFill>
        <p:spPr bwMode="auto">
          <a:xfrm>
            <a:off x="4943142" y="6102694"/>
            <a:ext cx="681443" cy="319996"/>
          </a:xfrm>
          <a:prstGeom prst="rect">
            <a:avLst/>
          </a:prstGeom>
          <a:noFill/>
          <a:extLst>
            <a:ext uri="{909E8E84-426E-40DD-AFC4-6F175D3DCCD1}">
              <a14:hiddenFill xmlns:a14="http://schemas.microsoft.com/office/drawing/2010/main">
                <a:solidFill>
                  <a:srgbClr val="FFFFFF"/>
                </a:solidFill>
              </a14:hiddenFill>
            </a:ext>
          </a:extLst>
        </p:spPr>
      </p:pic>
      <p:sp>
        <p:nvSpPr>
          <p:cNvPr id="64" name="文本框 63">
            <a:extLst>
              <a:ext uri="{FF2B5EF4-FFF2-40B4-BE49-F238E27FC236}">
                <a16:creationId xmlns:a16="http://schemas.microsoft.com/office/drawing/2014/main" id="{787EFDA8-C284-019B-0AB2-4DCF54B56AE8}"/>
              </a:ext>
            </a:extLst>
          </p:cNvPr>
          <p:cNvSpPr txBox="1"/>
          <p:nvPr/>
        </p:nvSpPr>
        <p:spPr>
          <a:xfrm>
            <a:off x="11603331" y="4807657"/>
            <a:ext cx="255835" cy="253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is</a:t>
            </a:r>
            <a:endParaRPr kumimoji="0" lang="zh-CN" altLang="en-US" sz="1050" b="1" i="0" u="none" strike="noStrike" cap="none" spc="0" normalizeH="0" baseline="0" dirty="0">
              <a:ln>
                <a:noFill/>
              </a:ln>
              <a:solidFill>
                <a:srgbClr val="000000"/>
              </a:solidFill>
              <a:effectLst/>
              <a:uFillTx/>
              <a:latin typeface="Menlo" panose="020B0609030804020204" pitchFamily="49" charset="0"/>
              <a:cs typeface="Menlo" panose="020B0609030804020204" pitchFamily="49" charset="0"/>
              <a:sym typeface="Helvetica"/>
            </a:endParaRPr>
          </a:p>
        </p:txBody>
      </p:sp>
      <p:sp>
        <p:nvSpPr>
          <p:cNvPr id="65" name="矩形 64">
            <a:extLst>
              <a:ext uri="{FF2B5EF4-FFF2-40B4-BE49-F238E27FC236}">
                <a16:creationId xmlns:a16="http://schemas.microsoft.com/office/drawing/2014/main" id="{B75A7C59-09FF-E410-0206-EF94DF1625F7}"/>
              </a:ext>
            </a:extLst>
          </p:cNvPr>
          <p:cNvSpPr/>
          <p:nvPr/>
        </p:nvSpPr>
        <p:spPr>
          <a:xfrm>
            <a:off x="11080147" y="4097751"/>
            <a:ext cx="1038693" cy="323582"/>
          </a:xfrm>
          <a:prstGeom prst="rect">
            <a:avLst/>
          </a:prstGeom>
          <a:solidFill>
            <a:schemeClr val="bg2">
              <a:lumMod val="20000"/>
              <a:lumOff val="80000"/>
            </a:schemeClr>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MLIR</a:t>
            </a:r>
            <a:endParaRPr kumimoji="0" lang="zh-CN" altLang="en-US" sz="1400" b="0"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endParaRPr>
          </a:p>
        </p:txBody>
      </p:sp>
      <p:cxnSp>
        <p:nvCxnSpPr>
          <p:cNvPr id="66" name="肘形连接符 65">
            <a:extLst>
              <a:ext uri="{FF2B5EF4-FFF2-40B4-BE49-F238E27FC236}">
                <a16:creationId xmlns:a16="http://schemas.microsoft.com/office/drawing/2014/main" id="{9BAD8BD5-69D3-CA0F-56B1-5F527BA9DAFC}"/>
              </a:ext>
            </a:extLst>
          </p:cNvPr>
          <p:cNvCxnSpPr>
            <a:cxnSpLocks/>
            <a:stCxn id="57" idx="3"/>
            <a:endCxn id="65" idx="2"/>
          </p:cNvCxnSpPr>
          <p:nvPr/>
        </p:nvCxnSpPr>
        <p:spPr>
          <a:xfrm flipV="1">
            <a:off x="11210730" y="4421333"/>
            <a:ext cx="388764" cy="738910"/>
          </a:xfrm>
          <a:prstGeom prst="bentConnector2">
            <a:avLst/>
          </a:prstGeom>
          <a:noFill/>
          <a:ln w="25400" cap="flat">
            <a:solidFill>
              <a:schemeClr val="tx1"/>
            </a:solidFill>
            <a:prstDash val="dashDot"/>
            <a:round/>
            <a:tailEnd type="triangle"/>
          </a:ln>
          <a:effectLst/>
          <a:sp3d/>
        </p:spPr>
        <p:style>
          <a:lnRef idx="0">
            <a:scrgbClr r="0" g="0" b="0"/>
          </a:lnRef>
          <a:fillRef idx="0">
            <a:scrgbClr r="0" g="0" b="0"/>
          </a:fillRef>
          <a:effectRef idx="0">
            <a:scrgbClr r="0" g="0" b="0"/>
          </a:effectRef>
          <a:fontRef idx="none"/>
        </p:style>
      </p:cxnSp>
      <p:cxnSp>
        <p:nvCxnSpPr>
          <p:cNvPr id="69" name="直线箭头连接符 68">
            <a:extLst>
              <a:ext uri="{FF2B5EF4-FFF2-40B4-BE49-F238E27FC236}">
                <a16:creationId xmlns:a16="http://schemas.microsoft.com/office/drawing/2014/main" id="{88237320-6681-E71E-1546-D7E6CF92D047}"/>
              </a:ext>
            </a:extLst>
          </p:cNvPr>
          <p:cNvCxnSpPr>
            <a:cxnSpLocks/>
            <a:stCxn id="46" idx="2"/>
            <a:endCxn id="50" idx="0"/>
          </p:cNvCxnSpPr>
          <p:nvPr/>
        </p:nvCxnSpPr>
        <p:spPr>
          <a:xfrm>
            <a:off x="4378965" y="3995483"/>
            <a:ext cx="0" cy="979417"/>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75" name="矩形 74">
            <a:extLst>
              <a:ext uri="{FF2B5EF4-FFF2-40B4-BE49-F238E27FC236}">
                <a16:creationId xmlns:a16="http://schemas.microsoft.com/office/drawing/2014/main" id="{C3554FBE-1B40-4724-6B8A-06855CCC0492}"/>
              </a:ext>
            </a:extLst>
          </p:cNvPr>
          <p:cNvSpPr/>
          <p:nvPr/>
        </p:nvSpPr>
        <p:spPr>
          <a:xfrm>
            <a:off x="3003337" y="1825584"/>
            <a:ext cx="1342800"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Cirq</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3074" name="Picture 2" descr="Google">
            <a:extLst>
              <a:ext uri="{FF2B5EF4-FFF2-40B4-BE49-F238E27FC236}">
                <a16:creationId xmlns:a16="http://schemas.microsoft.com/office/drawing/2014/main" id="{6DB6C72E-EE3E-7BC0-E0B8-8E43F6F4AD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3300" y="1646433"/>
            <a:ext cx="1168400" cy="381000"/>
          </a:xfrm>
          <a:prstGeom prst="rect">
            <a:avLst/>
          </a:prstGeom>
          <a:noFill/>
          <a:extLst>
            <a:ext uri="{909E8E84-426E-40DD-AFC4-6F175D3DCCD1}">
              <a14:hiddenFill xmlns:a14="http://schemas.microsoft.com/office/drawing/2010/main">
                <a:solidFill>
                  <a:srgbClr val="FFFFFF"/>
                </a:solidFill>
              </a14:hiddenFill>
            </a:ext>
          </a:extLst>
        </p:spPr>
      </p:pic>
      <p:sp>
        <p:nvSpPr>
          <p:cNvPr id="76" name="矩形 75">
            <a:extLst>
              <a:ext uri="{FF2B5EF4-FFF2-40B4-BE49-F238E27FC236}">
                <a16:creationId xmlns:a16="http://schemas.microsoft.com/office/drawing/2014/main" id="{48082EDF-F5E2-D739-6705-E6A039561775}"/>
              </a:ext>
            </a:extLst>
          </p:cNvPr>
          <p:cNvSpPr/>
          <p:nvPr/>
        </p:nvSpPr>
        <p:spPr>
          <a:xfrm>
            <a:off x="10379356" y="1014863"/>
            <a:ext cx="1220137" cy="347656"/>
          </a:xfrm>
          <a:prstGeom prst="rect">
            <a:avLst/>
          </a:prstGeom>
          <a:solidFill>
            <a:srgbClr val="F940FF"/>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Silq</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77" name="直线箭头连接符 76">
            <a:extLst>
              <a:ext uri="{FF2B5EF4-FFF2-40B4-BE49-F238E27FC236}">
                <a16:creationId xmlns:a16="http://schemas.microsoft.com/office/drawing/2014/main" id="{981EB739-A9EA-237E-A195-1F3C93015F7B}"/>
              </a:ext>
            </a:extLst>
          </p:cNvPr>
          <p:cNvCxnSpPr>
            <a:cxnSpLocks/>
            <a:stCxn id="34" idx="2"/>
            <a:endCxn id="40" idx="0"/>
          </p:cNvCxnSpPr>
          <p:nvPr/>
        </p:nvCxnSpPr>
        <p:spPr>
          <a:xfrm>
            <a:off x="1757803" y="2173240"/>
            <a:ext cx="2416" cy="1255760"/>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81" name="直线箭头连接符 80">
            <a:extLst>
              <a:ext uri="{FF2B5EF4-FFF2-40B4-BE49-F238E27FC236}">
                <a16:creationId xmlns:a16="http://schemas.microsoft.com/office/drawing/2014/main" id="{5089D764-FFAF-DCF6-537E-C88BE8EDE53D}"/>
              </a:ext>
            </a:extLst>
          </p:cNvPr>
          <p:cNvCxnSpPr>
            <a:cxnSpLocks/>
            <a:stCxn id="40" idx="2"/>
            <a:endCxn id="31" idx="0"/>
          </p:cNvCxnSpPr>
          <p:nvPr/>
        </p:nvCxnSpPr>
        <p:spPr>
          <a:xfrm>
            <a:off x="1760219" y="3776656"/>
            <a:ext cx="1" cy="1209759"/>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85" name="矩形 84">
            <a:extLst>
              <a:ext uri="{FF2B5EF4-FFF2-40B4-BE49-F238E27FC236}">
                <a16:creationId xmlns:a16="http://schemas.microsoft.com/office/drawing/2014/main" id="{9A5327D6-F27C-DFA4-48D4-9FCB5F980830}"/>
              </a:ext>
            </a:extLst>
          </p:cNvPr>
          <p:cNvSpPr/>
          <p:nvPr/>
        </p:nvSpPr>
        <p:spPr>
          <a:xfrm>
            <a:off x="430473" y="5831356"/>
            <a:ext cx="1574800" cy="347656"/>
          </a:xfrm>
          <a:prstGeom prst="rect">
            <a:avLst/>
          </a:prstGeom>
          <a:solidFill>
            <a:srgbClr val="7030A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XACC</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86" name="直线箭头连接符 85">
            <a:extLst>
              <a:ext uri="{FF2B5EF4-FFF2-40B4-BE49-F238E27FC236}">
                <a16:creationId xmlns:a16="http://schemas.microsoft.com/office/drawing/2014/main" id="{936D1A24-F5F1-F288-4EE0-2D7C66B4CEEA}"/>
              </a:ext>
            </a:extLst>
          </p:cNvPr>
          <p:cNvCxnSpPr>
            <a:cxnSpLocks/>
            <a:endCxn id="85" idx="0"/>
          </p:cNvCxnSpPr>
          <p:nvPr/>
        </p:nvCxnSpPr>
        <p:spPr>
          <a:xfrm>
            <a:off x="1217873" y="5334071"/>
            <a:ext cx="0" cy="497285"/>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92" name="矩形 91">
            <a:extLst>
              <a:ext uri="{FF2B5EF4-FFF2-40B4-BE49-F238E27FC236}">
                <a16:creationId xmlns:a16="http://schemas.microsoft.com/office/drawing/2014/main" id="{0B97A5D3-5EF9-F3C8-CF45-F169E889735C}"/>
              </a:ext>
            </a:extLst>
          </p:cNvPr>
          <p:cNvSpPr/>
          <p:nvPr/>
        </p:nvSpPr>
        <p:spPr>
          <a:xfrm>
            <a:off x="8708881" y="1825584"/>
            <a:ext cx="1220138"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QPanda</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96" name="矩形 95">
            <a:extLst>
              <a:ext uri="{FF2B5EF4-FFF2-40B4-BE49-F238E27FC236}">
                <a16:creationId xmlns:a16="http://schemas.microsoft.com/office/drawing/2014/main" id="{69243605-6D13-B475-41AC-6A9F054D6D93}"/>
              </a:ext>
            </a:extLst>
          </p:cNvPr>
          <p:cNvSpPr/>
          <p:nvPr/>
        </p:nvSpPr>
        <p:spPr>
          <a:xfrm>
            <a:off x="10379356" y="1500593"/>
            <a:ext cx="1220137" cy="347656"/>
          </a:xfrm>
          <a:prstGeom prst="rect">
            <a:avLst/>
          </a:prstGeom>
          <a:solidFill>
            <a:srgbClr val="F940FF"/>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QParallel</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97" name="图片 96">
            <a:extLst>
              <a:ext uri="{FF2B5EF4-FFF2-40B4-BE49-F238E27FC236}">
                <a16:creationId xmlns:a16="http://schemas.microsoft.com/office/drawing/2014/main" id="{9745EBC9-78B1-18FE-473C-C6654EE50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246" y="1454339"/>
            <a:ext cx="236220" cy="236220"/>
          </a:xfrm>
          <a:prstGeom prst="rect">
            <a:avLst/>
          </a:prstGeom>
        </p:spPr>
      </p:pic>
      <p:pic>
        <p:nvPicPr>
          <p:cNvPr id="3076" name="Picture 4" descr="官网logo">
            <a:extLst>
              <a:ext uri="{FF2B5EF4-FFF2-40B4-BE49-F238E27FC236}">
                <a16:creationId xmlns:a16="http://schemas.microsoft.com/office/drawing/2014/main" id="{5F514408-5AB9-0E8D-83B9-672A9FCA97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5262" y="2037261"/>
            <a:ext cx="997851" cy="291680"/>
          </a:xfrm>
          <a:prstGeom prst="rect">
            <a:avLst/>
          </a:prstGeom>
          <a:noFill/>
          <a:extLst>
            <a:ext uri="{909E8E84-426E-40DD-AFC4-6F175D3DCCD1}">
              <a14:hiddenFill xmlns:a14="http://schemas.microsoft.com/office/drawing/2010/main">
                <a:solidFill>
                  <a:srgbClr val="FFFFFF"/>
                </a:solidFill>
              </a14:hiddenFill>
            </a:ext>
          </a:extLst>
        </p:spPr>
      </p:pic>
      <p:sp>
        <p:nvSpPr>
          <p:cNvPr id="99" name="矩形 98">
            <a:extLst>
              <a:ext uri="{FF2B5EF4-FFF2-40B4-BE49-F238E27FC236}">
                <a16:creationId xmlns:a16="http://schemas.microsoft.com/office/drawing/2014/main" id="{FD533A65-38FC-6262-300B-D91804131A54}"/>
              </a:ext>
            </a:extLst>
          </p:cNvPr>
          <p:cNvSpPr/>
          <p:nvPr/>
        </p:nvSpPr>
        <p:spPr>
          <a:xfrm>
            <a:off x="7144428" y="1825584"/>
            <a:ext cx="1232428"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isQ</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02" name="矩形 101">
            <a:extLst>
              <a:ext uri="{FF2B5EF4-FFF2-40B4-BE49-F238E27FC236}">
                <a16:creationId xmlns:a16="http://schemas.microsoft.com/office/drawing/2014/main" id="{7537FA5C-49FB-96D3-A939-83B178D56F74}"/>
              </a:ext>
            </a:extLst>
          </p:cNvPr>
          <p:cNvSpPr/>
          <p:nvPr/>
        </p:nvSpPr>
        <p:spPr>
          <a:xfrm>
            <a:off x="1985341" y="1284901"/>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Quipper</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03" name="矩形 102">
            <a:extLst>
              <a:ext uri="{FF2B5EF4-FFF2-40B4-BE49-F238E27FC236}">
                <a16:creationId xmlns:a16="http://schemas.microsoft.com/office/drawing/2014/main" id="{43C6B005-5BC3-4FD0-3A4E-74F2DCE796FB}"/>
              </a:ext>
            </a:extLst>
          </p:cNvPr>
          <p:cNvSpPr/>
          <p:nvPr/>
        </p:nvSpPr>
        <p:spPr>
          <a:xfrm>
            <a:off x="7057882" y="2776869"/>
            <a:ext cx="1395368" cy="347656"/>
          </a:xfrm>
          <a:prstGeom prst="rect">
            <a:avLst/>
          </a:prstGeom>
          <a:solidFill>
            <a:schemeClr val="accent5">
              <a:lumMod val="60000"/>
              <a:lumOff val="4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isQ</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-IR</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04" name="矩形 103">
            <a:extLst>
              <a:ext uri="{FF2B5EF4-FFF2-40B4-BE49-F238E27FC236}">
                <a16:creationId xmlns:a16="http://schemas.microsoft.com/office/drawing/2014/main" id="{FD5DC0B9-A6F3-E2C7-344B-2CC1CA88ABD6}"/>
              </a:ext>
            </a:extLst>
          </p:cNvPr>
          <p:cNvSpPr/>
          <p:nvPr/>
        </p:nvSpPr>
        <p:spPr>
          <a:xfrm>
            <a:off x="8218184" y="5591511"/>
            <a:ext cx="1574800"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hlinkClick r:id="rId7"/>
              </a:rPr>
              <a:t>QCIS</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pic>
        <p:nvPicPr>
          <p:cNvPr id="3078" name="Picture 6">
            <a:extLst>
              <a:ext uri="{FF2B5EF4-FFF2-40B4-BE49-F238E27FC236}">
                <a16:creationId xmlns:a16="http://schemas.microsoft.com/office/drawing/2014/main" id="{138B3942-0F88-8467-03C0-E42A732B57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45572" y="5747212"/>
            <a:ext cx="1417229" cy="329163"/>
          </a:xfrm>
          <a:prstGeom prst="rect">
            <a:avLst/>
          </a:prstGeom>
          <a:noFill/>
          <a:extLst>
            <a:ext uri="{909E8E84-426E-40DD-AFC4-6F175D3DCCD1}">
              <a14:hiddenFill xmlns:a14="http://schemas.microsoft.com/office/drawing/2010/main">
                <a:solidFill>
                  <a:srgbClr val="FFFFFF"/>
                </a:solidFill>
              </a14:hiddenFill>
            </a:ext>
          </a:extLst>
        </p:spPr>
      </p:pic>
      <p:sp>
        <p:nvSpPr>
          <p:cNvPr id="105" name="矩形 104">
            <a:extLst>
              <a:ext uri="{FF2B5EF4-FFF2-40B4-BE49-F238E27FC236}">
                <a16:creationId xmlns:a16="http://schemas.microsoft.com/office/drawing/2014/main" id="{91C3AFF8-D51C-9855-4D19-ED3D0037D318}"/>
              </a:ext>
            </a:extLst>
          </p:cNvPr>
          <p:cNvSpPr/>
          <p:nvPr/>
        </p:nvSpPr>
        <p:spPr>
          <a:xfrm>
            <a:off x="4266863" y="1284901"/>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Quil</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06" name="矩形 105">
            <a:extLst>
              <a:ext uri="{FF2B5EF4-FFF2-40B4-BE49-F238E27FC236}">
                <a16:creationId xmlns:a16="http://schemas.microsoft.com/office/drawing/2014/main" id="{2D9223BD-FA4F-B115-3FD9-B5D3D3E3BE2E}"/>
              </a:ext>
            </a:extLst>
          </p:cNvPr>
          <p:cNvSpPr/>
          <p:nvPr/>
        </p:nvSpPr>
        <p:spPr>
          <a:xfrm>
            <a:off x="6602041" y="1284901"/>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Quingo</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107" name="肘形连接符 106">
            <a:extLst>
              <a:ext uri="{FF2B5EF4-FFF2-40B4-BE49-F238E27FC236}">
                <a16:creationId xmlns:a16="http://schemas.microsoft.com/office/drawing/2014/main" id="{2E7B424B-D9B2-18C7-A4BE-C00FA0BFC591}"/>
              </a:ext>
            </a:extLst>
          </p:cNvPr>
          <p:cNvCxnSpPr>
            <a:cxnSpLocks/>
            <a:stCxn id="37" idx="2"/>
            <a:endCxn id="59" idx="0"/>
          </p:cNvCxnSpPr>
          <p:nvPr/>
        </p:nvCxnSpPr>
        <p:spPr>
          <a:xfrm rot="16200000" flipH="1">
            <a:off x="6299845" y="5337597"/>
            <a:ext cx="721151" cy="10886"/>
          </a:xfrm>
          <a:prstGeom prst="bentConnector3">
            <a:avLst>
              <a:gd name="adj1" fmla="val 50000"/>
            </a:avLst>
          </a:prstGeom>
          <a:noFill/>
          <a:ln w="25400" cap="flat">
            <a:solidFill>
              <a:schemeClr val="tx1"/>
            </a:solidFill>
            <a:prstDash val="dashDot"/>
            <a:round/>
            <a:tailEnd type="triangle"/>
          </a:ln>
          <a:effectLst/>
          <a:sp3d/>
        </p:spPr>
        <p:style>
          <a:lnRef idx="0">
            <a:scrgbClr r="0" g="0" b="0"/>
          </a:lnRef>
          <a:fillRef idx="0">
            <a:scrgbClr r="0" g="0" b="0"/>
          </a:fillRef>
          <a:effectRef idx="0">
            <a:scrgbClr r="0" g="0" b="0"/>
          </a:effectRef>
          <a:fontRef idx="none"/>
        </p:style>
      </p:cxnSp>
      <p:sp>
        <p:nvSpPr>
          <p:cNvPr id="112" name="文本框 111">
            <a:extLst>
              <a:ext uri="{FF2B5EF4-FFF2-40B4-BE49-F238E27FC236}">
                <a16:creationId xmlns:a16="http://schemas.microsoft.com/office/drawing/2014/main" id="{D7D556A9-E1CA-B786-B988-B60D02FD99A0}"/>
              </a:ext>
            </a:extLst>
          </p:cNvPr>
          <p:cNvSpPr txBox="1"/>
          <p:nvPr/>
        </p:nvSpPr>
        <p:spPr>
          <a:xfrm>
            <a:off x="5379582" y="5225443"/>
            <a:ext cx="1135361" cy="4154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a:t>
            </a:r>
            <a:r>
              <a:rPr kumimoji="0" lang="zh-CN" altLang="en-US"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 </a:t>
            </a:r>
            <a:r>
              <a:rPr kumimoji="0" lang="en-US" altLang="zh-CN" sz="1050" b="1" i="0" u="none" strike="noStrike" cap="none" spc="0" normalizeH="0" baseline="0" dirty="0" err="1">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Timging</a:t>
            </a:r>
            <a:r>
              <a:rPr kumimoji="0" lang="zh-CN" altLang="en-US"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 </a:t>
            </a: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&amp;</a:t>
            </a:r>
            <a:r>
              <a:rPr kumimoji="0" lang="zh-CN" altLang="en-US"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 </a:t>
            </a:r>
            <a:b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b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Calibration</a:t>
            </a:r>
            <a:endParaRPr kumimoji="0" lang="zh-CN" altLang="en-US" sz="1050" b="1" i="0" u="none" strike="noStrike" cap="none" spc="0" normalizeH="0" baseline="0" dirty="0">
              <a:ln>
                <a:noFill/>
              </a:ln>
              <a:solidFill>
                <a:srgbClr val="000000"/>
              </a:solidFill>
              <a:effectLst/>
              <a:uFillTx/>
              <a:latin typeface="Menlo" panose="020B0609030804020204" pitchFamily="49" charset="0"/>
              <a:cs typeface="Menlo" panose="020B0609030804020204" pitchFamily="49" charset="0"/>
              <a:sym typeface="Helvetica"/>
            </a:endParaRPr>
          </a:p>
        </p:txBody>
      </p:sp>
      <p:cxnSp>
        <p:nvCxnSpPr>
          <p:cNvPr id="115" name="直线箭头连接符 114">
            <a:extLst>
              <a:ext uri="{FF2B5EF4-FFF2-40B4-BE49-F238E27FC236}">
                <a16:creationId xmlns:a16="http://schemas.microsoft.com/office/drawing/2014/main" id="{5AE1524B-7F0B-A256-161B-C597D3841841}"/>
              </a:ext>
            </a:extLst>
          </p:cNvPr>
          <p:cNvCxnSpPr>
            <a:cxnSpLocks/>
            <a:stCxn id="99" idx="2"/>
            <a:endCxn id="103" idx="0"/>
          </p:cNvCxnSpPr>
          <p:nvPr/>
        </p:nvCxnSpPr>
        <p:spPr>
          <a:xfrm flipH="1">
            <a:off x="7755566" y="2173240"/>
            <a:ext cx="5076" cy="603629"/>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120" name="直线箭头连接符 119">
            <a:extLst>
              <a:ext uri="{FF2B5EF4-FFF2-40B4-BE49-F238E27FC236}">
                <a16:creationId xmlns:a16="http://schemas.microsoft.com/office/drawing/2014/main" id="{4D3FFB53-74DB-4587-1FA3-111F3D3847A5}"/>
              </a:ext>
            </a:extLst>
          </p:cNvPr>
          <p:cNvCxnSpPr>
            <a:cxnSpLocks/>
            <a:stCxn id="103" idx="2"/>
            <a:endCxn id="104" idx="0"/>
          </p:cNvCxnSpPr>
          <p:nvPr/>
        </p:nvCxnSpPr>
        <p:spPr>
          <a:xfrm>
            <a:off x="7755566" y="3124525"/>
            <a:ext cx="1250018" cy="2466986"/>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123" name="肘形连接符 122">
            <a:extLst>
              <a:ext uri="{FF2B5EF4-FFF2-40B4-BE49-F238E27FC236}">
                <a16:creationId xmlns:a16="http://schemas.microsoft.com/office/drawing/2014/main" id="{BD31DED1-1C91-0D71-FF90-9D09B60A8DB5}"/>
              </a:ext>
            </a:extLst>
          </p:cNvPr>
          <p:cNvCxnSpPr>
            <a:cxnSpLocks/>
            <a:stCxn id="57" idx="1"/>
            <a:endCxn id="59" idx="3"/>
          </p:cNvCxnSpPr>
          <p:nvPr/>
        </p:nvCxnSpPr>
        <p:spPr>
          <a:xfrm rot="10800000" flipV="1">
            <a:off x="7453264" y="5160242"/>
            <a:ext cx="2182667" cy="717201"/>
          </a:xfrm>
          <a:prstGeom prst="bentConnector3">
            <a:avLst>
              <a:gd name="adj1" fmla="val 79425"/>
            </a:avLst>
          </a:prstGeom>
          <a:noFill/>
          <a:ln w="25400" cap="flat">
            <a:solidFill>
              <a:schemeClr val="tx1"/>
            </a:solidFill>
            <a:prstDash val="dashDot"/>
            <a:round/>
            <a:tailEnd type="triangle"/>
          </a:ln>
          <a:effectLst/>
          <a:sp3d/>
        </p:spPr>
        <p:style>
          <a:lnRef idx="0">
            <a:scrgbClr r="0" g="0" b="0"/>
          </a:lnRef>
          <a:fillRef idx="0">
            <a:scrgbClr r="0" g="0" b="0"/>
          </a:fillRef>
          <a:effectRef idx="0">
            <a:scrgbClr r="0" g="0" b="0"/>
          </a:effectRef>
          <a:fontRef idx="none"/>
        </p:style>
      </p:cxnSp>
      <p:sp>
        <p:nvSpPr>
          <p:cNvPr id="127" name="文本框 126">
            <a:extLst>
              <a:ext uri="{FF2B5EF4-FFF2-40B4-BE49-F238E27FC236}">
                <a16:creationId xmlns:a16="http://schemas.microsoft.com/office/drawing/2014/main" id="{418AF373-89DA-5D7E-5650-0A4F8646B079}"/>
              </a:ext>
            </a:extLst>
          </p:cNvPr>
          <p:cNvSpPr txBox="1"/>
          <p:nvPr/>
        </p:nvSpPr>
        <p:spPr>
          <a:xfrm>
            <a:off x="8996618" y="4904566"/>
            <a:ext cx="501095" cy="253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050" b="1" i="0" u="none" strike="noStrike" cap="none" spc="0" normalizeH="0" baseline="0" dirty="0">
                <a:ln>
                  <a:noFill/>
                </a:ln>
                <a:solidFill>
                  <a:srgbClr val="000000"/>
                </a:solidFill>
                <a:effectLst/>
                <a:uFillTx/>
                <a:latin typeface="Menlo" panose="020B0609030804020204" pitchFamily="49" charset="0"/>
                <a:ea typeface="Menlo" panose="020B0609030804020204" pitchFamily="49" charset="0"/>
                <a:cs typeface="Menlo" panose="020B0609030804020204" pitchFamily="49" charset="0"/>
                <a:sym typeface="Helvetica"/>
              </a:rPr>
              <a:t>lower</a:t>
            </a:r>
            <a:endParaRPr kumimoji="0" lang="zh-CN" altLang="en-US" sz="1050" b="1" i="0" u="none" strike="noStrike" cap="none" spc="0" normalizeH="0" baseline="0" dirty="0">
              <a:ln>
                <a:noFill/>
              </a:ln>
              <a:solidFill>
                <a:srgbClr val="000000"/>
              </a:solidFill>
              <a:effectLst/>
              <a:uFillTx/>
              <a:latin typeface="Menlo" panose="020B0609030804020204" pitchFamily="49" charset="0"/>
              <a:cs typeface="Menlo" panose="020B0609030804020204" pitchFamily="49" charset="0"/>
              <a:sym typeface="Helvetica"/>
            </a:endParaRPr>
          </a:p>
        </p:txBody>
      </p:sp>
      <p:pic>
        <p:nvPicPr>
          <p:cNvPr id="2" name="Picture 6">
            <a:extLst>
              <a:ext uri="{FF2B5EF4-FFF2-40B4-BE49-F238E27FC236}">
                <a16:creationId xmlns:a16="http://schemas.microsoft.com/office/drawing/2014/main" id="{545C579D-3168-5320-339F-8667C9DA9E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42377" y="2085426"/>
            <a:ext cx="1417229" cy="32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664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52A62026-65F7-BA15-3C33-C30D4C042053}"/>
              </a:ext>
            </a:extLst>
          </p:cNvPr>
          <p:cNvSpPr>
            <a:spLocks noGrp="1"/>
          </p:cNvSpPr>
          <p:nvPr>
            <p:ph type="title"/>
          </p:nvPr>
        </p:nvSpPr>
        <p:spPr/>
        <p:txBody>
          <a:bodyPr/>
          <a:lstStyle/>
          <a:p>
            <a:r>
              <a:rPr lang="zh-CN" altLang="en-US" dirty="0">
                <a:solidFill>
                  <a:schemeClr val="accent1"/>
                </a:solidFill>
              </a:rPr>
              <a:t>硕士阶段工作</a:t>
            </a:r>
            <a:br>
              <a:rPr lang="en-US" altLang="zh-CN" dirty="0"/>
            </a:br>
            <a:r>
              <a:rPr lang="zh-CN" altLang="en-US" sz="3200" dirty="0"/>
              <a:t>探索</a:t>
            </a:r>
            <a:r>
              <a:rPr lang="de-DE" altLang="zh-CN" sz="3200" dirty="0"/>
              <a:t>MLIR</a:t>
            </a:r>
            <a:r>
              <a:rPr lang="zh-CN" altLang="en-US" sz="3200" dirty="0"/>
              <a:t>的高性能计算潜力</a:t>
            </a:r>
            <a:endParaRPr lang="zh-CN" altLang="en-US" dirty="0"/>
          </a:p>
        </p:txBody>
      </p:sp>
      <p:sp>
        <p:nvSpPr>
          <p:cNvPr id="3" name="灯片编号占位符 2">
            <a:extLst>
              <a:ext uri="{FF2B5EF4-FFF2-40B4-BE49-F238E27FC236}">
                <a16:creationId xmlns:a16="http://schemas.microsoft.com/office/drawing/2014/main" id="{70007747-0873-E3C2-18BF-51CE786693D2}"/>
              </a:ext>
            </a:extLst>
          </p:cNvPr>
          <p:cNvSpPr>
            <a:spLocks noGrp="1"/>
          </p:cNvSpPr>
          <p:nvPr>
            <p:ph type="sldNum" sz="quarter" idx="2"/>
          </p:nvPr>
        </p:nvSpPr>
        <p:spPr/>
        <p:txBody>
          <a:bodyPr/>
          <a:lstStyle/>
          <a:p>
            <a:fld id="{86CB4B4D-7CA3-9044-876B-883B54F8677D}" type="slidenum">
              <a:rPr lang="en-US" altLang="zh-CN" smtClean="0"/>
              <a:t>26</a:t>
            </a:fld>
            <a:endParaRPr lang="zh-CN" altLang="en-US"/>
          </a:p>
        </p:txBody>
      </p:sp>
    </p:spTree>
    <p:extLst>
      <p:ext uri="{BB962C8B-B14F-4D97-AF65-F5344CB8AC3E}">
        <p14:creationId xmlns:p14="http://schemas.microsoft.com/office/powerpoint/2010/main" val="116329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68F89D-FB80-C93A-996A-C896A1EA5C00}"/>
              </a:ext>
            </a:extLst>
          </p:cNvPr>
          <p:cNvSpPr>
            <a:spLocks noGrp="1"/>
          </p:cNvSpPr>
          <p:nvPr>
            <p:ph type="title"/>
          </p:nvPr>
        </p:nvSpPr>
        <p:spPr/>
        <p:txBody>
          <a:bodyPr/>
          <a:lstStyle/>
          <a:p>
            <a:r>
              <a:rPr kumimoji="1" lang="en-US" altLang="zh-CN" dirty="0"/>
              <a:t>MLIR</a:t>
            </a:r>
            <a:endParaRPr kumimoji="1" lang="zh-CN" altLang="en-US" dirty="0"/>
          </a:p>
        </p:txBody>
      </p:sp>
      <p:sp>
        <p:nvSpPr>
          <p:cNvPr id="3" name="灯片编号占位符 2">
            <a:extLst>
              <a:ext uri="{FF2B5EF4-FFF2-40B4-BE49-F238E27FC236}">
                <a16:creationId xmlns:a16="http://schemas.microsoft.com/office/drawing/2014/main" id="{EEE79AED-F1C5-F7FB-432E-AB891927CDEF}"/>
              </a:ext>
            </a:extLst>
          </p:cNvPr>
          <p:cNvSpPr>
            <a:spLocks noGrp="1"/>
          </p:cNvSpPr>
          <p:nvPr>
            <p:ph type="sldNum" sz="quarter" idx="10"/>
          </p:nvPr>
        </p:nvSpPr>
        <p:spPr/>
        <p:txBody>
          <a:bodyPr/>
          <a:lstStyle/>
          <a:p>
            <a:fld id="{86CB4B4D-7CA3-9044-876B-883B54F8677D}" type="slidenum">
              <a:rPr lang="en-US" altLang="zh-CN" smtClean="0"/>
              <a:t>27</a:t>
            </a:fld>
            <a:endParaRPr lang="zh-CN" altLang="en-US"/>
          </a:p>
        </p:txBody>
      </p:sp>
      <p:sp>
        <p:nvSpPr>
          <p:cNvPr id="4" name="文本占位符 3">
            <a:extLst>
              <a:ext uri="{FF2B5EF4-FFF2-40B4-BE49-F238E27FC236}">
                <a16:creationId xmlns:a16="http://schemas.microsoft.com/office/drawing/2014/main" id="{E2CA414E-5E4F-4770-A8EE-215B0DBBA31A}"/>
              </a:ext>
            </a:extLst>
          </p:cNvPr>
          <p:cNvSpPr>
            <a:spLocks noGrp="1"/>
          </p:cNvSpPr>
          <p:nvPr>
            <p:ph type="body" idx="1"/>
          </p:nvPr>
        </p:nvSpPr>
        <p:spPr>
          <a:xfrm>
            <a:off x="190005" y="902526"/>
            <a:ext cx="9927772" cy="5094513"/>
          </a:xfrm>
        </p:spPr>
        <p:txBody>
          <a:bodyPr>
            <a:normAutofit/>
          </a:bodyPr>
          <a:lstStyle/>
          <a:p>
            <a:pPr>
              <a:spcBef>
                <a:spcPts val="600"/>
              </a:spcBef>
            </a:pPr>
            <a:r>
              <a:rPr lang="en-US" altLang="zh-CN" dirty="0"/>
              <a:t>MLIR(</a:t>
            </a:r>
            <a:r>
              <a:rPr lang="en-US" altLang="zh-CN" dirty="0">
                <a:latin typeface="+mj-lt"/>
              </a:rPr>
              <a:t>M</a:t>
            </a:r>
            <a:r>
              <a:rPr lang="en-US" altLang="zh-CN" b="0" dirty="0">
                <a:latin typeface="+mj-lt"/>
              </a:rPr>
              <a:t>ulti-</a:t>
            </a:r>
            <a:r>
              <a:rPr lang="en-US" altLang="zh-CN" dirty="0">
                <a:latin typeface="+mj-lt"/>
              </a:rPr>
              <a:t>L</a:t>
            </a:r>
            <a:r>
              <a:rPr lang="en-US" altLang="zh-CN" b="0" dirty="0">
                <a:latin typeface="+mj-lt"/>
              </a:rPr>
              <a:t>evel</a:t>
            </a:r>
            <a:r>
              <a:rPr lang="zh-CN" altLang="en-US" b="0" dirty="0">
                <a:latin typeface="+mj-lt"/>
              </a:rPr>
              <a:t> </a:t>
            </a:r>
            <a:r>
              <a:rPr lang="en-US" altLang="zh-CN" dirty="0">
                <a:latin typeface="+mj-lt"/>
              </a:rPr>
              <a:t>I</a:t>
            </a:r>
            <a:r>
              <a:rPr lang="en-US" altLang="zh-CN" b="0" dirty="0">
                <a:latin typeface="+mj-lt"/>
              </a:rPr>
              <a:t>ntermediate</a:t>
            </a:r>
            <a:r>
              <a:rPr lang="zh-CN" altLang="en-US" b="0" dirty="0">
                <a:latin typeface="+mj-lt"/>
              </a:rPr>
              <a:t> </a:t>
            </a:r>
            <a:r>
              <a:rPr lang="en-US" altLang="zh-CN" dirty="0">
                <a:latin typeface="+mj-lt"/>
              </a:rPr>
              <a:t>R</a:t>
            </a:r>
            <a:r>
              <a:rPr lang="en-US" altLang="zh-CN" b="0" dirty="0">
                <a:latin typeface="+mj-lt"/>
              </a:rPr>
              <a:t>epresentation)</a:t>
            </a:r>
          </a:p>
          <a:p>
            <a:pPr lvl="1">
              <a:spcBef>
                <a:spcPts val="600"/>
              </a:spcBef>
            </a:pPr>
            <a:r>
              <a:rPr lang="zh-CN" altLang="en-US" b="0" dirty="0">
                <a:latin typeface="+mj-lt"/>
              </a:rPr>
              <a:t>通用编译器基础设施</a:t>
            </a:r>
            <a:endParaRPr lang="en-US" altLang="zh-CN" b="0" dirty="0">
              <a:latin typeface="+mj-lt"/>
            </a:endParaRPr>
          </a:p>
          <a:p>
            <a:pPr lvl="1">
              <a:spcBef>
                <a:spcPts val="600"/>
              </a:spcBef>
            </a:pPr>
            <a:r>
              <a:rPr lang="zh-CN" altLang="en-US" b="0" dirty="0">
                <a:latin typeface="+mj-lt"/>
              </a:rPr>
              <a:t>在</a:t>
            </a:r>
            <a:r>
              <a:rPr lang="en-US" altLang="zh-CN" b="0" dirty="0">
                <a:latin typeface="+mj-lt"/>
              </a:rPr>
              <a:t>LLVM</a:t>
            </a:r>
            <a:r>
              <a:rPr lang="zh-CN" altLang="en-US" b="0" dirty="0">
                <a:latin typeface="+mj-lt"/>
              </a:rPr>
              <a:t>的基础上能够支持多种硬件</a:t>
            </a:r>
            <a:endParaRPr lang="en-US" altLang="zh-CN" b="0" dirty="0">
              <a:latin typeface="+mj-lt"/>
            </a:endParaRPr>
          </a:p>
          <a:p>
            <a:pPr lvl="1">
              <a:spcBef>
                <a:spcPts val="600"/>
              </a:spcBef>
            </a:pPr>
            <a:r>
              <a:rPr lang="zh-CN" altLang="en-US" b="0" dirty="0">
                <a:latin typeface="+mj-lt"/>
              </a:rPr>
              <a:t>支持在包括</a:t>
            </a:r>
            <a:r>
              <a:rPr lang="en-US" altLang="zh-CN" b="0" dirty="0">
                <a:latin typeface="+mj-lt"/>
              </a:rPr>
              <a:t>ML</a:t>
            </a:r>
            <a:r>
              <a:rPr lang="zh-CN" altLang="en-US" b="0" dirty="0">
                <a:latin typeface="+mj-lt"/>
              </a:rPr>
              <a:t>在内的多种领域上构建特定编译器</a:t>
            </a:r>
            <a:endParaRPr lang="en-US" altLang="zh-CN" b="0" dirty="0">
              <a:latin typeface="+mj-lt"/>
            </a:endParaRPr>
          </a:p>
          <a:p>
            <a:pPr lvl="1">
              <a:spcBef>
                <a:spcPts val="600"/>
              </a:spcBef>
            </a:pPr>
            <a:r>
              <a:rPr lang="en-US" altLang="zh-CN" b="0" dirty="0">
                <a:latin typeface="+mj-lt"/>
              </a:rPr>
              <a:t>Dialects</a:t>
            </a:r>
            <a:r>
              <a:rPr lang="zh-CN" altLang="en-US" b="0" dirty="0">
                <a:latin typeface="+mj-lt"/>
              </a:rPr>
              <a:t>（方言）的设计理念能够支持程序递进降低</a:t>
            </a:r>
            <a:endParaRPr lang="en-US" altLang="zh-CN" b="0" dirty="0">
              <a:latin typeface="+mj-lt"/>
            </a:endParaRPr>
          </a:p>
          <a:p>
            <a:pPr lvl="1">
              <a:spcBef>
                <a:spcPts val="600"/>
              </a:spcBef>
            </a:pPr>
            <a:endParaRPr lang="en-US" altLang="zh-CN" dirty="0"/>
          </a:p>
          <a:p>
            <a:pPr lvl="1">
              <a:spcBef>
                <a:spcPts val="600"/>
              </a:spcBef>
            </a:pPr>
            <a:endParaRPr lang="en-US" altLang="zh-CN" dirty="0"/>
          </a:p>
        </p:txBody>
      </p:sp>
      <p:pic>
        <p:nvPicPr>
          <p:cNvPr id="5" name="图片 4">
            <a:extLst>
              <a:ext uri="{FF2B5EF4-FFF2-40B4-BE49-F238E27FC236}">
                <a16:creationId xmlns:a16="http://schemas.microsoft.com/office/drawing/2014/main" id="{B848C3A1-2768-E1D1-7CC9-B0D1CF686002}"/>
              </a:ext>
            </a:extLst>
          </p:cNvPr>
          <p:cNvPicPr>
            <a:picLocks noChangeAspect="1"/>
          </p:cNvPicPr>
          <p:nvPr/>
        </p:nvPicPr>
        <p:blipFill rotWithShape="1">
          <a:blip r:embed="rId3"/>
          <a:srcRect l="-1" t="34893" r="23493" b="8740"/>
          <a:stretch/>
        </p:blipFill>
        <p:spPr>
          <a:xfrm>
            <a:off x="5576877" y="3809391"/>
            <a:ext cx="6261555" cy="2594902"/>
          </a:xfrm>
          <a:prstGeom prst="rect">
            <a:avLst/>
          </a:prstGeom>
        </p:spPr>
      </p:pic>
      <p:sp>
        <p:nvSpPr>
          <p:cNvPr id="6" name="矩形 5">
            <a:extLst>
              <a:ext uri="{FF2B5EF4-FFF2-40B4-BE49-F238E27FC236}">
                <a16:creationId xmlns:a16="http://schemas.microsoft.com/office/drawing/2014/main" id="{F51D5763-F9F9-C235-216D-F46006208A9E}"/>
              </a:ext>
            </a:extLst>
          </p:cNvPr>
          <p:cNvSpPr/>
          <p:nvPr/>
        </p:nvSpPr>
        <p:spPr>
          <a:xfrm>
            <a:off x="581891" y="5747655"/>
            <a:ext cx="4120737" cy="415637"/>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chemeClr val="bg1"/>
                </a:solidFill>
                <a:effectLst/>
                <a:uFillTx/>
                <a:latin typeface="+mj-lt"/>
                <a:ea typeface="+mj-ea"/>
                <a:cs typeface="+mj-cs"/>
                <a:sym typeface="Helvetica"/>
              </a:rPr>
              <a:t>MLIR</a:t>
            </a:r>
            <a:r>
              <a:rPr kumimoji="0" lang="zh-CN" altLang="en-US" sz="1800" b="0" i="0" u="none" strike="noStrike" cap="none" spc="0" normalizeH="0" baseline="0" dirty="0">
                <a:ln>
                  <a:noFill/>
                </a:ln>
                <a:solidFill>
                  <a:schemeClr val="bg1"/>
                </a:solidFill>
                <a:effectLst/>
                <a:uFillTx/>
                <a:latin typeface="+mj-lt"/>
                <a:ea typeface="+mj-ea"/>
                <a:cs typeface="+mj-cs"/>
                <a:sym typeface="Helvetica"/>
              </a:rPr>
              <a:t> </a:t>
            </a:r>
            <a:r>
              <a:rPr kumimoji="0" lang="en-US" altLang="zh-CN" sz="1800" b="0" i="0" u="none" strike="noStrike" cap="none" spc="0" normalizeH="0" baseline="0" dirty="0">
                <a:ln>
                  <a:noFill/>
                </a:ln>
                <a:solidFill>
                  <a:schemeClr val="bg1"/>
                </a:solidFill>
                <a:effectLst/>
                <a:uFillTx/>
                <a:latin typeface="+mj-lt"/>
                <a:ea typeface="+mj-ea"/>
                <a:cs typeface="+mj-cs"/>
                <a:sym typeface="Helvetica"/>
              </a:rPr>
              <a:t>infrastructure</a:t>
            </a:r>
            <a:r>
              <a:rPr kumimoji="0" lang="zh-CN" altLang="en-US" sz="1800" b="0" i="0" u="none" strike="noStrike" cap="none" spc="0" normalizeH="0" baseline="0" dirty="0">
                <a:ln>
                  <a:noFill/>
                </a:ln>
                <a:solidFill>
                  <a:schemeClr val="bg1"/>
                </a:solidFill>
                <a:effectLst/>
                <a:uFillTx/>
                <a:latin typeface="+mj-lt"/>
                <a:ea typeface="+mj-ea"/>
                <a:cs typeface="+mj-cs"/>
                <a:sym typeface="Helvetica"/>
              </a:rPr>
              <a:t> </a:t>
            </a:r>
          </a:p>
        </p:txBody>
      </p:sp>
      <p:sp>
        <p:nvSpPr>
          <p:cNvPr id="7" name="矩形 6">
            <a:extLst>
              <a:ext uri="{FF2B5EF4-FFF2-40B4-BE49-F238E27FC236}">
                <a16:creationId xmlns:a16="http://schemas.microsoft.com/office/drawing/2014/main" id="{467C29A7-11F4-59E0-BC81-D1E9D65C26BA}"/>
              </a:ext>
            </a:extLst>
          </p:cNvPr>
          <p:cNvSpPr/>
          <p:nvPr/>
        </p:nvSpPr>
        <p:spPr>
          <a:xfrm>
            <a:off x="581891" y="5063922"/>
            <a:ext cx="2624447" cy="415637"/>
          </a:xfrm>
          <a:prstGeom prst="rect">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dirty="0">
                <a:ln>
                  <a:noFill/>
                </a:ln>
                <a:solidFill>
                  <a:schemeClr val="bg1"/>
                </a:solidFill>
                <a:effectLst/>
                <a:uFillTx/>
                <a:latin typeface="+mj-lt"/>
                <a:ea typeface="+mj-ea"/>
                <a:cs typeface="+mj-cs"/>
                <a:sym typeface="Helvetica"/>
              </a:rPr>
              <a:t>MLIR</a:t>
            </a:r>
            <a:r>
              <a:rPr kumimoji="0" lang="zh-CN" altLang="en-US" sz="1800" b="0" i="0" u="none" strike="noStrike" cap="none" spc="0" normalizeH="0" baseline="0" dirty="0">
                <a:ln>
                  <a:noFill/>
                </a:ln>
                <a:solidFill>
                  <a:schemeClr val="bg1"/>
                </a:solidFill>
                <a:effectLst/>
                <a:uFillTx/>
                <a:latin typeface="+mj-lt"/>
                <a:ea typeface="+mj-ea"/>
                <a:cs typeface="+mj-cs"/>
                <a:sym typeface="Helvetica"/>
              </a:rPr>
              <a:t> </a:t>
            </a:r>
            <a:r>
              <a:rPr kumimoji="0" lang="en-US" altLang="zh-CN" sz="1800" b="0" i="0" u="none" strike="noStrike" cap="none" spc="0" normalizeH="0" baseline="0" dirty="0">
                <a:ln>
                  <a:noFill/>
                </a:ln>
                <a:solidFill>
                  <a:schemeClr val="bg1"/>
                </a:solidFill>
                <a:effectLst/>
                <a:uFillTx/>
                <a:latin typeface="+mj-lt"/>
                <a:ea typeface="+mj-ea"/>
                <a:cs typeface="+mj-cs"/>
                <a:sym typeface="Helvetica"/>
              </a:rPr>
              <a:t>Dialects</a:t>
            </a:r>
            <a:r>
              <a:rPr kumimoji="0" lang="zh-CN" altLang="en-US" sz="1800" b="0" i="0" u="none" strike="noStrike" cap="none" spc="0" normalizeH="0" baseline="0" dirty="0">
                <a:ln>
                  <a:noFill/>
                </a:ln>
                <a:solidFill>
                  <a:schemeClr val="bg1"/>
                </a:solidFill>
                <a:effectLst/>
                <a:uFillTx/>
                <a:latin typeface="+mj-lt"/>
                <a:ea typeface="+mj-ea"/>
                <a:cs typeface="+mj-cs"/>
                <a:sym typeface="Helvetica"/>
              </a:rPr>
              <a:t> </a:t>
            </a:r>
          </a:p>
        </p:txBody>
      </p:sp>
    </p:spTree>
    <p:extLst>
      <p:ext uri="{BB962C8B-B14F-4D97-AF65-F5344CB8AC3E}">
        <p14:creationId xmlns:p14="http://schemas.microsoft.com/office/powerpoint/2010/main" val="196910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9B4F00-E1F0-909E-8592-7F9BE8889F7B}"/>
              </a:ext>
            </a:extLst>
          </p:cNvPr>
          <p:cNvSpPr>
            <a:spLocks noGrp="1"/>
          </p:cNvSpPr>
          <p:nvPr>
            <p:ph type="title"/>
          </p:nvPr>
        </p:nvSpPr>
        <p:spPr/>
        <p:txBody>
          <a:bodyPr/>
          <a:lstStyle/>
          <a:p>
            <a:r>
              <a:rPr kumimoji="1" lang="zh-CN" altLang="en-US" dirty="0"/>
              <a:t>工作动机</a:t>
            </a:r>
          </a:p>
        </p:txBody>
      </p:sp>
      <p:sp>
        <p:nvSpPr>
          <p:cNvPr id="3" name="灯片编号占位符 2">
            <a:extLst>
              <a:ext uri="{FF2B5EF4-FFF2-40B4-BE49-F238E27FC236}">
                <a16:creationId xmlns:a16="http://schemas.microsoft.com/office/drawing/2014/main" id="{1F3A27DE-C2FA-8496-A3F4-2CB4802097E2}"/>
              </a:ext>
            </a:extLst>
          </p:cNvPr>
          <p:cNvSpPr>
            <a:spLocks noGrp="1"/>
          </p:cNvSpPr>
          <p:nvPr>
            <p:ph type="sldNum" sz="quarter" idx="10"/>
          </p:nvPr>
        </p:nvSpPr>
        <p:spPr/>
        <p:txBody>
          <a:bodyPr/>
          <a:lstStyle/>
          <a:p>
            <a:fld id="{86CB4B4D-7CA3-9044-876B-883B54F8677D}" type="slidenum">
              <a:rPr lang="en-US" altLang="zh-CN" smtClean="0"/>
              <a:t>28</a:t>
            </a:fld>
            <a:endParaRPr lang="zh-CN" altLang="en-US"/>
          </a:p>
        </p:txBody>
      </p:sp>
      <p:sp>
        <p:nvSpPr>
          <p:cNvPr id="4" name="文本占位符 3">
            <a:extLst>
              <a:ext uri="{FF2B5EF4-FFF2-40B4-BE49-F238E27FC236}">
                <a16:creationId xmlns:a16="http://schemas.microsoft.com/office/drawing/2014/main" id="{28A5313F-FBD7-6875-9EF2-11117FA25C3A}"/>
              </a:ext>
            </a:extLst>
          </p:cNvPr>
          <p:cNvSpPr>
            <a:spLocks noGrp="1"/>
          </p:cNvSpPr>
          <p:nvPr>
            <p:ph type="body" idx="1"/>
          </p:nvPr>
        </p:nvSpPr>
        <p:spPr/>
        <p:txBody>
          <a:bodyPr/>
          <a:lstStyle/>
          <a:p>
            <a:r>
              <a:rPr kumimoji="1" lang="zh-CN" altLang="en-US" dirty="0"/>
              <a:t>现有高性能的</a:t>
            </a:r>
            <a:r>
              <a:rPr kumimoji="1" lang="en-US" altLang="zh-CN" dirty="0" err="1"/>
              <a:t>DlA</a:t>
            </a:r>
            <a:r>
              <a:rPr kumimoji="1" lang="zh-CN" altLang="en-US" dirty="0"/>
              <a:t>算子都是由专家手动实现</a:t>
            </a:r>
            <a:endParaRPr kumimoji="1" lang="en-US" altLang="zh-CN" dirty="0"/>
          </a:p>
          <a:p>
            <a:pPr lvl="1"/>
            <a:r>
              <a:rPr kumimoji="1" lang="en-US" altLang="zh-CN" dirty="0">
                <a:latin typeface="+mj-lt"/>
              </a:rPr>
              <a:t>Intel's</a:t>
            </a:r>
            <a:r>
              <a:rPr kumimoji="1" lang="zh-CN" altLang="en-US" dirty="0">
                <a:latin typeface="+mj-lt"/>
              </a:rPr>
              <a:t> </a:t>
            </a:r>
            <a:r>
              <a:rPr kumimoji="1" lang="en-US" altLang="zh-CN" dirty="0">
                <a:latin typeface="+mj-lt"/>
              </a:rPr>
              <a:t>MKL</a:t>
            </a:r>
            <a:r>
              <a:rPr kumimoji="1" lang="zh-CN" altLang="en-US" dirty="0"/>
              <a:t>和</a:t>
            </a:r>
            <a:r>
              <a:rPr kumimoji="1" lang="en-US" altLang="zh-CN" dirty="0">
                <a:latin typeface="+mj-lt"/>
              </a:rPr>
              <a:t>AMD's</a:t>
            </a:r>
            <a:r>
              <a:rPr kumimoji="1" lang="zh-CN" altLang="en-US" dirty="0">
                <a:latin typeface="+mj-lt"/>
              </a:rPr>
              <a:t> </a:t>
            </a:r>
            <a:r>
              <a:rPr kumimoji="1" lang="en-US" altLang="zh-CN" dirty="0">
                <a:latin typeface="+mj-lt"/>
              </a:rPr>
              <a:t>ACML</a:t>
            </a:r>
          </a:p>
          <a:p>
            <a:r>
              <a:rPr kumimoji="1" lang="zh-CN" altLang="en-US" dirty="0">
                <a:latin typeface="+mj-lt"/>
              </a:rPr>
              <a:t>动机</a:t>
            </a:r>
            <a:endParaRPr kumimoji="1" lang="en-US" altLang="zh-CN" dirty="0">
              <a:latin typeface="+mj-lt"/>
            </a:endParaRPr>
          </a:p>
          <a:p>
            <a:pPr lvl="1"/>
            <a:r>
              <a:rPr kumimoji="1" lang="zh-CN" altLang="en-US" dirty="0">
                <a:latin typeface="+mj-lt"/>
              </a:rPr>
              <a:t>探索作为通用编译器基础设施的</a:t>
            </a:r>
            <a:r>
              <a:rPr kumimoji="1" lang="en-US" altLang="zh-CN" dirty="0">
                <a:latin typeface="+mj-lt"/>
              </a:rPr>
              <a:t>MLIR</a:t>
            </a:r>
            <a:r>
              <a:rPr kumimoji="1" lang="zh-CN" altLang="en-US" dirty="0">
                <a:latin typeface="+mj-lt"/>
              </a:rPr>
              <a:t>是否能够支持</a:t>
            </a:r>
            <a:r>
              <a:rPr kumimoji="1" lang="en-US" altLang="zh-CN" dirty="0">
                <a:latin typeface="+mj-lt"/>
              </a:rPr>
              <a:t>HPC</a:t>
            </a:r>
          </a:p>
          <a:p>
            <a:pPr lvl="1"/>
            <a:endParaRPr kumimoji="1" lang="zh-CN" altLang="en-US" dirty="0"/>
          </a:p>
        </p:txBody>
      </p:sp>
    </p:spTree>
    <p:extLst>
      <p:ext uri="{BB962C8B-B14F-4D97-AF65-F5344CB8AC3E}">
        <p14:creationId xmlns:p14="http://schemas.microsoft.com/office/powerpoint/2010/main" val="1689308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5B5060-51BB-354D-56DE-091D9AF539F2}"/>
              </a:ext>
            </a:extLst>
          </p:cNvPr>
          <p:cNvSpPr>
            <a:spLocks noGrp="1"/>
          </p:cNvSpPr>
          <p:nvPr>
            <p:ph type="title"/>
          </p:nvPr>
        </p:nvSpPr>
        <p:spPr/>
        <p:txBody>
          <a:bodyPr/>
          <a:lstStyle/>
          <a:p>
            <a:r>
              <a:rPr kumimoji="1" lang="zh-CN" altLang="en-US" dirty="0"/>
              <a:t>背景</a:t>
            </a:r>
          </a:p>
        </p:txBody>
      </p:sp>
      <p:sp>
        <p:nvSpPr>
          <p:cNvPr id="3" name="灯片编号占位符 2">
            <a:extLst>
              <a:ext uri="{FF2B5EF4-FFF2-40B4-BE49-F238E27FC236}">
                <a16:creationId xmlns:a16="http://schemas.microsoft.com/office/drawing/2014/main" id="{64C821EA-6A2D-E85D-7C3D-E1A73F9A1FEB}"/>
              </a:ext>
            </a:extLst>
          </p:cNvPr>
          <p:cNvSpPr>
            <a:spLocks noGrp="1"/>
          </p:cNvSpPr>
          <p:nvPr>
            <p:ph type="sldNum" sz="quarter" idx="10"/>
          </p:nvPr>
        </p:nvSpPr>
        <p:spPr/>
        <p:txBody>
          <a:bodyPr/>
          <a:lstStyle/>
          <a:p>
            <a:fld id="{86CB4B4D-7CA3-9044-876B-883B54F8677D}" type="slidenum">
              <a:rPr lang="en-US" altLang="zh-CN" smtClean="0"/>
              <a:t>29</a:t>
            </a:fld>
            <a:endParaRPr lang="zh-CN" altLang="en-US"/>
          </a:p>
        </p:txBody>
      </p:sp>
      <p:sp>
        <p:nvSpPr>
          <p:cNvPr id="4" name="文本占位符 3">
            <a:extLst>
              <a:ext uri="{FF2B5EF4-FFF2-40B4-BE49-F238E27FC236}">
                <a16:creationId xmlns:a16="http://schemas.microsoft.com/office/drawing/2014/main" id="{ECB145CE-5226-CE9E-8046-711F32B1F6A6}"/>
              </a:ext>
            </a:extLst>
          </p:cNvPr>
          <p:cNvSpPr>
            <a:spLocks noGrp="1"/>
          </p:cNvSpPr>
          <p:nvPr>
            <p:ph type="body" idx="1"/>
          </p:nvPr>
        </p:nvSpPr>
        <p:spPr>
          <a:xfrm>
            <a:off x="190004" y="902526"/>
            <a:ext cx="11697196" cy="5379524"/>
          </a:xfrm>
        </p:spPr>
        <p:txBody>
          <a:bodyPr/>
          <a:lstStyle/>
          <a:p>
            <a:r>
              <a:rPr kumimoji="1" lang="zh-CN" altLang="en-US" dirty="0"/>
              <a:t>现有的高性能</a:t>
            </a:r>
            <a:r>
              <a:rPr kumimoji="1" lang="en-US" altLang="zh-CN" dirty="0"/>
              <a:t>MLIR</a:t>
            </a:r>
            <a:r>
              <a:rPr kumimoji="1" lang="zh-CN" altLang="en-US" dirty="0"/>
              <a:t>前端</a:t>
            </a:r>
            <a:endParaRPr kumimoji="1" lang="en-US" altLang="zh-CN" dirty="0"/>
          </a:p>
          <a:p>
            <a:pPr lvl="1"/>
            <a:r>
              <a:rPr kumimoji="1" lang="en-US" altLang="zh-CN" dirty="0" err="1">
                <a:latin typeface="+mj-lt"/>
              </a:rPr>
              <a:t>PlaidML</a:t>
            </a:r>
            <a:endParaRPr kumimoji="1" lang="en-US" altLang="zh-CN" dirty="0">
              <a:latin typeface="+mj-lt"/>
            </a:endParaRPr>
          </a:p>
          <a:p>
            <a:pPr lvl="2"/>
            <a:r>
              <a:rPr kumimoji="1" lang="zh-CN" altLang="en-US" dirty="0">
                <a:latin typeface="+mj-lt"/>
              </a:rPr>
              <a:t>用于实现可移植性能的高级编译器</a:t>
            </a:r>
            <a:endParaRPr kumimoji="1" lang="en-US" altLang="zh-CN" dirty="0">
              <a:latin typeface="+mj-lt"/>
            </a:endParaRPr>
          </a:p>
          <a:p>
            <a:pPr lvl="2"/>
            <a:r>
              <a:rPr kumimoji="1" lang="zh-CN" altLang="en-US" dirty="0">
                <a:latin typeface="+mj-lt"/>
              </a:rPr>
              <a:t>实现了</a:t>
            </a:r>
            <a:r>
              <a:rPr kumimoji="1" lang="en-US" altLang="zh-CN" dirty="0" err="1">
                <a:latin typeface="+mj-lt"/>
              </a:rPr>
              <a:t>pxa</a:t>
            </a:r>
            <a:r>
              <a:rPr kumimoji="1" lang="en-US" altLang="zh-CN" dirty="0">
                <a:latin typeface="+mj-lt"/>
              </a:rPr>
              <a:t>(Parallel</a:t>
            </a:r>
            <a:r>
              <a:rPr kumimoji="1" lang="zh-CN" altLang="en-US" dirty="0">
                <a:latin typeface="+mj-lt"/>
              </a:rPr>
              <a:t> </a:t>
            </a:r>
            <a:r>
              <a:rPr kumimoji="1" lang="en-US" altLang="zh-CN" dirty="0" err="1">
                <a:latin typeface="+mj-lt"/>
              </a:rPr>
              <a:t>eXtension</a:t>
            </a:r>
            <a:r>
              <a:rPr kumimoji="1" lang="zh-CN" altLang="en-US" dirty="0">
                <a:latin typeface="+mj-lt"/>
              </a:rPr>
              <a:t> </a:t>
            </a:r>
            <a:r>
              <a:rPr kumimoji="1" lang="en-US" altLang="zh-CN" dirty="0">
                <a:latin typeface="+mj-lt"/>
              </a:rPr>
              <a:t>for</a:t>
            </a:r>
            <a:r>
              <a:rPr kumimoji="1" lang="zh-CN" altLang="en-US" dirty="0">
                <a:latin typeface="+mj-lt"/>
              </a:rPr>
              <a:t> </a:t>
            </a:r>
            <a:r>
              <a:rPr kumimoji="1" lang="en-US" altLang="zh-CN" dirty="0">
                <a:latin typeface="+mj-lt"/>
              </a:rPr>
              <a:t>Affine)</a:t>
            </a:r>
            <a:r>
              <a:rPr kumimoji="1" lang="zh-CN" altLang="en-US" dirty="0">
                <a:latin typeface="+mj-lt"/>
              </a:rPr>
              <a:t>方言作为对</a:t>
            </a:r>
            <a:r>
              <a:rPr kumimoji="1" lang="en-US" altLang="zh-CN" dirty="0">
                <a:latin typeface="+mj-lt"/>
              </a:rPr>
              <a:t>Affine</a:t>
            </a:r>
            <a:r>
              <a:rPr kumimoji="1" lang="zh-CN" altLang="en-US" dirty="0">
                <a:latin typeface="+mj-lt"/>
              </a:rPr>
              <a:t>方言的并行扩展</a:t>
            </a:r>
            <a:endParaRPr kumimoji="1" lang="en-US" altLang="zh-CN" dirty="0">
              <a:latin typeface="+mj-lt"/>
            </a:endParaRPr>
          </a:p>
          <a:p>
            <a:pPr lvl="2"/>
            <a:r>
              <a:rPr kumimoji="1" lang="zh-CN" altLang="en-US" dirty="0">
                <a:latin typeface="+mj-lt"/>
              </a:rPr>
              <a:t>调用</a:t>
            </a:r>
            <a:r>
              <a:rPr kumimoji="1" lang="en-US" altLang="zh-CN" dirty="0">
                <a:latin typeface="+mj-lt"/>
              </a:rPr>
              <a:t>LIBXSMM</a:t>
            </a:r>
            <a:r>
              <a:rPr kumimoji="1" lang="zh-CN" altLang="en-US" dirty="0">
                <a:latin typeface="+mj-lt"/>
              </a:rPr>
              <a:t>库提供算子的高效实现</a:t>
            </a:r>
            <a:endParaRPr kumimoji="1" lang="en-US" altLang="zh-CN" dirty="0">
              <a:latin typeface="+mj-lt"/>
            </a:endParaRPr>
          </a:p>
          <a:p>
            <a:pPr lvl="2"/>
            <a:r>
              <a:rPr kumimoji="1" lang="zh-CN" altLang="en-US" dirty="0">
                <a:latin typeface="+mj-lt"/>
              </a:rPr>
              <a:t>主要作者</a:t>
            </a:r>
            <a:r>
              <a:rPr kumimoji="1" lang="en-US" altLang="zh-CN" dirty="0">
                <a:latin typeface="+mj-lt"/>
              </a:rPr>
              <a:t>Lorenzo</a:t>
            </a:r>
            <a:r>
              <a:rPr kumimoji="1" lang="zh-CN" altLang="en-US" dirty="0">
                <a:latin typeface="+mj-lt"/>
              </a:rPr>
              <a:t>似乎将主要精力移到了</a:t>
            </a:r>
            <a:r>
              <a:rPr kumimoji="1" lang="en-US" altLang="zh-CN" dirty="0">
                <a:latin typeface="+mj-lt"/>
                <a:hlinkClick r:id="rId3"/>
              </a:rPr>
              <a:t>tpp-mlir</a:t>
            </a:r>
            <a:r>
              <a:rPr kumimoji="1" lang="zh-CN" altLang="en-US" dirty="0">
                <a:latin typeface="+mj-lt"/>
              </a:rPr>
              <a:t>上</a:t>
            </a:r>
          </a:p>
        </p:txBody>
      </p:sp>
      <p:pic>
        <p:nvPicPr>
          <p:cNvPr id="5" name="Picture 2">
            <a:extLst>
              <a:ext uri="{FF2B5EF4-FFF2-40B4-BE49-F238E27FC236}">
                <a16:creationId xmlns:a16="http://schemas.microsoft.com/office/drawing/2014/main" id="{9234910E-1DDA-A4E8-B236-6CC706D431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0479" y="804933"/>
            <a:ext cx="2608592" cy="1254131"/>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0DDF9DD5-AC99-B08F-DED7-4DCE4D9E2BC5}"/>
              </a:ext>
            </a:extLst>
          </p:cNvPr>
          <p:cNvSpPr txBox="1"/>
          <p:nvPr/>
        </p:nvSpPr>
        <p:spPr>
          <a:xfrm>
            <a:off x="2187823" y="3995876"/>
            <a:ext cx="8454019" cy="2677656"/>
          </a:xfrm>
          <a:prstGeom prst="rect">
            <a:avLst/>
          </a:prstGeom>
          <a:solidFill>
            <a:srgbClr val="FFFFFF"/>
          </a:solidFill>
          <a:ln w="12700" cap="flat">
            <a:solidFill>
              <a:srgbClr val="375684"/>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de-DE" altLang="zh-CN" sz="800" dirty="0">
                <a:solidFill>
                  <a:srgbClr val="00006D"/>
                </a:solidFill>
                <a:effectLst/>
                <a:latin typeface="Menlo" panose="020B0609030804020204" pitchFamily="49" charset="0"/>
              </a:rPr>
              <a:t>#loc0</a:t>
            </a:r>
            <a:r>
              <a:rPr lang="de-DE" altLang="zh-CN" sz="800" dirty="0">
                <a:solidFill>
                  <a:srgbClr val="000000"/>
                </a:solidFill>
                <a:effectLst/>
                <a:latin typeface="Menlo" panose="020B0609030804020204" pitchFamily="49" charset="0"/>
              </a:rPr>
              <a:t> = </a:t>
            </a:r>
            <a:r>
              <a:rPr lang="de-DE" altLang="zh-CN" sz="800" dirty="0" err="1">
                <a:solidFill>
                  <a:srgbClr val="0000FF"/>
                </a:solidFill>
                <a:effectLst/>
                <a:latin typeface="Menlo" panose="020B0609030804020204" pitchFamily="49" charset="0"/>
              </a:rPr>
              <a:t>loc</a:t>
            </a:r>
            <a:r>
              <a:rPr lang="de-DE" altLang="zh-CN" sz="800" dirty="0">
                <a:solidFill>
                  <a:srgbClr val="000000"/>
                </a:solidFill>
                <a:effectLst/>
                <a:latin typeface="Menlo" panose="020B0609030804020204" pitchFamily="49" charset="0"/>
              </a:rPr>
              <a:t>(</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a:t>
            </a:r>
          </a:p>
          <a:p>
            <a:r>
              <a:rPr lang="de-DE" altLang="zh-CN" sz="800" dirty="0" err="1">
                <a:solidFill>
                  <a:srgbClr val="000000"/>
                </a:solidFill>
                <a:effectLst/>
                <a:latin typeface="Menlo" panose="020B0609030804020204" pitchFamily="49" charset="0"/>
              </a:rPr>
              <a:t>module</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@fp32</a:t>
            </a:r>
            <a:r>
              <a:rPr lang="de-DE" altLang="zh-CN" sz="800" dirty="0">
                <a:solidFill>
                  <a:srgbClr val="000000"/>
                </a:solidFill>
                <a:effectLst/>
                <a:latin typeface="Menlo" panose="020B0609030804020204" pitchFamily="49" charset="0"/>
              </a:rPr>
              <a:t>  {</a:t>
            </a:r>
          </a:p>
          <a:p>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func</a:t>
            </a:r>
            <a:r>
              <a:rPr lang="de-DE" altLang="zh-CN" sz="800" dirty="0">
                <a:solidFill>
                  <a:srgbClr val="654C1D"/>
                </a:solidFill>
                <a:effectLst/>
                <a:latin typeface="Menlo" panose="020B0609030804020204" pitchFamily="49" charset="0"/>
              </a:rPr>
              <a:t> @</a:t>
            </a:r>
            <a:r>
              <a:rPr lang="de-DE" altLang="zh-CN" sz="800" dirty="0" err="1">
                <a:solidFill>
                  <a:srgbClr val="654C1D"/>
                </a:solidFill>
                <a:effectLst/>
                <a:latin typeface="Menlo" panose="020B0609030804020204" pitchFamily="49" charset="0"/>
              </a:rPr>
              <a:t>init</a:t>
            </a:r>
            <a:r>
              <a:rPr lang="de-DE" altLang="zh-CN" sz="800" dirty="0">
                <a:solidFill>
                  <a:srgbClr val="000000"/>
                </a:solidFill>
                <a:effectLst/>
                <a:latin typeface="Menlo" panose="020B0609030804020204" pitchFamily="49" charset="0"/>
              </a:rPr>
              <a:t>() -&gt; </a:t>
            </a:r>
            <a:r>
              <a:rPr lang="de-DE" altLang="zh-CN" sz="800" dirty="0" err="1">
                <a:solidFill>
                  <a:srgbClr val="000000"/>
                </a:solidFill>
                <a:effectLst/>
                <a:latin typeface="Menlo" panose="020B0609030804020204" pitchFamily="49" charset="0"/>
              </a:rPr>
              <a:t>tuple</a:t>
            </a:r>
            <a:r>
              <a:rPr lang="de-DE" altLang="zh-CN" sz="800" dirty="0">
                <a:solidFill>
                  <a:srgbClr val="000000"/>
                </a:solidFill>
                <a:effectLst/>
                <a:latin typeface="Menlo" panose="020B0609030804020204" pitchFamily="49" charset="0"/>
              </a:rPr>
              <a:t>&lt;</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&gt; {</a:t>
            </a:r>
          </a:p>
          <a:p>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%0</a:t>
            </a:r>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xsmm.unary.dispatch</a:t>
            </a:r>
            <a:r>
              <a:rPr lang="de-DE" altLang="zh-CN" sz="800" dirty="0">
                <a:solidFill>
                  <a:srgbClr val="000000"/>
                </a:solidFill>
                <a:effectLst/>
                <a:latin typeface="Menlo" panose="020B0609030804020204" pitchFamily="49" charset="0"/>
              </a:rPr>
              <a:t> IDENTITY(</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16</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64</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0</a:t>
            </a:r>
            <a:r>
              <a:rPr lang="de-DE" altLang="zh-CN" sz="800" dirty="0">
                <a:solidFill>
                  <a:srgbClr val="000000"/>
                </a:solidFill>
                <a:effectLst/>
                <a:latin typeface="Menlo" panose="020B0609030804020204" pitchFamily="49" charset="0"/>
              </a:rPr>
              <a:t>) : (</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 -&gt; </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endParaRPr lang="de-DE" altLang="zh-CN" sz="800" dirty="0">
              <a:solidFill>
                <a:srgbClr val="000000"/>
              </a:solidFill>
              <a:effectLst/>
              <a:latin typeface="Menlo" panose="020B0609030804020204" pitchFamily="49" charset="0"/>
            </a:endParaRPr>
          </a:p>
          <a:p>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 xsmm.brgemm.dispatch.</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16</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64</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64</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512</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 </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p>
          <a:p>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stdx.pack</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%0</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-&gt; </a:t>
            </a:r>
            <a:r>
              <a:rPr lang="de-DE" altLang="zh-CN" sz="800" dirty="0" err="1">
                <a:solidFill>
                  <a:srgbClr val="000000"/>
                </a:solidFill>
                <a:effectLst/>
                <a:latin typeface="Menlo" panose="020B0609030804020204" pitchFamily="49" charset="0"/>
              </a:rPr>
              <a:t>tuple</a:t>
            </a:r>
            <a:r>
              <a:rPr lang="de-DE" altLang="zh-CN" sz="800" dirty="0">
                <a:solidFill>
                  <a:srgbClr val="000000"/>
                </a:solidFill>
                <a:effectLst/>
                <a:latin typeface="Menlo" panose="020B0609030804020204" pitchFamily="49" charset="0"/>
              </a:rPr>
              <a:t>&lt;</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a:t>
            </a:r>
          </a:p>
          <a:p>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return</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tuple</a:t>
            </a:r>
            <a:r>
              <a:rPr lang="de-DE" altLang="zh-CN" sz="800" dirty="0">
                <a:solidFill>
                  <a:srgbClr val="000000"/>
                </a:solidFill>
                <a:effectLst/>
                <a:latin typeface="Menlo" panose="020B0609030804020204" pitchFamily="49" charset="0"/>
              </a:rPr>
              <a:t>&lt;</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a:t>
            </a:r>
          </a:p>
          <a:p>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a:t>
            </a:r>
          </a:p>
          <a:p>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func</a:t>
            </a:r>
            <a:r>
              <a:rPr lang="de-DE" altLang="zh-CN" sz="800" dirty="0">
                <a:solidFill>
                  <a:srgbClr val="654C1D"/>
                </a:solidFill>
                <a:effectLst/>
                <a:latin typeface="Menlo" panose="020B0609030804020204" pitchFamily="49" charset="0"/>
              </a:rPr>
              <a:t> @</a:t>
            </a:r>
            <a:r>
              <a:rPr lang="de-DE" altLang="zh-CN" sz="800" dirty="0" err="1">
                <a:solidFill>
                  <a:srgbClr val="654C1D"/>
                </a:solidFill>
                <a:effectLst/>
                <a:latin typeface="Menlo" panose="020B0609030804020204" pitchFamily="49" charset="0"/>
              </a:rPr>
              <a:t>main</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%arg0</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tuple</a:t>
            </a:r>
            <a:r>
              <a:rPr lang="de-DE" altLang="zh-CN" sz="800" dirty="0">
                <a:solidFill>
                  <a:srgbClr val="000000"/>
                </a:solidFill>
                <a:effectLst/>
                <a:latin typeface="Menlo" panose="020B0609030804020204" pitchFamily="49" charset="0"/>
              </a:rPr>
              <a:t>&lt;</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%arg1</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512</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%arg2</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512</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%arg3</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%arg4</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00"/>
                </a:solidFill>
                <a:effectLst/>
                <a:latin typeface="Menlo" panose="020B0609030804020204" pitchFamily="49" charset="0"/>
              </a:rPr>
              <a:t>unknown</a:t>
            </a:r>
            <a:r>
              <a:rPr lang="de-DE" altLang="zh-CN" sz="800" dirty="0">
                <a:solidFill>
                  <a:srgbClr val="000000"/>
                </a:solidFill>
                <a:effectLst/>
                <a:latin typeface="Menlo" panose="020B0609030804020204" pitchFamily="49" charset="0"/>
              </a:rPr>
              <a:t>]) {</a:t>
            </a:r>
          </a:p>
          <a:p>
            <a:r>
              <a:rPr lang="zh-CN" altLang="en-US" sz="800" dirty="0">
                <a:latin typeface="Menlo" panose="020B0609030804020204" pitchFamily="49" charset="0"/>
              </a:rPr>
              <a:t>    </a:t>
            </a:r>
            <a:r>
              <a:rPr lang="en-US" altLang="zh-CN" sz="800" dirty="0">
                <a:latin typeface="Menlo" panose="020B0609030804020204" pitchFamily="49" charset="0"/>
              </a:rPr>
              <a:t>...</a:t>
            </a:r>
            <a:endParaRPr lang="de-DE" altLang="zh-CN" sz="800" dirty="0">
              <a:solidFill>
                <a:srgbClr val="000000"/>
              </a:solidFill>
              <a:effectLst/>
              <a:latin typeface="Menlo" panose="020B0609030804020204" pitchFamily="49" charset="0"/>
            </a:endParaRPr>
          </a:p>
          <a:p>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scf.for</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%arg5</a:t>
            </a:r>
            <a:r>
              <a:rPr lang="de-DE" altLang="zh-CN" sz="800" dirty="0">
                <a:solidFill>
                  <a:srgbClr val="000000"/>
                </a:solidFill>
                <a:effectLst/>
                <a:latin typeface="Menlo" panose="020B0609030804020204" pitchFamily="49" charset="0"/>
              </a:rPr>
              <a:t> = </a:t>
            </a:r>
            <a:r>
              <a:rPr lang="de-DE" altLang="zh-CN" sz="800" dirty="0">
                <a:solidFill>
                  <a:srgbClr val="00006D"/>
                </a:solidFill>
                <a:effectLst/>
                <a:latin typeface="Menlo" panose="020B0609030804020204" pitchFamily="49" charset="0"/>
              </a:rPr>
              <a:t>%c0</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to</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%c49</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step</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%c1</a:t>
            </a:r>
            <a:r>
              <a:rPr lang="de-DE" altLang="zh-CN" sz="800" dirty="0">
                <a:solidFill>
                  <a:srgbClr val="000000"/>
                </a:solidFill>
                <a:effectLst/>
                <a:latin typeface="Menlo" panose="020B0609030804020204" pitchFamily="49" charset="0"/>
              </a:rPr>
              <a:t> {</a:t>
            </a:r>
          </a:p>
          <a:p>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muli</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%arg5</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%c16</a:t>
            </a:r>
            <a:r>
              <a:rPr lang="de-DE" altLang="zh-CN" sz="800" dirty="0">
                <a:solidFill>
                  <a:srgbClr val="000000"/>
                </a:solidFill>
                <a:effectLst/>
                <a:latin typeface="Menlo" panose="020B0609030804020204" pitchFamily="49" charset="0"/>
              </a:rPr>
              <a:t> :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p>
          <a:p>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scf.for</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%arg6</a:t>
            </a:r>
            <a:r>
              <a:rPr lang="de-DE" altLang="zh-CN" sz="800" dirty="0">
                <a:solidFill>
                  <a:srgbClr val="000000"/>
                </a:solidFill>
                <a:effectLst/>
                <a:latin typeface="Menlo" panose="020B0609030804020204" pitchFamily="49" charset="0"/>
              </a:rPr>
              <a:t> = </a:t>
            </a:r>
            <a:r>
              <a:rPr lang="de-DE" altLang="zh-CN" sz="800" dirty="0">
                <a:solidFill>
                  <a:srgbClr val="00006D"/>
                </a:solidFill>
                <a:effectLst/>
                <a:latin typeface="Menlo" panose="020B0609030804020204" pitchFamily="49" charset="0"/>
              </a:rPr>
              <a:t>%c0</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to</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%c2</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step</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%c1</a:t>
            </a:r>
            <a:r>
              <a:rPr lang="de-DE" altLang="zh-CN" sz="800" dirty="0">
                <a:solidFill>
                  <a:srgbClr val="000000"/>
                </a:solidFill>
                <a:effectLst/>
                <a:latin typeface="Menlo" panose="020B0609030804020204" pitchFamily="49" charset="0"/>
              </a:rPr>
              <a:t> {</a:t>
            </a:r>
          </a:p>
          <a:p>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 </a:t>
            </a:r>
            <a:r>
              <a:rPr lang="de-DE" altLang="zh-CN" sz="800" dirty="0" err="1">
                <a:solidFill>
                  <a:srgbClr val="000000"/>
                </a:solidFill>
                <a:effectLst/>
                <a:latin typeface="Menlo" panose="020B0609030804020204" pitchFamily="49" charset="0"/>
              </a:rPr>
              <a:t>muli</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%arg6</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%c64</a:t>
            </a:r>
            <a:r>
              <a:rPr lang="de-DE" altLang="zh-CN" sz="800" dirty="0">
                <a:solidFill>
                  <a:srgbClr val="000000"/>
                </a:solidFill>
                <a:effectLst/>
                <a:latin typeface="Menlo" panose="020B0609030804020204" pitchFamily="49" charset="0"/>
              </a:rPr>
              <a:t> :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p>
          <a:p>
            <a:r>
              <a:rPr lang="de-DE" altLang="zh-CN" sz="800" dirty="0">
                <a:solidFill>
                  <a:srgbClr val="000000"/>
                </a:solidFill>
                <a:effectLst/>
                <a:latin typeface="Menlo" panose="020B0609030804020204" pitchFamily="49" charset="0"/>
              </a:rPr>
              <a:t>        </a:t>
            </a:r>
            <a:r>
              <a:rPr lang="de-DE" altLang="zh-CN" sz="800" b="1" dirty="0" err="1">
                <a:solidFill>
                  <a:srgbClr val="000000"/>
                </a:solidFill>
                <a:effectLst/>
                <a:latin typeface="Menlo" panose="020B0609030804020204" pitchFamily="49" charset="0"/>
              </a:rPr>
              <a:t>xsmm.unary.invoke</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%arg4</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 </a:t>
            </a:r>
            <a:r>
              <a:rPr lang="de-DE" altLang="zh-CN" sz="800" dirty="0">
                <a:solidFill>
                  <a:srgbClr val="00006D"/>
                </a:solidFill>
                <a:effectLst/>
                <a:latin typeface="Menlo" panose="020B0609030804020204" pitchFamily="49" charset="0"/>
              </a:rPr>
              <a:t>%0#0</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%arg3</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-&gt;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p>
          <a:p>
            <a:r>
              <a:rPr lang="de-DE" altLang="zh-CN" sz="800" dirty="0">
                <a:solidFill>
                  <a:srgbClr val="000000"/>
                </a:solidFill>
                <a:effectLst/>
                <a:latin typeface="Menlo" panose="020B0609030804020204" pitchFamily="49" charset="0"/>
              </a:rPr>
              <a:t>        </a:t>
            </a:r>
            <a:r>
              <a:rPr lang="de-DE" altLang="zh-CN" sz="800" dirty="0">
                <a:solidFill>
                  <a:srgbClr val="900112"/>
                </a:solidFill>
                <a:effectLst/>
                <a:latin typeface="Menlo" panose="020B0609030804020204" pitchFamily="49" charset="0"/>
              </a:rPr>
              <a:t>"</a:t>
            </a:r>
            <a:r>
              <a:rPr lang="de-DE" altLang="zh-CN" sz="800" b="1" dirty="0">
                <a:solidFill>
                  <a:srgbClr val="900112"/>
                </a:solidFill>
                <a:effectLst/>
                <a:latin typeface="Menlo" panose="020B0609030804020204" pitchFamily="49" charset="0"/>
              </a:rPr>
              <a:t>xsmm.brgemm.invoke.f32</a:t>
            </a:r>
            <a:r>
              <a:rPr lang="de-DE" altLang="zh-CN" sz="800" dirty="0">
                <a:solidFill>
                  <a:srgbClr val="900112"/>
                </a:solidFill>
                <a:effectLst/>
                <a:latin typeface="Menlo" panose="020B0609030804020204" pitchFamily="49" charset="0"/>
              </a:rPr>
              <a:t>"</a:t>
            </a:r>
            <a:r>
              <a:rPr lang="de-DE" altLang="zh-CN" sz="800" dirty="0">
                <a:solidFill>
                  <a:srgbClr val="000000"/>
                </a:solidFill>
                <a:effectLst/>
                <a:latin typeface="Menlo" panose="020B0609030804020204" pitchFamily="49" charset="0"/>
              </a:rPr>
              <a:t>(</a:t>
            </a:r>
            <a:r>
              <a:rPr lang="de-DE" altLang="zh-CN" sz="800" dirty="0">
                <a:solidFill>
                  <a:srgbClr val="00006D"/>
                </a:solidFill>
                <a:effectLst/>
                <a:latin typeface="Menlo" panose="020B0609030804020204" pitchFamily="49" charset="0"/>
              </a:rPr>
              <a:t>%0#1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%arg4</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%arg2</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%1</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%c0</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%c0</a:t>
            </a:r>
            <a:r>
              <a:rPr lang="de-DE" altLang="zh-CN" sz="800" dirty="0">
                <a:solidFill>
                  <a:srgbClr val="000000"/>
                </a:solidFill>
                <a:effectLst/>
                <a:latin typeface="Menlo" panose="020B0609030804020204" pitchFamily="49" charset="0"/>
              </a:rPr>
              <a:t>, </a:t>
            </a:r>
            <a:r>
              <a:rPr lang="de-DE" altLang="zh-CN" sz="800" dirty="0">
                <a:solidFill>
                  <a:srgbClr val="00006D"/>
                </a:solidFill>
                <a:effectLst/>
                <a:latin typeface="Menlo" panose="020B0609030804020204" pitchFamily="49" charset="0"/>
              </a:rPr>
              <a:t>%2</a:t>
            </a:r>
            <a:r>
              <a:rPr lang="de-DE" altLang="zh-CN" sz="800" dirty="0">
                <a:solidFill>
                  <a:srgbClr val="000000"/>
                </a:solidFill>
                <a:effectLst/>
                <a:latin typeface="Menlo" panose="020B0609030804020204" pitchFamily="49" charset="0"/>
              </a:rPr>
              <a:t>) {</a:t>
            </a:r>
            <a:r>
              <a:rPr lang="de-DE" altLang="zh-CN" sz="800" dirty="0" err="1">
                <a:solidFill>
                  <a:srgbClr val="000000"/>
                </a:solidFill>
                <a:effectLst/>
                <a:latin typeface="Menlo" panose="020B0609030804020204" pitchFamily="49" charset="0"/>
              </a:rPr>
              <a:t>numBatches</a:t>
            </a:r>
            <a:r>
              <a:rPr lang="de-DE" altLang="zh-CN" sz="800" dirty="0">
                <a:solidFill>
                  <a:srgbClr val="000000"/>
                </a:solidFill>
                <a:effectLst/>
                <a:latin typeface="Menlo" panose="020B0609030804020204" pitchFamily="49" charset="0"/>
              </a:rPr>
              <a:t> = </a:t>
            </a:r>
            <a:r>
              <a:rPr lang="de-DE" altLang="zh-CN" sz="800" dirty="0">
                <a:solidFill>
                  <a:srgbClr val="137646"/>
                </a:solidFill>
                <a:effectLst/>
                <a:latin typeface="Menlo" panose="020B0609030804020204" pitchFamily="49" charset="0"/>
              </a:rPr>
              <a:t>8</a:t>
            </a:r>
            <a:r>
              <a:rPr lang="de-DE" altLang="zh-CN" sz="800" dirty="0">
                <a:solidFill>
                  <a:srgbClr val="000000"/>
                </a:solidFill>
                <a:effectLst/>
                <a:latin typeface="Menlo" panose="020B0609030804020204" pitchFamily="49" charset="0"/>
              </a:rPr>
              <a:t> :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 (</a:t>
            </a:r>
            <a:r>
              <a:rPr lang="de-DE" altLang="zh-CN" sz="800" dirty="0">
                <a:solidFill>
                  <a:srgbClr val="0000FF"/>
                </a:solidFill>
                <a:effectLst/>
                <a:latin typeface="Menlo" panose="020B0609030804020204" pitchFamily="49" charset="0"/>
              </a:rPr>
              <a:t>i64</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784</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512</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FF"/>
                </a:solidFill>
                <a:effectLst/>
                <a:latin typeface="Menlo" panose="020B0609030804020204" pitchFamily="49" charset="0"/>
              </a:rPr>
              <a:t>memref</a:t>
            </a:r>
            <a:r>
              <a:rPr lang="de-DE" altLang="zh-CN" sz="800" dirty="0">
                <a:solidFill>
                  <a:srgbClr val="000000"/>
                </a:solidFill>
                <a:effectLst/>
                <a:latin typeface="Menlo" panose="020B0609030804020204" pitchFamily="49" charset="0"/>
              </a:rPr>
              <a:t>&lt;</a:t>
            </a:r>
            <a:r>
              <a:rPr lang="de-DE" altLang="zh-CN" sz="800" dirty="0">
                <a:solidFill>
                  <a:srgbClr val="137646"/>
                </a:solidFill>
                <a:effectLst/>
                <a:latin typeface="Menlo" panose="020B0609030804020204" pitchFamily="49" charset="0"/>
              </a:rPr>
              <a:t>512</a:t>
            </a:r>
            <a:r>
              <a:rPr lang="de-DE" altLang="zh-CN" sz="800" dirty="0">
                <a:solidFill>
                  <a:srgbClr val="000000"/>
                </a:solidFill>
                <a:effectLst/>
                <a:latin typeface="Menlo" panose="020B0609030804020204" pitchFamily="49" charset="0"/>
              </a:rPr>
              <a:t>x</a:t>
            </a:r>
            <a:r>
              <a:rPr lang="de-DE" altLang="zh-CN" sz="800" dirty="0">
                <a:solidFill>
                  <a:srgbClr val="137646"/>
                </a:solidFill>
                <a:effectLst/>
                <a:latin typeface="Menlo" panose="020B0609030804020204" pitchFamily="49" charset="0"/>
              </a:rPr>
              <a:t>128</a:t>
            </a:r>
            <a:r>
              <a:rPr lang="de-DE" altLang="zh-CN" sz="800" dirty="0">
                <a:solidFill>
                  <a:srgbClr val="000000"/>
                </a:solidFill>
                <a:effectLst/>
                <a:latin typeface="Menlo" panose="020B0609030804020204" pitchFamily="49" charset="0"/>
              </a:rPr>
              <a:t>x</a:t>
            </a:r>
            <a:r>
              <a:rPr lang="de-DE" altLang="zh-CN" sz="800" dirty="0">
                <a:solidFill>
                  <a:srgbClr val="0000FF"/>
                </a:solidFill>
                <a:effectLst/>
                <a:latin typeface="Menlo" panose="020B0609030804020204" pitchFamily="49" charset="0"/>
              </a:rPr>
              <a:t>f32</a:t>
            </a:r>
            <a:r>
              <a:rPr lang="de-DE" altLang="zh-CN" sz="800" dirty="0">
                <a:solidFill>
                  <a:srgbClr val="000000"/>
                </a:solidFill>
                <a:effectLst/>
                <a:latin typeface="Menlo" panose="020B0609030804020204" pitchFamily="49" charset="0"/>
              </a:rPr>
              <a:t>&gt;,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a:t>
            </a:r>
            <a:r>
              <a:rPr lang="de-DE" altLang="zh-CN" sz="800" dirty="0" err="1">
                <a:solidFill>
                  <a:srgbClr val="0000FF"/>
                </a:solidFill>
                <a:effectLst/>
                <a:latin typeface="Menlo" panose="020B0609030804020204" pitchFamily="49" charset="0"/>
              </a:rPr>
              <a:t>index</a:t>
            </a:r>
            <a:r>
              <a:rPr lang="de-DE" altLang="zh-CN" sz="800" dirty="0">
                <a:solidFill>
                  <a:srgbClr val="000000"/>
                </a:solidFill>
                <a:effectLst/>
                <a:latin typeface="Menlo" panose="020B0609030804020204" pitchFamily="49" charset="0"/>
              </a:rPr>
              <a:t>) -&gt; () </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contract</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add</a:t>
            </a:r>
            <a:r>
              <a:rPr lang="de-DE" altLang="zh-CN" sz="800" dirty="0">
                <a:solidFill>
                  <a:srgbClr val="900112"/>
                </a:solidFill>
                <a:effectLst/>
                <a:latin typeface="Menlo" panose="020B0609030804020204" pitchFamily="49" charset="0"/>
              </a:rPr>
              <a:t>/</a:t>
            </a:r>
            <a:r>
              <a:rPr lang="de-DE" altLang="zh-CN" sz="800" dirty="0" err="1">
                <a:solidFill>
                  <a:srgbClr val="900112"/>
                </a:solidFill>
                <a:effectLst/>
                <a:latin typeface="Menlo" panose="020B0609030804020204" pitchFamily="49" charset="0"/>
              </a:rPr>
              <a:t>mul</a:t>
            </a:r>
            <a:r>
              <a:rPr lang="de-DE" altLang="zh-CN" sz="800" dirty="0">
                <a:solidFill>
                  <a:srgbClr val="900112"/>
                </a:solidFill>
                <a:effectLst/>
                <a:latin typeface="Menlo" panose="020B0609030804020204" pitchFamily="49" charset="0"/>
              </a:rPr>
              <a:t>,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(784x512xf32), </a:t>
            </a:r>
            <a:r>
              <a:rPr lang="de-DE" altLang="zh-CN" sz="800" dirty="0" err="1">
                <a:solidFill>
                  <a:srgbClr val="900112"/>
                </a:solidFill>
                <a:effectLst/>
                <a:latin typeface="Menlo" panose="020B0609030804020204" pitchFamily="49" charset="0"/>
              </a:rPr>
              <a:t>input</a:t>
            </a:r>
            <a:r>
              <a:rPr lang="de-DE" altLang="zh-CN" sz="800" dirty="0">
                <a:solidFill>
                  <a:srgbClr val="900112"/>
                </a:solidFill>
                <a:effectLst/>
                <a:latin typeface="Menlo" panose="020B0609030804020204" pitchFamily="49" charset="0"/>
              </a:rPr>
              <a:t>(512x128xf32))"</a:t>
            </a:r>
            <a:endParaRPr lang="de-DE" altLang="zh-CN" sz="800" dirty="0">
              <a:solidFill>
                <a:srgbClr val="000000"/>
              </a:solidFill>
              <a:effectLst/>
              <a:latin typeface="Menlo" panose="020B0609030804020204" pitchFamily="49" charset="0"/>
            </a:endParaRPr>
          </a:p>
        </p:txBody>
      </p:sp>
      <p:sp>
        <p:nvSpPr>
          <p:cNvPr id="8" name="矩形 7">
            <a:extLst>
              <a:ext uri="{FF2B5EF4-FFF2-40B4-BE49-F238E27FC236}">
                <a16:creationId xmlns:a16="http://schemas.microsoft.com/office/drawing/2014/main" id="{978455E5-1045-9005-712B-B96ACBF8FAD4}"/>
              </a:ext>
            </a:extLst>
          </p:cNvPr>
          <p:cNvSpPr/>
          <p:nvPr/>
        </p:nvSpPr>
        <p:spPr>
          <a:xfrm>
            <a:off x="2510971" y="5936343"/>
            <a:ext cx="1756228" cy="467950"/>
          </a:xfrm>
          <a:prstGeom prst="rect">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文本框 5">
            <a:extLst>
              <a:ext uri="{FF2B5EF4-FFF2-40B4-BE49-F238E27FC236}">
                <a16:creationId xmlns:a16="http://schemas.microsoft.com/office/drawing/2014/main" id="{EB688583-AC0E-0955-FCA7-E3B6588B1CDD}"/>
              </a:ext>
            </a:extLst>
          </p:cNvPr>
          <p:cNvSpPr txBox="1"/>
          <p:nvPr/>
        </p:nvSpPr>
        <p:spPr>
          <a:xfrm>
            <a:off x="7026721" y="3167394"/>
            <a:ext cx="954745" cy="261606"/>
          </a:xfrm>
          <a:prstGeom prst="rect">
            <a:avLst/>
          </a:prstGeom>
          <a:solidFill>
            <a:schemeClr val="bg1"/>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100" b="1" dirty="0">
                <a:latin typeface="+mj-ea"/>
                <a:sym typeface="Helvetica"/>
              </a:rPr>
              <a:t>fams2022tpp</a:t>
            </a:r>
            <a:endParaRPr kumimoji="0" lang="zh-CN" altLang="en-US" sz="1100" b="1" i="0" u="none" strike="noStrike" cap="none" spc="0" normalizeH="0" baseline="0" dirty="0">
              <a:ln>
                <a:noFill/>
              </a:ln>
              <a:solidFill>
                <a:srgbClr val="000000"/>
              </a:solidFill>
              <a:effectLst/>
              <a:uFillTx/>
              <a:latin typeface="+mj-ea"/>
              <a:cs typeface="+mj-cs"/>
              <a:sym typeface="Helvetica"/>
            </a:endParaRPr>
          </a:p>
        </p:txBody>
      </p:sp>
    </p:spTree>
    <p:extLst>
      <p:ext uri="{BB962C8B-B14F-4D97-AF65-F5344CB8AC3E}">
        <p14:creationId xmlns:p14="http://schemas.microsoft.com/office/powerpoint/2010/main" val="3703610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5B5060-51BB-354D-56DE-091D9AF539F2}"/>
              </a:ext>
            </a:extLst>
          </p:cNvPr>
          <p:cNvSpPr>
            <a:spLocks noGrp="1"/>
          </p:cNvSpPr>
          <p:nvPr>
            <p:ph type="title"/>
          </p:nvPr>
        </p:nvSpPr>
        <p:spPr/>
        <p:txBody>
          <a:bodyPr/>
          <a:lstStyle/>
          <a:p>
            <a:r>
              <a:rPr kumimoji="1" lang="zh-CN" altLang="en-US" dirty="0"/>
              <a:t>背景</a:t>
            </a:r>
          </a:p>
        </p:txBody>
      </p:sp>
      <p:sp>
        <p:nvSpPr>
          <p:cNvPr id="3" name="灯片编号占位符 2">
            <a:extLst>
              <a:ext uri="{FF2B5EF4-FFF2-40B4-BE49-F238E27FC236}">
                <a16:creationId xmlns:a16="http://schemas.microsoft.com/office/drawing/2014/main" id="{64C821EA-6A2D-E85D-7C3D-E1A73F9A1FEB}"/>
              </a:ext>
            </a:extLst>
          </p:cNvPr>
          <p:cNvSpPr>
            <a:spLocks noGrp="1"/>
          </p:cNvSpPr>
          <p:nvPr>
            <p:ph type="sldNum" sz="quarter" idx="10"/>
          </p:nvPr>
        </p:nvSpPr>
        <p:spPr/>
        <p:txBody>
          <a:bodyPr/>
          <a:lstStyle/>
          <a:p>
            <a:fld id="{86CB4B4D-7CA3-9044-876B-883B54F8677D}" type="slidenum">
              <a:rPr lang="en-US" altLang="zh-CN" smtClean="0"/>
              <a:t>30</a:t>
            </a:fld>
            <a:endParaRPr lang="zh-CN" altLang="en-US"/>
          </a:p>
        </p:txBody>
      </p:sp>
      <p:sp>
        <p:nvSpPr>
          <p:cNvPr id="4" name="文本占位符 3">
            <a:extLst>
              <a:ext uri="{FF2B5EF4-FFF2-40B4-BE49-F238E27FC236}">
                <a16:creationId xmlns:a16="http://schemas.microsoft.com/office/drawing/2014/main" id="{ECB145CE-5226-CE9E-8046-711F32B1F6A6}"/>
              </a:ext>
            </a:extLst>
          </p:cNvPr>
          <p:cNvSpPr>
            <a:spLocks noGrp="1"/>
          </p:cNvSpPr>
          <p:nvPr>
            <p:ph type="body" idx="1"/>
          </p:nvPr>
        </p:nvSpPr>
        <p:spPr>
          <a:xfrm>
            <a:off x="190004" y="902526"/>
            <a:ext cx="11697196" cy="5379524"/>
          </a:xfrm>
        </p:spPr>
        <p:txBody>
          <a:bodyPr/>
          <a:lstStyle/>
          <a:p>
            <a:r>
              <a:rPr kumimoji="1" lang="zh-CN" altLang="en-US" dirty="0"/>
              <a:t>现有的高性能</a:t>
            </a:r>
            <a:r>
              <a:rPr kumimoji="1" lang="en-US" altLang="zh-CN" dirty="0"/>
              <a:t>MLIR</a:t>
            </a:r>
            <a:r>
              <a:rPr kumimoji="1" lang="zh-CN" altLang="en-US" dirty="0"/>
              <a:t>前端</a:t>
            </a:r>
            <a:endParaRPr kumimoji="1" lang="en-US" altLang="zh-CN" dirty="0"/>
          </a:p>
          <a:p>
            <a:pPr lvl="1"/>
            <a:r>
              <a:rPr kumimoji="1" lang="en-US" altLang="zh-CN" dirty="0" err="1">
                <a:latin typeface="+mj-lt"/>
              </a:rPr>
              <a:t>PlaidML</a:t>
            </a:r>
            <a:endParaRPr kumimoji="1" lang="en-US" altLang="zh-CN" dirty="0">
              <a:latin typeface="+mj-lt"/>
            </a:endParaRPr>
          </a:p>
          <a:p>
            <a:pPr lvl="2"/>
            <a:r>
              <a:rPr kumimoji="1" lang="zh-CN" altLang="en-US" dirty="0">
                <a:latin typeface="+mj-lt"/>
              </a:rPr>
              <a:t>用于实现可移植性能的高级编译器</a:t>
            </a:r>
            <a:endParaRPr kumimoji="1" lang="en-US" altLang="zh-CN" dirty="0">
              <a:latin typeface="+mj-lt"/>
            </a:endParaRPr>
          </a:p>
          <a:p>
            <a:pPr lvl="2"/>
            <a:r>
              <a:rPr kumimoji="1" lang="zh-CN" altLang="en-US" dirty="0">
                <a:latin typeface="+mj-lt"/>
              </a:rPr>
              <a:t>实现了</a:t>
            </a:r>
            <a:r>
              <a:rPr kumimoji="1" lang="en-US" altLang="zh-CN" dirty="0" err="1">
                <a:latin typeface="+mj-lt"/>
              </a:rPr>
              <a:t>pxa</a:t>
            </a:r>
            <a:r>
              <a:rPr kumimoji="1" lang="en-US" altLang="zh-CN" dirty="0">
                <a:latin typeface="+mj-lt"/>
              </a:rPr>
              <a:t>(Parallel</a:t>
            </a:r>
            <a:r>
              <a:rPr kumimoji="1" lang="zh-CN" altLang="en-US" dirty="0">
                <a:latin typeface="+mj-lt"/>
              </a:rPr>
              <a:t> </a:t>
            </a:r>
            <a:r>
              <a:rPr kumimoji="1" lang="en-US" altLang="zh-CN" dirty="0" err="1">
                <a:latin typeface="+mj-lt"/>
              </a:rPr>
              <a:t>eXtension</a:t>
            </a:r>
            <a:r>
              <a:rPr kumimoji="1" lang="zh-CN" altLang="en-US" dirty="0">
                <a:latin typeface="+mj-lt"/>
              </a:rPr>
              <a:t> </a:t>
            </a:r>
            <a:r>
              <a:rPr kumimoji="1" lang="en-US" altLang="zh-CN" dirty="0">
                <a:latin typeface="+mj-lt"/>
              </a:rPr>
              <a:t>for</a:t>
            </a:r>
            <a:r>
              <a:rPr kumimoji="1" lang="zh-CN" altLang="en-US" dirty="0">
                <a:latin typeface="+mj-lt"/>
              </a:rPr>
              <a:t> </a:t>
            </a:r>
            <a:r>
              <a:rPr kumimoji="1" lang="en-US" altLang="zh-CN" dirty="0">
                <a:latin typeface="+mj-lt"/>
              </a:rPr>
              <a:t>Affine)</a:t>
            </a:r>
            <a:r>
              <a:rPr kumimoji="1" lang="zh-CN" altLang="en-US" dirty="0">
                <a:latin typeface="+mj-lt"/>
              </a:rPr>
              <a:t>方言作为对</a:t>
            </a:r>
            <a:r>
              <a:rPr kumimoji="1" lang="en-US" altLang="zh-CN" dirty="0">
                <a:latin typeface="+mj-lt"/>
              </a:rPr>
              <a:t>Affine</a:t>
            </a:r>
            <a:r>
              <a:rPr kumimoji="1" lang="zh-CN" altLang="en-US" dirty="0">
                <a:latin typeface="+mj-lt"/>
              </a:rPr>
              <a:t>方言的并行扩展</a:t>
            </a:r>
            <a:endParaRPr kumimoji="1" lang="en-US" altLang="zh-CN" dirty="0">
              <a:latin typeface="+mj-lt"/>
            </a:endParaRPr>
          </a:p>
          <a:p>
            <a:pPr lvl="2"/>
            <a:r>
              <a:rPr kumimoji="1" lang="zh-CN" altLang="en-US" dirty="0">
                <a:latin typeface="+mj-lt"/>
              </a:rPr>
              <a:t>调用</a:t>
            </a:r>
            <a:r>
              <a:rPr kumimoji="1" lang="en-US" altLang="zh-CN" dirty="0">
                <a:latin typeface="+mj-lt"/>
              </a:rPr>
              <a:t>LIBXSMM</a:t>
            </a:r>
            <a:r>
              <a:rPr kumimoji="1" lang="zh-CN" altLang="en-US" dirty="0">
                <a:latin typeface="+mj-lt"/>
              </a:rPr>
              <a:t>库提供算子的高效实现</a:t>
            </a:r>
            <a:endParaRPr kumimoji="1" lang="en-US" altLang="zh-CN" dirty="0">
              <a:latin typeface="+mj-lt"/>
            </a:endParaRPr>
          </a:p>
          <a:p>
            <a:pPr lvl="2"/>
            <a:r>
              <a:rPr kumimoji="1" lang="zh-CN" altLang="en-US" dirty="0">
                <a:latin typeface="+mj-lt"/>
              </a:rPr>
              <a:t>代码作者</a:t>
            </a:r>
            <a:r>
              <a:rPr kumimoji="1" lang="en-US" altLang="zh-CN" dirty="0">
                <a:latin typeface="+mj-lt"/>
              </a:rPr>
              <a:t>Lorenzo</a:t>
            </a:r>
            <a:r>
              <a:rPr kumimoji="1" lang="zh-CN" altLang="en-US" dirty="0">
                <a:latin typeface="+mj-lt"/>
              </a:rPr>
              <a:t>似乎将主要精力移到了</a:t>
            </a:r>
            <a:r>
              <a:rPr kumimoji="1" lang="en-US" altLang="zh-CN" dirty="0" err="1">
                <a:latin typeface="+mj-lt"/>
                <a:hlinkClick r:id="rId3"/>
              </a:rPr>
              <a:t>tpp-mlir</a:t>
            </a:r>
            <a:r>
              <a:rPr kumimoji="1" lang="zh-CN" altLang="en-US" dirty="0">
                <a:latin typeface="+mj-lt"/>
              </a:rPr>
              <a:t>上</a:t>
            </a:r>
            <a:endParaRPr kumimoji="1" lang="en-US" altLang="zh-CN" dirty="0">
              <a:latin typeface="+mj-lt"/>
            </a:endParaRPr>
          </a:p>
          <a:p>
            <a:pPr lvl="1"/>
            <a:r>
              <a:rPr kumimoji="1" lang="en-US" altLang="zh-CN" dirty="0" err="1">
                <a:latin typeface="+mj-lt"/>
              </a:rPr>
              <a:t>Polygeist</a:t>
            </a:r>
            <a:endParaRPr kumimoji="1" lang="en-US" altLang="zh-CN" dirty="0">
              <a:latin typeface="+mj-lt"/>
            </a:endParaRPr>
          </a:p>
          <a:p>
            <a:pPr lvl="2"/>
            <a:r>
              <a:rPr kumimoji="1" lang="zh-CN" altLang="en-US" dirty="0">
                <a:latin typeface="+mj-lt"/>
              </a:rPr>
              <a:t>将</a:t>
            </a:r>
            <a:r>
              <a:rPr kumimoji="1" lang="en-US" altLang="zh-CN" dirty="0">
                <a:latin typeface="+mj-lt"/>
              </a:rPr>
              <a:t>C/C++</a:t>
            </a:r>
            <a:r>
              <a:rPr kumimoji="1" lang="zh-CN" altLang="en-US" dirty="0">
                <a:latin typeface="+mj-lt"/>
              </a:rPr>
              <a:t>代码转换成</a:t>
            </a:r>
            <a:r>
              <a:rPr kumimoji="1" lang="en-US" altLang="zh-CN" dirty="0">
                <a:latin typeface="+mj-lt"/>
              </a:rPr>
              <a:t>MLIR</a:t>
            </a:r>
            <a:r>
              <a:rPr kumimoji="1" lang="zh-CN" altLang="en-US" dirty="0">
                <a:latin typeface="+mj-lt"/>
              </a:rPr>
              <a:t> </a:t>
            </a:r>
            <a:r>
              <a:rPr kumimoji="1" lang="en-US" altLang="zh-CN" dirty="0" err="1">
                <a:latin typeface="+mj-lt"/>
              </a:rPr>
              <a:t>Scf</a:t>
            </a:r>
            <a:r>
              <a:rPr kumimoji="1" lang="zh-CN" altLang="en-US" dirty="0">
                <a:latin typeface="+mj-lt"/>
              </a:rPr>
              <a:t>方言的前端</a:t>
            </a:r>
            <a:endParaRPr kumimoji="1" lang="en-US" altLang="zh-CN" dirty="0">
              <a:latin typeface="+mj-lt"/>
            </a:endParaRPr>
          </a:p>
          <a:p>
            <a:pPr lvl="2"/>
            <a:r>
              <a:rPr kumimoji="1" lang="zh-CN" altLang="en-US" dirty="0">
                <a:latin typeface="+mj-lt"/>
              </a:rPr>
              <a:t>通过多面体工具实现优化</a:t>
            </a:r>
            <a:endParaRPr kumimoji="1" lang="en-US" altLang="zh-CN" dirty="0">
              <a:latin typeface="+mj-lt"/>
            </a:endParaRPr>
          </a:p>
          <a:p>
            <a:pPr lvl="2"/>
            <a:r>
              <a:rPr kumimoji="1" lang="zh-CN" altLang="en-US" dirty="0">
                <a:latin typeface="+mj-lt"/>
              </a:rPr>
              <a:t>提供一系列的编译</a:t>
            </a:r>
            <a:r>
              <a:rPr kumimoji="1" lang="en-US" altLang="zh-CN" dirty="0">
                <a:latin typeface="+mj-lt"/>
              </a:rPr>
              <a:t>Pass</a:t>
            </a:r>
            <a:r>
              <a:rPr kumimoji="1" lang="zh-CN" altLang="en-US" dirty="0">
                <a:latin typeface="+mj-lt"/>
              </a:rPr>
              <a:t>将</a:t>
            </a:r>
            <a:r>
              <a:rPr kumimoji="1" lang="en-US" altLang="zh-CN" dirty="0" err="1">
                <a:latin typeface="+mj-lt"/>
              </a:rPr>
              <a:t>Scf</a:t>
            </a:r>
            <a:r>
              <a:rPr kumimoji="1" lang="zh-CN" altLang="en-US" dirty="0">
                <a:latin typeface="+mj-lt"/>
              </a:rPr>
              <a:t>结构提升到</a:t>
            </a:r>
            <a:r>
              <a:rPr kumimoji="1" lang="en-US" altLang="zh-CN" dirty="0">
                <a:latin typeface="+mj-lt"/>
              </a:rPr>
              <a:t>Affine</a:t>
            </a:r>
            <a:r>
              <a:rPr kumimoji="1" lang="zh-CN" altLang="en-US" dirty="0">
                <a:latin typeface="+mj-lt"/>
              </a:rPr>
              <a:t>方言</a:t>
            </a:r>
          </a:p>
        </p:txBody>
      </p:sp>
      <p:pic>
        <p:nvPicPr>
          <p:cNvPr id="5" name="Picture 2">
            <a:extLst>
              <a:ext uri="{FF2B5EF4-FFF2-40B4-BE49-F238E27FC236}">
                <a16:creationId xmlns:a16="http://schemas.microsoft.com/office/drawing/2014/main" id="{9234910E-1DDA-A4E8-B236-6CC706D431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0479" y="804933"/>
            <a:ext cx="2608592" cy="1254131"/>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F59FB703-7093-2BA0-0ECF-322B91B7EC1C}"/>
              </a:ext>
            </a:extLst>
          </p:cNvPr>
          <p:cNvPicPr>
            <a:picLocks noChangeAspect="1"/>
          </p:cNvPicPr>
          <p:nvPr/>
        </p:nvPicPr>
        <p:blipFill>
          <a:blip r:embed="rId5"/>
          <a:stretch>
            <a:fillRect/>
          </a:stretch>
        </p:blipFill>
        <p:spPr>
          <a:xfrm>
            <a:off x="8982780" y="3913106"/>
            <a:ext cx="2743697" cy="1040094"/>
          </a:xfrm>
          <a:prstGeom prst="rect">
            <a:avLst/>
          </a:prstGeom>
        </p:spPr>
      </p:pic>
      <p:sp>
        <p:nvSpPr>
          <p:cNvPr id="9" name="矩形 8">
            <a:extLst>
              <a:ext uri="{FF2B5EF4-FFF2-40B4-BE49-F238E27FC236}">
                <a16:creationId xmlns:a16="http://schemas.microsoft.com/office/drawing/2014/main" id="{BDE9E164-E40B-CC6A-2506-A4574DE161C4}"/>
              </a:ext>
            </a:extLst>
          </p:cNvPr>
          <p:cNvSpPr/>
          <p:nvPr/>
        </p:nvSpPr>
        <p:spPr>
          <a:xfrm>
            <a:off x="2606251" y="5254754"/>
            <a:ext cx="6979498" cy="10272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err="1">
                <a:solidFill>
                  <a:schemeClr val="tx1"/>
                </a:solidFill>
                <a:latin typeface="Times New Roman" panose="02020603050405020304" pitchFamily="18" charset="0"/>
                <a:cs typeface="Times New Roman" panose="02020603050405020304" pitchFamily="18" charset="0"/>
              </a:rPr>
              <a:t>PlaidML</a:t>
            </a:r>
            <a:r>
              <a:rPr kumimoji="1" lang="zh-CN" altLang="en-US" sz="2000"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的实现上仍然依赖于高性能库，而</a:t>
            </a:r>
            <a:r>
              <a:rPr kumimoji="1" lang="en-US" altLang="zh-CN" sz="2000" b="1" dirty="0" err="1">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rPr>
              <a:t>Polygeist</a:t>
            </a:r>
            <a:r>
              <a:rPr kumimoji="1" lang="zh-CN" altLang="en-US" sz="2000" dirty="0">
                <a:solidFill>
                  <a:schemeClr val="tx1"/>
                </a:solidFill>
                <a:latin typeface="Microsoft YaHei" panose="020B0503020204020204" pitchFamily="34" charset="-122"/>
                <a:ea typeface="Microsoft YaHei" panose="020B0503020204020204" pitchFamily="34" charset="-122"/>
                <a:cs typeface="Times New Roman" panose="02020603050405020304" pitchFamily="18" charset="0"/>
              </a:rPr>
              <a:t>的优化局限在多面体优化的范围</a:t>
            </a:r>
          </a:p>
        </p:txBody>
      </p:sp>
      <p:sp>
        <p:nvSpPr>
          <p:cNvPr id="10" name="文本框 9">
            <a:extLst>
              <a:ext uri="{FF2B5EF4-FFF2-40B4-BE49-F238E27FC236}">
                <a16:creationId xmlns:a16="http://schemas.microsoft.com/office/drawing/2014/main" id="{0C7C809C-E680-C379-DD39-29B00B5E78B7}"/>
              </a:ext>
            </a:extLst>
          </p:cNvPr>
          <p:cNvSpPr txBox="1"/>
          <p:nvPr/>
        </p:nvSpPr>
        <p:spPr>
          <a:xfrm>
            <a:off x="7026721" y="3167394"/>
            <a:ext cx="954745" cy="261606"/>
          </a:xfrm>
          <a:prstGeom prst="rect">
            <a:avLst/>
          </a:prstGeom>
          <a:solidFill>
            <a:schemeClr val="bg1"/>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zh-CN" sz="1100" b="1" dirty="0">
                <a:latin typeface="+mj-ea"/>
                <a:sym typeface="Helvetica"/>
              </a:rPr>
              <a:t>fams2022tpp</a:t>
            </a:r>
            <a:endParaRPr kumimoji="0" lang="zh-CN" altLang="en-US" sz="1100" b="1" i="0" u="none" strike="noStrike" cap="none" spc="0" normalizeH="0" baseline="0" dirty="0">
              <a:ln>
                <a:noFill/>
              </a:ln>
              <a:solidFill>
                <a:srgbClr val="000000"/>
              </a:solidFill>
              <a:effectLst/>
              <a:uFillTx/>
              <a:latin typeface="+mj-ea"/>
              <a:cs typeface="+mj-cs"/>
              <a:sym typeface="Helvetica"/>
            </a:endParaRPr>
          </a:p>
        </p:txBody>
      </p:sp>
    </p:spTree>
    <p:extLst>
      <p:ext uri="{BB962C8B-B14F-4D97-AF65-F5344CB8AC3E}">
        <p14:creationId xmlns:p14="http://schemas.microsoft.com/office/powerpoint/2010/main" val="242683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4">
                                            <p:txEl>
                                              <p:pRg st="4" end="4"/>
                                            </p:txEl>
                                          </p:spTgt>
                                        </p:tgtEl>
                                        <p:attrNameLst>
                                          <p:attrName>style.color</p:attrName>
                                        </p:attrNameLst>
                                      </p:cBhvr>
                                      <p:to>
                                        <a:srgbClr val="FB3845"/>
                                      </p:to>
                                    </p:animClr>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9A9EED-C81F-F5C9-EF0C-DCE29BAE94DA}"/>
              </a:ext>
            </a:extLst>
          </p:cNvPr>
          <p:cNvSpPr>
            <a:spLocks noGrp="1"/>
          </p:cNvSpPr>
          <p:nvPr>
            <p:ph type="title"/>
          </p:nvPr>
        </p:nvSpPr>
        <p:spPr/>
        <p:txBody>
          <a:bodyPr/>
          <a:lstStyle/>
          <a:p>
            <a:r>
              <a:rPr kumimoji="1" lang="en-US" altLang="zh-CN" dirty="0" err="1"/>
              <a:t>PlaidML</a:t>
            </a:r>
            <a:endParaRPr kumimoji="1" lang="zh-CN" altLang="en-US" dirty="0"/>
          </a:p>
        </p:txBody>
      </p:sp>
      <p:sp>
        <p:nvSpPr>
          <p:cNvPr id="3" name="灯片编号占位符 2">
            <a:extLst>
              <a:ext uri="{FF2B5EF4-FFF2-40B4-BE49-F238E27FC236}">
                <a16:creationId xmlns:a16="http://schemas.microsoft.com/office/drawing/2014/main" id="{F3E1042A-FCBD-3643-2F78-77E6EBDA6008}"/>
              </a:ext>
            </a:extLst>
          </p:cNvPr>
          <p:cNvSpPr>
            <a:spLocks noGrp="1"/>
          </p:cNvSpPr>
          <p:nvPr>
            <p:ph type="sldNum" sz="quarter" idx="10"/>
          </p:nvPr>
        </p:nvSpPr>
        <p:spPr/>
        <p:txBody>
          <a:bodyPr/>
          <a:lstStyle/>
          <a:p>
            <a:fld id="{86CB4B4D-7CA3-9044-876B-883B54F8677D}" type="slidenum">
              <a:rPr lang="en-US" altLang="zh-CN" smtClean="0"/>
              <a:t>31</a:t>
            </a:fld>
            <a:endParaRPr lang="zh-CN" altLang="en-US"/>
          </a:p>
        </p:txBody>
      </p:sp>
      <p:sp>
        <p:nvSpPr>
          <p:cNvPr id="5" name="矩形 4">
            <a:extLst>
              <a:ext uri="{FF2B5EF4-FFF2-40B4-BE49-F238E27FC236}">
                <a16:creationId xmlns:a16="http://schemas.microsoft.com/office/drawing/2014/main" id="{76377AA1-F816-858B-8EE9-AD5252CFDE0A}"/>
              </a:ext>
            </a:extLst>
          </p:cNvPr>
          <p:cNvSpPr/>
          <p:nvPr/>
        </p:nvSpPr>
        <p:spPr>
          <a:xfrm>
            <a:off x="5102786" y="1628185"/>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Keras</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6" name="矩形 5">
            <a:extLst>
              <a:ext uri="{FF2B5EF4-FFF2-40B4-BE49-F238E27FC236}">
                <a16:creationId xmlns:a16="http://schemas.microsoft.com/office/drawing/2014/main" id="{59550F1F-84BB-AD51-9EB7-860B74285D4D}"/>
              </a:ext>
            </a:extLst>
          </p:cNvPr>
          <p:cNvSpPr/>
          <p:nvPr/>
        </p:nvSpPr>
        <p:spPr>
          <a:xfrm>
            <a:off x="6808062" y="1628185"/>
            <a:ext cx="1343414" cy="347656"/>
          </a:xfrm>
          <a:prstGeom prst="rect">
            <a:avLst/>
          </a:prstGeom>
          <a:solidFill>
            <a:schemeClr val="accent4"/>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OpenVino</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7" name="矩形 6">
            <a:extLst>
              <a:ext uri="{FF2B5EF4-FFF2-40B4-BE49-F238E27FC236}">
                <a16:creationId xmlns:a16="http://schemas.microsoft.com/office/drawing/2014/main" id="{81210C29-0EA2-7817-4060-125CCF218108}"/>
              </a:ext>
            </a:extLst>
          </p:cNvPr>
          <p:cNvSpPr/>
          <p:nvPr/>
        </p:nvSpPr>
        <p:spPr>
          <a:xfrm>
            <a:off x="3397510" y="1628185"/>
            <a:ext cx="1343414" cy="347656"/>
          </a:xfrm>
          <a:prstGeom prst="rect">
            <a:avLst/>
          </a:prstGeom>
          <a:solidFill>
            <a:schemeClr val="accent2"/>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Tile</a:t>
            </a:r>
            <a:r>
              <a:rPr kumimoji="0" lang="zh-CN" altLang="en-US"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1"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eDSL</a:t>
            </a:r>
            <a:endParaRPr kumimoji="0" lang="zh-CN" altLang="en-US"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9" name="矩形 8">
            <a:extLst>
              <a:ext uri="{FF2B5EF4-FFF2-40B4-BE49-F238E27FC236}">
                <a16:creationId xmlns:a16="http://schemas.microsoft.com/office/drawing/2014/main" id="{459AD63C-B6B5-8845-DD6A-FDD99FA51781}"/>
              </a:ext>
            </a:extLst>
          </p:cNvPr>
          <p:cNvSpPr/>
          <p:nvPr/>
        </p:nvSpPr>
        <p:spPr>
          <a:xfrm>
            <a:off x="2087755" y="2297545"/>
            <a:ext cx="7373475" cy="3808766"/>
          </a:xfrm>
          <a:prstGeom prst="rect">
            <a:avLst/>
          </a:prstGeom>
          <a:solidFill>
            <a:srgbClr val="00B0F0"/>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400" b="1"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     </a:t>
            </a:r>
            <a:r>
              <a:rPr kumimoji="0" lang="en-US" altLang="zh-CN" b="1"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rPr>
              <a:t>MLIR</a:t>
            </a:r>
            <a:endParaRPr kumimoji="0" lang="zh-CN" altLang="en-US" sz="1400" b="1" i="0" u="none" strike="noStrike" cap="none" spc="0" normalizeH="0" baseline="0" dirty="0">
              <a:ln>
                <a:noFill/>
              </a:ln>
              <a:solidFill>
                <a:srgbClr val="000000"/>
              </a:solidFill>
              <a:effectLst/>
              <a:uFillTx/>
              <a:latin typeface="Lucida Grande" panose="020B0600040502020204" pitchFamily="34" charset="0"/>
              <a:cs typeface="Lucida Grande" panose="020B0600040502020204" pitchFamily="34" charset="0"/>
              <a:sym typeface="Helvetica"/>
            </a:endParaRPr>
          </a:p>
        </p:txBody>
      </p:sp>
      <p:sp>
        <p:nvSpPr>
          <p:cNvPr id="8" name="矩形 7">
            <a:extLst>
              <a:ext uri="{FF2B5EF4-FFF2-40B4-BE49-F238E27FC236}">
                <a16:creationId xmlns:a16="http://schemas.microsoft.com/office/drawing/2014/main" id="{546AECC3-A256-9251-5581-570892FA6AB3}"/>
              </a:ext>
            </a:extLst>
          </p:cNvPr>
          <p:cNvSpPr/>
          <p:nvPr/>
        </p:nvSpPr>
        <p:spPr>
          <a:xfrm>
            <a:off x="5102786" y="2619249"/>
            <a:ext cx="1343414" cy="347656"/>
          </a:xfrm>
          <a:prstGeom prst="rect">
            <a:avLst/>
          </a:prstGeom>
          <a:solidFill>
            <a:schemeClr val="accent5"/>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Tile</a:t>
            </a:r>
            <a:endParaRPr kumimoji="0" lang="zh-CN" altLang="en-US"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0" name="矩形 9">
            <a:extLst>
              <a:ext uri="{FF2B5EF4-FFF2-40B4-BE49-F238E27FC236}">
                <a16:creationId xmlns:a16="http://schemas.microsoft.com/office/drawing/2014/main" id="{6053ABAD-CF4D-D6F4-A15B-F87071DB3DD1}"/>
              </a:ext>
            </a:extLst>
          </p:cNvPr>
          <p:cNvSpPr/>
          <p:nvPr/>
        </p:nvSpPr>
        <p:spPr>
          <a:xfrm>
            <a:off x="5102786" y="3281107"/>
            <a:ext cx="1343414" cy="347656"/>
          </a:xfrm>
          <a:prstGeom prst="rect">
            <a:avLst/>
          </a:prstGeom>
          <a:solidFill>
            <a:schemeClr val="accent1">
              <a:lumMod val="40000"/>
              <a:lumOff val="6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Linalg</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1" name="矩形 10">
            <a:extLst>
              <a:ext uri="{FF2B5EF4-FFF2-40B4-BE49-F238E27FC236}">
                <a16:creationId xmlns:a16="http://schemas.microsoft.com/office/drawing/2014/main" id="{7E21D008-9FC4-6F79-6C4A-D102E26FDA3A}"/>
              </a:ext>
            </a:extLst>
          </p:cNvPr>
          <p:cNvSpPr/>
          <p:nvPr/>
        </p:nvSpPr>
        <p:spPr>
          <a:xfrm>
            <a:off x="4278087" y="4091944"/>
            <a:ext cx="1343414" cy="347656"/>
          </a:xfrm>
          <a:prstGeom prst="rect">
            <a:avLst/>
          </a:prstGeom>
          <a:solidFill>
            <a:schemeClr val="accent1">
              <a:lumMod val="40000"/>
              <a:lumOff val="6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Affine</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2" name="矩形 11">
            <a:extLst>
              <a:ext uri="{FF2B5EF4-FFF2-40B4-BE49-F238E27FC236}">
                <a16:creationId xmlns:a16="http://schemas.microsoft.com/office/drawing/2014/main" id="{0ED340AE-47F3-A85B-8C4C-9E3EE2832D97}"/>
              </a:ext>
            </a:extLst>
          </p:cNvPr>
          <p:cNvSpPr/>
          <p:nvPr/>
        </p:nvSpPr>
        <p:spPr>
          <a:xfrm>
            <a:off x="6446200" y="4081142"/>
            <a:ext cx="1343414" cy="347656"/>
          </a:xfrm>
          <a:prstGeom prst="rect">
            <a:avLst/>
          </a:prstGeom>
          <a:solidFill>
            <a:schemeClr val="accent5"/>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1"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pxa</a:t>
            </a:r>
            <a:endParaRPr kumimoji="0" lang="zh-CN" altLang="en-US"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3" name="矩形 12">
            <a:extLst>
              <a:ext uri="{FF2B5EF4-FFF2-40B4-BE49-F238E27FC236}">
                <a16:creationId xmlns:a16="http://schemas.microsoft.com/office/drawing/2014/main" id="{B7E3FC7F-D56A-A240-7417-54033D769F4B}"/>
              </a:ext>
            </a:extLst>
          </p:cNvPr>
          <p:cNvSpPr/>
          <p:nvPr/>
        </p:nvSpPr>
        <p:spPr>
          <a:xfrm>
            <a:off x="3368818" y="4912715"/>
            <a:ext cx="1343414" cy="347656"/>
          </a:xfrm>
          <a:prstGeom prst="rect">
            <a:avLst/>
          </a:prstGeom>
          <a:solidFill>
            <a:schemeClr val="accent1">
              <a:lumMod val="40000"/>
              <a:lumOff val="6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scf</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4" name="矩形 13">
            <a:extLst>
              <a:ext uri="{FF2B5EF4-FFF2-40B4-BE49-F238E27FC236}">
                <a16:creationId xmlns:a16="http://schemas.microsoft.com/office/drawing/2014/main" id="{C53411DC-9F7E-0BA5-DD72-17EC160643E9}"/>
              </a:ext>
            </a:extLst>
          </p:cNvPr>
          <p:cNvSpPr/>
          <p:nvPr/>
        </p:nvSpPr>
        <p:spPr>
          <a:xfrm>
            <a:off x="7479769" y="4912715"/>
            <a:ext cx="1343414" cy="347656"/>
          </a:xfrm>
          <a:prstGeom prst="rect">
            <a:avLst/>
          </a:prstGeom>
          <a:solidFill>
            <a:schemeClr val="accent5"/>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1"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xsmm</a:t>
            </a:r>
            <a:endParaRPr kumimoji="0" lang="zh-CN" altLang="en-US" sz="1400" b="1"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15" name="矩形 14">
            <a:extLst>
              <a:ext uri="{FF2B5EF4-FFF2-40B4-BE49-F238E27FC236}">
                <a16:creationId xmlns:a16="http://schemas.microsoft.com/office/drawing/2014/main" id="{F486EF95-1BB0-E321-CB64-7A4CA581EC1A}"/>
              </a:ext>
            </a:extLst>
          </p:cNvPr>
          <p:cNvSpPr/>
          <p:nvPr/>
        </p:nvSpPr>
        <p:spPr>
          <a:xfrm>
            <a:off x="5102786" y="4902781"/>
            <a:ext cx="1343414" cy="347656"/>
          </a:xfrm>
          <a:prstGeom prst="rect">
            <a:avLst/>
          </a:prstGeom>
          <a:solidFill>
            <a:schemeClr val="accent1">
              <a:lumMod val="40000"/>
              <a:lumOff val="6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arith</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17" name="直线箭头连接符 16">
            <a:extLst>
              <a:ext uri="{FF2B5EF4-FFF2-40B4-BE49-F238E27FC236}">
                <a16:creationId xmlns:a16="http://schemas.microsoft.com/office/drawing/2014/main" id="{84E506DE-48BC-0B32-54F5-266F3B3D00FB}"/>
              </a:ext>
            </a:extLst>
          </p:cNvPr>
          <p:cNvCxnSpPr>
            <a:stCxn id="7" idx="2"/>
            <a:endCxn id="8" idx="0"/>
          </p:cNvCxnSpPr>
          <p:nvPr/>
        </p:nvCxnSpPr>
        <p:spPr>
          <a:xfrm>
            <a:off x="4069217" y="1975841"/>
            <a:ext cx="1705276" cy="64340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18" name="直线箭头连接符 17">
            <a:extLst>
              <a:ext uri="{FF2B5EF4-FFF2-40B4-BE49-F238E27FC236}">
                <a16:creationId xmlns:a16="http://schemas.microsoft.com/office/drawing/2014/main" id="{6E34314E-35AD-CFCD-AD69-E042D668C07A}"/>
              </a:ext>
            </a:extLst>
          </p:cNvPr>
          <p:cNvCxnSpPr>
            <a:cxnSpLocks/>
            <a:stCxn id="5" idx="2"/>
            <a:endCxn id="8" idx="0"/>
          </p:cNvCxnSpPr>
          <p:nvPr/>
        </p:nvCxnSpPr>
        <p:spPr>
          <a:xfrm>
            <a:off x="5774493" y="1975841"/>
            <a:ext cx="0" cy="64340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21" name="直线箭头连接符 20">
            <a:extLst>
              <a:ext uri="{FF2B5EF4-FFF2-40B4-BE49-F238E27FC236}">
                <a16:creationId xmlns:a16="http://schemas.microsoft.com/office/drawing/2014/main" id="{54B3F9AF-0E20-9CC4-B5F0-F51F7E9CFEEB}"/>
              </a:ext>
            </a:extLst>
          </p:cNvPr>
          <p:cNvCxnSpPr>
            <a:cxnSpLocks/>
            <a:stCxn id="6" idx="2"/>
            <a:endCxn id="8" idx="0"/>
          </p:cNvCxnSpPr>
          <p:nvPr/>
        </p:nvCxnSpPr>
        <p:spPr>
          <a:xfrm flipH="1">
            <a:off x="5774493" y="1975841"/>
            <a:ext cx="1705276" cy="64340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24" name="直线箭头连接符 23">
            <a:extLst>
              <a:ext uri="{FF2B5EF4-FFF2-40B4-BE49-F238E27FC236}">
                <a16:creationId xmlns:a16="http://schemas.microsoft.com/office/drawing/2014/main" id="{2E73E4A5-310A-EB45-4AFD-7FF324B1F972}"/>
              </a:ext>
            </a:extLst>
          </p:cNvPr>
          <p:cNvCxnSpPr>
            <a:cxnSpLocks/>
            <a:stCxn id="8" idx="2"/>
            <a:endCxn id="10" idx="0"/>
          </p:cNvCxnSpPr>
          <p:nvPr/>
        </p:nvCxnSpPr>
        <p:spPr>
          <a:xfrm>
            <a:off x="5774493" y="2966905"/>
            <a:ext cx="0" cy="314202"/>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28" name="曲线连接符 27">
            <a:extLst>
              <a:ext uri="{FF2B5EF4-FFF2-40B4-BE49-F238E27FC236}">
                <a16:creationId xmlns:a16="http://schemas.microsoft.com/office/drawing/2014/main" id="{7D1EBC96-6FAE-65F3-C7E6-E0E2112162FF}"/>
              </a:ext>
            </a:extLst>
          </p:cNvPr>
          <p:cNvCxnSpPr>
            <a:stCxn id="10" idx="2"/>
            <a:endCxn id="11" idx="0"/>
          </p:cNvCxnSpPr>
          <p:nvPr/>
        </p:nvCxnSpPr>
        <p:spPr>
          <a:xfrm rot="5400000">
            <a:off x="5130554" y="3448004"/>
            <a:ext cx="463181" cy="824699"/>
          </a:xfrm>
          <a:prstGeom prst="curvedConnector3">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29" name="曲线连接符 28">
            <a:extLst>
              <a:ext uri="{FF2B5EF4-FFF2-40B4-BE49-F238E27FC236}">
                <a16:creationId xmlns:a16="http://schemas.microsoft.com/office/drawing/2014/main" id="{E947DC9B-236C-E1BA-220B-18A1DB137249}"/>
              </a:ext>
            </a:extLst>
          </p:cNvPr>
          <p:cNvCxnSpPr>
            <a:cxnSpLocks/>
            <a:stCxn id="10" idx="2"/>
            <a:endCxn id="12" idx="0"/>
          </p:cNvCxnSpPr>
          <p:nvPr/>
        </p:nvCxnSpPr>
        <p:spPr>
          <a:xfrm rot="16200000" flipH="1">
            <a:off x="6220011" y="3183245"/>
            <a:ext cx="452379" cy="1343414"/>
          </a:xfrm>
          <a:prstGeom prst="curvedConnector3">
            <a:avLst>
              <a:gd name="adj1" fmla="val 50000"/>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32" name="曲线连接符 31">
            <a:extLst>
              <a:ext uri="{FF2B5EF4-FFF2-40B4-BE49-F238E27FC236}">
                <a16:creationId xmlns:a16="http://schemas.microsoft.com/office/drawing/2014/main" id="{B714B97A-33C1-E313-059E-A6B74A6ED5CF}"/>
              </a:ext>
            </a:extLst>
          </p:cNvPr>
          <p:cNvCxnSpPr>
            <a:cxnSpLocks/>
            <a:stCxn id="12" idx="2"/>
            <a:endCxn id="15" idx="0"/>
          </p:cNvCxnSpPr>
          <p:nvPr/>
        </p:nvCxnSpPr>
        <p:spPr>
          <a:xfrm rot="5400000">
            <a:off x="6209209" y="3994082"/>
            <a:ext cx="473983" cy="1343414"/>
          </a:xfrm>
          <a:prstGeom prst="curvedConnector3">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35" name="曲线连接符 34">
            <a:extLst>
              <a:ext uri="{FF2B5EF4-FFF2-40B4-BE49-F238E27FC236}">
                <a16:creationId xmlns:a16="http://schemas.microsoft.com/office/drawing/2014/main" id="{F8546B85-2DB2-B68B-721A-7910864CBEC0}"/>
              </a:ext>
            </a:extLst>
          </p:cNvPr>
          <p:cNvCxnSpPr>
            <a:cxnSpLocks/>
            <a:stCxn id="12" idx="2"/>
            <a:endCxn id="14" idx="0"/>
          </p:cNvCxnSpPr>
          <p:nvPr/>
        </p:nvCxnSpPr>
        <p:spPr>
          <a:xfrm rot="16200000" flipH="1">
            <a:off x="7392733" y="4153971"/>
            <a:ext cx="483917" cy="1033569"/>
          </a:xfrm>
          <a:prstGeom prst="curvedConnector3">
            <a:avLst>
              <a:gd name="adj1" fmla="val 50000"/>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38" name="直线箭头连接符 37">
            <a:extLst>
              <a:ext uri="{FF2B5EF4-FFF2-40B4-BE49-F238E27FC236}">
                <a16:creationId xmlns:a16="http://schemas.microsoft.com/office/drawing/2014/main" id="{0BDAFB4A-C10E-0001-34F9-BAD7A6554824}"/>
              </a:ext>
            </a:extLst>
          </p:cNvPr>
          <p:cNvCxnSpPr>
            <a:cxnSpLocks/>
            <a:stCxn id="11" idx="2"/>
            <a:endCxn id="13" idx="0"/>
          </p:cNvCxnSpPr>
          <p:nvPr/>
        </p:nvCxnSpPr>
        <p:spPr>
          <a:xfrm flipH="1">
            <a:off x="4040525" y="4439600"/>
            <a:ext cx="909269" cy="473115"/>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
        <p:nvSpPr>
          <p:cNvPr id="41" name="矩形 40">
            <a:extLst>
              <a:ext uri="{FF2B5EF4-FFF2-40B4-BE49-F238E27FC236}">
                <a16:creationId xmlns:a16="http://schemas.microsoft.com/office/drawing/2014/main" id="{A1E9E593-6B21-6910-F28B-AA063131BD47}"/>
              </a:ext>
            </a:extLst>
          </p:cNvPr>
          <p:cNvSpPr/>
          <p:nvPr/>
        </p:nvSpPr>
        <p:spPr>
          <a:xfrm>
            <a:off x="5102786" y="5582075"/>
            <a:ext cx="1343414" cy="347656"/>
          </a:xfrm>
          <a:prstGeom prst="rect">
            <a:avLst/>
          </a:prstGeom>
          <a:solidFill>
            <a:schemeClr val="accent1">
              <a:lumMod val="40000"/>
              <a:lumOff val="60000"/>
            </a:schemeClr>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err="1">
                <a:ln>
                  <a:noFill/>
                </a:ln>
                <a:solidFill>
                  <a:schemeClr val="bg1"/>
                </a:solidFill>
                <a:effectLst/>
                <a:uFillTx/>
                <a:latin typeface="Lucida Grande" panose="020B0600040502020204" pitchFamily="34" charset="0"/>
                <a:cs typeface="Lucida Grande" panose="020B0600040502020204" pitchFamily="34" charset="0"/>
                <a:sym typeface="Helvetica"/>
              </a:rPr>
              <a:t>llvm</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sp>
        <p:nvSpPr>
          <p:cNvPr id="42" name="矩形 41">
            <a:extLst>
              <a:ext uri="{FF2B5EF4-FFF2-40B4-BE49-F238E27FC236}">
                <a16:creationId xmlns:a16="http://schemas.microsoft.com/office/drawing/2014/main" id="{63818E9A-5985-1122-3313-9AF8200809DD}"/>
              </a:ext>
            </a:extLst>
          </p:cNvPr>
          <p:cNvSpPr/>
          <p:nvPr/>
        </p:nvSpPr>
        <p:spPr>
          <a:xfrm>
            <a:off x="5102786" y="6253390"/>
            <a:ext cx="1343414" cy="347656"/>
          </a:xfrm>
          <a:prstGeom prst="rect">
            <a:avLst/>
          </a:prstGeom>
          <a:solidFill>
            <a:srgbClr val="00B050"/>
          </a:solidFill>
          <a:ln w="25400" cap="flat">
            <a:solidFill>
              <a:schemeClr val="tx1"/>
            </a:solidFill>
            <a:prstDash val="solid"/>
            <a:round/>
          </a:ln>
          <a:effectLst>
            <a:outerShdw blurRad="50800" dist="38100" algn="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LLVM</a:t>
            </a:r>
            <a:r>
              <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 </a:t>
            </a:r>
            <a:r>
              <a:rPr kumimoji="0" lang="en-US" altLang="zh-CN"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rPr>
              <a:t>IR</a:t>
            </a:r>
            <a:endParaRPr kumimoji="0" lang="zh-CN" altLang="en-US" sz="1400" b="0" i="0" u="none" strike="noStrike" cap="none" spc="0" normalizeH="0" baseline="0" dirty="0">
              <a:ln>
                <a:noFill/>
              </a:ln>
              <a:solidFill>
                <a:schemeClr val="bg1"/>
              </a:solidFill>
              <a:effectLst/>
              <a:uFillTx/>
              <a:latin typeface="Lucida Grande" panose="020B0600040502020204" pitchFamily="34" charset="0"/>
              <a:cs typeface="Lucida Grande" panose="020B0600040502020204" pitchFamily="34" charset="0"/>
              <a:sym typeface="Helvetica"/>
            </a:endParaRPr>
          </a:p>
        </p:txBody>
      </p:sp>
      <p:cxnSp>
        <p:nvCxnSpPr>
          <p:cNvPr id="43" name="直线箭头连接符 42">
            <a:extLst>
              <a:ext uri="{FF2B5EF4-FFF2-40B4-BE49-F238E27FC236}">
                <a16:creationId xmlns:a16="http://schemas.microsoft.com/office/drawing/2014/main" id="{81D79214-37ED-78E4-D3BF-081E1DFCE05A}"/>
              </a:ext>
            </a:extLst>
          </p:cNvPr>
          <p:cNvCxnSpPr>
            <a:cxnSpLocks/>
            <a:stCxn id="41" idx="2"/>
            <a:endCxn id="42" idx="0"/>
          </p:cNvCxnSpPr>
          <p:nvPr/>
        </p:nvCxnSpPr>
        <p:spPr>
          <a:xfrm>
            <a:off x="5774493" y="5929731"/>
            <a:ext cx="0" cy="323659"/>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46" name="直线箭头连接符 45">
            <a:extLst>
              <a:ext uri="{FF2B5EF4-FFF2-40B4-BE49-F238E27FC236}">
                <a16:creationId xmlns:a16="http://schemas.microsoft.com/office/drawing/2014/main" id="{130FDD6E-FD5D-4E44-C632-BFA226752975}"/>
              </a:ext>
            </a:extLst>
          </p:cNvPr>
          <p:cNvCxnSpPr>
            <a:cxnSpLocks/>
            <a:stCxn id="13" idx="2"/>
            <a:endCxn id="41" idx="0"/>
          </p:cNvCxnSpPr>
          <p:nvPr/>
        </p:nvCxnSpPr>
        <p:spPr>
          <a:xfrm>
            <a:off x="4040525" y="5260371"/>
            <a:ext cx="1733968" cy="321704"/>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51" name="直线箭头连接符 50">
            <a:extLst>
              <a:ext uri="{FF2B5EF4-FFF2-40B4-BE49-F238E27FC236}">
                <a16:creationId xmlns:a16="http://schemas.microsoft.com/office/drawing/2014/main" id="{CBFD79DC-1B0D-6876-19CF-697CF38DD802}"/>
              </a:ext>
            </a:extLst>
          </p:cNvPr>
          <p:cNvCxnSpPr>
            <a:cxnSpLocks/>
            <a:stCxn id="15" idx="2"/>
            <a:endCxn id="41" idx="0"/>
          </p:cNvCxnSpPr>
          <p:nvPr/>
        </p:nvCxnSpPr>
        <p:spPr>
          <a:xfrm>
            <a:off x="5774493" y="5250437"/>
            <a:ext cx="0" cy="33163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cxnSp>
        <p:nvCxnSpPr>
          <p:cNvPr id="54" name="直线箭头连接符 53">
            <a:extLst>
              <a:ext uri="{FF2B5EF4-FFF2-40B4-BE49-F238E27FC236}">
                <a16:creationId xmlns:a16="http://schemas.microsoft.com/office/drawing/2014/main" id="{C1CF8234-D8D5-8D39-7C59-2E537311DAE7}"/>
              </a:ext>
            </a:extLst>
          </p:cNvPr>
          <p:cNvCxnSpPr>
            <a:cxnSpLocks/>
            <a:endCxn id="41" idx="0"/>
          </p:cNvCxnSpPr>
          <p:nvPr/>
        </p:nvCxnSpPr>
        <p:spPr>
          <a:xfrm flipH="1">
            <a:off x="5774493" y="5288557"/>
            <a:ext cx="2376983" cy="293518"/>
          </a:xfrm>
          <a:prstGeom prst="straightConnector1">
            <a:avLst/>
          </a:prstGeom>
          <a:noFill/>
          <a:ln w="25400" cap="flat">
            <a:solidFill>
              <a:schemeClr val="tx1"/>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975800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C3938E-34F4-CEBA-9113-15B5E85D8430}"/>
              </a:ext>
            </a:extLst>
          </p:cNvPr>
          <p:cNvSpPr>
            <a:spLocks noGrp="1"/>
          </p:cNvSpPr>
          <p:nvPr>
            <p:ph type="title"/>
          </p:nvPr>
        </p:nvSpPr>
        <p:spPr/>
        <p:txBody>
          <a:bodyPr/>
          <a:lstStyle/>
          <a:p>
            <a:r>
              <a:rPr kumimoji="1" lang="zh-CN" altLang="en-US" dirty="0"/>
              <a:t>设计思路</a:t>
            </a:r>
          </a:p>
        </p:txBody>
      </p:sp>
      <p:sp>
        <p:nvSpPr>
          <p:cNvPr id="3" name="灯片编号占位符 2">
            <a:extLst>
              <a:ext uri="{FF2B5EF4-FFF2-40B4-BE49-F238E27FC236}">
                <a16:creationId xmlns:a16="http://schemas.microsoft.com/office/drawing/2014/main" id="{F16463B2-35DF-AB0B-0F2D-750F98AACC31}"/>
              </a:ext>
            </a:extLst>
          </p:cNvPr>
          <p:cNvSpPr>
            <a:spLocks noGrp="1"/>
          </p:cNvSpPr>
          <p:nvPr>
            <p:ph type="sldNum" sz="quarter" idx="10"/>
          </p:nvPr>
        </p:nvSpPr>
        <p:spPr/>
        <p:txBody>
          <a:bodyPr/>
          <a:lstStyle/>
          <a:p>
            <a:fld id="{86CB4B4D-7CA3-9044-876B-883B54F8677D}" type="slidenum">
              <a:rPr lang="en-US" altLang="zh-CN" smtClean="0"/>
              <a:t>32</a:t>
            </a:fld>
            <a:endParaRPr lang="zh-CN" altLang="en-US"/>
          </a:p>
        </p:txBody>
      </p:sp>
      <p:sp>
        <p:nvSpPr>
          <p:cNvPr id="4" name="文本占位符 3">
            <a:extLst>
              <a:ext uri="{FF2B5EF4-FFF2-40B4-BE49-F238E27FC236}">
                <a16:creationId xmlns:a16="http://schemas.microsoft.com/office/drawing/2014/main" id="{3437F1AB-BF81-091B-37E3-D04E296D19E1}"/>
              </a:ext>
            </a:extLst>
          </p:cNvPr>
          <p:cNvSpPr>
            <a:spLocks noGrp="1"/>
          </p:cNvSpPr>
          <p:nvPr>
            <p:ph type="body" idx="1"/>
          </p:nvPr>
        </p:nvSpPr>
        <p:spPr/>
        <p:txBody>
          <a:bodyPr/>
          <a:lstStyle/>
          <a:p>
            <a:r>
              <a:rPr kumimoji="1" lang="zh-CN" altLang="en-US" dirty="0"/>
              <a:t>最终目标</a:t>
            </a:r>
            <a:endParaRPr kumimoji="1" lang="en-US" altLang="zh-CN" dirty="0"/>
          </a:p>
          <a:p>
            <a:pPr lvl="1"/>
            <a:r>
              <a:rPr kumimoji="1" lang="zh-CN" altLang="en-US" dirty="0"/>
              <a:t>探索</a:t>
            </a:r>
            <a:r>
              <a:rPr kumimoji="1" lang="en-US" altLang="zh-CN" dirty="0">
                <a:latin typeface="+mj-lt"/>
              </a:rPr>
              <a:t>MLIR</a:t>
            </a:r>
            <a:r>
              <a:rPr kumimoji="1" lang="zh-CN" altLang="en-US" dirty="0">
                <a:latin typeface="+mj-lt"/>
              </a:rPr>
              <a:t>在</a:t>
            </a:r>
            <a:r>
              <a:rPr kumimoji="1" lang="en-US" altLang="zh-CN" dirty="0">
                <a:latin typeface="+mj-lt"/>
              </a:rPr>
              <a:t>HPC</a:t>
            </a:r>
            <a:r>
              <a:rPr kumimoji="1" lang="zh-CN" altLang="en-US" dirty="0">
                <a:latin typeface="+mj-lt"/>
              </a:rPr>
              <a:t>领域的潜能</a:t>
            </a:r>
            <a:endParaRPr kumimoji="1" lang="en-US" altLang="zh-CN" dirty="0">
              <a:latin typeface="+mj-lt"/>
            </a:endParaRPr>
          </a:p>
          <a:p>
            <a:r>
              <a:rPr kumimoji="1" lang="zh-CN" altLang="en-US" dirty="0">
                <a:latin typeface="+mj-lt"/>
              </a:rPr>
              <a:t>方法</a:t>
            </a:r>
            <a:endParaRPr kumimoji="1" lang="en-US" altLang="zh-CN" dirty="0">
              <a:latin typeface="+mj-lt"/>
            </a:endParaRPr>
          </a:p>
          <a:p>
            <a:pPr lvl="1"/>
            <a:r>
              <a:rPr kumimoji="1" lang="zh-CN" altLang="en-US" dirty="0">
                <a:latin typeface="+mj-lt"/>
              </a:rPr>
              <a:t>简单起见，目前的工作仅考虑</a:t>
            </a:r>
            <a:r>
              <a:rPr kumimoji="1" lang="en-US" altLang="zh-CN" dirty="0">
                <a:solidFill>
                  <a:srgbClr val="FF0000"/>
                </a:solidFill>
                <a:latin typeface="+mj-lt"/>
              </a:rPr>
              <a:t>GEMM</a:t>
            </a:r>
            <a:r>
              <a:rPr kumimoji="1" lang="zh-CN" altLang="en-US" dirty="0">
                <a:latin typeface="+mj-lt"/>
              </a:rPr>
              <a:t>和</a:t>
            </a:r>
            <a:r>
              <a:rPr kumimoji="1" lang="zh-CN" altLang="en-US" dirty="0">
                <a:solidFill>
                  <a:srgbClr val="FF0000"/>
                </a:solidFill>
                <a:latin typeface="+mj-lt"/>
              </a:rPr>
              <a:t>单核</a:t>
            </a:r>
            <a:r>
              <a:rPr kumimoji="1" lang="zh-CN" altLang="en-US" dirty="0">
                <a:latin typeface="+mj-lt"/>
              </a:rPr>
              <a:t>情况</a:t>
            </a:r>
            <a:endParaRPr kumimoji="1" lang="en-US" altLang="zh-CN" dirty="0">
              <a:latin typeface="+mj-lt"/>
            </a:endParaRPr>
          </a:p>
          <a:p>
            <a:pPr lvl="1"/>
            <a:r>
              <a:rPr kumimoji="1" lang="zh-CN" altLang="en-US" dirty="0">
                <a:latin typeface="+mj-lt"/>
              </a:rPr>
              <a:t>通过</a:t>
            </a:r>
            <a:r>
              <a:rPr kumimoji="1" lang="en-US" altLang="zh-CN" dirty="0">
                <a:latin typeface="+mj-lt"/>
              </a:rPr>
              <a:t>MLIR</a:t>
            </a:r>
            <a:r>
              <a:rPr kumimoji="1" lang="zh-CN" altLang="en-US" dirty="0">
                <a:latin typeface="+mj-lt"/>
              </a:rPr>
              <a:t>探索</a:t>
            </a:r>
            <a:r>
              <a:rPr kumimoji="1" lang="en-US" altLang="zh-CN" dirty="0">
                <a:latin typeface="+mj-lt"/>
              </a:rPr>
              <a:t>BLIS</a:t>
            </a:r>
            <a:r>
              <a:rPr kumimoji="1" lang="zh-CN" altLang="en-US" dirty="0">
                <a:latin typeface="+mj-lt"/>
              </a:rPr>
              <a:t>框架的</a:t>
            </a:r>
            <a:r>
              <a:rPr kumimoji="1" lang="zh-CN" altLang="en-US" dirty="0">
                <a:solidFill>
                  <a:srgbClr val="FF0000"/>
                </a:solidFill>
                <a:latin typeface="+mj-lt"/>
              </a:rPr>
              <a:t>缓存感知</a:t>
            </a:r>
            <a:r>
              <a:rPr kumimoji="1" lang="zh-CN" altLang="en-US" dirty="0">
                <a:latin typeface="+mj-lt"/>
              </a:rPr>
              <a:t>算法</a:t>
            </a:r>
            <a:endParaRPr kumimoji="1" lang="en-US" altLang="zh-CN" dirty="0">
              <a:latin typeface="+mj-lt"/>
            </a:endParaRPr>
          </a:p>
          <a:p>
            <a:pPr lvl="1"/>
            <a:r>
              <a:rPr kumimoji="1" lang="zh-CN" altLang="en-US" dirty="0">
                <a:latin typeface="+mj-lt"/>
              </a:rPr>
              <a:t>评估性能并将其与专家库比较</a:t>
            </a:r>
          </a:p>
        </p:txBody>
      </p:sp>
    </p:spTree>
    <p:extLst>
      <p:ext uri="{BB962C8B-B14F-4D97-AF65-F5344CB8AC3E}">
        <p14:creationId xmlns:p14="http://schemas.microsoft.com/office/powerpoint/2010/main" val="3779516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072D60-698A-0CD2-9A4D-575E711012EE}"/>
              </a:ext>
            </a:extLst>
          </p:cNvPr>
          <p:cNvSpPr>
            <a:spLocks noGrp="1"/>
          </p:cNvSpPr>
          <p:nvPr>
            <p:ph type="title"/>
          </p:nvPr>
        </p:nvSpPr>
        <p:spPr/>
        <p:txBody>
          <a:bodyPr/>
          <a:lstStyle/>
          <a:p>
            <a:r>
              <a:rPr kumimoji="1" lang="zh-CN" altLang="en-US" dirty="0"/>
              <a:t>算法</a:t>
            </a:r>
          </a:p>
        </p:txBody>
      </p:sp>
      <p:sp>
        <p:nvSpPr>
          <p:cNvPr id="3" name="灯片编号占位符 2">
            <a:extLst>
              <a:ext uri="{FF2B5EF4-FFF2-40B4-BE49-F238E27FC236}">
                <a16:creationId xmlns:a16="http://schemas.microsoft.com/office/drawing/2014/main" id="{5C51985F-549D-E2C6-D18C-BB1B6D281153}"/>
              </a:ext>
            </a:extLst>
          </p:cNvPr>
          <p:cNvSpPr>
            <a:spLocks noGrp="1"/>
          </p:cNvSpPr>
          <p:nvPr>
            <p:ph type="sldNum" sz="quarter" idx="10"/>
          </p:nvPr>
        </p:nvSpPr>
        <p:spPr/>
        <p:txBody>
          <a:bodyPr/>
          <a:lstStyle/>
          <a:p>
            <a:fld id="{86CB4B4D-7CA3-9044-876B-883B54F8677D}" type="slidenum">
              <a:rPr lang="en-US" altLang="zh-CN" smtClean="0"/>
              <a:t>33</a:t>
            </a:fld>
            <a:endParaRPr lang="zh-CN" altLang="en-US"/>
          </a:p>
        </p:txBody>
      </p:sp>
      <p:sp>
        <p:nvSpPr>
          <p:cNvPr id="5" name="文本框 4">
            <a:extLst>
              <a:ext uri="{FF2B5EF4-FFF2-40B4-BE49-F238E27FC236}">
                <a16:creationId xmlns:a16="http://schemas.microsoft.com/office/drawing/2014/main" id="{82BB2E44-82D6-B8A0-DF6D-93BFDBD15B72}"/>
              </a:ext>
            </a:extLst>
          </p:cNvPr>
          <p:cNvSpPr txBox="1"/>
          <p:nvPr/>
        </p:nvSpPr>
        <p:spPr>
          <a:xfrm>
            <a:off x="650318" y="1702930"/>
            <a:ext cx="10891361" cy="3785652"/>
          </a:xfrm>
          <a:prstGeom prst="rect">
            <a:avLst/>
          </a:prstGeom>
          <a:noFill/>
        </p:spPr>
        <p:txBody>
          <a:bodyPr wrap="square">
            <a:spAutoFit/>
          </a:bodyPr>
          <a:lstStyle/>
          <a:p>
            <a:pPr defTabSz="216000"/>
            <a:r>
              <a:rPr lang="de-DE" altLang="zh-CN" sz="1200" b="0" dirty="0">
                <a:effectLst/>
                <a:latin typeface="Menlo" panose="020B0609030804020204" pitchFamily="49" charset="0"/>
              </a:rPr>
              <a:t>scf.for %</a:t>
            </a:r>
            <a:r>
              <a:rPr lang="de-DE" altLang="zh-CN" sz="1200" b="0" dirty="0" err="1">
                <a:effectLst/>
                <a:latin typeface="Menlo" panose="020B0609030804020204" pitchFamily="49" charset="0"/>
              </a:rPr>
              <a:t>j_c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a:t>
            </a:r>
            <a:r>
              <a:rPr lang="de-DE" altLang="zh-CN" sz="1200" b="0" dirty="0">
                <a:effectLst/>
                <a:latin typeface="Menlo" panose="020B0609030804020204" pitchFamily="49" charset="0"/>
              </a:rPr>
              <a:t> </a:t>
            </a:r>
            <a:r>
              <a:rPr lang="de-DE" altLang="zh-CN" sz="1200" b="1" dirty="0" err="1">
                <a:solidFill>
                  <a:srgbClr val="00B0F0"/>
                </a:solidFill>
                <a:effectLst/>
                <a:latin typeface="Menlo" panose="020B0609030804020204" pitchFamily="49" charset="0"/>
              </a:rPr>
              <a:t>step</a:t>
            </a:r>
            <a:r>
              <a:rPr lang="de-DE" altLang="zh-CN" sz="1200" b="1" dirty="0">
                <a:solidFill>
                  <a:srgbClr val="00B0F0"/>
                </a:solidFill>
                <a:effectLst/>
                <a:latin typeface="Menlo" panose="020B0609030804020204" pitchFamily="49" charset="0"/>
              </a:rPr>
              <a:t> %</a:t>
            </a:r>
            <a:r>
              <a:rPr lang="de-DE" altLang="zh-CN" sz="1200" b="1" dirty="0" err="1">
                <a:solidFill>
                  <a:srgbClr val="00B0F0"/>
                </a:solidFill>
                <a:effectLst/>
                <a:latin typeface="Menlo" panose="020B0609030804020204" pitchFamily="49" charset="0"/>
              </a:rPr>
              <a:t>n_c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a:t>
            </a:r>
            <a:r>
              <a:rPr lang="de-DE" altLang="zh-CN" sz="1200" b="0" dirty="0">
                <a:effectLst/>
                <a:latin typeface="Menlo" panose="020B0609030804020204" pitchFamily="49" charset="0"/>
              </a:rPr>
              <a:t> </a:t>
            </a:r>
            <a:r>
              <a:rPr lang="de-DE" altLang="zh-CN" sz="1200" b="1" dirty="0" err="1">
                <a:solidFill>
                  <a:srgbClr val="00B0F0"/>
                </a:solidFill>
                <a:effectLst/>
                <a:latin typeface="Menlo" panose="020B0609030804020204" pitchFamily="49" charset="0"/>
              </a:rPr>
              <a:t>step</a:t>
            </a:r>
            <a:r>
              <a:rPr lang="de-DE" altLang="zh-CN" sz="1200" b="1" dirty="0">
                <a:solidFill>
                  <a:srgbClr val="00B0F0"/>
                </a:solidFill>
                <a:effectLst/>
                <a:latin typeface="Menlo" panose="020B0609030804020204" pitchFamily="49" charset="0"/>
              </a:rPr>
              <a:t> %</a:t>
            </a:r>
            <a:r>
              <a:rPr lang="de-DE" altLang="zh-CN" sz="1200" b="1" dirty="0" err="1">
                <a:solidFill>
                  <a:srgbClr val="00B0F0"/>
                </a:solidFill>
                <a:effectLst/>
                <a:latin typeface="Menlo" panose="020B0609030804020204" pitchFamily="49" charset="0"/>
              </a:rPr>
              <a:t>k_c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func.call</a:t>
            </a:r>
            <a:r>
              <a:rPr lang="de-DE" altLang="zh-CN" sz="1200" b="0" dirty="0">
                <a:effectLst/>
                <a:latin typeface="Menlo" panose="020B0609030804020204" pitchFamily="49" charset="0"/>
              </a:rPr>
              <a:t> </a:t>
            </a:r>
            <a:r>
              <a:rPr lang="de-DE" altLang="zh-CN" sz="1200" dirty="0">
                <a:effectLst/>
                <a:latin typeface="Menlo" panose="020B0609030804020204" pitchFamily="49" charset="0"/>
              </a:rPr>
              <a:t>@</a:t>
            </a:r>
            <a:r>
              <a:rPr lang="de-DE" altLang="zh-CN" sz="1200" dirty="0" err="1">
                <a:effectLst/>
                <a:latin typeface="Menlo" panose="020B0609030804020204" pitchFamily="49" charset="0"/>
              </a:rPr>
              <a:t>pack_row_major</a:t>
            </a:r>
            <a:r>
              <a:rPr lang="de-DE" altLang="zh-CN" sz="1200" dirty="0">
                <a:effectLst/>
                <a:latin typeface="Menlo" panose="020B0609030804020204" pitchFamily="49" charset="0"/>
              </a:rPr>
              <a:t>(%</a:t>
            </a:r>
            <a:r>
              <a:rPr lang="de-DE" altLang="zh-CN" sz="1200" b="0" dirty="0">
                <a:effectLst/>
                <a:latin typeface="Menlo" panose="020B0609030804020204" pitchFamily="49" charset="0"/>
              </a:rPr>
              <a:t>B, %</a:t>
            </a:r>
            <a:r>
              <a:rPr lang="de-DE" altLang="zh-CN" sz="1200" b="0" dirty="0" err="1">
                <a:effectLst/>
                <a:latin typeface="Menlo" panose="020B0609030804020204" pitchFamily="49" charset="0"/>
              </a:rPr>
              <a:t>B_c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j_c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n_r</a:t>
            </a:r>
            <a:r>
              <a:rPr lang="de-DE" altLang="zh-CN" sz="1200" b="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-&gt;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i_c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%m </a:t>
            </a:r>
            <a:r>
              <a:rPr lang="de-DE" altLang="zh-CN" sz="1200" b="1" dirty="0" err="1">
                <a:solidFill>
                  <a:srgbClr val="00B0F0"/>
                </a:solidFill>
                <a:effectLst/>
                <a:latin typeface="Menlo" panose="020B0609030804020204" pitchFamily="49" charset="0"/>
              </a:rPr>
              <a:t>step</a:t>
            </a:r>
            <a:r>
              <a:rPr lang="de-DE" altLang="zh-CN" sz="1200" b="1" dirty="0">
                <a:solidFill>
                  <a:srgbClr val="00B0F0"/>
                </a:solidFill>
                <a:effectLst/>
                <a:latin typeface="Menlo" panose="020B0609030804020204" pitchFamily="49" charset="0"/>
              </a:rPr>
              <a:t> %</a:t>
            </a:r>
            <a:r>
              <a:rPr lang="de-DE" altLang="zh-CN" sz="1200" b="1" dirty="0" err="1">
                <a:solidFill>
                  <a:srgbClr val="00B0F0"/>
                </a:solidFill>
                <a:effectLst/>
                <a:latin typeface="Menlo" panose="020B0609030804020204" pitchFamily="49" charset="0"/>
              </a:rPr>
              <a:t>m_c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func.call</a:t>
            </a:r>
            <a:r>
              <a:rPr lang="de-DE" altLang="zh-CN" sz="1200" b="0" dirty="0">
                <a:effectLst/>
                <a:latin typeface="Menlo" panose="020B0609030804020204" pitchFamily="49" charset="0"/>
              </a:rPr>
              <a:t> </a:t>
            </a:r>
            <a:r>
              <a:rPr lang="de-DE" altLang="zh-CN" sz="1200" dirty="0">
                <a:effectLst/>
                <a:latin typeface="Menlo" panose="020B0609030804020204" pitchFamily="49" charset="0"/>
              </a:rPr>
              <a:t>@</a:t>
            </a:r>
            <a:r>
              <a:rPr lang="de-DE" altLang="zh-CN" sz="1200" dirty="0" err="1">
                <a:effectLst/>
                <a:latin typeface="Menlo" panose="020B0609030804020204" pitchFamily="49" charset="0"/>
              </a:rPr>
              <a:t>pack_col_major</a:t>
            </a:r>
            <a:r>
              <a:rPr lang="de-DE" altLang="zh-CN" sz="1200" b="0" dirty="0">
                <a:effectLst/>
                <a:latin typeface="Menlo" panose="020B0609030804020204" pitchFamily="49" charset="0"/>
              </a:rPr>
              <a:t>(%A, %</a:t>
            </a:r>
            <a:r>
              <a:rPr lang="de-DE" altLang="zh-CN" sz="1200" b="0" dirty="0" err="1">
                <a:effectLst/>
                <a:latin typeface="Menlo" panose="020B0609030804020204" pitchFamily="49" charset="0"/>
              </a:rPr>
              <a:t>A_c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m_r</a:t>
            </a:r>
            <a:r>
              <a:rPr lang="de-DE" altLang="zh-CN" sz="1200" b="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-&gt;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j_r</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n_c</a:t>
            </a:r>
            <a:r>
              <a:rPr lang="de-DE" altLang="zh-CN" sz="1200" b="0" dirty="0">
                <a:effectLst/>
                <a:latin typeface="Menlo" panose="020B0609030804020204" pitchFamily="49" charset="0"/>
              </a:rPr>
              <a:t> </a:t>
            </a:r>
            <a:r>
              <a:rPr lang="de-DE" altLang="zh-CN" sz="1200" b="1" dirty="0" err="1">
                <a:solidFill>
                  <a:srgbClr val="00B0F0"/>
                </a:solidFill>
                <a:effectLst/>
                <a:latin typeface="Menlo" panose="020B0609030804020204" pitchFamily="49" charset="0"/>
              </a:rPr>
              <a:t>step</a:t>
            </a:r>
            <a:r>
              <a:rPr lang="de-DE" altLang="zh-CN" sz="1200" b="1" dirty="0">
                <a:solidFill>
                  <a:srgbClr val="00B0F0"/>
                </a:solidFill>
                <a:effectLst/>
                <a:latin typeface="Menlo" panose="020B0609030804020204" pitchFamily="49" charset="0"/>
              </a:rPr>
              <a:t> %</a:t>
            </a:r>
            <a:r>
              <a:rPr lang="de-DE" altLang="zh-CN" sz="1200" b="1" dirty="0" err="1">
                <a:solidFill>
                  <a:srgbClr val="00B0F0"/>
                </a:solidFill>
                <a:effectLst/>
                <a:latin typeface="Menlo" panose="020B0609030804020204" pitchFamily="49" charset="0"/>
              </a:rPr>
              <a:t>n_r</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i_r</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m_c</a:t>
            </a:r>
            <a:r>
              <a:rPr lang="de-DE" altLang="zh-CN" sz="1200" b="0" dirty="0">
                <a:effectLst/>
                <a:latin typeface="Menlo" panose="020B0609030804020204" pitchFamily="49" charset="0"/>
              </a:rPr>
              <a:t> </a:t>
            </a:r>
            <a:r>
              <a:rPr lang="de-DE" altLang="zh-CN" sz="1200" b="1" dirty="0" err="1">
                <a:solidFill>
                  <a:srgbClr val="00B0F0"/>
                </a:solidFill>
                <a:effectLst/>
                <a:latin typeface="Menlo" panose="020B0609030804020204" pitchFamily="49" charset="0"/>
              </a:rPr>
              <a:t>step</a:t>
            </a:r>
            <a:r>
              <a:rPr lang="de-DE" altLang="zh-CN" sz="1200" b="1" dirty="0">
                <a:solidFill>
                  <a:srgbClr val="00B0F0"/>
                </a:solidFill>
                <a:effectLst/>
                <a:latin typeface="Menlo" panose="020B0609030804020204" pitchFamily="49" charset="0"/>
              </a:rPr>
              <a:t> %</a:t>
            </a:r>
            <a:r>
              <a:rPr lang="de-DE" altLang="zh-CN" sz="1200" b="1" dirty="0" err="1">
                <a:solidFill>
                  <a:srgbClr val="00B0F0"/>
                </a:solidFill>
                <a:effectLst/>
                <a:latin typeface="Menlo" panose="020B0609030804020204" pitchFamily="49" charset="0"/>
              </a:rPr>
              <a:t>m_r</a:t>
            </a:r>
            <a:r>
              <a:rPr lang="de-DE" altLang="zh-CN" sz="1200" b="1" dirty="0">
                <a:solidFill>
                  <a:srgbClr val="00B0F0"/>
                </a:solidFill>
                <a:effectLst/>
                <a:latin typeface="Menlo" panose="020B0609030804020204" pitchFamily="49" charset="0"/>
              </a:rPr>
              <a:t> </a:t>
            </a:r>
            <a:r>
              <a:rPr lang="de-DE" altLang="zh-CN" sz="1200" b="0" dirty="0">
                <a:effectLst/>
                <a:latin typeface="Menlo" panose="020B0609030804020204" pitchFamily="49" charset="0"/>
              </a:rPr>
              <a:t>{</a:t>
            </a: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scf.for</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p_r</a:t>
            </a:r>
            <a:r>
              <a:rPr lang="zh-CN" altLang="en-US" sz="1200" dirty="0">
                <a:latin typeface="Menlo" panose="020B0609030804020204" pitchFamily="49" charset="0"/>
              </a:rPr>
              <a:t> </a:t>
            </a:r>
            <a:r>
              <a:rPr lang="en-US" altLang="zh-CN" sz="1200" dirty="0">
                <a:latin typeface="Menlo" panose="020B0609030804020204" pitchFamily="49" charset="0"/>
              </a:rPr>
              <a:t>=</a:t>
            </a:r>
            <a:r>
              <a:rPr lang="zh-CN" altLang="en-US" sz="1200" dirty="0">
                <a:latin typeface="Menlo" panose="020B0609030804020204" pitchFamily="49" charset="0"/>
              </a:rPr>
              <a:t> </a:t>
            </a:r>
            <a:r>
              <a:rPr lang="en-US" altLang="zh-CN" sz="1200" dirty="0">
                <a:latin typeface="Menlo" panose="020B0609030804020204" pitchFamily="49" charset="0"/>
              </a:rPr>
              <a:t>%c0</a:t>
            </a:r>
            <a:r>
              <a:rPr lang="zh-CN" altLang="en-US" sz="1200" dirty="0">
                <a:latin typeface="Menlo" panose="020B0609030804020204" pitchFamily="49" charset="0"/>
              </a:rPr>
              <a:t> </a:t>
            </a:r>
            <a:r>
              <a:rPr lang="en-US" altLang="zh-CN" sz="1200" dirty="0">
                <a:latin typeface="Menlo" panose="020B0609030804020204" pitchFamily="49" charset="0"/>
              </a:rPr>
              <a:t>to</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k_c</a:t>
            </a:r>
            <a:r>
              <a:rPr lang="zh-CN" altLang="en-US" sz="1200" dirty="0">
                <a:latin typeface="Menlo" panose="020B0609030804020204" pitchFamily="49" charset="0"/>
              </a:rPr>
              <a:t> </a:t>
            </a:r>
            <a:r>
              <a:rPr lang="en-US" altLang="zh-CN" sz="1200" dirty="0">
                <a:latin typeface="Menlo" panose="020B0609030804020204" pitchFamily="49" charset="0"/>
              </a:rPr>
              <a:t>step</a:t>
            </a:r>
            <a:r>
              <a:rPr lang="zh-CN" altLang="en-US" sz="1200" dirty="0">
                <a:latin typeface="Menlo" panose="020B0609030804020204" pitchFamily="49" charset="0"/>
              </a:rPr>
              <a:t> </a:t>
            </a:r>
            <a:r>
              <a:rPr lang="en-US" altLang="zh-CN" sz="1200" dirty="0">
                <a:latin typeface="Menlo" panose="020B0609030804020204" pitchFamily="49" charset="0"/>
              </a:rPr>
              <a:t>%c_1</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vector.fma</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vector.fma</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p>
          <a:p>
            <a:pPr defTabSz="216000"/>
            <a:r>
              <a:rPr lang="en-US" altLang="zh-CN" sz="1200" dirty="0">
                <a:latin typeface="Menlo" panose="020B0609030804020204" pitchFamily="49" charset="0"/>
              </a:rPr>
              <a:t>						...</a:t>
            </a:r>
            <a:endParaRPr lang="de-DE" altLang="zh-CN" sz="1200" dirty="0">
              <a:latin typeface="Menlo" panose="020B0609030804020204" pitchFamily="49" charset="0"/>
            </a:endParaRPr>
          </a:p>
          <a:p>
            <a:pPr defTabSz="216000"/>
            <a:r>
              <a:rPr lang="de-DE" altLang="zh-CN" sz="1200" b="0" dirty="0">
                <a:effectLst/>
                <a:latin typeface="Menlo" panose="020B0609030804020204" pitchFamily="49" charset="0"/>
              </a:rPr>
              <a:t>					</a:t>
            </a:r>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de-DE" altLang="zh-CN" sz="1200" b="0" dirty="0">
                <a:effectLst/>
                <a:latin typeface="Menlo" panose="020B0609030804020204" pitchFamily="49" charset="0"/>
              </a:rPr>
              <a:t>		</a:t>
            </a:r>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p:txBody>
      </p:sp>
      <p:sp>
        <p:nvSpPr>
          <p:cNvPr id="6" name="文本框 5">
            <a:extLst>
              <a:ext uri="{FF2B5EF4-FFF2-40B4-BE49-F238E27FC236}">
                <a16:creationId xmlns:a16="http://schemas.microsoft.com/office/drawing/2014/main" id="{E01BB8F7-357B-AF1A-9970-B335F117FE9E}"/>
              </a:ext>
            </a:extLst>
          </p:cNvPr>
          <p:cNvSpPr txBox="1"/>
          <p:nvPr/>
        </p:nvSpPr>
        <p:spPr>
          <a:xfrm>
            <a:off x="3989908" y="5488582"/>
            <a:ext cx="3796232" cy="276999"/>
          </a:xfrm>
          <a:prstGeom prst="rect">
            <a:avLst/>
          </a:prstGeom>
          <a:noFill/>
        </p:spPr>
        <p:txBody>
          <a:bodyPr wrap="none" rtlCol="0">
            <a:spAutoFit/>
          </a:bodyPr>
          <a:lstStyle/>
          <a:p>
            <a:r>
              <a:rPr kumimoji="1" lang="en-US" altLang="zh-CN" sz="1200" dirty="0">
                <a:latin typeface="Lucida Grande" panose="020B0600040502020204" pitchFamily="34" charset="0"/>
                <a:cs typeface="Lucida Grande" panose="020B0600040502020204" pitchFamily="34" charset="0"/>
              </a:rPr>
              <a:t>Fig.</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The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overall</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structure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of</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our</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GEMM</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program</a:t>
            </a:r>
            <a:endParaRPr kumimoji="1" lang="zh-CN" altLang="en-US" sz="1200" dirty="0">
              <a:latin typeface="Lucida Grande" panose="020B0600040502020204" pitchFamily="34" charset="0"/>
              <a:cs typeface="Lucida Grande" panose="020B0600040502020204" pitchFamily="34" charset="0"/>
            </a:endParaRPr>
          </a:p>
        </p:txBody>
      </p:sp>
      <p:sp>
        <p:nvSpPr>
          <p:cNvPr id="7" name="文本框 6">
            <a:extLst>
              <a:ext uri="{FF2B5EF4-FFF2-40B4-BE49-F238E27FC236}">
                <a16:creationId xmlns:a16="http://schemas.microsoft.com/office/drawing/2014/main" id="{453C14DB-A443-FB45-81B1-E78F450EE5C6}"/>
              </a:ext>
            </a:extLst>
          </p:cNvPr>
          <p:cNvSpPr txBox="1"/>
          <p:nvPr/>
        </p:nvSpPr>
        <p:spPr>
          <a:xfrm>
            <a:off x="4920297" y="745849"/>
            <a:ext cx="6296917" cy="1077218"/>
          </a:xfrm>
          <a:prstGeom prst="rect">
            <a:avLst/>
          </a:prstGeom>
          <a:noFill/>
        </p:spPr>
        <p:txBody>
          <a:bodyPr wrap="square" rtlCol="0">
            <a:spAutoFit/>
          </a:bodyPr>
          <a:lstStyle/>
          <a:p>
            <a:pPr marL="285750" indent="-285750" defTabSz="216000">
              <a:buFont typeface="Arial" panose="020B0604020202020204" pitchFamily="34" charset="0"/>
              <a:buChar char="•"/>
            </a:pPr>
            <a:r>
              <a:rPr kumimoji="1" lang="en-US" altLang="zh-CN" sz="1600" dirty="0">
                <a:latin typeface="Lucida Grande" panose="020B0600040502020204" pitchFamily="34" charset="0"/>
                <a:cs typeface="Lucida Grande" panose="020B0600040502020204" pitchFamily="34" charset="0"/>
              </a:rPr>
              <a:t>Optimization</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1:</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Tiling</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Strategies</a:t>
            </a:r>
          </a:p>
          <a:p>
            <a:pPr marL="742950" lvl="1" indent="-285750" defTabSz="216000">
              <a:buFont typeface="Arial" panose="020B0604020202020204" pitchFamily="34" charset="0"/>
              <a:buChar char="•"/>
            </a:pPr>
            <a:r>
              <a:rPr kumimoji="1" lang="en-US" altLang="zh-CN" sz="1600" dirty="0">
                <a:latin typeface="Lucida Grande" panose="020B0600040502020204" pitchFamily="34" charset="0"/>
                <a:cs typeface="Lucida Grande" panose="020B0600040502020204" pitchFamily="34" charset="0"/>
              </a:rPr>
              <a:t>Tiling parameters: </a:t>
            </a:r>
            <a:r>
              <a:rPr kumimoji="1" lang="en-US" altLang="zh-CN" sz="1600" dirty="0" err="1">
                <a:latin typeface="Lucida Grande" panose="020B0600040502020204" pitchFamily="34" charset="0"/>
                <a:cs typeface="Lucida Grande" panose="020B0600040502020204" pitchFamily="34" charset="0"/>
              </a:rPr>
              <a:t>n_c</a:t>
            </a:r>
            <a:r>
              <a:rPr kumimoji="1" lang="en-US" altLang="zh-CN" sz="1600" dirty="0">
                <a:latin typeface="Lucida Grande" panose="020B0600040502020204" pitchFamily="34" charset="0"/>
                <a:cs typeface="Lucida Grande" panose="020B0600040502020204" pitchFamily="34" charset="0"/>
              </a:rPr>
              <a:t>, </a:t>
            </a:r>
            <a:r>
              <a:rPr kumimoji="1" lang="en-US" altLang="zh-CN" sz="1600" dirty="0" err="1">
                <a:latin typeface="Lucida Grande" panose="020B0600040502020204" pitchFamily="34" charset="0"/>
                <a:cs typeface="Lucida Grande" panose="020B0600040502020204" pitchFamily="34" charset="0"/>
              </a:rPr>
              <a:t>k_c</a:t>
            </a:r>
            <a:r>
              <a:rPr kumimoji="1" lang="en-US" altLang="zh-CN" sz="1600" dirty="0">
                <a:latin typeface="Lucida Grande" panose="020B0600040502020204" pitchFamily="34" charset="0"/>
                <a:cs typeface="Lucida Grande" panose="020B0600040502020204" pitchFamily="34" charset="0"/>
              </a:rPr>
              <a:t>, </a:t>
            </a:r>
            <a:r>
              <a:rPr kumimoji="1" lang="en-US" altLang="zh-CN" sz="1600" dirty="0" err="1">
                <a:latin typeface="Lucida Grande" panose="020B0600040502020204" pitchFamily="34" charset="0"/>
                <a:cs typeface="Lucida Grande" panose="020B0600040502020204" pitchFamily="34" charset="0"/>
              </a:rPr>
              <a:t>m_c</a:t>
            </a:r>
            <a:r>
              <a:rPr kumimoji="1" lang="en-US" altLang="zh-CN" sz="1600" dirty="0">
                <a:latin typeface="Lucida Grande" panose="020B0600040502020204" pitchFamily="34" charset="0"/>
                <a:cs typeface="Lucida Grande" panose="020B0600040502020204" pitchFamily="34" charset="0"/>
              </a:rPr>
              <a:t>, </a:t>
            </a:r>
            <a:r>
              <a:rPr kumimoji="1" lang="en-US" altLang="zh-CN" sz="1600" dirty="0" err="1">
                <a:latin typeface="Lucida Grande" panose="020B0600040502020204" pitchFamily="34" charset="0"/>
                <a:cs typeface="Lucida Grande" panose="020B0600040502020204" pitchFamily="34" charset="0"/>
              </a:rPr>
              <a:t>n_r</a:t>
            </a:r>
            <a:r>
              <a:rPr kumimoji="1" lang="en-US" altLang="zh-CN" sz="1600" dirty="0">
                <a:latin typeface="Lucida Grande" panose="020B0600040502020204" pitchFamily="34" charset="0"/>
                <a:cs typeface="Lucida Grande" panose="020B0600040502020204" pitchFamily="34" charset="0"/>
              </a:rPr>
              <a:t>, </a:t>
            </a:r>
            <a:r>
              <a:rPr kumimoji="1" lang="en-US" altLang="zh-CN" sz="1600" dirty="0" err="1">
                <a:latin typeface="Lucida Grande" panose="020B0600040502020204" pitchFamily="34" charset="0"/>
                <a:cs typeface="Lucida Grande" panose="020B0600040502020204" pitchFamily="34" charset="0"/>
              </a:rPr>
              <a:t>m_r</a:t>
            </a:r>
            <a:endParaRPr kumimoji="1" lang="en-US" altLang="zh-CN" sz="1600" dirty="0">
              <a:latin typeface="Lucida Grande" panose="020B0600040502020204" pitchFamily="34" charset="0"/>
              <a:cs typeface="Lucida Grande" panose="020B0600040502020204" pitchFamily="34" charset="0"/>
            </a:endParaRPr>
          </a:p>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2:</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Packing</a:t>
            </a:r>
          </a:p>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3:</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Vectorization</a:t>
            </a:r>
          </a:p>
        </p:txBody>
      </p:sp>
      <p:sp>
        <p:nvSpPr>
          <p:cNvPr id="8" name="左大括号 7">
            <a:extLst>
              <a:ext uri="{FF2B5EF4-FFF2-40B4-BE49-F238E27FC236}">
                <a16:creationId xmlns:a16="http://schemas.microsoft.com/office/drawing/2014/main" id="{DC43FFBA-6B67-4E8F-1012-A4F77DEDA38C}"/>
              </a:ext>
            </a:extLst>
          </p:cNvPr>
          <p:cNvSpPr/>
          <p:nvPr/>
        </p:nvSpPr>
        <p:spPr>
          <a:xfrm>
            <a:off x="7518071" y="3857633"/>
            <a:ext cx="185798" cy="1224448"/>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p>
        </p:txBody>
      </p:sp>
      <p:sp>
        <p:nvSpPr>
          <p:cNvPr id="9" name="文本框 8">
            <a:extLst>
              <a:ext uri="{FF2B5EF4-FFF2-40B4-BE49-F238E27FC236}">
                <a16:creationId xmlns:a16="http://schemas.microsoft.com/office/drawing/2014/main" id="{02D82697-9C64-C94A-52C4-1D351779B1A6}"/>
              </a:ext>
            </a:extLst>
          </p:cNvPr>
          <p:cNvSpPr txBox="1"/>
          <p:nvPr/>
        </p:nvSpPr>
        <p:spPr>
          <a:xfrm>
            <a:off x="4319326" y="4315969"/>
            <a:ext cx="3137397" cy="307777"/>
          </a:xfrm>
          <a:prstGeom prst="rect">
            <a:avLst/>
          </a:prstGeom>
          <a:noFill/>
        </p:spPr>
        <p:txBody>
          <a:bodyPr wrap="none" rtlCol="0">
            <a:spAutoFit/>
          </a:bodyPr>
          <a:lstStyle/>
          <a:p>
            <a:r>
              <a:rPr kumimoji="1" lang="en-US" altLang="zh-CN" sz="1400" dirty="0">
                <a:latin typeface="Lucida Grande" panose="020B0600040502020204" pitchFamily="34" charset="0"/>
                <a:cs typeface="Lucida Grande" panose="020B0600040502020204" pitchFamily="34" charset="0"/>
              </a:rPr>
              <a:t>Two</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ways</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to</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get</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tiling</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parameters</a:t>
            </a:r>
            <a:endParaRPr kumimoji="1" lang="zh-CN" altLang="en-US" sz="1400" dirty="0">
              <a:latin typeface="Lucida Grande" panose="020B0600040502020204" pitchFamily="34" charset="0"/>
              <a:cs typeface="Lucida Grande" panose="020B0600040502020204" pitchFamily="34" charset="0"/>
            </a:endParaRPr>
          </a:p>
        </p:txBody>
      </p:sp>
      <p:sp>
        <p:nvSpPr>
          <p:cNvPr id="10" name="文本框 9">
            <a:extLst>
              <a:ext uri="{FF2B5EF4-FFF2-40B4-BE49-F238E27FC236}">
                <a16:creationId xmlns:a16="http://schemas.microsoft.com/office/drawing/2014/main" id="{4CF1CAB9-0E1C-C614-0A29-09E6ECEC8D27}"/>
              </a:ext>
            </a:extLst>
          </p:cNvPr>
          <p:cNvSpPr txBox="1"/>
          <p:nvPr/>
        </p:nvSpPr>
        <p:spPr>
          <a:xfrm>
            <a:off x="7765217" y="3703744"/>
            <a:ext cx="2890535" cy="307777"/>
          </a:xfrm>
          <a:prstGeom prst="rect">
            <a:avLst/>
          </a:prstGeom>
          <a:noFill/>
        </p:spPr>
        <p:txBody>
          <a:bodyPr wrap="none" rtlCol="0">
            <a:spAutoFit/>
          </a:bodyPr>
          <a:lstStyle/>
          <a:p>
            <a:r>
              <a:rPr kumimoji="1" lang="en-US" altLang="zh-CN" sz="1400" dirty="0">
                <a:latin typeface="Lucida Grande" panose="020B0600040502020204" pitchFamily="34" charset="0"/>
                <a:cs typeface="Lucida Grande" panose="020B0600040502020204" pitchFamily="34" charset="0"/>
              </a:rPr>
              <a:t>Calculated</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by</a:t>
            </a:r>
            <a:r>
              <a:rPr kumimoji="1" lang="zh-CN" altLang="en-US" sz="1400" dirty="0">
                <a:latin typeface="Lucida Grande" panose="020B0600040502020204" pitchFamily="34" charset="0"/>
                <a:cs typeface="Lucida Grande" panose="020B0600040502020204" pitchFamily="34" charset="0"/>
              </a:rPr>
              <a:t> </a:t>
            </a:r>
            <a:r>
              <a:rPr kumimoji="1" lang="en-US" altLang="zh-CN" sz="1400" b="1" dirty="0">
                <a:solidFill>
                  <a:srgbClr val="FF0000"/>
                </a:solidFill>
                <a:latin typeface="Lucida Grande" panose="020B0600040502020204" pitchFamily="34" charset="0"/>
                <a:cs typeface="Lucida Grande" panose="020B0600040502020204" pitchFamily="34" charset="0"/>
              </a:rPr>
              <a:t>analytical</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model</a:t>
            </a:r>
            <a:endParaRPr kumimoji="1" lang="zh-CN" altLang="en-US" sz="1400" dirty="0">
              <a:latin typeface="Lucida Grande" panose="020B0600040502020204" pitchFamily="34" charset="0"/>
              <a:cs typeface="Lucida Grande" panose="020B0600040502020204" pitchFamily="34" charset="0"/>
            </a:endParaRPr>
          </a:p>
        </p:txBody>
      </p:sp>
      <p:sp>
        <p:nvSpPr>
          <p:cNvPr id="11" name="文本框 10">
            <a:extLst>
              <a:ext uri="{FF2B5EF4-FFF2-40B4-BE49-F238E27FC236}">
                <a16:creationId xmlns:a16="http://schemas.microsoft.com/office/drawing/2014/main" id="{C9E75A97-B6D5-D233-BF41-1134012FA122}"/>
              </a:ext>
            </a:extLst>
          </p:cNvPr>
          <p:cNvSpPr txBox="1"/>
          <p:nvPr/>
        </p:nvSpPr>
        <p:spPr>
          <a:xfrm>
            <a:off x="7765217" y="4755991"/>
            <a:ext cx="2582758" cy="523220"/>
          </a:xfrm>
          <a:prstGeom prst="rect">
            <a:avLst/>
          </a:prstGeom>
          <a:noFill/>
        </p:spPr>
        <p:txBody>
          <a:bodyPr wrap="none" rtlCol="0">
            <a:spAutoFit/>
          </a:bodyPr>
          <a:lstStyle/>
          <a:p>
            <a:r>
              <a:rPr kumimoji="1" lang="en-US" altLang="zh-CN" sz="1400" dirty="0">
                <a:latin typeface="Lucida Grande" panose="020B0600040502020204" pitchFamily="34" charset="0"/>
                <a:cs typeface="Lucida Grande" panose="020B0600040502020204" pitchFamily="34" charset="0"/>
              </a:rPr>
              <a:t>Obtained</a:t>
            </a:r>
            <a:r>
              <a:rPr kumimoji="1" lang="zh-CN" altLang="en-US" sz="1400" dirty="0">
                <a:latin typeface="Lucida Grande" panose="020B0600040502020204" pitchFamily="34" charset="0"/>
                <a:cs typeface="Lucida Grande" panose="020B0600040502020204" pitchFamily="34" charset="0"/>
              </a:rPr>
              <a:t> </a:t>
            </a:r>
            <a:r>
              <a:rPr kumimoji="1" lang="en-US" altLang="zh-CN" sz="1400" b="1" dirty="0">
                <a:solidFill>
                  <a:srgbClr val="FF0000"/>
                </a:solidFill>
                <a:latin typeface="Lucida Grande" panose="020B0600040502020204" pitchFamily="34" charset="0"/>
                <a:cs typeface="Lucida Grande" panose="020B0600040502020204" pitchFamily="34" charset="0"/>
              </a:rPr>
              <a:t>empirically</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from</a:t>
            </a:r>
            <a:r>
              <a:rPr kumimoji="1" lang="zh-CN" altLang="en-US" sz="1400" dirty="0">
                <a:latin typeface="Lucida Grande" panose="020B0600040502020204" pitchFamily="34" charset="0"/>
                <a:cs typeface="Lucida Grande" panose="020B0600040502020204" pitchFamily="34" charset="0"/>
              </a:rPr>
              <a:t> </a:t>
            </a:r>
            <a:br>
              <a:rPr kumimoji="1" lang="en-US" altLang="zh-CN" sz="1400" dirty="0">
                <a:latin typeface="Lucida Grande" panose="020B0600040502020204" pitchFamily="34" charset="0"/>
                <a:cs typeface="Lucida Grande" panose="020B0600040502020204" pitchFamily="34" charset="0"/>
              </a:rPr>
            </a:br>
            <a:r>
              <a:rPr kumimoji="1" lang="en-US" altLang="zh-CN" sz="1400" dirty="0">
                <a:latin typeface="Lucida Grande" panose="020B0600040502020204" pitchFamily="34" charset="0"/>
                <a:cs typeface="Lucida Grande" panose="020B0600040502020204" pitchFamily="34" charset="0"/>
              </a:rPr>
              <a:t>existing</a:t>
            </a:r>
            <a:r>
              <a:rPr kumimoji="1" lang="zh-CN" altLang="en-US" sz="1400" dirty="0">
                <a:latin typeface="Lucida Grande" panose="020B0600040502020204" pitchFamily="34" charset="0"/>
                <a:cs typeface="Lucida Grande" panose="020B0600040502020204" pitchFamily="34" charset="0"/>
              </a:rPr>
              <a:t> </a:t>
            </a:r>
            <a:r>
              <a:rPr kumimoji="1" lang="en-US" altLang="zh-CN" sz="1400" dirty="0">
                <a:latin typeface="Lucida Grande" panose="020B0600040502020204" pitchFamily="34" charset="0"/>
                <a:cs typeface="Lucida Grande" panose="020B0600040502020204" pitchFamily="34" charset="0"/>
              </a:rPr>
              <a:t>implementation</a:t>
            </a:r>
            <a:endParaRPr kumimoji="1" lang="zh-CN" altLang="en-US" sz="1400" dirty="0">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266807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21CF8A-E2EA-CACE-7DFB-936C7CA906C0}"/>
              </a:ext>
            </a:extLst>
          </p:cNvPr>
          <p:cNvSpPr>
            <a:spLocks noGrp="1"/>
          </p:cNvSpPr>
          <p:nvPr>
            <p:ph type="title"/>
          </p:nvPr>
        </p:nvSpPr>
        <p:spPr/>
        <p:txBody>
          <a:bodyPr/>
          <a:lstStyle/>
          <a:p>
            <a:r>
              <a:rPr kumimoji="1" lang="zh-CN" altLang="en-US" dirty="0"/>
              <a:t>算法</a:t>
            </a:r>
          </a:p>
        </p:txBody>
      </p:sp>
      <p:sp>
        <p:nvSpPr>
          <p:cNvPr id="3" name="灯片编号占位符 2">
            <a:extLst>
              <a:ext uri="{FF2B5EF4-FFF2-40B4-BE49-F238E27FC236}">
                <a16:creationId xmlns:a16="http://schemas.microsoft.com/office/drawing/2014/main" id="{129B6E37-C095-FC34-ACB0-AC73ADB0F480}"/>
              </a:ext>
            </a:extLst>
          </p:cNvPr>
          <p:cNvSpPr>
            <a:spLocks noGrp="1"/>
          </p:cNvSpPr>
          <p:nvPr>
            <p:ph type="sldNum" sz="quarter" idx="10"/>
          </p:nvPr>
        </p:nvSpPr>
        <p:spPr/>
        <p:txBody>
          <a:bodyPr/>
          <a:lstStyle/>
          <a:p>
            <a:fld id="{86CB4B4D-7CA3-9044-876B-883B54F8677D}" type="slidenum">
              <a:rPr lang="en-US" altLang="zh-CN" smtClean="0"/>
              <a:t>34</a:t>
            </a:fld>
            <a:endParaRPr lang="zh-CN" altLang="en-US"/>
          </a:p>
        </p:txBody>
      </p:sp>
      <p:sp>
        <p:nvSpPr>
          <p:cNvPr id="5" name="文本框 4">
            <a:extLst>
              <a:ext uri="{FF2B5EF4-FFF2-40B4-BE49-F238E27FC236}">
                <a16:creationId xmlns:a16="http://schemas.microsoft.com/office/drawing/2014/main" id="{879A8189-DF3C-1922-F18D-54F071992E0F}"/>
              </a:ext>
            </a:extLst>
          </p:cNvPr>
          <p:cNvSpPr txBox="1"/>
          <p:nvPr/>
        </p:nvSpPr>
        <p:spPr>
          <a:xfrm>
            <a:off x="650318" y="1702930"/>
            <a:ext cx="10891361" cy="3785652"/>
          </a:xfrm>
          <a:prstGeom prst="rect">
            <a:avLst/>
          </a:prstGeom>
          <a:noFill/>
        </p:spPr>
        <p:txBody>
          <a:bodyPr wrap="square">
            <a:spAutoFit/>
          </a:bodyPr>
          <a:lstStyle/>
          <a:p>
            <a:pPr defTabSz="216000"/>
            <a:r>
              <a:rPr lang="de-DE" altLang="zh-CN" sz="1200" b="0" dirty="0">
                <a:effectLst/>
                <a:latin typeface="Menlo" panose="020B0609030804020204" pitchFamily="49" charset="0"/>
              </a:rPr>
              <a:t>scf.for %</a:t>
            </a:r>
            <a:r>
              <a:rPr lang="de-DE" altLang="zh-CN" sz="1200" b="0" dirty="0" err="1">
                <a:effectLst/>
                <a:latin typeface="Menlo" panose="020B0609030804020204" pitchFamily="49" charset="0"/>
              </a:rPr>
              <a:t>j_c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a:t>
            </a:r>
            <a:r>
              <a:rPr lang="de-DE" altLang="zh-CN" sz="1200" b="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a:t>
            </a:r>
            <a:r>
              <a:rPr lang="de-DE" altLang="zh-CN" sz="1200" b="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k_c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func.call</a:t>
            </a:r>
            <a:r>
              <a:rPr lang="de-DE" altLang="zh-CN" sz="1200" b="0" dirty="0">
                <a:effectLst/>
                <a:latin typeface="Menlo" panose="020B0609030804020204" pitchFamily="49" charset="0"/>
              </a:rPr>
              <a:t> </a:t>
            </a:r>
            <a:r>
              <a:rPr lang="de-DE" altLang="zh-CN" sz="1200" b="1" dirty="0">
                <a:solidFill>
                  <a:srgbClr val="00B0F0"/>
                </a:solidFill>
                <a:effectLst/>
                <a:latin typeface="Menlo" panose="020B0609030804020204" pitchFamily="49" charset="0"/>
              </a:rPr>
              <a:t>@</a:t>
            </a:r>
            <a:r>
              <a:rPr lang="de-DE" altLang="zh-CN" sz="1200" b="1" dirty="0" err="1">
                <a:solidFill>
                  <a:srgbClr val="00B0F0"/>
                </a:solidFill>
                <a:effectLst/>
                <a:latin typeface="Menlo" panose="020B0609030804020204" pitchFamily="49" charset="0"/>
              </a:rPr>
              <a:t>pack_row_major</a:t>
            </a:r>
            <a:r>
              <a:rPr lang="de-DE" altLang="zh-CN" sz="1200" dirty="0">
                <a:effectLst/>
                <a:latin typeface="Menlo" panose="020B0609030804020204" pitchFamily="49" charset="0"/>
              </a:rPr>
              <a:t>(%</a:t>
            </a:r>
            <a:r>
              <a:rPr lang="de-DE" altLang="zh-CN" sz="1200" b="0" dirty="0">
                <a:effectLst/>
                <a:latin typeface="Menlo" panose="020B0609030804020204" pitchFamily="49" charset="0"/>
              </a:rPr>
              <a:t>B, %</a:t>
            </a:r>
            <a:r>
              <a:rPr lang="de-DE" altLang="zh-CN" sz="1200" b="0" dirty="0" err="1">
                <a:effectLst/>
                <a:latin typeface="Menlo" panose="020B0609030804020204" pitchFamily="49" charset="0"/>
              </a:rPr>
              <a:t>B_c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j_c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n_r</a:t>
            </a:r>
            <a:r>
              <a:rPr lang="de-DE" altLang="zh-CN" sz="1200" b="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-&gt;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i_c</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%m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m_c</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func.call</a:t>
            </a:r>
            <a:r>
              <a:rPr lang="de-DE" altLang="zh-CN" sz="1200" b="0" dirty="0">
                <a:effectLst/>
                <a:latin typeface="Menlo" panose="020B0609030804020204" pitchFamily="49" charset="0"/>
              </a:rPr>
              <a:t> </a:t>
            </a:r>
            <a:r>
              <a:rPr lang="de-DE" altLang="zh-CN" sz="1200" b="1" dirty="0">
                <a:solidFill>
                  <a:srgbClr val="00B0F0"/>
                </a:solidFill>
                <a:effectLst/>
                <a:latin typeface="Menlo" panose="020B0609030804020204" pitchFamily="49" charset="0"/>
              </a:rPr>
              <a:t>@</a:t>
            </a:r>
            <a:r>
              <a:rPr lang="de-DE" altLang="zh-CN" sz="1200" b="1" dirty="0" err="1">
                <a:solidFill>
                  <a:srgbClr val="00B0F0"/>
                </a:solidFill>
                <a:effectLst/>
                <a:latin typeface="Menlo" panose="020B0609030804020204" pitchFamily="49" charset="0"/>
              </a:rPr>
              <a:t>pack_col_major</a:t>
            </a:r>
            <a:r>
              <a:rPr lang="de-DE" altLang="zh-CN" sz="1200" b="0" dirty="0">
                <a:effectLst/>
                <a:latin typeface="Menlo" panose="020B0609030804020204" pitchFamily="49" charset="0"/>
              </a:rPr>
              <a:t>(%A, %</a:t>
            </a:r>
            <a:r>
              <a:rPr lang="de-DE" altLang="zh-CN" sz="1200" b="0" dirty="0" err="1">
                <a:effectLst/>
                <a:latin typeface="Menlo" panose="020B0609030804020204" pitchFamily="49" charset="0"/>
              </a:rPr>
              <a:t>A_c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p_c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k_c</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m_r</a:t>
            </a:r>
            <a:r>
              <a:rPr lang="de-DE" altLang="zh-CN" sz="1200" b="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memref</a:t>
            </a:r>
            <a:r>
              <a:rPr lang="de-DE" altLang="zh-CN" sz="1200" b="0" dirty="0">
                <a:effectLst/>
                <a:latin typeface="Menlo" panose="020B0609030804020204" pitchFamily="49" charset="0"/>
              </a:rPr>
              <a:t>&lt;?x?xf32&gt;,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index</a:t>
            </a:r>
            <a:r>
              <a:rPr lang="de-DE" altLang="zh-CN" sz="1200" b="0" dirty="0">
                <a:effectLst/>
                <a:latin typeface="Menlo" panose="020B0609030804020204" pitchFamily="49" charset="0"/>
              </a:rPr>
              <a:t>) -&gt;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j_r</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n_c</a:t>
            </a:r>
            <a:r>
              <a:rPr lang="de-DE" altLang="zh-CN" sz="1200" b="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n_r</a:t>
            </a:r>
            <a:r>
              <a:rPr lang="de-DE" altLang="zh-CN" sz="1200" b="0" dirty="0">
                <a:effectLst/>
                <a:latin typeface="Menlo" panose="020B0609030804020204" pitchFamily="49" charset="0"/>
              </a:rPr>
              <a:t> {</a:t>
            </a:r>
          </a:p>
          <a:p>
            <a:pPr defTabSz="216000"/>
            <a:r>
              <a:rPr lang="de-DE" altLang="zh-CN" sz="1200" b="0" dirty="0">
                <a:effectLst/>
                <a:latin typeface="Menlo" panose="020B0609030804020204" pitchFamily="49" charset="0"/>
              </a:rPr>
              <a:t>					scf.for %</a:t>
            </a:r>
            <a:r>
              <a:rPr lang="de-DE" altLang="zh-CN" sz="1200" b="0" dirty="0" err="1">
                <a:effectLst/>
                <a:latin typeface="Menlo" panose="020B0609030804020204" pitchFamily="49" charset="0"/>
              </a:rPr>
              <a:t>i_r</a:t>
            </a:r>
            <a:r>
              <a:rPr lang="de-DE" altLang="zh-CN" sz="1200" b="0" dirty="0">
                <a:effectLst/>
                <a:latin typeface="Menlo" panose="020B0609030804020204" pitchFamily="49" charset="0"/>
              </a:rPr>
              <a:t> = %c0 </a:t>
            </a:r>
            <a:r>
              <a:rPr lang="de-DE" altLang="zh-CN" sz="1200" b="0" dirty="0" err="1">
                <a:effectLst/>
                <a:latin typeface="Menlo" panose="020B0609030804020204" pitchFamily="49" charset="0"/>
              </a:rPr>
              <a:t>to</a:t>
            </a:r>
            <a:r>
              <a:rPr lang="de-DE" altLang="zh-CN" sz="1200" b="0" dirty="0">
                <a:effectLst/>
                <a:latin typeface="Menlo" panose="020B0609030804020204" pitchFamily="49" charset="0"/>
              </a:rPr>
              <a:t> %</a:t>
            </a:r>
            <a:r>
              <a:rPr lang="de-DE" altLang="zh-CN" sz="1200" b="0" dirty="0" err="1">
                <a:effectLst/>
                <a:latin typeface="Menlo" panose="020B0609030804020204" pitchFamily="49" charset="0"/>
              </a:rPr>
              <a:t>m_c</a:t>
            </a:r>
            <a:r>
              <a:rPr lang="de-DE" altLang="zh-CN" sz="1200" b="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m_r</a:t>
            </a:r>
            <a:r>
              <a:rPr lang="de-DE" altLang="zh-CN" sz="1200" b="1" dirty="0">
                <a:effectLst/>
                <a:latin typeface="Menlo" panose="020B0609030804020204" pitchFamily="49" charset="0"/>
              </a:rPr>
              <a:t> </a:t>
            </a:r>
            <a:r>
              <a:rPr lang="de-DE" altLang="zh-CN" sz="1200" b="0" dirty="0">
                <a:effectLst/>
                <a:latin typeface="Menlo" panose="020B0609030804020204" pitchFamily="49" charset="0"/>
              </a:rPr>
              <a:t>{</a:t>
            </a: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scf.for</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p_r</a:t>
            </a:r>
            <a:r>
              <a:rPr lang="zh-CN" altLang="en-US" sz="1200" dirty="0">
                <a:latin typeface="Menlo" panose="020B0609030804020204" pitchFamily="49" charset="0"/>
              </a:rPr>
              <a:t> </a:t>
            </a:r>
            <a:r>
              <a:rPr lang="en-US" altLang="zh-CN" sz="1200" dirty="0">
                <a:latin typeface="Menlo" panose="020B0609030804020204" pitchFamily="49" charset="0"/>
              </a:rPr>
              <a:t>=</a:t>
            </a:r>
            <a:r>
              <a:rPr lang="zh-CN" altLang="en-US" sz="1200" dirty="0">
                <a:latin typeface="Menlo" panose="020B0609030804020204" pitchFamily="49" charset="0"/>
              </a:rPr>
              <a:t> </a:t>
            </a:r>
            <a:r>
              <a:rPr lang="en-US" altLang="zh-CN" sz="1200" dirty="0">
                <a:latin typeface="Menlo" panose="020B0609030804020204" pitchFamily="49" charset="0"/>
              </a:rPr>
              <a:t>%c0</a:t>
            </a:r>
            <a:r>
              <a:rPr lang="zh-CN" altLang="en-US" sz="1200" dirty="0">
                <a:latin typeface="Menlo" panose="020B0609030804020204" pitchFamily="49" charset="0"/>
              </a:rPr>
              <a:t> </a:t>
            </a:r>
            <a:r>
              <a:rPr lang="en-US" altLang="zh-CN" sz="1200" dirty="0">
                <a:latin typeface="Menlo" panose="020B0609030804020204" pitchFamily="49" charset="0"/>
              </a:rPr>
              <a:t>to</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k_c</a:t>
            </a:r>
            <a:r>
              <a:rPr lang="zh-CN" altLang="en-US" sz="1200" dirty="0">
                <a:latin typeface="Menlo" panose="020B0609030804020204" pitchFamily="49" charset="0"/>
              </a:rPr>
              <a:t> </a:t>
            </a:r>
            <a:r>
              <a:rPr lang="en-US" altLang="zh-CN" sz="1200" dirty="0">
                <a:latin typeface="Menlo" panose="020B0609030804020204" pitchFamily="49" charset="0"/>
              </a:rPr>
              <a:t>step</a:t>
            </a:r>
            <a:r>
              <a:rPr lang="zh-CN" altLang="en-US" sz="1200" dirty="0">
                <a:latin typeface="Menlo" panose="020B0609030804020204" pitchFamily="49" charset="0"/>
              </a:rPr>
              <a:t> </a:t>
            </a:r>
            <a:r>
              <a:rPr lang="en-US" altLang="zh-CN" sz="1200" dirty="0">
                <a:latin typeface="Menlo" panose="020B0609030804020204" pitchFamily="49" charset="0"/>
              </a:rPr>
              <a:t>%c_1</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vector.fma</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vector.fma</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p>
          <a:p>
            <a:pPr defTabSz="216000"/>
            <a:r>
              <a:rPr lang="en-US" altLang="zh-CN" sz="1200" dirty="0">
                <a:latin typeface="Menlo" panose="020B0609030804020204" pitchFamily="49" charset="0"/>
              </a:rPr>
              <a:t>						...</a:t>
            </a:r>
            <a:endParaRPr lang="de-DE" altLang="zh-CN" sz="1200" dirty="0">
              <a:latin typeface="Menlo" panose="020B0609030804020204" pitchFamily="49" charset="0"/>
            </a:endParaRPr>
          </a:p>
          <a:p>
            <a:pPr defTabSz="216000"/>
            <a:r>
              <a:rPr lang="de-DE" altLang="zh-CN" sz="1200" b="0" dirty="0">
                <a:effectLst/>
                <a:latin typeface="Menlo" panose="020B0609030804020204" pitchFamily="49" charset="0"/>
              </a:rPr>
              <a:t>					</a:t>
            </a:r>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de-DE" altLang="zh-CN" sz="1200" b="0" dirty="0">
                <a:effectLst/>
                <a:latin typeface="Menlo" panose="020B0609030804020204" pitchFamily="49" charset="0"/>
              </a:rPr>
              <a:t>		</a:t>
            </a:r>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en-US" altLang="zh-CN" sz="1200" b="0" dirty="0">
                <a:effectLst/>
                <a:latin typeface="Menlo" panose="020B0609030804020204" pitchFamily="49" charset="0"/>
              </a:rPr>
              <a:t>}</a:t>
            </a:r>
            <a:endParaRPr lang="de-DE" altLang="zh-CN" sz="1200" b="0" dirty="0">
              <a:effectLst/>
              <a:latin typeface="Menlo" panose="020B0609030804020204" pitchFamily="49" charset="0"/>
            </a:endParaRPr>
          </a:p>
        </p:txBody>
      </p:sp>
      <p:sp>
        <p:nvSpPr>
          <p:cNvPr id="6" name="文本框 5">
            <a:extLst>
              <a:ext uri="{FF2B5EF4-FFF2-40B4-BE49-F238E27FC236}">
                <a16:creationId xmlns:a16="http://schemas.microsoft.com/office/drawing/2014/main" id="{0F62C91F-695B-B5C1-E900-AD844AAA80CC}"/>
              </a:ext>
            </a:extLst>
          </p:cNvPr>
          <p:cNvSpPr txBox="1"/>
          <p:nvPr/>
        </p:nvSpPr>
        <p:spPr>
          <a:xfrm>
            <a:off x="4920297" y="745849"/>
            <a:ext cx="6296917" cy="830997"/>
          </a:xfrm>
          <a:prstGeom prst="rect">
            <a:avLst/>
          </a:prstGeom>
          <a:noFill/>
        </p:spPr>
        <p:txBody>
          <a:bodyPr wrap="square" rtlCol="0">
            <a:spAutoFit/>
          </a:bodyPr>
          <a:lstStyle/>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1:</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Tiling</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Strategies</a:t>
            </a:r>
          </a:p>
          <a:p>
            <a:pPr marL="285750" indent="-285750" defTabSz="216000">
              <a:buFont typeface="Arial" panose="020B0604020202020204" pitchFamily="34" charset="0"/>
              <a:buChar char="•"/>
            </a:pPr>
            <a:r>
              <a:rPr kumimoji="1" lang="en-US" altLang="zh-CN" sz="1600" dirty="0">
                <a:latin typeface="Lucida Grande" panose="020B0600040502020204" pitchFamily="34" charset="0"/>
                <a:cs typeface="Lucida Grande" panose="020B0600040502020204" pitchFamily="34" charset="0"/>
              </a:rPr>
              <a:t>Optimization</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2:</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Packing</a:t>
            </a:r>
          </a:p>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3:</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Vectorization</a:t>
            </a:r>
          </a:p>
        </p:txBody>
      </p:sp>
      <p:pic>
        <p:nvPicPr>
          <p:cNvPr id="7" name="图片 6">
            <a:extLst>
              <a:ext uri="{FF2B5EF4-FFF2-40B4-BE49-F238E27FC236}">
                <a16:creationId xmlns:a16="http://schemas.microsoft.com/office/drawing/2014/main" id="{403A2AC0-8FAD-44AC-F64A-5F92DED553DF}"/>
              </a:ext>
            </a:extLst>
          </p:cNvPr>
          <p:cNvPicPr>
            <a:picLocks noChangeAspect="1"/>
          </p:cNvPicPr>
          <p:nvPr/>
        </p:nvPicPr>
        <p:blipFill>
          <a:blip r:embed="rId3"/>
          <a:stretch>
            <a:fillRect/>
          </a:stretch>
        </p:blipFill>
        <p:spPr>
          <a:xfrm>
            <a:off x="6096000" y="3161815"/>
            <a:ext cx="4122799" cy="2201495"/>
          </a:xfrm>
          <a:prstGeom prst="rect">
            <a:avLst/>
          </a:prstGeom>
        </p:spPr>
      </p:pic>
      <p:sp>
        <p:nvSpPr>
          <p:cNvPr id="8" name="文本框 7">
            <a:extLst>
              <a:ext uri="{FF2B5EF4-FFF2-40B4-BE49-F238E27FC236}">
                <a16:creationId xmlns:a16="http://schemas.microsoft.com/office/drawing/2014/main" id="{2608A80D-726F-903D-8740-3919DC0CC8E6}"/>
              </a:ext>
            </a:extLst>
          </p:cNvPr>
          <p:cNvSpPr txBox="1"/>
          <p:nvPr/>
        </p:nvSpPr>
        <p:spPr>
          <a:xfrm>
            <a:off x="3989908" y="5488582"/>
            <a:ext cx="3796232" cy="276999"/>
          </a:xfrm>
          <a:prstGeom prst="rect">
            <a:avLst/>
          </a:prstGeom>
          <a:noFill/>
        </p:spPr>
        <p:txBody>
          <a:bodyPr wrap="none" rtlCol="0">
            <a:spAutoFit/>
          </a:bodyPr>
          <a:lstStyle/>
          <a:p>
            <a:r>
              <a:rPr kumimoji="1" lang="en-US" altLang="zh-CN" sz="1200" dirty="0">
                <a:latin typeface="Lucida Grande" panose="020B0600040502020204" pitchFamily="34" charset="0"/>
                <a:cs typeface="Lucida Grande" panose="020B0600040502020204" pitchFamily="34" charset="0"/>
              </a:rPr>
              <a:t>Fig.</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The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overall</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structure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of</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our</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GEMM</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program</a:t>
            </a:r>
            <a:endParaRPr kumimoji="1" lang="zh-CN" altLang="en-US" sz="1200" dirty="0">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3751680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C9A665-87F4-E03D-F028-4D9DB5DA76A0}"/>
              </a:ext>
            </a:extLst>
          </p:cNvPr>
          <p:cNvSpPr>
            <a:spLocks noGrp="1"/>
          </p:cNvSpPr>
          <p:nvPr>
            <p:ph type="title"/>
          </p:nvPr>
        </p:nvSpPr>
        <p:spPr/>
        <p:txBody>
          <a:bodyPr/>
          <a:lstStyle/>
          <a:p>
            <a:r>
              <a:rPr kumimoji="1" lang="zh-CN" altLang="en-US" dirty="0"/>
              <a:t>算法</a:t>
            </a:r>
          </a:p>
        </p:txBody>
      </p:sp>
      <p:sp>
        <p:nvSpPr>
          <p:cNvPr id="3" name="灯片编号占位符 2">
            <a:extLst>
              <a:ext uri="{FF2B5EF4-FFF2-40B4-BE49-F238E27FC236}">
                <a16:creationId xmlns:a16="http://schemas.microsoft.com/office/drawing/2014/main" id="{B076308C-8BB7-4351-F956-CC3033EA4FC1}"/>
              </a:ext>
            </a:extLst>
          </p:cNvPr>
          <p:cNvSpPr>
            <a:spLocks noGrp="1"/>
          </p:cNvSpPr>
          <p:nvPr>
            <p:ph type="sldNum" sz="quarter" idx="10"/>
          </p:nvPr>
        </p:nvSpPr>
        <p:spPr/>
        <p:txBody>
          <a:bodyPr/>
          <a:lstStyle/>
          <a:p>
            <a:fld id="{86CB4B4D-7CA3-9044-876B-883B54F8677D}" type="slidenum">
              <a:rPr lang="en-US" altLang="zh-CN" smtClean="0"/>
              <a:t>35</a:t>
            </a:fld>
            <a:endParaRPr lang="zh-CN" altLang="en-US"/>
          </a:p>
        </p:txBody>
      </p:sp>
      <p:sp>
        <p:nvSpPr>
          <p:cNvPr id="5" name="文本框 4">
            <a:extLst>
              <a:ext uri="{FF2B5EF4-FFF2-40B4-BE49-F238E27FC236}">
                <a16:creationId xmlns:a16="http://schemas.microsoft.com/office/drawing/2014/main" id="{BF387370-7496-29E0-A458-6FD1EFDA4084}"/>
              </a:ext>
            </a:extLst>
          </p:cNvPr>
          <p:cNvSpPr txBox="1"/>
          <p:nvPr/>
        </p:nvSpPr>
        <p:spPr>
          <a:xfrm>
            <a:off x="650318" y="1702930"/>
            <a:ext cx="10891361" cy="3785652"/>
          </a:xfrm>
          <a:prstGeom prst="rect">
            <a:avLst/>
          </a:prstGeom>
          <a:noFill/>
        </p:spPr>
        <p:txBody>
          <a:bodyPr wrap="square">
            <a:spAutoFit/>
          </a:bodyPr>
          <a:lstStyle/>
          <a:p>
            <a:pPr defTabSz="216000"/>
            <a:r>
              <a:rPr lang="de-DE" altLang="zh-CN" sz="1200" dirty="0">
                <a:effectLst/>
                <a:latin typeface="Menlo" panose="020B0609030804020204" pitchFamily="49" charset="0"/>
              </a:rPr>
              <a:t>scf.for %</a:t>
            </a:r>
            <a:r>
              <a:rPr lang="de-DE" altLang="zh-CN" sz="1200" dirty="0" err="1">
                <a:effectLst/>
                <a:latin typeface="Menlo" panose="020B0609030804020204" pitchFamily="49" charset="0"/>
              </a:rPr>
              <a:t>j_c</a:t>
            </a:r>
            <a:r>
              <a:rPr lang="de-DE" altLang="zh-CN" sz="1200" dirty="0">
                <a:effectLst/>
                <a:latin typeface="Menlo" panose="020B0609030804020204" pitchFamily="49" charset="0"/>
              </a:rPr>
              <a:t> = %c0 </a:t>
            </a:r>
            <a:r>
              <a:rPr lang="de-DE" altLang="zh-CN" sz="1200" dirty="0" err="1">
                <a:effectLst/>
                <a:latin typeface="Menlo" panose="020B0609030804020204" pitchFamily="49" charset="0"/>
              </a:rPr>
              <a:t>to</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n_c</a:t>
            </a:r>
            <a:r>
              <a:rPr lang="de-DE" altLang="zh-CN" sz="1200" dirty="0">
                <a:effectLst/>
                <a:latin typeface="Menlo" panose="020B0609030804020204" pitchFamily="49" charset="0"/>
              </a:rPr>
              <a:t> {</a:t>
            </a:r>
          </a:p>
          <a:p>
            <a:pPr defTabSz="216000"/>
            <a:r>
              <a:rPr lang="de-DE" altLang="zh-CN" sz="1200" dirty="0">
                <a:effectLst/>
                <a:latin typeface="Menlo" panose="020B0609030804020204" pitchFamily="49" charset="0"/>
              </a:rPr>
              <a:t>	scf.for %</a:t>
            </a:r>
            <a:r>
              <a:rPr lang="de-DE" altLang="zh-CN" sz="1200" dirty="0" err="1">
                <a:effectLst/>
                <a:latin typeface="Menlo" panose="020B0609030804020204" pitchFamily="49" charset="0"/>
              </a:rPr>
              <a:t>p_c</a:t>
            </a:r>
            <a:r>
              <a:rPr lang="de-DE" altLang="zh-CN" sz="1200" dirty="0">
                <a:effectLst/>
                <a:latin typeface="Menlo" panose="020B0609030804020204" pitchFamily="49" charset="0"/>
              </a:rPr>
              <a:t> = %c0 </a:t>
            </a:r>
            <a:r>
              <a:rPr lang="de-DE" altLang="zh-CN" sz="1200" dirty="0" err="1">
                <a:effectLst/>
                <a:latin typeface="Menlo" panose="020B0609030804020204" pitchFamily="49" charset="0"/>
              </a:rPr>
              <a:t>to</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k</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k_c</a:t>
            </a:r>
            <a:r>
              <a:rPr lang="de-DE" altLang="zh-CN" sz="1200" dirty="0">
                <a:effectLst/>
                <a:latin typeface="Menlo" panose="020B0609030804020204" pitchFamily="49" charset="0"/>
              </a:rPr>
              <a:t> {</a:t>
            </a:r>
          </a:p>
          <a:p>
            <a:pPr defTabSz="216000"/>
            <a:r>
              <a:rPr lang="de-DE" altLang="zh-CN" sz="1200" dirty="0">
                <a:effectLst/>
                <a:latin typeface="Menlo" panose="020B0609030804020204" pitchFamily="49" charset="0"/>
              </a:rPr>
              <a:t>		</a:t>
            </a:r>
            <a:r>
              <a:rPr lang="de-DE" altLang="zh-CN" sz="1200" dirty="0" err="1">
                <a:effectLst/>
                <a:latin typeface="Menlo" panose="020B0609030804020204" pitchFamily="49" charset="0"/>
              </a:rPr>
              <a:t>func.call</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pack_row_major</a:t>
            </a:r>
            <a:r>
              <a:rPr lang="de-DE" altLang="zh-CN" sz="1200" dirty="0">
                <a:effectLst/>
                <a:latin typeface="Menlo" panose="020B0609030804020204" pitchFamily="49" charset="0"/>
              </a:rPr>
              <a:t>(%B, %</a:t>
            </a:r>
            <a:r>
              <a:rPr lang="de-DE" altLang="zh-CN" sz="1200" dirty="0" err="1">
                <a:effectLst/>
                <a:latin typeface="Menlo" panose="020B0609030804020204" pitchFamily="49" charset="0"/>
              </a:rPr>
              <a:t>B_c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j_c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p_c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k_c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n_r</a:t>
            </a:r>
            <a:r>
              <a:rPr lang="de-DE" altLang="zh-CN" sz="120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memref</a:t>
            </a:r>
            <a:r>
              <a:rPr lang="de-DE" altLang="zh-CN" sz="1200" dirty="0">
                <a:effectLst/>
                <a:latin typeface="Menlo" panose="020B0609030804020204" pitchFamily="49" charset="0"/>
              </a:rPr>
              <a:t>&lt;?x?xf32&gt;, </a:t>
            </a:r>
            <a:r>
              <a:rPr lang="de-DE" altLang="zh-CN" sz="1200" dirty="0" err="1">
                <a:effectLst/>
                <a:latin typeface="Menlo" panose="020B0609030804020204" pitchFamily="49" charset="0"/>
              </a:rPr>
              <a:t>memref</a:t>
            </a:r>
            <a:r>
              <a:rPr lang="de-DE" altLang="zh-CN" sz="1200" dirty="0">
                <a:effectLst/>
                <a:latin typeface="Menlo" panose="020B0609030804020204" pitchFamily="49" charset="0"/>
              </a:rPr>
              <a:t>&lt;?x?xf32&gt;,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-&gt; ()</a:t>
            </a:r>
          </a:p>
          <a:p>
            <a:pPr defTabSz="216000"/>
            <a:r>
              <a:rPr lang="de-DE" altLang="zh-CN" sz="1200" dirty="0">
                <a:effectLst/>
                <a:latin typeface="Menlo" panose="020B0609030804020204" pitchFamily="49" charset="0"/>
              </a:rPr>
              <a:t>		scf.for %</a:t>
            </a:r>
            <a:r>
              <a:rPr lang="de-DE" altLang="zh-CN" sz="1200" dirty="0" err="1">
                <a:effectLst/>
                <a:latin typeface="Menlo" panose="020B0609030804020204" pitchFamily="49" charset="0"/>
              </a:rPr>
              <a:t>i_c</a:t>
            </a:r>
            <a:r>
              <a:rPr lang="de-DE" altLang="zh-CN" sz="1200" dirty="0">
                <a:effectLst/>
                <a:latin typeface="Menlo" panose="020B0609030804020204" pitchFamily="49" charset="0"/>
              </a:rPr>
              <a:t> = %c0 </a:t>
            </a:r>
            <a:r>
              <a:rPr lang="de-DE" altLang="zh-CN" sz="1200" dirty="0" err="1">
                <a:effectLst/>
                <a:latin typeface="Menlo" panose="020B0609030804020204" pitchFamily="49" charset="0"/>
              </a:rPr>
              <a:t>to</a:t>
            </a:r>
            <a:r>
              <a:rPr lang="de-DE" altLang="zh-CN" sz="1200" dirty="0">
                <a:effectLst/>
                <a:latin typeface="Menlo" panose="020B0609030804020204" pitchFamily="49" charset="0"/>
              </a:rPr>
              <a:t> %m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m_c</a:t>
            </a:r>
            <a:r>
              <a:rPr lang="de-DE" altLang="zh-CN" sz="1200" dirty="0">
                <a:effectLst/>
                <a:latin typeface="Menlo" panose="020B0609030804020204" pitchFamily="49" charset="0"/>
              </a:rPr>
              <a:t> {</a:t>
            </a:r>
          </a:p>
          <a:p>
            <a:pPr defTabSz="216000"/>
            <a:r>
              <a:rPr lang="de-DE" altLang="zh-CN" sz="1200" dirty="0">
                <a:effectLst/>
                <a:latin typeface="Menlo" panose="020B0609030804020204" pitchFamily="49" charset="0"/>
              </a:rPr>
              <a:t>				</a:t>
            </a:r>
            <a:r>
              <a:rPr lang="de-DE" altLang="zh-CN" sz="1200" dirty="0" err="1">
                <a:effectLst/>
                <a:latin typeface="Menlo" panose="020B0609030804020204" pitchFamily="49" charset="0"/>
              </a:rPr>
              <a:t>func.call</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pack_col_major</a:t>
            </a:r>
            <a:r>
              <a:rPr lang="de-DE" altLang="zh-CN" sz="1200" dirty="0">
                <a:effectLst/>
                <a:latin typeface="Menlo" panose="020B0609030804020204" pitchFamily="49" charset="0"/>
              </a:rPr>
              <a:t>(%A, %</a:t>
            </a:r>
            <a:r>
              <a:rPr lang="de-DE" altLang="zh-CN" sz="1200" dirty="0" err="1">
                <a:effectLst/>
                <a:latin typeface="Menlo" panose="020B0609030804020204" pitchFamily="49" charset="0"/>
              </a:rPr>
              <a:t>A_c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p_c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k_c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m_r</a:t>
            </a:r>
            <a:r>
              <a:rPr lang="de-DE" altLang="zh-CN" sz="1200" dirty="0">
                <a:effectLst/>
                <a:latin typeface="Menlo" panose="020B0609030804020204" pitchFamily="49" charset="0"/>
              </a:rPr>
              <a:t>) </a:t>
            </a:r>
          </a:p>
          <a:p>
            <a:pPr defTabSz="216000"/>
            <a:r>
              <a:rPr lang="de-DE" altLang="zh-CN" sz="1200" dirty="0">
                <a:latin typeface="Menlo" panose="020B0609030804020204" pitchFamily="49" charset="0"/>
              </a:rPr>
              <a:t>														</a:t>
            </a:r>
            <a:r>
              <a:rPr lang="zh-CN" altLang="en-US" sz="1200" dirty="0">
                <a:latin typeface="Menlo" panose="020B0609030804020204" pitchFamily="49" charset="0"/>
              </a:rPr>
              <a:t>  </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memref</a:t>
            </a:r>
            <a:r>
              <a:rPr lang="de-DE" altLang="zh-CN" sz="1200" dirty="0">
                <a:effectLst/>
                <a:latin typeface="Menlo" panose="020B0609030804020204" pitchFamily="49" charset="0"/>
              </a:rPr>
              <a:t>&lt;?x?xf32&gt;, </a:t>
            </a:r>
            <a:r>
              <a:rPr lang="de-DE" altLang="zh-CN" sz="1200" dirty="0" err="1">
                <a:effectLst/>
                <a:latin typeface="Menlo" panose="020B0609030804020204" pitchFamily="49" charset="0"/>
              </a:rPr>
              <a:t>memref</a:t>
            </a:r>
            <a:r>
              <a:rPr lang="de-DE" altLang="zh-CN" sz="1200" dirty="0">
                <a:effectLst/>
                <a:latin typeface="Menlo" panose="020B0609030804020204" pitchFamily="49" charset="0"/>
              </a:rPr>
              <a:t>&lt;?x?xf32&gt;,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index</a:t>
            </a:r>
            <a:r>
              <a:rPr lang="de-DE" altLang="zh-CN" sz="1200" dirty="0">
                <a:effectLst/>
                <a:latin typeface="Menlo" panose="020B0609030804020204" pitchFamily="49" charset="0"/>
              </a:rPr>
              <a:t>) -&gt; ()</a:t>
            </a:r>
          </a:p>
          <a:p>
            <a:pPr defTabSz="216000"/>
            <a:r>
              <a:rPr lang="de-DE" altLang="zh-CN" sz="1200" dirty="0">
                <a:effectLst/>
                <a:latin typeface="Menlo" panose="020B0609030804020204" pitchFamily="49" charset="0"/>
              </a:rPr>
              <a:t>				scf.for %</a:t>
            </a:r>
            <a:r>
              <a:rPr lang="de-DE" altLang="zh-CN" sz="1200" dirty="0" err="1">
                <a:effectLst/>
                <a:latin typeface="Menlo" panose="020B0609030804020204" pitchFamily="49" charset="0"/>
              </a:rPr>
              <a:t>j_r</a:t>
            </a:r>
            <a:r>
              <a:rPr lang="de-DE" altLang="zh-CN" sz="1200" dirty="0">
                <a:effectLst/>
                <a:latin typeface="Menlo" panose="020B0609030804020204" pitchFamily="49" charset="0"/>
              </a:rPr>
              <a:t> = %c0 </a:t>
            </a:r>
            <a:r>
              <a:rPr lang="de-DE" altLang="zh-CN" sz="1200" dirty="0" err="1">
                <a:effectLst/>
                <a:latin typeface="Menlo" panose="020B0609030804020204" pitchFamily="49" charset="0"/>
              </a:rPr>
              <a:t>to</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n_r</a:t>
            </a:r>
            <a:r>
              <a:rPr lang="de-DE" altLang="zh-CN" sz="1200" dirty="0">
                <a:effectLst/>
                <a:latin typeface="Menlo" panose="020B0609030804020204" pitchFamily="49" charset="0"/>
              </a:rPr>
              <a:t> {</a:t>
            </a:r>
          </a:p>
          <a:p>
            <a:pPr defTabSz="216000"/>
            <a:r>
              <a:rPr lang="de-DE" altLang="zh-CN" sz="1200" dirty="0">
                <a:effectLst/>
                <a:latin typeface="Menlo" panose="020B0609030804020204" pitchFamily="49" charset="0"/>
              </a:rPr>
              <a:t>					scf.for %</a:t>
            </a:r>
            <a:r>
              <a:rPr lang="de-DE" altLang="zh-CN" sz="1200" dirty="0" err="1">
                <a:effectLst/>
                <a:latin typeface="Menlo" panose="020B0609030804020204" pitchFamily="49" charset="0"/>
              </a:rPr>
              <a:t>i_r</a:t>
            </a:r>
            <a:r>
              <a:rPr lang="de-DE" altLang="zh-CN" sz="1200" dirty="0">
                <a:effectLst/>
                <a:latin typeface="Menlo" panose="020B0609030804020204" pitchFamily="49" charset="0"/>
              </a:rPr>
              <a:t> = %c0 </a:t>
            </a:r>
            <a:r>
              <a:rPr lang="de-DE" altLang="zh-CN" sz="1200" dirty="0" err="1">
                <a:effectLst/>
                <a:latin typeface="Menlo" panose="020B0609030804020204" pitchFamily="49" charset="0"/>
              </a:rPr>
              <a:t>to</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m_c</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step</a:t>
            </a:r>
            <a:r>
              <a:rPr lang="de-DE" altLang="zh-CN" sz="1200" dirty="0">
                <a:effectLst/>
                <a:latin typeface="Menlo" panose="020B0609030804020204" pitchFamily="49" charset="0"/>
              </a:rPr>
              <a:t> %</a:t>
            </a:r>
            <a:r>
              <a:rPr lang="de-DE" altLang="zh-CN" sz="1200" dirty="0" err="1">
                <a:effectLst/>
                <a:latin typeface="Menlo" panose="020B0609030804020204" pitchFamily="49" charset="0"/>
              </a:rPr>
              <a:t>m_r</a:t>
            </a:r>
            <a:r>
              <a:rPr lang="de-DE" altLang="zh-CN" sz="1200" dirty="0">
                <a:effectLst/>
                <a:latin typeface="Menlo" panose="020B0609030804020204" pitchFamily="49" charset="0"/>
              </a:rPr>
              <a:t> {</a:t>
            </a: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dirty="0" err="1">
                <a:latin typeface="Menlo" panose="020B0609030804020204" pitchFamily="49" charset="0"/>
              </a:rPr>
              <a:t>scf.for</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p_r</a:t>
            </a:r>
            <a:r>
              <a:rPr lang="zh-CN" altLang="en-US" sz="1200" dirty="0">
                <a:latin typeface="Menlo" panose="020B0609030804020204" pitchFamily="49" charset="0"/>
              </a:rPr>
              <a:t> </a:t>
            </a:r>
            <a:r>
              <a:rPr lang="en-US" altLang="zh-CN" sz="1200" dirty="0">
                <a:latin typeface="Menlo" panose="020B0609030804020204" pitchFamily="49" charset="0"/>
              </a:rPr>
              <a:t>=</a:t>
            </a:r>
            <a:r>
              <a:rPr lang="zh-CN" altLang="en-US" sz="1200" dirty="0">
                <a:latin typeface="Menlo" panose="020B0609030804020204" pitchFamily="49" charset="0"/>
              </a:rPr>
              <a:t> </a:t>
            </a:r>
            <a:r>
              <a:rPr lang="en-US" altLang="zh-CN" sz="1200" dirty="0">
                <a:latin typeface="Menlo" panose="020B0609030804020204" pitchFamily="49" charset="0"/>
              </a:rPr>
              <a:t>%c0</a:t>
            </a:r>
            <a:r>
              <a:rPr lang="zh-CN" altLang="en-US" sz="1200" dirty="0">
                <a:latin typeface="Menlo" panose="020B0609030804020204" pitchFamily="49" charset="0"/>
              </a:rPr>
              <a:t> </a:t>
            </a:r>
            <a:r>
              <a:rPr lang="en-US" altLang="zh-CN" sz="1200" dirty="0">
                <a:latin typeface="Menlo" panose="020B0609030804020204" pitchFamily="49" charset="0"/>
              </a:rPr>
              <a:t>to</a:t>
            </a:r>
            <a:r>
              <a:rPr lang="zh-CN" altLang="en-US" sz="1200" dirty="0">
                <a:latin typeface="Menlo" panose="020B0609030804020204" pitchFamily="49" charset="0"/>
              </a:rPr>
              <a:t> </a:t>
            </a:r>
            <a:r>
              <a:rPr lang="en-US" altLang="zh-CN" sz="1200" dirty="0">
                <a:latin typeface="Menlo" panose="020B0609030804020204" pitchFamily="49" charset="0"/>
              </a:rPr>
              <a:t>%</a:t>
            </a:r>
            <a:r>
              <a:rPr lang="en-US" altLang="zh-CN" sz="1200" dirty="0" err="1">
                <a:latin typeface="Menlo" panose="020B0609030804020204" pitchFamily="49" charset="0"/>
              </a:rPr>
              <a:t>k_c</a:t>
            </a:r>
            <a:r>
              <a:rPr lang="zh-CN" altLang="en-US" sz="1200" dirty="0">
                <a:latin typeface="Menlo" panose="020B0609030804020204" pitchFamily="49" charset="0"/>
              </a:rPr>
              <a:t> </a:t>
            </a:r>
            <a:r>
              <a:rPr lang="en-US" altLang="zh-CN" sz="1200" dirty="0">
                <a:latin typeface="Menlo" panose="020B0609030804020204" pitchFamily="49" charset="0"/>
              </a:rPr>
              <a:t>step</a:t>
            </a:r>
            <a:r>
              <a:rPr lang="zh-CN" altLang="en-US" sz="1200" dirty="0">
                <a:latin typeface="Menlo" panose="020B0609030804020204" pitchFamily="49" charset="0"/>
              </a:rPr>
              <a:t> </a:t>
            </a:r>
            <a:r>
              <a:rPr lang="en-US" altLang="zh-CN" sz="1200" dirty="0">
                <a:latin typeface="Menlo" panose="020B0609030804020204" pitchFamily="49" charset="0"/>
              </a:rPr>
              <a:t>%c_1</a:t>
            </a:r>
            <a:r>
              <a:rPr lang="zh-CN" altLang="en-US" sz="1200" dirty="0">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b="1" dirty="0" err="1">
                <a:solidFill>
                  <a:srgbClr val="00B0F0"/>
                </a:solidFill>
                <a:latin typeface="Menlo" panose="020B0609030804020204" pitchFamily="49" charset="0"/>
              </a:rPr>
              <a:t>vector.fma</a:t>
            </a:r>
            <a:r>
              <a:rPr lang="zh-CN" altLang="en-US" sz="1200" dirty="0">
                <a:solidFill>
                  <a:srgbClr val="00B0F0"/>
                </a:solidFill>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r>
              <a:rPr lang="en-US" altLang="zh-CN" sz="1200" b="1" dirty="0" err="1">
                <a:solidFill>
                  <a:srgbClr val="00B0F0"/>
                </a:solidFill>
                <a:latin typeface="Menlo" panose="020B0609030804020204" pitchFamily="49" charset="0"/>
              </a:rPr>
              <a:t>vector.fma</a:t>
            </a:r>
            <a:r>
              <a:rPr lang="zh-CN" altLang="en-US" sz="1200" dirty="0">
                <a:solidFill>
                  <a:srgbClr val="00B0F0"/>
                </a:solidFill>
                <a:latin typeface="Menlo" panose="020B0609030804020204" pitchFamily="49" charset="0"/>
              </a:rPr>
              <a:t> </a:t>
            </a:r>
            <a:r>
              <a:rPr lang="en-US" altLang="zh-CN" sz="1200" dirty="0">
                <a:latin typeface="Menlo" panose="020B0609030804020204" pitchFamily="49" charset="0"/>
              </a:rPr>
              <a:t>...</a:t>
            </a:r>
          </a:p>
          <a:p>
            <a:pPr defTabSz="216000"/>
            <a:r>
              <a:rPr lang="en-US" altLang="zh-CN" sz="1200" dirty="0">
                <a:latin typeface="Menlo" panose="020B0609030804020204" pitchFamily="49" charset="0"/>
              </a:rPr>
              <a:t>						}</a:t>
            </a:r>
          </a:p>
          <a:p>
            <a:pPr defTabSz="216000"/>
            <a:r>
              <a:rPr lang="en-US" altLang="zh-CN" sz="1200" dirty="0">
                <a:latin typeface="Menlo" panose="020B0609030804020204" pitchFamily="49" charset="0"/>
              </a:rPr>
              <a:t>						...</a:t>
            </a:r>
            <a:endParaRPr lang="de-DE" altLang="zh-CN" sz="1200" dirty="0">
              <a:latin typeface="Menlo" panose="020B0609030804020204" pitchFamily="49" charset="0"/>
            </a:endParaRPr>
          </a:p>
          <a:p>
            <a:pPr defTabSz="216000"/>
            <a:r>
              <a:rPr lang="de-DE" altLang="zh-CN" sz="1200" dirty="0">
                <a:effectLst/>
                <a:latin typeface="Menlo" panose="020B0609030804020204" pitchFamily="49" charset="0"/>
              </a:rPr>
              <a:t>					</a:t>
            </a:r>
            <a:r>
              <a:rPr lang="en-US" altLang="zh-CN" sz="1200" dirty="0">
                <a:effectLst/>
                <a:latin typeface="Menlo" panose="020B0609030804020204" pitchFamily="49" charset="0"/>
              </a:rPr>
              <a:t>}</a:t>
            </a:r>
            <a:endParaRPr lang="de-DE" altLang="zh-CN" sz="120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de-DE" altLang="zh-CN" sz="1200" dirty="0">
                <a:effectLst/>
                <a:latin typeface="Menlo" panose="020B0609030804020204" pitchFamily="49" charset="0"/>
              </a:rPr>
              <a:t>		</a:t>
            </a:r>
            <a:r>
              <a:rPr lang="en-US" altLang="zh-CN" sz="1200" dirty="0">
                <a:effectLst/>
                <a:latin typeface="Menlo" panose="020B0609030804020204" pitchFamily="49" charset="0"/>
              </a:rPr>
              <a:t>}</a:t>
            </a:r>
            <a:endParaRPr lang="de-DE" altLang="zh-CN" sz="1200" dirty="0">
              <a:effectLst/>
              <a:latin typeface="Menlo" panose="020B0609030804020204" pitchFamily="49" charset="0"/>
            </a:endParaRPr>
          </a:p>
          <a:p>
            <a:pPr defTabSz="216000"/>
            <a:r>
              <a:rPr lang="de-DE" altLang="zh-CN" sz="1200" dirty="0">
                <a:latin typeface="Menlo" panose="020B0609030804020204" pitchFamily="49" charset="0"/>
              </a:rPr>
              <a:t>	</a:t>
            </a:r>
            <a:r>
              <a:rPr lang="en-US" altLang="zh-CN" sz="1200" dirty="0">
                <a:latin typeface="Menlo" panose="020B0609030804020204" pitchFamily="49" charset="0"/>
              </a:rPr>
              <a:t>}</a:t>
            </a:r>
            <a:endParaRPr lang="de-DE" altLang="zh-CN" sz="1200" dirty="0">
              <a:latin typeface="Menlo" panose="020B0609030804020204" pitchFamily="49" charset="0"/>
            </a:endParaRPr>
          </a:p>
          <a:p>
            <a:pPr defTabSz="216000"/>
            <a:r>
              <a:rPr lang="en-US" altLang="zh-CN" sz="1200" dirty="0">
                <a:effectLst/>
                <a:latin typeface="Menlo" panose="020B0609030804020204" pitchFamily="49" charset="0"/>
              </a:rPr>
              <a:t>}</a:t>
            </a:r>
            <a:endParaRPr lang="de-DE" altLang="zh-CN" sz="1200" dirty="0">
              <a:effectLst/>
              <a:latin typeface="Menlo" panose="020B0609030804020204" pitchFamily="49" charset="0"/>
            </a:endParaRPr>
          </a:p>
        </p:txBody>
      </p:sp>
      <p:sp>
        <p:nvSpPr>
          <p:cNvPr id="6" name="文本框 5">
            <a:extLst>
              <a:ext uri="{FF2B5EF4-FFF2-40B4-BE49-F238E27FC236}">
                <a16:creationId xmlns:a16="http://schemas.microsoft.com/office/drawing/2014/main" id="{E714BB8C-B419-AA55-582C-7F70B4686E7A}"/>
              </a:ext>
            </a:extLst>
          </p:cNvPr>
          <p:cNvSpPr txBox="1"/>
          <p:nvPr/>
        </p:nvSpPr>
        <p:spPr>
          <a:xfrm>
            <a:off x="4920297" y="745849"/>
            <a:ext cx="6296917" cy="830997"/>
          </a:xfrm>
          <a:prstGeom prst="rect">
            <a:avLst/>
          </a:prstGeom>
          <a:noFill/>
        </p:spPr>
        <p:txBody>
          <a:bodyPr wrap="square" rtlCol="0">
            <a:spAutoFit/>
          </a:bodyPr>
          <a:lstStyle/>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1:</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Tiling</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Strategies</a:t>
            </a:r>
          </a:p>
          <a:p>
            <a:pPr marL="285750" indent="-285750" defTabSz="216000">
              <a:buFont typeface="Arial" panose="020B0604020202020204" pitchFamily="34" charset="0"/>
              <a:buChar char="•"/>
            </a:pP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Optimization</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2:</a:t>
            </a:r>
            <a:r>
              <a:rPr kumimoji="1" lang="zh-CN" altLang="en-US" sz="1600" dirty="0">
                <a:solidFill>
                  <a:schemeClr val="bg1">
                    <a:lumMod val="85000"/>
                  </a:schemeClr>
                </a:solidFill>
                <a:latin typeface="Lucida Grande" panose="020B0600040502020204" pitchFamily="34" charset="0"/>
                <a:cs typeface="Lucida Grande" panose="020B0600040502020204" pitchFamily="34" charset="0"/>
              </a:rPr>
              <a:t> </a:t>
            </a:r>
            <a:r>
              <a:rPr kumimoji="1" lang="en-US" altLang="zh-CN" sz="1600" dirty="0">
                <a:solidFill>
                  <a:schemeClr val="bg1">
                    <a:lumMod val="85000"/>
                  </a:schemeClr>
                </a:solidFill>
                <a:latin typeface="Lucida Grande" panose="020B0600040502020204" pitchFamily="34" charset="0"/>
                <a:cs typeface="Lucida Grande" panose="020B0600040502020204" pitchFamily="34" charset="0"/>
              </a:rPr>
              <a:t>Packing</a:t>
            </a:r>
          </a:p>
          <a:p>
            <a:pPr marL="285750" indent="-285750" defTabSz="216000">
              <a:buFont typeface="Arial" panose="020B0604020202020204" pitchFamily="34" charset="0"/>
              <a:buChar char="•"/>
            </a:pPr>
            <a:r>
              <a:rPr kumimoji="1" lang="en-US" altLang="zh-CN" sz="1600" dirty="0">
                <a:latin typeface="Lucida Grande" panose="020B0600040502020204" pitchFamily="34" charset="0"/>
                <a:cs typeface="Lucida Grande" panose="020B0600040502020204" pitchFamily="34" charset="0"/>
              </a:rPr>
              <a:t>Optimization</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3:</a:t>
            </a:r>
            <a:r>
              <a:rPr kumimoji="1" lang="zh-CN" altLang="en-US" sz="1600" dirty="0">
                <a:latin typeface="Lucida Grande" panose="020B0600040502020204" pitchFamily="34" charset="0"/>
                <a:cs typeface="Lucida Grande" panose="020B0600040502020204" pitchFamily="34" charset="0"/>
              </a:rPr>
              <a:t> </a:t>
            </a:r>
            <a:r>
              <a:rPr kumimoji="1" lang="en-US" altLang="zh-CN" sz="1600" dirty="0">
                <a:latin typeface="Lucida Grande" panose="020B0600040502020204" pitchFamily="34" charset="0"/>
                <a:cs typeface="Lucida Grande" panose="020B0600040502020204" pitchFamily="34" charset="0"/>
              </a:rPr>
              <a:t>Vectorization</a:t>
            </a:r>
          </a:p>
        </p:txBody>
      </p:sp>
      <p:sp>
        <p:nvSpPr>
          <p:cNvPr id="7" name="文本框 6">
            <a:extLst>
              <a:ext uri="{FF2B5EF4-FFF2-40B4-BE49-F238E27FC236}">
                <a16:creationId xmlns:a16="http://schemas.microsoft.com/office/drawing/2014/main" id="{5A9AE119-D998-4C34-BA31-3856E6C6FA0B}"/>
              </a:ext>
            </a:extLst>
          </p:cNvPr>
          <p:cNvSpPr txBox="1"/>
          <p:nvPr/>
        </p:nvSpPr>
        <p:spPr>
          <a:xfrm>
            <a:off x="3989908" y="5488582"/>
            <a:ext cx="3796232" cy="276999"/>
          </a:xfrm>
          <a:prstGeom prst="rect">
            <a:avLst/>
          </a:prstGeom>
          <a:noFill/>
        </p:spPr>
        <p:txBody>
          <a:bodyPr wrap="none" rtlCol="0">
            <a:spAutoFit/>
          </a:bodyPr>
          <a:lstStyle/>
          <a:p>
            <a:r>
              <a:rPr kumimoji="1" lang="en-US" altLang="zh-CN" sz="1200" dirty="0">
                <a:latin typeface="Lucida Grande" panose="020B0600040502020204" pitchFamily="34" charset="0"/>
                <a:cs typeface="Lucida Grande" panose="020B0600040502020204" pitchFamily="34" charset="0"/>
              </a:rPr>
              <a:t>Fig.</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The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overall</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structure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of</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our</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GEMM</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program</a:t>
            </a:r>
            <a:endParaRPr kumimoji="1" lang="zh-CN" altLang="en-US" sz="1200" dirty="0">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3119266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D960F6-E38C-91FF-8C71-926A39281F17}"/>
              </a:ext>
            </a:extLst>
          </p:cNvPr>
          <p:cNvSpPr>
            <a:spLocks noGrp="1"/>
          </p:cNvSpPr>
          <p:nvPr>
            <p:ph type="title"/>
          </p:nvPr>
        </p:nvSpPr>
        <p:spPr/>
        <p:txBody>
          <a:bodyPr/>
          <a:lstStyle/>
          <a:p>
            <a:r>
              <a:rPr lang="zh-CN" altLang="en-US" dirty="0"/>
              <a:t>评估</a:t>
            </a:r>
          </a:p>
        </p:txBody>
      </p:sp>
      <p:sp>
        <p:nvSpPr>
          <p:cNvPr id="3" name="灯片编号占位符 2">
            <a:extLst>
              <a:ext uri="{FF2B5EF4-FFF2-40B4-BE49-F238E27FC236}">
                <a16:creationId xmlns:a16="http://schemas.microsoft.com/office/drawing/2014/main" id="{231C165A-9AE2-6CDA-6FC1-165C586797DB}"/>
              </a:ext>
            </a:extLst>
          </p:cNvPr>
          <p:cNvSpPr>
            <a:spLocks noGrp="1"/>
          </p:cNvSpPr>
          <p:nvPr>
            <p:ph type="sldNum" sz="quarter" idx="10"/>
          </p:nvPr>
        </p:nvSpPr>
        <p:spPr/>
        <p:txBody>
          <a:bodyPr/>
          <a:lstStyle/>
          <a:p>
            <a:fld id="{86CB4B4D-7CA3-9044-876B-883B54F8677D}" type="slidenum">
              <a:rPr lang="en-US" altLang="zh-CN" smtClean="0"/>
              <a:pPr/>
              <a:t>36</a:t>
            </a:fld>
            <a:endParaRPr lang="zh-CN" altLang="en-US"/>
          </a:p>
        </p:txBody>
      </p:sp>
      <p:sp>
        <p:nvSpPr>
          <p:cNvPr id="14" name="文本占位符 13">
            <a:extLst>
              <a:ext uri="{FF2B5EF4-FFF2-40B4-BE49-F238E27FC236}">
                <a16:creationId xmlns:a16="http://schemas.microsoft.com/office/drawing/2014/main" id="{4440BD56-EDD2-E3B4-4BF2-110D4BFACCCD}"/>
              </a:ext>
            </a:extLst>
          </p:cNvPr>
          <p:cNvSpPr>
            <a:spLocks noGrp="1"/>
          </p:cNvSpPr>
          <p:nvPr>
            <p:ph type="body" idx="1"/>
          </p:nvPr>
        </p:nvSpPr>
        <p:spPr>
          <a:xfrm>
            <a:off x="190004" y="902526"/>
            <a:ext cx="5184429" cy="3127237"/>
          </a:xfrm>
        </p:spPr>
        <p:txBody>
          <a:bodyPr>
            <a:normAutofit/>
          </a:bodyPr>
          <a:lstStyle/>
          <a:p>
            <a:pPr>
              <a:spcBef>
                <a:spcPts val="600"/>
              </a:spcBef>
            </a:pPr>
            <a:r>
              <a:rPr lang="en-US" altLang="zh-CN" sz="2000" dirty="0"/>
              <a:t>Machine</a:t>
            </a:r>
          </a:p>
          <a:p>
            <a:pPr lvl="1">
              <a:spcBef>
                <a:spcPts val="600"/>
              </a:spcBef>
            </a:pPr>
            <a:r>
              <a:rPr lang="en-US" altLang="zh-CN" sz="1800" dirty="0">
                <a:latin typeface="+mj-lt"/>
              </a:rPr>
              <a:t>﻿Intel Xeon Gold 5220R</a:t>
            </a:r>
          </a:p>
          <a:p>
            <a:pPr>
              <a:spcBef>
                <a:spcPts val="600"/>
              </a:spcBef>
            </a:pPr>
            <a:r>
              <a:rPr lang="en-US" altLang="zh-CN" sz="2000" dirty="0"/>
              <a:t>Two</a:t>
            </a:r>
            <a:r>
              <a:rPr lang="zh-CN" altLang="en-US" sz="2000" dirty="0"/>
              <a:t> </a:t>
            </a:r>
            <a:r>
              <a:rPr lang="en-US" altLang="zh-CN" sz="2000" dirty="0"/>
              <a:t>set</a:t>
            </a:r>
            <a:r>
              <a:rPr lang="zh-CN" altLang="en-US" sz="2000" dirty="0"/>
              <a:t> </a:t>
            </a:r>
            <a:r>
              <a:rPr lang="en-US" altLang="zh-CN" sz="2000" dirty="0"/>
              <a:t>of</a:t>
            </a:r>
            <a:r>
              <a:rPr lang="zh-CN" altLang="en-US" sz="2000" dirty="0"/>
              <a:t> </a:t>
            </a:r>
            <a:r>
              <a:rPr lang="en-US" altLang="zh-CN" sz="2000" dirty="0">
                <a:solidFill>
                  <a:srgbClr val="FF0000"/>
                </a:solidFill>
              </a:rPr>
              <a:t>tiling</a:t>
            </a:r>
            <a:r>
              <a:rPr lang="en-US" altLang="zh-CN" sz="2000" dirty="0"/>
              <a:t> parameters</a:t>
            </a:r>
          </a:p>
          <a:p>
            <a:pPr lvl="1">
              <a:spcBef>
                <a:spcPts val="600"/>
              </a:spcBef>
            </a:pPr>
            <a:r>
              <a:rPr lang="en-US" altLang="zh-CN" sz="1800" dirty="0">
                <a:latin typeface="+mj-lt"/>
              </a:rPr>
              <a:t>Analytically Derived – Calculated by the analytical model</a:t>
            </a:r>
            <a:r>
              <a:rPr lang="en-US" altLang="zh-CN" sz="1800" baseline="30000" dirty="0">
                <a:latin typeface="+mj-lt"/>
              </a:rPr>
              <a:t>[1]</a:t>
            </a:r>
          </a:p>
          <a:p>
            <a:pPr lvl="1">
              <a:spcBef>
                <a:spcPts val="600"/>
              </a:spcBef>
            </a:pPr>
            <a:r>
              <a:rPr lang="en-US" altLang="zh-CN" sz="1800" dirty="0">
                <a:latin typeface="+mj-lt"/>
              </a:rPr>
              <a:t>Empirically Derived – Obtained by existing BLAS project</a:t>
            </a:r>
            <a:r>
              <a:rPr lang="en-US" altLang="zh-CN" sz="1800" baseline="30000" dirty="0">
                <a:latin typeface="+mj-lt"/>
              </a:rPr>
              <a:t>[2]</a:t>
            </a:r>
          </a:p>
          <a:p>
            <a:pPr>
              <a:spcBef>
                <a:spcPts val="600"/>
              </a:spcBef>
            </a:pPr>
            <a:r>
              <a:rPr lang="en-US" altLang="zh-CN" sz="2000" dirty="0"/>
              <a:t>The </a:t>
            </a:r>
            <a:r>
              <a:rPr lang="en-US" altLang="zh-CN" sz="2000" dirty="0" err="1"/>
              <a:t>linalg.matmul</a:t>
            </a:r>
            <a:r>
              <a:rPr lang="en-US" altLang="zh-CN" sz="2000" dirty="0"/>
              <a:t> op</a:t>
            </a:r>
          </a:p>
          <a:p>
            <a:pPr>
              <a:spcBef>
                <a:spcPts val="600"/>
              </a:spcBef>
            </a:pPr>
            <a:endParaRPr kumimoji="1" lang="zh-CN" altLang="en-US" sz="2000" dirty="0"/>
          </a:p>
        </p:txBody>
      </p:sp>
      <p:sp>
        <p:nvSpPr>
          <p:cNvPr id="6" name="文本框 5">
            <a:extLst>
              <a:ext uri="{FF2B5EF4-FFF2-40B4-BE49-F238E27FC236}">
                <a16:creationId xmlns:a16="http://schemas.microsoft.com/office/drawing/2014/main" id="{3FC53405-E82F-653F-AC93-51D305CC8ED4}"/>
              </a:ext>
            </a:extLst>
          </p:cNvPr>
          <p:cNvSpPr txBox="1"/>
          <p:nvPr/>
        </p:nvSpPr>
        <p:spPr>
          <a:xfrm>
            <a:off x="5887453" y="3752764"/>
            <a:ext cx="5783956" cy="276999"/>
          </a:xfrm>
          <a:prstGeom prst="rect">
            <a:avLst/>
          </a:prstGeom>
          <a:noFill/>
        </p:spPr>
        <p:txBody>
          <a:bodyPr wrap="none" rtlCol="0">
            <a:spAutoFit/>
          </a:bodyPr>
          <a:lstStyle/>
          <a:p>
            <a:r>
              <a:rPr kumimoji="1" lang="en-US" altLang="zh-CN" sz="1200" dirty="0">
                <a:latin typeface="Lucida Grande" panose="020B0600040502020204" pitchFamily="34" charset="0"/>
                <a:cs typeface="Lucida Grande" panose="020B0600040502020204" pitchFamily="34" charset="0"/>
              </a:rPr>
              <a:t>Fig.</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The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SGEMM</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performance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comparison</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with</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M=4096,</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N=4096,</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K=4800</a:t>
            </a:r>
            <a:endParaRPr kumimoji="1" lang="zh-CN" altLang="en-US" sz="1200" dirty="0">
              <a:latin typeface="Lucida Grande" panose="020B0600040502020204" pitchFamily="34" charset="0"/>
              <a:cs typeface="Lucida Grande" panose="020B0600040502020204" pitchFamily="34" charset="0"/>
            </a:endParaRPr>
          </a:p>
        </p:txBody>
      </p:sp>
      <p:graphicFrame>
        <p:nvGraphicFramePr>
          <p:cNvPr id="7" name="表格 6">
            <a:extLst>
              <a:ext uri="{FF2B5EF4-FFF2-40B4-BE49-F238E27FC236}">
                <a16:creationId xmlns:a16="http://schemas.microsoft.com/office/drawing/2014/main" id="{F61F3A23-C7D5-5CE8-16C2-447D6CC1F798}"/>
              </a:ext>
            </a:extLst>
          </p:cNvPr>
          <p:cNvGraphicFramePr>
            <a:graphicFrameLocks noGrp="1"/>
          </p:cNvGraphicFramePr>
          <p:nvPr>
            <p:extLst>
              <p:ext uri="{D42A27DB-BD31-4B8C-83A1-F6EECF244321}">
                <p14:modId xmlns:p14="http://schemas.microsoft.com/office/powerpoint/2010/main" val="666094173"/>
              </p:ext>
            </p:extLst>
          </p:nvPr>
        </p:nvGraphicFramePr>
        <p:xfrm>
          <a:off x="4908161" y="4177965"/>
          <a:ext cx="6565567" cy="1905000"/>
        </p:xfrm>
        <a:graphic>
          <a:graphicData uri="http://schemas.openxmlformats.org/drawingml/2006/table">
            <a:tbl>
              <a:tblPr firstRow="1" firstCol="1">
                <a:tableStyleId>{073A0DAA-6AF3-43AB-8588-CEC1D06C72B9}</a:tableStyleId>
              </a:tblPr>
              <a:tblGrid>
                <a:gridCol w="1237567">
                  <a:extLst>
                    <a:ext uri="{9D8B030D-6E8A-4147-A177-3AD203B41FA5}">
                      <a16:colId xmlns:a16="http://schemas.microsoft.com/office/drawing/2014/main" val="414165861"/>
                    </a:ext>
                  </a:extLst>
                </a:gridCol>
                <a:gridCol w="1332000">
                  <a:extLst>
                    <a:ext uri="{9D8B030D-6E8A-4147-A177-3AD203B41FA5}">
                      <a16:colId xmlns:a16="http://schemas.microsoft.com/office/drawing/2014/main" val="884837306"/>
                    </a:ext>
                  </a:extLst>
                </a:gridCol>
                <a:gridCol w="1332000">
                  <a:extLst>
                    <a:ext uri="{9D8B030D-6E8A-4147-A177-3AD203B41FA5}">
                      <a16:colId xmlns:a16="http://schemas.microsoft.com/office/drawing/2014/main" val="1913706908"/>
                    </a:ext>
                  </a:extLst>
                </a:gridCol>
                <a:gridCol w="1332000">
                  <a:extLst>
                    <a:ext uri="{9D8B030D-6E8A-4147-A177-3AD203B41FA5}">
                      <a16:colId xmlns:a16="http://schemas.microsoft.com/office/drawing/2014/main" val="2880407771"/>
                    </a:ext>
                  </a:extLst>
                </a:gridCol>
                <a:gridCol w="1332000">
                  <a:extLst>
                    <a:ext uri="{9D8B030D-6E8A-4147-A177-3AD203B41FA5}">
                      <a16:colId xmlns:a16="http://schemas.microsoft.com/office/drawing/2014/main" val="480889988"/>
                    </a:ext>
                  </a:extLst>
                </a:gridCol>
              </a:tblGrid>
              <a:tr h="381000">
                <a:tc>
                  <a:txBody>
                    <a:bodyPr/>
                    <a:lstStyle/>
                    <a:p>
                      <a:pPr algn="ctr" fontAlgn="ctr"/>
                      <a:endParaRPr lang="zh-CN" altLang="en-US" sz="105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de-DE" sz="1050" u="none" strike="noStrike" dirty="0" err="1">
                          <a:effectLst/>
                        </a:rPr>
                        <a:t>linalg.matmul</a:t>
                      </a:r>
                      <a:r>
                        <a:rPr lang="de-DE" sz="1050" u="none" strike="noStrike" dirty="0">
                          <a:effectLst/>
                        </a:rPr>
                        <a:t> </a:t>
                      </a:r>
                      <a:r>
                        <a:rPr lang="de-DE" sz="1050" u="none" strike="noStrike" dirty="0" err="1">
                          <a:effectLst/>
                        </a:rPr>
                        <a:t>op</a:t>
                      </a:r>
                      <a:endParaRPr lang="de-DE" sz="105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de-DE" sz="1050" u="none" strike="noStrike" dirty="0" err="1">
                          <a:effectLst/>
                        </a:rPr>
                        <a:t>Analytically</a:t>
                      </a:r>
                      <a:r>
                        <a:rPr lang="de-DE" sz="1050" u="none" strike="noStrike" dirty="0">
                          <a:effectLst/>
                        </a:rPr>
                        <a:t> </a:t>
                      </a:r>
                      <a:r>
                        <a:rPr lang="de-DE" sz="1050" u="none" strike="noStrike" dirty="0" err="1">
                          <a:effectLst/>
                        </a:rPr>
                        <a:t>Derived</a:t>
                      </a:r>
                      <a:endParaRPr lang="de-DE" sz="105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de-DE" sz="1050" u="none" strike="noStrike">
                          <a:effectLst/>
                        </a:rPr>
                        <a:t>Empirically Derived </a:t>
                      </a:r>
                      <a:endParaRPr lang="de-DE" sz="105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de-DE" sz="1050" u="none" strike="noStrike">
                          <a:effectLst/>
                        </a:rPr>
                        <a:t>oneDNN Matmul Benchmark</a:t>
                      </a:r>
                      <a:endParaRPr lang="de-DE" sz="105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273666848"/>
                  </a:ext>
                </a:extLst>
              </a:tr>
              <a:tr h="381000">
                <a:tc>
                  <a:txBody>
                    <a:bodyPr/>
                    <a:lstStyle/>
                    <a:p>
                      <a:pPr algn="ctr" fontAlgn="ctr"/>
                      <a:r>
                        <a:rPr lang="de-DE" sz="1050" u="none" strike="noStrike" dirty="0">
                          <a:effectLst/>
                        </a:rPr>
                        <a:t>GFLOPS</a:t>
                      </a:r>
                      <a:endParaRPr lang="de-DE" sz="105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0.178</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24.2423</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82.2145</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a:effectLst/>
                          <a:latin typeface="Calibri" panose="020F0502020204030204" pitchFamily="34" charset="0"/>
                          <a:cs typeface="Calibri" panose="020F0502020204030204" pitchFamily="34" charset="0"/>
                        </a:rPr>
                        <a:t>103.923</a:t>
                      </a:r>
                      <a:endParaRPr lang="en-US" altLang="zh-CN" sz="1400" b="0" i="0" u="none" strike="noStrike">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extLst>
                  <a:ext uri="{0D108BD9-81ED-4DB2-BD59-A6C34878D82A}">
                    <a16:rowId xmlns:a16="http://schemas.microsoft.com/office/drawing/2014/main" val="1647485912"/>
                  </a:ext>
                </a:extLst>
              </a:tr>
              <a:tr h="381000">
                <a:tc>
                  <a:txBody>
                    <a:bodyPr/>
                    <a:lstStyle/>
                    <a:p>
                      <a:pPr algn="ctr" fontAlgn="ctr"/>
                      <a:r>
                        <a:rPr lang="de-DE" sz="1050" u="none" strike="noStrike" dirty="0">
                          <a:effectLst/>
                        </a:rPr>
                        <a:t>CPU </a:t>
                      </a:r>
                      <a:r>
                        <a:rPr lang="de-DE" sz="1050" u="none" strike="noStrike" dirty="0" err="1">
                          <a:effectLst/>
                        </a:rPr>
                        <a:t>Frequency</a:t>
                      </a:r>
                      <a:r>
                        <a:rPr lang="de-DE" sz="1050" u="none" strike="noStrike" dirty="0">
                          <a:effectLst/>
                        </a:rPr>
                        <a:t>(GHz)</a:t>
                      </a:r>
                      <a:endParaRPr lang="de-DE" sz="105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400" u="none" strike="noStrike">
                          <a:effectLst/>
                          <a:latin typeface="Calibri" panose="020F0502020204030204" pitchFamily="34" charset="0"/>
                          <a:cs typeface="Calibri" panose="020F0502020204030204" pitchFamily="34" charset="0"/>
                        </a:rPr>
                        <a:t>3.9</a:t>
                      </a:r>
                      <a:endParaRPr lang="en-US" altLang="zh-CN" sz="1400" b="0" i="0" u="none" strike="noStrike">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3.5</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3.6</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3.5</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extLst>
                  <a:ext uri="{0D108BD9-81ED-4DB2-BD59-A6C34878D82A}">
                    <a16:rowId xmlns:a16="http://schemas.microsoft.com/office/drawing/2014/main" val="2215600416"/>
                  </a:ext>
                </a:extLst>
              </a:tr>
              <a:tr h="381000">
                <a:tc>
                  <a:txBody>
                    <a:bodyPr/>
                    <a:lstStyle/>
                    <a:p>
                      <a:pPr algn="ctr" fontAlgn="ctr"/>
                      <a:r>
                        <a:rPr lang="de-DE" sz="1050" u="none" strike="noStrike" dirty="0">
                          <a:effectLst/>
                        </a:rPr>
                        <a:t>CPI</a:t>
                      </a:r>
                      <a:endParaRPr lang="de-DE" sz="105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400" u="none" strike="noStrike">
                          <a:effectLst/>
                          <a:latin typeface="Calibri" panose="020F0502020204030204" pitchFamily="34" charset="0"/>
                          <a:cs typeface="Calibri" panose="020F0502020204030204" pitchFamily="34" charset="0"/>
                        </a:rPr>
                        <a:t>8.695</a:t>
                      </a:r>
                      <a:endParaRPr lang="en-US" altLang="zh-CN" sz="1400" b="0" i="0" u="none" strike="noStrike">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a:effectLst/>
                          <a:latin typeface="Calibri" panose="020F0502020204030204" pitchFamily="34" charset="0"/>
                          <a:cs typeface="Calibri" panose="020F0502020204030204" pitchFamily="34" charset="0"/>
                        </a:rPr>
                        <a:t>1.447</a:t>
                      </a:r>
                      <a:endParaRPr lang="en-US" altLang="zh-CN" sz="1400" b="0" i="0" u="none" strike="noStrike">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0.693</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0.645</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extLst>
                  <a:ext uri="{0D108BD9-81ED-4DB2-BD59-A6C34878D82A}">
                    <a16:rowId xmlns:a16="http://schemas.microsoft.com/office/drawing/2014/main" val="1861841814"/>
                  </a:ext>
                </a:extLst>
              </a:tr>
              <a:tr h="381000">
                <a:tc>
                  <a:txBody>
                    <a:bodyPr/>
                    <a:lstStyle/>
                    <a:p>
                      <a:pPr algn="ctr" fontAlgn="ctr"/>
                      <a:r>
                        <a:rPr lang="de-DE" sz="1050" dirty="0"/>
                        <a:t>Memory Bound</a:t>
                      </a: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89.70%</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57.90%</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30.00%</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tc>
                  <a:txBody>
                    <a:bodyPr/>
                    <a:lstStyle/>
                    <a:p>
                      <a:pPr algn="ctr" fontAlgn="ctr"/>
                      <a:r>
                        <a:rPr lang="en-US" altLang="zh-CN" sz="1400" u="none" strike="noStrike" dirty="0">
                          <a:effectLst/>
                          <a:latin typeface="Calibri" panose="020F0502020204030204" pitchFamily="34" charset="0"/>
                          <a:cs typeface="Calibri" panose="020F0502020204030204" pitchFamily="34" charset="0"/>
                        </a:rPr>
                        <a:t>8.00%</a:t>
                      </a:r>
                      <a:endParaRPr lang="en-US" altLang="zh-CN" sz="1400" b="0" i="0" u="none" strike="noStrike" dirty="0">
                        <a:solidFill>
                          <a:srgbClr val="000000"/>
                        </a:solidFill>
                        <a:effectLst/>
                        <a:latin typeface="Calibri" panose="020F0502020204030204" pitchFamily="34" charset="0"/>
                        <a:ea typeface="等线" panose="02010600030101010101" pitchFamily="2" charset="-122"/>
                        <a:cs typeface="Calibri" panose="020F0502020204030204" pitchFamily="34" charset="0"/>
                      </a:endParaRPr>
                    </a:p>
                  </a:txBody>
                  <a:tcPr marL="9525" marR="9525" marT="9525" marB="0" anchor="ctr"/>
                </a:tc>
                <a:extLst>
                  <a:ext uri="{0D108BD9-81ED-4DB2-BD59-A6C34878D82A}">
                    <a16:rowId xmlns:a16="http://schemas.microsoft.com/office/drawing/2014/main" val="3268984453"/>
                  </a:ext>
                </a:extLst>
              </a:tr>
            </a:tbl>
          </a:graphicData>
        </a:graphic>
      </p:graphicFrame>
      <p:sp>
        <p:nvSpPr>
          <p:cNvPr id="8" name="文本框 7">
            <a:extLst>
              <a:ext uri="{FF2B5EF4-FFF2-40B4-BE49-F238E27FC236}">
                <a16:creationId xmlns:a16="http://schemas.microsoft.com/office/drawing/2014/main" id="{99900648-BFCF-1FF7-FED7-6F5941EFEEEB}"/>
              </a:ext>
            </a:extLst>
          </p:cNvPr>
          <p:cNvSpPr txBox="1"/>
          <p:nvPr/>
        </p:nvSpPr>
        <p:spPr>
          <a:xfrm>
            <a:off x="5193522" y="6102370"/>
            <a:ext cx="6263253" cy="276999"/>
          </a:xfrm>
          <a:prstGeom prst="rect">
            <a:avLst/>
          </a:prstGeom>
          <a:noFill/>
        </p:spPr>
        <p:txBody>
          <a:bodyPr wrap="none" rtlCol="0">
            <a:spAutoFit/>
          </a:bodyPr>
          <a:lstStyle/>
          <a:p>
            <a:r>
              <a:rPr kumimoji="1" lang="en-US" altLang="zh-CN" sz="1200" dirty="0">
                <a:latin typeface="Lucida Grande" panose="020B0600040502020204" pitchFamily="34" charset="0"/>
                <a:cs typeface="Lucida Grande" panose="020B0600040502020204" pitchFamily="34" charset="0"/>
              </a:rPr>
              <a:t>Table.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Performance</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metrics</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comparison</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between</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different</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benchmarks</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a:latin typeface="Lucida Grande" panose="020B0600040502020204" pitchFamily="34" charset="0"/>
                <a:cs typeface="Lucida Grande" panose="020B0600040502020204" pitchFamily="34" charset="0"/>
              </a:rPr>
              <a:t>by</a:t>
            </a:r>
            <a:r>
              <a:rPr kumimoji="1" lang="zh-CN" altLang="en-US" sz="1200" dirty="0">
                <a:latin typeface="Lucida Grande" panose="020B0600040502020204" pitchFamily="34" charset="0"/>
                <a:cs typeface="Lucida Grande" panose="020B0600040502020204" pitchFamily="34" charset="0"/>
              </a:rPr>
              <a:t> </a:t>
            </a:r>
            <a:r>
              <a:rPr kumimoji="1" lang="en-US" altLang="zh-CN" sz="1200" dirty="0" err="1">
                <a:latin typeface="Lucida Grande" panose="020B0600040502020204" pitchFamily="34" charset="0"/>
                <a:cs typeface="Lucida Grande" panose="020B0600040502020204" pitchFamily="34" charset="0"/>
              </a:rPr>
              <a:t>VTune</a:t>
            </a:r>
            <a:r>
              <a:rPr kumimoji="1" lang="zh-CN" altLang="en-US" sz="1200" dirty="0">
                <a:latin typeface="Lucida Grande" panose="020B0600040502020204" pitchFamily="34" charset="0"/>
                <a:cs typeface="Lucida Grande" panose="020B0600040502020204" pitchFamily="34" charset="0"/>
              </a:rPr>
              <a:t> </a:t>
            </a:r>
          </a:p>
        </p:txBody>
      </p:sp>
      <p:sp>
        <p:nvSpPr>
          <p:cNvPr id="9" name="文本框 8">
            <a:extLst>
              <a:ext uri="{FF2B5EF4-FFF2-40B4-BE49-F238E27FC236}">
                <a16:creationId xmlns:a16="http://schemas.microsoft.com/office/drawing/2014/main" id="{99C29BC2-B23D-AE9D-0E36-DE83AA92C943}"/>
              </a:ext>
            </a:extLst>
          </p:cNvPr>
          <p:cNvSpPr txBox="1"/>
          <p:nvPr/>
        </p:nvSpPr>
        <p:spPr>
          <a:xfrm>
            <a:off x="164322" y="5769502"/>
            <a:ext cx="4354114" cy="461665"/>
          </a:xfrm>
          <a:prstGeom prst="rect">
            <a:avLst/>
          </a:prstGeom>
          <a:noFill/>
        </p:spPr>
        <p:txBody>
          <a:bodyPr wrap="square">
            <a:spAutoFit/>
          </a:bodyPr>
          <a:lstStyle/>
          <a:p>
            <a:r>
              <a:rPr lang="en-US" altLang="zh-CN" sz="800" b="0" i="0" u="none" strike="noStrike" dirty="0">
                <a:solidFill>
                  <a:srgbClr val="222222"/>
                </a:solidFill>
                <a:effectLst/>
                <a:latin typeface="Arial" panose="020B0604020202020204" pitchFamily="34" charset="0"/>
              </a:rPr>
              <a:t>[1]</a:t>
            </a:r>
            <a:r>
              <a:rPr lang="zh-CN" altLang="en-US" sz="800" b="0" i="0" u="none" strike="noStrike" dirty="0">
                <a:solidFill>
                  <a:srgbClr val="222222"/>
                </a:solidFill>
                <a:effectLst/>
                <a:latin typeface="Arial" panose="020B0604020202020204" pitchFamily="34" charset="0"/>
              </a:rPr>
              <a:t> </a:t>
            </a:r>
            <a:r>
              <a:rPr lang="de-DE" altLang="zh-CN" sz="800" b="0" i="0" u="none" strike="noStrike" dirty="0">
                <a:solidFill>
                  <a:srgbClr val="222222"/>
                </a:solidFill>
                <a:effectLst/>
                <a:latin typeface="Arial" panose="020B0604020202020204" pitchFamily="34" charset="0"/>
              </a:rPr>
              <a:t>Low T M, </a:t>
            </a:r>
            <a:r>
              <a:rPr lang="de-DE" altLang="zh-CN" sz="800" b="0" i="0" u="none" strike="noStrike" dirty="0" err="1">
                <a:solidFill>
                  <a:srgbClr val="222222"/>
                </a:solidFill>
                <a:effectLst/>
                <a:latin typeface="Arial" panose="020B0604020202020204" pitchFamily="34" charset="0"/>
              </a:rPr>
              <a:t>Igual</a:t>
            </a:r>
            <a:r>
              <a:rPr lang="de-DE" altLang="zh-CN" sz="800" b="0" i="0" u="none" strike="noStrike" dirty="0">
                <a:solidFill>
                  <a:srgbClr val="222222"/>
                </a:solidFill>
                <a:effectLst/>
                <a:latin typeface="Arial" panose="020B0604020202020204" pitchFamily="34" charset="0"/>
              </a:rPr>
              <a:t> F D, Smith T M, et al. Analytical </a:t>
            </a:r>
            <a:r>
              <a:rPr lang="de-DE" altLang="zh-CN" sz="800" b="0" i="0" u="none" strike="noStrike" dirty="0" err="1">
                <a:solidFill>
                  <a:srgbClr val="222222"/>
                </a:solidFill>
                <a:effectLst/>
                <a:latin typeface="Arial" panose="020B0604020202020204" pitchFamily="34" charset="0"/>
              </a:rPr>
              <a:t>modeling</a:t>
            </a:r>
            <a:r>
              <a:rPr lang="de-DE" altLang="zh-CN" sz="800" b="0" i="0" u="none" strike="noStrike" dirty="0">
                <a:solidFill>
                  <a:srgbClr val="222222"/>
                </a:solidFill>
                <a:effectLst/>
                <a:latin typeface="Arial" panose="020B0604020202020204" pitchFamily="34" charset="0"/>
              </a:rPr>
              <a:t> </a:t>
            </a:r>
            <a:r>
              <a:rPr lang="de-DE" altLang="zh-CN" sz="800" b="0" i="0" u="none" strike="noStrike" dirty="0" err="1">
                <a:solidFill>
                  <a:srgbClr val="222222"/>
                </a:solidFill>
                <a:effectLst/>
                <a:latin typeface="Arial" panose="020B0604020202020204" pitchFamily="34" charset="0"/>
              </a:rPr>
              <a:t>is</a:t>
            </a:r>
            <a:r>
              <a:rPr lang="de-DE" altLang="zh-CN" sz="800" b="0" i="0" u="none" strike="noStrike" dirty="0">
                <a:solidFill>
                  <a:srgbClr val="222222"/>
                </a:solidFill>
                <a:effectLst/>
                <a:latin typeface="Arial" panose="020B0604020202020204" pitchFamily="34" charset="0"/>
              </a:rPr>
              <a:t> </a:t>
            </a:r>
            <a:r>
              <a:rPr lang="de-DE" altLang="zh-CN" sz="800" b="0" i="0" u="none" strike="noStrike" dirty="0" err="1">
                <a:solidFill>
                  <a:srgbClr val="222222"/>
                </a:solidFill>
                <a:effectLst/>
                <a:latin typeface="Arial" panose="020B0604020202020204" pitchFamily="34" charset="0"/>
              </a:rPr>
              <a:t>enough</a:t>
            </a:r>
            <a:r>
              <a:rPr lang="de-DE" altLang="zh-CN" sz="800" b="0" i="0" u="none" strike="noStrike" dirty="0">
                <a:solidFill>
                  <a:srgbClr val="222222"/>
                </a:solidFill>
                <a:effectLst/>
                <a:latin typeface="Arial" panose="020B0604020202020204" pitchFamily="34" charset="0"/>
              </a:rPr>
              <a:t> </a:t>
            </a:r>
            <a:r>
              <a:rPr lang="de-DE" altLang="zh-CN" sz="800" b="0" i="0" u="none" strike="noStrike" dirty="0" err="1">
                <a:solidFill>
                  <a:srgbClr val="222222"/>
                </a:solidFill>
                <a:effectLst/>
                <a:latin typeface="Arial" panose="020B0604020202020204" pitchFamily="34" charset="0"/>
              </a:rPr>
              <a:t>for</a:t>
            </a:r>
            <a:r>
              <a:rPr lang="de-DE" altLang="zh-CN" sz="800" b="0" i="0" u="none" strike="noStrike" dirty="0">
                <a:solidFill>
                  <a:srgbClr val="222222"/>
                </a:solidFill>
                <a:effectLst/>
                <a:latin typeface="Arial" panose="020B0604020202020204" pitchFamily="34" charset="0"/>
              </a:rPr>
              <a:t> high-performance BLIS[J]. ACM Transactions on </a:t>
            </a:r>
            <a:r>
              <a:rPr lang="de-DE" altLang="zh-CN" sz="800" b="0" i="0" u="none" strike="noStrike" dirty="0" err="1">
                <a:solidFill>
                  <a:srgbClr val="222222"/>
                </a:solidFill>
                <a:effectLst/>
                <a:latin typeface="Arial" panose="020B0604020202020204" pitchFamily="34" charset="0"/>
              </a:rPr>
              <a:t>Mathematical</a:t>
            </a:r>
            <a:r>
              <a:rPr lang="de-DE" altLang="zh-CN" sz="800" b="0" i="0" u="none" strike="noStrike" dirty="0">
                <a:solidFill>
                  <a:srgbClr val="222222"/>
                </a:solidFill>
                <a:effectLst/>
                <a:latin typeface="Arial" panose="020B0604020202020204" pitchFamily="34" charset="0"/>
              </a:rPr>
              <a:t> Software (TOMS), 2016, 43(2): 1-18.</a:t>
            </a:r>
          </a:p>
          <a:p>
            <a:r>
              <a:rPr lang="de-DE" altLang="zh-CN" sz="800" dirty="0">
                <a:solidFill>
                  <a:srgbClr val="222222"/>
                </a:solidFill>
                <a:latin typeface="Arial" panose="020B0604020202020204" pitchFamily="34" charset="0"/>
              </a:rPr>
              <a:t>[2] </a:t>
            </a:r>
            <a:r>
              <a:rPr lang="de-DE" altLang="zh-CN" sz="800" dirty="0">
                <a:solidFill>
                  <a:srgbClr val="222222"/>
                </a:solidFill>
                <a:latin typeface="Arial" panose="020B0604020202020204" pitchFamily="34" charset="0"/>
                <a:hlinkClick r:id="rId3"/>
              </a:rPr>
              <a:t>https://github.com/xianyi/OpenBLAS</a:t>
            </a:r>
            <a:r>
              <a:rPr lang="de-DE" altLang="zh-CN" sz="800" dirty="0">
                <a:solidFill>
                  <a:srgbClr val="222222"/>
                </a:solidFill>
                <a:latin typeface="Arial" panose="020B0604020202020204" pitchFamily="34" charset="0"/>
              </a:rPr>
              <a:t> </a:t>
            </a:r>
            <a:endParaRPr lang="zh-CN" altLang="en-US" sz="800" dirty="0"/>
          </a:p>
        </p:txBody>
      </p:sp>
      <p:pic>
        <p:nvPicPr>
          <p:cNvPr id="10" name="图片 9">
            <a:extLst>
              <a:ext uri="{FF2B5EF4-FFF2-40B4-BE49-F238E27FC236}">
                <a16:creationId xmlns:a16="http://schemas.microsoft.com/office/drawing/2014/main" id="{FFF97CF1-C530-1732-7809-3C5CC0151545}"/>
              </a:ext>
            </a:extLst>
          </p:cNvPr>
          <p:cNvPicPr>
            <a:picLocks noChangeAspect="1"/>
          </p:cNvPicPr>
          <p:nvPr/>
        </p:nvPicPr>
        <p:blipFill>
          <a:blip r:embed="rId4"/>
          <a:stretch>
            <a:fillRect/>
          </a:stretch>
        </p:blipFill>
        <p:spPr>
          <a:xfrm>
            <a:off x="5979081" y="975662"/>
            <a:ext cx="5600700" cy="2628900"/>
          </a:xfrm>
          <a:prstGeom prst="rect">
            <a:avLst/>
          </a:prstGeom>
        </p:spPr>
      </p:pic>
      <p:sp>
        <p:nvSpPr>
          <p:cNvPr id="11" name="矩形 10">
            <a:extLst>
              <a:ext uri="{FF2B5EF4-FFF2-40B4-BE49-F238E27FC236}">
                <a16:creationId xmlns:a16="http://schemas.microsoft.com/office/drawing/2014/main" id="{05FA4D6E-CD4F-2D8E-46C9-1BAB1EC84E48}"/>
              </a:ext>
            </a:extLst>
          </p:cNvPr>
          <p:cNvSpPr/>
          <p:nvPr/>
        </p:nvSpPr>
        <p:spPr>
          <a:xfrm>
            <a:off x="9234711" y="1424930"/>
            <a:ext cx="2128058" cy="21796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27836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E8D8CF-8F10-759C-5F29-4B1D6FEF90B3}"/>
              </a:ext>
            </a:extLst>
          </p:cNvPr>
          <p:cNvSpPr>
            <a:spLocks noGrp="1"/>
          </p:cNvSpPr>
          <p:nvPr>
            <p:ph type="title"/>
          </p:nvPr>
        </p:nvSpPr>
        <p:spPr/>
        <p:txBody>
          <a:bodyPr/>
          <a:lstStyle/>
          <a:p>
            <a:r>
              <a:rPr lang="zh-CN" altLang="en-US" dirty="0"/>
              <a:t>现状</a:t>
            </a:r>
          </a:p>
        </p:txBody>
      </p:sp>
      <p:sp>
        <p:nvSpPr>
          <p:cNvPr id="3" name="灯片编号占位符 2">
            <a:extLst>
              <a:ext uri="{FF2B5EF4-FFF2-40B4-BE49-F238E27FC236}">
                <a16:creationId xmlns:a16="http://schemas.microsoft.com/office/drawing/2014/main" id="{62AB8DED-A09E-53D2-A97E-075E0CD5E3A0}"/>
              </a:ext>
            </a:extLst>
          </p:cNvPr>
          <p:cNvSpPr>
            <a:spLocks noGrp="1"/>
          </p:cNvSpPr>
          <p:nvPr>
            <p:ph type="sldNum" sz="quarter" idx="10"/>
          </p:nvPr>
        </p:nvSpPr>
        <p:spPr/>
        <p:txBody>
          <a:bodyPr/>
          <a:lstStyle/>
          <a:p>
            <a:fld id="{86CB4B4D-7CA3-9044-876B-883B54F8677D}" type="slidenum">
              <a:rPr lang="en-US" altLang="zh-CN" smtClean="0"/>
              <a:pPr/>
              <a:t>37</a:t>
            </a:fld>
            <a:endParaRPr lang="zh-CN" altLang="en-US"/>
          </a:p>
        </p:txBody>
      </p:sp>
      <p:sp>
        <p:nvSpPr>
          <p:cNvPr id="9" name="文本占位符 8">
            <a:extLst>
              <a:ext uri="{FF2B5EF4-FFF2-40B4-BE49-F238E27FC236}">
                <a16:creationId xmlns:a16="http://schemas.microsoft.com/office/drawing/2014/main" id="{83B2D0E4-D00F-625D-286F-D1123E4BDF19}"/>
              </a:ext>
            </a:extLst>
          </p:cNvPr>
          <p:cNvSpPr>
            <a:spLocks noGrp="1"/>
          </p:cNvSpPr>
          <p:nvPr>
            <p:ph type="body" idx="1"/>
          </p:nvPr>
        </p:nvSpPr>
        <p:spPr>
          <a:xfrm>
            <a:off x="190005" y="902526"/>
            <a:ext cx="6483512" cy="5379524"/>
          </a:xfrm>
        </p:spPr>
        <p:txBody>
          <a:bodyPr/>
          <a:lstStyle/>
          <a:p>
            <a:r>
              <a:rPr kumimoji="1" lang="zh-CN" altLang="en-US" dirty="0"/>
              <a:t>分析程序行为</a:t>
            </a:r>
            <a:endParaRPr kumimoji="1" lang="en-US" altLang="zh-CN" dirty="0"/>
          </a:p>
          <a:p>
            <a:r>
              <a:rPr kumimoji="1" lang="zh-CN" altLang="en-US" dirty="0"/>
              <a:t>分析</a:t>
            </a:r>
            <a:r>
              <a:rPr kumimoji="1" lang="en-US" altLang="zh-CN" dirty="0"/>
              <a:t>Cache</a:t>
            </a:r>
            <a:r>
              <a:rPr kumimoji="1" lang="zh-CN" altLang="en-US" dirty="0"/>
              <a:t>行为</a:t>
            </a:r>
            <a:endParaRPr kumimoji="1" lang="en-US" altLang="zh-CN" dirty="0"/>
          </a:p>
          <a:p>
            <a:pPr lvl="1"/>
            <a:r>
              <a:rPr kumimoji="1" lang="en-US" altLang="zh-CN" dirty="0">
                <a:latin typeface="+mj-lt"/>
              </a:rPr>
              <a:t>Q:</a:t>
            </a:r>
            <a:r>
              <a:rPr kumimoji="1" lang="zh-CN" altLang="en-US" dirty="0"/>
              <a:t>如何判断每次都能够准确替换上一个</a:t>
            </a:r>
            <a:r>
              <a:rPr kumimoji="1" lang="en-US" altLang="zh-CN" dirty="0">
                <a:latin typeface="+mj-lt"/>
              </a:rPr>
              <a:t>Cache</a:t>
            </a:r>
            <a:r>
              <a:rPr kumimoji="1" lang="zh-CN" altLang="en-US" dirty="0">
                <a:latin typeface="+mj-lt"/>
              </a:rPr>
              <a:t> </a:t>
            </a:r>
            <a:r>
              <a:rPr kumimoji="1" lang="en-US" altLang="zh-CN" dirty="0">
                <a:latin typeface="+mj-lt"/>
              </a:rPr>
              <a:t>line</a:t>
            </a:r>
          </a:p>
          <a:p>
            <a:pPr lvl="1">
              <a:buFont typeface="Wingdings" pitchFamily="2" charset="2"/>
              <a:buChar char="è"/>
            </a:pPr>
            <a:r>
              <a:rPr kumimoji="1" lang="zh-CN" altLang="en-US" dirty="0">
                <a:latin typeface="+mj-lt"/>
              </a:rPr>
              <a:t>观察每次访问的内存地址</a:t>
            </a:r>
            <a:endParaRPr kumimoji="1" lang="en-US" altLang="zh-CN" dirty="0">
              <a:latin typeface="+mj-lt"/>
            </a:endParaRPr>
          </a:p>
          <a:p>
            <a:endParaRPr kumimoji="1" lang="zh-CN" altLang="en-US" dirty="0">
              <a:latin typeface="+mj-lt"/>
            </a:endParaRPr>
          </a:p>
        </p:txBody>
      </p:sp>
      <p:graphicFrame>
        <p:nvGraphicFramePr>
          <p:cNvPr id="5" name="表格 6">
            <a:extLst>
              <a:ext uri="{FF2B5EF4-FFF2-40B4-BE49-F238E27FC236}">
                <a16:creationId xmlns:a16="http://schemas.microsoft.com/office/drawing/2014/main" id="{FDC5DF81-278D-7D85-E7A3-B04A8435461E}"/>
              </a:ext>
            </a:extLst>
          </p:cNvPr>
          <p:cNvGraphicFramePr>
            <a:graphicFrameLocks noGrp="1"/>
          </p:cNvGraphicFramePr>
          <p:nvPr>
            <p:extLst>
              <p:ext uri="{D42A27DB-BD31-4B8C-83A1-F6EECF244321}">
                <p14:modId xmlns:p14="http://schemas.microsoft.com/office/powerpoint/2010/main" val="513298945"/>
              </p:ext>
            </p:extLst>
          </p:nvPr>
        </p:nvGraphicFramePr>
        <p:xfrm>
          <a:off x="838199" y="3400888"/>
          <a:ext cx="4150305" cy="2944800"/>
        </p:xfrm>
        <a:graphic>
          <a:graphicData uri="http://schemas.openxmlformats.org/drawingml/2006/table">
            <a:tbl>
              <a:tblPr firstRow="1" firstCol="1" bandRow="1">
                <a:tableStyleId>{BC89EF96-8CEA-46FF-86C4-4CE0E7609802}</a:tableStyleId>
              </a:tblPr>
              <a:tblGrid>
                <a:gridCol w="828000">
                  <a:extLst>
                    <a:ext uri="{9D8B030D-6E8A-4147-A177-3AD203B41FA5}">
                      <a16:colId xmlns:a16="http://schemas.microsoft.com/office/drawing/2014/main" val="249042813"/>
                    </a:ext>
                  </a:extLst>
                </a:gridCol>
                <a:gridCol w="1306305">
                  <a:extLst>
                    <a:ext uri="{9D8B030D-6E8A-4147-A177-3AD203B41FA5}">
                      <a16:colId xmlns:a16="http://schemas.microsoft.com/office/drawing/2014/main" val="880696712"/>
                    </a:ext>
                  </a:extLst>
                </a:gridCol>
                <a:gridCol w="1008000">
                  <a:extLst>
                    <a:ext uri="{9D8B030D-6E8A-4147-A177-3AD203B41FA5}">
                      <a16:colId xmlns:a16="http://schemas.microsoft.com/office/drawing/2014/main" val="3965910985"/>
                    </a:ext>
                  </a:extLst>
                </a:gridCol>
                <a:gridCol w="1008000">
                  <a:extLst>
                    <a:ext uri="{9D8B030D-6E8A-4147-A177-3AD203B41FA5}">
                      <a16:colId xmlns:a16="http://schemas.microsoft.com/office/drawing/2014/main" val="3035068994"/>
                    </a:ext>
                  </a:extLst>
                </a:gridCol>
              </a:tblGrid>
              <a:tr h="252000">
                <a:tc>
                  <a:txBody>
                    <a:bodyPr/>
                    <a:lstStyle/>
                    <a:p>
                      <a:pPr algn="l"/>
                      <a:r>
                        <a:rPr lang="en-US" altLang="zh-CN" sz="1000" b="0" dirty="0"/>
                        <a:t>Cache</a:t>
                      </a:r>
                      <a:r>
                        <a:rPr lang="zh-CN" altLang="en-US" sz="1000" b="0" dirty="0"/>
                        <a:t> </a:t>
                      </a:r>
                      <a:r>
                        <a:rPr lang="en-US" altLang="zh-CN" sz="1000" b="0" dirty="0"/>
                        <a:t>level</a:t>
                      </a:r>
                      <a:endParaRPr lang="zh-CN" altLang="en-US" sz="1000" b="0" dirty="0">
                        <a:latin typeface="Calibri" panose="020F0502020204030204" pitchFamily="34" charset="0"/>
                        <a:cs typeface="Calibri" panose="020F0502020204030204" pitchFamily="34" charset="0"/>
                      </a:endParaRPr>
                    </a:p>
                  </a:txBody>
                  <a:tcPr/>
                </a:tc>
                <a:tc>
                  <a:txBody>
                    <a:bodyPr/>
                    <a:lstStyle/>
                    <a:p>
                      <a:pPr algn="l"/>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#1</a:t>
                      </a:r>
                      <a:endParaRPr lang="en-US" altLang="zh-CN"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#2</a:t>
                      </a:r>
                      <a:endParaRPr lang="en-US" altLang="zh-CN"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53760272"/>
                  </a:ext>
                </a:extLst>
              </a:tr>
              <a:tr h="244800">
                <a:tc rowSpan="5">
                  <a:txBody>
                    <a:bodyPr/>
                    <a:lstStyle/>
                    <a:p>
                      <a:pPr algn="ctr"/>
                      <a:r>
                        <a:rPr lang="en-US" altLang="zh-CN" sz="1000" b="0" dirty="0"/>
                        <a:t>L1</a:t>
                      </a:r>
                      <a:endParaRPr lang="zh-CN" altLang="en-US" sz="1000" b="0" dirty="0">
                        <a:latin typeface="Calibri" panose="020F0502020204030204" pitchFamily="34" charset="0"/>
                        <a:cs typeface="Calibri" panose="020F0502020204030204" pitchFamily="34" charset="0"/>
                      </a:endParaRPr>
                    </a:p>
                  </a:txBody>
                  <a:tcPr anchor="ctr"/>
                </a:tc>
                <a:tc>
                  <a:txBody>
                    <a:bodyPr/>
                    <a:lstStyle/>
                    <a:p>
                      <a:pPr algn="l"/>
                      <a:r>
                        <a:rPr lang="en-US" altLang="zh-CN" sz="1000" b="0" dirty="0" err="1"/>
                        <a:t>Hitrate</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98.0267%</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98.0271%</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17068843"/>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Hits</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10,275,905,138</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10,275,949,374</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49771037"/>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Miss</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206,855,696</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206,811,454</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9126103"/>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Read</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413,799,792</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413,799,791</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034812935"/>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Write</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10,068,993,810</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10,068,993,805</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16756560"/>
                  </a:ext>
                </a:extLst>
              </a:tr>
              <a:tr h="244800">
                <a:tc rowSpan="6">
                  <a:txBody>
                    <a:bodyPr/>
                    <a:lstStyle/>
                    <a:p>
                      <a:pPr algn="ctr"/>
                      <a:r>
                        <a:rPr lang="en-US" altLang="zh-CN" sz="1000" b="0" dirty="0"/>
                        <a:t>L2</a:t>
                      </a:r>
                      <a:endParaRPr lang="zh-CN" altLang="en-US" sz="1000" b="0" dirty="0">
                        <a:latin typeface="Calibri" panose="020F0502020204030204" pitchFamily="34" charset="0"/>
                        <a:cs typeface="Calibri" panose="020F0502020204030204" pitchFamily="34" charset="0"/>
                      </a:endParaRPr>
                    </a:p>
                  </a:txBody>
                  <a:tcPr anchor="ctr"/>
                </a:tc>
                <a:tc>
                  <a:txBody>
                    <a:bodyPr/>
                    <a:lstStyle/>
                    <a:p>
                      <a:pPr algn="l"/>
                      <a:r>
                        <a:rPr lang="en-US" altLang="zh-CN" sz="1000" b="0" dirty="0" err="1"/>
                        <a:t>Hitrate</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50.4489%</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50.4873%</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25232515"/>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Hits</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153,857,206</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154,091,277</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70405996"/>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Miss</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151,119,086</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151,116,624</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51442903"/>
                  </a:ext>
                </a:extLst>
              </a:tr>
              <a:tr h="244800">
                <a:tc vMerge="1">
                  <a:txBody>
                    <a:bodyPr/>
                    <a:lstStyle/>
                    <a:p>
                      <a:endParaRPr lang="zh-CN" altLang="en-US"/>
                    </a:p>
                  </a:txBody>
                  <a:tcPr/>
                </a:tc>
                <a:tc>
                  <a:txBody>
                    <a:bodyPr/>
                    <a:lstStyle/>
                    <a:p>
                      <a:pPr algn="l"/>
                      <a:r>
                        <a:rPr lang="en-US" altLang="zh-CN" sz="1000" b="0" dirty="0">
                          <a:latin typeface="Calibri" panose="020F0502020204030204" pitchFamily="34" charset="0"/>
                          <a:cs typeface="Calibri" panose="020F0502020204030204" pitchFamily="34" charset="0"/>
                        </a:rPr>
                        <a:t>Sum</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latin typeface="Calibri" panose="020F0502020204030204" pitchFamily="34" charset="0"/>
                          <a:cs typeface="Calibri" panose="020F0502020204030204" pitchFamily="34" charset="0"/>
                        </a:rPr>
                        <a:t>304,976,292</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latin typeface="Calibri" panose="020F0502020204030204" pitchFamily="34" charset="0"/>
                          <a:cs typeface="Calibri" panose="020F0502020204030204" pitchFamily="34" charset="0"/>
                        </a:rPr>
                        <a:t>305,207,901</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35905511"/>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Read</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98,120,596</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98,396,447</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57445710"/>
                  </a:ext>
                </a:extLst>
              </a:tr>
              <a:tr h="244800">
                <a:tc vMerge="1">
                  <a:txBody>
                    <a:bodyPr/>
                    <a:lstStyle/>
                    <a:p>
                      <a:pPr algn="l"/>
                      <a:endParaRPr lang="zh-CN" altLang="en-US" sz="1050" b="0" dirty="0">
                        <a:latin typeface="Calibri" panose="020F0502020204030204" pitchFamily="34" charset="0"/>
                        <a:cs typeface="Calibri" panose="020F0502020204030204" pitchFamily="34" charset="0"/>
                      </a:endParaRPr>
                    </a:p>
                  </a:txBody>
                  <a:tcPr/>
                </a:tc>
                <a:tc>
                  <a:txBody>
                    <a:bodyPr/>
                    <a:lstStyle/>
                    <a:p>
                      <a:pPr algn="l"/>
                      <a:r>
                        <a:rPr lang="en-US" altLang="zh-CN" sz="1000" b="0" dirty="0"/>
                        <a:t>Number</a:t>
                      </a:r>
                      <a:r>
                        <a:rPr lang="zh-CN" altLang="en-US" sz="1000" b="0" dirty="0"/>
                        <a:t> </a:t>
                      </a:r>
                      <a:r>
                        <a:rPr lang="en-US" altLang="zh-CN" sz="1000" b="0" dirty="0"/>
                        <a:t>of</a:t>
                      </a:r>
                      <a:r>
                        <a:rPr lang="zh-CN" altLang="en-US" sz="1000" b="0" dirty="0"/>
                        <a:t> </a:t>
                      </a:r>
                      <a:r>
                        <a:rPr lang="en-US" altLang="zh-CN" sz="1000" b="0" dirty="0"/>
                        <a:t>Write</a:t>
                      </a:r>
                      <a:endParaRPr lang="zh-CN" altLang="en-US" sz="1000" b="0" dirty="0">
                        <a:latin typeface="Calibri" panose="020F0502020204030204" pitchFamily="34" charset="0"/>
                        <a:cs typeface="Calibri" panose="020F0502020204030204" pitchFamily="34" charset="0"/>
                      </a:endParaRPr>
                    </a:p>
                  </a:txBody>
                  <a:tcPr/>
                </a:tc>
                <a:tc>
                  <a:txBody>
                    <a:bodyPr/>
                    <a:lstStyle/>
                    <a:p>
                      <a:pPr algn="l"/>
                      <a:r>
                        <a:rPr lang="en-US" altLang="zh-CN" sz="1000" dirty="0"/>
                        <a:t>207,904,272</a:t>
                      </a:r>
                      <a:endParaRPr lang="zh-CN" altLang="en-US" sz="1000" dirty="0">
                        <a:latin typeface="Calibri" panose="020F0502020204030204" pitchFamily="34" charset="0"/>
                        <a:cs typeface="Calibri" panose="020F0502020204030204" pitchFamily="34" charset="0"/>
                      </a:endParaRPr>
                    </a:p>
                  </a:txBody>
                  <a:tcPr/>
                </a:tc>
                <a:tc>
                  <a:txBody>
                    <a:bodyPr/>
                    <a:lstStyle/>
                    <a:p>
                      <a:pPr algn="l"/>
                      <a:r>
                        <a:rPr lang="en-US" altLang="zh-CN" sz="1000" dirty="0"/>
                        <a:t>207,860,030</a:t>
                      </a:r>
                      <a:endParaRPr lang="zh-CN" altLang="en-US"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85758684"/>
                  </a:ext>
                </a:extLst>
              </a:tr>
            </a:tbl>
          </a:graphicData>
        </a:graphic>
      </p:graphicFrame>
      <p:sp>
        <p:nvSpPr>
          <p:cNvPr id="6" name="文本框 5">
            <a:extLst>
              <a:ext uri="{FF2B5EF4-FFF2-40B4-BE49-F238E27FC236}">
                <a16:creationId xmlns:a16="http://schemas.microsoft.com/office/drawing/2014/main" id="{3A54E4F0-45A1-F125-7F59-496FB9DE28A7}"/>
              </a:ext>
            </a:extLst>
          </p:cNvPr>
          <p:cNvSpPr txBox="1"/>
          <p:nvPr/>
        </p:nvSpPr>
        <p:spPr>
          <a:xfrm>
            <a:off x="961155" y="6345688"/>
            <a:ext cx="4001742" cy="4462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kumimoji="0" lang="en-US" altLang="zh-CN" sz="1200" b="1" i="0" u="none" strike="noStrike" cap="none" spc="0" normalizeH="0" baseline="0" dirty="0">
                <a:ln>
                  <a:noFill/>
                </a:ln>
                <a:effectLst/>
                <a:uFillTx/>
                <a:latin typeface="Calibri" panose="020F0502020204030204" pitchFamily="34" charset="0"/>
                <a:ea typeface="+mj-ea"/>
                <a:cs typeface="Calibri" panose="020F0502020204030204" pitchFamily="34" charset="0"/>
                <a:sym typeface="Helvetica"/>
              </a:rPr>
              <a:t>Table</a:t>
            </a:r>
            <a:r>
              <a:rPr lang="en-US" altLang="zh-CN" sz="1200" b="1" dirty="0">
                <a:latin typeface="Calibri" panose="020F0502020204030204" pitchFamily="34" charset="0"/>
                <a:ea typeface="+mj-ea"/>
                <a:cs typeface="Calibri" panose="020F0502020204030204" pitchFamily="34" charset="0"/>
                <a:sym typeface="Helvetica"/>
              </a:rPr>
              <a:t>.</a:t>
            </a:r>
            <a:r>
              <a:rPr kumimoji="0" lang="zh-CN" altLang="en-US" sz="1200" b="1" i="0" u="none" strike="noStrike" cap="none" spc="0" normalizeH="0" baseline="0" dirty="0">
                <a:ln>
                  <a:noFill/>
                </a:ln>
                <a:effectLst/>
                <a:uFillTx/>
                <a:latin typeface="Calibri" panose="020F0502020204030204" pitchFamily="34" charset="0"/>
                <a:ea typeface="+mj-ea"/>
                <a:cs typeface="Calibri" panose="020F0502020204030204" pitchFamily="34" charset="0"/>
                <a:sym typeface="Helvetica"/>
              </a:rPr>
              <a:t> </a:t>
            </a:r>
            <a:r>
              <a:rPr kumimoji="0" lang="en-US" altLang="zh-CN" sz="1100" b="0" i="0" u="none" strike="noStrike" cap="none" spc="0" normalizeH="0" baseline="0" dirty="0">
                <a:ln>
                  <a:noFill/>
                </a:ln>
                <a:effectLst/>
                <a:uFillTx/>
                <a:latin typeface="Calibri" panose="020F0502020204030204" pitchFamily="34" charset="0"/>
                <a:ea typeface="+mj-ea"/>
                <a:cs typeface="Calibri" panose="020F0502020204030204" pitchFamily="34" charset="0"/>
                <a:sym typeface="Helvetica"/>
              </a:rPr>
              <a:t>Simulation</a:t>
            </a:r>
            <a:r>
              <a:rPr kumimoji="0" lang="zh-CN" altLang="en-US" sz="1100" b="0" i="0" u="none" strike="noStrike" cap="none" spc="0" normalizeH="0" baseline="0" dirty="0">
                <a:ln>
                  <a:noFill/>
                </a:ln>
                <a:effectLst/>
                <a:uFillTx/>
                <a:latin typeface="Calibri" panose="020F0502020204030204" pitchFamily="34" charset="0"/>
                <a:ea typeface="+mj-ea"/>
                <a:cs typeface="Calibri" panose="020F0502020204030204" pitchFamily="34" charset="0"/>
                <a:sym typeface="Helvetica"/>
              </a:rPr>
              <a:t> </a:t>
            </a:r>
            <a:r>
              <a:rPr lang="en-US" altLang="zh-CN" sz="1100" dirty="0">
                <a:latin typeface="Calibri" panose="020F0502020204030204" pitchFamily="34" charset="0"/>
                <a:ea typeface="+mj-ea"/>
                <a:cs typeface="Calibri" panose="020F0502020204030204" pitchFamily="34" charset="0"/>
                <a:sym typeface="Helvetica"/>
              </a:rPr>
              <a:t>results</a:t>
            </a:r>
            <a:r>
              <a:rPr lang="zh-CN" altLang="en-US" sz="1100" dirty="0">
                <a:latin typeface="Calibri" panose="020F0502020204030204" pitchFamily="34" charset="0"/>
                <a:ea typeface="+mj-ea"/>
                <a:cs typeface="Calibri" panose="020F0502020204030204" pitchFamily="34" charset="0"/>
                <a:sym typeface="Helvetica"/>
              </a:rPr>
              <a:t> </a:t>
            </a:r>
            <a:r>
              <a:rPr lang="en-US" altLang="zh-CN" sz="1100" dirty="0">
                <a:latin typeface="Calibri" panose="020F0502020204030204" pitchFamily="34" charset="0"/>
                <a:ea typeface="+mj-ea"/>
                <a:cs typeface="Calibri" panose="020F0502020204030204" pitchFamily="34" charset="0"/>
                <a:sym typeface="Helvetica"/>
              </a:rPr>
              <a:t>of</a:t>
            </a:r>
            <a:r>
              <a:rPr lang="zh-CN" altLang="en-US" sz="1100" dirty="0">
                <a:latin typeface="Calibri" panose="020F0502020204030204" pitchFamily="34" charset="0"/>
                <a:ea typeface="+mj-ea"/>
                <a:cs typeface="Calibri" panose="020F0502020204030204" pitchFamily="34" charset="0"/>
                <a:sym typeface="Helvetica"/>
              </a:rPr>
              <a:t> </a:t>
            </a:r>
            <a:r>
              <a:rPr lang="en-US" altLang="zh-CN" sz="1100" b="1" dirty="0">
                <a:latin typeface="Calibri" panose="020F0502020204030204" pitchFamily="34" charset="0"/>
                <a:ea typeface="+mj-ea"/>
                <a:cs typeface="Calibri" panose="020F0502020204030204" pitchFamily="34" charset="0"/>
                <a:sym typeface="Helvetica"/>
              </a:rPr>
              <a:t>Pin</a:t>
            </a:r>
            <a:r>
              <a:rPr lang="zh-CN" altLang="en-US" sz="1100" dirty="0">
                <a:latin typeface="Calibri" panose="020F0502020204030204" pitchFamily="34" charset="0"/>
                <a:ea typeface="+mj-ea"/>
                <a:cs typeface="Calibri" panose="020F0502020204030204" pitchFamily="34" charset="0"/>
                <a:sym typeface="Helvetica"/>
              </a:rPr>
              <a:t> </a:t>
            </a:r>
            <a:r>
              <a:rPr lang="en-US" altLang="zh-CN" sz="1100" dirty="0">
                <a:latin typeface="Calibri" panose="020F0502020204030204" pitchFamily="34" charset="0"/>
                <a:ea typeface="+mj-ea"/>
                <a:cs typeface="Calibri" panose="020F0502020204030204" pitchFamily="34" charset="0"/>
                <a:sym typeface="Helvetica"/>
              </a:rPr>
              <a:t>with</a:t>
            </a:r>
            <a:r>
              <a:rPr lang="zh-CN" altLang="en-US" sz="1100" dirty="0">
                <a:latin typeface="Calibri" panose="020F0502020204030204" pitchFamily="34" charset="0"/>
                <a:ea typeface="+mj-ea"/>
                <a:cs typeface="Calibri" panose="020F0502020204030204" pitchFamily="34" charset="0"/>
                <a:sym typeface="Helvetica"/>
              </a:rPr>
              <a:t> </a:t>
            </a:r>
            <a:r>
              <a:rPr lang="de-DE" altLang="zh-CN" sz="1100" dirty="0">
                <a:latin typeface="Calibri" panose="020F0502020204030204" pitchFamily="34" charset="0"/>
                <a:ea typeface="+mj-ea"/>
                <a:cs typeface="Calibri" panose="020F0502020204030204" pitchFamily="34" charset="0"/>
                <a:sym typeface="Helvetica"/>
              </a:rPr>
              <a:t>M=4032,N=16384,K=4096</a:t>
            </a:r>
            <a:r>
              <a:rPr lang="zh-CN" altLang="en-US" sz="1100" dirty="0">
                <a:latin typeface="Calibri" panose="020F0502020204030204" pitchFamily="34" charset="0"/>
                <a:ea typeface="+mj-ea"/>
                <a:cs typeface="Calibri" panose="020F0502020204030204" pitchFamily="34" charset="0"/>
                <a:sym typeface="Helvetica"/>
              </a:rPr>
              <a:t> </a:t>
            </a:r>
            <a:r>
              <a:rPr lang="en-US" altLang="zh-CN" sz="1100" dirty="0">
                <a:latin typeface="Calibri" panose="020F0502020204030204" pitchFamily="34" charset="0"/>
                <a:ea typeface="+mj-ea"/>
                <a:cs typeface="Calibri" panose="020F0502020204030204" pitchFamily="34" charset="0"/>
                <a:sym typeface="Helvetica"/>
              </a:rPr>
              <a:t>and</a:t>
            </a:r>
            <a:r>
              <a:rPr lang="zh-CN" altLang="en-US" sz="1100" dirty="0">
                <a:latin typeface="Calibri" panose="020F0502020204030204" pitchFamily="34" charset="0"/>
                <a:ea typeface="+mj-ea"/>
                <a:cs typeface="Calibri" panose="020F0502020204030204" pitchFamily="34" charset="0"/>
                <a:sym typeface="Helvetica"/>
              </a:rPr>
              <a:t> </a:t>
            </a:r>
            <a:r>
              <a:rPr lang="de-DE" altLang="zh-CN" sz="1100" dirty="0" err="1">
                <a:latin typeface="Calibri" panose="020F0502020204030204" pitchFamily="34" charset="0"/>
                <a:ea typeface="+mj-ea"/>
                <a:cs typeface="Calibri" panose="020F0502020204030204" pitchFamily="34" charset="0"/>
                <a:sym typeface="Helvetica"/>
              </a:rPr>
              <a:t>nc</a:t>
            </a:r>
            <a:r>
              <a:rPr lang="de-DE" altLang="zh-CN" sz="1100" dirty="0">
                <a:latin typeface="Calibri" panose="020F0502020204030204" pitchFamily="34" charset="0"/>
                <a:ea typeface="+mj-ea"/>
                <a:cs typeface="Calibri" panose="020F0502020204030204" pitchFamily="34" charset="0"/>
                <a:sym typeface="Helvetica"/>
              </a:rPr>
              <a:t>=4096,mc=168,kc=128,nr=32,mr=6</a:t>
            </a:r>
            <a:endParaRPr kumimoji="0" lang="zh-CN" altLang="en-US" sz="1200" b="0" i="0" u="none" strike="noStrike" cap="none" spc="0" normalizeH="0" baseline="0" dirty="0">
              <a:ln>
                <a:noFill/>
              </a:ln>
              <a:effectLst/>
              <a:uFillTx/>
              <a:latin typeface="Calibri" panose="020F0502020204030204" pitchFamily="34" charset="0"/>
              <a:ea typeface="+mj-ea"/>
              <a:cs typeface="Calibri" panose="020F0502020204030204" pitchFamily="34" charset="0"/>
              <a:sym typeface="Helvetica"/>
            </a:endParaRPr>
          </a:p>
        </p:txBody>
      </p:sp>
      <p:sp>
        <p:nvSpPr>
          <p:cNvPr id="10" name="文本框 9">
            <a:extLst>
              <a:ext uri="{FF2B5EF4-FFF2-40B4-BE49-F238E27FC236}">
                <a16:creationId xmlns:a16="http://schemas.microsoft.com/office/drawing/2014/main" id="{A6812D19-B17C-8495-E30D-1807CF6E6E14}"/>
              </a:ext>
            </a:extLst>
          </p:cNvPr>
          <p:cNvSpPr txBox="1"/>
          <p:nvPr/>
        </p:nvSpPr>
        <p:spPr>
          <a:xfrm>
            <a:off x="5636698" y="2496398"/>
            <a:ext cx="5853493" cy="3785652"/>
          </a:xfrm>
          <a:prstGeom prst="rect">
            <a:avLst/>
          </a:prstGeom>
          <a:solidFill>
            <a:srgbClr val="FFFFFF"/>
          </a:solidFill>
          <a:ln>
            <a:solidFill>
              <a:schemeClr val="tx1"/>
            </a:solidFill>
          </a:ln>
        </p:spPr>
        <p:txBody>
          <a:bodyPr wrap="square">
            <a:spAutoFit/>
          </a:bodyPr>
          <a:lstStyle/>
          <a:p>
            <a:r>
              <a:rPr lang="de-DE" altLang="zh-CN" sz="800" dirty="0">
                <a:effectLst/>
                <a:latin typeface="Menlo" panose="020B0609030804020204" pitchFamily="49" charset="0"/>
              </a:rPr>
              <a:t>4020a0:	62 71 7c 48 10 2f    	</a:t>
            </a:r>
            <a:r>
              <a:rPr lang="de-DE" altLang="zh-CN" sz="800" dirty="0" err="1">
                <a:effectLst/>
                <a:latin typeface="Menlo" panose="020B0609030804020204" pitchFamily="49" charset="0"/>
              </a:rPr>
              <a:t>vmovups</a:t>
            </a:r>
            <a:r>
              <a:rPr lang="de-DE" altLang="zh-CN" sz="800" dirty="0">
                <a:effectLst/>
                <a:latin typeface="Menlo" panose="020B0609030804020204" pitchFamily="49" charset="0"/>
              </a:rPr>
              <a:t> zmm13,ZMMWORD PTR [</a:t>
            </a:r>
            <a:r>
              <a:rPr lang="de-DE" altLang="zh-CN" sz="800" dirty="0" err="1">
                <a:effectLst/>
                <a:latin typeface="Menlo" panose="020B0609030804020204" pitchFamily="49" charset="0"/>
              </a:rPr>
              <a:t>rdi</a:t>
            </a:r>
            <a:r>
              <a:rPr lang="de-DE" altLang="zh-CN" sz="800" dirty="0">
                <a:effectLst/>
                <a:latin typeface="Menlo" panose="020B0609030804020204" pitchFamily="49" charset="0"/>
              </a:rPr>
              <a:t>]</a:t>
            </a:r>
          </a:p>
          <a:p>
            <a:r>
              <a:rPr lang="de-DE" altLang="zh-CN" sz="800" dirty="0">
                <a:effectLst/>
                <a:latin typeface="Menlo" panose="020B0609030804020204" pitchFamily="49" charset="0"/>
              </a:rPr>
              <a:t>4020a6:	62 71 7c 48 10 77 01 	</a:t>
            </a:r>
            <a:r>
              <a:rPr lang="de-DE" altLang="zh-CN" sz="800" dirty="0" err="1">
                <a:effectLst/>
                <a:latin typeface="Menlo" panose="020B0609030804020204" pitchFamily="49" charset="0"/>
              </a:rPr>
              <a:t>vmovups</a:t>
            </a:r>
            <a:r>
              <a:rPr lang="de-DE" altLang="zh-CN" sz="800" dirty="0">
                <a:effectLst/>
                <a:latin typeface="Menlo" panose="020B0609030804020204" pitchFamily="49" charset="0"/>
              </a:rPr>
              <a:t> zmm14,ZMMWORD PTR [rdi+0x40]</a:t>
            </a:r>
          </a:p>
          <a:p>
            <a:r>
              <a:rPr lang="de-DE" altLang="zh-CN" sz="800" dirty="0">
                <a:effectLst/>
                <a:latin typeface="Menlo" panose="020B0609030804020204" pitchFamily="49" charset="0"/>
              </a:rPr>
              <a:t>4020ad:	62 52 7d 48 18 7c 15 	</a:t>
            </a:r>
            <a:r>
              <a:rPr lang="de-DE" altLang="zh-CN" sz="800" dirty="0" err="1">
                <a:effectLst/>
                <a:latin typeface="Menlo" panose="020B0609030804020204" pitchFamily="49" charset="0"/>
              </a:rPr>
              <a:t>vbroadcastss</a:t>
            </a:r>
            <a:r>
              <a:rPr lang="de-DE" altLang="zh-CN" sz="800" dirty="0">
                <a:effectLst/>
                <a:latin typeface="Menlo" panose="020B0609030804020204" pitchFamily="49" charset="0"/>
              </a:rPr>
              <a:t> zmm15,DWORD PTR [r13+rdx*1+0x0]</a:t>
            </a:r>
          </a:p>
          <a:p>
            <a:r>
              <a:rPr lang="de-DE" altLang="zh-CN" sz="800" dirty="0">
                <a:effectLst/>
                <a:latin typeface="Menlo" panose="020B0609030804020204" pitchFamily="49" charset="0"/>
              </a:rPr>
              <a:t>4020b4:	00 </a:t>
            </a:r>
          </a:p>
          <a:p>
            <a:r>
              <a:rPr lang="de-DE" altLang="zh-CN" sz="800" dirty="0">
                <a:effectLst/>
                <a:latin typeface="Menlo" panose="020B0609030804020204" pitchFamily="49" charset="0"/>
              </a:rPr>
              <a:t>4020b5:	62 c2 7d 48 18 44 15 	</a:t>
            </a:r>
            <a:r>
              <a:rPr lang="de-DE" altLang="zh-CN" sz="800" dirty="0" err="1">
                <a:effectLst/>
                <a:latin typeface="Menlo" panose="020B0609030804020204" pitchFamily="49" charset="0"/>
              </a:rPr>
              <a:t>vbroadcastss</a:t>
            </a:r>
            <a:r>
              <a:rPr lang="de-DE" altLang="zh-CN" sz="800" dirty="0">
                <a:effectLst/>
                <a:latin typeface="Menlo" panose="020B0609030804020204" pitchFamily="49" charset="0"/>
              </a:rPr>
              <a:t> zmm16,DWORD PTR [r13+rdx*1+0x4]</a:t>
            </a:r>
          </a:p>
          <a:p>
            <a:r>
              <a:rPr lang="de-DE" altLang="zh-CN" sz="800" dirty="0">
                <a:effectLst/>
                <a:latin typeface="Menlo" panose="020B0609030804020204" pitchFamily="49" charset="0"/>
              </a:rPr>
              <a:t>4020bc:	01 </a:t>
            </a:r>
          </a:p>
          <a:p>
            <a:r>
              <a:rPr lang="de-DE" altLang="zh-CN" sz="800" dirty="0">
                <a:effectLst/>
                <a:latin typeface="Menlo" panose="020B0609030804020204" pitchFamily="49" charset="0"/>
              </a:rPr>
              <a:t>4020bd:	62 c2 7d 48 18 4c 15 	</a:t>
            </a:r>
            <a:r>
              <a:rPr lang="de-DE" altLang="zh-CN" sz="800" dirty="0" err="1">
                <a:effectLst/>
                <a:latin typeface="Menlo" panose="020B0609030804020204" pitchFamily="49" charset="0"/>
              </a:rPr>
              <a:t>vbroadcastss</a:t>
            </a:r>
            <a:r>
              <a:rPr lang="de-DE" altLang="zh-CN" sz="800" dirty="0">
                <a:effectLst/>
                <a:latin typeface="Menlo" panose="020B0609030804020204" pitchFamily="49" charset="0"/>
              </a:rPr>
              <a:t> zmm17,DWORD PTR [r13+rdx*1+0x8]</a:t>
            </a:r>
          </a:p>
          <a:p>
            <a:r>
              <a:rPr lang="de-DE" altLang="zh-CN" sz="800" dirty="0">
                <a:effectLst/>
                <a:latin typeface="Menlo" panose="020B0609030804020204" pitchFamily="49" charset="0"/>
              </a:rPr>
              <a:t>4020c4:	02 </a:t>
            </a:r>
          </a:p>
          <a:p>
            <a:r>
              <a:rPr lang="de-DE" altLang="zh-CN" sz="800" dirty="0">
                <a:effectLst/>
                <a:latin typeface="Menlo" panose="020B0609030804020204" pitchFamily="49" charset="0"/>
              </a:rPr>
              <a:t>4020c5:	62 c2 7d 48 18 54 15 	</a:t>
            </a:r>
            <a:r>
              <a:rPr lang="de-DE" altLang="zh-CN" sz="800" dirty="0" err="1">
                <a:effectLst/>
                <a:latin typeface="Menlo" panose="020B0609030804020204" pitchFamily="49" charset="0"/>
              </a:rPr>
              <a:t>vbroadcastss</a:t>
            </a:r>
            <a:r>
              <a:rPr lang="de-DE" altLang="zh-CN" sz="800" dirty="0">
                <a:effectLst/>
                <a:latin typeface="Menlo" panose="020B0609030804020204" pitchFamily="49" charset="0"/>
              </a:rPr>
              <a:t> zmm18,DWORD PTR [r13+rdx*1+0xc]</a:t>
            </a:r>
          </a:p>
          <a:p>
            <a:r>
              <a:rPr lang="de-DE" altLang="zh-CN" sz="800" dirty="0">
                <a:effectLst/>
                <a:latin typeface="Menlo" panose="020B0609030804020204" pitchFamily="49" charset="0"/>
              </a:rPr>
              <a:t>4020cc:	03 </a:t>
            </a:r>
          </a:p>
          <a:p>
            <a:r>
              <a:rPr lang="de-DE" altLang="zh-CN" sz="800" dirty="0">
                <a:effectLst/>
                <a:latin typeface="Menlo" panose="020B0609030804020204" pitchFamily="49" charset="0"/>
              </a:rPr>
              <a:t>4020cd:	62 c1 ff 08 10 5c 15 	</a:t>
            </a:r>
            <a:r>
              <a:rPr lang="de-DE" altLang="zh-CN" sz="800" dirty="0" err="1">
                <a:effectLst/>
                <a:latin typeface="Menlo" panose="020B0609030804020204" pitchFamily="49" charset="0"/>
              </a:rPr>
              <a:t>vmovsd</a:t>
            </a:r>
            <a:r>
              <a:rPr lang="de-DE" altLang="zh-CN" sz="800" dirty="0">
                <a:effectLst/>
                <a:latin typeface="Menlo" panose="020B0609030804020204" pitchFamily="49" charset="0"/>
              </a:rPr>
              <a:t> xmm19,QWORD PTR [r13+rdx*1+0x10]</a:t>
            </a:r>
          </a:p>
          <a:p>
            <a:r>
              <a:rPr lang="de-DE" altLang="zh-CN" sz="800" dirty="0">
                <a:effectLst/>
                <a:latin typeface="Menlo" panose="020B0609030804020204" pitchFamily="49" charset="0"/>
              </a:rPr>
              <a:t>4020d4:	02 </a:t>
            </a:r>
          </a:p>
          <a:p>
            <a:r>
              <a:rPr lang="de-DE" altLang="zh-CN" sz="800" dirty="0">
                <a:effectLst/>
                <a:latin typeface="Menlo" panose="020B0609030804020204" pitchFamily="49" charset="0"/>
              </a:rPr>
              <a:t>4020d5:	62 a2 7d 48 18 e3    	</a:t>
            </a:r>
            <a:r>
              <a:rPr lang="de-DE" altLang="zh-CN" sz="800" dirty="0" err="1">
                <a:effectLst/>
                <a:latin typeface="Menlo" panose="020B0609030804020204" pitchFamily="49" charset="0"/>
              </a:rPr>
              <a:t>vbroadcastss</a:t>
            </a:r>
            <a:r>
              <a:rPr lang="de-DE" altLang="zh-CN" sz="800" dirty="0">
                <a:effectLst/>
                <a:latin typeface="Menlo" panose="020B0609030804020204" pitchFamily="49" charset="0"/>
              </a:rPr>
              <a:t> zmm20,xmm19</a:t>
            </a:r>
          </a:p>
          <a:p>
            <a:r>
              <a:rPr lang="de-DE" altLang="zh-CN" sz="800" dirty="0">
                <a:effectLst/>
                <a:latin typeface="Menlo" panose="020B0609030804020204" pitchFamily="49" charset="0"/>
              </a:rPr>
              <a:t>4020db:	62 a2 7d 48 16 </a:t>
            </a:r>
            <a:r>
              <a:rPr lang="de-DE" altLang="zh-CN" sz="800" dirty="0" err="1">
                <a:effectLst/>
                <a:latin typeface="Menlo" panose="020B0609030804020204" pitchFamily="49" charset="0"/>
              </a:rPr>
              <a:t>db</a:t>
            </a:r>
            <a:r>
              <a:rPr lang="de-DE" altLang="zh-CN" sz="800" dirty="0">
                <a:effectLst/>
                <a:latin typeface="Menlo" panose="020B0609030804020204" pitchFamily="49" charset="0"/>
              </a:rPr>
              <a:t>    	</a:t>
            </a:r>
            <a:r>
              <a:rPr lang="de-DE" altLang="zh-CN" sz="800" dirty="0" err="1">
                <a:effectLst/>
                <a:latin typeface="Menlo" panose="020B0609030804020204" pitchFamily="49" charset="0"/>
              </a:rPr>
              <a:t>vpermps</a:t>
            </a:r>
            <a:r>
              <a:rPr lang="de-DE" altLang="zh-CN" sz="800" dirty="0">
                <a:effectLst/>
                <a:latin typeface="Menlo" panose="020B0609030804020204" pitchFamily="49" charset="0"/>
              </a:rPr>
              <a:t> zmm19,zmm0,zmm19</a:t>
            </a:r>
          </a:p>
          <a:p>
            <a:r>
              <a:rPr lang="de-DE" altLang="zh-CN" sz="800" dirty="0">
                <a:effectLst/>
                <a:latin typeface="Menlo" panose="020B0609030804020204" pitchFamily="49" charset="0"/>
              </a:rPr>
              <a:t>4020e1:	62 d2 0d 48 b8 </a:t>
            </a:r>
            <a:r>
              <a:rPr lang="de-DE" altLang="zh-CN" sz="800" dirty="0" err="1">
                <a:effectLst/>
                <a:latin typeface="Menlo" panose="020B0609030804020204" pitchFamily="49" charset="0"/>
              </a:rPr>
              <a:t>df</a:t>
            </a:r>
            <a:r>
              <a:rPr lang="de-DE" altLang="zh-CN" sz="800" dirty="0">
                <a:effectLst/>
                <a:latin typeface="Menlo" panose="020B0609030804020204" pitchFamily="49" charset="0"/>
              </a:rPr>
              <a:t>    	vfmadd231ps zmm3,</a:t>
            </a:r>
            <a:r>
              <a:rPr lang="de-DE" altLang="zh-CN" sz="800" b="1" dirty="0">
                <a:effectLst/>
                <a:latin typeface="Menlo" panose="020B0609030804020204" pitchFamily="49" charset="0"/>
              </a:rPr>
              <a:t>zmm14</a:t>
            </a:r>
            <a:r>
              <a:rPr lang="de-DE" altLang="zh-CN" sz="800" dirty="0">
                <a:effectLst/>
                <a:latin typeface="Menlo" panose="020B0609030804020204" pitchFamily="49" charset="0"/>
              </a:rPr>
              <a:t>,zmm15</a:t>
            </a:r>
          </a:p>
          <a:p>
            <a:r>
              <a:rPr lang="de-DE" altLang="zh-CN" sz="800" dirty="0">
                <a:effectLst/>
                <a:latin typeface="Menlo" panose="020B0609030804020204" pitchFamily="49" charset="0"/>
              </a:rPr>
              <a:t>4020e7:	62 d2 15 48 b8 d7    	vfmadd231ps zmm2,</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,zmm15</a:t>
            </a:r>
          </a:p>
          <a:p>
            <a:r>
              <a:rPr lang="de-DE" altLang="zh-CN" sz="800" dirty="0">
                <a:effectLst/>
                <a:latin typeface="Menlo" panose="020B0609030804020204" pitchFamily="49" charset="0"/>
              </a:rPr>
              <a:t>4020ed:	62 b2 0d 48 b8 f0    	vfmadd231ps zmm6,</a:t>
            </a:r>
            <a:r>
              <a:rPr lang="de-DE" altLang="zh-CN" sz="800" b="1" dirty="0">
                <a:effectLst/>
                <a:latin typeface="Menlo" panose="020B0609030804020204" pitchFamily="49" charset="0"/>
              </a:rPr>
              <a:t>zmm14</a:t>
            </a:r>
            <a:r>
              <a:rPr lang="de-DE" altLang="zh-CN" sz="800" dirty="0">
                <a:effectLst/>
                <a:latin typeface="Menlo" panose="020B0609030804020204" pitchFamily="49" charset="0"/>
              </a:rPr>
              <a:t>,zmm16</a:t>
            </a:r>
          </a:p>
          <a:p>
            <a:r>
              <a:rPr lang="de-DE" altLang="zh-CN" sz="800" dirty="0">
                <a:effectLst/>
                <a:latin typeface="Menlo" panose="020B0609030804020204" pitchFamily="49" charset="0"/>
              </a:rPr>
              <a:t>4020f3:	62 b2 15 48 b8 c8    	vfmadd231ps zmm1,</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,zmm16</a:t>
            </a:r>
          </a:p>
          <a:p>
            <a:r>
              <a:rPr lang="de-DE" altLang="zh-CN" sz="800" dirty="0">
                <a:effectLst/>
                <a:latin typeface="Menlo" panose="020B0609030804020204" pitchFamily="49" charset="0"/>
              </a:rPr>
              <a:t>4020f9:	62 32 0d 48 b8 c1    	vfmadd231ps zmm8,</a:t>
            </a:r>
            <a:r>
              <a:rPr lang="de-DE" altLang="zh-CN" sz="800" b="1" dirty="0">
                <a:effectLst/>
                <a:latin typeface="Menlo" panose="020B0609030804020204" pitchFamily="49" charset="0"/>
              </a:rPr>
              <a:t>zmm14</a:t>
            </a:r>
            <a:r>
              <a:rPr lang="de-DE" altLang="zh-CN" sz="800" dirty="0">
                <a:effectLst/>
                <a:latin typeface="Menlo" panose="020B0609030804020204" pitchFamily="49" charset="0"/>
              </a:rPr>
              <a:t>,zmm17</a:t>
            </a:r>
          </a:p>
          <a:p>
            <a:r>
              <a:rPr lang="de-DE" altLang="zh-CN" sz="800" dirty="0">
                <a:effectLst/>
                <a:latin typeface="Menlo" panose="020B0609030804020204" pitchFamily="49" charset="0"/>
              </a:rPr>
              <a:t>4020ff:	62 b2 15 48 b8 e1    	vfmadd231ps zmm4,</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,zmm17</a:t>
            </a:r>
          </a:p>
          <a:p>
            <a:r>
              <a:rPr lang="de-DE" altLang="zh-CN" sz="800" dirty="0">
                <a:effectLst/>
                <a:latin typeface="Menlo" panose="020B0609030804020204" pitchFamily="49" charset="0"/>
              </a:rPr>
              <a:t>402105:	62 32 0d 48 b8 d2    	vfmadd231ps zmm10,</a:t>
            </a:r>
            <a:r>
              <a:rPr lang="de-DE" altLang="zh-CN" sz="800" b="1" dirty="0">
                <a:effectLst/>
                <a:latin typeface="Menlo" panose="020B0609030804020204" pitchFamily="49" charset="0"/>
              </a:rPr>
              <a:t>zmm14</a:t>
            </a:r>
            <a:r>
              <a:rPr lang="de-DE" altLang="zh-CN" sz="800" dirty="0">
                <a:effectLst/>
                <a:latin typeface="Menlo" panose="020B0609030804020204" pitchFamily="49" charset="0"/>
              </a:rPr>
              <a:t>,zmm18</a:t>
            </a:r>
          </a:p>
          <a:p>
            <a:r>
              <a:rPr lang="de-DE" altLang="zh-CN" sz="800" dirty="0">
                <a:effectLst/>
                <a:latin typeface="Menlo" panose="020B0609030804020204" pitchFamily="49" charset="0"/>
              </a:rPr>
              <a:t>40210b:	62 b2 15 48 b8 </a:t>
            </a:r>
            <a:r>
              <a:rPr lang="de-DE" altLang="zh-CN" sz="800" dirty="0" err="1">
                <a:effectLst/>
                <a:latin typeface="Menlo" panose="020B0609030804020204" pitchFamily="49" charset="0"/>
              </a:rPr>
              <a:t>ea</a:t>
            </a:r>
            <a:r>
              <a:rPr lang="de-DE" altLang="zh-CN" sz="800" dirty="0">
                <a:effectLst/>
                <a:latin typeface="Menlo" panose="020B0609030804020204" pitchFamily="49" charset="0"/>
              </a:rPr>
              <a:t>    	vfmadd231ps zmm5,</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,zmm18</a:t>
            </a:r>
          </a:p>
          <a:p>
            <a:r>
              <a:rPr lang="de-DE" altLang="zh-CN" sz="800" dirty="0">
                <a:effectLst/>
                <a:latin typeface="Menlo" panose="020B0609030804020204" pitchFamily="49" charset="0"/>
              </a:rPr>
              <a:t>402111:	62 32 0d 48 b8 dc    	vfmadd231ps zmm11,</a:t>
            </a:r>
            <a:r>
              <a:rPr lang="de-DE" altLang="zh-CN" sz="800" b="1" dirty="0">
                <a:effectLst/>
                <a:latin typeface="Menlo" panose="020B0609030804020204" pitchFamily="49" charset="0"/>
              </a:rPr>
              <a:t>zmm14</a:t>
            </a:r>
            <a:r>
              <a:rPr lang="de-DE" altLang="zh-CN" sz="800" dirty="0">
                <a:effectLst/>
                <a:latin typeface="Menlo" panose="020B0609030804020204" pitchFamily="49" charset="0"/>
              </a:rPr>
              <a:t>,zmm20</a:t>
            </a:r>
          </a:p>
          <a:p>
            <a:r>
              <a:rPr lang="de-DE" altLang="zh-CN" sz="800" dirty="0">
                <a:effectLst/>
                <a:latin typeface="Menlo" panose="020B0609030804020204" pitchFamily="49" charset="0"/>
              </a:rPr>
              <a:t>402117:	62 b2 15 48 b8 </a:t>
            </a:r>
            <a:r>
              <a:rPr lang="de-DE" altLang="zh-CN" sz="800" dirty="0" err="1">
                <a:effectLst/>
                <a:latin typeface="Menlo" panose="020B0609030804020204" pitchFamily="49" charset="0"/>
              </a:rPr>
              <a:t>fc</a:t>
            </a:r>
            <a:r>
              <a:rPr lang="de-DE" altLang="zh-CN" sz="800" dirty="0">
                <a:effectLst/>
                <a:latin typeface="Menlo" panose="020B0609030804020204" pitchFamily="49" charset="0"/>
              </a:rPr>
              <a:t>    	vfmadd231ps zmm7,</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,zmm20</a:t>
            </a:r>
          </a:p>
          <a:p>
            <a:r>
              <a:rPr lang="de-DE" altLang="zh-CN" sz="800" dirty="0">
                <a:effectLst/>
                <a:latin typeface="Menlo" panose="020B0609030804020204" pitchFamily="49" charset="0"/>
              </a:rPr>
              <a:t>40211d:	62 52 65 40 b8 e6    	vfmadd231ps zmm12,zmm19,</a:t>
            </a:r>
            <a:r>
              <a:rPr lang="de-DE" altLang="zh-CN" sz="800" b="1" dirty="0">
                <a:effectLst/>
                <a:latin typeface="Menlo" panose="020B0609030804020204" pitchFamily="49" charset="0"/>
              </a:rPr>
              <a:t>zmm14</a:t>
            </a:r>
          </a:p>
          <a:p>
            <a:r>
              <a:rPr lang="de-DE" altLang="zh-CN" sz="800" dirty="0">
                <a:effectLst/>
                <a:latin typeface="Menlo" panose="020B0609030804020204" pitchFamily="49" charset="0"/>
              </a:rPr>
              <a:t>402123:	62 32 15 48 b8 </a:t>
            </a:r>
            <a:r>
              <a:rPr lang="de-DE" altLang="zh-CN" sz="800" dirty="0" err="1">
                <a:effectLst/>
                <a:latin typeface="Menlo" panose="020B0609030804020204" pitchFamily="49" charset="0"/>
              </a:rPr>
              <a:t>cb</a:t>
            </a:r>
            <a:r>
              <a:rPr lang="de-DE" altLang="zh-CN" sz="800" dirty="0">
                <a:effectLst/>
                <a:latin typeface="Menlo" panose="020B0609030804020204" pitchFamily="49" charset="0"/>
              </a:rPr>
              <a:t>    	vfmadd231ps zmm9,</a:t>
            </a:r>
            <a:r>
              <a:rPr lang="de-DE" altLang="zh-CN" sz="800" b="1" dirty="0">
                <a:effectLst/>
                <a:latin typeface="Menlo" panose="020B0609030804020204" pitchFamily="49" charset="0"/>
              </a:rPr>
              <a:t>zmm13</a:t>
            </a:r>
            <a:r>
              <a:rPr lang="de-DE" altLang="zh-CN" sz="800" dirty="0">
                <a:effectLst/>
                <a:latin typeface="Menlo" panose="020B0609030804020204" pitchFamily="49" charset="0"/>
              </a:rPr>
              <a:t>,zmm19</a:t>
            </a:r>
          </a:p>
          <a:p>
            <a:r>
              <a:rPr lang="de-DE" altLang="zh-CN" sz="800" dirty="0">
                <a:effectLst/>
                <a:latin typeface="Menlo" panose="020B0609030804020204" pitchFamily="49" charset="0"/>
              </a:rPr>
              <a:t>402129:	48 83 </a:t>
            </a:r>
            <a:r>
              <a:rPr lang="de-DE" altLang="zh-CN" sz="800" dirty="0" err="1">
                <a:effectLst/>
                <a:latin typeface="Menlo" panose="020B0609030804020204" pitchFamily="49" charset="0"/>
              </a:rPr>
              <a:t>ef</a:t>
            </a:r>
            <a:r>
              <a:rPr lang="de-DE" altLang="zh-CN" sz="800" dirty="0">
                <a:effectLst/>
                <a:latin typeface="Menlo" panose="020B0609030804020204" pitchFamily="49" charset="0"/>
              </a:rPr>
              <a:t> 80          	</a:t>
            </a:r>
            <a:r>
              <a:rPr lang="de-DE" altLang="zh-CN" sz="800" dirty="0" err="1">
                <a:effectLst/>
                <a:latin typeface="Menlo" panose="020B0609030804020204" pitchFamily="49" charset="0"/>
              </a:rPr>
              <a:t>sub</a:t>
            </a:r>
            <a:r>
              <a:rPr lang="de-DE" altLang="zh-CN" sz="800" dirty="0">
                <a:effectLst/>
                <a:latin typeface="Menlo" panose="020B0609030804020204" pitchFamily="49" charset="0"/>
              </a:rPr>
              <a:t>    rdi,0xffffffffffffff80</a:t>
            </a:r>
          </a:p>
          <a:p>
            <a:r>
              <a:rPr lang="de-DE" altLang="zh-CN" sz="800" dirty="0">
                <a:effectLst/>
                <a:latin typeface="Menlo" panose="020B0609030804020204" pitchFamily="49" charset="0"/>
              </a:rPr>
              <a:t>40212d:	48 83 c2 18          	</a:t>
            </a:r>
            <a:r>
              <a:rPr lang="de-DE" altLang="zh-CN" sz="800" dirty="0" err="1">
                <a:effectLst/>
                <a:latin typeface="Menlo" panose="020B0609030804020204" pitchFamily="49" charset="0"/>
              </a:rPr>
              <a:t>add</a:t>
            </a:r>
            <a:r>
              <a:rPr lang="de-DE" altLang="zh-CN" sz="800" dirty="0">
                <a:effectLst/>
                <a:latin typeface="Menlo" panose="020B0609030804020204" pitchFamily="49" charset="0"/>
              </a:rPr>
              <a:t>    rdx,0x18</a:t>
            </a:r>
          </a:p>
          <a:p>
            <a:r>
              <a:rPr lang="de-DE" altLang="zh-CN" sz="800" dirty="0">
                <a:effectLst/>
                <a:latin typeface="Menlo" panose="020B0609030804020204" pitchFamily="49" charset="0"/>
              </a:rPr>
              <a:t>402131:	48 81 </a:t>
            </a:r>
            <a:r>
              <a:rPr lang="de-DE" altLang="zh-CN" sz="800" dirty="0" err="1">
                <a:effectLst/>
                <a:latin typeface="Menlo" panose="020B0609030804020204" pitchFamily="49" charset="0"/>
              </a:rPr>
              <a:t>fa</a:t>
            </a:r>
            <a:r>
              <a:rPr lang="de-DE" altLang="zh-CN" sz="800" dirty="0">
                <a:effectLst/>
                <a:latin typeface="Menlo" panose="020B0609030804020204" pitchFamily="49" charset="0"/>
              </a:rPr>
              <a:t> 00 0c 00 00 	</a:t>
            </a:r>
            <a:r>
              <a:rPr lang="de-DE" altLang="zh-CN" sz="800" dirty="0" err="1">
                <a:effectLst/>
                <a:latin typeface="Menlo" panose="020B0609030804020204" pitchFamily="49" charset="0"/>
              </a:rPr>
              <a:t>cmp</a:t>
            </a:r>
            <a:r>
              <a:rPr lang="de-DE" altLang="zh-CN" sz="800" dirty="0">
                <a:effectLst/>
                <a:latin typeface="Menlo" panose="020B0609030804020204" pitchFamily="49" charset="0"/>
              </a:rPr>
              <a:t>    </a:t>
            </a:r>
            <a:r>
              <a:rPr lang="de-DE" altLang="zh-CN" sz="800" b="1" dirty="0">
                <a:solidFill>
                  <a:srgbClr val="FF0000"/>
                </a:solidFill>
                <a:effectLst/>
                <a:latin typeface="Menlo" panose="020B0609030804020204" pitchFamily="49" charset="0"/>
              </a:rPr>
              <a:t>rdx</a:t>
            </a:r>
            <a:r>
              <a:rPr lang="de-DE" altLang="zh-CN" sz="800" dirty="0">
                <a:effectLst/>
                <a:latin typeface="Menlo" panose="020B0609030804020204" pitchFamily="49" charset="0"/>
              </a:rPr>
              <a:t>,0xc00</a:t>
            </a:r>
          </a:p>
          <a:p>
            <a:r>
              <a:rPr lang="de-DE" altLang="zh-CN" sz="800" dirty="0">
                <a:effectLst/>
                <a:latin typeface="Menlo" panose="020B0609030804020204" pitchFamily="49" charset="0"/>
              </a:rPr>
              <a:t>402138:	0f 85 62 ff ff ff    	</a:t>
            </a:r>
            <a:r>
              <a:rPr lang="de-DE" altLang="zh-CN" sz="800" dirty="0" err="1">
                <a:effectLst/>
                <a:latin typeface="Menlo" panose="020B0609030804020204" pitchFamily="49" charset="0"/>
              </a:rPr>
              <a:t>jne</a:t>
            </a:r>
            <a:r>
              <a:rPr lang="de-DE" altLang="zh-CN" sz="800" dirty="0">
                <a:effectLst/>
                <a:latin typeface="Menlo" panose="020B0609030804020204" pitchFamily="49" charset="0"/>
              </a:rPr>
              <a:t>    4020a0 &lt;blis_gemm+0x750&gt;</a:t>
            </a:r>
          </a:p>
        </p:txBody>
      </p:sp>
      <p:sp>
        <p:nvSpPr>
          <p:cNvPr id="11" name="文本框 10">
            <a:extLst>
              <a:ext uri="{FF2B5EF4-FFF2-40B4-BE49-F238E27FC236}">
                <a16:creationId xmlns:a16="http://schemas.microsoft.com/office/drawing/2014/main" id="{BAC38CCE-8D99-4415-DEF9-722DB0E6C310}"/>
              </a:ext>
            </a:extLst>
          </p:cNvPr>
          <p:cNvSpPr txBox="1"/>
          <p:nvPr/>
        </p:nvSpPr>
        <p:spPr>
          <a:xfrm>
            <a:off x="6261532" y="6345688"/>
            <a:ext cx="4603824" cy="153888"/>
          </a:xfrm>
          <a:prstGeom prst="rect">
            <a:avLst/>
          </a:prstGeom>
          <a:noFill/>
        </p:spPr>
        <p:txBody>
          <a:bodyPr vert="horz" wrap="none" lIns="0" tIns="0" rIns="0" bIns="0" rtlCol="0">
            <a:spAutoFit/>
          </a:bodyPr>
          <a:lstStyle/>
          <a:p>
            <a:r>
              <a:rPr kumimoji="1" lang="en-US" altLang="zh-CN" sz="1000" dirty="0">
                <a:solidFill>
                  <a:schemeClr val="tx1"/>
                </a:solidFill>
                <a:latin typeface="Lucida Grande" panose="020B0600040502020204" pitchFamily="34" charset="0"/>
                <a:cs typeface="Lucida Grande" panose="020B0600040502020204" pitchFamily="34" charset="0"/>
              </a:rPr>
              <a:t>Listing.</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The</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innermost</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kernel</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of</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my</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MLIR-written</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program</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in</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b="1" dirty="0">
                <a:solidFill>
                  <a:schemeClr val="tx1"/>
                </a:solidFill>
                <a:latin typeface="Lucida Grande" panose="020B0600040502020204" pitchFamily="34" charset="0"/>
                <a:cs typeface="Lucida Grande" panose="020B0600040502020204" pitchFamily="34" charset="0"/>
              </a:rPr>
              <a:t>Intel</a:t>
            </a:r>
            <a:r>
              <a:rPr kumimoji="1" lang="zh-CN" altLang="en-US" sz="1000" dirty="0">
                <a:solidFill>
                  <a:schemeClr val="tx1"/>
                </a:solidFill>
                <a:latin typeface="Lucida Grande" panose="020B0600040502020204" pitchFamily="34" charset="0"/>
                <a:cs typeface="Lucida Grande" panose="020B0600040502020204" pitchFamily="34" charset="0"/>
              </a:rPr>
              <a:t> </a:t>
            </a:r>
            <a:r>
              <a:rPr kumimoji="1" lang="en-US" altLang="zh-CN" sz="1000" dirty="0">
                <a:solidFill>
                  <a:schemeClr val="tx1"/>
                </a:solidFill>
                <a:latin typeface="Lucida Grande" panose="020B0600040502020204" pitchFamily="34" charset="0"/>
                <a:cs typeface="Lucida Grande" panose="020B0600040502020204" pitchFamily="34" charset="0"/>
              </a:rPr>
              <a:t>format</a:t>
            </a:r>
            <a:endParaRPr kumimoji="1" lang="zh-CN" altLang="en-US" sz="1000" dirty="0" err="1">
              <a:solidFill>
                <a:schemeClr val="tx1"/>
              </a:solidFill>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3716916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E3EE3949-CB20-E68F-F3B7-5A02F356B8E4}"/>
              </a:ext>
            </a:extLst>
          </p:cNvPr>
          <p:cNvSpPr>
            <a:spLocks noGrp="1"/>
          </p:cNvSpPr>
          <p:nvPr>
            <p:ph type="sldNum" sz="quarter" idx="2"/>
          </p:nvPr>
        </p:nvSpPr>
        <p:spPr/>
        <p:txBody>
          <a:bodyPr/>
          <a:lstStyle/>
          <a:p>
            <a:fld id="{86CB4B4D-7CA3-9044-876B-883B54F8677D}" type="slidenum">
              <a:rPr lang="en-US" altLang="zh-CN" smtClean="0"/>
              <a:t>38</a:t>
            </a:fld>
            <a:endParaRPr lang="zh-CN" altLang="en-US"/>
          </a:p>
        </p:txBody>
      </p:sp>
      <p:sp>
        <p:nvSpPr>
          <p:cNvPr id="5" name="椭圆 4">
            <a:extLst>
              <a:ext uri="{FF2B5EF4-FFF2-40B4-BE49-F238E27FC236}">
                <a16:creationId xmlns:a16="http://schemas.microsoft.com/office/drawing/2014/main" id="{9B607B37-3FFD-74BA-48BE-8CD8046A67A4}"/>
              </a:ext>
            </a:extLst>
          </p:cNvPr>
          <p:cNvSpPr/>
          <p:nvPr/>
        </p:nvSpPr>
        <p:spPr>
          <a:xfrm>
            <a:off x="4733082" y="1313284"/>
            <a:ext cx="2725200" cy="2723515"/>
          </a:xfrm>
          <a:prstGeom prst="ellipse">
            <a:avLst/>
          </a:prstGeom>
          <a:solidFill>
            <a:srgbClr val="3F689E">
              <a:alpha val="43000"/>
            </a:srgbClr>
          </a:solidFill>
          <a:ln w="127000" cmpd="dbl">
            <a:solidFill>
              <a:srgbClr val="375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a:effectLst>
                  <a:outerShdw blurRad="50800" dist="38100" dir="2700000" algn="tl" rotWithShape="0">
                    <a:prstClr val="black">
                      <a:alpha val="40000"/>
                    </a:prstClr>
                  </a:outerShdw>
                </a:effectLst>
                <a:latin typeface="微软雅黑" panose="020B0503020204020204" charset="-122"/>
                <a:ea typeface="微软雅黑" panose="020B0503020204020204" charset="-122"/>
              </a:rPr>
              <a:t>3</a:t>
            </a:r>
          </a:p>
        </p:txBody>
      </p:sp>
      <p:sp>
        <p:nvSpPr>
          <p:cNvPr id="8" name="文本框 7">
            <a:extLst>
              <a:ext uri="{FF2B5EF4-FFF2-40B4-BE49-F238E27FC236}">
                <a16:creationId xmlns:a16="http://schemas.microsoft.com/office/drawing/2014/main" id="{9D893482-E450-E917-7BCC-9745306CAC91}"/>
              </a:ext>
            </a:extLst>
          </p:cNvPr>
          <p:cNvSpPr txBox="1"/>
          <p:nvPr/>
        </p:nvSpPr>
        <p:spPr>
          <a:xfrm>
            <a:off x="4137024" y="4389120"/>
            <a:ext cx="3917315" cy="706755"/>
          </a:xfrm>
          <a:prstGeom prst="rect">
            <a:avLst/>
          </a:prstGeom>
          <a:noFill/>
        </p:spPr>
        <p:txBody>
          <a:bodyPr wrap="square" rtlCol="0">
            <a:spAutoFit/>
          </a:bodyPr>
          <a:lstStyle/>
          <a:p>
            <a:pPr algn="ctr"/>
            <a:r>
              <a:rPr lang="zh-CN" altLang="en-US" sz="4000" b="1" dirty="0">
                <a:solidFill>
                  <a:srgbClr val="375684"/>
                </a:solidFill>
                <a:latin typeface="微软雅黑" panose="020B0503020204020204" charset="-122"/>
                <a:ea typeface="微软雅黑" panose="020B0503020204020204" charset="-122"/>
                <a:cs typeface="微软雅黑" panose="020B0503020204020204" charset="-122"/>
              </a:rPr>
              <a:t>未来规划 </a:t>
            </a:r>
          </a:p>
        </p:txBody>
      </p:sp>
    </p:spTree>
    <p:extLst>
      <p:ext uri="{BB962C8B-B14F-4D97-AF65-F5344CB8AC3E}">
        <p14:creationId xmlns:p14="http://schemas.microsoft.com/office/powerpoint/2010/main" val="1591199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9C6F656-18E8-9BA1-951E-DF3F7973F6A5}"/>
              </a:ext>
            </a:extLst>
          </p:cNvPr>
          <p:cNvSpPr>
            <a:spLocks noGrp="1"/>
          </p:cNvSpPr>
          <p:nvPr>
            <p:ph type="title"/>
          </p:nvPr>
        </p:nvSpPr>
        <p:spPr/>
        <p:txBody>
          <a:bodyPr/>
          <a:lstStyle/>
          <a:p>
            <a:r>
              <a:rPr lang="zh-CN" altLang="en-US" dirty="0"/>
              <a:t>能做的工作</a:t>
            </a:r>
          </a:p>
        </p:txBody>
      </p:sp>
      <p:sp>
        <p:nvSpPr>
          <p:cNvPr id="4" name="灯片编号占位符 3">
            <a:extLst>
              <a:ext uri="{FF2B5EF4-FFF2-40B4-BE49-F238E27FC236}">
                <a16:creationId xmlns:a16="http://schemas.microsoft.com/office/drawing/2014/main" id="{3A480320-D8A7-A8C4-B0FA-C8BF2F052808}"/>
              </a:ext>
            </a:extLst>
          </p:cNvPr>
          <p:cNvSpPr>
            <a:spLocks noGrp="1"/>
          </p:cNvSpPr>
          <p:nvPr>
            <p:ph type="sldNum" sz="quarter" idx="10"/>
          </p:nvPr>
        </p:nvSpPr>
        <p:spPr/>
        <p:txBody>
          <a:bodyPr/>
          <a:lstStyle/>
          <a:p>
            <a:fld id="{86CB4B4D-7CA3-9044-876B-883B54F8677D}" type="slidenum">
              <a:rPr lang="en-US" altLang="zh-CN" smtClean="0"/>
              <a:t>39</a:t>
            </a:fld>
            <a:endParaRPr lang="zh-CN" altLang="en-US"/>
          </a:p>
        </p:txBody>
      </p:sp>
      <p:pic>
        <p:nvPicPr>
          <p:cNvPr id="7" name="图片 6">
            <a:extLst>
              <a:ext uri="{FF2B5EF4-FFF2-40B4-BE49-F238E27FC236}">
                <a16:creationId xmlns:a16="http://schemas.microsoft.com/office/drawing/2014/main" id="{707FA6D4-CF06-23BF-6BA4-E55B3FB55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6758" y="1177860"/>
            <a:ext cx="6078483" cy="4853506"/>
          </a:xfrm>
          <a:prstGeom prst="rect">
            <a:avLst/>
          </a:prstGeom>
        </p:spPr>
      </p:pic>
      <p:sp>
        <p:nvSpPr>
          <p:cNvPr id="8" name="矩形 7">
            <a:extLst>
              <a:ext uri="{FF2B5EF4-FFF2-40B4-BE49-F238E27FC236}">
                <a16:creationId xmlns:a16="http://schemas.microsoft.com/office/drawing/2014/main" id="{426A7A29-16A7-563A-B788-B877CD409B12}"/>
              </a:ext>
            </a:extLst>
          </p:cNvPr>
          <p:cNvSpPr/>
          <p:nvPr/>
        </p:nvSpPr>
        <p:spPr>
          <a:xfrm>
            <a:off x="4518991" y="954157"/>
            <a:ext cx="4810539" cy="874643"/>
          </a:xfrm>
          <a:prstGeom prst="rect">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椭圆 8">
            <a:extLst>
              <a:ext uri="{FF2B5EF4-FFF2-40B4-BE49-F238E27FC236}">
                <a16:creationId xmlns:a16="http://schemas.microsoft.com/office/drawing/2014/main" id="{0E64BE7E-6277-166E-1E0D-5026808BD4F6}"/>
              </a:ext>
            </a:extLst>
          </p:cNvPr>
          <p:cNvSpPr/>
          <p:nvPr/>
        </p:nvSpPr>
        <p:spPr>
          <a:xfrm>
            <a:off x="4108173" y="510099"/>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1</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
        <p:nvSpPr>
          <p:cNvPr id="10" name="矩形 119">
            <a:extLst>
              <a:ext uri="{FF2B5EF4-FFF2-40B4-BE49-F238E27FC236}">
                <a16:creationId xmlns:a16="http://schemas.microsoft.com/office/drawing/2014/main" id="{744A9CD1-BCE3-3CF9-C2A6-7A4A2D1317FB}"/>
              </a:ext>
            </a:extLst>
          </p:cNvPr>
          <p:cNvSpPr/>
          <p:nvPr/>
        </p:nvSpPr>
        <p:spPr bwMode="auto">
          <a:xfrm>
            <a:off x="4929808" y="694879"/>
            <a:ext cx="3064437" cy="369332"/>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与不同量子语言的对接</a:t>
            </a:r>
          </a:p>
        </p:txBody>
      </p:sp>
      <p:sp>
        <p:nvSpPr>
          <p:cNvPr id="15" name="矩形 14">
            <a:extLst>
              <a:ext uri="{FF2B5EF4-FFF2-40B4-BE49-F238E27FC236}">
                <a16:creationId xmlns:a16="http://schemas.microsoft.com/office/drawing/2014/main" id="{BF1ADE67-B1CC-D6CB-ED6C-BF4E336150C2}"/>
              </a:ext>
            </a:extLst>
          </p:cNvPr>
          <p:cNvSpPr/>
          <p:nvPr/>
        </p:nvSpPr>
        <p:spPr>
          <a:xfrm>
            <a:off x="2775673" y="2632472"/>
            <a:ext cx="6656425" cy="1919319"/>
          </a:xfrm>
          <a:prstGeom prst="rect">
            <a:avLst/>
          </a:prstGeom>
          <a:no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2" name="矩形 119">
            <a:extLst>
              <a:ext uri="{FF2B5EF4-FFF2-40B4-BE49-F238E27FC236}">
                <a16:creationId xmlns:a16="http://schemas.microsoft.com/office/drawing/2014/main" id="{4EFA11FE-4A48-7028-0977-86065A3B195E}"/>
              </a:ext>
            </a:extLst>
          </p:cNvPr>
          <p:cNvSpPr/>
          <p:nvPr/>
        </p:nvSpPr>
        <p:spPr bwMode="auto">
          <a:xfrm>
            <a:off x="1051301" y="2452408"/>
            <a:ext cx="4129643" cy="369332"/>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讨论量子线路等价模式的定义</a:t>
            </a:r>
            <a:endParaRPr lang="en-US" altLang="zh-CN" b="1" dirty="0">
              <a:solidFill>
                <a:schemeClr val="bg1"/>
              </a:solidFill>
              <a:latin typeface="微软雅黑" panose="020B0503020204020204" pitchFamily="34" charset="-122"/>
              <a:ea typeface="微软雅黑" panose="020B0503020204020204" pitchFamily="34" charset="-122"/>
              <a:sym typeface="+mn-ea"/>
            </a:endParaRPr>
          </a:p>
        </p:txBody>
      </p:sp>
      <p:sp>
        <p:nvSpPr>
          <p:cNvPr id="13" name="矩形 119">
            <a:extLst>
              <a:ext uri="{FF2B5EF4-FFF2-40B4-BE49-F238E27FC236}">
                <a16:creationId xmlns:a16="http://schemas.microsoft.com/office/drawing/2014/main" id="{AA746DEE-EE0A-B78C-1BA2-47CC550DAFBC}"/>
              </a:ext>
            </a:extLst>
          </p:cNvPr>
          <p:cNvSpPr/>
          <p:nvPr/>
        </p:nvSpPr>
        <p:spPr bwMode="auto">
          <a:xfrm>
            <a:off x="1987826" y="3994712"/>
            <a:ext cx="3133753" cy="369332"/>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如何设计模式调度器</a:t>
            </a:r>
            <a:endParaRPr lang="en-US" altLang="zh-CN" b="1" dirty="0">
              <a:solidFill>
                <a:schemeClr val="bg1"/>
              </a:solidFill>
              <a:latin typeface="微软雅黑" panose="020B0503020204020204" pitchFamily="34" charset="-122"/>
              <a:ea typeface="微软雅黑" panose="020B0503020204020204" pitchFamily="34" charset="-122"/>
              <a:sym typeface="+mn-ea"/>
            </a:endParaRPr>
          </a:p>
        </p:txBody>
      </p:sp>
      <p:sp>
        <p:nvSpPr>
          <p:cNvPr id="11" name="椭圆 10">
            <a:extLst>
              <a:ext uri="{FF2B5EF4-FFF2-40B4-BE49-F238E27FC236}">
                <a16:creationId xmlns:a16="http://schemas.microsoft.com/office/drawing/2014/main" id="{5DCB6A8A-233C-6C64-6E61-6AD1F7DDA870}"/>
              </a:ext>
            </a:extLst>
          </p:cNvPr>
          <p:cNvSpPr/>
          <p:nvPr/>
        </p:nvSpPr>
        <p:spPr>
          <a:xfrm>
            <a:off x="640483" y="1957943"/>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2</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
        <p:nvSpPr>
          <p:cNvPr id="14" name="椭圆 13">
            <a:extLst>
              <a:ext uri="{FF2B5EF4-FFF2-40B4-BE49-F238E27FC236}">
                <a16:creationId xmlns:a16="http://schemas.microsoft.com/office/drawing/2014/main" id="{488D9781-4193-3510-0465-0353A37BCFEA}"/>
              </a:ext>
            </a:extLst>
          </p:cNvPr>
          <p:cNvSpPr/>
          <p:nvPr/>
        </p:nvSpPr>
        <p:spPr>
          <a:xfrm>
            <a:off x="1643212" y="3445348"/>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3</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
        <p:nvSpPr>
          <p:cNvPr id="16" name="矩形 119">
            <a:extLst>
              <a:ext uri="{FF2B5EF4-FFF2-40B4-BE49-F238E27FC236}">
                <a16:creationId xmlns:a16="http://schemas.microsoft.com/office/drawing/2014/main" id="{332BAD6A-5D05-D0AE-ED69-D0F8ABD4B43F}"/>
              </a:ext>
            </a:extLst>
          </p:cNvPr>
          <p:cNvSpPr/>
          <p:nvPr/>
        </p:nvSpPr>
        <p:spPr bwMode="auto">
          <a:xfrm>
            <a:off x="8289364" y="2410228"/>
            <a:ext cx="3064437" cy="646331"/>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通过经典加速设备加速量子编译从而实现在线编译</a:t>
            </a:r>
          </a:p>
        </p:txBody>
      </p:sp>
      <p:sp>
        <p:nvSpPr>
          <p:cNvPr id="17" name="椭圆 16">
            <a:extLst>
              <a:ext uri="{FF2B5EF4-FFF2-40B4-BE49-F238E27FC236}">
                <a16:creationId xmlns:a16="http://schemas.microsoft.com/office/drawing/2014/main" id="{7C566EB6-0760-B66F-3B78-8838B2F289C9}"/>
              </a:ext>
            </a:extLst>
          </p:cNvPr>
          <p:cNvSpPr/>
          <p:nvPr/>
        </p:nvSpPr>
        <p:spPr>
          <a:xfrm>
            <a:off x="7718849" y="1951220"/>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4</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
        <p:nvSpPr>
          <p:cNvPr id="18" name="矩形 119">
            <a:extLst>
              <a:ext uri="{FF2B5EF4-FFF2-40B4-BE49-F238E27FC236}">
                <a16:creationId xmlns:a16="http://schemas.microsoft.com/office/drawing/2014/main" id="{1D49E5F8-21E1-1D62-F681-4BA8BAABD414}"/>
              </a:ext>
            </a:extLst>
          </p:cNvPr>
          <p:cNvSpPr/>
          <p:nvPr/>
        </p:nvSpPr>
        <p:spPr bwMode="auto">
          <a:xfrm>
            <a:off x="8842597" y="5272286"/>
            <a:ext cx="3064437" cy="369332"/>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具体硬件设备的对接</a:t>
            </a:r>
          </a:p>
        </p:txBody>
      </p:sp>
      <p:sp>
        <p:nvSpPr>
          <p:cNvPr id="19" name="椭圆 18">
            <a:extLst>
              <a:ext uri="{FF2B5EF4-FFF2-40B4-BE49-F238E27FC236}">
                <a16:creationId xmlns:a16="http://schemas.microsoft.com/office/drawing/2014/main" id="{2F4F1A85-7F13-D4EF-F710-FD18482F329D}"/>
              </a:ext>
            </a:extLst>
          </p:cNvPr>
          <p:cNvSpPr/>
          <p:nvPr/>
        </p:nvSpPr>
        <p:spPr>
          <a:xfrm>
            <a:off x="8252060" y="4786610"/>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5</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
        <p:nvSpPr>
          <p:cNvPr id="20" name="矩形 119">
            <a:extLst>
              <a:ext uri="{FF2B5EF4-FFF2-40B4-BE49-F238E27FC236}">
                <a16:creationId xmlns:a16="http://schemas.microsoft.com/office/drawing/2014/main" id="{48CA4284-D020-0BD9-FC59-2473D986846D}"/>
              </a:ext>
            </a:extLst>
          </p:cNvPr>
          <p:cNvSpPr/>
          <p:nvPr/>
        </p:nvSpPr>
        <p:spPr bwMode="auto">
          <a:xfrm>
            <a:off x="1865371" y="6063854"/>
            <a:ext cx="3064437" cy="646331"/>
          </a:xfrm>
          <a:prstGeom prst="rect">
            <a:avLst/>
          </a:prstGeom>
          <a:solidFill>
            <a:srgbClr val="0046B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与经典编译框架</a:t>
            </a:r>
            <a:r>
              <a:rPr lang="en-US" altLang="zh-CN" b="1" dirty="0">
                <a:solidFill>
                  <a:schemeClr val="bg1"/>
                </a:solidFill>
                <a:latin typeface="微软雅黑" panose="020B0503020204020204" pitchFamily="34" charset="-122"/>
                <a:ea typeface="微软雅黑" panose="020B0503020204020204" pitchFamily="34" charset="-122"/>
                <a:sym typeface="+mn-ea"/>
              </a:rPr>
              <a:t>MLIR</a:t>
            </a:r>
            <a:r>
              <a:rPr lang="zh-CN" altLang="en-US" b="1" dirty="0">
                <a:solidFill>
                  <a:schemeClr val="bg1"/>
                </a:solidFill>
                <a:latin typeface="微软雅黑" panose="020B0503020204020204" pitchFamily="34" charset="-122"/>
                <a:ea typeface="微软雅黑" panose="020B0503020204020204" pitchFamily="34" charset="-122"/>
                <a:sym typeface="+mn-ea"/>
              </a:rPr>
              <a:t>结合</a:t>
            </a:r>
            <a:endParaRPr lang="en-US" altLang="zh-CN" b="1" dirty="0">
              <a:solidFill>
                <a:schemeClr val="bg1"/>
              </a:solidFill>
              <a:latin typeface="微软雅黑" panose="020B0503020204020204" pitchFamily="34" charset="-122"/>
              <a:ea typeface="微软雅黑" panose="020B0503020204020204" pitchFamily="3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a:solidFill>
                  <a:schemeClr val="bg1"/>
                </a:solidFill>
                <a:latin typeface="微软雅黑" panose="020B0503020204020204" pitchFamily="34" charset="-122"/>
                <a:ea typeface="微软雅黑" panose="020B0503020204020204" pitchFamily="34" charset="-122"/>
                <a:sym typeface="+mn-ea"/>
              </a:rPr>
              <a:t>考虑更好的量子中间表示</a:t>
            </a:r>
          </a:p>
        </p:txBody>
      </p:sp>
      <p:sp>
        <p:nvSpPr>
          <p:cNvPr id="21" name="椭圆 20">
            <a:extLst>
              <a:ext uri="{FF2B5EF4-FFF2-40B4-BE49-F238E27FC236}">
                <a16:creationId xmlns:a16="http://schemas.microsoft.com/office/drawing/2014/main" id="{5988D477-3FD7-7CEA-3E57-E57B90814544}"/>
              </a:ext>
            </a:extLst>
          </p:cNvPr>
          <p:cNvSpPr/>
          <p:nvPr/>
        </p:nvSpPr>
        <p:spPr>
          <a:xfrm>
            <a:off x="1232394" y="5665400"/>
            <a:ext cx="821635" cy="738893"/>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rPr>
              <a:t>6</a:t>
            </a:r>
            <a:endParaRPr kumimoji="0" lang="zh-CN" altLang="en-US" sz="2800" b="1" i="0" u="none" strike="noStrike"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mj-lt"/>
              <a:ea typeface="+mj-ea"/>
              <a:cs typeface="+mj-cs"/>
              <a:sym typeface="Helvetica"/>
            </a:endParaRPr>
          </a:p>
        </p:txBody>
      </p:sp>
    </p:spTree>
    <p:extLst>
      <p:ext uri="{BB962C8B-B14F-4D97-AF65-F5344CB8AC3E}">
        <p14:creationId xmlns:p14="http://schemas.microsoft.com/office/powerpoint/2010/main" val="273753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52786665-F125-3B86-96A3-4EE2F0FB9235}"/>
              </a:ext>
            </a:extLst>
          </p:cNvPr>
          <p:cNvSpPr>
            <a:spLocks noGrp="1"/>
          </p:cNvSpPr>
          <p:nvPr>
            <p:ph type="title"/>
          </p:nvPr>
        </p:nvSpPr>
        <p:spPr/>
        <p:txBody>
          <a:bodyPr/>
          <a:lstStyle/>
          <a:p>
            <a:r>
              <a:rPr lang="en-US" altLang="zh-CN" dirty="0"/>
              <a:t>Thanks,</a:t>
            </a:r>
            <a:r>
              <a:rPr lang="zh-CN" altLang="en-US" dirty="0"/>
              <a:t> </a:t>
            </a:r>
            <a:r>
              <a:rPr lang="en-US" altLang="zh-CN" dirty="0"/>
              <a:t>Q</a:t>
            </a:r>
            <a:r>
              <a:rPr lang="zh-CN" altLang="en-US" dirty="0"/>
              <a:t> </a:t>
            </a:r>
            <a:r>
              <a:rPr lang="en-US" altLang="zh-CN" dirty="0"/>
              <a:t>&amp;</a:t>
            </a:r>
            <a:r>
              <a:rPr lang="zh-CN" altLang="en-US" dirty="0"/>
              <a:t> </a:t>
            </a:r>
            <a:r>
              <a:rPr lang="en-US" altLang="zh-CN" dirty="0"/>
              <a:t>A</a:t>
            </a:r>
            <a:endParaRPr lang="zh-CN" altLang="en-US" dirty="0"/>
          </a:p>
        </p:txBody>
      </p:sp>
      <p:sp>
        <p:nvSpPr>
          <p:cNvPr id="3" name="灯片编号占位符 2">
            <a:extLst>
              <a:ext uri="{FF2B5EF4-FFF2-40B4-BE49-F238E27FC236}">
                <a16:creationId xmlns:a16="http://schemas.microsoft.com/office/drawing/2014/main" id="{14F07F50-9BFC-3CC5-CAD5-EF1A66A81862}"/>
              </a:ext>
            </a:extLst>
          </p:cNvPr>
          <p:cNvSpPr>
            <a:spLocks noGrp="1"/>
          </p:cNvSpPr>
          <p:nvPr>
            <p:ph type="sldNum" sz="quarter" idx="2"/>
          </p:nvPr>
        </p:nvSpPr>
        <p:spPr/>
        <p:txBody>
          <a:bodyPr/>
          <a:lstStyle/>
          <a:p>
            <a:fld id="{86CB4B4D-7CA3-9044-876B-883B54F8677D}" type="slidenum">
              <a:rPr lang="en-US" altLang="zh-CN" smtClean="0"/>
              <a:t>40</a:t>
            </a:fld>
            <a:endParaRPr lang="zh-CN" altLang="en-US"/>
          </a:p>
        </p:txBody>
      </p:sp>
    </p:spTree>
    <p:extLst>
      <p:ext uri="{BB962C8B-B14F-4D97-AF65-F5344CB8AC3E}">
        <p14:creationId xmlns:p14="http://schemas.microsoft.com/office/powerpoint/2010/main" val="912097329"/>
      </p:ext>
    </p:extLst>
  </p:cSld>
  <p:clrMapOvr>
    <a:masterClrMapping/>
  </p:clrMapOvr>
</p:sld>
</file>

<file path=ppt/theme/theme1.xml><?xml version="1.0" encoding="utf-8"?>
<a:theme xmlns:a="http://schemas.openxmlformats.org/drawingml/2006/main" name="1_ustc-1">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ustc-1" id="{13E5BAFF-FBD7-9240-BEC7-37BDB4335F97}" vid="{91FF955A-3BD9-6E45-BCC5-3FBB1428409C}"/>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ustc-1</Template>
  <TotalTime>96673</TotalTime>
  <Words>7106</Words>
  <Application>Microsoft Macintosh PowerPoint</Application>
  <PresentationFormat>宽屏</PresentationFormat>
  <Paragraphs>857</Paragraphs>
  <Slides>40</Slides>
  <Notes>34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40</vt:i4>
      </vt:variant>
    </vt:vector>
  </HeadingPairs>
  <TitlesOfParts>
    <vt:vector size="57" baseType="lpstr">
      <vt:lpstr>DengXian</vt:lpstr>
      <vt:lpstr>DengXian</vt:lpstr>
      <vt:lpstr>等线 Light</vt:lpstr>
      <vt:lpstr>SimHei</vt:lpstr>
      <vt:lpstr>Microsoft YaHei</vt:lpstr>
      <vt:lpstr>Microsoft YaHei</vt:lpstr>
      <vt:lpstr>Heiti SC Medium</vt:lpstr>
      <vt:lpstr>Kaiti SC Black</vt:lpstr>
      <vt:lpstr>Arial</vt:lpstr>
      <vt:lpstr>Calibri</vt:lpstr>
      <vt:lpstr>Cambria Math</vt:lpstr>
      <vt:lpstr>Helvetica</vt:lpstr>
      <vt:lpstr>Lucida Grande</vt:lpstr>
      <vt:lpstr>Menlo</vt:lpstr>
      <vt:lpstr>Times New Roman</vt:lpstr>
      <vt:lpstr>Wingdings</vt:lpstr>
      <vt:lpstr>1_ustc-1</vt:lpstr>
      <vt:lpstr>工作介绍</vt:lpstr>
      <vt:lpstr>目录</vt:lpstr>
      <vt:lpstr>量子计算</vt:lpstr>
      <vt:lpstr>量子编译</vt:lpstr>
      <vt:lpstr>量子编译</vt:lpstr>
      <vt:lpstr>PowerPoint 演示文稿</vt:lpstr>
      <vt:lpstr>量子编译</vt:lpstr>
      <vt:lpstr>量子编译背景</vt:lpstr>
      <vt:lpstr>量子编译背景</vt:lpstr>
      <vt:lpstr>PowerPoint 演示文稿</vt:lpstr>
      <vt:lpstr>量子编译背景</vt:lpstr>
      <vt:lpstr>PowerPoint 演示文稿</vt:lpstr>
      <vt:lpstr>结构比较</vt:lpstr>
      <vt:lpstr>硕士阶段工作 基于模式匹配的量子线路重写框架</vt:lpstr>
      <vt:lpstr>问题背景</vt:lpstr>
      <vt:lpstr>模式匹配的挑战</vt:lpstr>
      <vt:lpstr>Motivating Examples</vt:lpstr>
      <vt:lpstr>工作介绍</vt:lpstr>
      <vt:lpstr>编译流</vt:lpstr>
      <vt:lpstr>模式描述格式</vt:lpstr>
      <vt:lpstr>模式描述格式</vt:lpstr>
      <vt:lpstr>实验结论</vt:lpstr>
      <vt:lpstr>实验结论</vt:lpstr>
      <vt:lpstr>PowerPoint 演示文稿</vt:lpstr>
      <vt:lpstr>量子编程语言</vt:lpstr>
      <vt:lpstr>硕士阶段工作 探索MLIR的高性能计算潜力</vt:lpstr>
      <vt:lpstr>MLIR</vt:lpstr>
      <vt:lpstr>工作动机</vt:lpstr>
      <vt:lpstr>背景</vt:lpstr>
      <vt:lpstr>背景</vt:lpstr>
      <vt:lpstr>PlaidML</vt:lpstr>
      <vt:lpstr>设计思路</vt:lpstr>
      <vt:lpstr>算法</vt:lpstr>
      <vt:lpstr>算法</vt:lpstr>
      <vt:lpstr>算法</vt:lpstr>
      <vt:lpstr>评估</vt:lpstr>
      <vt:lpstr>现状</vt:lpstr>
      <vt:lpstr>PowerPoint 演示文稿</vt:lpstr>
      <vt:lpstr>能做的工作</vt:lpstr>
      <vt:lpstr>Thanks, 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陈 铭瑜</cp:lastModifiedBy>
  <cp:revision>846</cp:revision>
  <dcterms:modified xsi:type="dcterms:W3CDTF">2023-04-27T13:36:49Z</dcterms:modified>
</cp:coreProperties>
</file>