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504" r:id="rId2"/>
    <p:sldId id="505" r:id="rId3"/>
    <p:sldId id="515" r:id="rId4"/>
    <p:sldId id="278" r:id="rId5"/>
    <p:sldId id="527" r:id="rId6"/>
    <p:sldId id="279" r:id="rId7"/>
    <p:sldId id="528" r:id="rId8"/>
    <p:sldId id="280" r:id="rId9"/>
    <p:sldId id="530" r:id="rId10"/>
    <p:sldId id="531" r:id="rId11"/>
    <p:sldId id="281" r:id="rId12"/>
    <p:sldId id="532" r:id="rId13"/>
    <p:sldId id="39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79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235C2-9910-4816-BB70-BF97C72F2818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3E7F0-2968-4FDB-93E3-7025429DD2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305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93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59581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680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B1165856-5A9D-DC33-FA5C-EC0380F7F58C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33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088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84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2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9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s://www.usenix.org/conference/atc22/presentation/choi-seungbeom" TargetMode="External"/><Relationship Id="rId4" Type="http://schemas.openxmlformats.org/officeDocument/2006/relationships/hyperlink" Target="https://dl.acm.org/doi/10.1145/3503222.350775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3581" y="1798621"/>
            <a:ext cx="8739549" cy="1045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VELTAIR: Towards High-Performance Multi-tenant Deep Learning Services via Adaptive Compilation and Scheduling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00700" y="4834667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hlinkClick r:id="rId4"/>
          </p:cNvPr>
          <p:cNvSpPr txBox="1"/>
          <p:nvPr/>
        </p:nvSpPr>
        <p:spPr>
          <a:xfrm>
            <a:off x="5020284" y="2957581"/>
            <a:ext cx="1658852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 pitchFamily="18" charset="0"/>
                <a:hlinkClick r:id="rId5"/>
              </a:rPr>
              <a:t>ASPLOS 2022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3F2C225-5F58-B3C2-60E1-8404C75BC2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2039" y="3467901"/>
            <a:ext cx="5807921" cy="16869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E698E7-AA4D-C5FF-12A5-C6CBB5F4D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高性能</a:t>
            </a:r>
            <a:r>
              <a:rPr lang="en-US" altLang="zh-CN" dirty="0"/>
              <a:t>CPU</a:t>
            </a:r>
            <a:r>
              <a:rPr lang="zh-CN" altLang="en-US" dirty="0"/>
              <a:t>可以作为深度学习的后端</a:t>
            </a:r>
            <a:endParaRPr lang="en-US" altLang="zh-CN" dirty="0"/>
          </a:p>
          <a:p>
            <a:pPr lvl="1"/>
            <a:r>
              <a:rPr lang="zh-CN" altLang="en-US" dirty="0"/>
              <a:t>通过并行提高吞吐量</a:t>
            </a:r>
            <a:endParaRPr lang="en-US" altLang="zh-CN" dirty="0"/>
          </a:p>
          <a:p>
            <a:pPr lvl="1"/>
            <a:r>
              <a:rPr lang="zh-CN" altLang="en-US" dirty="0"/>
              <a:t>模型间资源竞争</a:t>
            </a:r>
            <a:r>
              <a:rPr lang="en-US" altLang="zh-CN" dirty="0"/>
              <a:t>(interference)</a:t>
            </a:r>
            <a:r>
              <a:rPr lang="zh-CN" altLang="en-US" dirty="0"/>
              <a:t>会导致性能下降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5C961CF-2A66-BC83-D44F-0BC88BB21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F5F80FC-4AA3-9399-25E0-3A0BD49BF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700" y="2444306"/>
            <a:ext cx="6232054" cy="39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40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42BC2-6B46-670A-79A1-BCFFC6554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从编译与调度两方面入手</a:t>
            </a:r>
            <a:endParaRPr lang="en-US" altLang="zh-CN" dirty="0"/>
          </a:p>
          <a:p>
            <a:pPr lvl="1"/>
            <a:r>
              <a:rPr lang="zh-CN" altLang="en-US" dirty="0"/>
              <a:t>编译：考虑</a:t>
            </a:r>
            <a:r>
              <a:rPr lang="en-US" altLang="zh-CN" dirty="0"/>
              <a:t>interference</a:t>
            </a:r>
            <a:r>
              <a:rPr lang="zh-CN" altLang="en-US" dirty="0"/>
              <a:t>，在不同硬件利用率下生成多份二进制文件</a:t>
            </a:r>
            <a:r>
              <a:rPr lang="en-US" altLang="zh-CN" dirty="0"/>
              <a:t>(TVM)</a:t>
            </a:r>
          </a:p>
          <a:p>
            <a:pPr lvl="1"/>
            <a:r>
              <a:rPr lang="zh-CN" altLang="en-US" dirty="0"/>
              <a:t>调度：自适应</a:t>
            </a:r>
            <a:r>
              <a:rPr lang="en-US" altLang="zh-CN" dirty="0"/>
              <a:t>layer-block</a:t>
            </a:r>
            <a:r>
              <a:rPr lang="zh-CN" altLang="en-US" dirty="0"/>
              <a:t>调度</a:t>
            </a:r>
            <a:r>
              <a:rPr lang="en-US" altLang="zh-CN" dirty="0"/>
              <a:t>(</a:t>
            </a:r>
            <a:r>
              <a:rPr lang="zh-CN" altLang="en-US" dirty="0"/>
              <a:t>将多个</a:t>
            </a:r>
            <a:r>
              <a:rPr lang="en-US" altLang="zh-CN" dirty="0"/>
              <a:t>layer</a:t>
            </a:r>
            <a:r>
              <a:rPr lang="zh-CN" altLang="en-US" dirty="0"/>
              <a:t>组织成</a:t>
            </a:r>
            <a:r>
              <a:rPr lang="en-US" altLang="zh-CN" dirty="0"/>
              <a:t>block)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13A5B8B-4D95-BF96-F28A-5E804016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VELTAIR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54FC08-A051-2A29-09FB-072A0A6C6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06" y="2626922"/>
            <a:ext cx="11441554" cy="324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B7E81E-5235-F001-773E-4C68342AC1C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调度粒度</a:t>
            </a:r>
            <a:r>
              <a:rPr lang="en-US" altLang="zh-CN" dirty="0"/>
              <a:t>trade-off</a:t>
            </a:r>
          </a:p>
          <a:p>
            <a:pPr lvl="1"/>
            <a:r>
              <a:rPr lang="zh-CN" altLang="en-US" dirty="0"/>
              <a:t>粗粒度</a:t>
            </a:r>
            <a:r>
              <a:rPr lang="en-US" altLang="zh-CN" dirty="0"/>
              <a:t>(model)</a:t>
            </a:r>
            <a:r>
              <a:rPr lang="zh-CN" altLang="en-US" dirty="0"/>
              <a:t>的调度无法充分利用硬件资源</a:t>
            </a:r>
            <a:endParaRPr lang="en-US" altLang="zh-CN" dirty="0"/>
          </a:p>
          <a:p>
            <a:pPr lvl="1"/>
            <a:r>
              <a:rPr lang="zh-CN" altLang="en-US" dirty="0"/>
              <a:t>细粒度</a:t>
            </a:r>
            <a:r>
              <a:rPr lang="en-US" altLang="zh-CN" dirty="0"/>
              <a:t>(layer)</a:t>
            </a:r>
            <a:r>
              <a:rPr lang="zh-CN" altLang="en-US" dirty="0"/>
              <a:t>的调度容易产生</a:t>
            </a:r>
            <a:r>
              <a:rPr lang="en-US" altLang="zh-CN" dirty="0"/>
              <a:t>interference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CA60F06-F9FF-7C93-33B8-9CF912B5B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Layer-Block Formation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7C84C37-2AA8-A96C-A9B6-CF101ABC4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98" y="2355851"/>
            <a:ext cx="5819605" cy="37080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9631529-41A8-49A0-4D0F-1C63E0254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132" y="2551412"/>
            <a:ext cx="5393341" cy="338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40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B7E81E-5235-F001-773E-4C68342AC1C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根据运行时负载动态调整调度粒度</a:t>
            </a:r>
            <a:endParaRPr lang="en-US" altLang="zh-CN" dirty="0"/>
          </a:p>
          <a:p>
            <a:pPr lvl="1"/>
            <a:r>
              <a:rPr lang="zh-CN" altLang="en-US" dirty="0"/>
              <a:t>寻找对性能计数器影响较大的因素</a:t>
            </a:r>
            <a:endParaRPr lang="en-US" altLang="zh-CN" dirty="0"/>
          </a:p>
          <a:p>
            <a:pPr lvl="1"/>
            <a:r>
              <a:rPr lang="zh-CN" altLang="en-US" dirty="0"/>
              <a:t>简单的线性模型就能较好地预测负载水平</a:t>
            </a:r>
            <a:endParaRPr lang="en-US" altLang="zh-CN" dirty="0"/>
          </a:p>
          <a:p>
            <a:pPr lvl="2"/>
            <a:r>
              <a:rPr lang="zh-CN" altLang="en-US" dirty="0"/>
              <a:t>说明这些因素确实能够反映负载水平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CA60F06-F9FF-7C93-33B8-9CF912B5B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Layer-Block Formation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E18610C-3571-A651-4C92-CB35ECE4B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37" y="2720578"/>
            <a:ext cx="5453763" cy="356592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5C02DE5-792B-A64C-0EBA-23BCA33FC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174" y="1103055"/>
            <a:ext cx="4172677" cy="484449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A2C152C-0436-38E7-C066-F460B4F383BD}"/>
              </a:ext>
            </a:extLst>
          </p:cNvPr>
          <p:cNvSpPr/>
          <p:nvPr/>
        </p:nvSpPr>
        <p:spPr>
          <a:xfrm>
            <a:off x="7910763" y="2720578"/>
            <a:ext cx="2857500" cy="1970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2B692A-1AFC-C744-F0C7-B051E1D3A1CB}"/>
              </a:ext>
            </a:extLst>
          </p:cNvPr>
          <p:cNvSpPr txBox="1"/>
          <p:nvPr/>
        </p:nvSpPr>
        <p:spPr>
          <a:xfrm>
            <a:off x="9629100" y="2967335"/>
            <a:ext cx="2278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rgbClr val="FF0000"/>
                </a:solidFill>
              </a:rPr>
              <a:t>L3 Cache</a:t>
            </a:r>
            <a:r>
              <a:rPr lang="zh-CN" altLang="en-US" sz="1200" b="1" dirty="0">
                <a:solidFill>
                  <a:srgbClr val="FF0000"/>
                </a:solidFill>
              </a:rPr>
              <a:t>由多个</a:t>
            </a:r>
            <a:r>
              <a:rPr lang="en-US" altLang="zh-CN" sz="1200" b="1" dirty="0">
                <a:solidFill>
                  <a:srgbClr val="FF0000"/>
                </a:solidFill>
              </a:rPr>
              <a:t>CPU</a:t>
            </a:r>
            <a:r>
              <a:rPr lang="zh-CN" altLang="en-US" sz="1200" b="1" dirty="0">
                <a:solidFill>
                  <a:srgbClr val="FF0000"/>
                </a:solidFill>
              </a:rPr>
              <a:t>共享</a:t>
            </a:r>
            <a:endParaRPr lang="en-US" altLang="zh-CN" sz="12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1200" b="1" dirty="0">
                <a:solidFill>
                  <a:srgbClr val="FF0000"/>
                </a:solidFill>
              </a:rPr>
              <a:t>threshold</a:t>
            </a:r>
            <a:r>
              <a:rPr lang="zh-CN" altLang="en-US" sz="1200" b="1" dirty="0">
                <a:solidFill>
                  <a:srgbClr val="FF0000"/>
                </a:solidFill>
              </a:rPr>
              <a:t>为何与</a:t>
            </a:r>
            <a:r>
              <a:rPr lang="en-US" altLang="zh-CN" sz="1200" b="1" dirty="0">
                <a:solidFill>
                  <a:srgbClr val="FF0000"/>
                </a:solidFill>
              </a:rPr>
              <a:t>CPU</a:t>
            </a:r>
            <a:r>
              <a:rPr lang="zh-CN" altLang="en-US" sz="1200" b="1" dirty="0">
                <a:solidFill>
                  <a:srgbClr val="FF0000"/>
                </a:solidFill>
              </a:rPr>
              <a:t>核数相关？</a:t>
            </a:r>
          </a:p>
        </p:txBody>
      </p:sp>
    </p:spTree>
    <p:extLst>
      <p:ext uri="{BB962C8B-B14F-4D97-AF65-F5344CB8AC3E}">
        <p14:creationId xmlns:p14="http://schemas.microsoft.com/office/powerpoint/2010/main" val="161593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33068A-EABC-29E3-6DC9-BC4474D0E65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numCol="1"/>
          <a:lstStyle/>
          <a:p>
            <a:r>
              <a:rPr lang="zh-CN" altLang="en-US" dirty="0"/>
              <a:t>考虑</a:t>
            </a:r>
            <a:r>
              <a:rPr lang="en-US" altLang="zh-CN" dirty="0"/>
              <a:t>interference</a:t>
            </a:r>
            <a:r>
              <a:rPr lang="zh-CN" altLang="en-US" dirty="0"/>
              <a:t>的代码编译</a:t>
            </a:r>
            <a:r>
              <a:rPr lang="en-US" altLang="zh-CN" dirty="0"/>
              <a:t>(</a:t>
            </a:r>
            <a:r>
              <a:rPr lang="zh-CN" altLang="en-US" dirty="0"/>
              <a:t>以</a:t>
            </a:r>
            <a:r>
              <a:rPr lang="en-US" altLang="zh-CN" dirty="0"/>
              <a:t>layer</a:t>
            </a:r>
            <a:r>
              <a:rPr lang="zh-CN" altLang="en-US" dirty="0"/>
              <a:t>为单位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单一版本静态编译</a:t>
            </a:r>
            <a:endParaRPr lang="en-US" altLang="zh-CN" dirty="0"/>
          </a:p>
          <a:p>
            <a:pPr lvl="2"/>
            <a:r>
              <a:rPr lang="zh-CN" altLang="en-US" dirty="0"/>
              <a:t>当实际负载与编译时负载差距过大时会导致性能大幅下降</a:t>
            </a:r>
            <a:endParaRPr lang="en-US" altLang="zh-CN" dirty="0"/>
          </a:p>
          <a:p>
            <a:pPr lvl="1"/>
            <a:r>
              <a:rPr lang="zh-CN" altLang="en-US" dirty="0"/>
              <a:t>运行时</a:t>
            </a:r>
            <a:r>
              <a:rPr lang="en-US" altLang="zh-CN" dirty="0"/>
              <a:t>JIT</a:t>
            </a:r>
            <a:r>
              <a:rPr lang="zh-CN" altLang="en-US" dirty="0"/>
              <a:t>编译</a:t>
            </a:r>
            <a:endParaRPr lang="en-US" altLang="zh-CN" dirty="0"/>
          </a:p>
          <a:p>
            <a:pPr lvl="2"/>
            <a:r>
              <a:rPr lang="zh-CN" altLang="en-US" dirty="0"/>
              <a:t>时间开销过大</a:t>
            </a:r>
            <a:endParaRPr lang="en-US" altLang="zh-CN" dirty="0"/>
          </a:p>
          <a:p>
            <a:pPr lvl="2"/>
            <a:r>
              <a:rPr lang="zh-CN" altLang="en-US" dirty="0"/>
              <a:t>占用计算资源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多版本静态编译</a:t>
            </a:r>
            <a:endParaRPr lang="en-US" altLang="zh-CN" dirty="0">
              <a:solidFill>
                <a:srgbClr val="FF0000"/>
              </a:solidFill>
            </a:endParaRPr>
          </a:p>
          <a:p>
            <a:pPr lvl="2"/>
            <a:r>
              <a:rPr lang="zh-CN" altLang="en-US" dirty="0">
                <a:solidFill>
                  <a:srgbClr val="FF0000"/>
                </a:solidFill>
              </a:rPr>
              <a:t>根据</a:t>
            </a:r>
            <a:r>
              <a:rPr lang="en-US" altLang="zh-CN" dirty="0">
                <a:solidFill>
                  <a:srgbClr val="FF0000"/>
                </a:solidFill>
              </a:rPr>
              <a:t>interference</a:t>
            </a:r>
            <a:r>
              <a:rPr lang="zh-CN" altLang="en-US" dirty="0">
                <a:solidFill>
                  <a:srgbClr val="FF0000"/>
                </a:solidFill>
              </a:rPr>
              <a:t>情况动态切换</a:t>
            </a:r>
            <a:endParaRPr lang="en-US" altLang="zh-CN" dirty="0">
              <a:solidFill>
                <a:srgbClr val="FF0000"/>
              </a:solidFill>
            </a:endParaRPr>
          </a:p>
          <a:p>
            <a:pPr lvl="2"/>
            <a:r>
              <a:rPr lang="zh-CN" altLang="en-US" dirty="0">
                <a:solidFill>
                  <a:srgbClr val="FF0000"/>
                </a:solidFill>
              </a:rPr>
              <a:t>多版本代码</a:t>
            </a:r>
            <a:r>
              <a:rPr lang="en-US" altLang="zh-CN" dirty="0">
                <a:solidFill>
                  <a:srgbClr val="FF0000"/>
                </a:solidFill>
              </a:rPr>
              <a:t>size</a:t>
            </a:r>
            <a:r>
              <a:rPr lang="zh-CN" altLang="en-US" dirty="0">
                <a:solidFill>
                  <a:srgbClr val="FF0000"/>
                </a:solidFill>
              </a:rPr>
              <a:t>问题</a:t>
            </a:r>
            <a:endParaRPr lang="en-US" altLang="zh-CN" dirty="0">
              <a:solidFill>
                <a:srgbClr val="FF0000"/>
              </a:solidFill>
            </a:endParaRPr>
          </a:p>
          <a:p>
            <a:pPr lvl="2"/>
            <a:r>
              <a:rPr lang="zh-CN" altLang="en-US" dirty="0">
                <a:solidFill>
                  <a:srgbClr val="FF0000"/>
                </a:solidFill>
              </a:rPr>
              <a:t>每种</a:t>
            </a:r>
            <a:r>
              <a:rPr lang="en-US" altLang="zh-CN" dirty="0">
                <a:solidFill>
                  <a:srgbClr val="FF0000"/>
                </a:solidFill>
              </a:rPr>
              <a:t>interference</a:t>
            </a:r>
            <a:r>
              <a:rPr lang="zh-CN" altLang="en-US" dirty="0">
                <a:solidFill>
                  <a:srgbClr val="FF0000"/>
                </a:solidFill>
              </a:rPr>
              <a:t>情况都需要编译</a:t>
            </a:r>
            <a:endParaRPr lang="en-US" altLang="zh-CN" dirty="0">
              <a:solidFill>
                <a:srgbClr val="FF0000"/>
              </a:solidFill>
            </a:endParaRPr>
          </a:p>
          <a:p>
            <a:pPr lvl="3"/>
            <a:r>
              <a:rPr lang="zh-CN" altLang="en-US" dirty="0">
                <a:solidFill>
                  <a:srgbClr val="FF0000"/>
                </a:solidFill>
              </a:rPr>
              <a:t>多次调用</a:t>
            </a:r>
            <a:r>
              <a:rPr lang="en-US" altLang="zh-CN" dirty="0">
                <a:solidFill>
                  <a:srgbClr val="FF0000"/>
                </a:solidFill>
              </a:rPr>
              <a:t>TVM Scheduler</a:t>
            </a:r>
            <a:r>
              <a:rPr lang="zh-CN" altLang="en-US" dirty="0">
                <a:solidFill>
                  <a:srgbClr val="FF0000"/>
                </a:solidFill>
              </a:rPr>
              <a:t>开销大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BA16B68-DA1D-C8F5-EEB2-E3A3E26D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Multi-Version Static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0D49F5F-CB75-EDC5-2556-0BCFAD4FD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2" y="2302447"/>
            <a:ext cx="5860250" cy="363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69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33068A-EABC-29E3-6DC9-BC4474D0E65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多版本代码存储开销</a:t>
            </a:r>
            <a:endParaRPr lang="en-US" altLang="zh-CN" dirty="0"/>
          </a:p>
          <a:p>
            <a:pPr lvl="1"/>
            <a:r>
              <a:rPr lang="zh-CN" altLang="en-US" dirty="0"/>
              <a:t>在代码版本数目为</a:t>
            </a:r>
            <a:r>
              <a:rPr lang="en-US" altLang="zh-CN" dirty="0"/>
              <a:t>5</a:t>
            </a:r>
            <a:r>
              <a:rPr lang="zh-CN" altLang="en-US" dirty="0"/>
              <a:t>时基本上能满足所有场景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BA16B68-DA1D-C8F5-EEB2-E3A3E26D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Multi-Version Static Compilation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3312CB9-5820-974D-C465-1D6680F2C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80" y="1795909"/>
            <a:ext cx="7142239" cy="42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05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C37352-1470-5080-B748-6113E3D8CE2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编译加速：</a:t>
            </a:r>
            <a:r>
              <a:rPr lang="en-US" altLang="zh-CN" dirty="0">
                <a:solidFill>
                  <a:srgbClr val="FF0000"/>
                </a:solidFill>
              </a:rPr>
              <a:t>Single Pass</a:t>
            </a:r>
            <a:r>
              <a:rPr lang="en-US" altLang="zh-CN" dirty="0"/>
              <a:t> </a:t>
            </a:r>
            <a:r>
              <a:rPr lang="zh-CN" altLang="en-US" dirty="0"/>
              <a:t>静态多版本编译</a:t>
            </a:r>
            <a:r>
              <a:rPr lang="en-US" altLang="zh-CN" dirty="0"/>
              <a:t>(</a:t>
            </a:r>
            <a:r>
              <a:rPr lang="zh-CN" altLang="en-US" dirty="0"/>
              <a:t>以</a:t>
            </a:r>
            <a:r>
              <a:rPr lang="en-US" altLang="zh-CN" dirty="0"/>
              <a:t>layer</a:t>
            </a:r>
            <a:r>
              <a:rPr lang="zh-CN" altLang="en-US" dirty="0"/>
              <a:t>为单位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使用</a:t>
            </a:r>
            <a:r>
              <a:rPr lang="en-US" altLang="zh-CN" dirty="0"/>
              <a:t>proxy</a:t>
            </a:r>
            <a:r>
              <a:rPr lang="zh-CN" altLang="en-US" dirty="0"/>
              <a:t>度量</a:t>
            </a:r>
            <a:r>
              <a:rPr lang="en-US" altLang="zh-CN" dirty="0"/>
              <a:t>interference</a:t>
            </a:r>
            <a:r>
              <a:rPr lang="zh-CN" altLang="en-US" dirty="0"/>
              <a:t>，避免多次调用</a:t>
            </a:r>
            <a:r>
              <a:rPr lang="en-US" altLang="zh-CN" dirty="0"/>
              <a:t>TVM Scheduler</a:t>
            </a:r>
          </a:p>
          <a:p>
            <a:pPr lvl="2"/>
            <a:r>
              <a:rPr lang="en-US" altLang="zh-CN" dirty="0"/>
              <a:t>Parallelism</a:t>
            </a:r>
            <a:r>
              <a:rPr lang="zh-CN" altLang="en-US" dirty="0"/>
              <a:t>：</a:t>
            </a:r>
            <a:r>
              <a:rPr lang="en-US" altLang="zh-CN" dirty="0"/>
              <a:t>loop unrolling factor * parallelization factor</a:t>
            </a:r>
          </a:p>
          <a:p>
            <a:pPr lvl="2"/>
            <a:r>
              <a:rPr lang="en-US" altLang="zh-CN" dirty="0"/>
              <a:t>Locality</a:t>
            </a:r>
            <a:r>
              <a:rPr lang="zh-CN" altLang="en-US" dirty="0"/>
              <a:t>：</a:t>
            </a:r>
            <a:r>
              <a:rPr lang="en-US" altLang="zh-CN" dirty="0"/>
              <a:t>blocking size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CB1F7B2-1391-1B2A-2668-131645BF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49" y="1"/>
            <a:ext cx="9845195" cy="709424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Single-Pass Static Multi-Version Compiler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32B006D-ED4A-9F86-5863-B8315FD9E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50" y="2657681"/>
            <a:ext cx="11703584" cy="37692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102B152-EC1D-4C14-21B8-07FC5DA0013F}"/>
              </a:ext>
            </a:extLst>
          </p:cNvPr>
          <p:cNvSpPr/>
          <p:nvPr/>
        </p:nvSpPr>
        <p:spPr>
          <a:xfrm>
            <a:off x="361884" y="2578740"/>
            <a:ext cx="2605053" cy="2808984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5539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C37352-1470-5080-B748-6113E3D8CE2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编译加速：</a:t>
            </a:r>
            <a:r>
              <a:rPr lang="en-US" altLang="zh-CN" dirty="0">
                <a:solidFill>
                  <a:srgbClr val="FF0000"/>
                </a:solidFill>
              </a:rPr>
              <a:t>Single Pass</a:t>
            </a:r>
            <a:r>
              <a:rPr lang="en-US" altLang="zh-CN" dirty="0"/>
              <a:t> </a:t>
            </a:r>
            <a:r>
              <a:rPr lang="zh-CN" altLang="en-US" dirty="0"/>
              <a:t>静态多版本编译</a:t>
            </a:r>
            <a:r>
              <a:rPr lang="en-US" altLang="zh-CN" dirty="0"/>
              <a:t>(</a:t>
            </a:r>
            <a:r>
              <a:rPr lang="zh-CN" altLang="en-US" dirty="0"/>
              <a:t>以</a:t>
            </a:r>
            <a:r>
              <a:rPr lang="en-US" altLang="zh-CN" dirty="0"/>
              <a:t>layer</a:t>
            </a:r>
            <a:r>
              <a:rPr lang="zh-CN" altLang="en-US" dirty="0"/>
              <a:t>为单位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记录尽可能多的样本</a:t>
            </a:r>
            <a:endParaRPr lang="en-US" altLang="zh-CN" dirty="0"/>
          </a:p>
          <a:p>
            <a:pPr lvl="1"/>
            <a:r>
              <a:rPr lang="zh-CN" altLang="en-US" dirty="0"/>
              <a:t>筛选掉不满足</a:t>
            </a:r>
            <a:r>
              <a:rPr lang="en-US" altLang="zh-CN" dirty="0"/>
              <a:t>QoS</a:t>
            </a:r>
            <a:r>
              <a:rPr lang="zh-CN" altLang="en-US" dirty="0"/>
              <a:t>目标的样本</a:t>
            </a:r>
            <a:endParaRPr lang="en-US" altLang="zh-CN" dirty="0"/>
          </a:p>
          <a:p>
            <a:pPr lvl="1"/>
            <a:r>
              <a:rPr lang="zh-CN" altLang="en-US" dirty="0"/>
              <a:t>将帕累托前沿点作为最终候选版本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CB1F7B2-1391-1B2A-2668-131645BF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49" y="1"/>
            <a:ext cx="9845195" cy="709424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Single-Pass Static Multi-Version Compiler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32B006D-ED4A-9F86-5863-B8315FD9E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50" y="2657681"/>
            <a:ext cx="11703584" cy="37692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102B152-EC1D-4C14-21B8-07FC5DA0013F}"/>
              </a:ext>
            </a:extLst>
          </p:cNvPr>
          <p:cNvSpPr/>
          <p:nvPr/>
        </p:nvSpPr>
        <p:spPr>
          <a:xfrm>
            <a:off x="3243231" y="2573238"/>
            <a:ext cx="8400568" cy="2808984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2184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AE5BFD-604B-D99C-2D01-FAF223B9B43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  <a:endParaRPr lang="en-US" altLang="zh-CN" dirty="0"/>
          </a:p>
          <a:p>
            <a:pPr lvl="1"/>
            <a:r>
              <a:rPr lang="en-US" altLang="zh-CN" dirty="0"/>
              <a:t>Planaria</a:t>
            </a:r>
            <a:r>
              <a:rPr lang="zh-CN" altLang="en-US" dirty="0"/>
              <a:t>：软硬件协同设计方案</a:t>
            </a:r>
            <a:endParaRPr lang="en-US" altLang="zh-CN" dirty="0"/>
          </a:p>
          <a:p>
            <a:pPr lvl="2"/>
            <a:r>
              <a:rPr lang="zh-CN" altLang="en-US" dirty="0"/>
              <a:t>将其中的软件调度移植到</a:t>
            </a:r>
            <a:r>
              <a:rPr lang="en-US" altLang="zh-CN" dirty="0"/>
              <a:t>CPU</a:t>
            </a:r>
            <a:r>
              <a:rPr lang="zh-CN" altLang="en-US" dirty="0"/>
              <a:t>上</a:t>
            </a:r>
            <a:endParaRPr lang="en-US" altLang="zh-CN" dirty="0"/>
          </a:p>
          <a:p>
            <a:pPr lvl="1"/>
            <a:r>
              <a:rPr lang="en-US" altLang="zh-CN" dirty="0"/>
              <a:t>PREMA</a:t>
            </a:r>
            <a:r>
              <a:rPr lang="zh-CN" altLang="en-US" dirty="0"/>
              <a:t>：</a:t>
            </a:r>
            <a:r>
              <a:rPr lang="en-US" altLang="zh-CN" dirty="0"/>
              <a:t>temporal multitasking</a:t>
            </a:r>
          </a:p>
          <a:p>
            <a:pPr lvl="2"/>
            <a:r>
              <a:rPr lang="zh-CN" altLang="en-US" dirty="0"/>
              <a:t>允许高优先级的任务抢占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FDCCEB-477B-BAC6-EB71-B680B04F3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EA85430-8C97-D996-A457-C46E56C4C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7081"/>
            <a:ext cx="12189034" cy="23070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BEBE142-8A7A-53BC-B883-AACB80130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324" y="1381138"/>
            <a:ext cx="6256290" cy="126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61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AE5BFD-604B-D99C-2D01-FAF223B9B43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numCol="2"/>
          <a:lstStyle/>
          <a:p>
            <a:r>
              <a:rPr lang="zh-CN" altLang="en-US" dirty="0"/>
              <a:t>实验结果</a:t>
            </a:r>
            <a:endParaRPr lang="en-US" altLang="zh-CN" dirty="0"/>
          </a:p>
          <a:p>
            <a:pPr lvl="1"/>
            <a:r>
              <a:rPr lang="zh-CN" altLang="en-US" dirty="0"/>
              <a:t>多版本代码的效果非常明显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FDCCEB-477B-BAC6-EB71-B680B04F3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BEBE142-8A7A-53BC-B883-AACB80130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157" y="1015000"/>
            <a:ext cx="5398148" cy="10900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D28BD6E-1B42-451D-501D-F7D67A905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26" y="2315367"/>
            <a:ext cx="8681148" cy="382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96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AE5BFD-604B-D99C-2D01-FAF223B9B43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  <a:endParaRPr lang="en-US" altLang="zh-CN" dirty="0"/>
          </a:p>
          <a:p>
            <a:pPr lvl="1"/>
            <a:r>
              <a:rPr lang="zh-CN" altLang="en-US" dirty="0"/>
              <a:t>系统负载越高，调度策略优势越大</a:t>
            </a:r>
            <a:endParaRPr lang="en-US" altLang="zh-CN" dirty="0"/>
          </a:p>
          <a:p>
            <a:pPr lvl="1"/>
            <a:r>
              <a:rPr lang="zh-CN" altLang="en-US" dirty="0"/>
              <a:t>在大多数场景下保留</a:t>
            </a:r>
            <a:r>
              <a:rPr lang="en-US" altLang="zh-CN" dirty="0"/>
              <a:t>3-4</a:t>
            </a:r>
            <a:r>
              <a:rPr lang="zh-CN" altLang="en-US" dirty="0"/>
              <a:t>个版本即可满足要求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FDCCEB-477B-BAC6-EB71-B680B04F3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432EAD2-F0C2-BA47-068D-055F5651C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813" y="2240257"/>
            <a:ext cx="5785876" cy="38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108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5400">
          <a:solidFill>
            <a:srgbClr val="FF0000"/>
          </a:solidFill>
        </a:ln>
      </a:spPr>
      <a:bodyPr wrap="square" rtlCol="0" anchor="ctr">
        <a:spAutoFit/>
      </a:bodyPr>
      <a:lstStyle>
        <a:defPPr algn="ctr"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</TotalTime>
  <Words>396</Words>
  <Application>Microsoft Office PowerPoint</Application>
  <PresentationFormat>宽屏</PresentationFormat>
  <Paragraphs>61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等线</vt:lpstr>
      <vt:lpstr>微软雅黑</vt:lpstr>
      <vt:lpstr>Arial</vt:lpstr>
      <vt:lpstr>Wingdings</vt:lpstr>
      <vt:lpstr>1_Office 主题​​</vt:lpstr>
      <vt:lpstr>PowerPoint 演示文稿</vt:lpstr>
      <vt:lpstr>Background</vt:lpstr>
      <vt:lpstr>VELTAIR</vt:lpstr>
      <vt:lpstr>Layer-Block Formation</vt:lpstr>
      <vt:lpstr>Layer-Block Formation</vt:lpstr>
      <vt:lpstr>Multi-Version Static Compilation</vt:lpstr>
      <vt:lpstr>Multi-Version Static Compilation</vt:lpstr>
      <vt:lpstr>Single-Pass Static Multi-Version Compiler</vt:lpstr>
      <vt:lpstr>Single-Pass Static Multi-Version Compiler</vt:lpstr>
      <vt:lpstr>Evaluation</vt:lpstr>
      <vt:lpstr>Evaluation</vt:lpstr>
      <vt:lpstr>Evaluation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黄 庄湫</cp:lastModifiedBy>
  <cp:revision>304</cp:revision>
  <dcterms:created xsi:type="dcterms:W3CDTF">2022-11-03T05:06:51Z</dcterms:created>
  <dcterms:modified xsi:type="dcterms:W3CDTF">2023-04-20T11:58:19Z</dcterms:modified>
</cp:coreProperties>
</file>