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4.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5.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4"/>
  </p:notesMasterIdLst>
  <p:handoutMasterIdLst>
    <p:handoutMasterId r:id="rId25"/>
  </p:handoutMasterIdLst>
  <p:sldIdLst>
    <p:sldId id="257" r:id="rId2"/>
    <p:sldId id="259" r:id="rId3"/>
    <p:sldId id="309" r:id="rId4"/>
    <p:sldId id="310" r:id="rId5"/>
    <p:sldId id="312" r:id="rId6"/>
    <p:sldId id="313" r:id="rId7"/>
    <p:sldId id="308" r:id="rId8"/>
    <p:sldId id="314" r:id="rId9"/>
    <p:sldId id="301" r:id="rId10"/>
    <p:sldId id="315" r:id="rId11"/>
    <p:sldId id="316" r:id="rId12"/>
    <p:sldId id="317" r:id="rId13"/>
    <p:sldId id="319" r:id="rId14"/>
    <p:sldId id="331" r:id="rId15"/>
    <p:sldId id="332" r:id="rId16"/>
    <p:sldId id="328" r:id="rId17"/>
    <p:sldId id="318" r:id="rId18"/>
    <p:sldId id="320" r:id="rId19"/>
    <p:sldId id="321" r:id="rId20"/>
    <p:sldId id="303" r:id="rId21"/>
    <p:sldId id="270" r:id="rId22"/>
    <p:sldId id="293" r:id="rId23"/>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AE49"/>
    <a:srgbClr val="FF7E0B"/>
    <a:srgbClr val="7EB1D4"/>
    <a:srgbClr val="A6A6A6"/>
    <a:srgbClr val="FFFFFF"/>
    <a:srgbClr val="0000FF"/>
    <a:srgbClr val="FFFFCC"/>
    <a:srgbClr val="FF9933"/>
    <a:srgbClr val="3333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78759" autoAdjust="0"/>
  </p:normalViewPr>
  <p:slideViewPr>
    <p:cSldViewPr snapToGrid="0">
      <p:cViewPr varScale="1">
        <p:scale>
          <a:sx n="82" d="100"/>
          <a:sy n="82" d="100"/>
        </p:scale>
        <p:origin x="1092" y="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2023/12/12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D07E4-5D68-4B7F-A722-60E841C9157D}" type="datetimeFigureOut">
              <a:rPr lang="zh-CN" altLang="en-US" smtClean="0"/>
              <a:t>2023/12/12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86C54-E433-40A3-AB15-65C634352AC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l.acm.org/doi/pdf/10.1145/1242572.1242668"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大家好，今天要给大家带来的是</a:t>
            </a:r>
            <a:r>
              <a:rPr lang="en-US" altLang="zh-CN" dirty="0"/>
              <a:t>VLDB2019</a:t>
            </a:r>
            <a:r>
              <a:rPr lang="zh-CN" altLang="en-US" dirty="0"/>
              <a:t>的一篇文章：</a:t>
            </a:r>
            <a:r>
              <a:rPr kumimoji="0" lang="en-US" altLang="zh-CN" sz="1200" b="1" i="0" u="none" strike="noStrike" kern="0" cap="none" normalizeH="0" noProof="0" dirty="0">
                <a:ln>
                  <a:prstDash val="solid"/>
                </a:ln>
                <a:solidFill>
                  <a:schemeClr val="tx1"/>
                </a:solidFill>
                <a:effectLst/>
                <a:uLnTx/>
                <a:uFillTx/>
                <a:latin typeface="+mj-ea"/>
                <a:ea typeface="+mj-ea"/>
                <a:cs typeface="+mn-ea"/>
                <a:sym typeface="+mn-lt"/>
              </a:rPr>
              <a:t>Summarizing semantic graphs</a:t>
            </a:r>
            <a:r>
              <a:rPr kumimoji="0" lang="zh-CN" altLang="en-US" sz="1200" b="1" i="0" u="none" strike="noStrike" kern="0" cap="none" normalizeH="0" noProof="0" dirty="0">
                <a:ln>
                  <a:prstDash val="solid"/>
                </a:ln>
                <a:solidFill>
                  <a:schemeClr val="tx1"/>
                </a:solidFill>
                <a:effectLst/>
                <a:uLnTx/>
                <a:uFillTx/>
                <a:latin typeface="+mj-ea"/>
                <a:ea typeface="+mj-ea"/>
                <a:cs typeface="+mn-ea"/>
                <a:sym typeface="+mn-lt"/>
              </a:rPr>
              <a:t>，这是一篇</a:t>
            </a:r>
            <a:r>
              <a:rPr kumimoji="0" lang="en-US" altLang="zh-CN" sz="1200" b="1" i="0" u="none" strike="noStrike" kern="0" cap="none" normalizeH="0" noProof="0" dirty="0">
                <a:ln>
                  <a:prstDash val="solid"/>
                </a:ln>
                <a:solidFill>
                  <a:schemeClr val="tx1"/>
                </a:solidFill>
                <a:effectLst/>
                <a:uLnTx/>
                <a:uFillTx/>
                <a:latin typeface="+mj-ea"/>
                <a:ea typeface="+mj-ea"/>
                <a:cs typeface="+mn-ea"/>
                <a:sym typeface="+mn-lt"/>
              </a:rPr>
              <a:t>survey</a:t>
            </a:r>
          </a:p>
          <a:p>
            <a:r>
              <a:rPr lang="zh-CN" altLang="en-US" dirty="0"/>
              <a:t>之所以要读这篇文章是因为</a:t>
            </a:r>
            <a:r>
              <a:rPr lang="en-US" altLang="zh-CN" dirty="0"/>
              <a:t>ICDE</a:t>
            </a:r>
            <a:r>
              <a:rPr lang="zh-CN" altLang="en-US" dirty="0"/>
              <a:t>的</a:t>
            </a:r>
            <a:r>
              <a:rPr lang="en-US" altLang="zh-CN" dirty="0"/>
              <a:t>reviewer</a:t>
            </a:r>
            <a:r>
              <a:rPr lang="zh-CN" altLang="en-US" dirty="0"/>
              <a:t>提出这篇文章中部分内容和我们的工作比较相近</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首先介绍一下同态和同构，</a:t>
            </a:r>
            <a:r>
              <a:rPr lang="en-US" altLang="zh-CN" dirty="0"/>
              <a:t>RDF</a:t>
            </a:r>
            <a:r>
              <a:rPr lang="zh-CN" altLang="en-US" dirty="0"/>
              <a:t>的核心概念是带标签的有向图，因为</a:t>
            </a:r>
            <a:r>
              <a:rPr lang="en-US" altLang="zh-CN" dirty="0"/>
              <a:t>RDF</a:t>
            </a:r>
            <a:r>
              <a:rPr lang="zh-CN" altLang="en-US" dirty="0"/>
              <a:t>由三元组构成，每个三元组可以看成带标签的一条边，然后我们对这种有向图定义同态和同构的概念。对于两个图</a:t>
            </a:r>
            <a:r>
              <a:rPr lang="en-US" altLang="zh-CN" dirty="0"/>
              <a:t>G</a:t>
            </a:r>
            <a:r>
              <a:rPr lang="zh-CN" altLang="en-US" dirty="0"/>
              <a:t>和</a:t>
            </a:r>
            <a:r>
              <a:rPr lang="en-US" altLang="zh-CN" dirty="0"/>
              <a:t>G’</a:t>
            </a:r>
            <a:r>
              <a:rPr lang="zh-CN" altLang="en-US" dirty="0"/>
              <a:t>，</a:t>
            </a:r>
            <a:r>
              <a:rPr lang="en-US" altLang="zh-CN" dirty="0"/>
              <a:t>Φ</a:t>
            </a:r>
            <a:r>
              <a:rPr lang="zh-CN" altLang="en-US" dirty="0"/>
              <a:t>是它们的顶点集</a:t>
            </a:r>
            <a:r>
              <a:rPr lang="en-US" altLang="zh-CN" dirty="0"/>
              <a:t>V-&gt;V’</a:t>
            </a:r>
            <a:r>
              <a:rPr lang="zh-CN" altLang="en-US" dirty="0"/>
              <a:t>的映射，如果对</a:t>
            </a:r>
            <a:r>
              <a:rPr lang="en-US" altLang="zh-CN" dirty="0"/>
              <a:t>G</a:t>
            </a:r>
            <a:r>
              <a:rPr lang="zh-CN" altLang="en-US" dirty="0"/>
              <a:t>中的每条边</a:t>
            </a:r>
            <a:r>
              <a:rPr lang="en-US" altLang="zh-CN" dirty="0"/>
              <a:t>(v1,l,v2)</a:t>
            </a:r>
            <a:r>
              <a:rPr lang="zh-CN" altLang="en-US" dirty="0"/>
              <a:t>，</a:t>
            </a:r>
            <a:r>
              <a:rPr lang="en-US" altLang="zh-CN" dirty="0"/>
              <a:t>G’</a:t>
            </a:r>
            <a:r>
              <a:rPr lang="zh-CN" altLang="en-US" dirty="0"/>
              <a:t>中存在</a:t>
            </a:r>
            <a:r>
              <a:rPr lang="en-US" altLang="zh-CN" dirty="0"/>
              <a:t>(Φ(v1),</a:t>
            </a:r>
            <a:r>
              <a:rPr lang="en-US" altLang="zh-CN" dirty="0" err="1"/>
              <a:t>l,Φ</a:t>
            </a:r>
            <a:r>
              <a:rPr lang="en-US" altLang="zh-CN" dirty="0"/>
              <a:t>(v2))</a:t>
            </a:r>
            <a:r>
              <a:rPr lang="zh-CN" altLang="en-US" dirty="0"/>
              <a:t>，那么Φ为</a:t>
            </a:r>
            <a:r>
              <a:rPr lang="en-US" altLang="zh-CN" dirty="0"/>
              <a:t>G-&gt;G’</a:t>
            </a:r>
            <a:r>
              <a:rPr lang="zh-CN" altLang="en-US" dirty="0"/>
              <a:t>的同态映射，反过来，如果Φ的反映射是</a:t>
            </a:r>
            <a:r>
              <a:rPr lang="en-US" altLang="zh-CN" dirty="0"/>
              <a:t>G’-&gt;G</a:t>
            </a:r>
            <a:r>
              <a:rPr lang="zh-CN" altLang="en-US" dirty="0"/>
              <a:t>的同态映射，那么Φ就是一个同构映射</a:t>
            </a:r>
          </a:p>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RDF</a:t>
            </a:r>
            <a:r>
              <a:rPr lang="zh-CN" altLang="en-US" dirty="0"/>
              <a:t>由三元组</a:t>
            </a:r>
            <a:r>
              <a:rPr lang="en-US" altLang="zh-CN" dirty="0"/>
              <a:t>(</a:t>
            </a:r>
            <a:r>
              <a:rPr lang="en-US" altLang="zh-CN" dirty="0" err="1"/>
              <a:t>s,p,o</a:t>
            </a:r>
            <a:r>
              <a:rPr lang="en-US" altLang="zh-CN" dirty="0"/>
              <a:t>)</a:t>
            </a:r>
            <a:r>
              <a:rPr lang="zh-CN" altLang="en-US" dirty="0"/>
              <a:t>的集合构成，也可以称作主语、谓语、宾语，</a:t>
            </a:r>
            <a:r>
              <a:rPr lang="en-US" altLang="zh-CN" dirty="0"/>
              <a:t>RDF</a:t>
            </a:r>
            <a:r>
              <a:rPr lang="zh-CN" altLang="en-US" dirty="0"/>
              <a:t>的三元组一般有两种类型：</a:t>
            </a:r>
            <a:r>
              <a:rPr lang="en-US" altLang="zh-CN" dirty="0"/>
              <a:t>Assertion(</a:t>
            </a:r>
            <a:r>
              <a:rPr lang="zh-CN" altLang="en-US" dirty="0"/>
              <a:t>断言</a:t>
            </a:r>
            <a:r>
              <a:rPr lang="en-US" altLang="zh-CN" dirty="0"/>
              <a:t>)</a:t>
            </a:r>
            <a:r>
              <a:rPr lang="zh-CN" altLang="en-US" dirty="0"/>
              <a:t>和</a:t>
            </a:r>
            <a:r>
              <a:rPr lang="en-US" altLang="zh-CN" dirty="0"/>
              <a:t>Constraint(</a:t>
            </a:r>
            <a:r>
              <a:rPr lang="zh-CN" altLang="en-US" dirty="0"/>
              <a:t>限制</a:t>
            </a:r>
            <a:r>
              <a:rPr lang="en-US" altLang="zh-CN" dirty="0"/>
              <a:t>)</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其中</a:t>
            </a:r>
            <a:r>
              <a:rPr lang="en-US" altLang="zh-CN" dirty="0"/>
              <a:t>Assertion</a:t>
            </a:r>
            <a:r>
              <a:rPr lang="zh-CN" altLang="en-US" dirty="0"/>
              <a:t>表示</a:t>
            </a:r>
            <a:r>
              <a:rPr lang="en-US" altLang="zh-CN" dirty="0"/>
              <a:t>RDF</a:t>
            </a:r>
            <a:r>
              <a:rPr lang="zh-CN" altLang="en-US" dirty="0"/>
              <a:t>图实际的数据，</a:t>
            </a:r>
            <a:r>
              <a:rPr lang="en-US" altLang="zh-CN" dirty="0"/>
              <a:t>Class</a:t>
            </a:r>
            <a:r>
              <a:rPr lang="zh-CN" altLang="en-US" dirty="0"/>
              <a:t>表示某个实例点的类型，</a:t>
            </a:r>
            <a:r>
              <a:rPr lang="en-US" altLang="zh-CN" dirty="0"/>
              <a:t>Property</a:t>
            </a:r>
            <a:r>
              <a:rPr lang="zh-CN" altLang="en-US" dirty="0"/>
              <a:t>表示某个实例点的属性值</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Constraint</a:t>
            </a:r>
            <a:r>
              <a:rPr lang="zh-CN" altLang="en-US" dirty="0"/>
              <a:t>定义的是</a:t>
            </a:r>
            <a:r>
              <a:rPr lang="en-US" altLang="zh-CN" dirty="0"/>
              <a:t>RDF</a:t>
            </a:r>
            <a:r>
              <a:rPr lang="zh-CN" altLang="en-US" dirty="0"/>
              <a:t>的</a:t>
            </a:r>
            <a:r>
              <a:rPr lang="en-US" altLang="zh-CN" dirty="0"/>
              <a:t>Schema</a:t>
            </a:r>
            <a:r>
              <a:rPr lang="zh-CN" altLang="en-US" dirty="0"/>
              <a:t>，这里给出了主要的四种限制，其中</a:t>
            </a:r>
            <a:r>
              <a:rPr lang="en-US" altLang="zh-CN" dirty="0"/>
              <a:t>Subclass</a:t>
            </a:r>
            <a:r>
              <a:rPr lang="zh-CN" altLang="en-US" dirty="0"/>
              <a:t>和</a:t>
            </a:r>
            <a:r>
              <a:rPr lang="en-US" altLang="zh-CN" dirty="0" err="1"/>
              <a:t>SubProperty</a:t>
            </a:r>
            <a:r>
              <a:rPr lang="zh-CN" altLang="en-US" dirty="0"/>
              <a:t>表示类和属性的继承关系，</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Domain(</a:t>
            </a:r>
            <a:r>
              <a:rPr lang="en-US" altLang="zh-CN" dirty="0" err="1"/>
              <a:t>p,</a:t>
            </a:r>
            <a:r>
              <a:rPr lang="en-US" altLang="zh-CN" sz="800" dirty="0" err="1"/>
              <a:t>d</a:t>
            </a:r>
            <a:r>
              <a:rPr lang="en-US" altLang="zh-CN" dirty="0" err="1"/>
              <a:t>,o</a:t>
            </a:r>
            <a:r>
              <a:rPr lang="en-US" altLang="zh-CN" dirty="0"/>
              <a:t>)</a:t>
            </a:r>
            <a:r>
              <a:rPr lang="zh-CN" altLang="en-US" dirty="0"/>
              <a:t>，表示</a:t>
            </a:r>
            <a:r>
              <a:rPr lang="en-US" altLang="zh-CN" dirty="0"/>
              <a:t>p</a:t>
            </a:r>
            <a:r>
              <a:rPr lang="zh-CN" altLang="en-US" dirty="0"/>
              <a:t>为谓语时主语为</a:t>
            </a:r>
            <a:r>
              <a:rPr lang="en-US" altLang="zh-CN" dirty="0"/>
              <a:t>o</a:t>
            </a:r>
            <a:r>
              <a:rPr lang="zh-CN" altLang="en-US" dirty="0"/>
              <a:t>，比如说这个图三，</a:t>
            </a:r>
            <a:r>
              <a:rPr lang="en-US" altLang="zh-CN" dirty="0" err="1"/>
              <a:t>writtenBy</a:t>
            </a:r>
            <a:r>
              <a:rPr lang="en-US" altLang="zh-CN" dirty="0"/>
              <a:t> domain Publication</a:t>
            </a:r>
            <a:r>
              <a:rPr lang="zh-CN" altLang="en-US" dirty="0"/>
              <a:t>；</a:t>
            </a:r>
            <a:r>
              <a:rPr lang="en-US" altLang="zh-CN" dirty="0"/>
              <a:t>range(</a:t>
            </a:r>
            <a:r>
              <a:rPr lang="en-US" altLang="zh-CN" dirty="0" err="1"/>
              <a:t>p,</a:t>
            </a:r>
            <a:r>
              <a:rPr lang="en-US" altLang="zh-CN" sz="900" dirty="0" err="1"/>
              <a:t>r</a:t>
            </a:r>
            <a:r>
              <a:rPr lang="en-US" altLang="zh-CN" dirty="0" err="1"/>
              <a:t>,o</a:t>
            </a:r>
            <a:r>
              <a:rPr lang="en-US" altLang="zh-CN" dirty="0"/>
              <a:t>)</a:t>
            </a:r>
            <a:r>
              <a:rPr lang="zh-CN" altLang="en-US" dirty="0"/>
              <a:t>呢，表示</a:t>
            </a:r>
            <a:r>
              <a:rPr lang="en-US" altLang="zh-CN" dirty="0"/>
              <a:t>p</a:t>
            </a:r>
            <a:r>
              <a:rPr lang="zh-CN" altLang="en-US" dirty="0"/>
              <a:t>为谓语时宾语为</a:t>
            </a:r>
            <a:r>
              <a:rPr lang="en-US" altLang="zh-CN" dirty="0"/>
              <a:t>o</a:t>
            </a:r>
            <a:r>
              <a:rPr lang="zh-CN" altLang="en-US" dirty="0"/>
              <a:t>，比如这里的</a:t>
            </a:r>
            <a:r>
              <a:rPr lang="en-US" altLang="zh-CN" dirty="0" err="1"/>
              <a:t>writtenBy</a:t>
            </a:r>
            <a:r>
              <a:rPr lang="en-US" altLang="zh-CN" dirty="0"/>
              <a:t> range Person</a:t>
            </a:r>
            <a:r>
              <a:rPr lang="zh-CN" altLang="en-US" dirty="0"/>
              <a:t>，从图的角度来说就是限制了某种边的源点和终点类型，就是</a:t>
            </a:r>
            <a:r>
              <a:rPr lang="en-US" altLang="zh-CN" dirty="0" err="1"/>
              <a:t>writtenBy</a:t>
            </a:r>
            <a:r>
              <a:rPr lang="zh-CN" altLang="en-US" dirty="0"/>
              <a:t>这条边的起点要为</a:t>
            </a:r>
            <a:r>
              <a:rPr lang="en-US" altLang="zh-CN" dirty="0"/>
              <a:t>Publication</a:t>
            </a:r>
            <a:r>
              <a:rPr lang="zh-CN" altLang="en-US" dirty="0"/>
              <a:t>类型，终点要为</a:t>
            </a:r>
            <a:r>
              <a:rPr lang="en-US" altLang="zh-CN" dirty="0"/>
              <a:t>Person</a:t>
            </a:r>
            <a:r>
              <a:rPr lang="zh-CN" altLang="en-US" dirty="0"/>
              <a:t>类型</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比如下面这个示例查询，它由三个三元组构成，它表示要找到名字为“</a:t>
            </a:r>
            <a:r>
              <a:rPr lang="en-US" altLang="zh-CN" dirty="0"/>
              <a:t>Le Port des Brumes”</a:t>
            </a:r>
            <a:r>
              <a:rPr lang="zh-CN" altLang="en-US" dirty="0"/>
              <a:t>的某个物品的作者的名字</a:t>
            </a:r>
            <a:endParaRPr lang="en-US" altLang="zh-CN" dirty="0"/>
          </a:p>
          <a:p>
            <a:r>
              <a:rPr lang="zh-CN" altLang="en-US" dirty="0"/>
              <a:t>从</a:t>
            </a:r>
            <a:r>
              <a:rPr lang="en-US" altLang="zh-CN" dirty="0"/>
              <a:t>Fig3</a:t>
            </a:r>
            <a:r>
              <a:rPr lang="zh-CN" altLang="en-US" dirty="0"/>
              <a:t>可以看到，</a:t>
            </a:r>
            <a:r>
              <a:rPr lang="en-US" altLang="zh-CN" dirty="0"/>
              <a:t>doi1</a:t>
            </a:r>
            <a:r>
              <a:rPr lang="zh-CN" altLang="en-US" dirty="0"/>
              <a:t>对应</a:t>
            </a:r>
            <a:r>
              <a:rPr lang="en-US" altLang="zh-CN" dirty="0"/>
              <a:t>x1</a:t>
            </a:r>
            <a:r>
              <a:rPr lang="zh-CN" altLang="en-US" dirty="0"/>
              <a:t>，</a:t>
            </a:r>
            <a:r>
              <a:rPr lang="en-US" altLang="zh-CN" dirty="0"/>
              <a:t>_:b1</a:t>
            </a:r>
            <a:r>
              <a:rPr lang="zh-CN" altLang="en-US" dirty="0"/>
              <a:t>对于</a:t>
            </a:r>
            <a:r>
              <a:rPr lang="en-US" altLang="zh-CN" dirty="0"/>
              <a:t>x2</a:t>
            </a:r>
            <a:r>
              <a:rPr lang="zh-CN" altLang="en-US" dirty="0"/>
              <a:t>，</a:t>
            </a:r>
            <a:r>
              <a:rPr lang="en-US" altLang="zh-CN" dirty="0"/>
              <a:t>”G. Simenon”</a:t>
            </a:r>
            <a:r>
              <a:rPr lang="zh-CN" altLang="en-US" dirty="0"/>
              <a:t>对应</a:t>
            </a:r>
            <a:r>
              <a:rPr lang="en-US" altLang="zh-CN" dirty="0"/>
              <a:t>x3</a:t>
            </a:r>
            <a:r>
              <a:rPr lang="zh-CN" altLang="en-US" dirty="0"/>
              <a:t>，所以最后结果为</a:t>
            </a:r>
            <a:r>
              <a:rPr lang="en-US" altLang="zh-CN" dirty="0"/>
              <a:t>{</a:t>
            </a:r>
            <a:r>
              <a:rPr lang="en-US" altLang="zh-CN" dirty="0">
                <a:sym typeface="+mn-ea"/>
              </a:rPr>
              <a:t>”G. Simenon”}</a:t>
            </a:r>
          </a:p>
          <a:p>
            <a:r>
              <a:rPr lang="en-US" altLang="zh-CN" dirty="0"/>
              <a:t>RDF</a:t>
            </a:r>
            <a:r>
              <a:rPr lang="zh-CN" altLang="en-US" dirty="0"/>
              <a:t>图中有一些实线和虚线，实线为显式的边，虚线为根据显式数据和一些标准化规则得到的实际应该有的边，比如说这里有</a:t>
            </a:r>
            <a:r>
              <a:rPr lang="en-US" altLang="zh-CN" dirty="0"/>
              <a:t>(doi</a:t>
            </a:r>
            <a:r>
              <a:rPr lang="en-US" altLang="zh-CN" sz="1000" dirty="0"/>
              <a:t>1</a:t>
            </a:r>
            <a:r>
              <a:rPr lang="en-US" altLang="zh-CN" dirty="0"/>
              <a:t>,rdf:type,Book)</a:t>
            </a:r>
            <a:r>
              <a:rPr lang="zh-CN" altLang="en-US" dirty="0"/>
              <a:t>的边并且有</a:t>
            </a:r>
            <a:r>
              <a:rPr lang="en-US" altLang="zh-CN" dirty="0"/>
              <a:t>(</a:t>
            </a:r>
            <a:r>
              <a:rPr lang="en-US" altLang="zh-CN" dirty="0" err="1"/>
              <a:t>Book,rdf:subClassOf,Publication</a:t>
            </a:r>
            <a:r>
              <a:rPr lang="en-US" altLang="zh-CN" dirty="0"/>
              <a:t>)</a:t>
            </a:r>
            <a:r>
              <a:rPr lang="zh-CN" altLang="en-US" dirty="0"/>
              <a:t>的边，那么就有</a:t>
            </a:r>
            <a:r>
              <a:rPr lang="en-US" altLang="zh-CN" dirty="0"/>
              <a:t>(doi1,rdf:type,Publication)</a:t>
            </a:r>
            <a:r>
              <a:rPr lang="zh-CN" altLang="en-US" dirty="0"/>
              <a:t>的边，即可以通过继承关系去推出某个点的类型</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然后这篇文章的主要动机呢是目前</a:t>
            </a:r>
            <a:r>
              <a:rPr lang="en-US" altLang="zh-CN" dirty="0"/>
              <a:t>RDF</a:t>
            </a:r>
            <a:r>
              <a:rPr lang="zh-CN" altLang="en-US" dirty="0"/>
              <a:t>的种类非常繁杂，数据也非常多，但是</a:t>
            </a:r>
            <a:r>
              <a:rPr lang="en-US" altLang="zh-CN" dirty="0"/>
              <a:t>RDF</a:t>
            </a:r>
            <a:r>
              <a:rPr lang="zh-CN" altLang="en-US" dirty="0"/>
              <a:t>的</a:t>
            </a:r>
            <a:r>
              <a:rPr lang="en-US" altLang="zh-CN" dirty="0"/>
              <a:t>Schema(</a:t>
            </a:r>
            <a:r>
              <a:rPr lang="zh-CN" altLang="en-US" dirty="0"/>
              <a:t>模式</a:t>
            </a:r>
            <a:r>
              <a:rPr lang="en-US" altLang="zh-CN" dirty="0"/>
              <a:t>)</a:t>
            </a:r>
            <a:r>
              <a:rPr lang="zh-CN" altLang="en-US" dirty="0"/>
              <a:t>结构往往是缺失的，即使有，可能也非常复杂，包含上百万的类型信息，如何简洁地表示</a:t>
            </a:r>
            <a:r>
              <a:rPr lang="en-US" altLang="zh-CN" dirty="0"/>
              <a:t>RDF</a:t>
            </a:r>
            <a:r>
              <a:rPr lang="zh-CN" altLang="en-US" dirty="0"/>
              <a:t>数据就是一个很重要的问题，而不同的方法很多，它们使用的算法、输入输出等都会有一些差异，所以本文对目前已有的</a:t>
            </a:r>
            <a:r>
              <a:rPr lang="en-US" altLang="zh-CN" dirty="0"/>
              <a:t>RDF summary</a:t>
            </a:r>
            <a:r>
              <a:rPr lang="zh-CN" altLang="en-US" dirty="0"/>
              <a:t>的方法进行了分类总结</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本文提出了很多的分类方法，根据算法思想，结构化(主要是图结构)、Pattern-mining(模式挖掘)、统计信息或者以上的综合</a:t>
            </a:r>
            <a:endParaRPr lang="en-US" altLang="zh-CN" dirty="0"/>
          </a:p>
          <a:p>
            <a:r>
              <a:rPr lang="zh-CN" altLang="en-US" dirty="0"/>
              <a:t>根据输入，可以分为</a:t>
            </a:r>
            <a:r>
              <a:rPr lang="en-US" altLang="zh-CN" dirty="0"/>
              <a:t>Schema</a:t>
            </a:r>
            <a:r>
              <a:rPr lang="zh-CN" altLang="en-US" dirty="0"/>
              <a:t>或者实例图或者两者皆有，也可以通过用户输入参数的种类区分；根据输出，可以分为图结构或者其他；也可以根据表示的是</a:t>
            </a:r>
            <a:r>
              <a:rPr lang="en-US" altLang="zh-CN" dirty="0"/>
              <a:t>Schema</a:t>
            </a:r>
            <a:r>
              <a:rPr lang="zh-CN" altLang="en-US" dirty="0"/>
              <a:t>还是实例数据区分；</a:t>
            </a:r>
            <a:endParaRPr lang="en-US" altLang="zh-CN" dirty="0"/>
          </a:p>
          <a:p>
            <a:r>
              <a:rPr lang="zh-CN" altLang="en-US" dirty="0"/>
              <a:t>根据目的：可以作为索引、加速查询效率，解决源选择问题，将</a:t>
            </a:r>
            <a:r>
              <a:rPr lang="en-US" altLang="zh-CN" dirty="0"/>
              <a:t>summary</a:t>
            </a:r>
            <a:r>
              <a:rPr lang="zh-CN" altLang="en-US" dirty="0"/>
              <a:t>可视化或者做模式发现</a:t>
            </a:r>
            <a:endParaRPr lang="en-US" altLang="zh-CN" dirty="0"/>
          </a:p>
          <a:p>
            <a:r>
              <a:rPr lang="zh-CN" altLang="en-US" dirty="0"/>
              <a:t>根据可用性：即</a:t>
            </a:r>
            <a:r>
              <a:rPr lang="en-US" altLang="zh-CN" dirty="0"/>
              <a:t>summary</a:t>
            </a:r>
            <a:r>
              <a:rPr lang="zh-CN" altLang="en-US" dirty="0"/>
              <a:t>工具是否公开可用，是否开源；根据质量：即</a:t>
            </a:r>
            <a:r>
              <a:rPr lang="en-US" altLang="zh-CN" dirty="0"/>
              <a:t>summary</a:t>
            </a:r>
            <a:r>
              <a:rPr lang="zh-CN" altLang="en-US" dirty="0"/>
              <a:t>的准确率和计算复杂度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文章之后的部分是按照算法思想分类介绍的，即</a:t>
            </a:r>
            <a:r>
              <a:rPr lang="zh-CN" altLang="en-US" dirty="0">
                <a:sym typeface="+mn-ea"/>
              </a:rPr>
              <a:t>结构化</a:t>
            </a:r>
            <a:r>
              <a:rPr lang="en-US" altLang="zh-CN" dirty="0">
                <a:sym typeface="+mn-ea"/>
              </a:rPr>
              <a:t>(</a:t>
            </a:r>
            <a:r>
              <a:rPr lang="zh-CN" altLang="en-US" dirty="0">
                <a:sym typeface="+mn-ea"/>
              </a:rPr>
              <a:t>主要是图结构</a:t>
            </a:r>
            <a:r>
              <a:rPr lang="en-US" altLang="zh-CN" dirty="0">
                <a:sym typeface="+mn-ea"/>
              </a:rPr>
              <a:t>)</a:t>
            </a:r>
            <a:r>
              <a:rPr lang="zh-CN" altLang="en-US" dirty="0">
                <a:sym typeface="+mn-ea"/>
              </a:rPr>
              <a:t>、</a:t>
            </a:r>
            <a:r>
              <a:rPr lang="en-US" altLang="zh-CN" dirty="0">
                <a:sym typeface="+mn-ea"/>
              </a:rPr>
              <a:t>Pattern-mining(</a:t>
            </a:r>
            <a:r>
              <a:rPr lang="zh-CN" altLang="en-US" dirty="0">
                <a:sym typeface="+mn-ea"/>
              </a:rPr>
              <a:t>模式挖掘</a:t>
            </a:r>
            <a:r>
              <a:rPr lang="en-US" altLang="zh-CN" dirty="0">
                <a:sym typeface="+mn-ea"/>
              </a:rPr>
              <a:t>)</a:t>
            </a:r>
            <a:r>
              <a:rPr lang="zh-CN" altLang="en-US" dirty="0">
                <a:sym typeface="+mn-ea"/>
              </a:rPr>
              <a:t>和统计信息三部分</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首先介绍结构化的方法，这里要引入一个商图的概念</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这里介绍一种划分等价类的方法：</a:t>
            </a:r>
            <a:r>
              <a:rPr lang="en-US" altLang="zh-CN" dirty="0"/>
              <a:t>backward, forward, or forward-and-backward </a:t>
            </a:r>
            <a:r>
              <a:rPr lang="en-US" altLang="zh-CN" dirty="0" err="1"/>
              <a:t>bisimulation</a:t>
            </a:r>
            <a:endParaRPr lang="en-US" altLang="zh-CN" dirty="0"/>
          </a:p>
          <a:p>
            <a:r>
              <a:rPr lang="zh-CN" altLang="en-US" dirty="0"/>
              <a:t>如果存在环，会循环</a:t>
            </a:r>
            <a:r>
              <a:rPr lang="en-US" altLang="zh-CN" dirty="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然后介绍一下</a:t>
            </a:r>
            <a:r>
              <a:rPr lang="en-US" altLang="zh-CN" dirty="0" err="1"/>
              <a:t>Bisimulation</a:t>
            </a:r>
            <a:r>
              <a:rPr lang="zh-CN" altLang="en-US" dirty="0"/>
              <a:t>的例子和商图的应用，</a:t>
            </a:r>
            <a:r>
              <a:rPr lang="en-US" altLang="zh-CN" dirty="0" err="1"/>
              <a:t>Bisimulation</a:t>
            </a:r>
            <a:r>
              <a:rPr lang="zh-CN" altLang="en-US" dirty="0"/>
              <a:t>的例子如右图，分别为</a:t>
            </a:r>
            <a:r>
              <a:rPr lang="en-US" altLang="zh-CN" dirty="0"/>
              <a:t>Backward</a:t>
            </a:r>
            <a:r>
              <a:rPr lang="zh-CN" altLang="en-US" dirty="0"/>
              <a:t>、</a:t>
            </a:r>
            <a:r>
              <a:rPr lang="en-US" altLang="zh-CN" dirty="0"/>
              <a:t>F&amp;B</a:t>
            </a:r>
            <a:r>
              <a:rPr lang="zh-CN" altLang="en-US" dirty="0"/>
              <a:t>、</a:t>
            </a:r>
            <a:r>
              <a:rPr lang="en-US" altLang="zh-CN" dirty="0"/>
              <a:t>1-F&amp;B</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首先是</a:t>
            </a:r>
            <a:r>
              <a:rPr lang="en-US" altLang="zh-CN" dirty="0"/>
              <a:t>Backward</a:t>
            </a:r>
            <a:r>
              <a:rPr lang="zh-CN" altLang="en-US" dirty="0"/>
              <a:t>，可以看到</a:t>
            </a:r>
            <a:r>
              <a:rPr lang="en-US" altLang="zh-CN" dirty="0"/>
              <a:t>2,3,4,5</a:t>
            </a:r>
            <a:r>
              <a:rPr lang="zh-CN" altLang="en-US" dirty="0"/>
              <a:t>都只有一条标签相同的入边，且它们的入边邻点都相同，所以它们都是</a:t>
            </a:r>
            <a:r>
              <a:rPr lang="en-US" altLang="zh-CN" dirty="0"/>
              <a:t>Backward </a:t>
            </a:r>
            <a:r>
              <a:rPr lang="en-US" altLang="zh-CN" dirty="0" err="1"/>
              <a:t>bisimulation</a:t>
            </a:r>
            <a:r>
              <a:rPr lang="zh-CN" altLang="en-US" dirty="0"/>
              <a:t>的，然后</a:t>
            </a:r>
            <a:r>
              <a:rPr lang="en-US" altLang="zh-CN" dirty="0"/>
              <a:t>6,8,9</a:t>
            </a:r>
            <a:r>
              <a:rPr lang="zh-CN" altLang="en-US" dirty="0"/>
              <a:t>也都只有一条标签相同的入边，并且</a:t>
            </a:r>
            <a:r>
              <a:rPr lang="en-US" altLang="zh-CN" dirty="0"/>
              <a:t>2,3,4</a:t>
            </a:r>
            <a:r>
              <a:rPr lang="zh-CN" altLang="en-US" dirty="0"/>
              <a:t>都满足</a:t>
            </a:r>
            <a:r>
              <a:rPr lang="en-US" altLang="zh-CN" dirty="0"/>
              <a:t>backward </a:t>
            </a:r>
            <a:r>
              <a:rPr lang="en-US" altLang="zh-CN" dirty="0" err="1"/>
              <a:t>Bisimulation</a:t>
            </a:r>
            <a:r>
              <a:rPr lang="zh-CN" altLang="en-US" dirty="0"/>
              <a:t>，</a:t>
            </a:r>
            <a:r>
              <a:rPr lang="en-US" altLang="zh-CN" dirty="0"/>
              <a:t>7</a:t>
            </a:r>
            <a:r>
              <a:rPr lang="zh-CN" altLang="en-US" dirty="0"/>
              <a:t>则因为入边标签不同，所以单独一类</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a:t>
            </a:r>
            <a:r>
              <a:rPr lang="en-US" altLang="zh-CN" dirty="0"/>
              <a:t>F&amp;B</a:t>
            </a:r>
            <a:r>
              <a:rPr lang="zh-CN" altLang="en-US" dirty="0"/>
              <a:t>，</a:t>
            </a:r>
            <a:r>
              <a:rPr lang="en-US" altLang="zh-CN" dirty="0"/>
              <a:t>2</a:t>
            </a:r>
            <a:r>
              <a:rPr lang="zh-CN" altLang="en-US" dirty="0"/>
              <a:t>，</a:t>
            </a:r>
            <a:r>
              <a:rPr lang="en-US" altLang="zh-CN" dirty="0"/>
              <a:t>3</a:t>
            </a:r>
            <a:r>
              <a:rPr lang="zh-CN" altLang="en-US" dirty="0"/>
              <a:t>，</a:t>
            </a:r>
            <a:r>
              <a:rPr lang="en-US" altLang="zh-CN" dirty="0"/>
              <a:t>4</a:t>
            </a:r>
            <a:r>
              <a:rPr lang="zh-CN" altLang="en-US" dirty="0"/>
              <a:t>，</a:t>
            </a:r>
            <a:r>
              <a:rPr lang="en-US" altLang="zh-CN" dirty="0"/>
              <a:t>5</a:t>
            </a:r>
            <a:r>
              <a:rPr lang="zh-CN" altLang="en-US" dirty="0"/>
              <a:t>中只有</a:t>
            </a:r>
            <a:r>
              <a:rPr lang="en-US" altLang="zh-CN" dirty="0"/>
              <a:t>3</a:t>
            </a:r>
            <a:r>
              <a:rPr lang="zh-CN" altLang="en-US" dirty="0"/>
              <a:t>和</a:t>
            </a:r>
            <a:r>
              <a:rPr lang="en-US" altLang="zh-CN" dirty="0"/>
              <a:t>4</a:t>
            </a:r>
            <a:r>
              <a:rPr lang="zh-CN" altLang="en-US" dirty="0"/>
              <a:t>出边和入边的结构都一样，所以</a:t>
            </a:r>
            <a:r>
              <a:rPr lang="en-US" altLang="zh-CN" dirty="0"/>
              <a:t>3</a:t>
            </a:r>
            <a:r>
              <a:rPr lang="zh-CN" altLang="en-US" dirty="0"/>
              <a:t>，</a:t>
            </a:r>
            <a:r>
              <a:rPr lang="en-US" altLang="zh-CN" dirty="0"/>
              <a:t>4</a:t>
            </a:r>
            <a:r>
              <a:rPr lang="zh-CN" altLang="en-US" dirty="0"/>
              <a:t>为同一类，其他单独成一类，</a:t>
            </a:r>
            <a:r>
              <a:rPr lang="en-US" altLang="zh-CN" dirty="0"/>
              <a:t>6</a:t>
            </a:r>
            <a:r>
              <a:rPr lang="zh-CN" altLang="en-US" dirty="0"/>
              <a:t>，</a:t>
            </a:r>
            <a:r>
              <a:rPr lang="en-US" altLang="zh-CN" dirty="0"/>
              <a:t>8</a:t>
            </a:r>
            <a:r>
              <a:rPr lang="zh-CN" altLang="en-US" dirty="0"/>
              <a:t>，</a:t>
            </a:r>
            <a:r>
              <a:rPr lang="en-US" altLang="zh-CN" dirty="0"/>
              <a:t>9</a:t>
            </a:r>
            <a:r>
              <a:rPr lang="zh-CN" altLang="en-US" dirty="0"/>
              <a:t>中</a:t>
            </a:r>
            <a:r>
              <a:rPr lang="en-US" altLang="zh-CN" dirty="0"/>
              <a:t>6</a:t>
            </a:r>
            <a:r>
              <a:rPr lang="zh-CN" altLang="en-US" dirty="0"/>
              <a:t>的入边邻点</a:t>
            </a:r>
            <a:r>
              <a:rPr lang="en-US" altLang="zh-CN" dirty="0"/>
              <a:t>2</a:t>
            </a:r>
            <a:r>
              <a:rPr lang="zh-CN" altLang="en-US" dirty="0"/>
              <a:t>和</a:t>
            </a:r>
            <a:r>
              <a:rPr lang="en-US" altLang="zh-CN" dirty="0"/>
              <a:t>3,4</a:t>
            </a:r>
            <a:r>
              <a:rPr lang="zh-CN" altLang="en-US" dirty="0"/>
              <a:t>不是同一等价类，所以只有</a:t>
            </a:r>
            <a:r>
              <a:rPr lang="en-US" altLang="zh-CN" dirty="0"/>
              <a:t>8</a:t>
            </a:r>
            <a:r>
              <a:rPr lang="zh-CN" altLang="en-US" dirty="0"/>
              <a:t>，</a:t>
            </a:r>
            <a:r>
              <a:rPr lang="en-US" altLang="zh-CN" dirty="0"/>
              <a:t>9</a:t>
            </a:r>
            <a:r>
              <a:rPr lang="zh-CN" altLang="en-US" dirty="0"/>
              <a:t>是同一等价类</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1-F&amp;B</a:t>
            </a:r>
            <a:r>
              <a:rPr lang="zh-CN" altLang="en-US" dirty="0"/>
              <a:t>中</a:t>
            </a:r>
            <a:r>
              <a:rPr lang="en-US" altLang="zh-CN" dirty="0"/>
              <a:t>6</a:t>
            </a:r>
            <a:r>
              <a:rPr lang="zh-CN" altLang="en-US" dirty="0"/>
              <a:t>，</a:t>
            </a:r>
            <a:r>
              <a:rPr lang="en-US" altLang="zh-CN" dirty="0"/>
              <a:t>8</a:t>
            </a:r>
            <a:r>
              <a:rPr lang="zh-CN" altLang="en-US" dirty="0"/>
              <a:t>，</a:t>
            </a:r>
            <a:r>
              <a:rPr lang="en-US" altLang="zh-CN" dirty="0"/>
              <a:t>9</a:t>
            </a:r>
            <a:r>
              <a:rPr lang="zh-CN" altLang="en-US" dirty="0"/>
              <a:t>都只有一条标签相同的入边，并且它们的入边邻点都满足</a:t>
            </a:r>
            <a:r>
              <a:rPr lang="en-US" altLang="zh-CN" dirty="0"/>
              <a:t>0-F&amp;B</a:t>
            </a:r>
            <a:r>
              <a:rPr lang="zh-CN" altLang="en-US" dirty="0"/>
              <a:t>，因为这里点没有</a:t>
            </a:r>
            <a:r>
              <a:rPr lang="en-US" altLang="zh-CN" dirty="0"/>
              <a:t>label</a:t>
            </a:r>
            <a:r>
              <a:rPr lang="zh-CN" altLang="en-US" dirty="0"/>
              <a:t>，所以任意两个点都满足</a:t>
            </a:r>
            <a:r>
              <a:rPr lang="en-US" altLang="zh-CN" dirty="0"/>
              <a:t>0-F&amp;B</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然后可以利用商图作为索引的基础，建立商图中的摘要节点和其对应的节点集合的索引，这样对于一个查询，可以先在摘要上做处理，根据摘要节点获取对应的实际图节点，得到最终结果，加速查询</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13</a:t>
            </a:fld>
            <a:endParaRPr lang="zh-CN" altLang="en-US"/>
          </a:p>
        </p:txBody>
      </p:sp>
    </p:spTree>
    <p:extLst>
      <p:ext uri="{BB962C8B-B14F-4D97-AF65-F5344CB8AC3E}">
        <p14:creationId xmlns:p14="http://schemas.microsoft.com/office/powerpoint/2010/main" val="1346729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之前的商图是在一般的图上做的</a:t>
            </a:r>
            <a:r>
              <a:rPr lang="en-US" altLang="zh-CN" dirty="0"/>
              <a:t>summary</a:t>
            </a:r>
            <a:r>
              <a:rPr lang="zh-CN" altLang="en-US" dirty="0"/>
              <a:t>，接下来给出一种专门用于</a:t>
            </a:r>
            <a:r>
              <a:rPr lang="en-US" altLang="zh-CN" dirty="0"/>
              <a:t>RDF</a:t>
            </a:r>
            <a:r>
              <a:rPr lang="zh-CN" altLang="en-US" dirty="0"/>
              <a:t>的商图</a:t>
            </a:r>
            <a:r>
              <a:rPr lang="en-US" altLang="zh-CN" dirty="0"/>
              <a:t>summary</a:t>
            </a:r>
            <a:r>
              <a:rPr lang="zh-CN" altLang="en-US" dirty="0"/>
              <a:t>方法</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利用商图做索引的方式和我们在属性图中做优化的思想一致，属性图即点和边都有标签和属性的图，一个属性图的示例如下图</a:t>
            </a:r>
            <a:endParaRPr lang="en-US" altLang="zh-CN" dirty="0">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ym typeface="+mn-ea"/>
              </a:rPr>
              <a:t>然后大多数情况下会有一个</a:t>
            </a:r>
            <a:r>
              <a:rPr lang="en-US" altLang="zh-CN" dirty="0">
                <a:sym typeface="+mn-ea"/>
              </a:rPr>
              <a:t>Schema</a:t>
            </a:r>
            <a:r>
              <a:rPr lang="zh-CN" altLang="en-US" dirty="0">
                <a:sym typeface="+mn-ea"/>
              </a:rPr>
              <a:t>去限制图中出现的数据，我们可以把</a:t>
            </a:r>
            <a:r>
              <a:rPr lang="en-US" altLang="zh-CN" dirty="0">
                <a:sym typeface="+mn-ea"/>
              </a:rPr>
              <a:t>Schema</a:t>
            </a:r>
            <a:r>
              <a:rPr lang="zh-CN" altLang="en-US" dirty="0">
                <a:sym typeface="+mn-ea"/>
              </a:rPr>
              <a:t>作为商图的一种形式</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15</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然后假设我们有一个属性图的</a:t>
            </a:r>
            <a:r>
              <a:rPr lang="en-US" altLang="zh-CN" dirty="0"/>
              <a:t>Schema</a:t>
            </a:r>
            <a:r>
              <a:rPr lang="zh-CN" altLang="en-US" dirty="0"/>
              <a:t>如下，这里只展示标签，总共有</a:t>
            </a:r>
            <a:r>
              <a:rPr lang="en-US" altLang="zh-CN" dirty="0"/>
              <a:t>5</a:t>
            </a:r>
            <a:r>
              <a:rPr lang="zh-CN" altLang="en-US" dirty="0"/>
              <a:t>种点，</a:t>
            </a:r>
            <a:r>
              <a:rPr lang="en-US" altLang="zh-CN" dirty="0"/>
              <a:t>8</a:t>
            </a:r>
            <a:r>
              <a:rPr lang="zh-CN" altLang="en-US" dirty="0"/>
              <a:t>种边</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16</a:t>
            </a:fld>
            <a:endParaRPr lang="zh-CN" altLang="en-US"/>
          </a:p>
        </p:txBody>
      </p:sp>
    </p:spTree>
    <p:extLst>
      <p:ext uri="{BB962C8B-B14F-4D97-AF65-F5344CB8AC3E}">
        <p14:creationId xmlns:p14="http://schemas.microsoft.com/office/powerpoint/2010/main" val="3463555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对于非商图的</a:t>
            </a:r>
            <a:r>
              <a:rPr lang="en-US" altLang="zh-CN" dirty="0"/>
              <a:t>summary</a:t>
            </a:r>
            <a:r>
              <a:rPr lang="zh-CN" altLang="en-US" dirty="0"/>
              <a:t>方法也有很多，商图将原图所有点划分成多个等价类，每个点属于一个等价类</a:t>
            </a:r>
            <a:r>
              <a:rPr lang="en-US" altLang="zh-CN" dirty="0"/>
              <a: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ym typeface="+mn-ea"/>
              </a:rPr>
              <a:t>而 </a:t>
            </a:r>
            <a:r>
              <a:rPr dirty="0">
                <a:sym typeface="+mn-ea"/>
              </a:rPr>
              <a:t>非商图中，原图的点可以属于多个等价类，比如</a:t>
            </a:r>
            <a:r>
              <a:rPr lang="en-US" altLang="zh-CN" dirty="0">
                <a:sym typeface="+mn-ea"/>
              </a:rPr>
              <a:t>RDF</a:t>
            </a:r>
            <a:r>
              <a:rPr dirty="0">
                <a:sym typeface="+mn-ea"/>
              </a:rPr>
              <a:t>图中包含丰富的语义，可以将</a:t>
            </a:r>
            <a:r>
              <a:rPr lang="en-US" altLang="zh-CN" dirty="0">
                <a:sym typeface="+mn-ea"/>
              </a:rPr>
              <a:t>RDF</a:t>
            </a:r>
            <a:r>
              <a:rPr dirty="0">
                <a:sym typeface="+mn-ea"/>
              </a:rPr>
              <a:t>的</a:t>
            </a:r>
            <a:r>
              <a:rPr lang="en-US" altLang="zh-CN" dirty="0">
                <a:sym typeface="+mn-ea"/>
              </a:rPr>
              <a:t>ontology</a:t>
            </a:r>
            <a:r>
              <a:rPr dirty="0">
                <a:sym typeface="+mn-ea"/>
              </a:rPr>
              <a:t>重新构建为</a:t>
            </a:r>
            <a:r>
              <a:rPr lang="en-US" altLang="zh-CN" dirty="0">
                <a:sym typeface="+mn-ea"/>
                <a:hlinkClick r:id="rId3" action="ppaction://hlinkfile"/>
              </a:rPr>
              <a:t>RDF sentence</a:t>
            </a:r>
            <a:r>
              <a:rPr dirty="0">
                <a:sym typeface="+mn-ea"/>
                <a:hlinkClick r:id="rId3" action="ppaction://hlinkfile"/>
              </a:rPr>
              <a:t>图</a:t>
            </a:r>
            <a:r>
              <a:rPr dirty="0">
                <a:sym typeface="+mn-ea"/>
              </a:rPr>
              <a:t>，将一个句子作为一个点</a:t>
            </a:r>
            <a:r>
              <a:rPr lang="zh-CN" dirty="0"/>
              <a:t>，一般来说</a:t>
            </a:r>
            <a:r>
              <a:rPr dirty="0" err="1">
                <a:sym typeface="+mn-ea"/>
              </a:rPr>
              <a:t>共享一个空白节点的点集合构成空白节点的联合上下文</a:t>
            </a:r>
            <a:r>
              <a:rPr dirty="0">
                <a:sym typeface="+mn-ea"/>
              </a:rPr>
              <a:t>，</a:t>
            </a:r>
            <a:r>
              <a:rPr lang="zh-CN" altLang="en-US" dirty="0">
                <a:sym typeface="+mn-ea"/>
              </a:rPr>
              <a:t>可以</a:t>
            </a:r>
            <a:r>
              <a:rPr dirty="0" err="1">
                <a:sym typeface="+mn-ea"/>
              </a:rPr>
              <a:t>组成一个句子</a:t>
            </a:r>
            <a:r>
              <a:rPr lang="zh-CN" dirty="0">
                <a:sym typeface="+mn-ea"/>
              </a:rPr>
              <a:t>，就比如说这个图</a:t>
            </a:r>
            <a:r>
              <a:rPr lang="en-US" altLang="zh-CN" dirty="0">
                <a:sym typeface="+mn-ea"/>
              </a:rPr>
              <a:t>7</a:t>
            </a:r>
          </a:p>
          <a:p>
            <a:pPr marL="0" marR="0" lvl="0" indent="0" algn="l" defTabSz="914400" rtl="0" eaLnBrk="1" fontAlgn="auto" latinLnBrk="0" hangingPunct="1">
              <a:lnSpc>
                <a:spcPct val="100000"/>
              </a:lnSpc>
              <a:spcBef>
                <a:spcPts val="0"/>
              </a:spcBef>
              <a:spcAft>
                <a:spcPts val="0"/>
              </a:spcAft>
              <a:buClrTx/>
              <a:buSzTx/>
              <a:buFontTx/>
              <a:buNone/>
              <a:defRPr/>
            </a:pPr>
            <a:r>
              <a:rPr dirty="0" err="1">
                <a:sym typeface="+mn-ea"/>
              </a:rPr>
              <a:t>或者不需要对原图中的每个点处理，只根据一些算法</a:t>
            </a:r>
            <a:r>
              <a:rPr lang="en-US" altLang="zh-CN" dirty="0">
                <a:sym typeface="+mn-ea"/>
              </a:rPr>
              <a:t>(</a:t>
            </a:r>
            <a:r>
              <a:rPr lang="zh-CN" altLang="en-US" dirty="0">
                <a:sym typeface="+mn-ea"/>
              </a:rPr>
              <a:t>比如说</a:t>
            </a:r>
            <a:r>
              <a:rPr lang="en-US" altLang="zh-CN" dirty="0">
                <a:sym typeface="+mn-ea"/>
              </a:rPr>
              <a:t>PageRank)</a:t>
            </a:r>
            <a:r>
              <a:rPr dirty="0" err="1">
                <a:sym typeface="+mn-ea"/>
              </a:rPr>
              <a:t>识别出其中最重要的点</a:t>
            </a:r>
            <a:r>
              <a:rPr lang="zh-CN" altLang="en-US" dirty="0">
                <a:sym typeface="+mn-ea"/>
              </a:rPr>
              <a:t>集合</a:t>
            </a:r>
            <a:r>
              <a:rPr dirty="0">
                <a:sym typeface="+mn-ea"/>
              </a:rPr>
              <a:t>，构建</a:t>
            </a:r>
            <a:r>
              <a:rPr lang="en-US" altLang="zh-CN" dirty="0">
                <a:sym typeface="+mn-ea"/>
              </a:rPr>
              <a:t>summary</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然后是模式挖掘的算法，就是挖掘出图中出现最为频繁的</a:t>
            </a:r>
            <a:r>
              <a:rPr lang="en-US" altLang="zh-CN" dirty="0"/>
              <a:t>pattern</a:t>
            </a:r>
            <a:r>
              <a:rPr lang="zh-CN" altLang="en-US" dirty="0"/>
              <a:t>子图，如果子图出现次数大于等于用户定义的最小值</a:t>
            </a:r>
            <a:r>
              <a:rPr lang="en-US" altLang="zh-CN" dirty="0" err="1"/>
              <a:t>minSup</a:t>
            </a:r>
            <a:r>
              <a:rPr lang="zh-CN" altLang="en-US" dirty="0"/>
              <a:t>即为频繁，比如说这个图</a:t>
            </a:r>
            <a:r>
              <a:rPr lang="en-US" altLang="zh-CN" dirty="0"/>
              <a:t>3</a:t>
            </a:r>
            <a:r>
              <a:rPr lang="zh-CN" altLang="en-US" dirty="0"/>
              <a:t>中的两个模式在</a:t>
            </a:r>
            <a:r>
              <a:rPr lang="en-US" altLang="zh-CN" dirty="0"/>
              <a:t>c</a:t>
            </a:r>
            <a:r>
              <a:rPr lang="zh-CN" altLang="en-US" dirty="0"/>
              <a:t>中的出现次数大于</a:t>
            </a:r>
            <a:r>
              <a:rPr lang="en-US" altLang="zh-CN" dirty="0"/>
              <a:t>2</a:t>
            </a:r>
            <a:r>
              <a:rPr lang="zh-CN" altLang="en-US" dirty="0"/>
              <a:t>，所以他们就是频繁的</a:t>
            </a:r>
            <a:r>
              <a:rPr lang="en-US" altLang="zh-CN" dirty="0"/>
              <a:t>pattern</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最后的</a:t>
            </a:r>
            <a:r>
              <a:rPr lang="en-US" altLang="zh-CN" dirty="0">
                <a:sym typeface="+mn-ea"/>
              </a:rPr>
              <a:t>summary</a:t>
            </a:r>
            <a:r>
              <a:rPr lang="zh-CN" altLang="en-US" dirty="0">
                <a:sym typeface="+mn-ea"/>
              </a:rPr>
              <a:t>输出即为</a:t>
            </a:r>
            <a:r>
              <a:rPr lang="en-US" altLang="zh-CN" dirty="0">
                <a:sym typeface="+mn-ea"/>
              </a:rPr>
              <a:t>pattern</a:t>
            </a:r>
            <a:r>
              <a:rPr lang="zh-CN" altLang="en-US" dirty="0">
                <a:sym typeface="+mn-ea"/>
              </a:rPr>
              <a:t>的集合，并且保存每个</a:t>
            </a:r>
            <a:r>
              <a:rPr lang="en-US" altLang="zh-CN" dirty="0">
                <a:sym typeface="+mn-ea"/>
              </a:rPr>
              <a:t>pattern</a:t>
            </a:r>
            <a:r>
              <a:rPr lang="zh-CN" altLang="en-US" dirty="0">
                <a:sym typeface="+mn-ea"/>
              </a:rPr>
              <a:t>在图中出现的次数</a:t>
            </a:r>
            <a:endParaRPr lang="en-US" altLang="zh-CN" dirty="0">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ym typeface="+mn-ea"/>
              </a:rPr>
              <a:t>这样我们可以</a:t>
            </a:r>
            <a:r>
              <a:rPr lang="zh-CN" altLang="en-US" dirty="0"/>
              <a:t>建立</a:t>
            </a:r>
            <a:r>
              <a:rPr lang="en-US" altLang="zh-CN" dirty="0"/>
              <a:t>pattern</a:t>
            </a:r>
            <a:r>
              <a:rPr lang="zh-CN" altLang="en-US" dirty="0"/>
              <a:t>和其对应的所有子图的索引，在查询时如果</a:t>
            </a:r>
            <a:r>
              <a:rPr lang="en-US" altLang="zh-CN" dirty="0"/>
              <a:t>BGP(Basic Pattern Graph)</a:t>
            </a:r>
            <a:r>
              <a:rPr lang="zh-CN" altLang="en-US" dirty="0"/>
              <a:t>包含某个频繁的</a:t>
            </a:r>
            <a:r>
              <a:rPr lang="en-US" altLang="zh-CN" dirty="0"/>
              <a:t>pattern</a:t>
            </a:r>
            <a:r>
              <a:rPr lang="zh-CN" altLang="en-US" dirty="0"/>
              <a:t>，那么可以根据索引直接获得这部分的结果。这种</a:t>
            </a:r>
            <a:r>
              <a:rPr lang="en-US" altLang="zh-CN" dirty="0"/>
              <a:t>pattern</a:t>
            </a:r>
            <a:r>
              <a:rPr lang="zh-CN" altLang="en-US" dirty="0"/>
              <a:t>的索引可能和关系数据库中的视图比较像</a:t>
            </a:r>
            <a:endParaRPr lang="en-US" altLang="zh-CN" dirty="0"/>
          </a:p>
          <a:p>
            <a:r>
              <a:rPr lang="en-US" altLang="zh-CN" dirty="0"/>
              <a:t>pattern</a:t>
            </a:r>
            <a:r>
              <a:rPr lang="zh-CN" altLang="en-US" dirty="0"/>
              <a:t>类似于视图</a:t>
            </a:r>
            <a:r>
              <a:rPr lang="en-US" altLang="zh-CN" dirty="0"/>
              <a:t>?</a:t>
            </a:r>
            <a:endParaRPr lang="zh-CN" altLang="en-US" dirty="0"/>
          </a:p>
          <a:p>
            <a:r>
              <a:rPr lang="zh-CN" altLang="en-US" dirty="0"/>
              <a:t>这里对于比较小的</a:t>
            </a:r>
            <a:r>
              <a:rPr lang="en-US" altLang="zh-CN" dirty="0"/>
              <a:t>pattern</a:t>
            </a:r>
            <a:r>
              <a:rPr lang="zh-CN" altLang="en-US" dirty="0"/>
              <a:t>的支持阈值较小，随着</a:t>
            </a:r>
            <a:r>
              <a:rPr lang="en-US" altLang="zh-CN" dirty="0"/>
              <a:t>pattern</a:t>
            </a:r>
            <a:r>
              <a:rPr lang="zh-CN" altLang="en-US" dirty="0"/>
              <a:t>大小增加，支持阈值增加，支持阈值是该大小的</a:t>
            </a:r>
            <a:r>
              <a:rPr lang="en-US" altLang="zh-CN" dirty="0"/>
              <a:t>pattern</a:t>
            </a:r>
            <a:r>
              <a:rPr lang="zh-CN" altLang="en-US" dirty="0"/>
              <a:t>的不同种类</a:t>
            </a:r>
            <a:r>
              <a:rPr lang="en-US" altLang="zh-CN" dirty="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userDrawn="1"/>
        </p:nvGrpSpPr>
        <p:grpSpPr>
          <a:xfrm>
            <a:off x="2324028" y="2391132"/>
            <a:ext cx="1980000" cy="2160000"/>
            <a:chOff x="806121" y="2244419"/>
            <a:chExt cx="2095094" cy="2369160"/>
          </a:xfrm>
        </p:grpSpPr>
        <p:sp>
          <p:nvSpPr>
            <p:cNvPr id="18" name="图形 11"/>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userDrawn="1"/>
          </p:nvGrpSpPr>
          <p:grpSpPr>
            <a:xfrm>
              <a:off x="1386392" y="2856393"/>
              <a:ext cx="934550" cy="1217733"/>
              <a:chOff x="2246666" y="3479316"/>
              <a:chExt cx="934550" cy="1217733"/>
            </a:xfrm>
          </p:grpSpPr>
          <p:sp>
            <p:nvSpPr>
              <p:cNvPr id="20" name="文本框 19"/>
              <p:cNvSpPr txBox="1"/>
              <p:nvPr userDrawn="1"/>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userDrawn="1"/>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3"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4" name="Footer Placeholder 4"/>
          <p:cNvSpPr>
            <a:spLocks noGrp="1"/>
          </p:cNvSpPr>
          <p:nvPr>
            <p:ph type="ftr" sz="quarter" idx="3"/>
          </p:nvPr>
        </p:nvSpPr>
        <p:spPr>
          <a:xfrm>
            <a:off x="3881230" y="6354054"/>
            <a:ext cx="442953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Summarizing semantic graphs: a survey</a:t>
            </a:r>
            <a:endParaRPr lang="zh-CN" altLang="en-US" dirty="0"/>
          </a:p>
        </p:txBody>
      </p:sp>
      <p:sp>
        <p:nvSpPr>
          <p:cNvPr id="6"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2" name="Date Placeholder 3"/>
          <p:cNvSpPr>
            <a:spLocks noGrp="1"/>
          </p:cNvSpPr>
          <p:nvPr>
            <p:ph type="dt" sz="half" idx="10"/>
          </p:nvPr>
        </p:nvSpPr>
        <p:spPr>
          <a:xfrm>
            <a:off x="4724400" y="5079550"/>
            <a:ext cx="2743200" cy="365125"/>
          </a:xfrm>
        </p:spPr>
        <p:txBody>
          <a:bodyPr/>
          <a:lstStyle>
            <a:lvl1pPr algn="ctr">
              <a:defRPr/>
            </a:lvl1p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Summarizing semantic graphs: a survey</a:t>
            </a:r>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uzhang@ustc.edu.c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3.xml"/><Relationship Id="rId7" Type="http://schemas.openxmlformats.org/officeDocument/2006/relationships/image" Target="../media/image6.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5.xml"/><Relationship Id="rId9"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8.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notesSlide" Target="../notesSlides/notesSlide3.xml"/><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8.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notesSlide" Target="../notesSlides/notesSlide4.xml"/><Relationship Id="rId4"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notesSlide" Target="../notesSlides/notesSlide7.xml"/><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4.png"/><Relationship Id="rId4" Type="http://schemas.openxmlformats.org/officeDocument/2006/relationships/hyperlink" Target="https://dl.acm.org/doi/10.5555/876875.879023" TargetMode="Externa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14.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5.png"/><Relationship Id="rId5" Type="http://schemas.openxmlformats.org/officeDocument/2006/relationships/notesSlide" Target="../notesSlides/notesSlide10.xml"/><Relationship Id="rId4"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link.springer.com/content/pdf/10.1007/978-3-642-30284-8_34.pd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30.xml"/><Relationship Id="rId7" Type="http://schemas.openxmlformats.org/officeDocument/2006/relationships/image" Target="../media/image18.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7.png"/><Relationship Id="rId5" Type="http://schemas.openxmlformats.org/officeDocument/2006/relationships/notesSlide" Target="../notesSlides/notesSlide13.xml"/><Relationship Id="rId4"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1.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20.png"/><Relationship Id="rId5" Type="http://schemas.openxmlformats.org/officeDocument/2006/relationships/hyperlink" Target="https://dl.acm.org/doi/pdf/10.1145/1242572.1242668" TargetMode="External"/><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6.xml"/><Relationship Id="rId1" Type="http://schemas.openxmlformats.org/officeDocument/2006/relationships/tags" Target="../tags/tag35.xml"/></Relationships>
</file>

<file path=ppt/slides/_rels/slide20.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Layout" Target="../slideLayouts/slideLayout4.xml"/><Relationship Id="rId4" Type="http://schemas.openxmlformats.org/officeDocument/2006/relationships/tags" Target="../tags/tag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0979" y="1831417"/>
            <a:ext cx="8560136" cy="1568242"/>
            <a:chOff x="919112" y="1418327"/>
            <a:chExt cx="7229843" cy="1568242"/>
          </a:xfrm>
        </p:grpSpPr>
        <p:sp>
          <p:nvSpPr>
            <p:cNvPr id="3" name="矩形: 圆角 4"/>
            <p:cNvSpPr/>
            <p:nvPr/>
          </p:nvSpPr>
          <p:spPr>
            <a:xfrm>
              <a:off x="919112" y="1712748"/>
              <a:ext cx="7153910" cy="92329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0" marR="0" lvl="0" indent="0" algn="ctr" defTabSz="914400" rtl="0" eaLnBrk="0" fontAlgn="base" latinLnBrk="0" hangingPunct="0">
                <a:lnSpc>
                  <a:spcPct val="100000"/>
                </a:lnSpc>
                <a:spcBef>
                  <a:spcPct val="0"/>
                </a:spcBef>
                <a:spcAft>
                  <a:spcPct val="0"/>
                </a:spcAft>
                <a:buClr>
                  <a:srgbClr val="0000CC"/>
                </a:buClr>
                <a:buSzTx/>
                <a:buFontTx/>
                <a:buNone/>
                <a:defRPr/>
              </a:pPr>
              <a:r>
                <a:rPr kumimoji="0" lang="en-US" altLang="zh-CN" sz="2400" b="1" i="0" u="none" strike="noStrike" kern="0" cap="none" normalizeH="0" noProof="0" dirty="0">
                  <a:ln>
                    <a:prstDash val="solid"/>
                  </a:ln>
                  <a:solidFill>
                    <a:schemeClr val="tx1"/>
                  </a:solidFill>
                  <a:effectLst/>
                  <a:uLnTx/>
                  <a:uFillTx/>
                  <a:latin typeface="+mj-ea"/>
                  <a:ea typeface="+mj-ea"/>
                  <a:cs typeface="+mn-ea"/>
                  <a:sym typeface="+mn-lt"/>
                </a:rPr>
                <a:t>Summarizing semantic graphs: a survey</a:t>
              </a:r>
            </a:p>
            <a:p>
              <a:pPr marL="0" marR="0" lvl="0" indent="0" algn="ctr" defTabSz="914400" rtl="0" eaLnBrk="0" fontAlgn="base" latinLnBrk="0" hangingPunct="0">
                <a:lnSpc>
                  <a:spcPct val="100000"/>
                </a:lnSpc>
                <a:spcBef>
                  <a:spcPct val="0"/>
                </a:spcBef>
                <a:spcAft>
                  <a:spcPct val="0"/>
                </a:spcAft>
                <a:buClr>
                  <a:srgbClr val="0000CC"/>
                </a:buClr>
                <a:buSzTx/>
                <a:buFontTx/>
                <a:buNone/>
                <a:defRPr/>
              </a:pPr>
              <a:r>
                <a:rPr lang="en-US" altLang="zh-CN" sz="2000" b="1" kern="0" dirty="0">
                  <a:ln>
                    <a:prstDash val="solid"/>
                  </a:ln>
                  <a:solidFill>
                    <a:schemeClr val="tx1"/>
                  </a:solidFill>
                  <a:latin typeface="+mj-ea"/>
                  <a:ea typeface="+mj-ea"/>
                  <a:cs typeface="+mn-ea"/>
                  <a:sym typeface="+mn-lt"/>
                </a:rPr>
                <a:t>VLDB2019</a:t>
              </a:r>
              <a:endParaRPr lang="en-US" altLang="zh-CN" sz="2000" b="1" kern="0" dirty="0">
                <a:ln>
                  <a:prstDash val="solid"/>
                </a:ln>
                <a:solidFill>
                  <a:srgbClr val="FF0000"/>
                </a:solidFill>
                <a:latin typeface="+mj-ea"/>
                <a:ea typeface="+mj-ea"/>
                <a:cs typeface="+mn-ea"/>
                <a:sym typeface="+mn-lt"/>
              </a:endParaRPr>
            </a:p>
            <a:p>
              <a:pPr marL="0" marR="0" lvl="0" indent="0" algn="ctr" defTabSz="914400" rtl="0" eaLnBrk="0" fontAlgn="base" latinLnBrk="0" hangingPunct="0">
                <a:lnSpc>
                  <a:spcPct val="100000"/>
                </a:lnSpc>
                <a:spcBef>
                  <a:spcPct val="0"/>
                </a:spcBef>
                <a:spcAft>
                  <a:spcPct val="0"/>
                </a:spcAft>
                <a:buClr>
                  <a:srgbClr val="0000CC"/>
                </a:buClr>
                <a:buSzTx/>
                <a:buFontTx/>
                <a:buNone/>
                <a:defRPr/>
              </a:pPr>
              <a:r>
                <a:rPr lang="en-US" altLang="zh-CN" sz="1600" i="0" u="none" strike="noStrike" dirty="0" err="1">
                  <a:solidFill>
                    <a:schemeClr val="tx1"/>
                  </a:solidFill>
                </a:rPr>
                <a:t>Čebirić</a:t>
              </a:r>
              <a:r>
                <a:rPr lang="en-US" altLang="zh-CN" sz="1600" i="0" u="none" strike="noStrike" dirty="0">
                  <a:solidFill>
                    <a:schemeClr val="tx1"/>
                  </a:solidFill>
                </a:rPr>
                <a:t> Š, </a:t>
              </a:r>
              <a:r>
                <a:rPr lang="en-US" altLang="zh-CN" sz="1600" i="0" u="none" strike="noStrike" dirty="0" err="1">
                  <a:solidFill>
                    <a:schemeClr val="tx1"/>
                  </a:solidFill>
                </a:rPr>
                <a:t>Goasdoué</a:t>
              </a:r>
              <a:r>
                <a:rPr lang="en-US" altLang="zh-CN" sz="1600" i="0" u="none" strike="noStrike" dirty="0">
                  <a:solidFill>
                    <a:schemeClr val="tx1"/>
                  </a:solidFill>
                </a:rPr>
                <a:t> F, </a:t>
              </a:r>
              <a:r>
                <a:rPr lang="en-US" altLang="zh-CN" sz="1600" i="0" u="none" strike="noStrike" dirty="0" err="1">
                  <a:solidFill>
                    <a:schemeClr val="tx1"/>
                  </a:solidFill>
                </a:rPr>
                <a:t>Kondylakis</a:t>
              </a:r>
              <a:r>
                <a:rPr lang="en-US" altLang="zh-CN" sz="1600" i="0" u="none" strike="noStrike" dirty="0">
                  <a:solidFill>
                    <a:schemeClr val="tx1"/>
                  </a:solidFill>
                </a:rPr>
                <a:t> H, et al.</a:t>
              </a:r>
            </a:p>
          </p:txBody>
        </p:sp>
        <p:grpSp>
          <p:nvGrpSpPr>
            <p:cNvPr id="4" name="组合 3"/>
            <p:cNvGrpSpPr/>
            <p:nvPr/>
          </p:nvGrpSpPr>
          <p:grpSpPr>
            <a:xfrm>
              <a:off x="995045" y="1418327"/>
              <a:ext cx="7153910" cy="1568242"/>
              <a:chOff x="631309" y="1285484"/>
              <a:chExt cx="7153910" cy="1568242"/>
            </a:xfrm>
          </p:grpSpPr>
          <p:cxnSp>
            <p:nvCxnSpPr>
              <p:cNvPr id="6" name="直接连接符 5"/>
              <p:cNvCxnSpPr/>
              <p:nvPr/>
            </p:nvCxnSpPr>
            <p:spPr>
              <a:xfrm>
                <a:off x="631309" y="128548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631309" y="2853726"/>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8" name="组合 7"/>
          <p:cNvGrpSpPr/>
          <p:nvPr/>
        </p:nvGrpSpPr>
        <p:grpSpPr>
          <a:xfrm>
            <a:off x="4466856" y="3680682"/>
            <a:ext cx="2953487" cy="617743"/>
            <a:chOff x="1091964" y="3852036"/>
            <a:chExt cx="2521322" cy="380486"/>
          </a:xfrm>
        </p:grpSpPr>
        <p:sp>
          <p:nvSpPr>
            <p:cNvPr id="9" name="矩形: 圆角 14"/>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zh-CN" altLang="en-US" sz="2400" b="1">
                  <a:cs typeface="+mn-ea"/>
                  <a:sym typeface="+mn-lt"/>
                </a:rPr>
                <a:t>徐柴俊</a:t>
              </a:r>
            </a:p>
          </p:txBody>
        </p:sp>
        <p:sp>
          <p:nvSpPr>
            <p:cNvPr id="10"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1" name="组合 10"/>
          <p:cNvGrpSpPr/>
          <p:nvPr/>
        </p:nvGrpSpPr>
        <p:grpSpPr>
          <a:xfrm>
            <a:off x="3504966" y="4477717"/>
            <a:ext cx="5182066" cy="984885"/>
            <a:chOff x="2765844" y="3982155"/>
            <a:chExt cx="1391877" cy="1612683"/>
          </a:xfrm>
        </p:grpSpPr>
        <p:sp>
          <p:nvSpPr>
            <p:cNvPr id="12" name="文本框 11"/>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3" name="文本框 12"/>
            <p:cNvSpPr txBox="1"/>
            <p:nvPr/>
          </p:nvSpPr>
          <p:spPr>
            <a:xfrm flipH="1">
              <a:off x="2765844" y="3982155"/>
              <a:ext cx="1355039" cy="1612683"/>
            </a:xfrm>
            <a:prstGeom prst="rect">
              <a:avLst/>
            </a:prstGeom>
            <a:noFill/>
          </p:spPr>
          <p:txBody>
            <a:bodyPr wrap="square" lIns="0" tIns="0" rIns="0" bIns="0" rtlCol="0" anchor="ctr">
              <a:spAutoFit/>
            </a:bodyPr>
            <a:lstStyle/>
            <a:p>
              <a:pPr algn="ctr" defTabSz="914400" eaLnBrk="1" fontAlgn="auto" hangingPunct="1">
                <a:spcBef>
                  <a:spcPts val="0"/>
                </a:spcBef>
                <a:spcAft>
                  <a:spcPts val="600"/>
                </a:spcAft>
              </a:pPr>
              <a:r>
                <a:rPr lang="zh-CN" altLang="en-US" dirty="0">
                  <a:cs typeface="+mn-ea"/>
                  <a:sym typeface="+mn-lt"/>
                </a:rPr>
                <a:t>张昱课题组</a:t>
              </a:r>
              <a:r>
                <a:rPr lang="en-US" altLang="zh-CN" dirty="0">
                  <a:cs typeface="+mn-ea"/>
                  <a:sym typeface="+mn-lt"/>
                </a:rPr>
                <a:t>(</a:t>
              </a:r>
              <a:r>
                <a:rPr lang="en-US" altLang="zh-CN" dirty="0">
                  <a:cs typeface="+mn-ea"/>
                  <a:sym typeface="+mn-lt"/>
                  <a:hlinkClick r:id="rId3"/>
                </a:rPr>
                <a:t>yuzhang@ustc.edu.cn</a:t>
              </a:r>
              <a:r>
                <a:rPr lang="en-US" altLang="zh-CN" dirty="0">
                  <a:cs typeface="+mn-ea"/>
                  <a:sym typeface="+mn-lt"/>
                </a:rPr>
                <a:t>)</a:t>
              </a:r>
            </a:p>
            <a:p>
              <a:pPr algn="ctr" defTabSz="914400">
                <a:spcAft>
                  <a:spcPts val="600"/>
                </a:spcAft>
              </a:pPr>
              <a:r>
                <a:rPr lang="zh-CN" altLang="en-US" dirty="0"/>
                <a:t>中国科学技术大学  计算机科学与</a:t>
              </a:r>
              <a:r>
                <a:rPr lang="zh-CN" altLang="en-US"/>
                <a:t>技术学院</a:t>
              </a:r>
              <a:endParaRPr lang="en-US" altLang="zh-CN" dirty="0"/>
            </a:p>
            <a:p>
              <a:pPr algn="ctr" defTabSz="914400">
                <a:spcAft>
                  <a:spcPts val="600"/>
                </a:spcAft>
              </a:pPr>
              <a:endParaRPr lang="en-US" altLang="zh-CN"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809116" y="2052392"/>
            <a:ext cx="4169434" cy="2260910"/>
            <a:chOff x="6809116" y="1544392"/>
            <a:chExt cx="4169434" cy="2260910"/>
          </a:xfrm>
        </p:grpSpPr>
        <p:sp>
          <p:nvSpPr>
            <p:cNvPr id="70" name="文本框 69"/>
            <p:cNvSpPr txBox="1"/>
            <p:nvPr/>
          </p:nvSpPr>
          <p:spPr>
            <a:xfrm>
              <a:off x="6809116" y="1544392"/>
              <a:ext cx="4169434" cy="645160"/>
            </a:xfrm>
            <a:prstGeom prst="rect">
              <a:avLst/>
            </a:prstGeom>
            <a:noFill/>
          </p:spPr>
          <p:txBody>
            <a:bodyPr wrap="square" rtlCol="0" anchor="ctr">
              <a:spAutoFit/>
            </a:bodyPr>
            <a:lstStyle/>
            <a:p>
              <a:r>
                <a:rPr lang="zh-CN" altLang="en-US" sz="3600" dirty="0"/>
                <a:t>背景与动机介绍</a:t>
              </a:r>
            </a:p>
          </p:txBody>
        </p:sp>
        <p:sp>
          <p:nvSpPr>
            <p:cNvPr id="71" name="文本框 70"/>
            <p:cNvSpPr txBox="1"/>
            <p:nvPr/>
          </p:nvSpPr>
          <p:spPr>
            <a:xfrm>
              <a:off x="6809116" y="2335862"/>
              <a:ext cx="4169434" cy="645160"/>
            </a:xfrm>
            <a:prstGeom prst="rect">
              <a:avLst/>
            </a:prstGeom>
            <a:noFill/>
          </p:spPr>
          <p:txBody>
            <a:bodyPr wrap="square" rtlCol="0" anchor="ctr">
              <a:spAutoFit/>
            </a:bodyPr>
            <a:lstStyle/>
            <a:p>
              <a:r>
                <a:rPr lang="zh-CN" altLang="en-US" sz="3600" dirty="0"/>
                <a:t>不同的算法思想</a:t>
              </a:r>
            </a:p>
          </p:txBody>
        </p:sp>
        <p:sp>
          <p:nvSpPr>
            <p:cNvPr id="72" name="文本框 71"/>
            <p:cNvSpPr txBox="1"/>
            <p:nvPr/>
          </p:nvSpPr>
          <p:spPr>
            <a:xfrm>
              <a:off x="6809116" y="3127332"/>
              <a:ext cx="4169434" cy="645160"/>
            </a:xfrm>
            <a:prstGeom prst="rect">
              <a:avLst/>
            </a:prstGeom>
            <a:noFill/>
          </p:spPr>
          <p:txBody>
            <a:bodyPr wrap="square" rtlCol="0" anchor="ctr">
              <a:spAutoFit/>
            </a:bodyPr>
            <a:lstStyle/>
            <a:p>
              <a:endParaRPr lang="zh-CN" altLang="en-US" sz="3600"/>
            </a:p>
          </p:txBody>
        </p:sp>
        <p:sp>
          <p:nvSpPr>
            <p:cNvPr id="73" name="文本框 72"/>
            <p:cNvSpPr txBox="1"/>
            <p:nvPr/>
          </p:nvSpPr>
          <p:spPr>
            <a:xfrm>
              <a:off x="6809116" y="3158971"/>
              <a:ext cx="4169434" cy="646331"/>
            </a:xfrm>
            <a:prstGeom prst="rect">
              <a:avLst/>
            </a:prstGeom>
            <a:noFill/>
          </p:spPr>
          <p:txBody>
            <a:bodyPr wrap="square" rtlCol="0" anchor="ctr">
              <a:spAutoFit/>
            </a:bodyPr>
            <a:lstStyle/>
            <a:p>
              <a:r>
                <a:rPr lang="zh-CN" altLang="en-US" sz="3600" dirty="0"/>
                <a:t>论文总结与启发</a:t>
              </a:r>
            </a:p>
          </p:txBody>
        </p:sp>
      </p:grpSp>
      <p:grpSp>
        <p:nvGrpSpPr>
          <p:cNvPr id="82" name="组合 81"/>
          <p:cNvGrpSpPr/>
          <p:nvPr/>
        </p:nvGrpSpPr>
        <p:grpSpPr>
          <a:xfrm>
            <a:off x="5807564" y="2080517"/>
            <a:ext cx="576868" cy="2248495"/>
            <a:chOff x="5817708" y="1543806"/>
            <a:chExt cx="556581" cy="2248496"/>
          </a:xfrm>
        </p:grpSpPr>
        <p:grpSp>
          <p:nvGrpSpPr>
            <p:cNvPr id="83" name="组合 82"/>
            <p:cNvGrpSpPr/>
            <p:nvPr/>
          </p:nvGrpSpPr>
          <p:grpSpPr>
            <a:xfrm>
              <a:off x="5817708" y="3127523"/>
              <a:ext cx="556581" cy="664779"/>
              <a:chOff x="5817708" y="3127523"/>
              <a:chExt cx="556581" cy="664779"/>
            </a:xfrm>
          </p:grpSpPr>
          <p:sp>
            <p:nvSpPr>
              <p:cNvPr id="96" name="图形 11"/>
              <p:cNvSpPr/>
              <p:nvPr/>
            </p:nvSpPr>
            <p:spPr>
              <a:xfrm>
                <a:off x="5817708" y="3127523"/>
                <a:ext cx="556581" cy="66477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sp>
            <p:nvSpPr>
              <p:cNvPr id="97" name="图形 2"/>
              <p:cNvSpPr/>
              <p:nvPr/>
            </p:nvSpPr>
            <p:spPr>
              <a:xfrm>
                <a:off x="6000714" y="3321165"/>
                <a:ext cx="190568" cy="277494"/>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2800"/>
              </a:p>
            </p:txBody>
          </p:sp>
        </p:grpSp>
        <p:grpSp>
          <p:nvGrpSpPr>
            <p:cNvPr id="85" name="组合 84"/>
            <p:cNvGrpSpPr/>
            <p:nvPr/>
          </p:nvGrpSpPr>
          <p:grpSpPr>
            <a:xfrm>
              <a:off x="5817708" y="2335276"/>
              <a:ext cx="556581" cy="664779"/>
              <a:chOff x="5817708" y="2335276"/>
              <a:chExt cx="556581" cy="664779"/>
            </a:xfrm>
          </p:grpSpPr>
          <p:sp>
            <p:nvSpPr>
              <p:cNvPr id="92" name="图形 11"/>
              <p:cNvSpPr/>
              <p:nvPr/>
            </p:nvSpPr>
            <p:spPr>
              <a:xfrm>
                <a:off x="5817708" y="2335276"/>
                <a:ext cx="556581" cy="66477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rgbClr val="FFFFFF"/>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sp>
            <p:nvSpPr>
              <p:cNvPr id="93" name="任意多边形: 形状 37"/>
              <p:cNvSpPr/>
              <p:nvPr/>
            </p:nvSpPr>
            <p:spPr>
              <a:xfrm>
                <a:off x="5950962" y="2514477"/>
                <a:ext cx="290072" cy="306379"/>
              </a:xfrm>
              <a:custGeom>
                <a:avLst/>
                <a:gdLst>
                  <a:gd name="connsiteX0" fmla="*/ 184040 w 366717"/>
                  <a:gd name="connsiteY0" fmla="*/ 157687 h 366713"/>
                  <a:gd name="connsiteX1" fmla="*/ 157961 w 366717"/>
                  <a:gd name="connsiteY1" fmla="*/ 183766 h 366713"/>
                  <a:gd name="connsiteX2" fmla="*/ 184040 w 366717"/>
                  <a:gd name="connsiteY2" fmla="*/ 209845 h 366713"/>
                  <a:gd name="connsiteX3" fmla="*/ 210119 w 366717"/>
                  <a:gd name="connsiteY3" fmla="*/ 183766 h 366713"/>
                  <a:gd name="connsiteX4" fmla="*/ 184040 w 366717"/>
                  <a:gd name="connsiteY4" fmla="*/ 157687 h 366713"/>
                  <a:gd name="connsiteX5" fmla="*/ 184040 w 366717"/>
                  <a:gd name="connsiteY5" fmla="*/ 131497 h 366713"/>
                  <a:gd name="connsiteX6" fmla="*/ 236313 w 366717"/>
                  <a:gd name="connsiteY6" fmla="*/ 183770 h 366713"/>
                  <a:gd name="connsiteX7" fmla="*/ 184040 w 366717"/>
                  <a:gd name="connsiteY7" fmla="*/ 236043 h 366713"/>
                  <a:gd name="connsiteX8" fmla="*/ 131767 w 366717"/>
                  <a:gd name="connsiteY8" fmla="*/ 183770 h 366713"/>
                  <a:gd name="connsiteX9" fmla="*/ 184040 w 366717"/>
                  <a:gd name="connsiteY9" fmla="*/ 131497 h 366713"/>
                  <a:gd name="connsiteX10" fmla="*/ 196449 w 366717"/>
                  <a:gd name="connsiteY10" fmla="*/ 63651 h 366713"/>
                  <a:gd name="connsiteX11" fmla="*/ 196449 w 366717"/>
                  <a:gd name="connsiteY11" fmla="*/ 95828 h 366713"/>
                  <a:gd name="connsiteX12" fmla="*/ 192168 w 366717"/>
                  <a:gd name="connsiteY12" fmla="*/ 99692 h 366713"/>
                  <a:gd name="connsiteX13" fmla="*/ 174606 w 366717"/>
                  <a:gd name="connsiteY13" fmla="*/ 99827 h 366713"/>
                  <a:gd name="connsiteX14" fmla="*/ 170259 w 366717"/>
                  <a:gd name="connsiteY14" fmla="*/ 95967 h 366713"/>
                  <a:gd name="connsiteX15" fmla="*/ 170259 w 366717"/>
                  <a:gd name="connsiteY15" fmla="*/ 63802 h 366713"/>
                  <a:gd name="connsiteX16" fmla="*/ 64040 w 366717"/>
                  <a:gd name="connsiteY16" fmla="*/ 170263 h 366713"/>
                  <a:gd name="connsiteX17" fmla="*/ 96205 w 366717"/>
                  <a:gd name="connsiteY17" fmla="*/ 170263 h 366713"/>
                  <a:gd name="connsiteX18" fmla="*/ 100064 w 366717"/>
                  <a:gd name="connsiteY18" fmla="*/ 174602 h 366713"/>
                  <a:gd name="connsiteX19" fmla="*/ 99565 w 366717"/>
                  <a:gd name="connsiteY19" fmla="*/ 183770 h 366713"/>
                  <a:gd name="connsiteX20" fmla="*/ 99982 w 366717"/>
                  <a:gd name="connsiteY20" fmla="*/ 192168 h 366713"/>
                  <a:gd name="connsiteX21" fmla="*/ 96119 w 366717"/>
                  <a:gd name="connsiteY21" fmla="*/ 196457 h 366713"/>
                  <a:gd name="connsiteX22" fmla="*/ 63950 w 366717"/>
                  <a:gd name="connsiteY22" fmla="*/ 196457 h 366713"/>
                  <a:gd name="connsiteX23" fmla="*/ 170263 w 366717"/>
                  <a:gd name="connsiteY23" fmla="*/ 303741 h 366713"/>
                  <a:gd name="connsiteX24" fmla="*/ 170263 w 366717"/>
                  <a:gd name="connsiteY24" fmla="*/ 271576 h 366713"/>
                  <a:gd name="connsiteX25" fmla="*/ 174610 w 366717"/>
                  <a:gd name="connsiteY25" fmla="*/ 267717 h 366713"/>
                  <a:gd name="connsiteX26" fmla="*/ 192172 w 366717"/>
                  <a:gd name="connsiteY26" fmla="*/ 267852 h 366713"/>
                  <a:gd name="connsiteX27" fmla="*/ 196453 w 366717"/>
                  <a:gd name="connsiteY27" fmla="*/ 271715 h 366713"/>
                  <a:gd name="connsiteX28" fmla="*/ 196453 w 366717"/>
                  <a:gd name="connsiteY28" fmla="*/ 303893 h 366713"/>
                  <a:gd name="connsiteX29" fmla="*/ 304130 w 366717"/>
                  <a:gd name="connsiteY29" fmla="*/ 196461 h 366713"/>
                  <a:gd name="connsiteX30" fmla="*/ 271961 w 366717"/>
                  <a:gd name="connsiteY30" fmla="*/ 196461 h 366713"/>
                  <a:gd name="connsiteX31" fmla="*/ 268097 w 366717"/>
                  <a:gd name="connsiteY31" fmla="*/ 192172 h 366713"/>
                  <a:gd name="connsiteX32" fmla="*/ 268515 w 366717"/>
                  <a:gd name="connsiteY32" fmla="*/ 183774 h 366713"/>
                  <a:gd name="connsiteX33" fmla="*/ 268015 w 366717"/>
                  <a:gd name="connsiteY33" fmla="*/ 174606 h 366713"/>
                  <a:gd name="connsiteX34" fmla="*/ 271875 w 366717"/>
                  <a:gd name="connsiteY34" fmla="*/ 170268 h 366713"/>
                  <a:gd name="connsiteX35" fmla="*/ 304036 w 366717"/>
                  <a:gd name="connsiteY35" fmla="*/ 170268 h 366713"/>
                  <a:gd name="connsiteX36" fmla="*/ 196449 w 366717"/>
                  <a:gd name="connsiteY36" fmla="*/ 63651 h 366713"/>
                  <a:gd name="connsiteX37" fmla="*/ 174148 w 366717"/>
                  <a:gd name="connsiteY37" fmla="*/ 0 h 366713"/>
                  <a:gd name="connsiteX38" fmla="*/ 192565 w 366717"/>
                  <a:gd name="connsiteY38" fmla="*/ 0 h 366713"/>
                  <a:gd name="connsiteX39" fmla="*/ 196453 w 366717"/>
                  <a:gd name="connsiteY39" fmla="*/ 3888 h 366713"/>
                  <a:gd name="connsiteX40" fmla="*/ 196453 w 366717"/>
                  <a:gd name="connsiteY40" fmla="*/ 37334 h 366713"/>
                  <a:gd name="connsiteX41" fmla="*/ 241244 w 366717"/>
                  <a:gd name="connsiteY41" fmla="*/ 48364 h 366713"/>
                  <a:gd name="connsiteX42" fmla="*/ 287951 w 366717"/>
                  <a:gd name="connsiteY42" fmla="*/ 79854 h 366713"/>
                  <a:gd name="connsiteX43" fmla="*/ 319441 w 366717"/>
                  <a:gd name="connsiteY43" fmla="*/ 126561 h 366713"/>
                  <a:gd name="connsiteX44" fmla="*/ 330377 w 366717"/>
                  <a:gd name="connsiteY44" fmla="*/ 170259 h 366713"/>
                  <a:gd name="connsiteX45" fmla="*/ 362828 w 366717"/>
                  <a:gd name="connsiteY45" fmla="*/ 170259 h 366713"/>
                  <a:gd name="connsiteX46" fmla="*/ 366717 w 366717"/>
                  <a:gd name="connsiteY46" fmla="*/ 174148 h 366713"/>
                  <a:gd name="connsiteX47" fmla="*/ 366717 w 366717"/>
                  <a:gd name="connsiteY47" fmla="*/ 192565 h 366713"/>
                  <a:gd name="connsiteX48" fmla="*/ 362828 w 366717"/>
                  <a:gd name="connsiteY48" fmla="*/ 196453 h 366713"/>
                  <a:gd name="connsiteX49" fmla="*/ 330446 w 366717"/>
                  <a:gd name="connsiteY49" fmla="*/ 196453 h 366713"/>
                  <a:gd name="connsiteX50" fmla="*/ 319441 w 366717"/>
                  <a:gd name="connsiteY50" fmla="*/ 240970 h 366713"/>
                  <a:gd name="connsiteX51" fmla="*/ 287951 w 366717"/>
                  <a:gd name="connsiteY51" fmla="*/ 287677 h 366713"/>
                  <a:gd name="connsiteX52" fmla="*/ 241244 w 366717"/>
                  <a:gd name="connsiteY52" fmla="*/ 319167 h 366713"/>
                  <a:gd name="connsiteX53" fmla="*/ 196453 w 366717"/>
                  <a:gd name="connsiteY53" fmla="*/ 330197 h 366713"/>
                  <a:gd name="connsiteX54" fmla="*/ 196453 w 366717"/>
                  <a:gd name="connsiteY54" fmla="*/ 362824 h 366713"/>
                  <a:gd name="connsiteX55" fmla="*/ 192565 w 366717"/>
                  <a:gd name="connsiteY55" fmla="*/ 366713 h 366713"/>
                  <a:gd name="connsiteX56" fmla="*/ 174148 w 366717"/>
                  <a:gd name="connsiteY56" fmla="*/ 366713 h 366713"/>
                  <a:gd name="connsiteX57" fmla="*/ 170259 w 366717"/>
                  <a:gd name="connsiteY57" fmla="*/ 362824 h 366713"/>
                  <a:gd name="connsiteX58" fmla="*/ 170259 w 366717"/>
                  <a:gd name="connsiteY58" fmla="*/ 330078 h 366713"/>
                  <a:gd name="connsiteX59" fmla="*/ 126835 w 366717"/>
                  <a:gd name="connsiteY59" fmla="*/ 319167 h 366713"/>
                  <a:gd name="connsiteX60" fmla="*/ 80128 w 366717"/>
                  <a:gd name="connsiteY60" fmla="*/ 287677 h 366713"/>
                  <a:gd name="connsiteX61" fmla="*/ 48639 w 366717"/>
                  <a:gd name="connsiteY61" fmla="*/ 240970 h 366713"/>
                  <a:gd name="connsiteX62" fmla="*/ 37633 w 366717"/>
                  <a:gd name="connsiteY62" fmla="*/ 196453 h 366713"/>
                  <a:gd name="connsiteX63" fmla="*/ 3888 w 366717"/>
                  <a:gd name="connsiteY63" fmla="*/ 196453 h 366713"/>
                  <a:gd name="connsiteX64" fmla="*/ 0 w 366717"/>
                  <a:gd name="connsiteY64" fmla="*/ 192565 h 366713"/>
                  <a:gd name="connsiteX65" fmla="*/ 0 w 366717"/>
                  <a:gd name="connsiteY65" fmla="*/ 174148 h 366713"/>
                  <a:gd name="connsiteX66" fmla="*/ 3888 w 366717"/>
                  <a:gd name="connsiteY66" fmla="*/ 170259 h 366713"/>
                  <a:gd name="connsiteX67" fmla="*/ 37703 w 366717"/>
                  <a:gd name="connsiteY67" fmla="*/ 170259 h 366713"/>
                  <a:gd name="connsiteX68" fmla="*/ 48639 w 366717"/>
                  <a:gd name="connsiteY68" fmla="*/ 126561 h 366713"/>
                  <a:gd name="connsiteX69" fmla="*/ 80128 w 366717"/>
                  <a:gd name="connsiteY69" fmla="*/ 79854 h 366713"/>
                  <a:gd name="connsiteX70" fmla="*/ 126835 w 366717"/>
                  <a:gd name="connsiteY70" fmla="*/ 48364 h 366713"/>
                  <a:gd name="connsiteX71" fmla="*/ 170259 w 366717"/>
                  <a:gd name="connsiteY71" fmla="*/ 37453 h 366713"/>
                  <a:gd name="connsiteX72" fmla="*/ 170259 w 366717"/>
                  <a:gd name="connsiteY72" fmla="*/ 3888 h 366713"/>
                  <a:gd name="connsiteX73" fmla="*/ 174148 w 366717"/>
                  <a:gd name="connsiteY73" fmla="*/ 0 h 36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66717" h="366713">
                    <a:moveTo>
                      <a:pt x="184040" y="157687"/>
                    </a:moveTo>
                    <a:cubicBezTo>
                      <a:pt x="169658" y="157687"/>
                      <a:pt x="157961" y="169388"/>
                      <a:pt x="157961" y="183766"/>
                    </a:cubicBezTo>
                    <a:cubicBezTo>
                      <a:pt x="157961" y="198144"/>
                      <a:pt x="169662" y="209845"/>
                      <a:pt x="184040" y="209845"/>
                    </a:cubicBezTo>
                    <a:cubicBezTo>
                      <a:pt x="198418" y="209845"/>
                      <a:pt x="210119" y="198144"/>
                      <a:pt x="210119" y="183766"/>
                    </a:cubicBezTo>
                    <a:cubicBezTo>
                      <a:pt x="210119" y="169388"/>
                      <a:pt x="198422" y="157687"/>
                      <a:pt x="184040" y="157687"/>
                    </a:cubicBezTo>
                    <a:close/>
                    <a:moveTo>
                      <a:pt x="184040" y="131497"/>
                    </a:moveTo>
                    <a:cubicBezTo>
                      <a:pt x="212861" y="131497"/>
                      <a:pt x="236313" y="154949"/>
                      <a:pt x="236313" y="183770"/>
                    </a:cubicBezTo>
                    <a:cubicBezTo>
                      <a:pt x="236313" y="212591"/>
                      <a:pt x="212865" y="236043"/>
                      <a:pt x="184040" y="236043"/>
                    </a:cubicBezTo>
                    <a:cubicBezTo>
                      <a:pt x="155214" y="236043"/>
                      <a:pt x="131767" y="212591"/>
                      <a:pt x="131767" y="183770"/>
                    </a:cubicBezTo>
                    <a:cubicBezTo>
                      <a:pt x="131767" y="154949"/>
                      <a:pt x="155219" y="131497"/>
                      <a:pt x="184040" y="131497"/>
                    </a:cubicBezTo>
                    <a:close/>
                    <a:moveTo>
                      <a:pt x="196449" y="63651"/>
                    </a:moveTo>
                    <a:lnTo>
                      <a:pt x="196449" y="95828"/>
                    </a:lnTo>
                    <a:cubicBezTo>
                      <a:pt x="196449" y="98128"/>
                      <a:pt x="194460" y="99913"/>
                      <a:pt x="192168" y="99692"/>
                    </a:cubicBezTo>
                    <a:cubicBezTo>
                      <a:pt x="186325" y="99126"/>
                      <a:pt x="180439" y="99172"/>
                      <a:pt x="174606" y="99827"/>
                    </a:cubicBezTo>
                    <a:cubicBezTo>
                      <a:pt x="172293" y="100085"/>
                      <a:pt x="170259" y="98296"/>
                      <a:pt x="170259" y="95967"/>
                    </a:cubicBezTo>
                    <a:lnTo>
                      <a:pt x="170259" y="63802"/>
                    </a:lnTo>
                    <a:cubicBezTo>
                      <a:pt x="114573" y="70154"/>
                      <a:pt x="70269" y="114536"/>
                      <a:pt x="64040" y="170263"/>
                    </a:cubicBezTo>
                    <a:lnTo>
                      <a:pt x="96205" y="170263"/>
                    </a:lnTo>
                    <a:cubicBezTo>
                      <a:pt x="98529" y="170263"/>
                      <a:pt x="100318" y="172289"/>
                      <a:pt x="100064" y="174602"/>
                    </a:cubicBezTo>
                    <a:cubicBezTo>
                      <a:pt x="99737" y="177614"/>
                      <a:pt x="99565" y="180671"/>
                      <a:pt x="99565" y="183770"/>
                    </a:cubicBezTo>
                    <a:cubicBezTo>
                      <a:pt x="99565" y="186602"/>
                      <a:pt x="99708" y="189405"/>
                      <a:pt x="99982" y="192168"/>
                    </a:cubicBezTo>
                    <a:cubicBezTo>
                      <a:pt x="100212" y="194464"/>
                      <a:pt x="98423" y="196457"/>
                      <a:pt x="96119" y="196457"/>
                    </a:cubicBezTo>
                    <a:lnTo>
                      <a:pt x="63950" y="196457"/>
                    </a:lnTo>
                    <a:cubicBezTo>
                      <a:pt x="69835" y="252569"/>
                      <a:pt x="114303" y="297356"/>
                      <a:pt x="170263" y="303741"/>
                    </a:cubicBezTo>
                    <a:lnTo>
                      <a:pt x="170263" y="271576"/>
                    </a:lnTo>
                    <a:cubicBezTo>
                      <a:pt x="170263" y="269247"/>
                      <a:pt x="172293" y="267459"/>
                      <a:pt x="174610" y="267717"/>
                    </a:cubicBezTo>
                    <a:cubicBezTo>
                      <a:pt x="180443" y="268372"/>
                      <a:pt x="186329" y="268418"/>
                      <a:pt x="192172" y="267852"/>
                    </a:cubicBezTo>
                    <a:cubicBezTo>
                      <a:pt x="194464" y="267631"/>
                      <a:pt x="196453" y="269411"/>
                      <a:pt x="196453" y="271715"/>
                    </a:cubicBezTo>
                    <a:lnTo>
                      <a:pt x="196453" y="303893"/>
                    </a:lnTo>
                    <a:cubicBezTo>
                      <a:pt x="253060" y="298085"/>
                      <a:pt x="298199" y="253019"/>
                      <a:pt x="304130" y="196461"/>
                    </a:cubicBezTo>
                    <a:lnTo>
                      <a:pt x="271961" y="196461"/>
                    </a:lnTo>
                    <a:cubicBezTo>
                      <a:pt x="269656" y="196461"/>
                      <a:pt x="267868" y="194468"/>
                      <a:pt x="268097" y="192172"/>
                    </a:cubicBezTo>
                    <a:cubicBezTo>
                      <a:pt x="268375" y="189409"/>
                      <a:pt x="268515" y="186606"/>
                      <a:pt x="268515" y="183774"/>
                    </a:cubicBezTo>
                    <a:cubicBezTo>
                      <a:pt x="268515" y="180675"/>
                      <a:pt x="268343" y="177618"/>
                      <a:pt x="268015" y="174606"/>
                    </a:cubicBezTo>
                    <a:cubicBezTo>
                      <a:pt x="267762" y="172293"/>
                      <a:pt x="269550" y="170268"/>
                      <a:pt x="271875" y="170268"/>
                    </a:cubicBezTo>
                    <a:lnTo>
                      <a:pt x="304036" y="170268"/>
                    </a:lnTo>
                    <a:cubicBezTo>
                      <a:pt x="297753" y="114090"/>
                      <a:pt x="252778" y="69430"/>
                      <a:pt x="196449" y="63651"/>
                    </a:cubicBezTo>
                    <a:close/>
                    <a:moveTo>
                      <a:pt x="174148" y="0"/>
                    </a:moveTo>
                    <a:lnTo>
                      <a:pt x="192565" y="0"/>
                    </a:lnTo>
                    <a:cubicBezTo>
                      <a:pt x="194714" y="0"/>
                      <a:pt x="196453" y="1739"/>
                      <a:pt x="196453" y="3888"/>
                    </a:cubicBezTo>
                    <a:lnTo>
                      <a:pt x="196453" y="37334"/>
                    </a:lnTo>
                    <a:cubicBezTo>
                      <a:pt x="211907" y="38619"/>
                      <a:pt x="226928" y="42307"/>
                      <a:pt x="241244" y="48364"/>
                    </a:cubicBezTo>
                    <a:cubicBezTo>
                      <a:pt x="258745" y="55768"/>
                      <a:pt x="274461" y="66364"/>
                      <a:pt x="287951" y="79854"/>
                    </a:cubicBezTo>
                    <a:cubicBezTo>
                      <a:pt x="301445" y="93344"/>
                      <a:pt x="312037" y="109060"/>
                      <a:pt x="319441" y="126561"/>
                    </a:cubicBezTo>
                    <a:cubicBezTo>
                      <a:pt x="325355" y="140542"/>
                      <a:pt x="329010" y="155190"/>
                      <a:pt x="330377" y="170259"/>
                    </a:cubicBezTo>
                    <a:lnTo>
                      <a:pt x="362828" y="170259"/>
                    </a:lnTo>
                    <a:cubicBezTo>
                      <a:pt x="364973" y="170259"/>
                      <a:pt x="366717" y="171999"/>
                      <a:pt x="366717" y="174148"/>
                    </a:cubicBezTo>
                    <a:lnTo>
                      <a:pt x="366717" y="192565"/>
                    </a:lnTo>
                    <a:cubicBezTo>
                      <a:pt x="366717" y="194714"/>
                      <a:pt x="364977" y="196453"/>
                      <a:pt x="362828" y="196453"/>
                    </a:cubicBezTo>
                    <a:lnTo>
                      <a:pt x="330446" y="196453"/>
                    </a:lnTo>
                    <a:cubicBezTo>
                      <a:pt x="329141" y="211809"/>
                      <a:pt x="325461" y="226736"/>
                      <a:pt x="319441" y="240970"/>
                    </a:cubicBezTo>
                    <a:cubicBezTo>
                      <a:pt x="312037" y="258471"/>
                      <a:pt x="301441" y="274187"/>
                      <a:pt x="287951" y="287677"/>
                    </a:cubicBezTo>
                    <a:cubicBezTo>
                      <a:pt x="274461" y="301171"/>
                      <a:pt x="258745" y="311763"/>
                      <a:pt x="241244" y="319167"/>
                    </a:cubicBezTo>
                    <a:cubicBezTo>
                      <a:pt x="226924" y="325224"/>
                      <a:pt x="211907" y="328912"/>
                      <a:pt x="196453" y="330197"/>
                    </a:cubicBezTo>
                    <a:lnTo>
                      <a:pt x="196453" y="362824"/>
                    </a:lnTo>
                    <a:cubicBezTo>
                      <a:pt x="196453" y="364973"/>
                      <a:pt x="194714" y="366713"/>
                      <a:pt x="192565" y="366713"/>
                    </a:cubicBezTo>
                    <a:lnTo>
                      <a:pt x="174148" y="366713"/>
                    </a:lnTo>
                    <a:cubicBezTo>
                      <a:pt x="171999" y="366713"/>
                      <a:pt x="170259" y="364973"/>
                      <a:pt x="170259" y="362824"/>
                    </a:cubicBezTo>
                    <a:lnTo>
                      <a:pt x="170259" y="330078"/>
                    </a:lnTo>
                    <a:cubicBezTo>
                      <a:pt x="155288" y="328691"/>
                      <a:pt x="140730" y="325044"/>
                      <a:pt x="126835" y="319167"/>
                    </a:cubicBezTo>
                    <a:cubicBezTo>
                      <a:pt x="109334" y="311763"/>
                      <a:pt x="93622" y="301167"/>
                      <a:pt x="80128" y="287677"/>
                    </a:cubicBezTo>
                    <a:cubicBezTo>
                      <a:pt x="66634" y="274187"/>
                      <a:pt x="56042" y="258471"/>
                      <a:pt x="48639" y="240970"/>
                    </a:cubicBezTo>
                    <a:cubicBezTo>
                      <a:pt x="42618" y="226736"/>
                      <a:pt x="38939" y="211809"/>
                      <a:pt x="37633" y="196453"/>
                    </a:cubicBezTo>
                    <a:lnTo>
                      <a:pt x="3888" y="196453"/>
                    </a:lnTo>
                    <a:cubicBezTo>
                      <a:pt x="1739" y="196453"/>
                      <a:pt x="0" y="194714"/>
                      <a:pt x="0" y="192565"/>
                    </a:cubicBezTo>
                    <a:lnTo>
                      <a:pt x="0" y="174148"/>
                    </a:lnTo>
                    <a:cubicBezTo>
                      <a:pt x="0" y="171999"/>
                      <a:pt x="1739" y="170259"/>
                      <a:pt x="3888" y="170259"/>
                    </a:cubicBezTo>
                    <a:lnTo>
                      <a:pt x="37703" y="170259"/>
                    </a:lnTo>
                    <a:cubicBezTo>
                      <a:pt x="39070" y="155190"/>
                      <a:pt x="42724" y="140542"/>
                      <a:pt x="48639" y="126561"/>
                    </a:cubicBezTo>
                    <a:cubicBezTo>
                      <a:pt x="56042" y="109060"/>
                      <a:pt x="66639" y="93348"/>
                      <a:pt x="80128" y="79854"/>
                    </a:cubicBezTo>
                    <a:cubicBezTo>
                      <a:pt x="93618" y="66360"/>
                      <a:pt x="109334" y="55768"/>
                      <a:pt x="126835" y="48364"/>
                    </a:cubicBezTo>
                    <a:cubicBezTo>
                      <a:pt x="140730" y="42487"/>
                      <a:pt x="155288" y="38840"/>
                      <a:pt x="170259" y="37453"/>
                    </a:cubicBezTo>
                    <a:lnTo>
                      <a:pt x="170259" y="3888"/>
                    </a:lnTo>
                    <a:cubicBezTo>
                      <a:pt x="170259" y="1739"/>
                      <a:pt x="171999" y="0"/>
                      <a:pt x="174148" y="0"/>
                    </a:cubicBezTo>
                    <a:close/>
                  </a:path>
                </a:pathLst>
              </a:custGeom>
              <a:solidFill>
                <a:schemeClr val="bg1">
                  <a:lumMod val="85000"/>
                </a:schemeClr>
              </a:solidFill>
              <a:ln w="409" cap="flat">
                <a:solidFill>
                  <a:srgbClr val="A6A6A6"/>
                </a:solidFill>
                <a:prstDash val="solid"/>
                <a:miter/>
              </a:ln>
            </p:spPr>
            <p:txBody>
              <a:bodyPr rtlCol="0" anchor="ctr"/>
              <a:lstStyle/>
              <a:p>
                <a:endParaRPr lang="zh-CN" altLang="en-US" sz="2800" dirty="0"/>
              </a:p>
            </p:txBody>
          </p:sp>
        </p:grpSp>
        <p:grpSp>
          <p:nvGrpSpPr>
            <p:cNvPr id="86" name="组合 85"/>
            <p:cNvGrpSpPr/>
            <p:nvPr/>
          </p:nvGrpSpPr>
          <p:grpSpPr>
            <a:xfrm>
              <a:off x="5817708" y="1543806"/>
              <a:ext cx="556581" cy="664779"/>
              <a:chOff x="5817708" y="1543806"/>
              <a:chExt cx="556581" cy="664779"/>
            </a:xfrm>
          </p:grpSpPr>
          <p:sp>
            <p:nvSpPr>
              <p:cNvPr id="90" name="图形 11"/>
              <p:cNvSpPr/>
              <p:nvPr/>
            </p:nvSpPr>
            <p:spPr>
              <a:xfrm>
                <a:off x="5817708" y="1543806"/>
                <a:ext cx="556581" cy="66477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rgbClr val="4373CC"/>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buClr>
                    <a:srgbClr val="FFCC00"/>
                  </a:buClr>
                  <a:buSzPct val="80000"/>
                </a:pPr>
                <a:endParaRPr lang="en-US" altLang="zh-CN" sz="2800" b="1" dirty="0">
                  <a:solidFill>
                    <a:schemeClr val="tx1"/>
                  </a:solidFill>
                  <a:cs typeface="+mn-ea"/>
                  <a:sym typeface="+mn-lt"/>
                </a:endParaRPr>
              </a:p>
            </p:txBody>
          </p:sp>
          <p:sp>
            <p:nvSpPr>
              <p:cNvPr id="91" name="任意多边形: 形状 40"/>
              <p:cNvSpPr>
                <a:spLocks noChangeAspect="1"/>
              </p:cNvSpPr>
              <p:nvPr/>
            </p:nvSpPr>
            <p:spPr>
              <a:xfrm>
                <a:off x="5964550" y="1722704"/>
                <a:ext cx="262896" cy="306984"/>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solidFill>
              <a:ln w="409" cap="flat">
                <a:noFill/>
                <a:prstDash val="solid"/>
                <a:miter/>
              </a:ln>
            </p:spPr>
            <p:txBody>
              <a:bodyPr rtlCol="0" anchor="ctr"/>
              <a:lstStyle/>
              <a:p>
                <a:endParaRPr lang="zh-CN" altLang="en-US" sz="2800"/>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背景知识：同态与同构</a:t>
            </a:r>
          </a:p>
        </p:txBody>
      </p:sp>
      <p:sp>
        <p:nvSpPr>
          <p:cNvPr id="3" name="内容占位符 2"/>
          <p:cNvSpPr>
            <a:spLocks noGrp="1"/>
          </p:cNvSpPr>
          <p:nvPr>
            <p:ph sz="quarter" idx="11"/>
          </p:nvPr>
        </p:nvSpPr>
        <p:spPr/>
        <p:txBody>
          <a:bodyPr/>
          <a:lstStyle/>
          <a:p>
            <a:r>
              <a:rPr lang="en-US" altLang="zh-CN" dirty="0"/>
              <a:t>RDF</a:t>
            </a:r>
            <a:r>
              <a:rPr dirty="0"/>
              <a:t>的核心概念：带标签的有向图</a:t>
            </a:r>
          </a:p>
          <a:p>
            <a:r>
              <a:rPr lang="en-US" altLang="zh-CN" dirty="0"/>
              <a:t>RDF</a:t>
            </a:r>
            <a:r>
              <a:rPr dirty="0"/>
              <a:t>由三元组构成，每个三元组可以看成带标签的一条边</a:t>
            </a:r>
          </a:p>
        </p:txBody>
      </p:sp>
      <p:pic>
        <p:nvPicPr>
          <p:cNvPr id="4" name="图片 3" descr="edge-labeled directed graph"/>
          <p:cNvPicPr>
            <a:picLocks noChangeAspect="1"/>
          </p:cNvPicPr>
          <p:nvPr/>
        </p:nvPicPr>
        <p:blipFill>
          <a:blip r:embed="rId6"/>
          <a:stretch>
            <a:fillRect/>
          </a:stretch>
        </p:blipFill>
        <p:spPr>
          <a:xfrm>
            <a:off x="790575" y="2691130"/>
            <a:ext cx="4552950" cy="1682750"/>
          </a:xfrm>
          <a:prstGeom prst="rect">
            <a:avLst/>
          </a:prstGeom>
        </p:spPr>
      </p:pic>
      <p:pic>
        <p:nvPicPr>
          <p:cNvPr id="7" name="图片 6" descr="hoi"/>
          <p:cNvPicPr>
            <a:picLocks noChangeAspect="1"/>
          </p:cNvPicPr>
          <p:nvPr/>
        </p:nvPicPr>
        <p:blipFill>
          <a:blip r:embed="rId7"/>
          <a:stretch>
            <a:fillRect/>
          </a:stretch>
        </p:blipFill>
        <p:spPr>
          <a:xfrm>
            <a:off x="6153150" y="2437130"/>
            <a:ext cx="4736465" cy="1883410"/>
          </a:xfrm>
          <a:prstGeom prst="rect">
            <a:avLst/>
          </a:prstGeom>
        </p:spPr>
      </p:pic>
      <p:sp>
        <p:nvSpPr>
          <p:cNvPr id="8" name="文本框 7"/>
          <p:cNvSpPr txBox="1"/>
          <p:nvPr/>
        </p:nvSpPr>
        <p:spPr>
          <a:xfrm>
            <a:off x="849630" y="4671060"/>
            <a:ext cx="10443210" cy="922020"/>
          </a:xfrm>
          <a:prstGeom prst="rect">
            <a:avLst/>
          </a:prstGeom>
          <a:noFill/>
        </p:spPr>
        <p:txBody>
          <a:bodyPr wrap="square" rtlCol="0">
            <a:spAutoFit/>
          </a:bodyPr>
          <a:lstStyle/>
          <a:p>
            <a:r>
              <a:rPr lang="zh-CN" altLang="en-US" dirty="0"/>
              <a:t>这里定义同态</a:t>
            </a:r>
            <a:r>
              <a:rPr lang="en-US" altLang="zh-CN" dirty="0"/>
              <a:t>(Homomorphism)</a:t>
            </a:r>
            <a:r>
              <a:rPr lang="zh-CN" altLang="en-US" dirty="0"/>
              <a:t>和同构</a:t>
            </a:r>
            <a:r>
              <a:rPr lang="en-US" altLang="zh-CN" dirty="0"/>
              <a:t>(isomorphism)</a:t>
            </a:r>
            <a:r>
              <a:rPr lang="zh-CN" altLang="en-US" dirty="0"/>
              <a:t>的概念</a:t>
            </a:r>
          </a:p>
          <a:p>
            <a:r>
              <a:rPr lang="en-US" altLang="zh-CN" dirty="0"/>
              <a:t>Φ</a:t>
            </a:r>
            <a:r>
              <a:rPr lang="zh-CN" altLang="en-US" dirty="0"/>
              <a:t>为</a:t>
            </a:r>
            <a:r>
              <a:rPr lang="en-US" altLang="zh-CN" dirty="0"/>
              <a:t>V-&gt;V’</a:t>
            </a:r>
            <a:r>
              <a:rPr lang="zh-CN" altLang="en-US" dirty="0"/>
              <a:t>的映射，如果对</a:t>
            </a:r>
            <a:r>
              <a:rPr lang="en-US" altLang="zh-CN" dirty="0"/>
              <a:t>G</a:t>
            </a:r>
            <a:r>
              <a:rPr lang="zh-CN" altLang="en-US" dirty="0"/>
              <a:t>中的每条边</a:t>
            </a:r>
            <a:r>
              <a:rPr lang="en-US" altLang="zh-CN" dirty="0"/>
              <a:t>(v1,l,v2)</a:t>
            </a:r>
            <a:r>
              <a:rPr lang="zh-CN" altLang="en-US" dirty="0"/>
              <a:t>，</a:t>
            </a:r>
            <a:r>
              <a:rPr lang="en-US" altLang="zh-CN" dirty="0"/>
              <a:t>G’</a:t>
            </a:r>
            <a:r>
              <a:rPr lang="zh-CN" altLang="en-US" dirty="0"/>
              <a:t>中存在</a:t>
            </a:r>
            <a:r>
              <a:rPr lang="en-US" altLang="zh-CN" dirty="0"/>
              <a:t>(Φ(v1),</a:t>
            </a:r>
            <a:r>
              <a:rPr lang="en-US" altLang="zh-CN" dirty="0" err="1"/>
              <a:t>l,Φ</a:t>
            </a:r>
            <a:r>
              <a:rPr lang="en-US" altLang="zh-CN" dirty="0"/>
              <a:t>(v2))</a:t>
            </a:r>
            <a:r>
              <a:rPr lang="zh-CN" altLang="en-US" dirty="0"/>
              <a:t>，那么Φ为</a:t>
            </a:r>
            <a:r>
              <a:rPr lang="en-US" altLang="zh-CN" dirty="0"/>
              <a:t>G-&gt;G’</a:t>
            </a:r>
            <a:r>
              <a:rPr lang="zh-CN" altLang="en-US" dirty="0"/>
              <a:t>的同态映射</a:t>
            </a:r>
          </a:p>
          <a:p>
            <a:r>
              <a:rPr lang="zh-CN" altLang="en-US" dirty="0"/>
              <a:t>如果Φ的反映射是</a:t>
            </a:r>
            <a:r>
              <a:rPr lang="en-US" altLang="zh-CN" dirty="0"/>
              <a:t>G’-&gt;G</a:t>
            </a:r>
            <a:r>
              <a:rPr lang="zh-CN" altLang="en-US" dirty="0"/>
              <a:t>的同态映射，那么Φ就是一个同构映射</a:t>
            </a:r>
          </a:p>
        </p:txBody>
      </p:sp>
      <p:graphicFrame>
        <p:nvGraphicFramePr>
          <p:cNvPr id="9" name="对象 8">
            <a:hlinkClick r:id="" action="ppaction://ole?verb=0"/>
          </p:cNvPr>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spid="_x0000_s1061" r:id="rId8" imgW="114300" imgH="215900" progId="Equation.KSEE3">
                  <p:embed/>
                </p:oleObj>
              </mc:Choice>
              <mc:Fallback>
                <p:oleObj r:id="rId8" imgW="114300" imgH="215900" progId="Equation.KSEE3">
                  <p:embed/>
                  <p:pic>
                    <p:nvPicPr>
                      <p:cNvPr id="0" name="图片 1024"/>
                      <p:cNvPicPr/>
                      <p:nvPr/>
                    </p:nvPicPr>
                    <p:blipFill>
                      <a:blip r:embed="rId9"/>
                      <a:stretch>
                        <a:fillRect/>
                      </a:stretch>
                    </p:blipFill>
                    <p:spPr>
                      <a:xfrm>
                        <a:off x="6038850" y="3321050"/>
                        <a:ext cx="114300" cy="215900"/>
                      </a:xfrm>
                      <a:prstGeom prst="rect">
                        <a:avLst/>
                      </a:prstGeom>
                    </p:spPr>
                  </p:pic>
                </p:oleObj>
              </mc:Fallback>
            </mc:AlternateContent>
          </a:graphicData>
        </a:graphic>
      </p:graphicFrame>
      <p:sp>
        <p:nvSpPr>
          <p:cNvPr id="6" name="页脚占位符 5"/>
          <p:cNvSpPr>
            <a:spLocks noGrp="1"/>
          </p:cNvSpPr>
          <p:nvPr>
            <p:ph type="ftr" sz="quarter" idx="3"/>
            <p:custDataLst>
              <p:tags r:id="rId2"/>
            </p:custDataLst>
          </p:nvPr>
        </p:nvSpPr>
        <p:spPr/>
        <p:txBody>
          <a:bodyPr/>
          <a:lstStyle/>
          <a:p>
            <a:r>
              <a:rPr lang="en-US" altLang="zh-CN"/>
              <a:t>Summarizing semantic graphs: a survey</a:t>
            </a:r>
            <a:endParaRPr lang="zh-CN" altLang="en-US" dirty="0"/>
          </a:p>
        </p:txBody>
      </p:sp>
      <p:sp>
        <p:nvSpPr>
          <p:cNvPr id="10" name="灯片编号占位符 9"/>
          <p:cNvSpPr>
            <a:spLocks noGrp="1"/>
          </p:cNvSpPr>
          <p:nvPr>
            <p:ph type="sldNum" sz="quarter" idx="13"/>
            <p:custDataLst>
              <p:tags r:id="rId3"/>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背景知识：</a:t>
            </a:r>
            <a:r>
              <a:rPr lang="en-US" altLang="zh-CN"/>
              <a:t>RDF</a:t>
            </a:r>
            <a:r>
              <a:t>和</a:t>
            </a:r>
            <a:r>
              <a:rPr lang="en-US" altLang="zh-CN"/>
              <a:t>RDFS</a:t>
            </a:r>
          </a:p>
        </p:txBody>
      </p:sp>
      <p:sp>
        <p:nvSpPr>
          <p:cNvPr id="3" name="内容占位符 2"/>
          <p:cNvSpPr>
            <a:spLocks noGrp="1"/>
          </p:cNvSpPr>
          <p:nvPr>
            <p:ph sz="quarter" idx="11"/>
          </p:nvPr>
        </p:nvSpPr>
        <p:spPr>
          <a:xfrm>
            <a:off x="479425" y="993775"/>
            <a:ext cx="6327775" cy="5362575"/>
          </a:xfrm>
        </p:spPr>
        <p:txBody>
          <a:bodyPr>
            <a:normAutofit fontScale="90000" lnSpcReduction="20000"/>
          </a:bodyPr>
          <a:lstStyle/>
          <a:p>
            <a:r>
              <a:rPr lang="en-US" altLang="zh-CN" dirty="0"/>
              <a:t>RDF</a:t>
            </a:r>
            <a:r>
              <a:rPr dirty="0"/>
              <a:t>由三元组</a:t>
            </a:r>
            <a:r>
              <a:rPr lang="en-US" altLang="zh-CN" dirty="0"/>
              <a:t>(</a:t>
            </a:r>
            <a:r>
              <a:rPr lang="en-US" altLang="zh-CN" dirty="0" err="1"/>
              <a:t>s,p,o</a:t>
            </a:r>
            <a:r>
              <a:rPr lang="en-US" altLang="zh-CN" dirty="0"/>
              <a:t>)</a:t>
            </a:r>
            <a:r>
              <a:rPr dirty="0"/>
              <a:t>的集合构成，也可以称作主语、谓语、宾语</a:t>
            </a:r>
          </a:p>
          <a:p>
            <a:r>
              <a:rPr lang="en-US" altLang="zh-CN" dirty="0"/>
              <a:t>RDF</a:t>
            </a:r>
            <a:r>
              <a:rPr dirty="0"/>
              <a:t>的三元组一般有两种类型：</a:t>
            </a:r>
            <a:r>
              <a:rPr lang="en-US" altLang="zh-CN" dirty="0"/>
              <a:t>Assertion(</a:t>
            </a:r>
            <a:r>
              <a:rPr dirty="0"/>
              <a:t>断言</a:t>
            </a:r>
            <a:r>
              <a:rPr lang="en-US" altLang="zh-CN" dirty="0"/>
              <a:t>)</a:t>
            </a:r>
            <a:r>
              <a:rPr dirty="0"/>
              <a:t>和</a:t>
            </a:r>
            <a:r>
              <a:rPr lang="en-US" altLang="zh-CN" dirty="0"/>
              <a:t>Constraint(</a:t>
            </a:r>
            <a:r>
              <a:rPr dirty="0"/>
              <a:t>限制</a:t>
            </a:r>
            <a:r>
              <a:rPr lang="en-US" altLang="zh-CN" dirty="0"/>
              <a:t>)</a:t>
            </a:r>
          </a:p>
          <a:p>
            <a:pPr lvl="1"/>
            <a:r>
              <a:rPr dirty="0"/>
              <a:t>其中</a:t>
            </a:r>
            <a:r>
              <a:rPr lang="en-US" altLang="zh-CN" dirty="0"/>
              <a:t>Assertion</a:t>
            </a:r>
            <a:r>
              <a:rPr dirty="0"/>
              <a:t>表示</a:t>
            </a:r>
            <a:r>
              <a:rPr lang="en-US" altLang="zh-CN" dirty="0"/>
              <a:t>RDF</a:t>
            </a:r>
            <a:r>
              <a:rPr dirty="0"/>
              <a:t>图实际的数据，</a:t>
            </a:r>
            <a:r>
              <a:rPr lang="en-US" altLang="zh-CN" dirty="0"/>
              <a:t>Class</a:t>
            </a:r>
            <a:r>
              <a:rPr dirty="0"/>
              <a:t>表示某个实例点的类型，</a:t>
            </a:r>
            <a:r>
              <a:rPr lang="en-US" altLang="zh-CN" dirty="0"/>
              <a:t>Property</a:t>
            </a:r>
            <a:r>
              <a:rPr dirty="0"/>
              <a:t>表示某个实例点的属性值</a:t>
            </a:r>
          </a:p>
          <a:p>
            <a:pPr lvl="1"/>
            <a:r>
              <a:rPr lang="en-US" altLang="zh-CN" dirty="0"/>
              <a:t>Constraint</a:t>
            </a:r>
            <a:r>
              <a:rPr dirty="0"/>
              <a:t>定义的是</a:t>
            </a:r>
            <a:r>
              <a:rPr lang="en-US" altLang="zh-CN" dirty="0"/>
              <a:t>RDF</a:t>
            </a:r>
            <a:r>
              <a:rPr dirty="0"/>
              <a:t>的</a:t>
            </a:r>
            <a:r>
              <a:rPr lang="en-US" altLang="zh-CN" dirty="0"/>
              <a:t>Schema</a:t>
            </a:r>
            <a:r>
              <a:rPr dirty="0"/>
              <a:t>，</a:t>
            </a:r>
            <a:r>
              <a:rPr lang="zh-CN" altLang="en-US" dirty="0"/>
              <a:t>这里给出了主要的四种，</a:t>
            </a:r>
            <a:r>
              <a:rPr lang="en-US" altLang="zh-CN" dirty="0"/>
              <a:t>Subclass</a:t>
            </a:r>
            <a:r>
              <a:rPr dirty="0"/>
              <a:t>和</a:t>
            </a:r>
            <a:r>
              <a:rPr lang="en-US" altLang="zh-CN" dirty="0" err="1"/>
              <a:t>SubProperty</a:t>
            </a:r>
            <a:r>
              <a:rPr dirty="0"/>
              <a:t>表示类和属性的继承关系，对于</a:t>
            </a:r>
            <a:r>
              <a:rPr lang="en-US" altLang="zh-CN" dirty="0"/>
              <a:t>Domain(p,&lt;-</a:t>
            </a:r>
            <a:r>
              <a:rPr lang="en-US" altLang="zh-CN" sz="1200" dirty="0" err="1"/>
              <a:t>d</a:t>
            </a:r>
            <a:r>
              <a:rPr lang="en-US" altLang="zh-CN" dirty="0" err="1"/>
              <a:t>,o</a:t>
            </a:r>
            <a:r>
              <a:rPr lang="en-US" altLang="zh-CN" dirty="0"/>
              <a:t>)</a:t>
            </a:r>
            <a:r>
              <a:rPr dirty="0"/>
              <a:t>，表示</a:t>
            </a:r>
            <a:r>
              <a:rPr lang="en-US" altLang="zh-CN" dirty="0"/>
              <a:t>p</a:t>
            </a:r>
            <a:r>
              <a:rPr dirty="0"/>
              <a:t>为谓语时主语为</a:t>
            </a:r>
            <a:r>
              <a:rPr lang="en-US" altLang="zh-CN" dirty="0"/>
              <a:t>o</a:t>
            </a:r>
            <a:r>
              <a:rPr dirty="0"/>
              <a:t>，对于</a:t>
            </a:r>
            <a:r>
              <a:rPr lang="en-US" altLang="zh-CN" dirty="0"/>
              <a:t>range(p,-&gt;</a:t>
            </a:r>
            <a:r>
              <a:rPr lang="en-US" altLang="zh-CN" sz="1555" dirty="0" err="1"/>
              <a:t>r</a:t>
            </a:r>
            <a:r>
              <a:rPr lang="en-US" altLang="zh-CN" dirty="0" err="1"/>
              <a:t>,o</a:t>
            </a:r>
            <a:r>
              <a:rPr lang="en-US" altLang="zh-CN" dirty="0"/>
              <a:t>)</a:t>
            </a:r>
            <a:r>
              <a:rPr dirty="0"/>
              <a:t>，表示</a:t>
            </a:r>
            <a:r>
              <a:rPr lang="en-US" altLang="zh-CN" dirty="0"/>
              <a:t>p</a:t>
            </a:r>
            <a:r>
              <a:rPr dirty="0"/>
              <a:t>为谓语时宾语为</a:t>
            </a:r>
            <a:r>
              <a:rPr lang="en-US" altLang="zh-CN" dirty="0"/>
              <a:t>o</a:t>
            </a:r>
            <a:r>
              <a:rPr dirty="0"/>
              <a:t>，以图的角度说就是限制了某种边的源点和终点类型</a:t>
            </a:r>
          </a:p>
        </p:txBody>
      </p:sp>
      <p:pic>
        <p:nvPicPr>
          <p:cNvPr id="4" name="图片 3" descr="rdf_and_rdfs"/>
          <p:cNvPicPr>
            <a:picLocks noChangeAspect="1"/>
          </p:cNvPicPr>
          <p:nvPr/>
        </p:nvPicPr>
        <p:blipFill>
          <a:blip r:embed="rId6"/>
          <a:stretch>
            <a:fillRect/>
          </a:stretch>
        </p:blipFill>
        <p:spPr>
          <a:xfrm>
            <a:off x="6725285" y="718185"/>
            <a:ext cx="5276850" cy="2838450"/>
          </a:xfrm>
          <a:prstGeom prst="rect">
            <a:avLst/>
          </a:prstGeom>
        </p:spPr>
      </p:pic>
      <p:pic>
        <p:nvPicPr>
          <p:cNvPr id="5" name="图片 4" descr="sample_rdf"/>
          <p:cNvPicPr>
            <a:picLocks noChangeAspect="1"/>
          </p:cNvPicPr>
          <p:nvPr>
            <p:custDataLst>
              <p:tags r:id="rId1"/>
            </p:custDataLst>
          </p:nvPr>
        </p:nvPicPr>
        <p:blipFill>
          <a:blip r:embed="rId7"/>
          <a:stretch>
            <a:fillRect/>
          </a:stretch>
        </p:blipFill>
        <p:spPr>
          <a:xfrm>
            <a:off x="6807200" y="3731895"/>
            <a:ext cx="5035550" cy="2787650"/>
          </a:xfrm>
          <a:prstGeom prst="rect">
            <a:avLst/>
          </a:prstGeom>
        </p:spPr>
      </p:pic>
      <p:sp>
        <p:nvSpPr>
          <p:cNvPr id="6" name="页脚占位符 5"/>
          <p:cNvSpPr>
            <a:spLocks noGrp="1"/>
          </p:cNvSpPr>
          <p:nvPr>
            <p:ph type="ftr" sz="quarter" idx="3"/>
            <p:custDataLst>
              <p:tags r:id="rId2"/>
            </p:custDataLst>
          </p:nvPr>
        </p:nvSpPr>
        <p:spPr/>
        <p:txBody>
          <a:bodyPr/>
          <a:lstStyle/>
          <a:p>
            <a:r>
              <a:rPr lang="en-US" altLang="zh-CN"/>
              <a:t>Summarizing semantic graphs: a survey</a:t>
            </a:r>
            <a:endParaRPr lang="zh-CN" altLang="en-US" dirty="0"/>
          </a:p>
        </p:txBody>
      </p:sp>
      <p:sp>
        <p:nvSpPr>
          <p:cNvPr id="7" name="灯片编号占位符 6"/>
          <p:cNvSpPr>
            <a:spLocks noGrp="1"/>
          </p:cNvSpPr>
          <p:nvPr>
            <p:ph type="sldNum" sz="quarter" idx="13"/>
            <p:custDataLst>
              <p:tags r:id="rId3"/>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t>背景知识：</a:t>
            </a:r>
            <a:r>
              <a:rPr lang="en-US" altLang="zh-CN"/>
              <a:t>RDF</a:t>
            </a:r>
            <a:r>
              <a:t>查询</a:t>
            </a:r>
            <a:r>
              <a:rPr lang="en-US" altLang="zh-CN"/>
              <a:t>(BGP)</a:t>
            </a:r>
          </a:p>
        </p:txBody>
      </p:sp>
      <p:sp>
        <p:nvSpPr>
          <p:cNvPr id="3" name="内容占位符 2"/>
          <p:cNvSpPr>
            <a:spLocks noGrp="1"/>
          </p:cNvSpPr>
          <p:nvPr>
            <p:ph sz="quarter" idx="11"/>
          </p:nvPr>
        </p:nvSpPr>
        <p:spPr/>
        <p:txBody>
          <a:bodyPr/>
          <a:lstStyle/>
          <a:p>
            <a:r>
              <a:rPr lang="en-US" altLang="zh-CN" dirty="0"/>
              <a:t>W3C</a:t>
            </a:r>
            <a:r>
              <a:rPr dirty="0"/>
              <a:t>定义了</a:t>
            </a:r>
            <a:r>
              <a:rPr lang="en-US" altLang="zh-CN" dirty="0"/>
              <a:t>SPARQL</a:t>
            </a:r>
            <a:r>
              <a:rPr dirty="0"/>
              <a:t>作为</a:t>
            </a:r>
            <a:r>
              <a:rPr lang="en-US" altLang="zh-CN" dirty="0"/>
              <a:t>RDF</a:t>
            </a:r>
            <a:r>
              <a:rPr dirty="0"/>
              <a:t>查询的标准语言，</a:t>
            </a:r>
          </a:p>
          <a:p>
            <a:r>
              <a:rPr lang="en-US" altLang="zh-CN" dirty="0"/>
              <a:t>BGP(Basic Graph Pattern)</a:t>
            </a:r>
            <a:r>
              <a:rPr dirty="0"/>
              <a:t>是其中很重要的一部分</a:t>
            </a:r>
          </a:p>
          <a:p>
            <a:r>
              <a:rPr lang="en-US" altLang="zh-CN" dirty="0"/>
              <a:t>BGP</a:t>
            </a:r>
            <a:r>
              <a:rPr dirty="0"/>
              <a:t>的形式为：Q(x):- t</a:t>
            </a:r>
            <a:r>
              <a:rPr sz="1400" dirty="0"/>
              <a:t>1</a:t>
            </a:r>
            <a:r>
              <a:rPr dirty="0"/>
              <a:t>,..., t</a:t>
            </a:r>
            <a:r>
              <a:rPr sz="1400" dirty="0"/>
              <a:t>α</a:t>
            </a:r>
            <a:r>
              <a:rPr dirty="0"/>
              <a:t>，其中</a:t>
            </a:r>
            <a:r>
              <a:rPr dirty="0">
                <a:sym typeface="+mn-ea"/>
              </a:rPr>
              <a:t>t</a:t>
            </a:r>
            <a:r>
              <a:rPr sz="1400" dirty="0">
                <a:sym typeface="+mn-ea"/>
              </a:rPr>
              <a:t>1</a:t>
            </a:r>
            <a:r>
              <a:rPr dirty="0">
                <a:sym typeface="+mn-ea"/>
              </a:rPr>
              <a:t>,..., t</a:t>
            </a:r>
            <a:r>
              <a:rPr sz="1400" dirty="0">
                <a:sym typeface="+mn-ea"/>
              </a:rPr>
              <a:t>α</a:t>
            </a:r>
            <a:r>
              <a:rPr dirty="0">
                <a:sym typeface="+mn-ea"/>
              </a:rPr>
              <a:t>为一系列三元组，</a:t>
            </a:r>
            <a:r>
              <a:rPr lang="en-US" altLang="zh-CN" dirty="0">
                <a:sym typeface="+mn-ea"/>
              </a:rPr>
              <a:t>x</a:t>
            </a:r>
            <a:r>
              <a:rPr dirty="0">
                <a:sym typeface="+mn-ea"/>
              </a:rPr>
              <a:t>为需要查询的变量集合</a:t>
            </a:r>
          </a:p>
          <a:p>
            <a:r>
              <a:rPr dirty="0">
                <a:sym typeface="+mn-ea"/>
              </a:rPr>
              <a:t>所以</a:t>
            </a:r>
            <a:r>
              <a:rPr lang="en-US" altLang="zh-CN" dirty="0">
                <a:sym typeface="+mn-ea"/>
              </a:rPr>
              <a:t>BGP</a:t>
            </a:r>
            <a:r>
              <a:rPr dirty="0">
                <a:sym typeface="+mn-ea"/>
              </a:rPr>
              <a:t>实际上也是一个</a:t>
            </a:r>
            <a:r>
              <a:rPr lang="en-US" altLang="zh-CN" dirty="0">
                <a:sym typeface="+mn-ea"/>
              </a:rPr>
              <a:t>RDF</a:t>
            </a:r>
            <a:r>
              <a:rPr dirty="0">
                <a:sym typeface="+mn-ea"/>
              </a:rPr>
              <a:t>图</a:t>
            </a:r>
            <a:r>
              <a:rPr lang="en-US" altLang="zh-CN" dirty="0">
                <a:sym typeface="+mn-ea"/>
              </a:rPr>
              <a:t>Q</a:t>
            </a:r>
            <a:r>
              <a:rPr dirty="0">
                <a:sym typeface="+mn-ea"/>
              </a:rPr>
              <a:t>，查询</a:t>
            </a:r>
            <a:r>
              <a:rPr lang="zh-CN" altLang="en-US" dirty="0">
                <a:sym typeface="+mn-ea"/>
              </a:rPr>
              <a:t>的过程</a:t>
            </a:r>
            <a:r>
              <a:rPr dirty="0">
                <a:sym typeface="+mn-ea"/>
              </a:rPr>
              <a:t>即为寻找所有</a:t>
            </a:r>
            <a:r>
              <a:rPr lang="en-US" altLang="zh-CN" dirty="0">
                <a:sym typeface="+mn-ea"/>
              </a:rPr>
              <a:t>Q-&gt;G</a:t>
            </a:r>
            <a:r>
              <a:rPr dirty="0">
                <a:sym typeface="+mn-ea"/>
              </a:rPr>
              <a:t>的同态映射</a:t>
            </a:r>
          </a:p>
        </p:txBody>
      </p:sp>
      <p:pic>
        <p:nvPicPr>
          <p:cNvPr id="4" name="图片 3" descr="evaluation"/>
          <p:cNvPicPr>
            <a:picLocks noChangeAspect="1"/>
          </p:cNvPicPr>
          <p:nvPr/>
        </p:nvPicPr>
        <p:blipFill>
          <a:blip r:embed="rId4"/>
          <a:stretch>
            <a:fillRect/>
          </a:stretch>
        </p:blipFill>
        <p:spPr>
          <a:xfrm>
            <a:off x="4473575" y="4274185"/>
            <a:ext cx="6069965" cy="1903730"/>
          </a:xfrm>
          <a:prstGeom prst="rect">
            <a:avLst/>
          </a:prstGeom>
        </p:spPr>
      </p:pic>
      <p:sp>
        <p:nvSpPr>
          <p:cNvPr id="5" name="页脚占位符 4"/>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6" name="灯片编号占位符 5"/>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a:sym typeface="+mn-ea"/>
              </a:rPr>
              <a:t>背景知识：</a:t>
            </a:r>
            <a:r>
              <a:rPr lang="en-US" altLang="zh-CN">
                <a:sym typeface="+mn-ea"/>
              </a:rPr>
              <a:t>RDF</a:t>
            </a:r>
            <a:r>
              <a:rPr>
                <a:sym typeface="+mn-ea"/>
              </a:rPr>
              <a:t>查询</a:t>
            </a:r>
            <a:r>
              <a:rPr lang="en-US" altLang="zh-CN">
                <a:sym typeface="+mn-ea"/>
              </a:rPr>
              <a:t>(BGP)</a:t>
            </a:r>
            <a:endParaRPr lang="zh-CN" altLang="en-US"/>
          </a:p>
        </p:txBody>
      </p:sp>
      <p:sp>
        <p:nvSpPr>
          <p:cNvPr id="3" name="内容占位符 2"/>
          <p:cNvSpPr>
            <a:spLocks noGrp="1"/>
          </p:cNvSpPr>
          <p:nvPr>
            <p:ph sz="quarter" idx="11"/>
          </p:nvPr>
        </p:nvSpPr>
        <p:spPr/>
        <p:txBody>
          <a:bodyPr/>
          <a:lstStyle/>
          <a:p>
            <a:r>
              <a:rPr lang="zh-CN" altLang="en-US" dirty="0"/>
              <a:t>比如下面这个示例查询，它表示要找到名字为</a:t>
            </a:r>
            <a:r>
              <a:rPr lang="en-US" altLang="zh-CN" dirty="0"/>
              <a:t>“</a:t>
            </a:r>
            <a:r>
              <a:rPr lang="zh-CN" altLang="en-US" dirty="0"/>
              <a:t>Le Port des Brumes</a:t>
            </a:r>
            <a:r>
              <a:rPr lang="en-US" altLang="zh-CN" dirty="0"/>
              <a:t>”</a:t>
            </a:r>
            <a:r>
              <a:rPr dirty="0"/>
              <a:t>的某</a:t>
            </a:r>
            <a:r>
              <a:rPr lang="zh-CN" altLang="en-US" dirty="0"/>
              <a:t>个</a:t>
            </a:r>
            <a:r>
              <a:rPr dirty="0"/>
              <a:t>物品的作者的名字</a:t>
            </a:r>
          </a:p>
        </p:txBody>
      </p:sp>
      <p:pic>
        <p:nvPicPr>
          <p:cNvPr id="4" name="图片 3" descr="query_example"/>
          <p:cNvPicPr>
            <a:picLocks noChangeAspect="1"/>
          </p:cNvPicPr>
          <p:nvPr/>
        </p:nvPicPr>
        <p:blipFill>
          <a:blip r:embed="rId6"/>
          <a:stretch>
            <a:fillRect/>
          </a:stretch>
        </p:blipFill>
        <p:spPr>
          <a:xfrm>
            <a:off x="575945" y="2496820"/>
            <a:ext cx="6017895" cy="1558925"/>
          </a:xfrm>
          <a:prstGeom prst="rect">
            <a:avLst/>
          </a:prstGeom>
        </p:spPr>
      </p:pic>
      <p:pic>
        <p:nvPicPr>
          <p:cNvPr id="5" name="图片 4" descr="sample_rdf"/>
          <p:cNvPicPr>
            <a:picLocks noChangeAspect="1"/>
          </p:cNvPicPr>
          <p:nvPr>
            <p:custDataLst>
              <p:tags r:id="rId1"/>
            </p:custDataLst>
          </p:nvPr>
        </p:nvPicPr>
        <p:blipFill>
          <a:blip r:embed="rId7"/>
          <a:stretch>
            <a:fillRect/>
          </a:stretch>
        </p:blipFill>
        <p:spPr>
          <a:xfrm>
            <a:off x="6580505" y="1850390"/>
            <a:ext cx="5035550" cy="2787650"/>
          </a:xfrm>
          <a:prstGeom prst="rect">
            <a:avLst/>
          </a:prstGeom>
        </p:spPr>
      </p:pic>
      <p:sp>
        <p:nvSpPr>
          <p:cNvPr id="6" name="文本框 5"/>
          <p:cNvSpPr txBox="1"/>
          <p:nvPr/>
        </p:nvSpPr>
        <p:spPr>
          <a:xfrm>
            <a:off x="744585" y="4638040"/>
            <a:ext cx="7438519" cy="1754326"/>
          </a:xfrm>
          <a:prstGeom prst="rect">
            <a:avLst/>
          </a:prstGeom>
          <a:noFill/>
        </p:spPr>
        <p:txBody>
          <a:bodyPr wrap="square" rtlCol="0">
            <a:spAutoFit/>
          </a:bodyPr>
          <a:lstStyle/>
          <a:p>
            <a:r>
              <a:rPr lang="zh-CN" altLang="en-US" dirty="0"/>
              <a:t>从</a:t>
            </a:r>
            <a:r>
              <a:rPr lang="en-US" altLang="zh-CN" dirty="0"/>
              <a:t>Fig3</a:t>
            </a:r>
            <a:r>
              <a:rPr lang="zh-CN" altLang="en-US" dirty="0"/>
              <a:t>可以看到，</a:t>
            </a:r>
            <a:r>
              <a:rPr lang="en-US" altLang="zh-CN" dirty="0"/>
              <a:t>doi1</a:t>
            </a:r>
            <a:r>
              <a:rPr lang="zh-CN" altLang="en-US" dirty="0"/>
              <a:t>对应</a:t>
            </a:r>
            <a:r>
              <a:rPr lang="en-US" altLang="zh-CN" dirty="0"/>
              <a:t>x1</a:t>
            </a:r>
            <a:r>
              <a:rPr lang="zh-CN" altLang="en-US" dirty="0"/>
              <a:t>，</a:t>
            </a:r>
            <a:r>
              <a:rPr lang="en-US" altLang="zh-CN" dirty="0"/>
              <a:t>_:b1</a:t>
            </a:r>
            <a:r>
              <a:rPr lang="zh-CN" altLang="en-US" dirty="0"/>
              <a:t>对于</a:t>
            </a:r>
            <a:r>
              <a:rPr lang="en-US" altLang="zh-CN" dirty="0"/>
              <a:t>x2</a:t>
            </a:r>
            <a:r>
              <a:rPr lang="zh-CN" altLang="en-US" dirty="0"/>
              <a:t>，</a:t>
            </a:r>
            <a:r>
              <a:rPr lang="en-US" altLang="zh-CN" dirty="0"/>
              <a:t>”G. Simenon”</a:t>
            </a:r>
            <a:r>
              <a:rPr lang="zh-CN" altLang="en-US" dirty="0"/>
              <a:t>对应</a:t>
            </a:r>
            <a:r>
              <a:rPr lang="en-US" altLang="zh-CN" dirty="0"/>
              <a:t>x3</a:t>
            </a:r>
            <a:r>
              <a:rPr lang="zh-CN" altLang="en-US" dirty="0"/>
              <a:t>，所以最后结果为</a:t>
            </a:r>
            <a:r>
              <a:rPr lang="en-US" altLang="zh-CN" dirty="0"/>
              <a:t>{</a:t>
            </a:r>
            <a:r>
              <a:rPr lang="en-US" altLang="zh-CN" dirty="0">
                <a:sym typeface="+mn-ea"/>
              </a:rPr>
              <a:t>”G. Simenon”}</a:t>
            </a:r>
          </a:p>
          <a:p>
            <a:r>
              <a:rPr lang="en-US" altLang="zh-CN" dirty="0"/>
              <a:t>RDF</a:t>
            </a:r>
            <a:r>
              <a:rPr lang="zh-CN" altLang="en-US" dirty="0"/>
              <a:t>图中有一些实线和虚线，实线为显式的边，虚线为根据显式数据和一些标准化规则得到的实际应该有的边，比如说这里</a:t>
            </a:r>
            <a:r>
              <a:rPr lang="en-US" altLang="zh-CN" dirty="0"/>
              <a:t>(doi</a:t>
            </a:r>
            <a:r>
              <a:rPr lang="en-US" altLang="zh-CN" sz="1200" dirty="0"/>
              <a:t>1</a:t>
            </a:r>
            <a:r>
              <a:rPr lang="en-US" altLang="zh-CN" dirty="0"/>
              <a:t>,rdf:type,Book)</a:t>
            </a:r>
            <a:r>
              <a:rPr lang="zh-CN" altLang="en-US" dirty="0"/>
              <a:t>并且</a:t>
            </a:r>
            <a:r>
              <a:rPr lang="en-US" altLang="zh-CN" dirty="0"/>
              <a:t>(</a:t>
            </a:r>
            <a:r>
              <a:rPr lang="en-US" altLang="zh-CN" dirty="0" err="1"/>
              <a:t>Book,rdf:subClassOf,Publication</a:t>
            </a:r>
            <a:r>
              <a:rPr lang="en-US" altLang="zh-CN" dirty="0"/>
              <a:t>)</a:t>
            </a:r>
            <a:r>
              <a:rPr lang="zh-CN" altLang="en-US" dirty="0"/>
              <a:t>，那么就有</a:t>
            </a:r>
            <a:r>
              <a:rPr lang="en-US" altLang="zh-CN" dirty="0"/>
              <a:t>(doi</a:t>
            </a:r>
            <a:r>
              <a:rPr lang="en-US" altLang="zh-CN" sz="1400" dirty="0"/>
              <a:t>1</a:t>
            </a:r>
            <a:r>
              <a:rPr lang="en-US" altLang="zh-CN" dirty="0"/>
              <a:t>,rdf:type,Publication)</a:t>
            </a:r>
            <a:r>
              <a:rPr lang="zh-CN" altLang="en-US" dirty="0"/>
              <a:t>，即可以通过继承关系去推出某个点的类型</a:t>
            </a:r>
          </a:p>
        </p:txBody>
      </p:sp>
      <p:sp>
        <p:nvSpPr>
          <p:cNvPr id="7" name="页脚占位符 6"/>
          <p:cNvSpPr>
            <a:spLocks noGrp="1"/>
          </p:cNvSpPr>
          <p:nvPr>
            <p:ph type="ftr" sz="quarter" idx="3"/>
            <p:custDataLst>
              <p:tags r:id="rId2"/>
            </p:custDataLst>
          </p:nvPr>
        </p:nvSpPr>
        <p:spPr/>
        <p:txBody>
          <a:bodyPr/>
          <a:lstStyle/>
          <a:p>
            <a:r>
              <a:rPr lang="en-US" altLang="zh-CN"/>
              <a:t>Summarizing semantic graphs: a survey</a:t>
            </a:r>
            <a:endParaRPr lang="zh-CN" altLang="en-US" dirty="0"/>
          </a:p>
        </p:txBody>
      </p:sp>
      <p:sp>
        <p:nvSpPr>
          <p:cNvPr id="8" name="灯片编号占位符 7"/>
          <p:cNvSpPr>
            <a:spLocks noGrp="1"/>
          </p:cNvSpPr>
          <p:nvPr>
            <p:ph type="sldNum" sz="quarter" idx="13"/>
            <p:custDataLst>
              <p:tags r:id="rId3"/>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t>主要动机</a:t>
            </a:r>
          </a:p>
        </p:txBody>
      </p:sp>
      <p:sp>
        <p:nvSpPr>
          <p:cNvPr id="3" name="内容占位符 2"/>
          <p:cNvSpPr>
            <a:spLocks noGrp="1"/>
          </p:cNvSpPr>
          <p:nvPr>
            <p:ph sz="quarter" idx="11"/>
          </p:nvPr>
        </p:nvSpPr>
        <p:spPr/>
        <p:txBody>
          <a:bodyPr/>
          <a:lstStyle/>
          <a:p>
            <a:r>
              <a:rPr lang="zh-CN" altLang="en-US" dirty="0"/>
              <a:t>目前</a:t>
            </a:r>
            <a:r>
              <a:rPr lang="en-US" altLang="zh-CN" dirty="0"/>
              <a:t>RDF(</a:t>
            </a:r>
            <a:r>
              <a:rPr lang="en-US" altLang="zh-CN" b="0" i="0" dirty="0">
                <a:effectLst/>
                <a:latin typeface="Arial" panose="020B0604020202020204" pitchFamily="34" charset="0"/>
              </a:rPr>
              <a:t>Resource Description Framework</a:t>
            </a:r>
            <a:r>
              <a:rPr lang="en-US" altLang="zh-CN" b="0" i="0" dirty="0">
                <a:solidFill>
                  <a:srgbClr val="71777D"/>
                </a:solidFill>
                <a:effectLst/>
                <a:latin typeface="Arial" panose="020B0604020202020204" pitchFamily="34" charset="0"/>
              </a:rPr>
              <a:t>)</a:t>
            </a:r>
            <a:r>
              <a:rPr dirty="0"/>
              <a:t>的种类非常繁杂，数据也非常多</a:t>
            </a:r>
          </a:p>
          <a:p>
            <a:r>
              <a:rPr dirty="0"/>
              <a:t>但是</a:t>
            </a:r>
            <a:r>
              <a:rPr lang="en-US" altLang="zh-CN" dirty="0"/>
              <a:t>RDF</a:t>
            </a:r>
            <a:r>
              <a:rPr dirty="0"/>
              <a:t>的</a:t>
            </a:r>
            <a:r>
              <a:rPr lang="en-US" altLang="zh-CN" dirty="0"/>
              <a:t>Schema(</a:t>
            </a:r>
            <a:r>
              <a:rPr dirty="0"/>
              <a:t>模式</a:t>
            </a:r>
            <a:r>
              <a:rPr lang="en-US" altLang="zh-CN" dirty="0"/>
              <a:t>)</a:t>
            </a:r>
            <a:r>
              <a:rPr dirty="0"/>
              <a:t>结构往往是缺失的，即使有，可能也非常复杂</a:t>
            </a:r>
            <a:r>
              <a:rPr lang="zh-CN" altLang="en-US" dirty="0"/>
              <a:t>，包含上百万的类型信息</a:t>
            </a:r>
            <a:endParaRPr dirty="0"/>
          </a:p>
          <a:p>
            <a:r>
              <a:rPr dirty="0"/>
              <a:t>如何简洁地表示</a:t>
            </a:r>
            <a:r>
              <a:rPr lang="en-US" altLang="zh-CN" dirty="0"/>
              <a:t>RDF</a:t>
            </a:r>
            <a:r>
              <a:rPr dirty="0"/>
              <a:t>数据就是一个很重要的问题，而不同的方法很多，它们使用的算法、输入输出等都会有一些差异，所以本文对目前已有的</a:t>
            </a:r>
            <a:r>
              <a:rPr lang="en-US" altLang="zh-CN" dirty="0"/>
              <a:t>RDF summary</a:t>
            </a:r>
            <a:r>
              <a:rPr dirty="0"/>
              <a:t>的方法进行了分类总结</a:t>
            </a:r>
          </a:p>
        </p:txBody>
      </p:sp>
      <p:sp>
        <p:nvSpPr>
          <p:cNvPr id="4" name="页脚占位符 3"/>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5" name="灯片编号占位符 4"/>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对于不同的</a:t>
            </a:r>
            <a:r>
              <a:rPr lang="en-US" altLang="zh-CN"/>
              <a:t>summary</a:t>
            </a:r>
            <a:r>
              <a:t>进行分类</a:t>
            </a:r>
          </a:p>
        </p:txBody>
      </p:sp>
      <p:sp>
        <p:nvSpPr>
          <p:cNvPr id="3" name="内容占位符 2"/>
          <p:cNvSpPr>
            <a:spLocks noGrp="1"/>
          </p:cNvSpPr>
          <p:nvPr>
            <p:ph sz="quarter" idx="11"/>
          </p:nvPr>
        </p:nvSpPr>
        <p:spPr>
          <a:xfrm>
            <a:off x="175895" y="993775"/>
            <a:ext cx="4759325" cy="5362575"/>
          </a:xfrm>
        </p:spPr>
        <p:txBody>
          <a:bodyPr>
            <a:normAutofit fontScale="67500" lnSpcReduction="10000"/>
          </a:bodyPr>
          <a:lstStyle/>
          <a:p>
            <a:r>
              <a:rPr lang="zh-CN" altLang="en-US" dirty="0"/>
              <a:t>分类的方式有很多种</a:t>
            </a:r>
          </a:p>
          <a:p>
            <a:pPr lvl="1"/>
            <a:r>
              <a:rPr lang="zh-CN" altLang="en-US" dirty="0"/>
              <a:t>根据算法思想：结构化(主要是图结构)、Pattern-mining(模式挖掘)、统计信息或者以上的综合</a:t>
            </a:r>
          </a:p>
          <a:p>
            <a:pPr lvl="1"/>
            <a:r>
              <a:rPr lang="zh-CN" altLang="en-US" dirty="0"/>
              <a:t>根据输入：</a:t>
            </a:r>
            <a:r>
              <a:rPr lang="en-US" altLang="zh-CN" dirty="0"/>
              <a:t>Schema</a:t>
            </a:r>
            <a:r>
              <a:rPr dirty="0"/>
              <a:t>或者实例图或者两者皆有；用户输入参数</a:t>
            </a:r>
          </a:p>
          <a:p>
            <a:pPr lvl="1"/>
            <a:r>
              <a:rPr dirty="0"/>
              <a:t>根据输出：图结构或者其他；表示</a:t>
            </a:r>
            <a:r>
              <a:rPr lang="en-US" altLang="zh-CN" dirty="0"/>
              <a:t>Schema</a:t>
            </a:r>
            <a:r>
              <a:rPr dirty="0"/>
              <a:t>或者实例数据或者都有</a:t>
            </a:r>
          </a:p>
          <a:p>
            <a:pPr lvl="1"/>
            <a:r>
              <a:rPr dirty="0"/>
              <a:t>根据目的：作为索引、加速查询效率、源选择、可视化、模式发现</a:t>
            </a:r>
          </a:p>
          <a:p>
            <a:pPr lvl="1"/>
            <a:r>
              <a:rPr dirty="0"/>
              <a:t>根据可用性：</a:t>
            </a:r>
            <a:r>
              <a:rPr lang="en-US" altLang="zh-CN" dirty="0"/>
              <a:t>summary</a:t>
            </a:r>
            <a:r>
              <a:rPr dirty="0"/>
              <a:t>工具是否公开可用；是否开源</a:t>
            </a:r>
          </a:p>
          <a:p>
            <a:pPr lvl="1"/>
            <a:r>
              <a:rPr dirty="0"/>
              <a:t>根据质量：</a:t>
            </a:r>
            <a:r>
              <a:rPr lang="en-US" altLang="zh-CN" dirty="0"/>
              <a:t>summary</a:t>
            </a:r>
            <a:r>
              <a:rPr dirty="0"/>
              <a:t>的准确率</a:t>
            </a:r>
            <a:r>
              <a:rPr lang="en-US" altLang="zh-CN" dirty="0"/>
              <a:t>(</a:t>
            </a:r>
            <a:r>
              <a:rPr dirty="0"/>
              <a:t>和理想比</a:t>
            </a:r>
            <a:r>
              <a:rPr lang="en-US" altLang="zh-CN" dirty="0"/>
              <a:t>)</a:t>
            </a:r>
            <a:r>
              <a:rPr dirty="0"/>
              <a:t>；计算复杂度</a:t>
            </a:r>
          </a:p>
          <a:p>
            <a:pPr marL="228600" lvl="0" indent="-228600">
              <a:buFont typeface="Wingdings" panose="05000000000000000000" charset="0"/>
              <a:buChar char="p"/>
            </a:pPr>
            <a:r>
              <a:rPr dirty="0">
                <a:solidFill>
                  <a:schemeClr val="tx1"/>
                </a:solidFill>
              </a:rPr>
              <a:t>文章之后的部分按照算法思想分类介绍，即</a:t>
            </a:r>
            <a:r>
              <a:rPr dirty="0">
                <a:sym typeface="+mn-ea"/>
              </a:rPr>
              <a:t>结构化(主要是图结构)、Pattern-mining(模式挖掘)、统计信息三部分</a:t>
            </a:r>
          </a:p>
        </p:txBody>
      </p:sp>
      <p:pic>
        <p:nvPicPr>
          <p:cNvPr id="4" name="图片 3" descr="分类方法"/>
          <p:cNvPicPr>
            <a:picLocks noChangeAspect="1"/>
          </p:cNvPicPr>
          <p:nvPr/>
        </p:nvPicPr>
        <p:blipFill>
          <a:blip r:embed="rId5"/>
          <a:stretch>
            <a:fillRect/>
          </a:stretch>
        </p:blipFill>
        <p:spPr>
          <a:xfrm>
            <a:off x="4921885" y="2186940"/>
            <a:ext cx="7270115" cy="3238500"/>
          </a:xfrm>
          <a:prstGeom prst="rect">
            <a:avLst/>
          </a:prstGeom>
        </p:spPr>
      </p:pic>
      <p:sp>
        <p:nvSpPr>
          <p:cNvPr id="5" name="页脚占位符 4"/>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6" name="灯片编号占位符 5"/>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图形 11"/>
          <p:cNvSpPr/>
          <p:nvPr>
            <p:custDataLst>
              <p:tags r:id="rId1"/>
            </p:custDataLst>
          </p:nvPr>
        </p:nvSpPr>
        <p:spPr>
          <a:xfrm>
            <a:off x="5817708" y="2881006"/>
            <a:ext cx="556581" cy="62938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rgbClr val="4373CC"/>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grpSp>
        <p:nvGrpSpPr>
          <p:cNvPr id="75" name="组合 74"/>
          <p:cNvGrpSpPr/>
          <p:nvPr/>
        </p:nvGrpSpPr>
        <p:grpSpPr>
          <a:xfrm>
            <a:off x="6809116" y="2052392"/>
            <a:ext cx="4169434" cy="2275515"/>
            <a:chOff x="6809116" y="1544392"/>
            <a:chExt cx="4169434" cy="2275515"/>
          </a:xfrm>
        </p:grpSpPr>
        <p:sp>
          <p:nvSpPr>
            <p:cNvPr id="70" name="文本框 69"/>
            <p:cNvSpPr txBox="1"/>
            <p:nvPr/>
          </p:nvSpPr>
          <p:spPr>
            <a:xfrm>
              <a:off x="6809116" y="1544392"/>
              <a:ext cx="4169434" cy="645160"/>
            </a:xfrm>
            <a:prstGeom prst="rect">
              <a:avLst/>
            </a:prstGeom>
            <a:noFill/>
          </p:spPr>
          <p:txBody>
            <a:bodyPr wrap="square" rtlCol="0" anchor="ctr">
              <a:spAutoFit/>
            </a:bodyPr>
            <a:lstStyle/>
            <a:p>
              <a:r>
                <a:rPr lang="zh-CN" altLang="en-US" sz="3600" dirty="0"/>
                <a:t>背景与动机介绍</a:t>
              </a:r>
            </a:p>
          </p:txBody>
        </p:sp>
        <p:sp>
          <p:nvSpPr>
            <p:cNvPr id="71" name="文本框 70"/>
            <p:cNvSpPr txBox="1"/>
            <p:nvPr/>
          </p:nvSpPr>
          <p:spPr>
            <a:xfrm>
              <a:off x="6809116" y="2335862"/>
              <a:ext cx="4169434" cy="645160"/>
            </a:xfrm>
            <a:prstGeom prst="rect">
              <a:avLst/>
            </a:prstGeom>
            <a:noFill/>
          </p:spPr>
          <p:txBody>
            <a:bodyPr wrap="square" rtlCol="0" anchor="ctr">
              <a:spAutoFit/>
            </a:bodyPr>
            <a:lstStyle/>
            <a:p>
              <a:r>
                <a:rPr lang="zh-CN" altLang="en-US" sz="3600" dirty="0"/>
                <a:t>不同的算法思想</a:t>
              </a:r>
            </a:p>
          </p:txBody>
        </p:sp>
        <p:sp>
          <p:nvSpPr>
            <p:cNvPr id="72" name="文本框 71"/>
            <p:cNvSpPr txBox="1"/>
            <p:nvPr/>
          </p:nvSpPr>
          <p:spPr>
            <a:xfrm>
              <a:off x="6809116" y="3127332"/>
              <a:ext cx="4169434" cy="645160"/>
            </a:xfrm>
            <a:prstGeom prst="rect">
              <a:avLst/>
            </a:prstGeom>
            <a:noFill/>
          </p:spPr>
          <p:txBody>
            <a:bodyPr wrap="square" rtlCol="0" anchor="ctr">
              <a:spAutoFit/>
            </a:bodyPr>
            <a:lstStyle/>
            <a:p>
              <a:endParaRPr lang="zh-CN" altLang="en-US" sz="3600"/>
            </a:p>
          </p:txBody>
        </p:sp>
        <p:sp>
          <p:nvSpPr>
            <p:cNvPr id="73" name="文本框 72"/>
            <p:cNvSpPr txBox="1"/>
            <p:nvPr/>
          </p:nvSpPr>
          <p:spPr>
            <a:xfrm>
              <a:off x="6809116" y="3173576"/>
              <a:ext cx="4169434" cy="646331"/>
            </a:xfrm>
            <a:prstGeom prst="rect">
              <a:avLst/>
            </a:prstGeom>
            <a:noFill/>
          </p:spPr>
          <p:txBody>
            <a:bodyPr wrap="square" rtlCol="0" anchor="ctr">
              <a:spAutoFit/>
            </a:bodyPr>
            <a:lstStyle/>
            <a:p>
              <a:r>
                <a:rPr lang="zh-CN" altLang="en-US" sz="3600" dirty="0"/>
                <a:t>论文总结与启发</a:t>
              </a:r>
            </a:p>
          </p:txBody>
        </p:sp>
      </p:grpSp>
      <p:grpSp>
        <p:nvGrpSpPr>
          <p:cNvPr id="82" name="组合 81"/>
          <p:cNvGrpSpPr/>
          <p:nvPr/>
        </p:nvGrpSpPr>
        <p:grpSpPr>
          <a:xfrm>
            <a:off x="5797404" y="2259415"/>
            <a:ext cx="576868" cy="2086742"/>
            <a:chOff x="5807905" y="1722704"/>
            <a:chExt cx="556581" cy="2086743"/>
          </a:xfrm>
        </p:grpSpPr>
        <p:grpSp>
          <p:nvGrpSpPr>
            <p:cNvPr id="83" name="组合 82"/>
            <p:cNvGrpSpPr/>
            <p:nvPr/>
          </p:nvGrpSpPr>
          <p:grpSpPr>
            <a:xfrm>
              <a:off x="5807905" y="3144668"/>
              <a:ext cx="556581" cy="664779"/>
              <a:chOff x="5807905" y="3144668"/>
              <a:chExt cx="556581" cy="664779"/>
            </a:xfrm>
          </p:grpSpPr>
          <p:sp>
            <p:nvSpPr>
              <p:cNvPr id="96" name="图形 11"/>
              <p:cNvSpPr/>
              <p:nvPr/>
            </p:nvSpPr>
            <p:spPr>
              <a:xfrm>
                <a:off x="5807905" y="3144668"/>
                <a:ext cx="556581" cy="66477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sp>
            <p:nvSpPr>
              <p:cNvPr id="97" name="图形 2"/>
              <p:cNvSpPr/>
              <p:nvPr/>
            </p:nvSpPr>
            <p:spPr>
              <a:xfrm>
                <a:off x="5990911" y="3338310"/>
                <a:ext cx="190568" cy="277494"/>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2800"/>
              </a:p>
            </p:txBody>
          </p:sp>
        </p:grpSp>
        <p:sp>
          <p:nvSpPr>
            <p:cNvPr id="93" name="任意多边形: 形状 37"/>
            <p:cNvSpPr/>
            <p:nvPr/>
          </p:nvSpPr>
          <p:spPr>
            <a:xfrm>
              <a:off x="5950962" y="2514477"/>
              <a:ext cx="290072" cy="306379"/>
            </a:xfrm>
            <a:custGeom>
              <a:avLst/>
              <a:gdLst>
                <a:gd name="connsiteX0" fmla="*/ 184040 w 366717"/>
                <a:gd name="connsiteY0" fmla="*/ 157687 h 366713"/>
                <a:gd name="connsiteX1" fmla="*/ 157961 w 366717"/>
                <a:gd name="connsiteY1" fmla="*/ 183766 h 366713"/>
                <a:gd name="connsiteX2" fmla="*/ 184040 w 366717"/>
                <a:gd name="connsiteY2" fmla="*/ 209845 h 366713"/>
                <a:gd name="connsiteX3" fmla="*/ 210119 w 366717"/>
                <a:gd name="connsiteY3" fmla="*/ 183766 h 366713"/>
                <a:gd name="connsiteX4" fmla="*/ 184040 w 366717"/>
                <a:gd name="connsiteY4" fmla="*/ 157687 h 366713"/>
                <a:gd name="connsiteX5" fmla="*/ 184040 w 366717"/>
                <a:gd name="connsiteY5" fmla="*/ 131497 h 366713"/>
                <a:gd name="connsiteX6" fmla="*/ 236313 w 366717"/>
                <a:gd name="connsiteY6" fmla="*/ 183770 h 366713"/>
                <a:gd name="connsiteX7" fmla="*/ 184040 w 366717"/>
                <a:gd name="connsiteY7" fmla="*/ 236043 h 366713"/>
                <a:gd name="connsiteX8" fmla="*/ 131767 w 366717"/>
                <a:gd name="connsiteY8" fmla="*/ 183770 h 366713"/>
                <a:gd name="connsiteX9" fmla="*/ 184040 w 366717"/>
                <a:gd name="connsiteY9" fmla="*/ 131497 h 366713"/>
                <a:gd name="connsiteX10" fmla="*/ 196449 w 366717"/>
                <a:gd name="connsiteY10" fmla="*/ 63651 h 366713"/>
                <a:gd name="connsiteX11" fmla="*/ 196449 w 366717"/>
                <a:gd name="connsiteY11" fmla="*/ 95828 h 366713"/>
                <a:gd name="connsiteX12" fmla="*/ 192168 w 366717"/>
                <a:gd name="connsiteY12" fmla="*/ 99692 h 366713"/>
                <a:gd name="connsiteX13" fmla="*/ 174606 w 366717"/>
                <a:gd name="connsiteY13" fmla="*/ 99827 h 366713"/>
                <a:gd name="connsiteX14" fmla="*/ 170259 w 366717"/>
                <a:gd name="connsiteY14" fmla="*/ 95967 h 366713"/>
                <a:gd name="connsiteX15" fmla="*/ 170259 w 366717"/>
                <a:gd name="connsiteY15" fmla="*/ 63802 h 366713"/>
                <a:gd name="connsiteX16" fmla="*/ 64040 w 366717"/>
                <a:gd name="connsiteY16" fmla="*/ 170263 h 366713"/>
                <a:gd name="connsiteX17" fmla="*/ 96205 w 366717"/>
                <a:gd name="connsiteY17" fmla="*/ 170263 h 366713"/>
                <a:gd name="connsiteX18" fmla="*/ 100064 w 366717"/>
                <a:gd name="connsiteY18" fmla="*/ 174602 h 366713"/>
                <a:gd name="connsiteX19" fmla="*/ 99565 w 366717"/>
                <a:gd name="connsiteY19" fmla="*/ 183770 h 366713"/>
                <a:gd name="connsiteX20" fmla="*/ 99982 w 366717"/>
                <a:gd name="connsiteY20" fmla="*/ 192168 h 366713"/>
                <a:gd name="connsiteX21" fmla="*/ 96119 w 366717"/>
                <a:gd name="connsiteY21" fmla="*/ 196457 h 366713"/>
                <a:gd name="connsiteX22" fmla="*/ 63950 w 366717"/>
                <a:gd name="connsiteY22" fmla="*/ 196457 h 366713"/>
                <a:gd name="connsiteX23" fmla="*/ 170263 w 366717"/>
                <a:gd name="connsiteY23" fmla="*/ 303741 h 366713"/>
                <a:gd name="connsiteX24" fmla="*/ 170263 w 366717"/>
                <a:gd name="connsiteY24" fmla="*/ 271576 h 366713"/>
                <a:gd name="connsiteX25" fmla="*/ 174610 w 366717"/>
                <a:gd name="connsiteY25" fmla="*/ 267717 h 366713"/>
                <a:gd name="connsiteX26" fmla="*/ 192172 w 366717"/>
                <a:gd name="connsiteY26" fmla="*/ 267852 h 366713"/>
                <a:gd name="connsiteX27" fmla="*/ 196453 w 366717"/>
                <a:gd name="connsiteY27" fmla="*/ 271715 h 366713"/>
                <a:gd name="connsiteX28" fmla="*/ 196453 w 366717"/>
                <a:gd name="connsiteY28" fmla="*/ 303893 h 366713"/>
                <a:gd name="connsiteX29" fmla="*/ 304130 w 366717"/>
                <a:gd name="connsiteY29" fmla="*/ 196461 h 366713"/>
                <a:gd name="connsiteX30" fmla="*/ 271961 w 366717"/>
                <a:gd name="connsiteY30" fmla="*/ 196461 h 366713"/>
                <a:gd name="connsiteX31" fmla="*/ 268097 w 366717"/>
                <a:gd name="connsiteY31" fmla="*/ 192172 h 366713"/>
                <a:gd name="connsiteX32" fmla="*/ 268515 w 366717"/>
                <a:gd name="connsiteY32" fmla="*/ 183774 h 366713"/>
                <a:gd name="connsiteX33" fmla="*/ 268015 w 366717"/>
                <a:gd name="connsiteY33" fmla="*/ 174606 h 366713"/>
                <a:gd name="connsiteX34" fmla="*/ 271875 w 366717"/>
                <a:gd name="connsiteY34" fmla="*/ 170268 h 366713"/>
                <a:gd name="connsiteX35" fmla="*/ 304036 w 366717"/>
                <a:gd name="connsiteY35" fmla="*/ 170268 h 366713"/>
                <a:gd name="connsiteX36" fmla="*/ 196449 w 366717"/>
                <a:gd name="connsiteY36" fmla="*/ 63651 h 366713"/>
                <a:gd name="connsiteX37" fmla="*/ 174148 w 366717"/>
                <a:gd name="connsiteY37" fmla="*/ 0 h 366713"/>
                <a:gd name="connsiteX38" fmla="*/ 192565 w 366717"/>
                <a:gd name="connsiteY38" fmla="*/ 0 h 366713"/>
                <a:gd name="connsiteX39" fmla="*/ 196453 w 366717"/>
                <a:gd name="connsiteY39" fmla="*/ 3888 h 366713"/>
                <a:gd name="connsiteX40" fmla="*/ 196453 w 366717"/>
                <a:gd name="connsiteY40" fmla="*/ 37334 h 366713"/>
                <a:gd name="connsiteX41" fmla="*/ 241244 w 366717"/>
                <a:gd name="connsiteY41" fmla="*/ 48364 h 366713"/>
                <a:gd name="connsiteX42" fmla="*/ 287951 w 366717"/>
                <a:gd name="connsiteY42" fmla="*/ 79854 h 366713"/>
                <a:gd name="connsiteX43" fmla="*/ 319441 w 366717"/>
                <a:gd name="connsiteY43" fmla="*/ 126561 h 366713"/>
                <a:gd name="connsiteX44" fmla="*/ 330377 w 366717"/>
                <a:gd name="connsiteY44" fmla="*/ 170259 h 366713"/>
                <a:gd name="connsiteX45" fmla="*/ 362828 w 366717"/>
                <a:gd name="connsiteY45" fmla="*/ 170259 h 366713"/>
                <a:gd name="connsiteX46" fmla="*/ 366717 w 366717"/>
                <a:gd name="connsiteY46" fmla="*/ 174148 h 366713"/>
                <a:gd name="connsiteX47" fmla="*/ 366717 w 366717"/>
                <a:gd name="connsiteY47" fmla="*/ 192565 h 366713"/>
                <a:gd name="connsiteX48" fmla="*/ 362828 w 366717"/>
                <a:gd name="connsiteY48" fmla="*/ 196453 h 366713"/>
                <a:gd name="connsiteX49" fmla="*/ 330446 w 366717"/>
                <a:gd name="connsiteY49" fmla="*/ 196453 h 366713"/>
                <a:gd name="connsiteX50" fmla="*/ 319441 w 366717"/>
                <a:gd name="connsiteY50" fmla="*/ 240970 h 366713"/>
                <a:gd name="connsiteX51" fmla="*/ 287951 w 366717"/>
                <a:gd name="connsiteY51" fmla="*/ 287677 h 366713"/>
                <a:gd name="connsiteX52" fmla="*/ 241244 w 366717"/>
                <a:gd name="connsiteY52" fmla="*/ 319167 h 366713"/>
                <a:gd name="connsiteX53" fmla="*/ 196453 w 366717"/>
                <a:gd name="connsiteY53" fmla="*/ 330197 h 366713"/>
                <a:gd name="connsiteX54" fmla="*/ 196453 w 366717"/>
                <a:gd name="connsiteY54" fmla="*/ 362824 h 366713"/>
                <a:gd name="connsiteX55" fmla="*/ 192565 w 366717"/>
                <a:gd name="connsiteY55" fmla="*/ 366713 h 366713"/>
                <a:gd name="connsiteX56" fmla="*/ 174148 w 366717"/>
                <a:gd name="connsiteY56" fmla="*/ 366713 h 366713"/>
                <a:gd name="connsiteX57" fmla="*/ 170259 w 366717"/>
                <a:gd name="connsiteY57" fmla="*/ 362824 h 366713"/>
                <a:gd name="connsiteX58" fmla="*/ 170259 w 366717"/>
                <a:gd name="connsiteY58" fmla="*/ 330078 h 366713"/>
                <a:gd name="connsiteX59" fmla="*/ 126835 w 366717"/>
                <a:gd name="connsiteY59" fmla="*/ 319167 h 366713"/>
                <a:gd name="connsiteX60" fmla="*/ 80128 w 366717"/>
                <a:gd name="connsiteY60" fmla="*/ 287677 h 366713"/>
                <a:gd name="connsiteX61" fmla="*/ 48639 w 366717"/>
                <a:gd name="connsiteY61" fmla="*/ 240970 h 366713"/>
                <a:gd name="connsiteX62" fmla="*/ 37633 w 366717"/>
                <a:gd name="connsiteY62" fmla="*/ 196453 h 366713"/>
                <a:gd name="connsiteX63" fmla="*/ 3888 w 366717"/>
                <a:gd name="connsiteY63" fmla="*/ 196453 h 366713"/>
                <a:gd name="connsiteX64" fmla="*/ 0 w 366717"/>
                <a:gd name="connsiteY64" fmla="*/ 192565 h 366713"/>
                <a:gd name="connsiteX65" fmla="*/ 0 w 366717"/>
                <a:gd name="connsiteY65" fmla="*/ 174148 h 366713"/>
                <a:gd name="connsiteX66" fmla="*/ 3888 w 366717"/>
                <a:gd name="connsiteY66" fmla="*/ 170259 h 366713"/>
                <a:gd name="connsiteX67" fmla="*/ 37703 w 366717"/>
                <a:gd name="connsiteY67" fmla="*/ 170259 h 366713"/>
                <a:gd name="connsiteX68" fmla="*/ 48639 w 366717"/>
                <a:gd name="connsiteY68" fmla="*/ 126561 h 366713"/>
                <a:gd name="connsiteX69" fmla="*/ 80128 w 366717"/>
                <a:gd name="connsiteY69" fmla="*/ 79854 h 366713"/>
                <a:gd name="connsiteX70" fmla="*/ 126835 w 366717"/>
                <a:gd name="connsiteY70" fmla="*/ 48364 h 366713"/>
                <a:gd name="connsiteX71" fmla="*/ 170259 w 366717"/>
                <a:gd name="connsiteY71" fmla="*/ 37453 h 366713"/>
                <a:gd name="connsiteX72" fmla="*/ 170259 w 366717"/>
                <a:gd name="connsiteY72" fmla="*/ 3888 h 366713"/>
                <a:gd name="connsiteX73" fmla="*/ 174148 w 366717"/>
                <a:gd name="connsiteY73" fmla="*/ 0 h 36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66717" h="366713">
                  <a:moveTo>
                    <a:pt x="184040" y="157687"/>
                  </a:moveTo>
                  <a:cubicBezTo>
                    <a:pt x="169658" y="157687"/>
                    <a:pt x="157961" y="169388"/>
                    <a:pt x="157961" y="183766"/>
                  </a:cubicBezTo>
                  <a:cubicBezTo>
                    <a:pt x="157961" y="198144"/>
                    <a:pt x="169662" y="209845"/>
                    <a:pt x="184040" y="209845"/>
                  </a:cubicBezTo>
                  <a:cubicBezTo>
                    <a:pt x="198418" y="209845"/>
                    <a:pt x="210119" y="198144"/>
                    <a:pt x="210119" y="183766"/>
                  </a:cubicBezTo>
                  <a:cubicBezTo>
                    <a:pt x="210119" y="169388"/>
                    <a:pt x="198422" y="157687"/>
                    <a:pt x="184040" y="157687"/>
                  </a:cubicBezTo>
                  <a:close/>
                  <a:moveTo>
                    <a:pt x="184040" y="131497"/>
                  </a:moveTo>
                  <a:cubicBezTo>
                    <a:pt x="212861" y="131497"/>
                    <a:pt x="236313" y="154949"/>
                    <a:pt x="236313" y="183770"/>
                  </a:cubicBezTo>
                  <a:cubicBezTo>
                    <a:pt x="236313" y="212591"/>
                    <a:pt x="212865" y="236043"/>
                    <a:pt x="184040" y="236043"/>
                  </a:cubicBezTo>
                  <a:cubicBezTo>
                    <a:pt x="155214" y="236043"/>
                    <a:pt x="131767" y="212591"/>
                    <a:pt x="131767" y="183770"/>
                  </a:cubicBezTo>
                  <a:cubicBezTo>
                    <a:pt x="131767" y="154949"/>
                    <a:pt x="155219" y="131497"/>
                    <a:pt x="184040" y="131497"/>
                  </a:cubicBezTo>
                  <a:close/>
                  <a:moveTo>
                    <a:pt x="196449" y="63651"/>
                  </a:moveTo>
                  <a:lnTo>
                    <a:pt x="196449" y="95828"/>
                  </a:lnTo>
                  <a:cubicBezTo>
                    <a:pt x="196449" y="98128"/>
                    <a:pt x="194460" y="99913"/>
                    <a:pt x="192168" y="99692"/>
                  </a:cubicBezTo>
                  <a:cubicBezTo>
                    <a:pt x="186325" y="99126"/>
                    <a:pt x="180439" y="99172"/>
                    <a:pt x="174606" y="99827"/>
                  </a:cubicBezTo>
                  <a:cubicBezTo>
                    <a:pt x="172293" y="100085"/>
                    <a:pt x="170259" y="98296"/>
                    <a:pt x="170259" y="95967"/>
                  </a:cubicBezTo>
                  <a:lnTo>
                    <a:pt x="170259" y="63802"/>
                  </a:lnTo>
                  <a:cubicBezTo>
                    <a:pt x="114573" y="70154"/>
                    <a:pt x="70269" y="114536"/>
                    <a:pt x="64040" y="170263"/>
                  </a:cubicBezTo>
                  <a:lnTo>
                    <a:pt x="96205" y="170263"/>
                  </a:lnTo>
                  <a:cubicBezTo>
                    <a:pt x="98529" y="170263"/>
                    <a:pt x="100318" y="172289"/>
                    <a:pt x="100064" y="174602"/>
                  </a:cubicBezTo>
                  <a:cubicBezTo>
                    <a:pt x="99737" y="177614"/>
                    <a:pt x="99565" y="180671"/>
                    <a:pt x="99565" y="183770"/>
                  </a:cubicBezTo>
                  <a:cubicBezTo>
                    <a:pt x="99565" y="186602"/>
                    <a:pt x="99708" y="189405"/>
                    <a:pt x="99982" y="192168"/>
                  </a:cubicBezTo>
                  <a:cubicBezTo>
                    <a:pt x="100212" y="194464"/>
                    <a:pt x="98423" y="196457"/>
                    <a:pt x="96119" y="196457"/>
                  </a:cubicBezTo>
                  <a:lnTo>
                    <a:pt x="63950" y="196457"/>
                  </a:lnTo>
                  <a:cubicBezTo>
                    <a:pt x="69835" y="252569"/>
                    <a:pt x="114303" y="297356"/>
                    <a:pt x="170263" y="303741"/>
                  </a:cubicBezTo>
                  <a:lnTo>
                    <a:pt x="170263" y="271576"/>
                  </a:lnTo>
                  <a:cubicBezTo>
                    <a:pt x="170263" y="269247"/>
                    <a:pt x="172293" y="267459"/>
                    <a:pt x="174610" y="267717"/>
                  </a:cubicBezTo>
                  <a:cubicBezTo>
                    <a:pt x="180443" y="268372"/>
                    <a:pt x="186329" y="268418"/>
                    <a:pt x="192172" y="267852"/>
                  </a:cubicBezTo>
                  <a:cubicBezTo>
                    <a:pt x="194464" y="267631"/>
                    <a:pt x="196453" y="269411"/>
                    <a:pt x="196453" y="271715"/>
                  </a:cubicBezTo>
                  <a:lnTo>
                    <a:pt x="196453" y="303893"/>
                  </a:lnTo>
                  <a:cubicBezTo>
                    <a:pt x="253060" y="298085"/>
                    <a:pt x="298199" y="253019"/>
                    <a:pt x="304130" y="196461"/>
                  </a:cubicBezTo>
                  <a:lnTo>
                    <a:pt x="271961" y="196461"/>
                  </a:lnTo>
                  <a:cubicBezTo>
                    <a:pt x="269656" y="196461"/>
                    <a:pt x="267868" y="194468"/>
                    <a:pt x="268097" y="192172"/>
                  </a:cubicBezTo>
                  <a:cubicBezTo>
                    <a:pt x="268375" y="189409"/>
                    <a:pt x="268515" y="186606"/>
                    <a:pt x="268515" y="183774"/>
                  </a:cubicBezTo>
                  <a:cubicBezTo>
                    <a:pt x="268515" y="180675"/>
                    <a:pt x="268343" y="177618"/>
                    <a:pt x="268015" y="174606"/>
                  </a:cubicBezTo>
                  <a:cubicBezTo>
                    <a:pt x="267762" y="172293"/>
                    <a:pt x="269550" y="170268"/>
                    <a:pt x="271875" y="170268"/>
                  </a:cubicBezTo>
                  <a:lnTo>
                    <a:pt x="304036" y="170268"/>
                  </a:lnTo>
                  <a:cubicBezTo>
                    <a:pt x="297753" y="114090"/>
                    <a:pt x="252778" y="69430"/>
                    <a:pt x="196449" y="63651"/>
                  </a:cubicBezTo>
                  <a:close/>
                  <a:moveTo>
                    <a:pt x="174148" y="0"/>
                  </a:moveTo>
                  <a:lnTo>
                    <a:pt x="192565" y="0"/>
                  </a:lnTo>
                  <a:cubicBezTo>
                    <a:pt x="194714" y="0"/>
                    <a:pt x="196453" y="1739"/>
                    <a:pt x="196453" y="3888"/>
                  </a:cubicBezTo>
                  <a:lnTo>
                    <a:pt x="196453" y="37334"/>
                  </a:lnTo>
                  <a:cubicBezTo>
                    <a:pt x="211907" y="38619"/>
                    <a:pt x="226928" y="42307"/>
                    <a:pt x="241244" y="48364"/>
                  </a:cubicBezTo>
                  <a:cubicBezTo>
                    <a:pt x="258745" y="55768"/>
                    <a:pt x="274461" y="66364"/>
                    <a:pt x="287951" y="79854"/>
                  </a:cubicBezTo>
                  <a:cubicBezTo>
                    <a:pt x="301445" y="93344"/>
                    <a:pt x="312037" y="109060"/>
                    <a:pt x="319441" y="126561"/>
                  </a:cubicBezTo>
                  <a:cubicBezTo>
                    <a:pt x="325355" y="140542"/>
                    <a:pt x="329010" y="155190"/>
                    <a:pt x="330377" y="170259"/>
                  </a:cubicBezTo>
                  <a:lnTo>
                    <a:pt x="362828" y="170259"/>
                  </a:lnTo>
                  <a:cubicBezTo>
                    <a:pt x="364973" y="170259"/>
                    <a:pt x="366717" y="171999"/>
                    <a:pt x="366717" y="174148"/>
                  </a:cubicBezTo>
                  <a:lnTo>
                    <a:pt x="366717" y="192565"/>
                  </a:lnTo>
                  <a:cubicBezTo>
                    <a:pt x="366717" y="194714"/>
                    <a:pt x="364977" y="196453"/>
                    <a:pt x="362828" y="196453"/>
                  </a:cubicBezTo>
                  <a:lnTo>
                    <a:pt x="330446" y="196453"/>
                  </a:lnTo>
                  <a:cubicBezTo>
                    <a:pt x="329141" y="211809"/>
                    <a:pt x="325461" y="226736"/>
                    <a:pt x="319441" y="240970"/>
                  </a:cubicBezTo>
                  <a:cubicBezTo>
                    <a:pt x="312037" y="258471"/>
                    <a:pt x="301441" y="274187"/>
                    <a:pt x="287951" y="287677"/>
                  </a:cubicBezTo>
                  <a:cubicBezTo>
                    <a:pt x="274461" y="301171"/>
                    <a:pt x="258745" y="311763"/>
                    <a:pt x="241244" y="319167"/>
                  </a:cubicBezTo>
                  <a:cubicBezTo>
                    <a:pt x="226924" y="325224"/>
                    <a:pt x="211907" y="328912"/>
                    <a:pt x="196453" y="330197"/>
                  </a:cubicBezTo>
                  <a:lnTo>
                    <a:pt x="196453" y="362824"/>
                  </a:lnTo>
                  <a:cubicBezTo>
                    <a:pt x="196453" y="364973"/>
                    <a:pt x="194714" y="366713"/>
                    <a:pt x="192565" y="366713"/>
                  </a:cubicBezTo>
                  <a:lnTo>
                    <a:pt x="174148" y="366713"/>
                  </a:lnTo>
                  <a:cubicBezTo>
                    <a:pt x="171999" y="366713"/>
                    <a:pt x="170259" y="364973"/>
                    <a:pt x="170259" y="362824"/>
                  </a:cubicBezTo>
                  <a:lnTo>
                    <a:pt x="170259" y="330078"/>
                  </a:lnTo>
                  <a:cubicBezTo>
                    <a:pt x="155288" y="328691"/>
                    <a:pt x="140730" y="325044"/>
                    <a:pt x="126835" y="319167"/>
                  </a:cubicBezTo>
                  <a:cubicBezTo>
                    <a:pt x="109334" y="311763"/>
                    <a:pt x="93622" y="301167"/>
                    <a:pt x="80128" y="287677"/>
                  </a:cubicBezTo>
                  <a:cubicBezTo>
                    <a:pt x="66634" y="274187"/>
                    <a:pt x="56042" y="258471"/>
                    <a:pt x="48639" y="240970"/>
                  </a:cubicBezTo>
                  <a:cubicBezTo>
                    <a:pt x="42618" y="226736"/>
                    <a:pt x="38939" y="211809"/>
                    <a:pt x="37633" y="196453"/>
                  </a:cubicBezTo>
                  <a:lnTo>
                    <a:pt x="3888" y="196453"/>
                  </a:lnTo>
                  <a:cubicBezTo>
                    <a:pt x="1739" y="196453"/>
                    <a:pt x="0" y="194714"/>
                    <a:pt x="0" y="192565"/>
                  </a:cubicBezTo>
                  <a:lnTo>
                    <a:pt x="0" y="174148"/>
                  </a:lnTo>
                  <a:cubicBezTo>
                    <a:pt x="0" y="171999"/>
                    <a:pt x="1739" y="170259"/>
                    <a:pt x="3888" y="170259"/>
                  </a:cubicBezTo>
                  <a:lnTo>
                    <a:pt x="37703" y="170259"/>
                  </a:lnTo>
                  <a:cubicBezTo>
                    <a:pt x="39070" y="155190"/>
                    <a:pt x="42724" y="140542"/>
                    <a:pt x="48639" y="126561"/>
                  </a:cubicBezTo>
                  <a:cubicBezTo>
                    <a:pt x="56042" y="109060"/>
                    <a:pt x="66639" y="93348"/>
                    <a:pt x="80128" y="79854"/>
                  </a:cubicBezTo>
                  <a:cubicBezTo>
                    <a:pt x="93618" y="66360"/>
                    <a:pt x="109334" y="55768"/>
                    <a:pt x="126835" y="48364"/>
                  </a:cubicBezTo>
                  <a:cubicBezTo>
                    <a:pt x="140730" y="42487"/>
                    <a:pt x="155288" y="38840"/>
                    <a:pt x="170259" y="37453"/>
                  </a:cubicBezTo>
                  <a:lnTo>
                    <a:pt x="170259" y="3888"/>
                  </a:lnTo>
                  <a:cubicBezTo>
                    <a:pt x="170259" y="1739"/>
                    <a:pt x="171999" y="0"/>
                    <a:pt x="174148" y="0"/>
                  </a:cubicBezTo>
                  <a:close/>
                </a:path>
              </a:pathLst>
            </a:custGeom>
            <a:solidFill>
              <a:schemeClr val="bg1">
                <a:lumMod val="85000"/>
              </a:schemeClr>
            </a:solidFill>
            <a:ln w="409" cap="flat">
              <a:solidFill>
                <a:srgbClr val="A6A6A6"/>
              </a:solidFill>
              <a:prstDash val="solid"/>
              <a:miter/>
            </a:ln>
          </p:spPr>
          <p:txBody>
            <a:bodyPr rtlCol="0" anchor="ctr"/>
            <a:lstStyle/>
            <a:p>
              <a:endParaRPr lang="zh-CN" altLang="en-US" sz="2800" dirty="0"/>
            </a:p>
          </p:txBody>
        </p:sp>
        <p:sp>
          <p:nvSpPr>
            <p:cNvPr id="91" name="任意多边形: 形状 40"/>
            <p:cNvSpPr>
              <a:spLocks noChangeAspect="1"/>
            </p:cNvSpPr>
            <p:nvPr/>
          </p:nvSpPr>
          <p:spPr>
            <a:xfrm>
              <a:off x="5964550" y="1722704"/>
              <a:ext cx="262896" cy="306984"/>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solidFill>
            <a:ln w="409" cap="flat">
              <a:noFill/>
              <a:prstDash val="solid"/>
              <a:miter/>
            </a:ln>
          </p:spPr>
          <p:txBody>
            <a:bodyPr rtlCol="0" anchor="ctr"/>
            <a:lstStyle/>
            <a:p>
              <a:endParaRPr lang="zh-CN" altLang="en-US" sz="2800"/>
            </a:p>
          </p:txBody>
        </p:sp>
      </p:grpSp>
      <p:sp>
        <p:nvSpPr>
          <p:cNvPr id="34" name="图形 11"/>
          <p:cNvSpPr/>
          <p:nvPr>
            <p:custDataLst>
              <p:tags r:id="rId2"/>
            </p:custDataLst>
          </p:nvPr>
        </p:nvSpPr>
        <p:spPr>
          <a:xfrm>
            <a:off x="5817708" y="2080517"/>
            <a:ext cx="556581" cy="62938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buClr>
                <a:srgbClr val="FFCC00"/>
              </a:buClr>
              <a:buSzPct val="80000"/>
            </a:pPr>
            <a:endParaRPr lang="en-US" altLang="zh-CN" sz="2800" b="1" dirty="0">
              <a:solidFill>
                <a:schemeClr val="tx1"/>
              </a:solidFill>
              <a:cs typeface="+mn-ea"/>
              <a:sym typeface="+mn-lt"/>
            </a:endParaRPr>
          </a:p>
        </p:txBody>
      </p:sp>
      <p:sp>
        <p:nvSpPr>
          <p:cNvPr id="35" name="任意多边形: 形状 40"/>
          <p:cNvSpPr>
            <a:spLocks noChangeAspect="1"/>
          </p:cNvSpPr>
          <p:nvPr>
            <p:custDataLst>
              <p:tags r:id="rId3"/>
            </p:custDataLst>
          </p:nvPr>
        </p:nvSpPr>
        <p:spPr>
          <a:xfrm>
            <a:off x="5964552" y="2249892"/>
            <a:ext cx="262895" cy="290641"/>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lumMod val="65000"/>
            </a:schemeClr>
          </a:solidFill>
          <a:ln w="409" cap="flat">
            <a:noFill/>
            <a:prstDash val="solid"/>
            <a:miter/>
          </a:ln>
        </p:spPr>
        <p:txBody>
          <a:bodyPr rtlCol="0" anchor="ctr"/>
          <a:lstStyle/>
          <a:p>
            <a:endParaRPr lang="zh-CN" altLang="en-US"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结构化的方法</a:t>
            </a:r>
            <a:r>
              <a:rPr lang="en-US" altLang="zh-CN"/>
              <a:t>(</a:t>
            </a:r>
            <a:r>
              <a:t>商图</a:t>
            </a:r>
            <a:r>
              <a:rPr lang="en-US" altLang="zh-CN"/>
              <a:t>)</a:t>
            </a:r>
          </a:p>
        </p:txBody>
      </p:sp>
      <p:sp>
        <p:nvSpPr>
          <p:cNvPr id="3" name="内容占位符 2"/>
          <p:cNvSpPr>
            <a:spLocks noGrp="1"/>
          </p:cNvSpPr>
          <p:nvPr>
            <p:ph sz="quarter" idx="11"/>
          </p:nvPr>
        </p:nvSpPr>
        <p:spPr/>
        <p:txBody>
          <a:bodyPr/>
          <a:lstStyle/>
          <a:p>
            <a:r>
              <a:t>商图中的每个点</a:t>
            </a:r>
            <a:r>
              <a:rPr lang="en-US" altLang="zh-CN"/>
              <a:t>u</a:t>
            </a:r>
            <a:r>
              <a:rPr lang="en-US" altLang="zh-CN" sz="1400"/>
              <a:t>S</a:t>
            </a:r>
            <a:r>
              <a:t>对应着原图中的点的集合</a:t>
            </a:r>
            <a:r>
              <a:rPr lang="en-US" altLang="zh-CN"/>
              <a:t>S</a:t>
            </a:r>
          </a:p>
          <a:p>
            <a:r>
              <a:t>对于商图中任意不同两点</a:t>
            </a:r>
            <a:r>
              <a:rPr lang="en-US" altLang="zh-CN"/>
              <a:t>v</a:t>
            </a:r>
            <a:r>
              <a:rPr lang="en-US" altLang="zh-CN" sz="1400"/>
              <a:t>S</a:t>
            </a:r>
            <a:r>
              <a:rPr lang="en-US" altLang="zh-CN" sz="1000"/>
              <a:t>1</a:t>
            </a:r>
            <a:r>
              <a:rPr lang="en-US" altLang="zh-CN"/>
              <a:t>,v</a:t>
            </a:r>
            <a:r>
              <a:rPr lang="en-US" altLang="zh-CN" sz="1400"/>
              <a:t>S</a:t>
            </a:r>
            <a:r>
              <a:rPr lang="en-US" altLang="zh-CN" sz="1000"/>
              <a:t>2</a:t>
            </a:r>
            <a:r>
              <a:t>，如果存在</a:t>
            </a:r>
            <a:r>
              <a:rPr lang="en-US" altLang="zh-CN"/>
              <a:t>S</a:t>
            </a:r>
            <a:r>
              <a:rPr lang="en-US" altLang="zh-CN" sz="1400"/>
              <a:t>1</a:t>
            </a:r>
            <a:r>
              <a:t>中的点</a:t>
            </a:r>
            <a:r>
              <a:rPr lang="en-US" altLang="zh-CN"/>
              <a:t>v</a:t>
            </a:r>
            <a:r>
              <a:rPr lang="en-US" altLang="zh-CN" sz="1400"/>
              <a:t>1</a:t>
            </a:r>
            <a:r>
              <a:t>和</a:t>
            </a:r>
            <a:r>
              <a:rPr lang="en-US" altLang="zh-CN"/>
              <a:t>S</a:t>
            </a:r>
            <a:r>
              <a:rPr lang="en-US" altLang="zh-CN" sz="1400"/>
              <a:t>2</a:t>
            </a:r>
            <a:r>
              <a:t>中的点</a:t>
            </a:r>
            <a:r>
              <a:rPr lang="en-US" altLang="zh-CN"/>
              <a:t>v</a:t>
            </a:r>
            <a:r>
              <a:rPr lang="en-US" altLang="zh-CN" sz="1400"/>
              <a:t>2</a:t>
            </a:r>
            <a:r>
              <a:t>，之间有一条边</a:t>
            </a:r>
            <a:r>
              <a:rPr lang="en-US" altLang="zh-CN"/>
              <a:t>l</a:t>
            </a:r>
            <a:r>
              <a:t>，那么商图中有一条边</a:t>
            </a:r>
            <a:r>
              <a:rPr lang="en-US" altLang="zh-CN"/>
              <a:t>(v</a:t>
            </a:r>
            <a:r>
              <a:rPr lang="en-US" altLang="zh-CN" sz="1400"/>
              <a:t>S</a:t>
            </a:r>
            <a:r>
              <a:rPr lang="en-US" altLang="zh-CN" sz="1000"/>
              <a:t>1</a:t>
            </a:r>
            <a:r>
              <a:rPr lang="en-US" altLang="zh-CN"/>
              <a:t>,l,v</a:t>
            </a:r>
            <a:r>
              <a:rPr lang="en-US" altLang="zh-CN" sz="1400"/>
              <a:t>S</a:t>
            </a:r>
            <a:r>
              <a:rPr lang="en-US" altLang="zh-CN" sz="1000"/>
              <a:t>2</a:t>
            </a:r>
            <a:r>
              <a:rPr lang="en-US" altLang="zh-CN"/>
              <a:t>)</a:t>
            </a:r>
          </a:p>
          <a:p>
            <a:r>
              <a:t>商图其实就是原图的一个</a:t>
            </a:r>
            <a:r>
              <a:rPr lang="en-US" altLang="zh-CN"/>
              <a:t>summary</a:t>
            </a:r>
            <a:r>
              <a:t>，根据一些方法将原图中的点划分成多个等价类</a:t>
            </a:r>
          </a:p>
        </p:txBody>
      </p:sp>
      <p:pic>
        <p:nvPicPr>
          <p:cNvPr id="4" name="图片 3" descr="商图"/>
          <p:cNvPicPr>
            <a:picLocks noChangeAspect="1"/>
          </p:cNvPicPr>
          <p:nvPr/>
        </p:nvPicPr>
        <p:blipFill>
          <a:blip r:embed="rId5"/>
          <a:stretch>
            <a:fillRect/>
          </a:stretch>
        </p:blipFill>
        <p:spPr>
          <a:xfrm>
            <a:off x="6562090" y="3371850"/>
            <a:ext cx="5105400" cy="2572385"/>
          </a:xfrm>
          <a:prstGeom prst="rect">
            <a:avLst/>
          </a:prstGeom>
        </p:spPr>
      </p:pic>
      <p:sp>
        <p:nvSpPr>
          <p:cNvPr id="5" name="页脚占位符 4"/>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6" name="灯片编号占位符 5"/>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结构化的方法</a:t>
            </a:r>
            <a:r>
              <a:rPr lang="en-US" altLang="zh-CN"/>
              <a:t>(</a:t>
            </a:r>
            <a:r>
              <a:t>商图</a:t>
            </a:r>
            <a:r>
              <a:rPr lang="en-US" altLang="zh-CN"/>
              <a:t>)</a:t>
            </a:r>
          </a:p>
        </p:txBody>
      </p:sp>
      <p:sp>
        <p:nvSpPr>
          <p:cNvPr id="3" name="内容占位符 2"/>
          <p:cNvSpPr>
            <a:spLocks noGrp="1"/>
          </p:cNvSpPr>
          <p:nvPr>
            <p:ph sz="quarter" idx="11"/>
          </p:nvPr>
        </p:nvSpPr>
        <p:spPr>
          <a:xfrm>
            <a:off x="0" y="993775"/>
            <a:ext cx="6433185" cy="5362575"/>
          </a:xfrm>
        </p:spPr>
        <p:txBody>
          <a:bodyPr>
            <a:normAutofit fontScale="97500"/>
          </a:bodyPr>
          <a:lstStyle/>
          <a:p>
            <a:r>
              <a:rPr lang="zh-CN" altLang="en-US" dirty="0"/>
              <a:t>划分等价类的方法：</a:t>
            </a:r>
            <a:r>
              <a:rPr lang="en-US" altLang="zh-CN" dirty="0"/>
              <a:t>backward, forward, or forward-and-backward </a:t>
            </a:r>
            <a:r>
              <a:rPr lang="en-US" altLang="zh-CN" dirty="0" err="1"/>
              <a:t>bisimulation</a:t>
            </a:r>
            <a:endParaRPr lang="en-US" altLang="zh-CN" dirty="0"/>
          </a:p>
          <a:p>
            <a:pPr marL="0" lvl="1"/>
            <a:r>
              <a:rPr lang="en-US" altLang="zh-CN" dirty="0"/>
              <a:t>backward </a:t>
            </a:r>
            <a:r>
              <a:rPr lang="en-US" altLang="zh-CN" dirty="0" err="1"/>
              <a:t>bisimulation</a:t>
            </a:r>
            <a:r>
              <a:rPr dirty="0"/>
              <a:t>关注入边，对任意两点</a:t>
            </a:r>
            <a:r>
              <a:rPr lang="en-US" altLang="zh-CN" dirty="0"/>
              <a:t>v</a:t>
            </a:r>
            <a:r>
              <a:rPr dirty="0"/>
              <a:t>和</a:t>
            </a:r>
            <a:r>
              <a:rPr lang="en-US" altLang="zh-CN" dirty="0"/>
              <a:t>v’</a:t>
            </a:r>
            <a:r>
              <a:rPr dirty="0"/>
              <a:t>，满足</a:t>
            </a:r>
            <a:r>
              <a:rPr lang="en-US" altLang="zh-CN" dirty="0">
                <a:sym typeface="+mn-ea"/>
              </a:rPr>
              <a:t>backward </a:t>
            </a:r>
            <a:r>
              <a:rPr lang="en-US" altLang="zh-CN" dirty="0" err="1">
                <a:sym typeface="+mn-ea"/>
              </a:rPr>
              <a:t>bisimulation</a:t>
            </a:r>
            <a:r>
              <a:rPr dirty="0">
                <a:sym typeface="+mn-ea"/>
              </a:rPr>
              <a:t>当且仅当满足以下两条之一</a:t>
            </a:r>
            <a:r>
              <a:rPr lang="zh-CN" altLang="en-US" dirty="0">
                <a:sym typeface="+mn-ea"/>
              </a:rPr>
              <a:t>：</a:t>
            </a:r>
            <a:endParaRPr dirty="0">
              <a:sym typeface="+mn-ea"/>
            </a:endParaRPr>
          </a:p>
          <a:p>
            <a:pPr lvl="1"/>
            <a:r>
              <a:rPr dirty="0"/>
              <a:t>两个点</a:t>
            </a:r>
            <a:r>
              <a:rPr lang="en-US" altLang="zh-CN" dirty="0"/>
              <a:t>v</a:t>
            </a:r>
            <a:r>
              <a:rPr dirty="0"/>
              <a:t>和</a:t>
            </a:r>
            <a:r>
              <a:rPr lang="en-US" altLang="zh-CN" dirty="0"/>
              <a:t>v’</a:t>
            </a:r>
            <a:r>
              <a:rPr dirty="0"/>
              <a:t>都没有入边</a:t>
            </a:r>
          </a:p>
          <a:p>
            <a:pPr lvl="1"/>
            <a:r>
              <a:rPr dirty="0"/>
              <a:t>否则，对</a:t>
            </a:r>
            <a:r>
              <a:rPr lang="en-US" altLang="zh-CN" dirty="0"/>
              <a:t>v</a:t>
            </a:r>
            <a:r>
              <a:rPr dirty="0"/>
              <a:t>的每条入边</a:t>
            </a:r>
            <a:r>
              <a:rPr lang="en-US" altLang="zh-CN" dirty="0"/>
              <a:t>u-[a]&gt;v</a:t>
            </a:r>
            <a:r>
              <a:rPr dirty="0"/>
              <a:t>，都需要存在点</a:t>
            </a:r>
            <a:r>
              <a:rPr lang="en-US" altLang="zh-CN" dirty="0"/>
              <a:t>u’</a:t>
            </a:r>
            <a:r>
              <a:rPr dirty="0"/>
              <a:t>，使得</a:t>
            </a:r>
            <a:r>
              <a:rPr lang="zh-CN" altLang="en-US" dirty="0"/>
              <a:t>有边</a:t>
            </a:r>
            <a:r>
              <a:rPr lang="en-US" altLang="zh-CN" dirty="0"/>
              <a:t>u’-[a]&gt;v’</a:t>
            </a:r>
            <a:r>
              <a:rPr dirty="0"/>
              <a:t>，并且</a:t>
            </a:r>
            <a:r>
              <a:rPr lang="en-US" altLang="zh-CN" dirty="0"/>
              <a:t>u</a:t>
            </a:r>
            <a:r>
              <a:rPr dirty="0"/>
              <a:t>和</a:t>
            </a:r>
            <a:r>
              <a:rPr lang="en-US" altLang="zh-CN" dirty="0"/>
              <a:t>u’</a:t>
            </a:r>
            <a:r>
              <a:rPr dirty="0"/>
              <a:t>满足</a:t>
            </a:r>
            <a:r>
              <a:rPr lang="en-US" altLang="zh-CN" dirty="0"/>
              <a:t>backward </a:t>
            </a:r>
            <a:r>
              <a:rPr lang="en-US" altLang="zh-CN" dirty="0" err="1"/>
              <a:t>bisimulation</a:t>
            </a:r>
            <a:r>
              <a:rPr dirty="0"/>
              <a:t>；对</a:t>
            </a:r>
            <a:r>
              <a:rPr lang="en-US" altLang="zh-CN" dirty="0"/>
              <a:t>v’</a:t>
            </a:r>
            <a:r>
              <a:rPr dirty="0"/>
              <a:t>也同理</a:t>
            </a:r>
            <a:endParaRPr lang="en-US" altLang="zh-CN" dirty="0"/>
          </a:p>
          <a:p>
            <a:pPr marL="228600" lvl="0" indent="-228600">
              <a:buFont typeface="Wingdings" panose="05000000000000000000" charset="0"/>
              <a:buChar char="p"/>
            </a:pPr>
            <a:r>
              <a:rPr lang="en-US" altLang="zh-CN" dirty="0">
                <a:solidFill>
                  <a:schemeClr val="tx1"/>
                </a:solidFill>
              </a:rPr>
              <a:t>forward</a:t>
            </a:r>
            <a:r>
              <a:rPr dirty="0">
                <a:solidFill>
                  <a:schemeClr val="tx1"/>
                </a:solidFill>
              </a:rPr>
              <a:t>即把入边换成出边，</a:t>
            </a:r>
            <a:r>
              <a:rPr lang="en-US" altLang="zh-CN" dirty="0">
                <a:sym typeface="+mn-ea"/>
              </a:rPr>
              <a:t>forward-and-backward</a:t>
            </a:r>
            <a:r>
              <a:rPr dirty="0">
                <a:solidFill>
                  <a:schemeClr val="tx1"/>
                </a:solidFill>
              </a:rPr>
              <a:t>即两者都要满足</a:t>
            </a:r>
          </a:p>
        </p:txBody>
      </p:sp>
      <p:pic>
        <p:nvPicPr>
          <p:cNvPr id="5" name="图片 4" descr="backward_simulation"/>
          <p:cNvPicPr>
            <a:picLocks noChangeAspect="1"/>
          </p:cNvPicPr>
          <p:nvPr/>
        </p:nvPicPr>
        <p:blipFill>
          <a:blip r:embed="rId5"/>
          <a:stretch>
            <a:fillRect/>
          </a:stretch>
        </p:blipFill>
        <p:spPr>
          <a:xfrm>
            <a:off x="6360795" y="1887855"/>
            <a:ext cx="5831205" cy="4334510"/>
          </a:xfrm>
          <a:prstGeom prst="rect">
            <a:avLst/>
          </a:prstGeom>
        </p:spPr>
      </p:pic>
      <p:sp>
        <p:nvSpPr>
          <p:cNvPr id="4" name="页脚占位符 3"/>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6" name="灯片编号占位符 5"/>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a:sym typeface="+mn-ea"/>
              </a:rPr>
              <a:t>结构化的方法</a:t>
            </a:r>
            <a:r>
              <a:rPr lang="en-US" altLang="zh-CN">
                <a:sym typeface="+mn-ea"/>
              </a:rPr>
              <a:t>(</a:t>
            </a:r>
            <a:r>
              <a:rPr>
                <a:sym typeface="+mn-ea"/>
              </a:rPr>
              <a:t>商图</a:t>
            </a:r>
            <a:r>
              <a:rPr lang="en-US" altLang="zh-CN">
                <a:sym typeface="+mn-ea"/>
              </a:rPr>
              <a:t>)</a:t>
            </a:r>
            <a:endParaRPr lang="zh-CN" altLang="en-US"/>
          </a:p>
        </p:txBody>
      </p:sp>
      <p:sp>
        <p:nvSpPr>
          <p:cNvPr id="3" name="内容占位符 2"/>
          <p:cNvSpPr>
            <a:spLocks noGrp="1"/>
          </p:cNvSpPr>
          <p:nvPr>
            <p:ph sz="quarter" idx="11"/>
          </p:nvPr>
        </p:nvSpPr>
        <p:spPr/>
        <p:txBody>
          <a:bodyPr/>
          <a:lstStyle/>
          <a:p>
            <a:r>
              <a:rPr lang="en-US" altLang="zh-CN" dirty="0">
                <a:sym typeface="+mn-ea"/>
              </a:rPr>
              <a:t>forward-and-backward </a:t>
            </a:r>
            <a:r>
              <a:rPr lang="en-US" altLang="zh-CN" dirty="0" err="1">
                <a:sym typeface="+mn-ea"/>
              </a:rPr>
              <a:t>bisimulation</a:t>
            </a:r>
            <a:r>
              <a:rPr lang="en-US" altLang="zh-CN" dirty="0">
                <a:sym typeface="+mn-ea"/>
              </a:rPr>
              <a:t>(F&amp;B)</a:t>
            </a:r>
            <a:r>
              <a:rPr dirty="0">
                <a:sym typeface="+mn-ea"/>
              </a:rPr>
              <a:t>是一个很强的条件，但是很多时候并不会有两个节点满足</a:t>
            </a:r>
            <a:r>
              <a:rPr lang="en-US" altLang="zh-CN" dirty="0">
                <a:sym typeface="+mn-ea"/>
              </a:rPr>
              <a:t>F&amp;B</a:t>
            </a:r>
            <a:r>
              <a:rPr dirty="0">
                <a:sym typeface="+mn-ea"/>
              </a:rPr>
              <a:t>，这样</a:t>
            </a:r>
            <a:r>
              <a:rPr lang="en-US" altLang="zh-CN" dirty="0">
                <a:sym typeface="+mn-ea"/>
              </a:rPr>
              <a:t>summary</a:t>
            </a:r>
            <a:r>
              <a:rPr dirty="0">
                <a:sym typeface="+mn-ea"/>
              </a:rPr>
              <a:t>的作用就会很小，所以</a:t>
            </a:r>
            <a:r>
              <a:rPr dirty="0">
                <a:sym typeface="+mn-ea"/>
                <a:hlinkClick r:id="rId4" action="ppaction://hlinkfile"/>
              </a:rPr>
              <a:t>有人</a:t>
            </a:r>
            <a:r>
              <a:rPr dirty="0">
                <a:sym typeface="+mn-ea"/>
              </a:rPr>
              <a:t>提出了</a:t>
            </a:r>
            <a:r>
              <a:rPr lang="en-US" altLang="zh-CN" dirty="0">
                <a:sym typeface="+mn-ea"/>
              </a:rPr>
              <a:t>k-F&amp;B</a:t>
            </a:r>
            <a:r>
              <a:rPr dirty="0">
                <a:sym typeface="+mn-ea"/>
              </a:rPr>
              <a:t>的递归定义，只关注两个点周围距离为</a:t>
            </a:r>
            <a:r>
              <a:rPr lang="en-US" altLang="zh-CN" dirty="0">
                <a:sym typeface="+mn-ea"/>
              </a:rPr>
              <a:t>k</a:t>
            </a:r>
            <a:r>
              <a:rPr dirty="0">
                <a:sym typeface="+mn-ea"/>
              </a:rPr>
              <a:t>的点，而不关注整个图</a:t>
            </a:r>
            <a:r>
              <a:rPr lang="zh-CN" altLang="en-US" dirty="0">
                <a:sym typeface="+mn-ea"/>
              </a:rPr>
              <a:t>：</a:t>
            </a:r>
            <a:endParaRPr dirty="0">
              <a:sym typeface="+mn-ea"/>
            </a:endParaRPr>
          </a:p>
          <a:p>
            <a:pPr lvl="1"/>
            <a:r>
              <a:rPr lang="en-US" altLang="zh-CN" dirty="0">
                <a:sym typeface="+mn-ea"/>
              </a:rPr>
              <a:t>u</a:t>
            </a:r>
            <a:r>
              <a:rPr dirty="0">
                <a:sym typeface="+mn-ea"/>
              </a:rPr>
              <a:t>和</a:t>
            </a:r>
            <a:r>
              <a:rPr lang="en-US" altLang="zh-CN" dirty="0">
                <a:sym typeface="+mn-ea"/>
              </a:rPr>
              <a:t>v</a:t>
            </a:r>
            <a:r>
              <a:rPr dirty="0">
                <a:sym typeface="+mn-ea"/>
              </a:rPr>
              <a:t>满足</a:t>
            </a:r>
            <a:r>
              <a:rPr lang="en-US" altLang="zh-CN" dirty="0">
                <a:sym typeface="+mn-ea"/>
              </a:rPr>
              <a:t>0-F&amp;B</a:t>
            </a:r>
            <a:r>
              <a:rPr dirty="0">
                <a:sym typeface="+mn-ea"/>
              </a:rPr>
              <a:t>：即两个点</a:t>
            </a:r>
            <a:r>
              <a:rPr lang="en-US" altLang="zh-CN" dirty="0">
                <a:sym typeface="+mn-ea"/>
              </a:rPr>
              <a:t>label</a:t>
            </a:r>
            <a:r>
              <a:rPr dirty="0">
                <a:sym typeface="+mn-ea"/>
              </a:rPr>
              <a:t>相同</a:t>
            </a:r>
          </a:p>
          <a:p>
            <a:pPr lvl="1"/>
            <a:r>
              <a:rPr lang="en-US" altLang="zh-CN" dirty="0">
                <a:sym typeface="+mn-ea"/>
              </a:rPr>
              <a:t>u</a:t>
            </a:r>
            <a:r>
              <a:rPr dirty="0">
                <a:sym typeface="+mn-ea"/>
              </a:rPr>
              <a:t>和</a:t>
            </a:r>
            <a:r>
              <a:rPr lang="en-US" altLang="zh-CN" dirty="0">
                <a:sym typeface="+mn-ea"/>
              </a:rPr>
              <a:t>v</a:t>
            </a:r>
            <a:r>
              <a:rPr dirty="0">
                <a:sym typeface="+mn-ea"/>
              </a:rPr>
              <a:t>满足</a:t>
            </a:r>
            <a:r>
              <a:rPr lang="en-US" altLang="zh-CN" dirty="0">
                <a:sym typeface="+mn-ea"/>
              </a:rPr>
              <a:t>k-F&amp;B</a:t>
            </a:r>
            <a:r>
              <a:rPr dirty="0">
                <a:sym typeface="+mn-ea"/>
              </a:rPr>
              <a:t>，那么对于</a:t>
            </a:r>
            <a:r>
              <a:rPr lang="en-US" altLang="zh-CN" dirty="0">
                <a:sym typeface="+mn-ea"/>
              </a:rPr>
              <a:t>u</a:t>
            </a:r>
            <a:r>
              <a:rPr dirty="0">
                <a:sym typeface="+mn-ea"/>
              </a:rPr>
              <a:t>的每个</a:t>
            </a:r>
            <a:r>
              <a:rPr lang="en-US" altLang="zh-CN" dirty="0">
                <a:sym typeface="+mn-ea"/>
              </a:rPr>
              <a:t>parent u’</a:t>
            </a:r>
            <a:r>
              <a:rPr dirty="0">
                <a:sym typeface="+mn-ea"/>
              </a:rPr>
              <a:t>都有</a:t>
            </a:r>
            <a:r>
              <a:rPr lang="en-US" altLang="zh-CN" dirty="0">
                <a:sym typeface="+mn-ea"/>
              </a:rPr>
              <a:t>v</a:t>
            </a:r>
            <a:r>
              <a:rPr dirty="0">
                <a:sym typeface="+mn-ea"/>
              </a:rPr>
              <a:t>的</a:t>
            </a:r>
            <a:r>
              <a:rPr lang="en-US" altLang="zh-CN" dirty="0">
                <a:sym typeface="+mn-ea"/>
              </a:rPr>
              <a:t>parent v’</a:t>
            </a:r>
            <a:r>
              <a:rPr dirty="0">
                <a:sym typeface="+mn-ea"/>
              </a:rPr>
              <a:t>使得</a:t>
            </a:r>
            <a:r>
              <a:rPr lang="en-US" altLang="zh-CN" dirty="0">
                <a:sym typeface="+mn-ea"/>
              </a:rPr>
              <a:t>u’</a:t>
            </a:r>
            <a:r>
              <a:rPr dirty="0">
                <a:sym typeface="+mn-ea"/>
              </a:rPr>
              <a:t>和</a:t>
            </a:r>
            <a:r>
              <a:rPr lang="en-US" altLang="zh-CN" dirty="0">
                <a:sym typeface="+mn-ea"/>
              </a:rPr>
              <a:t>v’</a:t>
            </a:r>
            <a:r>
              <a:rPr dirty="0">
                <a:sym typeface="+mn-ea"/>
              </a:rPr>
              <a:t>满足</a:t>
            </a:r>
            <a:r>
              <a:rPr lang="en-US" altLang="zh-CN" dirty="0">
                <a:sym typeface="+mn-ea"/>
              </a:rPr>
              <a:t>(k-1)-F&amp;B</a:t>
            </a:r>
            <a:r>
              <a:rPr dirty="0">
                <a:sym typeface="+mn-ea"/>
              </a:rPr>
              <a:t>；对于</a:t>
            </a:r>
            <a:r>
              <a:rPr lang="en-US" altLang="zh-CN" dirty="0">
                <a:sym typeface="+mn-ea"/>
              </a:rPr>
              <a:t>v</a:t>
            </a:r>
            <a:r>
              <a:rPr dirty="0">
                <a:sym typeface="+mn-ea"/>
              </a:rPr>
              <a:t>也成立</a:t>
            </a:r>
          </a:p>
        </p:txBody>
      </p:sp>
      <p:pic>
        <p:nvPicPr>
          <p:cNvPr id="4" name="图片 3" descr="阅读组会_k_F&amp;B_index"/>
          <p:cNvPicPr>
            <a:picLocks noChangeAspect="1"/>
          </p:cNvPicPr>
          <p:nvPr/>
        </p:nvPicPr>
        <p:blipFill>
          <a:blip r:embed="rId5"/>
          <a:stretch>
            <a:fillRect/>
          </a:stretch>
        </p:blipFill>
        <p:spPr>
          <a:xfrm>
            <a:off x="6578600" y="4618990"/>
            <a:ext cx="4739640" cy="1737360"/>
          </a:xfrm>
          <a:prstGeom prst="rect">
            <a:avLst/>
          </a:prstGeom>
        </p:spPr>
      </p:pic>
      <p:sp>
        <p:nvSpPr>
          <p:cNvPr id="5" name="页脚占位符 4"/>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6" name="灯片编号占位符 5"/>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err="1"/>
              <a:t>Bisimulation</a:t>
            </a:r>
            <a:r>
              <a:rPr dirty="0"/>
              <a:t>的例子和</a:t>
            </a:r>
            <a:r>
              <a:rPr lang="zh-CN" altLang="en-US" dirty="0"/>
              <a:t>商图的</a:t>
            </a:r>
            <a:r>
              <a:rPr dirty="0"/>
              <a:t>应用</a:t>
            </a:r>
          </a:p>
        </p:txBody>
      </p:sp>
      <p:sp>
        <p:nvSpPr>
          <p:cNvPr id="3" name="内容占位符 2"/>
          <p:cNvSpPr>
            <a:spLocks noGrp="1"/>
          </p:cNvSpPr>
          <p:nvPr>
            <p:ph sz="quarter" idx="11"/>
          </p:nvPr>
        </p:nvSpPr>
        <p:spPr>
          <a:xfrm>
            <a:off x="479425" y="993775"/>
            <a:ext cx="6189980" cy="5362575"/>
          </a:xfrm>
        </p:spPr>
        <p:txBody>
          <a:bodyPr>
            <a:normAutofit/>
          </a:bodyPr>
          <a:lstStyle/>
          <a:p>
            <a:r>
              <a:rPr lang="en-US" altLang="zh-CN" dirty="0" err="1"/>
              <a:t>Bisimulation</a:t>
            </a:r>
            <a:r>
              <a:rPr lang="zh-CN" altLang="en-US" dirty="0"/>
              <a:t>的例子如右图，分别为</a:t>
            </a:r>
            <a:r>
              <a:rPr lang="en-US" altLang="zh-CN" dirty="0"/>
              <a:t>Backward</a:t>
            </a:r>
            <a:r>
              <a:rPr dirty="0"/>
              <a:t>、</a:t>
            </a:r>
            <a:r>
              <a:rPr lang="en-US" altLang="zh-CN" dirty="0"/>
              <a:t>F&amp;B</a:t>
            </a:r>
            <a:r>
              <a:rPr dirty="0"/>
              <a:t>、</a:t>
            </a:r>
            <a:r>
              <a:rPr lang="en-US" altLang="zh-CN" dirty="0"/>
              <a:t>1-F&amp;B</a:t>
            </a:r>
            <a:endParaRPr lang="zh-CN" altLang="en-US" dirty="0"/>
          </a:p>
          <a:p>
            <a:r>
              <a:rPr lang="zh-CN" altLang="en-US" dirty="0"/>
              <a:t>可以利用商图作为索引的基础，建立商图中的摘要节点和其对应的节点集合的索引，这样对于一个查询，可以先在摘要上做处理，根据摘要节点获取对应的实际图节点，得到最终结果，加速查询</a:t>
            </a:r>
          </a:p>
        </p:txBody>
      </p:sp>
      <p:pic>
        <p:nvPicPr>
          <p:cNvPr id="6" name="图片 5" descr="summarization"/>
          <p:cNvPicPr>
            <a:picLocks noChangeAspect="1"/>
          </p:cNvPicPr>
          <p:nvPr/>
        </p:nvPicPr>
        <p:blipFill>
          <a:blip r:embed="rId6"/>
          <a:stretch>
            <a:fillRect/>
          </a:stretch>
        </p:blipFill>
        <p:spPr>
          <a:xfrm>
            <a:off x="6868160" y="687070"/>
            <a:ext cx="5073015" cy="4180205"/>
          </a:xfrm>
          <a:prstGeom prst="rect">
            <a:avLst/>
          </a:prstGeom>
        </p:spPr>
      </p:pic>
      <p:sp>
        <p:nvSpPr>
          <p:cNvPr id="7" name="页脚占位符 6"/>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8" name="灯片编号占位符 7"/>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13</a:t>
            </a:fld>
            <a:endParaRPr lang="en-US" dirty="0"/>
          </a:p>
        </p:txBody>
      </p:sp>
      <p:pic>
        <p:nvPicPr>
          <p:cNvPr id="9" name="图片 8" descr="阅读组会_k_F&amp;B_index"/>
          <p:cNvPicPr>
            <a:picLocks noChangeAspect="1"/>
          </p:cNvPicPr>
          <p:nvPr>
            <p:custDataLst>
              <p:tags r:id="rId3"/>
            </p:custDataLst>
          </p:nvPr>
        </p:nvPicPr>
        <p:blipFill>
          <a:blip r:embed="rId7"/>
          <a:stretch>
            <a:fillRect/>
          </a:stretch>
        </p:blipFill>
        <p:spPr>
          <a:xfrm>
            <a:off x="6941185" y="4700270"/>
            <a:ext cx="4739640" cy="1737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sym typeface="+mn-ea"/>
              </a:rPr>
              <a:t>RDF</a:t>
            </a:r>
            <a:r>
              <a:rPr>
                <a:sym typeface="+mn-ea"/>
              </a:rPr>
              <a:t>中的商图</a:t>
            </a:r>
          </a:p>
        </p:txBody>
      </p:sp>
      <p:sp>
        <p:nvSpPr>
          <p:cNvPr id="3" name="内容占位符 2"/>
          <p:cNvSpPr>
            <a:spLocks noGrp="1"/>
          </p:cNvSpPr>
          <p:nvPr>
            <p:ph sz="quarter" idx="11"/>
          </p:nvPr>
        </p:nvSpPr>
        <p:spPr>
          <a:xfrm>
            <a:off x="479425" y="993775"/>
            <a:ext cx="11137265" cy="5146040"/>
          </a:xfrm>
        </p:spPr>
        <p:txBody>
          <a:bodyPr>
            <a:normAutofit fontScale="60000" lnSpcReduction="20000"/>
          </a:bodyPr>
          <a:lstStyle/>
          <a:p>
            <a:r>
              <a:rPr sz="3165" dirty="0">
                <a:sym typeface="+mn-ea"/>
              </a:rPr>
              <a:t>因为</a:t>
            </a:r>
            <a:r>
              <a:rPr lang="en-US" altLang="zh-CN" sz="3165" dirty="0">
                <a:sym typeface="+mn-ea"/>
              </a:rPr>
              <a:t>RDF</a:t>
            </a:r>
            <a:r>
              <a:rPr sz="3165" dirty="0">
                <a:sym typeface="+mn-ea"/>
              </a:rPr>
              <a:t>图</a:t>
            </a:r>
            <a:r>
              <a:rPr lang="en-US" altLang="zh-CN" sz="3165" dirty="0">
                <a:sym typeface="+mn-ea"/>
              </a:rPr>
              <a:t>D</a:t>
            </a:r>
            <a:r>
              <a:rPr sz="3165" dirty="0">
                <a:sym typeface="+mn-ea"/>
              </a:rPr>
              <a:t>是由三元组构成的，在</a:t>
            </a:r>
            <a:r>
              <a:rPr lang="en-US" altLang="zh-CN" sz="3165" dirty="0">
                <a:sym typeface="+mn-ea"/>
              </a:rPr>
              <a:t>RDF</a:t>
            </a:r>
            <a:r>
              <a:rPr sz="3165" dirty="0">
                <a:sym typeface="+mn-ea"/>
              </a:rPr>
              <a:t>中也</a:t>
            </a:r>
            <a:r>
              <a:rPr sz="3165" dirty="0">
                <a:sym typeface="+mn-ea"/>
                <a:hlinkClick r:id="rId3" action="ppaction://hlinkfile"/>
              </a:rPr>
              <a:t>有一些工作将三元组划分成多个等价类，而不是点</a:t>
            </a:r>
            <a:endParaRPr sz="3165" dirty="0">
              <a:sym typeface="+mn-ea"/>
            </a:endParaRPr>
          </a:p>
          <a:p>
            <a:r>
              <a:rPr sz="3165" dirty="0">
                <a:sym typeface="+mn-ea"/>
              </a:rPr>
              <a:t>对于BGP P</a:t>
            </a:r>
            <a:r>
              <a:rPr lang="en-US" altLang="zh-CN" sz="3165" dirty="0">
                <a:sym typeface="+mn-ea"/>
              </a:rPr>
              <a:t>(X)</a:t>
            </a:r>
            <a:r>
              <a:rPr sz="3165" dirty="0">
                <a:sym typeface="+mn-ea"/>
              </a:rPr>
              <a:t> = {p1,...,pn}，</a:t>
            </a:r>
            <a:r>
              <a:rPr lang="en-US" altLang="zh-CN" sz="3165" dirty="0">
                <a:sym typeface="+mn-ea"/>
              </a:rPr>
              <a:t>p1,...,</a:t>
            </a:r>
            <a:r>
              <a:rPr lang="en-US" altLang="zh-CN" sz="3165" dirty="0" err="1">
                <a:sym typeface="+mn-ea"/>
              </a:rPr>
              <a:t>pn</a:t>
            </a:r>
            <a:r>
              <a:rPr sz="3165" dirty="0">
                <a:sym typeface="+mn-ea"/>
              </a:rPr>
              <a:t>为三元组，在</a:t>
            </a:r>
            <a:r>
              <a:rPr lang="en-US" altLang="zh-CN" sz="3165" dirty="0">
                <a:sym typeface="+mn-ea"/>
              </a:rPr>
              <a:t>BGP</a:t>
            </a:r>
            <a:r>
              <a:rPr sz="3165" dirty="0">
                <a:sym typeface="+mn-ea"/>
              </a:rPr>
              <a:t>中出现的变量集合为</a:t>
            </a:r>
            <a:r>
              <a:rPr lang="en-US" altLang="zh-CN" sz="3165" dirty="0">
                <a:sym typeface="+mn-ea"/>
              </a:rPr>
              <a:t>V</a:t>
            </a:r>
            <a:r>
              <a:rPr sz="3165" dirty="0">
                <a:sym typeface="+mn-ea"/>
              </a:rPr>
              <a:t>，</a:t>
            </a:r>
            <a:r>
              <a:rPr sz="3165" dirty="0"/>
              <a:t>为了减少三元组的</a:t>
            </a:r>
            <a:r>
              <a:rPr lang="en-US" altLang="zh-CN" sz="3165" dirty="0"/>
              <a:t>join</a:t>
            </a:r>
            <a:r>
              <a:rPr sz="3165" dirty="0"/>
              <a:t>操作，我们定义</a:t>
            </a:r>
            <a:r>
              <a:rPr lang="en-US" altLang="zh-CN" sz="3165" dirty="0"/>
              <a:t>summary</a:t>
            </a:r>
            <a:r>
              <a:rPr sz="3165" dirty="0"/>
              <a:t>为</a:t>
            </a:r>
            <a:r>
              <a:rPr lang="en-US" altLang="zh-CN" sz="3165" dirty="0"/>
              <a:t>I=(N,E)</a:t>
            </a:r>
            <a:r>
              <a:rPr sz="3165" dirty="0"/>
              <a:t>，</a:t>
            </a:r>
            <a:r>
              <a:rPr lang="en-US" altLang="zh-CN" sz="3165" dirty="0"/>
              <a:t>N</a:t>
            </a:r>
            <a:r>
              <a:rPr sz="3165" dirty="0"/>
              <a:t>是原图中的节点集合，原图中的每个节点映射到</a:t>
            </a:r>
            <a:r>
              <a:rPr lang="en-US" altLang="zh-CN" sz="3165" dirty="0"/>
              <a:t>N</a:t>
            </a:r>
            <a:endParaRPr sz="3165" dirty="0"/>
          </a:p>
          <a:p>
            <a:r>
              <a:rPr sz="3165" dirty="0"/>
              <a:t>对于</a:t>
            </a:r>
            <a:r>
              <a:rPr lang="en-US" altLang="zh-CN" sz="3165" dirty="0"/>
              <a:t>E</a:t>
            </a:r>
            <a:r>
              <a:rPr sz="3165" dirty="0"/>
              <a:t>的定义，首先定义</a:t>
            </a:r>
            <a:r>
              <a:rPr lang="en-US" altLang="zh-CN" sz="3165" dirty="0" err="1">
                <a:sym typeface="+mn-ea"/>
              </a:rPr>
              <a:t>eqtp</a:t>
            </a:r>
            <a:r>
              <a:rPr lang="en-US" altLang="zh-CN" sz="3165" dirty="0">
                <a:sym typeface="+mn-ea"/>
              </a:rPr>
              <a:t>(equality type)</a:t>
            </a:r>
            <a:r>
              <a:rPr sz="3165" dirty="0">
                <a:sym typeface="+mn-ea"/>
              </a:rPr>
              <a:t>：对于三元组</a:t>
            </a:r>
            <a:r>
              <a:rPr lang="en-US" altLang="zh-CN" sz="3165" dirty="0">
                <a:sym typeface="+mn-ea"/>
              </a:rPr>
              <a:t>t=(t1,t2,t3),u=(u1,u2,u3)</a:t>
            </a:r>
            <a:r>
              <a:rPr sz="3165" dirty="0">
                <a:sym typeface="+mn-ea"/>
              </a:rPr>
              <a:t>，如果</a:t>
            </a:r>
            <a:r>
              <a:rPr lang="en-US" altLang="zh-CN" sz="3165" dirty="0" err="1">
                <a:sym typeface="+mn-ea"/>
              </a:rPr>
              <a:t>ti</a:t>
            </a:r>
            <a:r>
              <a:rPr lang="en-US" altLang="zh-CN" sz="3165" dirty="0">
                <a:sym typeface="+mn-ea"/>
              </a:rPr>
              <a:t>=</a:t>
            </a:r>
            <a:r>
              <a:rPr lang="en-US" altLang="zh-CN" sz="3165" dirty="0" err="1">
                <a:sym typeface="+mn-ea"/>
              </a:rPr>
              <a:t>uj</a:t>
            </a:r>
            <a:r>
              <a:rPr sz="3165" dirty="0">
                <a:sym typeface="+mn-ea"/>
              </a:rPr>
              <a:t>，那么</a:t>
            </a:r>
            <a:r>
              <a:rPr lang="en-US" altLang="zh-CN" sz="3165" dirty="0">
                <a:sym typeface="+mn-ea"/>
              </a:rPr>
              <a:t>{</a:t>
            </a:r>
            <a:r>
              <a:rPr lang="en-US" altLang="zh-CN" sz="3165" dirty="0" err="1">
                <a:sym typeface="+mn-ea"/>
              </a:rPr>
              <a:t>i,j</a:t>
            </a:r>
            <a:r>
              <a:rPr lang="en-US" altLang="zh-CN" sz="3165" dirty="0">
                <a:sym typeface="+mn-ea"/>
              </a:rPr>
              <a:t>}∈</a:t>
            </a:r>
            <a:r>
              <a:rPr lang="en-US" altLang="zh-CN" sz="3165" dirty="0" err="1">
                <a:sym typeface="+mn-ea"/>
              </a:rPr>
              <a:t>eqtp</a:t>
            </a:r>
            <a:r>
              <a:rPr lang="en-US" altLang="zh-CN" sz="3165" dirty="0">
                <a:sym typeface="+mn-ea"/>
              </a:rPr>
              <a:t>(</a:t>
            </a:r>
            <a:r>
              <a:rPr lang="en-US" altLang="zh-CN" sz="3165" dirty="0" err="1">
                <a:sym typeface="+mn-ea"/>
              </a:rPr>
              <a:t>t,u</a:t>
            </a:r>
            <a:r>
              <a:rPr lang="en-US" altLang="zh-CN" sz="3165" dirty="0">
                <a:sym typeface="+mn-ea"/>
              </a:rPr>
              <a:t>)</a:t>
            </a:r>
            <a:r>
              <a:rPr lang="zh-CN" altLang="en-US" sz="3165" dirty="0">
                <a:sym typeface="+mn-ea"/>
              </a:rPr>
              <a:t>，也就是</a:t>
            </a:r>
            <a:r>
              <a:rPr lang="en-US" altLang="zh-CN" sz="3165" dirty="0">
                <a:sym typeface="+mn-ea"/>
              </a:rPr>
              <a:t>t</a:t>
            </a:r>
            <a:r>
              <a:rPr lang="zh-CN" altLang="en-US" sz="3165" dirty="0">
                <a:sym typeface="+mn-ea"/>
              </a:rPr>
              <a:t>中的第</a:t>
            </a:r>
            <a:r>
              <a:rPr lang="en-US" altLang="zh-CN" sz="3165" dirty="0" err="1">
                <a:sym typeface="+mn-ea"/>
              </a:rPr>
              <a:t>i</a:t>
            </a:r>
            <a:r>
              <a:rPr lang="zh-CN" altLang="en-US" sz="3165" dirty="0">
                <a:sym typeface="+mn-ea"/>
              </a:rPr>
              <a:t>个元素和</a:t>
            </a:r>
            <a:r>
              <a:rPr lang="en-US" altLang="zh-CN" sz="3165" dirty="0">
                <a:sym typeface="+mn-ea"/>
              </a:rPr>
              <a:t>u</a:t>
            </a:r>
            <a:r>
              <a:rPr lang="zh-CN" altLang="en-US" sz="3165" dirty="0">
                <a:sym typeface="+mn-ea"/>
              </a:rPr>
              <a:t>中的第</a:t>
            </a:r>
            <a:r>
              <a:rPr lang="en-US" altLang="zh-CN" sz="3165" dirty="0">
                <a:sym typeface="+mn-ea"/>
              </a:rPr>
              <a:t>j</a:t>
            </a:r>
            <a:r>
              <a:rPr lang="zh-CN" altLang="en-US" sz="3165" dirty="0">
                <a:sym typeface="+mn-ea"/>
              </a:rPr>
              <a:t>个元素相等，</a:t>
            </a:r>
            <a:r>
              <a:rPr sz="3165" dirty="0"/>
              <a:t>然后我们遍历</a:t>
            </a:r>
            <a:r>
              <a:rPr lang="en-US" altLang="zh-CN" sz="3165" dirty="0"/>
              <a:t>D</a:t>
            </a:r>
            <a:r>
              <a:rPr sz="3165" dirty="0"/>
              <a:t>中的每个节点对</a:t>
            </a:r>
            <a:r>
              <a:rPr lang="en-US" altLang="zh-CN" sz="3165" dirty="0" err="1"/>
              <a:t>t,u</a:t>
            </a:r>
            <a:r>
              <a:rPr sz="3165" dirty="0"/>
              <a:t>，</a:t>
            </a:r>
            <a:r>
              <a:rPr lang="en-US" altLang="zh-CN" sz="3165" dirty="0"/>
              <a:t>[t]</a:t>
            </a:r>
            <a:r>
              <a:rPr lang="en-US" altLang="zh-CN" sz="2300" dirty="0"/>
              <a:t>I</a:t>
            </a:r>
            <a:r>
              <a:rPr sz="3165" dirty="0"/>
              <a:t>、</a:t>
            </a:r>
            <a:r>
              <a:rPr lang="en-US" altLang="zh-CN" sz="3165" dirty="0">
                <a:sym typeface="+mn-ea"/>
              </a:rPr>
              <a:t>[u]</a:t>
            </a:r>
            <a:r>
              <a:rPr lang="en-US" altLang="zh-CN" sz="2100" dirty="0">
                <a:sym typeface="+mn-ea"/>
              </a:rPr>
              <a:t>I</a:t>
            </a:r>
            <a:r>
              <a:rPr sz="3165" dirty="0">
                <a:sym typeface="+mn-ea"/>
              </a:rPr>
              <a:t>分别</a:t>
            </a:r>
            <a:r>
              <a:rPr sz="3165" dirty="0"/>
              <a:t>表示</a:t>
            </a:r>
            <a:r>
              <a:rPr lang="en-US" altLang="zh-CN" sz="3165" dirty="0"/>
              <a:t>t</a:t>
            </a:r>
            <a:r>
              <a:rPr sz="3165" dirty="0"/>
              <a:t>、</a:t>
            </a:r>
            <a:r>
              <a:rPr lang="en-US" altLang="zh-CN" sz="3165" dirty="0"/>
              <a:t>u</a:t>
            </a:r>
            <a:r>
              <a:rPr sz="3165" dirty="0"/>
              <a:t>对应</a:t>
            </a:r>
            <a:r>
              <a:rPr lang="en-US" altLang="zh-CN" sz="3165" dirty="0"/>
              <a:t>N</a:t>
            </a:r>
            <a:r>
              <a:rPr sz="3165" dirty="0"/>
              <a:t>中的哪一个节点，那么</a:t>
            </a:r>
            <a:r>
              <a:rPr lang="en-US" altLang="zh-CN" sz="3165" dirty="0"/>
              <a:t>([t]</a:t>
            </a:r>
            <a:r>
              <a:rPr lang="en-US" altLang="zh-CN" sz="2300" dirty="0"/>
              <a:t>I</a:t>
            </a:r>
            <a:r>
              <a:rPr lang="en-US" altLang="zh-CN" sz="3165" dirty="0"/>
              <a:t> , </a:t>
            </a:r>
            <a:r>
              <a:rPr lang="en-US" altLang="zh-CN" sz="3165" dirty="0" err="1"/>
              <a:t>eqtp</a:t>
            </a:r>
            <a:r>
              <a:rPr lang="en-US" altLang="zh-CN" sz="3165" dirty="0"/>
              <a:t>(t, u), [u]</a:t>
            </a:r>
            <a:r>
              <a:rPr lang="en-US" altLang="zh-CN" sz="2300" dirty="0"/>
              <a:t>I</a:t>
            </a:r>
            <a:r>
              <a:rPr lang="en-US" altLang="zh-CN" sz="3165" dirty="0"/>
              <a:t>)∈ E</a:t>
            </a:r>
          </a:p>
          <a:p>
            <a:r>
              <a:rPr sz="3165" dirty="0">
                <a:sym typeface="+mn-ea"/>
              </a:rPr>
              <a:t>这样表示之后要如何剔除不合法的三元组呢？</a:t>
            </a:r>
          </a:p>
          <a:p>
            <a:r>
              <a:rPr sz="3165" dirty="0">
                <a:sym typeface="+mn-ea"/>
              </a:rPr>
              <a:t>比如对于</a:t>
            </a:r>
            <a:r>
              <a:rPr lang="zh-CN" altLang="en-US" sz="3165" dirty="0">
                <a:sym typeface="+mn-ea"/>
              </a:rPr>
              <a:t>某</a:t>
            </a:r>
            <a:r>
              <a:rPr lang="en-US" altLang="zh-CN" sz="3165" dirty="0">
                <a:sym typeface="+mn-ea"/>
              </a:rPr>
              <a:t>BGP P={(?x, ?y, 1),(?z, ?x, ?y)}</a:t>
            </a:r>
            <a:r>
              <a:rPr sz="3165" dirty="0">
                <a:sym typeface="+mn-ea"/>
              </a:rPr>
              <a:t>，对于</a:t>
            </a:r>
            <a:r>
              <a:rPr lang="zh-CN" altLang="en-US" sz="3165" dirty="0">
                <a:sym typeface="+mn-ea"/>
              </a:rPr>
              <a:t>任意</a:t>
            </a:r>
            <a:r>
              <a:rPr sz="3165" dirty="0">
                <a:sym typeface="+mn-ea"/>
              </a:rPr>
              <a:t>满足</a:t>
            </a:r>
            <a:r>
              <a:rPr lang="zh-CN" altLang="en-US" sz="3165" dirty="0">
                <a:sym typeface="+mn-ea"/>
              </a:rPr>
              <a:t>该</a:t>
            </a:r>
            <a:r>
              <a:rPr lang="en-US" altLang="zh-CN" sz="3165" dirty="0">
                <a:sym typeface="+mn-ea"/>
              </a:rPr>
              <a:t>BGP</a:t>
            </a:r>
            <a:r>
              <a:rPr sz="3165" dirty="0">
                <a:sym typeface="+mn-ea"/>
              </a:rPr>
              <a:t>的两个三元组</a:t>
            </a:r>
            <a:r>
              <a:rPr lang="en-US" altLang="zh-CN" sz="3165" dirty="0" err="1">
                <a:sym typeface="+mn-ea"/>
              </a:rPr>
              <a:t>t,u</a:t>
            </a:r>
            <a:r>
              <a:rPr sz="3165" dirty="0">
                <a:sym typeface="+mn-ea"/>
              </a:rPr>
              <a:t>，它们必定满足</a:t>
            </a:r>
            <a:r>
              <a:rPr lang="en-US" altLang="zh-CN" sz="3165" dirty="0">
                <a:sym typeface="+mn-ea"/>
              </a:rPr>
              <a:t>{(1,2),(2,3)}⊆</a:t>
            </a:r>
            <a:r>
              <a:rPr lang="en-US" altLang="zh-CN" sz="3165" dirty="0" err="1">
                <a:sym typeface="+mn-ea"/>
              </a:rPr>
              <a:t>eqtp</a:t>
            </a:r>
            <a:r>
              <a:rPr lang="en-US" altLang="zh-CN" sz="3165" dirty="0">
                <a:sym typeface="+mn-ea"/>
              </a:rPr>
              <a:t>(t, u) </a:t>
            </a:r>
            <a:r>
              <a:rPr sz="3165" dirty="0">
                <a:sym typeface="+mn-ea"/>
              </a:rPr>
              <a:t>，而</a:t>
            </a:r>
            <a:r>
              <a:rPr lang="en-US" altLang="zh-CN" sz="3165" dirty="0">
                <a:sym typeface="+mn-ea"/>
              </a:rPr>
              <a:t>([t]</a:t>
            </a:r>
            <a:r>
              <a:rPr lang="en-US" altLang="zh-CN" sz="2300" dirty="0">
                <a:sym typeface="+mn-ea"/>
              </a:rPr>
              <a:t>I</a:t>
            </a:r>
            <a:r>
              <a:rPr lang="en-US" altLang="zh-CN" sz="3165" dirty="0">
                <a:sym typeface="+mn-ea"/>
              </a:rPr>
              <a:t> , </a:t>
            </a:r>
            <a:r>
              <a:rPr lang="en-US" altLang="zh-CN" sz="3165" dirty="0" err="1">
                <a:sym typeface="+mn-ea"/>
              </a:rPr>
              <a:t>eqtp</a:t>
            </a:r>
            <a:r>
              <a:rPr lang="en-US" altLang="zh-CN" sz="3165" dirty="0">
                <a:sym typeface="+mn-ea"/>
              </a:rPr>
              <a:t>(t, u), [u]</a:t>
            </a:r>
            <a:r>
              <a:rPr lang="en-US" altLang="zh-CN" sz="2300" dirty="0">
                <a:sym typeface="+mn-ea"/>
              </a:rPr>
              <a:t>I</a:t>
            </a:r>
            <a:r>
              <a:rPr lang="en-US" altLang="zh-CN" sz="3165" dirty="0">
                <a:sym typeface="+mn-ea"/>
              </a:rPr>
              <a:t>)∈ E</a:t>
            </a:r>
            <a:r>
              <a:rPr sz="3165" dirty="0">
                <a:sym typeface="+mn-ea"/>
              </a:rPr>
              <a:t>，所以我们可以先在</a:t>
            </a:r>
            <a:r>
              <a:rPr lang="en-US" altLang="zh-CN" sz="3165" dirty="0">
                <a:sym typeface="+mn-ea"/>
              </a:rPr>
              <a:t>N</a:t>
            </a:r>
            <a:r>
              <a:rPr sz="3165" dirty="0">
                <a:sym typeface="+mn-ea"/>
              </a:rPr>
              <a:t>中</a:t>
            </a:r>
            <a:r>
              <a:rPr lang="zh-CN" altLang="en-US" sz="3165" dirty="0">
                <a:sym typeface="+mn-ea"/>
              </a:rPr>
              <a:t>寻找满足条件的</a:t>
            </a:r>
            <a:r>
              <a:rPr sz="3165" dirty="0">
                <a:sym typeface="+mn-ea"/>
              </a:rPr>
              <a:t>对应节点</a:t>
            </a:r>
            <a:r>
              <a:rPr lang="en-US" altLang="zh-CN" sz="3165" dirty="0">
                <a:sym typeface="+mn-ea"/>
              </a:rPr>
              <a:t>[t]</a:t>
            </a:r>
            <a:r>
              <a:rPr lang="en-US" altLang="zh-CN" sz="2300" dirty="0">
                <a:sym typeface="+mn-ea"/>
              </a:rPr>
              <a:t>I</a:t>
            </a:r>
            <a:r>
              <a:rPr sz="3165" dirty="0">
                <a:sym typeface="+mn-ea"/>
              </a:rPr>
              <a:t>和</a:t>
            </a:r>
            <a:r>
              <a:rPr lang="en-US" altLang="zh-CN" sz="3165" dirty="0">
                <a:sym typeface="+mn-ea"/>
              </a:rPr>
              <a:t>[u]</a:t>
            </a:r>
            <a:r>
              <a:rPr lang="en-US" altLang="zh-CN" sz="2300" dirty="0">
                <a:sym typeface="+mn-ea"/>
              </a:rPr>
              <a:t>I</a:t>
            </a:r>
            <a:r>
              <a:rPr sz="3165" dirty="0">
                <a:sym typeface="+mn-ea"/>
              </a:rPr>
              <a:t>，找到了之后再根据</a:t>
            </a:r>
            <a:r>
              <a:rPr lang="en-US" altLang="zh-CN" sz="3165" dirty="0">
                <a:sym typeface="+mn-ea"/>
              </a:rPr>
              <a:t>N</a:t>
            </a:r>
            <a:r>
              <a:rPr sz="3165" dirty="0">
                <a:sym typeface="+mn-ea"/>
              </a:rPr>
              <a:t>到</a:t>
            </a:r>
            <a:r>
              <a:rPr lang="en-US" altLang="zh-CN" sz="3165" dirty="0">
                <a:sym typeface="+mn-ea"/>
              </a:rPr>
              <a:t>D</a:t>
            </a:r>
            <a:r>
              <a:rPr sz="3165" dirty="0">
                <a:sym typeface="+mn-ea"/>
              </a:rPr>
              <a:t>的索引获取结果</a:t>
            </a:r>
            <a:endParaRPr lang="en-US" altLang="zh-CN" sz="3165" dirty="0"/>
          </a:p>
          <a:p>
            <a:r>
              <a:rPr sz="3165" dirty="0"/>
              <a:t>总体的思想还是将商图作为索引，先在商图上查询，筛除部分元素，然后在实际图上查询，加速查询效率</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商图在属性图中的应用</a:t>
            </a:r>
          </a:p>
        </p:txBody>
      </p:sp>
      <p:sp>
        <p:nvSpPr>
          <p:cNvPr id="3" name="内容占位符 2"/>
          <p:cNvSpPr>
            <a:spLocks noGrp="1"/>
          </p:cNvSpPr>
          <p:nvPr>
            <p:ph sz="quarter" idx="11"/>
          </p:nvPr>
        </p:nvSpPr>
        <p:spPr>
          <a:xfrm>
            <a:off x="478656" y="916119"/>
            <a:ext cx="11136976" cy="5362764"/>
          </a:xfrm>
        </p:spPr>
        <p:txBody>
          <a:bodyPr/>
          <a:lstStyle/>
          <a:p>
            <a:r>
              <a:rPr dirty="0">
                <a:sym typeface="+mn-ea"/>
              </a:rPr>
              <a:t>利用商图做索引的方式和我们在属性图中做优化的思想一致，属性图即点和边都有标签和属性的图，</a:t>
            </a:r>
            <a:r>
              <a:rPr lang="zh-CN" altLang="en-US" dirty="0">
                <a:sym typeface="+mn-ea"/>
              </a:rPr>
              <a:t>一个属性图的示例如下图</a:t>
            </a:r>
            <a:endParaRPr lang="en-US" altLang="zh-CN" dirty="0">
              <a:sym typeface="+mn-ea"/>
            </a:endParaRPr>
          </a:p>
          <a:p>
            <a:r>
              <a:rPr dirty="0">
                <a:sym typeface="+mn-ea"/>
              </a:rPr>
              <a:t>大多数情况下</a:t>
            </a:r>
            <a:r>
              <a:rPr lang="zh-CN" altLang="en-US" dirty="0">
                <a:sym typeface="+mn-ea"/>
              </a:rPr>
              <a:t>会</a:t>
            </a:r>
            <a:r>
              <a:rPr dirty="0">
                <a:sym typeface="+mn-ea"/>
              </a:rPr>
              <a:t>有一个</a:t>
            </a:r>
            <a:r>
              <a:rPr lang="en-US" altLang="zh-CN" dirty="0">
                <a:sym typeface="+mn-ea"/>
              </a:rPr>
              <a:t>Schema</a:t>
            </a:r>
            <a:r>
              <a:rPr lang="zh-CN" altLang="en-US" dirty="0">
                <a:sym typeface="+mn-ea"/>
              </a:rPr>
              <a:t>去</a:t>
            </a:r>
            <a:r>
              <a:rPr dirty="0">
                <a:sym typeface="+mn-ea"/>
              </a:rPr>
              <a:t>限制图中出现的数据，我们可以把</a:t>
            </a:r>
            <a:r>
              <a:rPr lang="en-US" altLang="zh-CN" dirty="0">
                <a:sym typeface="+mn-ea"/>
              </a:rPr>
              <a:t>Schema</a:t>
            </a:r>
            <a:r>
              <a:rPr dirty="0">
                <a:sym typeface="+mn-ea"/>
              </a:rPr>
              <a:t>作为商图的一种形式</a:t>
            </a:r>
          </a:p>
          <a:p>
            <a:endParaRPr lang="zh-CN" altLang="en-US" dirty="0"/>
          </a:p>
        </p:txBody>
      </p:sp>
      <p:pic>
        <p:nvPicPr>
          <p:cNvPr id="4" name="图片 3" descr="property graph"/>
          <p:cNvPicPr>
            <a:picLocks noChangeAspect="1"/>
          </p:cNvPicPr>
          <p:nvPr/>
        </p:nvPicPr>
        <p:blipFill>
          <a:blip r:embed="rId3"/>
          <a:stretch>
            <a:fillRect/>
          </a:stretch>
        </p:blipFill>
        <p:spPr>
          <a:xfrm>
            <a:off x="5579390" y="2742306"/>
            <a:ext cx="6336631" cy="39257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t>商图的作用和属性图中的应用</a:t>
            </a:r>
          </a:p>
        </p:txBody>
      </p:sp>
      <p:sp>
        <p:nvSpPr>
          <p:cNvPr id="3" name="内容占位符 2"/>
          <p:cNvSpPr>
            <a:spLocks noGrp="1"/>
          </p:cNvSpPr>
          <p:nvPr>
            <p:ph sz="quarter" idx="11"/>
          </p:nvPr>
        </p:nvSpPr>
        <p:spPr>
          <a:xfrm>
            <a:off x="200660" y="993775"/>
            <a:ext cx="5494655" cy="5362575"/>
          </a:xfrm>
        </p:spPr>
        <p:txBody>
          <a:bodyPr/>
          <a:lstStyle/>
          <a:p>
            <a:r>
              <a:rPr lang="zh-CN" altLang="en-US" dirty="0"/>
              <a:t>假设我们有一个属性图的</a:t>
            </a:r>
            <a:r>
              <a:rPr lang="en-US" altLang="zh-CN" dirty="0"/>
              <a:t>Schema</a:t>
            </a:r>
            <a:r>
              <a:rPr dirty="0"/>
              <a:t>如下</a:t>
            </a:r>
            <a:r>
              <a:rPr lang="en-US" altLang="zh-CN" dirty="0"/>
              <a:t>(</a:t>
            </a:r>
            <a:r>
              <a:rPr dirty="0"/>
              <a:t>这里只展示标签</a:t>
            </a:r>
            <a:r>
              <a:rPr lang="en-US" altLang="zh-CN" dirty="0"/>
              <a:t>)</a:t>
            </a:r>
            <a:r>
              <a:rPr dirty="0"/>
              <a:t>：</a:t>
            </a:r>
          </a:p>
        </p:txBody>
      </p:sp>
      <p:pic>
        <p:nvPicPr>
          <p:cNvPr id="30" name="图片 29" descr="movie_schema"/>
          <p:cNvPicPr>
            <a:picLocks noChangeAspect="1"/>
          </p:cNvPicPr>
          <p:nvPr/>
        </p:nvPicPr>
        <p:blipFill>
          <a:blip r:embed="rId6"/>
          <a:stretch>
            <a:fillRect/>
          </a:stretch>
        </p:blipFill>
        <p:spPr>
          <a:xfrm>
            <a:off x="60960" y="2151380"/>
            <a:ext cx="5774055" cy="2445385"/>
          </a:xfrm>
          <a:prstGeom prst="rect">
            <a:avLst/>
          </a:prstGeom>
        </p:spPr>
      </p:pic>
      <p:pic>
        <p:nvPicPr>
          <p:cNvPr id="31" name="图片 30" descr="query1"/>
          <p:cNvPicPr>
            <a:picLocks noChangeAspect="1"/>
          </p:cNvPicPr>
          <p:nvPr/>
        </p:nvPicPr>
        <p:blipFill>
          <a:blip r:embed="rId7"/>
          <a:stretch>
            <a:fillRect/>
          </a:stretch>
        </p:blipFill>
        <p:spPr>
          <a:xfrm>
            <a:off x="6139815" y="2272030"/>
            <a:ext cx="5709285" cy="621665"/>
          </a:xfrm>
          <a:prstGeom prst="rect">
            <a:avLst/>
          </a:prstGeom>
        </p:spPr>
      </p:pic>
      <p:pic>
        <p:nvPicPr>
          <p:cNvPr id="32" name="图片 31" descr="query_opt"/>
          <p:cNvPicPr>
            <a:picLocks noChangeAspect="1"/>
          </p:cNvPicPr>
          <p:nvPr/>
        </p:nvPicPr>
        <p:blipFill>
          <a:blip r:embed="rId8"/>
          <a:stretch>
            <a:fillRect/>
          </a:stretch>
        </p:blipFill>
        <p:spPr>
          <a:xfrm>
            <a:off x="6139815" y="4605655"/>
            <a:ext cx="5788025" cy="841375"/>
          </a:xfrm>
          <a:prstGeom prst="rect">
            <a:avLst/>
          </a:prstGeom>
        </p:spPr>
      </p:pic>
      <p:sp>
        <p:nvSpPr>
          <p:cNvPr id="33" name="内容占位符 2"/>
          <p:cNvSpPr>
            <a:spLocks noGrp="1"/>
          </p:cNvSpPr>
          <p:nvPr>
            <p:custDataLst>
              <p:tags r:id="rId1"/>
            </p:custDataLst>
          </p:nvPr>
        </p:nvSpPr>
        <p:spPr>
          <a:xfrm>
            <a:off x="5980430" y="1100455"/>
            <a:ext cx="5494655" cy="117094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4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然后有一个如下的模式图查询，最终的结果是所有</a:t>
            </a:r>
            <a:r>
              <a:rPr lang="en-US" altLang="zh-CN" dirty="0"/>
              <a:t>n3</a:t>
            </a:r>
            <a:r>
              <a:rPr lang="zh-CN" altLang="en-US" dirty="0"/>
              <a:t>的集合</a:t>
            </a:r>
            <a:r>
              <a:rPr dirty="0"/>
              <a:t>：</a:t>
            </a:r>
          </a:p>
        </p:txBody>
      </p:sp>
      <p:sp>
        <p:nvSpPr>
          <p:cNvPr id="34" name="内容占位符 2"/>
          <p:cNvSpPr>
            <a:spLocks noGrp="1"/>
          </p:cNvSpPr>
          <p:nvPr/>
        </p:nvSpPr>
        <p:spPr>
          <a:xfrm>
            <a:off x="6139815" y="2995295"/>
            <a:ext cx="5494655" cy="1508760"/>
          </a:xfrm>
          <a:prstGeom prst="rect">
            <a:avLst/>
          </a:prstGeom>
        </p:spPr>
        <p:txBody>
          <a:bodyPr vert="horz" lIns="91440" tIns="45720" rIns="91440" bIns="45720" rtlCol="0">
            <a:normAutofit fontScale="67500" lnSpcReduction="10000"/>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4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t>如果正常从</a:t>
            </a:r>
            <a:r>
              <a:rPr lang="en-US" altLang="zh-CN"/>
              <a:t>n1</a:t>
            </a:r>
            <a:r>
              <a:t>开始查，那么它的入边邻点为</a:t>
            </a:r>
            <a:r>
              <a:rPr lang="en-US" altLang="zh-CN"/>
              <a:t>person</a:t>
            </a:r>
            <a:r>
              <a:t>或者</a:t>
            </a:r>
            <a:r>
              <a:rPr lang="en-US" altLang="zh-CN"/>
              <a:t>user</a:t>
            </a:r>
            <a:r>
              <a:t>，继续查询发现</a:t>
            </a:r>
            <a:r>
              <a:rPr lang="en-US" altLang="zh-CN"/>
              <a:t>n2</a:t>
            </a:r>
            <a:r>
              <a:t>为</a:t>
            </a:r>
            <a:r>
              <a:rPr lang="en-US" altLang="zh-CN"/>
              <a:t>person</a:t>
            </a:r>
            <a:r>
              <a:t>时都没有入边，这一点我们根据</a:t>
            </a:r>
            <a:r>
              <a:rPr lang="en-US" altLang="zh-CN"/>
              <a:t>Schema</a:t>
            </a:r>
            <a:r>
              <a:t>可以很明显地看出来</a:t>
            </a:r>
          </a:p>
          <a:p>
            <a:r>
              <a:t>所以查询可以被优化成如下形式：</a:t>
            </a:r>
          </a:p>
        </p:txBody>
      </p:sp>
      <p:sp>
        <p:nvSpPr>
          <p:cNvPr id="35" name="文本框 34"/>
          <p:cNvSpPr txBox="1"/>
          <p:nvPr/>
        </p:nvSpPr>
        <p:spPr>
          <a:xfrm>
            <a:off x="634365" y="5447030"/>
            <a:ext cx="10735310" cy="645160"/>
          </a:xfrm>
          <a:prstGeom prst="rect">
            <a:avLst/>
          </a:prstGeom>
          <a:noFill/>
        </p:spPr>
        <p:txBody>
          <a:bodyPr wrap="square" rtlCol="0">
            <a:spAutoFit/>
          </a:bodyPr>
          <a:lstStyle/>
          <a:p>
            <a:r>
              <a:rPr lang="zh-CN" altLang="en-US" dirty="0"/>
              <a:t>所以整体的思路就是将模式图中的点映射到</a:t>
            </a:r>
            <a:r>
              <a:rPr lang="en-US" altLang="zh-CN" dirty="0"/>
              <a:t>Schema</a:t>
            </a:r>
            <a:r>
              <a:rPr lang="zh-CN" altLang="en-US" dirty="0"/>
              <a:t>中，做同态映射，如果有唯一的同态映射，则可以直接优化原查询</a:t>
            </a:r>
          </a:p>
        </p:txBody>
      </p:sp>
      <p:sp>
        <p:nvSpPr>
          <p:cNvPr id="36" name="页脚占位符 35"/>
          <p:cNvSpPr>
            <a:spLocks noGrp="1"/>
          </p:cNvSpPr>
          <p:nvPr>
            <p:ph type="ftr" sz="quarter" idx="3"/>
            <p:custDataLst>
              <p:tags r:id="rId2"/>
            </p:custDataLst>
          </p:nvPr>
        </p:nvSpPr>
        <p:spPr/>
        <p:txBody>
          <a:bodyPr/>
          <a:lstStyle/>
          <a:p>
            <a:r>
              <a:rPr lang="en-US" altLang="zh-CN"/>
              <a:t>Summarizing semantic graphs: a survey</a:t>
            </a:r>
            <a:endParaRPr lang="zh-CN" altLang="en-US" dirty="0"/>
          </a:p>
        </p:txBody>
      </p:sp>
      <p:sp>
        <p:nvSpPr>
          <p:cNvPr id="37" name="灯片编号占位符 36"/>
          <p:cNvSpPr>
            <a:spLocks noGrp="1"/>
          </p:cNvSpPr>
          <p:nvPr>
            <p:ph type="sldNum" sz="quarter" idx="13"/>
            <p:custDataLst>
              <p:tags r:id="rId3"/>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linds(horizont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linds(horizontal)">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5" grpId="0"/>
      <p:bldP spid="3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结构化的方法</a:t>
            </a:r>
            <a:r>
              <a:rPr lang="en-US" altLang="zh-CN"/>
              <a:t>(</a:t>
            </a:r>
            <a:r>
              <a:t>非商图</a:t>
            </a:r>
            <a:r>
              <a:rPr lang="en-US" altLang="zh-CN"/>
              <a:t>)</a:t>
            </a:r>
          </a:p>
        </p:txBody>
      </p:sp>
      <p:sp>
        <p:nvSpPr>
          <p:cNvPr id="3" name="内容占位符 2"/>
          <p:cNvSpPr>
            <a:spLocks noGrp="1"/>
          </p:cNvSpPr>
          <p:nvPr>
            <p:ph sz="quarter" idx="11"/>
          </p:nvPr>
        </p:nvSpPr>
        <p:spPr>
          <a:xfrm>
            <a:off x="479425" y="993775"/>
            <a:ext cx="6411595" cy="5362575"/>
          </a:xfrm>
        </p:spPr>
        <p:txBody>
          <a:bodyPr>
            <a:normAutofit fontScale="97500" lnSpcReduction="10000"/>
          </a:bodyPr>
          <a:lstStyle/>
          <a:p>
            <a:r>
              <a:rPr dirty="0"/>
              <a:t>商图将原图所有点划分成多个等价类，每个点属于一个等价类</a:t>
            </a:r>
          </a:p>
          <a:p>
            <a:r>
              <a:rPr lang="zh-CN" altLang="en-US" dirty="0"/>
              <a:t>而</a:t>
            </a:r>
            <a:r>
              <a:rPr dirty="0"/>
              <a:t>非商图中，原图的点可以属于多个等价类，比如</a:t>
            </a:r>
            <a:r>
              <a:rPr lang="en-US" altLang="zh-CN" dirty="0"/>
              <a:t>RDF</a:t>
            </a:r>
            <a:r>
              <a:rPr dirty="0"/>
              <a:t>图中包含丰富的语义，可以将</a:t>
            </a:r>
            <a:r>
              <a:rPr lang="en-US" altLang="zh-CN" dirty="0"/>
              <a:t>RDF</a:t>
            </a:r>
            <a:r>
              <a:rPr dirty="0"/>
              <a:t>的</a:t>
            </a:r>
            <a:r>
              <a:rPr lang="en-US" altLang="zh-CN" dirty="0"/>
              <a:t>ontology</a:t>
            </a:r>
            <a:r>
              <a:rPr dirty="0"/>
              <a:t>重新构建为</a:t>
            </a:r>
            <a:r>
              <a:rPr lang="en-US" altLang="zh-CN" dirty="0">
                <a:hlinkClick r:id="rId5" action="ppaction://hlinkfile"/>
              </a:rPr>
              <a:t>RDF sentence</a:t>
            </a:r>
            <a:r>
              <a:rPr dirty="0">
                <a:hlinkClick r:id="rId5" action="ppaction://hlinkfile"/>
              </a:rPr>
              <a:t>图</a:t>
            </a:r>
            <a:r>
              <a:rPr dirty="0"/>
              <a:t>，将一个句子</a:t>
            </a:r>
            <a:r>
              <a:rPr lang="en-US" altLang="zh-CN" dirty="0"/>
              <a:t>(</a:t>
            </a:r>
            <a:r>
              <a:rPr dirty="0"/>
              <a:t>共享一个空白节点的点集合构成空白节点的联合上下文，组成一个句子</a:t>
            </a:r>
            <a:r>
              <a:rPr lang="en-US" altLang="zh-CN" dirty="0"/>
              <a:t>)</a:t>
            </a:r>
            <a:r>
              <a:rPr dirty="0"/>
              <a:t>作为一个点</a:t>
            </a:r>
          </a:p>
          <a:p>
            <a:r>
              <a:rPr dirty="0"/>
              <a:t>或者不需要对原图中的每个点处理，只根据一些算法</a:t>
            </a:r>
            <a:r>
              <a:rPr lang="en-US" altLang="zh-CN" dirty="0"/>
              <a:t>(PageRank</a:t>
            </a:r>
            <a:r>
              <a:rPr dirty="0"/>
              <a:t>等</a:t>
            </a:r>
            <a:r>
              <a:rPr lang="en-US" altLang="zh-CN" dirty="0"/>
              <a:t>)</a:t>
            </a:r>
            <a:r>
              <a:rPr dirty="0"/>
              <a:t>识别出其中最重要的点</a:t>
            </a:r>
            <a:r>
              <a:rPr lang="zh-CN" altLang="en-US" dirty="0"/>
              <a:t>集合</a:t>
            </a:r>
            <a:r>
              <a:rPr dirty="0"/>
              <a:t>，构建</a:t>
            </a:r>
            <a:r>
              <a:rPr lang="en-US" altLang="zh-CN" dirty="0"/>
              <a:t>summary</a:t>
            </a:r>
          </a:p>
        </p:txBody>
      </p:sp>
      <p:pic>
        <p:nvPicPr>
          <p:cNvPr id="4" name="图片 3" descr="RDF sentence"/>
          <p:cNvPicPr>
            <a:picLocks noChangeAspect="1"/>
          </p:cNvPicPr>
          <p:nvPr/>
        </p:nvPicPr>
        <p:blipFill>
          <a:blip r:embed="rId6"/>
          <a:stretch>
            <a:fillRect/>
          </a:stretch>
        </p:blipFill>
        <p:spPr>
          <a:xfrm>
            <a:off x="6939280" y="723900"/>
            <a:ext cx="4787900" cy="3333750"/>
          </a:xfrm>
          <a:prstGeom prst="rect">
            <a:avLst/>
          </a:prstGeom>
        </p:spPr>
      </p:pic>
      <p:pic>
        <p:nvPicPr>
          <p:cNvPr id="5" name="图片 4" descr="RDF sentence graph"/>
          <p:cNvPicPr>
            <a:picLocks noChangeAspect="1"/>
          </p:cNvPicPr>
          <p:nvPr/>
        </p:nvPicPr>
        <p:blipFill>
          <a:blip r:embed="rId7"/>
          <a:stretch>
            <a:fillRect/>
          </a:stretch>
        </p:blipFill>
        <p:spPr>
          <a:xfrm>
            <a:off x="7542530" y="3998595"/>
            <a:ext cx="3835400" cy="2082800"/>
          </a:xfrm>
          <a:prstGeom prst="rect">
            <a:avLst/>
          </a:prstGeom>
        </p:spPr>
      </p:pic>
      <p:sp>
        <p:nvSpPr>
          <p:cNvPr id="6" name="页脚占位符 5"/>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7" name="灯片编号占位符 6"/>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Pattern-mining(</a:t>
            </a:r>
            <a:r>
              <a:t>模式挖掘</a:t>
            </a:r>
            <a:r>
              <a:rPr lang="en-US" altLang="zh-CN"/>
              <a:t>)</a:t>
            </a:r>
          </a:p>
        </p:txBody>
      </p:sp>
      <p:sp>
        <p:nvSpPr>
          <p:cNvPr id="3" name="内容占位符 2"/>
          <p:cNvSpPr>
            <a:spLocks noGrp="1"/>
          </p:cNvSpPr>
          <p:nvPr>
            <p:ph sz="quarter" idx="11"/>
          </p:nvPr>
        </p:nvSpPr>
        <p:spPr>
          <a:xfrm>
            <a:off x="479425" y="993775"/>
            <a:ext cx="5972175" cy="5362575"/>
          </a:xfrm>
        </p:spPr>
        <p:txBody>
          <a:bodyPr>
            <a:normAutofit fontScale="90000"/>
          </a:bodyPr>
          <a:lstStyle/>
          <a:p>
            <a:r>
              <a:rPr dirty="0"/>
              <a:t>挖掘出图中出现最为频繁的</a:t>
            </a:r>
            <a:r>
              <a:rPr lang="en-US" altLang="zh-CN" dirty="0"/>
              <a:t>pattern</a:t>
            </a:r>
            <a:r>
              <a:rPr dirty="0"/>
              <a:t>子图</a:t>
            </a:r>
            <a:r>
              <a:rPr lang="en-US" altLang="zh-CN" dirty="0"/>
              <a:t>(</a:t>
            </a:r>
            <a:r>
              <a:rPr dirty="0"/>
              <a:t>子图出现次数大于等于用户定义的最小值</a:t>
            </a:r>
            <a:r>
              <a:rPr lang="en-US" altLang="zh-CN" dirty="0" err="1"/>
              <a:t>minSup</a:t>
            </a:r>
            <a:r>
              <a:rPr dirty="0"/>
              <a:t>即为频繁</a:t>
            </a:r>
            <a:r>
              <a:rPr lang="en-US" altLang="zh-CN" dirty="0"/>
              <a:t>)</a:t>
            </a:r>
            <a:r>
              <a:rPr dirty="0"/>
              <a:t>，例子如图</a:t>
            </a:r>
            <a:r>
              <a:rPr lang="en-US" dirty="0"/>
              <a:t>1,3</a:t>
            </a:r>
            <a:r>
              <a:rPr dirty="0"/>
              <a:t>。</a:t>
            </a:r>
          </a:p>
          <a:p>
            <a:r>
              <a:rPr lang="en-US" altLang="zh-CN" dirty="0">
                <a:sym typeface="+mn-ea"/>
              </a:rPr>
              <a:t>summary</a:t>
            </a:r>
            <a:r>
              <a:rPr dirty="0">
                <a:sym typeface="+mn-ea"/>
              </a:rPr>
              <a:t>即为</a:t>
            </a:r>
            <a:r>
              <a:rPr lang="en-US" altLang="zh-CN" dirty="0">
                <a:sym typeface="+mn-ea"/>
              </a:rPr>
              <a:t>pattern</a:t>
            </a:r>
            <a:r>
              <a:rPr dirty="0">
                <a:sym typeface="+mn-ea"/>
              </a:rPr>
              <a:t>的集合，并且保存每个</a:t>
            </a:r>
            <a:r>
              <a:rPr lang="en-US" altLang="zh-CN" dirty="0">
                <a:sym typeface="+mn-ea"/>
              </a:rPr>
              <a:t>pattern</a:t>
            </a:r>
            <a:r>
              <a:rPr dirty="0">
                <a:sym typeface="+mn-ea"/>
              </a:rPr>
              <a:t>在图中出现的次数</a:t>
            </a:r>
            <a:endParaRPr lang="en-US" altLang="zh-CN" dirty="0"/>
          </a:p>
          <a:p>
            <a:r>
              <a:rPr dirty="0"/>
              <a:t>建立</a:t>
            </a:r>
            <a:r>
              <a:rPr lang="en-US" altLang="zh-CN" dirty="0"/>
              <a:t>pattern</a:t>
            </a:r>
            <a:r>
              <a:rPr dirty="0"/>
              <a:t>和其对应的所有子图的索引，在查询时如果</a:t>
            </a:r>
            <a:r>
              <a:rPr lang="en-US" altLang="zh-CN" dirty="0"/>
              <a:t>BGP(Basic Pattern Graph)</a:t>
            </a:r>
            <a:r>
              <a:rPr dirty="0"/>
              <a:t>包含某个频繁的</a:t>
            </a:r>
            <a:r>
              <a:rPr lang="en-US" altLang="zh-CN" dirty="0"/>
              <a:t>pattern</a:t>
            </a:r>
            <a:r>
              <a:rPr dirty="0"/>
              <a:t>，那么可以根据索引直接获得这部分的结果。这种</a:t>
            </a:r>
            <a:r>
              <a:rPr lang="en-US" altLang="zh-CN" dirty="0"/>
              <a:t>pattern</a:t>
            </a:r>
            <a:r>
              <a:rPr dirty="0"/>
              <a:t>的索引可能和关系数据库中的视图比较像</a:t>
            </a:r>
          </a:p>
        </p:txBody>
      </p:sp>
      <p:pic>
        <p:nvPicPr>
          <p:cNvPr id="4" name="图片 3" descr="pattern_sample"/>
          <p:cNvPicPr>
            <a:picLocks noChangeAspect="1"/>
          </p:cNvPicPr>
          <p:nvPr/>
        </p:nvPicPr>
        <p:blipFill>
          <a:blip r:embed="rId5"/>
          <a:stretch>
            <a:fillRect/>
          </a:stretch>
        </p:blipFill>
        <p:spPr>
          <a:xfrm>
            <a:off x="6761480" y="1227455"/>
            <a:ext cx="4521200" cy="1797050"/>
          </a:xfrm>
          <a:prstGeom prst="rect">
            <a:avLst/>
          </a:prstGeom>
        </p:spPr>
      </p:pic>
      <p:pic>
        <p:nvPicPr>
          <p:cNvPr id="5" name="图片 4" descr="pattern query"/>
          <p:cNvPicPr>
            <a:picLocks noChangeAspect="1"/>
          </p:cNvPicPr>
          <p:nvPr/>
        </p:nvPicPr>
        <p:blipFill>
          <a:blip r:embed="rId6"/>
          <a:stretch>
            <a:fillRect/>
          </a:stretch>
        </p:blipFill>
        <p:spPr>
          <a:xfrm>
            <a:off x="7253605" y="3024505"/>
            <a:ext cx="3699510" cy="2064385"/>
          </a:xfrm>
          <a:prstGeom prst="rect">
            <a:avLst/>
          </a:prstGeom>
        </p:spPr>
      </p:pic>
      <p:sp>
        <p:nvSpPr>
          <p:cNvPr id="6" name="文本框 5"/>
          <p:cNvSpPr txBox="1"/>
          <p:nvPr/>
        </p:nvSpPr>
        <p:spPr>
          <a:xfrm>
            <a:off x="7958455" y="2903855"/>
            <a:ext cx="2290445" cy="368300"/>
          </a:xfrm>
          <a:prstGeom prst="rect">
            <a:avLst/>
          </a:prstGeom>
          <a:noFill/>
        </p:spPr>
        <p:txBody>
          <a:bodyPr wrap="square" rtlCol="0">
            <a:spAutoFit/>
          </a:bodyPr>
          <a:lstStyle/>
          <a:p>
            <a:pPr algn="ctr"/>
            <a:r>
              <a:rPr lang="en-US" altLang="zh-CN"/>
              <a:t>minSup=2</a:t>
            </a:r>
          </a:p>
        </p:txBody>
      </p:sp>
      <p:sp>
        <p:nvSpPr>
          <p:cNvPr id="7" name="页脚占位符 6"/>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8" name="灯片编号占位符 7"/>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Statistical</a:t>
            </a:r>
          </a:p>
        </p:txBody>
      </p:sp>
      <p:sp>
        <p:nvSpPr>
          <p:cNvPr id="3" name="内容占位符 2"/>
          <p:cNvSpPr>
            <a:spLocks noGrp="1"/>
          </p:cNvSpPr>
          <p:nvPr>
            <p:ph sz="quarter" idx="11"/>
          </p:nvPr>
        </p:nvSpPr>
        <p:spPr/>
        <p:txBody>
          <a:bodyPr>
            <a:normAutofit lnSpcReduction="10000"/>
          </a:bodyPr>
          <a:lstStyle/>
          <a:p>
            <a:r>
              <a:rPr lang="zh-CN" altLang="en-US"/>
              <a:t>统计信息是一种定量的分析，</a:t>
            </a:r>
            <a:r>
              <a:rPr>
                <a:sym typeface="+mn-ea"/>
              </a:rPr>
              <a:t>比如某种类型的点或边的数量，某种属性的数量，它</a:t>
            </a:r>
            <a:r>
              <a:rPr lang="zh-CN" altLang="en-US"/>
              <a:t>可以用来估计查询的大致开销，对于源选择问题有很大的帮助</a:t>
            </a:r>
          </a:p>
          <a:p>
            <a:r>
              <a:t>这里举个比较简单的例子，比如这个</a:t>
            </a:r>
            <a:r>
              <a:rPr lang="en-US" altLang="zh-CN"/>
              <a:t>BGP</a:t>
            </a:r>
            <a:r>
              <a:t>查询：</a:t>
            </a:r>
          </a:p>
          <a:p>
            <a:pPr lvl="1"/>
            <a:r>
              <a:rPr lang="en-US" altLang="zh-CN"/>
              <a:t>Q(?b):- (?a,knows,?b) , (?b,teach_in,?c)</a:t>
            </a:r>
          </a:p>
          <a:p>
            <a:r>
              <a:t>如果</a:t>
            </a:r>
            <a:r>
              <a:rPr lang="en-US" altLang="zh-CN"/>
              <a:t>knows</a:t>
            </a:r>
            <a:r>
              <a:t>类型的边有</a:t>
            </a:r>
            <a:r>
              <a:rPr lang="en-US" altLang="zh-CN"/>
              <a:t>10</a:t>
            </a:r>
            <a:r>
              <a:t>亿条，</a:t>
            </a:r>
            <a:r>
              <a:rPr lang="en-US" altLang="zh-CN"/>
              <a:t>teach_in</a:t>
            </a:r>
            <a:r>
              <a:t>类型的边只有</a:t>
            </a:r>
            <a:r>
              <a:rPr lang="en-US" altLang="zh-CN"/>
              <a:t>100</a:t>
            </a:r>
            <a:r>
              <a:t>条，那么显然应该将第二个三元组作为源进行查询，如果没有统计信息的话，单看这两个三元组无法从规则上确定源点</a:t>
            </a:r>
          </a:p>
          <a:p>
            <a:r>
              <a:t>所以根据统计信息我们可以制定一些</a:t>
            </a:r>
            <a:r>
              <a:rPr lang="en-US" altLang="zh-CN"/>
              <a:t>CBO(Cost-Based optimization)</a:t>
            </a:r>
            <a:r>
              <a:t>的优化，计算出不同逻辑计划的代价，然后选择最优的逻辑计划</a:t>
            </a:r>
          </a:p>
        </p:txBody>
      </p:sp>
      <p:sp>
        <p:nvSpPr>
          <p:cNvPr id="4" name="页脚占位符 3"/>
          <p:cNvSpPr>
            <a:spLocks noGrp="1"/>
          </p:cNvSpPr>
          <p:nvPr>
            <p:ph type="ftr" sz="quarter" idx="3"/>
            <p:custDataLst>
              <p:tags r:id="rId1"/>
            </p:custDataLst>
          </p:nvPr>
        </p:nvSpPr>
        <p:spPr/>
        <p:txBody>
          <a:bodyPr/>
          <a:lstStyle/>
          <a:p>
            <a:r>
              <a:rPr lang="en-US" altLang="zh-CN"/>
              <a:t>Summarizing semantic graphs: a survey</a:t>
            </a:r>
            <a:endParaRPr lang="zh-CN" altLang="en-US" dirty="0"/>
          </a:p>
        </p:txBody>
      </p:sp>
      <p:sp>
        <p:nvSpPr>
          <p:cNvPr id="5" name="灯片编号占位符 4"/>
          <p:cNvSpPr>
            <a:spLocks noGrp="1"/>
          </p:cNvSpPr>
          <p:nvPr>
            <p:ph type="sldNum" sz="quarter" idx="13"/>
            <p:custDataLst>
              <p:tags r:id="rId2"/>
            </p:custDataLst>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图形 11"/>
          <p:cNvSpPr/>
          <p:nvPr>
            <p:custDataLst>
              <p:tags r:id="rId1"/>
            </p:custDataLst>
          </p:nvPr>
        </p:nvSpPr>
        <p:spPr>
          <a:xfrm>
            <a:off x="5807564" y="2871987"/>
            <a:ext cx="576868" cy="66477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rgbClr val="FFFFFF"/>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sp>
        <p:nvSpPr>
          <p:cNvPr id="16" name="图形 11"/>
          <p:cNvSpPr/>
          <p:nvPr>
            <p:custDataLst>
              <p:tags r:id="rId2"/>
            </p:custDataLst>
          </p:nvPr>
        </p:nvSpPr>
        <p:spPr>
          <a:xfrm>
            <a:off x="5817074" y="3698570"/>
            <a:ext cx="556579" cy="62938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rgbClr val="4373CC"/>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2800" b="1" dirty="0">
              <a:solidFill>
                <a:schemeClr val="tx1"/>
              </a:solidFill>
              <a:cs typeface="+mn-ea"/>
              <a:sym typeface="+mn-lt"/>
            </a:endParaRPr>
          </a:p>
        </p:txBody>
      </p:sp>
      <p:grpSp>
        <p:nvGrpSpPr>
          <p:cNvPr id="75" name="组合 74"/>
          <p:cNvGrpSpPr/>
          <p:nvPr/>
        </p:nvGrpSpPr>
        <p:grpSpPr>
          <a:xfrm>
            <a:off x="6809116" y="2052392"/>
            <a:ext cx="4169434" cy="2275515"/>
            <a:chOff x="6809116" y="1544392"/>
            <a:chExt cx="4169434" cy="2275515"/>
          </a:xfrm>
        </p:grpSpPr>
        <p:sp>
          <p:nvSpPr>
            <p:cNvPr id="70" name="文本框 69"/>
            <p:cNvSpPr txBox="1"/>
            <p:nvPr/>
          </p:nvSpPr>
          <p:spPr>
            <a:xfrm>
              <a:off x="6809116" y="1544392"/>
              <a:ext cx="4169434" cy="645160"/>
            </a:xfrm>
            <a:prstGeom prst="rect">
              <a:avLst/>
            </a:prstGeom>
            <a:noFill/>
          </p:spPr>
          <p:txBody>
            <a:bodyPr wrap="square" rtlCol="0" anchor="ctr">
              <a:spAutoFit/>
            </a:bodyPr>
            <a:lstStyle/>
            <a:p>
              <a:r>
                <a:rPr lang="zh-CN" altLang="en-US" sz="3600" dirty="0"/>
                <a:t>背景与动机介绍</a:t>
              </a:r>
            </a:p>
          </p:txBody>
        </p:sp>
        <p:sp>
          <p:nvSpPr>
            <p:cNvPr id="71" name="文本框 70"/>
            <p:cNvSpPr txBox="1"/>
            <p:nvPr/>
          </p:nvSpPr>
          <p:spPr>
            <a:xfrm>
              <a:off x="6809116" y="2335862"/>
              <a:ext cx="4169434" cy="645160"/>
            </a:xfrm>
            <a:prstGeom prst="rect">
              <a:avLst/>
            </a:prstGeom>
            <a:noFill/>
          </p:spPr>
          <p:txBody>
            <a:bodyPr wrap="square" rtlCol="0" anchor="ctr">
              <a:spAutoFit/>
            </a:bodyPr>
            <a:lstStyle/>
            <a:p>
              <a:r>
                <a:rPr lang="zh-CN" altLang="en-US" sz="3600" dirty="0"/>
                <a:t>不同的算法思想</a:t>
              </a:r>
            </a:p>
          </p:txBody>
        </p:sp>
        <p:sp>
          <p:nvSpPr>
            <p:cNvPr id="72" name="文本框 71"/>
            <p:cNvSpPr txBox="1"/>
            <p:nvPr/>
          </p:nvSpPr>
          <p:spPr>
            <a:xfrm>
              <a:off x="6809116" y="3127332"/>
              <a:ext cx="4169434" cy="645160"/>
            </a:xfrm>
            <a:prstGeom prst="rect">
              <a:avLst/>
            </a:prstGeom>
            <a:noFill/>
          </p:spPr>
          <p:txBody>
            <a:bodyPr wrap="square" rtlCol="0" anchor="ctr">
              <a:spAutoFit/>
            </a:bodyPr>
            <a:lstStyle/>
            <a:p>
              <a:endParaRPr lang="zh-CN" altLang="en-US" sz="3600"/>
            </a:p>
          </p:txBody>
        </p:sp>
        <p:sp>
          <p:nvSpPr>
            <p:cNvPr id="73" name="文本框 72"/>
            <p:cNvSpPr txBox="1"/>
            <p:nvPr/>
          </p:nvSpPr>
          <p:spPr>
            <a:xfrm>
              <a:off x="6809116" y="3173576"/>
              <a:ext cx="4169434" cy="646331"/>
            </a:xfrm>
            <a:prstGeom prst="rect">
              <a:avLst/>
            </a:prstGeom>
            <a:noFill/>
          </p:spPr>
          <p:txBody>
            <a:bodyPr wrap="square" rtlCol="0" anchor="ctr">
              <a:spAutoFit/>
            </a:bodyPr>
            <a:lstStyle/>
            <a:p>
              <a:r>
                <a:rPr lang="zh-CN" altLang="en-US" sz="3600" dirty="0"/>
                <a:t>论文总结与启发</a:t>
              </a:r>
            </a:p>
          </p:txBody>
        </p:sp>
      </p:grpSp>
      <p:grpSp>
        <p:nvGrpSpPr>
          <p:cNvPr id="82" name="组合 81"/>
          <p:cNvGrpSpPr/>
          <p:nvPr/>
        </p:nvGrpSpPr>
        <p:grpSpPr>
          <a:xfrm>
            <a:off x="5945675" y="2259415"/>
            <a:ext cx="300645" cy="1893099"/>
            <a:chOff x="5950962" y="1722704"/>
            <a:chExt cx="290072" cy="1893100"/>
          </a:xfrm>
        </p:grpSpPr>
        <p:sp>
          <p:nvSpPr>
            <p:cNvPr id="97" name="图形 2"/>
            <p:cNvSpPr/>
            <p:nvPr/>
          </p:nvSpPr>
          <p:spPr>
            <a:xfrm>
              <a:off x="5990911" y="3338310"/>
              <a:ext cx="190568" cy="277494"/>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2800"/>
            </a:p>
          </p:txBody>
        </p:sp>
        <p:sp>
          <p:nvSpPr>
            <p:cNvPr id="93" name="任意多边形: 形状 37"/>
            <p:cNvSpPr/>
            <p:nvPr/>
          </p:nvSpPr>
          <p:spPr>
            <a:xfrm>
              <a:off x="5950962" y="2514477"/>
              <a:ext cx="290072" cy="306379"/>
            </a:xfrm>
            <a:custGeom>
              <a:avLst/>
              <a:gdLst>
                <a:gd name="connsiteX0" fmla="*/ 184040 w 366717"/>
                <a:gd name="connsiteY0" fmla="*/ 157687 h 366713"/>
                <a:gd name="connsiteX1" fmla="*/ 157961 w 366717"/>
                <a:gd name="connsiteY1" fmla="*/ 183766 h 366713"/>
                <a:gd name="connsiteX2" fmla="*/ 184040 w 366717"/>
                <a:gd name="connsiteY2" fmla="*/ 209845 h 366713"/>
                <a:gd name="connsiteX3" fmla="*/ 210119 w 366717"/>
                <a:gd name="connsiteY3" fmla="*/ 183766 h 366713"/>
                <a:gd name="connsiteX4" fmla="*/ 184040 w 366717"/>
                <a:gd name="connsiteY4" fmla="*/ 157687 h 366713"/>
                <a:gd name="connsiteX5" fmla="*/ 184040 w 366717"/>
                <a:gd name="connsiteY5" fmla="*/ 131497 h 366713"/>
                <a:gd name="connsiteX6" fmla="*/ 236313 w 366717"/>
                <a:gd name="connsiteY6" fmla="*/ 183770 h 366713"/>
                <a:gd name="connsiteX7" fmla="*/ 184040 w 366717"/>
                <a:gd name="connsiteY7" fmla="*/ 236043 h 366713"/>
                <a:gd name="connsiteX8" fmla="*/ 131767 w 366717"/>
                <a:gd name="connsiteY8" fmla="*/ 183770 h 366713"/>
                <a:gd name="connsiteX9" fmla="*/ 184040 w 366717"/>
                <a:gd name="connsiteY9" fmla="*/ 131497 h 366713"/>
                <a:gd name="connsiteX10" fmla="*/ 196449 w 366717"/>
                <a:gd name="connsiteY10" fmla="*/ 63651 h 366713"/>
                <a:gd name="connsiteX11" fmla="*/ 196449 w 366717"/>
                <a:gd name="connsiteY11" fmla="*/ 95828 h 366713"/>
                <a:gd name="connsiteX12" fmla="*/ 192168 w 366717"/>
                <a:gd name="connsiteY12" fmla="*/ 99692 h 366713"/>
                <a:gd name="connsiteX13" fmla="*/ 174606 w 366717"/>
                <a:gd name="connsiteY13" fmla="*/ 99827 h 366713"/>
                <a:gd name="connsiteX14" fmla="*/ 170259 w 366717"/>
                <a:gd name="connsiteY14" fmla="*/ 95967 h 366713"/>
                <a:gd name="connsiteX15" fmla="*/ 170259 w 366717"/>
                <a:gd name="connsiteY15" fmla="*/ 63802 h 366713"/>
                <a:gd name="connsiteX16" fmla="*/ 64040 w 366717"/>
                <a:gd name="connsiteY16" fmla="*/ 170263 h 366713"/>
                <a:gd name="connsiteX17" fmla="*/ 96205 w 366717"/>
                <a:gd name="connsiteY17" fmla="*/ 170263 h 366713"/>
                <a:gd name="connsiteX18" fmla="*/ 100064 w 366717"/>
                <a:gd name="connsiteY18" fmla="*/ 174602 h 366713"/>
                <a:gd name="connsiteX19" fmla="*/ 99565 w 366717"/>
                <a:gd name="connsiteY19" fmla="*/ 183770 h 366713"/>
                <a:gd name="connsiteX20" fmla="*/ 99982 w 366717"/>
                <a:gd name="connsiteY20" fmla="*/ 192168 h 366713"/>
                <a:gd name="connsiteX21" fmla="*/ 96119 w 366717"/>
                <a:gd name="connsiteY21" fmla="*/ 196457 h 366713"/>
                <a:gd name="connsiteX22" fmla="*/ 63950 w 366717"/>
                <a:gd name="connsiteY22" fmla="*/ 196457 h 366713"/>
                <a:gd name="connsiteX23" fmla="*/ 170263 w 366717"/>
                <a:gd name="connsiteY23" fmla="*/ 303741 h 366713"/>
                <a:gd name="connsiteX24" fmla="*/ 170263 w 366717"/>
                <a:gd name="connsiteY24" fmla="*/ 271576 h 366713"/>
                <a:gd name="connsiteX25" fmla="*/ 174610 w 366717"/>
                <a:gd name="connsiteY25" fmla="*/ 267717 h 366713"/>
                <a:gd name="connsiteX26" fmla="*/ 192172 w 366717"/>
                <a:gd name="connsiteY26" fmla="*/ 267852 h 366713"/>
                <a:gd name="connsiteX27" fmla="*/ 196453 w 366717"/>
                <a:gd name="connsiteY27" fmla="*/ 271715 h 366713"/>
                <a:gd name="connsiteX28" fmla="*/ 196453 w 366717"/>
                <a:gd name="connsiteY28" fmla="*/ 303893 h 366713"/>
                <a:gd name="connsiteX29" fmla="*/ 304130 w 366717"/>
                <a:gd name="connsiteY29" fmla="*/ 196461 h 366713"/>
                <a:gd name="connsiteX30" fmla="*/ 271961 w 366717"/>
                <a:gd name="connsiteY30" fmla="*/ 196461 h 366713"/>
                <a:gd name="connsiteX31" fmla="*/ 268097 w 366717"/>
                <a:gd name="connsiteY31" fmla="*/ 192172 h 366713"/>
                <a:gd name="connsiteX32" fmla="*/ 268515 w 366717"/>
                <a:gd name="connsiteY32" fmla="*/ 183774 h 366713"/>
                <a:gd name="connsiteX33" fmla="*/ 268015 w 366717"/>
                <a:gd name="connsiteY33" fmla="*/ 174606 h 366713"/>
                <a:gd name="connsiteX34" fmla="*/ 271875 w 366717"/>
                <a:gd name="connsiteY34" fmla="*/ 170268 h 366713"/>
                <a:gd name="connsiteX35" fmla="*/ 304036 w 366717"/>
                <a:gd name="connsiteY35" fmla="*/ 170268 h 366713"/>
                <a:gd name="connsiteX36" fmla="*/ 196449 w 366717"/>
                <a:gd name="connsiteY36" fmla="*/ 63651 h 366713"/>
                <a:gd name="connsiteX37" fmla="*/ 174148 w 366717"/>
                <a:gd name="connsiteY37" fmla="*/ 0 h 366713"/>
                <a:gd name="connsiteX38" fmla="*/ 192565 w 366717"/>
                <a:gd name="connsiteY38" fmla="*/ 0 h 366713"/>
                <a:gd name="connsiteX39" fmla="*/ 196453 w 366717"/>
                <a:gd name="connsiteY39" fmla="*/ 3888 h 366713"/>
                <a:gd name="connsiteX40" fmla="*/ 196453 w 366717"/>
                <a:gd name="connsiteY40" fmla="*/ 37334 h 366713"/>
                <a:gd name="connsiteX41" fmla="*/ 241244 w 366717"/>
                <a:gd name="connsiteY41" fmla="*/ 48364 h 366713"/>
                <a:gd name="connsiteX42" fmla="*/ 287951 w 366717"/>
                <a:gd name="connsiteY42" fmla="*/ 79854 h 366713"/>
                <a:gd name="connsiteX43" fmla="*/ 319441 w 366717"/>
                <a:gd name="connsiteY43" fmla="*/ 126561 h 366713"/>
                <a:gd name="connsiteX44" fmla="*/ 330377 w 366717"/>
                <a:gd name="connsiteY44" fmla="*/ 170259 h 366713"/>
                <a:gd name="connsiteX45" fmla="*/ 362828 w 366717"/>
                <a:gd name="connsiteY45" fmla="*/ 170259 h 366713"/>
                <a:gd name="connsiteX46" fmla="*/ 366717 w 366717"/>
                <a:gd name="connsiteY46" fmla="*/ 174148 h 366713"/>
                <a:gd name="connsiteX47" fmla="*/ 366717 w 366717"/>
                <a:gd name="connsiteY47" fmla="*/ 192565 h 366713"/>
                <a:gd name="connsiteX48" fmla="*/ 362828 w 366717"/>
                <a:gd name="connsiteY48" fmla="*/ 196453 h 366713"/>
                <a:gd name="connsiteX49" fmla="*/ 330446 w 366717"/>
                <a:gd name="connsiteY49" fmla="*/ 196453 h 366713"/>
                <a:gd name="connsiteX50" fmla="*/ 319441 w 366717"/>
                <a:gd name="connsiteY50" fmla="*/ 240970 h 366713"/>
                <a:gd name="connsiteX51" fmla="*/ 287951 w 366717"/>
                <a:gd name="connsiteY51" fmla="*/ 287677 h 366713"/>
                <a:gd name="connsiteX52" fmla="*/ 241244 w 366717"/>
                <a:gd name="connsiteY52" fmla="*/ 319167 h 366713"/>
                <a:gd name="connsiteX53" fmla="*/ 196453 w 366717"/>
                <a:gd name="connsiteY53" fmla="*/ 330197 h 366713"/>
                <a:gd name="connsiteX54" fmla="*/ 196453 w 366717"/>
                <a:gd name="connsiteY54" fmla="*/ 362824 h 366713"/>
                <a:gd name="connsiteX55" fmla="*/ 192565 w 366717"/>
                <a:gd name="connsiteY55" fmla="*/ 366713 h 366713"/>
                <a:gd name="connsiteX56" fmla="*/ 174148 w 366717"/>
                <a:gd name="connsiteY56" fmla="*/ 366713 h 366713"/>
                <a:gd name="connsiteX57" fmla="*/ 170259 w 366717"/>
                <a:gd name="connsiteY57" fmla="*/ 362824 h 366713"/>
                <a:gd name="connsiteX58" fmla="*/ 170259 w 366717"/>
                <a:gd name="connsiteY58" fmla="*/ 330078 h 366713"/>
                <a:gd name="connsiteX59" fmla="*/ 126835 w 366717"/>
                <a:gd name="connsiteY59" fmla="*/ 319167 h 366713"/>
                <a:gd name="connsiteX60" fmla="*/ 80128 w 366717"/>
                <a:gd name="connsiteY60" fmla="*/ 287677 h 366713"/>
                <a:gd name="connsiteX61" fmla="*/ 48639 w 366717"/>
                <a:gd name="connsiteY61" fmla="*/ 240970 h 366713"/>
                <a:gd name="connsiteX62" fmla="*/ 37633 w 366717"/>
                <a:gd name="connsiteY62" fmla="*/ 196453 h 366713"/>
                <a:gd name="connsiteX63" fmla="*/ 3888 w 366717"/>
                <a:gd name="connsiteY63" fmla="*/ 196453 h 366713"/>
                <a:gd name="connsiteX64" fmla="*/ 0 w 366717"/>
                <a:gd name="connsiteY64" fmla="*/ 192565 h 366713"/>
                <a:gd name="connsiteX65" fmla="*/ 0 w 366717"/>
                <a:gd name="connsiteY65" fmla="*/ 174148 h 366713"/>
                <a:gd name="connsiteX66" fmla="*/ 3888 w 366717"/>
                <a:gd name="connsiteY66" fmla="*/ 170259 h 366713"/>
                <a:gd name="connsiteX67" fmla="*/ 37703 w 366717"/>
                <a:gd name="connsiteY67" fmla="*/ 170259 h 366713"/>
                <a:gd name="connsiteX68" fmla="*/ 48639 w 366717"/>
                <a:gd name="connsiteY68" fmla="*/ 126561 h 366713"/>
                <a:gd name="connsiteX69" fmla="*/ 80128 w 366717"/>
                <a:gd name="connsiteY69" fmla="*/ 79854 h 366713"/>
                <a:gd name="connsiteX70" fmla="*/ 126835 w 366717"/>
                <a:gd name="connsiteY70" fmla="*/ 48364 h 366713"/>
                <a:gd name="connsiteX71" fmla="*/ 170259 w 366717"/>
                <a:gd name="connsiteY71" fmla="*/ 37453 h 366713"/>
                <a:gd name="connsiteX72" fmla="*/ 170259 w 366717"/>
                <a:gd name="connsiteY72" fmla="*/ 3888 h 366713"/>
                <a:gd name="connsiteX73" fmla="*/ 174148 w 366717"/>
                <a:gd name="connsiteY73" fmla="*/ 0 h 36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66717" h="366713">
                  <a:moveTo>
                    <a:pt x="184040" y="157687"/>
                  </a:moveTo>
                  <a:cubicBezTo>
                    <a:pt x="169658" y="157687"/>
                    <a:pt x="157961" y="169388"/>
                    <a:pt x="157961" y="183766"/>
                  </a:cubicBezTo>
                  <a:cubicBezTo>
                    <a:pt x="157961" y="198144"/>
                    <a:pt x="169662" y="209845"/>
                    <a:pt x="184040" y="209845"/>
                  </a:cubicBezTo>
                  <a:cubicBezTo>
                    <a:pt x="198418" y="209845"/>
                    <a:pt x="210119" y="198144"/>
                    <a:pt x="210119" y="183766"/>
                  </a:cubicBezTo>
                  <a:cubicBezTo>
                    <a:pt x="210119" y="169388"/>
                    <a:pt x="198422" y="157687"/>
                    <a:pt x="184040" y="157687"/>
                  </a:cubicBezTo>
                  <a:close/>
                  <a:moveTo>
                    <a:pt x="184040" y="131497"/>
                  </a:moveTo>
                  <a:cubicBezTo>
                    <a:pt x="212861" y="131497"/>
                    <a:pt x="236313" y="154949"/>
                    <a:pt x="236313" y="183770"/>
                  </a:cubicBezTo>
                  <a:cubicBezTo>
                    <a:pt x="236313" y="212591"/>
                    <a:pt x="212865" y="236043"/>
                    <a:pt x="184040" y="236043"/>
                  </a:cubicBezTo>
                  <a:cubicBezTo>
                    <a:pt x="155214" y="236043"/>
                    <a:pt x="131767" y="212591"/>
                    <a:pt x="131767" y="183770"/>
                  </a:cubicBezTo>
                  <a:cubicBezTo>
                    <a:pt x="131767" y="154949"/>
                    <a:pt x="155219" y="131497"/>
                    <a:pt x="184040" y="131497"/>
                  </a:cubicBezTo>
                  <a:close/>
                  <a:moveTo>
                    <a:pt x="196449" y="63651"/>
                  </a:moveTo>
                  <a:lnTo>
                    <a:pt x="196449" y="95828"/>
                  </a:lnTo>
                  <a:cubicBezTo>
                    <a:pt x="196449" y="98128"/>
                    <a:pt x="194460" y="99913"/>
                    <a:pt x="192168" y="99692"/>
                  </a:cubicBezTo>
                  <a:cubicBezTo>
                    <a:pt x="186325" y="99126"/>
                    <a:pt x="180439" y="99172"/>
                    <a:pt x="174606" y="99827"/>
                  </a:cubicBezTo>
                  <a:cubicBezTo>
                    <a:pt x="172293" y="100085"/>
                    <a:pt x="170259" y="98296"/>
                    <a:pt x="170259" y="95967"/>
                  </a:cubicBezTo>
                  <a:lnTo>
                    <a:pt x="170259" y="63802"/>
                  </a:lnTo>
                  <a:cubicBezTo>
                    <a:pt x="114573" y="70154"/>
                    <a:pt x="70269" y="114536"/>
                    <a:pt x="64040" y="170263"/>
                  </a:cubicBezTo>
                  <a:lnTo>
                    <a:pt x="96205" y="170263"/>
                  </a:lnTo>
                  <a:cubicBezTo>
                    <a:pt x="98529" y="170263"/>
                    <a:pt x="100318" y="172289"/>
                    <a:pt x="100064" y="174602"/>
                  </a:cubicBezTo>
                  <a:cubicBezTo>
                    <a:pt x="99737" y="177614"/>
                    <a:pt x="99565" y="180671"/>
                    <a:pt x="99565" y="183770"/>
                  </a:cubicBezTo>
                  <a:cubicBezTo>
                    <a:pt x="99565" y="186602"/>
                    <a:pt x="99708" y="189405"/>
                    <a:pt x="99982" y="192168"/>
                  </a:cubicBezTo>
                  <a:cubicBezTo>
                    <a:pt x="100212" y="194464"/>
                    <a:pt x="98423" y="196457"/>
                    <a:pt x="96119" y="196457"/>
                  </a:cubicBezTo>
                  <a:lnTo>
                    <a:pt x="63950" y="196457"/>
                  </a:lnTo>
                  <a:cubicBezTo>
                    <a:pt x="69835" y="252569"/>
                    <a:pt x="114303" y="297356"/>
                    <a:pt x="170263" y="303741"/>
                  </a:cubicBezTo>
                  <a:lnTo>
                    <a:pt x="170263" y="271576"/>
                  </a:lnTo>
                  <a:cubicBezTo>
                    <a:pt x="170263" y="269247"/>
                    <a:pt x="172293" y="267459"/>
                    <a:pt x="174610" y="267717"/>
                  </a:cubicBezTo>
                  <a:cubicBezTo>
                    <a:pt x="180443" y="268372"/>
                    <a:pt x="186329" y="268418"/>
                    <a:pt x="192172" y="267852"/>
                  </a:cubicBezTo>
                  <a:cubicBezTo>
                    <a:pt x="194464" y="267631"/>
                    <a:pt x="196453" y="269411"/>
                    <a:pt x="196453" y="271715"/>
                  </a:cubicBezTo>
                  <a:lnTo>
                    <a:pt x="196453" y="303893"/>
                  </a:lnTo>
                  <a:cubicBezTo>
                    <a:pt x="253060" y="298085"/>
                    <a:pt x="298199" y="253019"/>
                    <a:pt x="304130" y="196461"/>
                  </a:cubicBezTo>
                  <a:lnTo>
                    <a:pt x="271961" y="196461"/>
                  </a:lnTo>
                  <a:cubicBezTo>
                    <a:pt x="269656" y="196461"/>
                    <a:pt x="267868" y="194468"/>
                    <a:pt x="268097" y="192172"/>
                  </a:cubicBezTo>
                  <a:cubicBezTo>
                    <a:pt x="268375" y="189409"/>
                    <a:pt x="268515" y="186606"/>
                    <a:pt x="268515" y="183774"/>
                  </a:cubicBezTo>
                  <a:cubicBezTo>
                    <a:pt x="268515" y="180675"/>
                    <a:pt x="268343" y="177618"/>
                    <a:pt x="268015" y="174606"/>
                  </a:cubicBezTo>
                  <a:cubicBezTo>
                    <a:pt x="267762" y="172293"/>
                    <a:pt x="269550" y="170268"/>
                    <a:pt x="271875" y="170268"/>
                  </a:cubicBezTo>
                  <a:lnTo>
                    <a:pt x="304036" y="170268"/>
                  </a:lnTo>
                  <a:cubicBezTo>
                    <a:pt x="297753" y="114090"/>
                    <a:pt x="252778" y="69430"/>
                    <a:pt x="196449" y="63651"/>
                  </a:cubicBezTo>
                  <a:close/>
                  <a:moveTo>
                    <a:pt x="174148" y="0"/>
                  </a:moveTo>
                  <a:lnTo>
                    <a:pt x="192565" y="0"/>
                  </a:lnTo>
                  <a:cubicBezTo>
                    <a:pt x="194714" y="0"/>
                    <a:pt x="196453" y="1739"/>
                    <a:pt x="196453" y="3888"/>
                  </a:cubicBezTo>
                  <a:lnTo>
                    <a:pt x="196453" y="37334"/>
                  </a:lnTo>
                  <a:cubicBezTo>
                    <a:pt x="211907" y="38619"/>
                    <a:pt x="226928" y="42307"/>
                    <a:pt x="241244" y="48364"/>
                  </a:cubicBezTo>
                  <a:cubicBezTo>
                    <a:pt x="258745" y="55768"/>
                    <a:pt x="274461" y="66364"/>
                    <a:pt x="287951" y="79854"/>
                  </a:cubicBezTo>
                  <a:cubicBezTo>
                    <a:pt x="301445" y="93344"/>
                    <a:pt x="312037" y="109060"/>
                    <a:pt x="319441" y="126561"/>
                  </a:cubicBezTo>
                  <a:cubicBezTo>
                    <a:pt x="325355" y="140542"/>
                    <a:pt x="329010" y="155190"/>
                    <a:pt x="330377" y="170259"/>
                  </a:cubicBezTo>
                  <a:lnTo>
                    <a:pt x="362828" y="170259"/>
                  </a:lnTo>
                  <a:cubicBezTo>
                    <a:pt x="364973" y="170259"/>
                    <a:pt x="366717" y="171999"/>
                    <a:pt x="366717" y="174148"/>
                  </a:cubicBezTo>
                  <a:lnTo>
                    <a:pt x="366717" y="192565"/>
                  </a:lnTo>
                  <a:cubicBezTo>
                    <a:pt x="366717" y="194714"/>
                    <a:pt x="364977" y="196453"/>
                    <a:pt x="362828" y="196453"/>
                  </a:cubicBezTo>
                  <a:lnTo>
                    <a:pt x="330446" y="196453"/>
                  </a:lnTo>
                  <a:cubicBezTo>
                    <a:pt x="329141" y="211809"/>
                    <a:pt x="325461" y="226736"/>
                    <a:pt x="319441" y="240970"/>
                  </a:cubicBezTo>
                  <a:cubicBezTo>
                    <a:pt x="312037" y="258471"/>
                    <a:pt x="301441" y="274187"/>
                    <a:pt x="287951" y="287677"/>
                  </a:cubicBezTo>
                  <a:cubicBezTo>
                    <a:pt x="274461" y="301171"/>
                    <a:pt x="258745" y="311763"/>
                    <a:pt x="241244" y="319167"/>
                  </a:cubicBezTo>
                  <a:cubicBezTo>
                    <a:pt x="226924" y="325224"/>
                    <a:pt x="211907" y="328912"/>
                    <a:pt x="196453" y="330197"/>
                  </a:cubicBezTo>
                  <a:lnTo>
                    <a:pt x="196453" y="362824"/>
                  </a:lnTo>
                  <a:cubicBezTo>
                    <a:pt x="196453" y="364973"/>
                    <a:pt x="194714" y="366713"/>
                    <a:pt x="192565" y="366713"/>
                  </a:cubicBezTo>
                  <a:lnTo>
                    <a:pt x="174148" y="366713"/>
                  </a:lnTo>
                  <a:cubicBezTo>
                    <a:pt x="171999" y="366713"/>
                    <a:pt x="170259" y="364973"/>
                    <a:pt x="170259" y="362824"/>
                  </a:cubicBezTo>
                  <a:lnTo>
                    <a:pt x="170259" y="330078"/>
                  </a:lnTo>
                  <a:cubicBezTo>
                    <a:pt x="155288" y="328691"/>
                    <a:pt x="140730" y="325044"/>
                    <a:pt x="126835" y="319167"/>
                  </a:cubicBezTo>
                  <a:cubicBezTo>
                    <a:pt x="109334" y="311763"/>
                    <a:pt x="93622" y="301167"/>
                    <a:pt x="80128" y="287677"/>
                  </a:cubicBezTo>
                  <a:cubicBezTo>
                    <a:pt x="66634" y="274187"/>
                    <a:pt x="56042" y="258471"/>
                    <a:pt x="48639" y="240970"/>
                  </a:cubicBezTo>
                  <a:cubicBezTo>
                    <a:pt x="42618" y="226736"/>
                    <a:pt x="38939" y="211809"/>
                    <a:pt x="37633" y="196453"/>
                  </a:cubicBezTo>
                  <a:lnTo>
                    <a:pt x="3888" y="196453"/>
                  </a:lnTo>
                  <a:cubicBezTo>
                    <a:pt x="1739" y="196453"/>
                    <a:pt x="0" y="194714"/>
                    <a:pt x="0" y="192565"/>
                  </a:cubicBezTo>
                  <a:lnTo>
                    <a:pt x="0" y="174148"/>
                  </a:lnTo>
                  <a:cubicBezTo>
                    <a:pt x="0" y="171999"/>
                    <a:pt x="1739" y="170259"/>
                    <a:pt x="3888" y="170259"/>
                  </a:cubicBezTo>
                  <a:lnTo>
                    <a:pt x="37703" y="170259"/>
                  </a:lnTo>
                  <a:cubicBezTo>
                    <a:pt x="39070" y="155190"/>
                    <a:pt x="42724" y="140542"/>
                    <a:pt x="48639" y="126561"/>
                  </a:cubicBezTo>
                  <a:cubicBezTo>
                    <a:pt x="56042" y="109060"/>
                    <a:pt x="66639" y="93348"/>
                    <a:pt x="80128" y="79854"/>
                  </a:cubicBezTo>
                  <a:cubicBezTo>
                    <a:pt x="93618" y="66360"/>
                    <a:pt x="109334" y="55768"/>
                    <a:pt x="126835" y="48364"/>
                  </a:cubicBezTo>
                  <a:cubicBezTo>
                    <a:pt x="140730" y="42487"/>
                    <a:pt x="155288" y="38840"/>
                    <a:pt x="170259" y="37453"/>
                  </a:cubicBezTo>
                  <a:lnTo>
                    <a:pt x="170259" y="3888"/>
                  </a:lnTo>
                  <a:cubicBezTo>
                    <a:pt x="170259" y="1739"/>
                    <a:pt x="171999" y="0"/>
                    <a:pt x="174148" y="0"/>
                  </a:cubicBezTo>
                  <a:close/>
                </a:path>
              </a:pathLst>
            </a:custGeom>
            <a:solidFill>
              <a:schemeClr val="bg1">
                <a:lumMod val="85000"/>
              </a:schemeClr>
            </a:solidFill>
            <a:ln w="409" cap="flat">
              <a:solidFill>
                <a:srgbClr val="A6A6A6"/>
              </a:solidFill>
              <a:prstDash val="solid"/>
              <a:miter/>
            </a:ln>
          </p:spPr>
          <p:txBody>
            <a:bodyPr rtlCol="0" anchor="ctr"/>
            <a:lstStyle/>
            <a:p>
              <a:endParaRPr lang="zh-CN" altLang="en-US" sz="2800" dirty="0"/>
            </a:p>
          </p:txBody>
        </p:sp>
        <p:sp>
          <p:nvSpPr>
            <p:cNvPr id="91" name="任意多边形: 形状 40"/>
            <p:cNvSpPr>
              <a:spLocks noChangeAspect="1"/>
            </p:cNvSpPr>
            <p:nvPr/>
          </p:nvSpPr>
          <p:spPr>
            <a:xfrm>
              <a:off x="5964550" y="1722704"/>
              <a:ext cx="262896" cy="306984"/>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solidFill>
            <a:ln w="409" cap="flat">
              <a:noFill/>
              <a:prstDash val="solid"/>
              <a:miter/>
            </a:ln>
          </p:spPr>
          <p:txBody>
            <a:bodyPr rtlCol="0" anchor="ctr"/>
            <a:lstStyle/>
            <a:p>
              <a:endParaRPr lang="zh-CN" altLang="en-US" sz="2800"/>
            </a:p>
          </p:txBody>
        </p:sp>
      </p:grpSp>
      <p:sp>
        <p:nvSpPr>
          <p:cNvPr id="34" name="图形 11"/>
          <p:cNvSpPr/>
          <p:nvPr>
            <p:custDataLst>
              <p:tags r:id="rId3"/>
            </p:custDataLst>
          </p:nvPr>
        </p:nvSpPr>
        <p:spPr>
          <a:xfrm>
            <a:off x="5817708" y="2080517"/>
            <a:ext cx="556581" cy="629389"/>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buClr>
                <a:srgbClr val="FFCC00"/>
              </a:buClr>
              <a:buSzPct val="80000"/>
            </a:pPr>
            <a:endParaRPr lang="en-US" altLang="zh-CN" sz="2800" b="1" dirty="0">
              <a:solidFill>
                <a:schemeClr val="tx1"/>
              </a:solidFill>
              <a:cs typeface="+mn-ea"/>
              <a:sym typeface="+mn-lt"/>
            </a:endParaRPr>
          </a:p>
        </p:txBody>
      </p:sp>
      <p:sp>
        <p:nvSpPr>
          <p:cNvPr id="35" name="任意多边形: 形状 40"/>
          <p:cNvSpPr>
            <a:spLocks noChangeAspect="1"/>
          </p:cNvSpPr>
          <p:nvPr>
            <p:custDataLst>
              <p:tags r:id="rId4"/>
            </p:custDataLst>
          </p:nvPr>
        </p:nvSpPr>
        <p:spPr>
          <a:xfrm>
            <a:off x="5964552" y="2249892"/>
            <a:ext cx="262895" cy="290641"/>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lumMod val="65000"/>
            </a:schemeClr>
          </a:solidFill>
          <a:ln w="409" cap="flat">
            <a:noFill/>
            <a:prstDash val="solid"/>
            <a:miter/>
          </a:ln>
        </p:spPr>
        <p:txBody>
          <a:bodyPr rtlCol="0" anchor="ctr"/>
          <a:lstStyle/>
          <a:p>
            <a:endParaRPr lang="zh-CN"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总结与启发</a:t>
            </a:r>
          </a:p>
        </p:txBody>
      </p:sp>
      <p:sp>
        <p:nvSpPr>
          <p:cNvPr id="3" name="内容占位符 2"/>
          <p:cNvSpPr>
            <a:spLocks noGrp="1"/>
          </p:cNvSpPr>
          <p:nvPr>
            <p:ph sz="quarter" idx="11"/>
          </p:nvPr>
        </p:nvSpPr>
        <p:spPr/>
        <p:txBody>
          <a:bodyPr>
            <a:normAutofit/>
          </a:bodyPr>
          <a:lstStyle/>
          <a:p>
            <a:r>
              <a:rPr lang="zh-CN" altLang="en-US" dirty="0"/>
              <a:t>本文对于</a:t>
            </a:r>
            <a:r>
              <a:rPr lang="en-US" altLang="zh-CN" dirty="0"/>
              <a:t>RDF</a:t>
            </a:r>
            <a:r>
              <a:rPr dirty="0"/>
              <a:t>或者说图结构的数据的</a:t>
            </a:r>
            <a:r>
              <a:rPr lang="en-US" altLang="zh-CN" dirty="0"/>
              <a:t>summary</a:t>
            </a:r>
            <a:r>
              <a:rPr dirty="0"/>
              <a:t>方法做了非常详尽的分类和总结，</a:t>
            </a:r>
            <a:r>
              <a:rPr lang="en-US" altLang="zh-CN" dirty="0"/>
              <a:t>summary</a:t>
            </a:r>
            <a:r>
              <a:rPr dirty="0"/>
              <a:t>方法的部分应用和我们目前所做的图数据库查询优化的思想非常相近</a:t>
            </a:r>
          </a:p>
          <a:p>
            <a:r>
              <a:rPr dirty="0"/>
              <a:t>如果之后要在没有强</a:t>
            </a:r>
            <a:r>
              <a:rPr lang="en-US" altLang="zh-CN" dirty="0"/>
              <a:t>Schema</a:t>
            </a:r>
            <a:r>
              <a:rPr dirty="0"/>
              <a:t>约束的图数据库上做优化，可以尝试用文章中的方法，先做</a:t>
            </a:r>
            <a:r>
              <a:rPr lang="en-US" altLang="zh-CN" dirty="0"/>
              <a:t>summary</a:t>
            </a:r>
            <a:r>
              <a:rPr dirty="0"/>
              <a:t>，然后根据</a:t>
            </a:r>
            <a:r>
              <a:rPr lang="en-US" altLang="zh-CN" dirty="0"/>
              <a:t>summary</a:t>
            </a:r>
            <a:r>
              <a:rPr dirty="0"/>
              <a:t>优化查询</a:t>
            </a:r>
          </a:p>
        </p:txBody>
      </p:sp>
      <p:sp>
        <p:nvSpPr>
          <p:cNvPr id="4" name="页脚占位符 3"/>
          <p:cNvSpPr>
            <a:spLocks noGrp="1"/>
          </p:cNvSpPr>
          <p:nvPr>
            <p:ph type="ftr" sz="quarter" idx="3"/>
          </p:nvPr>
        </p:nvSpPr>
        <p:spPr/>
        <p:txBody>
          <a:bodyPr/>
          <a:lstStyle/>
          <a:p>
            <a:r>
              <a:rPr lang="en-US" altLang="zh-CN"/>
              <a:t>Summarizing semantic graphs: a survey</a:t>
            </a:r>
            <a:endParaRPr lang="zh-CN" altLang="en-US" dirty="0"/>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不足</a:t>
            </a:r>
          </a:p>
        </p:txBody>
      </p:sp>
      <p:sp>
        <p:nvSpPr>
          <p:cNvPr id="3" name="灯片编号占位符 2"/>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t>22</a:t>
            </a:fld>
            <a:endParaRPr lang="en-US" dirty="0"/>
          </a:p>
        </p:txBody>
      </p:sp>
      <p:sp>
        <p:nvSpPr>
          <p:cNvPr id="4" name="页脚占位符 3"/>
          <p:cNvSpPr>
            <a:spLocks noGrp="1"/>
          </p:cNvSpPr>
          <p:nvPr>
            <p:ph type="ftr" sz="quarter" idx="3"/>
          </p:nvPr>
        </p:nvSpPr>
        <p:spPr/>
        <p:txBody>
          <a:bodyPr/>
          <a:lstStyle/>
          <a:p>
            <a:r>
              <a:rPr lang="en-US" altLang="zh-CN"/>
              <a:t>Summarizing semantic graphs: a survey</a:t>
            </a:r>
            <a:endParaRPr lang="zh-CN" altLang="en-US" dirty="0"/>
          </a:p>
        </p:txBody>
      </p:sp>
      <p:sp>
        <p:nvSpPr>
          <p:cNvPr id="5" name="内容占位符 4"/>
          <p:cNvSpPr>
            <a:spLocks noGrp="1"/>
          </p:cNvSpPr>
          <p:nvPr>
            <p:ph sz="quarter" idx="11"/>
          </p:nvPr>
        </p:nvSpPr>
        <p:spPr/>
        <p:txBody>
          <a:bodyPr/>
          <a:lstStyle/>
          <a:p>
            <a:r>
              <a:rPr lang="zh-CN" altLang="en-US" dirty="0"/>
              <a:t>文章最后也提到了两个问题：</a:t>
            </a:r>
          </a:p>
          <a:p>
            <a:pPr lvl="1"/>
            <a:r>
              <a:rPr lang="en-US" altLang="zh-CN" dirty="0"/>
              <a:t>1.</a:t>
            </a:r>
            <a:r>
              <a:rPr dirty="0"/>
              <a:t>目前对</a:t>
            </a:r>
            <a:r>
              <a:rPr lang="en-US" altLang="zh-CN" dirty="0"/>
              <a:t>summary</a:t>
            </a:r>
            <a:r>
              <a:rPr dirty="0"/>
              <a:t>的质量评价没有一个标准的方法，毕竟不同的方法输入输出都可能有很大区别</a:t>
            </a:r>
          </a:p>
          <a:p>
            <a:pPr lvl="1"/>
            <a:r>
              <a:rPr lang="en-US" altLang="zh-CN" dirty="0"/>
              <a:t>2.</a:t>
            </a:r>
            <a:r>
              <a:rPr dirty="0"/>
              <a:t>目前的</a:t>
            </a:r>
            <a:r>
              <a:rPr lang="en-US" altLang="zh-CN" dirty="0"/>
              <a:t>summary</a:t>
            </a:r>
            <a:r>
              <a:rPr dirty="0"/>
              <a:t>方法对于动态变化的数据集并没有很好的处理，之后的重点应该放在对动态数据集的研究上</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091d8910-d8e6-408c-a275-badc07835a01&quot;,&quot;Name&quot;:null,&quot;Kind&quot;:1,&quot;OldGuidesSetting&quot;:{&quot;HeaderHeight&quot;:0.0,&quot;FooterHeight&quot;:0.0,&quot;SideMargin&quot;:0.0,&quot;TopMargin&quot;:0.0,&quot;BottomMargin&quot;:0.0,&quot;IntervalMargin&quot;:0.0}}"/>
  <p:tag name="COMMONDATA" val="eyJoZGlkIjoiMjcwMzkzYmJjNjk5MTYxOGYzNTlkZGE2NTk5ZGQ4MW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1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prstDash val="sysDash"/>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GoLLVM项目模板</Template>
  <TotalTime>45</TotalTime>
  <Words>3025</Words>
  <Application>Microsoft Office PowerPoint</Application>
  <PresentationFormat>宽屏</PresentationFormat>
  <Paragraphs>185</Paragraphs>
  <Slides>22</Slides>
  <Notes>15</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0" baseType="lpstr">
      <vt:lpstr>等线</vt:lpstr>
      <vt:lpstr>等线 Light</vt:lpstr>
      <vt:lpstr>微软雅黑</vt:lpstr>
      <vt:lpstr>Arial</vt:lpstr>
      <vt:lpstr>Calibri</vt:lpstr>
      <vt:lpstr>Wingdings</vt:lpstr>
      <vt:lpstr>1_Office 主题​​</vt:lpstr>
      <vt:lpstr>WPS 公式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qw l</dc:creator>
  <cp:lastModifiedBy>chaijun xu</cp:lastModifiedBy>
  <cp:revision>185</cp:revision>
  <dcterms:created xsi:type="dcterms:W3CDTF">2023-10-14T08:39:00Z</dcterms:created>
  <dcterms:modified xsi:type="dcterms:W3CDTF">2023-12-12T09:04:11Z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780C3B5E4CAC43DBBB7590BC9C682367_12</vt:lpwstr>
  </property>
  <property fmtid="{D5CDD505-2E9C-101B-9397-08002B2CF9AE}" pid="3" name="KSOProductBuildVer">
    <vt:lpwstr>2052-12.1.0.15990</vt:lpwstr>
  </property>
</Properties>
</file>