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305" r:id="rId2"/>
    <p:sldId id="328" r:id="rId3"/>
    <p:sldId id="324" r:id="rId4"/>
    <p:sldId id="329" r:id="rId5"/>
    <p:sldId id="335" r:id="rId6"/>
    <p:sldId id="336" r:id="rId7"/>
    <p:sldId id="337" r:id="rId8"/>
    <p:sldId id="340" r:id="rId9"/>
    <p:sldId id="339" r:id="rId10"/>
    <p:sldId id="331" r:id="rId11"/>
    <p:sldId id="332" r:id="rId12"/>
    <p:sldId id="341" r:id="rId13"/>
    <p:sldId id="315"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0565" autoAdjust="0"/>
  </p:normalViewPr>
  <p:slideViewPr>
    <p:cSldViewPr snapToGrid="0">
      <p:cViewPr varScale="1">
        <p:scale>
          <a:sx n="53" d="100"/>
          <a:sy n="53" d="100"/>
        </p:scale>
        <p:origin x="1176"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6F28E3-6CCB-44F6-A6D5-6CA7C2770C41}" type="datetimeFigureOut">
              <a:rPr lang="zh-CN" altLang="en-US" smtClean="0"/>
              <a:t>2023/11/21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98778F-47C2-4F9D-8F8A-E48009A27583}" type="slidenum">
              <a:rPr lang="zh-CN" altLang="en-US" smtClean="0"/>
              <a:t>‹#›</a:t>
            </a:fld>
            <a:endParaRPr lang="zh-CN" altLang="en-US"/>
          </a:p>
        </p:txBody>
      </p:sp>
    </p:spTree>
    <p:extLst>
      <p:ext uri="{BB962C8B-B14F-4D97-AF65-F5344CB8AC3E}">
        <p14:creationId xmlns:p14="http://schemas.microsoft.com/office/powerpoint/2010/main" val="3638916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79F80D-3F9B-43A5-801A-A64E98DF505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544571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solidFill>
                  <a:srgbClr val="000000"/>
                </a:solidFill>
                <a:effectLst/>
                <a:latin typeface="微软雅黑" panose="020B0503020204020204" pitchFamily="34" charset="-122"/>
                <a:ea typeface="微软雅黑" panose="020B0503020204020204" pitchFamily="34" charset="-122"/>
              </a:rPr>
              <a:t>不同粒度的语义概念被视为不同层的子类型</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5"/>
          </p:nvPr>
        </p:nvSpPr>
        <p:spPr/>
        <p:txBody>
          <a:bodyPr/>
          <a:lstStyle/>
          <a:p>
            <a:fld id="{FE98778F-47C2-4F9D-8F8A-E48009A27583}" type="slidenum">
              <a:rPr lang="zh-CN" altLang="en-US" smtClean="0"/>
              <a:t>5</a:t>
            </a:fld>
            <a:endParaRPr lang="zh-CN" altLang="en-US"/>
          </a:p>
        </p:txBody>
      </p:sp>
    </p:spTree>
    <p:extLst>
      <p:ext uri="{BB962C8B-B14F-4D97-AF65-F5344CB8AC3E}">
        <p14:creationId xmlns:p14="http://schemas.microsoft.com/office/powerpoint/2010/main" val="610983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dirty="0" err="1">
                <a:solidFill>
                  <a:srgbClr val="374151"/>
                </a:solidFill>
                <a:effectLst/>
                <a:latin typeface="Söhne"/>
              </a:rPr>
              <a:t>TransE</a:t>
            </a:r>
            <a:r>
              <a:rPr lang="zh-CN" altLang="en-US" b="0" i="0" dirty="0">
                <a:solidFill>
                  <a:srgbClr val="374151"/>
                </a:solidFill>
                <a:effectLst/>
                <a:latin typeface="Söhne"/>
              </a:rPr>
              <a:t>模型定义了一个能量函数来衡量正例三元组和负例三元组之间的差异，模型的目标是最小化能量函数，</a:t>
            </a:r>
            <a:endParaRPr lang="zh-CN" altLang="en-US" dirty="0"/>
          </a:p>
        </p:txBody>
      </p:sp>
      <p:sp>
        <p:nvSpPr>
          <p:cNvPr id="4" name="灯片编号占位符 3"/>
          <p:cNvSpPr>
            <a:spLocks noGrp="1"/>
          </p:cNvSpPr>
          <p:nvPr>
            <p:ph type="sldNum" sz="quarter" idx="5"/>
          </p:nvPr>
        </p:nvSpPr>
        <p:spPr/>
        <p:txBody>
          <a:bodyPr/>
          <a:lstStyle/>
          <a:p>
            <a:fld id="{FE98778F-47C2-4F9D-8F8A-E48009A27583}" type="slidenum">
              <a:rPr lang="zh-CN" altLang="en-US" smtClean="0"/>
              <a:t>6</a:t>
            </a:fld>
            <a:endParaRPr lang="zh-CN" altLang="en-US"/>
          </a:p>
        </p:txBody>
      </p:sp>
    </p:spTree>
    <p:extLst>
      <p:ext uri="{BB962C8B-B14F-4D97-AF65-F5344CB8AC3E}">
        <p14:creationId xmlns:p14="http://schemas.microsoft.com/office/powerpoint/2010/main" val="1111882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000000"/>
                </a:solidFill>
                <a:effectLst/>
                <a:latin typeface="微软雅黑" panose="020B0503020204020204" pitchFamily="34" charset="-122"/>
                <a:ea typeface="微软雅黑" panose="020B0503020204020204" pitchFamily="34" charset="-122"/>
              </a:rPr>
              <a:t>通用类型编码器，实体</a:t>
            </a:r>
            <a:r>
              <a:rPr lang="en-US" altLang="zh-CN" b="0" i="0" dirty="0">
                <a:solidFill>
                  <a:srgbClr val="000000"/>
                </a:solidFill>
                <a:effectLst/>
                <a:latin typeface="微软雅黑" panose="020B0503020204020204" pitchFamily="34" charset="-122"/>
                <a:ea typeface="微软雅黑" panose="020B0503020204020204" pitchFamily="34" charset="-122"/>
              </a:rPr>
              <a:t>e</a:t>
            </a:r>
            <a:r>
              <a:rPr lang="zh-CN" altLang="en-US" b="0" i="0" dirty="0">
                <a:solidFill>
                  <a:srgbClr val="000000"/>
                </a:solidFill>
                <a:effectLst/>
                <a:latin typeface="微软雅黑" panose="020B0503020204020204" pitchFamily="34" charset="-122"/>
                <a:ea typeface="微软雅黑" panose="020B0503020204020204" pitchFamily="34" charset="-122"/>
              </a:rPr>
              <a:t>的所有投影矩阵在不同场景下都是相同的。</a:t>
            </a:r>
            <a:r>
              <a:rPr lang="en-US" altLang="zh-CN" b="0" i="0" dirty="0">
                <a:solidFill>
                  <a:srgbClr val="000000"/>
                </a:solidFill>
                <a:effectLst/>
                <a:latin typeface="微软雅黑" panose="020B0503020204020204" pitchFamily="34" charset="-122"/>
                <a:ea typeface="微软雅黑" panose="020B0503020204020204" pitchFamily="34" charset="-122"/>
              </a:rPr>
              <a:t>KG</a:t>
            </a:r>
            <a:r>
              <a:rPr lang="zh-CN" altLang="en-US" b="0" i="0" dirty="0">
                <a:solidFill>
                  <a:srgbClr val="000000"/>
                </a:solidFill>
                <a:effectLst/>
                <a:latin typeface="微软雅黑" panose="020B0503020204020204" pitchFamily="34" charset="-122"/>
                <a:ea typeface="微软雅黑" panose="020B0503020204020204" pitchFamily="34" charset="-122"/>
              </a:rPr>
              <a:t>提供的</a:t>
            </a:r>
            <a:r>
              <a:rPr lang="en-US" altLang="zh-CN" b="0" i="0" dirty="0">
                <a:solidFill>
                  <a:srgbClr val="000000"/>
                </a:solidFill>
                <a:effectLst/>
                <a:latin typeface="微软雅黑" panose="020B0503020204020204" pitchFamily="34" charset="-122"/>
                <a:ea typeface="微软雅黑" panose="020B0503020204020204" pitchFamily="34" charset="-122"/>
              </a:rPr>
              <a:t>relation-specific</a:t>
            </a:r>
            <a:r>
              <a:rPr lang="zh-CN" altLang="en-US" b="0" i="0" dirty="0">
                <a:solidFill>
                  <a:srgbClr val="000000"/>
                </a:solidFill>
                <a:effectLst/>
                <a:latin typeface="微软雅黑" panose="020B0503020204020204" pitchFamily="34" charset="-122"/>
                <a:ea typeface="微软雅黑" panose="020B0503020204020204" pitchFamily="34" charset="-122"/>
              </a:rPr>
              <a:t>的类型信息</a:t>
            </a:r>
            <a:r>
              <a:rPr lang="en-US" altLang="zh-CN" b="0" i="0" dirty="0">
                <a:solidFill>
                  <a:srgbClr val="000000"/>
                </a:solidFill>
                <a:effectLst/>
                <a:latin typeface="微软雅黑" panose="020B0503020204020204" pitchFamily="34" charset="-122"/>
                <a:ea typeface="微软雅黑" panose="020B0503020204020204" pitchFamily="34" charset="-122"/>
              </a:rPr>
              <a:t>(</a:t>
            </a:r>
            <a:r>
              <a:rPr lang="zh-CN" altLang="en-US" b="0" i="0" dirty="0">
                <a:solidFill>
                  <a:srgbClr val="000000"/>
                </a:solidFill>
                <a:effectLst/>
                <a:latin typeface="微软雅黑" panose="020B0503020204020204" pitchFamily="34" charset="-122"/>
                <a:ea typeface="微软雅黑" panose="020B0503020204020204" pitchFamily="34" charset="-122"/>
              </a:rPr>
              <a:t>提供了实体在特定关系中可能属于的类型投影矩阵</a:t>
            </a:r>
            <a:r>
              <a:rPr lang="en-US" altLang="zh-CN" b="0" i="0" dirty="0" err="1">
                <a:solidFill>
                  <a:srgbClr val="000000"/>
                </a:solidFill>
                <a:effectLst/>
                <a:latin typeface="微软雅黑" panose="020B0503020204020204" pitchFamily="34" charset="-122"/>
                <a:ea typeface="微软雅黑" panose="020B0503020204020204" pitchFamily="34" charset="-122"/>
              </a:rPr>
              <a:t>Mrh</a:t>
            </a:r>
            <a:endParaRPr lang="zh-CN" altLang="en-US" dirty="0"/>
          </a:p>
        </p:txBody>
      </p:sp>
      <p:sp>
        <p:nvSpPr>
          <p:cNvPr id="4" name="灯片编号占位符 3"/>
          <p:cNvSpPr>
            <a:spLocks noGrp="1"/>
          </p:cNvSpPr>
          <p:nvPr>
            <p:ph type="sldNum" sz="quarter" idx="5"/>
          </p:nvPr>
        </p:nvSpPr>
        <p:spPr/>
        <p:txBody>
          <a:bodyPr/>
          <a:lstStyle/>
          <a:p>
            <a:fld id="{FE98778F-47C2-4F9D-8F8A-E48009A27583}" type="slidenum">
              <a:rPr lang="zh-CN" altLang="en-US" smtClean="0"/>
              <a:t>7</a:t>
            </a:fld>
            <a:endParaRPr lang="zh-CN" altLang="en-US"/>
          </a:p>
        </p:txBody>
      </p:sp>
    </p:spTree>
    <p:extLst>
      <p:ext uri="{BB962C8B-B14F-4D97-AF65-F5344CB8AC3E}">
        <p14:creationId xmlns:p14="http://schemas.microsoft.com/office/powerpoint/2010/main" val="1625914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WHE</a:t>
            </a:r>
            <a:r>
              <a:rPr lang="zh-CN" altLang="en-US" b="0" i="0" dirty="0">
                <a:solidFill>
                  <a:srgbClr val="000000"/>
                </a:solidFill>
                <a:effectLst/>
                <a:latin typeface="微软雅黑" panose="020B0503020204020204" pitchFamily="34" charset="-122"/>
                <a:ea typeface="微软雅黑" panose="020B0503020204020204" pitchFamily="34" charset="-122"/>
              </a:rPr>
              <a:t>不使用递归运算对不同粒度的子类型进行编码，而是将这些不同权重的投影矩阵相加</a:t>
            </a:r>
            <a:r>
              <a:rPr lang="en-US" altLang="zh-CN" b="0" i="0" dirty="0">
                <a:solidFill>
                  <a:srgbClr val="000000"/>
                </a:solidFill>
                <a:effectLst/>
                <a:latin typeface="微软雅黑" panose="020B0503020204020204" pitchFamily="34" charset="-122"/>
                <a:ea typeface="微软雅黑" panose="020B0503020204020204" pitchFamily="34" charset="-122"/>
              </a:rPr>
              <a:t>.</a:t>
            </a:r>
          </a:p>
          <a:p>
            <a:r>
              <a:rPr lang="zh-CN" altLang="en-US" b="0" i="0" dirty="0">
                <a:solidFill>
                  <a:srgbClr val="000000"/>
                </a:solidFill>
                <a:effectLst/>
                <a:latin typeface="微软雅黑" panose="020B0503020204020204" pitchFamily="34" charset="-122"/>
                <a:ea typeface="微软雅黑" panose="020B0503020204020204" pitchFamily="34" charset="-122"/>
              </a:rPr>
              <a:t>我们在</a:t>
            </a:r>
            <a:r>
              <a:rPr lang="en-US" altLang="zh-CN" b="0" i="0" dirty="0">
                <a:solidFill>
                  <a:srgbClr val="000000"/>
                </a:solidFill>
                <a:effectLst/>
                <a:latin typeface="微软雅黑" panose="020B0503020204020204" pitchFamily="34" charset="-122"/>
                <a:ea typeface="微软雅黑" panose="020B0503020204020204" pitchFamily="34" charset="-122"/>
              </a:rPr>
              <a:t>c (</a:t>
            </a:r>
            <a:r>
              <a:rPr lang="en-US" altLang="zh-CN" b="0" i="0" dirty="0" err="1">
                <a:solidFill>
                  <a:srgbClr val="000000"/>
                </a:solidFill>
                <a:effectLst/>
                <a:latin typeface="微软雅黑" panose="020B0503020204020204" pitchFamily="34" charset="-122"/>
                <a:ea typeface="微软雅黑" panose="020B0503020204020204" pitchFamily="34" charset="-122"/>
              </a:rPr>
              <a:t>i</a:t>
            </a:r>
            <a:r>
              <a:rPr lang="en-US" altLang="zh-CN" b="0" i="0" dirty="0">
                <a:solidFill>
                  <a:srgbClr val="000000"/>
                </a:solidFill>
                <a:effectLst/>
                <a:latin typeface="微软雅黑" panose="020B0503020204020204" pitchFamily="34" charset="-122"/>
                <a:ea typeface="微软雅黑" panose="020B0503020204020204" pitchFamily="34" charset="-122"/>
              </a:rPr>
              <a:t>)</a:t>
            </a:r>
            <a:r>
              <a:rPr lang="zh-CN" altLang="en-US" b="0" i="0" dirty="0">
                <a:solidFill>
                  <a:srgbClr val="000000"/>
                </a:solidFill>
                <a:effectLst/>
                <a:latin typeface="微软雅黑" panose="020B0503020204020204" pitchFamily="34" charset="-122"/>
                <a:ea typeface="微软雅黑" panose="020B0503020204020204" pitchFamily="34" charset="-122"/>
              </a:rPr>
              <a:t>和</a:t>
            </a:r>
            <a:r>
              <a:rPr lang="en-US" altLang="zh-CN" b="0" i="0" dirty="0">
                <a:solidFill>
                  <a:srgbClr val="000000"/>
                </a:solidFill>
                <a:effectLst/>
                <a:latin typeface="微软雅黑" panose="020B0503020204020204" pitchFamily="34" charset="-122"/>
                <a:ea typeface="微软雅黑" panose="020B0503020204020204" pitchFamily="34" charset="-122"/>
              </a:rPr>
              <a:t>c (i+1)</a:t>
            </a:r>
            <a:r>
              <a:rPr lang="zh-CN" altLang="en-US" b="0" i="0" dirty="0">
                <a:solidFill>
                  <a:srgbClr val="000000"/>
                </a:solidFill>
                <a:effectLst/>
                <a:latin typeface="微软雅黑" panose="020B0503020204020204" pitchFamily="34" charset="-122"/>
                <a:ea typeface="微软雅黑" panose="020B0503020204020204" pitchFamily="34" charset="-122"/>
              </a:rPr>
              <a:t>之间设计了一个比例递减的权重策略</a:t>
            </a:r>
            <a:endParaRPr lang="zh-CN" altLang="en-US" dirty="0"/>
          </a:p>
        </p:txBody>
      </p:sp>
      <p:sp>
        <p:nvSpPr>
          <p:cNvPr id="4" name="灯片编号占位符 3"/>
          <p:cNvSpPr>
            <a:spLocks noGrp="1"/>
          </p:cNvSpPr>
          <p:nvPr>
            <p:ph type="sldNum" sz="quarter" idx="5"/>
          </p:nvPr>
        </p:nvSpPr>
        <p:spPr/>
        <p:txBody>
          <a:bodyPr/>
          <a:lstStyle/>
          <a:p>
            <a:fld id="{FE98778F-47C2-4F9D-8F8A-E48009A27583}" type="slidenum">
              <a:rPr lang="zh-CN" altLang="en-US" smtClean="0"/>
              <a:t>9</a:t>
            </a:fld>
            <a:endParaRPr lang="zh-CN" altLang="en-US"/>
          </a:p>
        </p:txBody>
      </p:sp>
    </p:spTree>
    <p:extLst>
      <p:ext uri="{BB962C8B-B14F-4D97-AF65-F5344CB8AC3E}">
        <p14:creationId xmlns:p14="http://schemas.microsoft.com/office/powerpoint/2010/main" val="2947044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000000"/>
                </a:solidFill>
                <a:effectLst/>
                <a:latin typeface="微软雅黑" panose="020B0503020204020204" pitchFamily="34" charset="-122"/>
                <a:ea typeface="微软雅黑" panose="020B0503020204020204" pitchFamily="34" charset="-122"/>
              </a:rPr>
              <a:t>由于知识图中不存在显式的负三元组，故</a:t>
            </a:r>
            <a:r>
              <a:rPr lang="en-US" altLang="zh-CN" b="0" i="0" dirty="0">
                <a:solidFill>
                  <a:srgbClr val="000000"/>
                </a:solidFill>
                <a:effectLst/>
                <a:latin typeface="微软雅黑" panose="020B0503020204020204" pitchFamily="34" charset="-122"/>
                <a:ea typeface="微软雅黑" panose="020B0503020204020204" pitchFamily="34" charset="-122"/>
              </a:rPr>
              <a:t>t0</a:t>
            </a:r>
            <a:r>
              <a:rPr lang="zh-CN" altLang="en-US" b="0" i="0" dirty="0">
                <a:solidFill>
                  <a:srgbClr val="000000"/>
                </a:solidFill>
                <a:effectLst/>
                <a:latin typeface="微软雅黑" panose="020B0503020204020204" pitchFamily="34" charset="-122"/>
                <a:ea typeface="微软雅黑" panose="020B0503020204020204" pitchFamily="34" charset="-122"/>
              </a:rPr>
              <a:t>构造如下</a:t>
            </a:r>
            <a:r>
              <a:rPr lang="en-US" altLang="zh-CN" b="0" i="0" dirty="0">
                <a:solidFill>
                  <a:srgbClr val="000000"/>
                </a:solidFill>
                <a:effectLst/>
                <a:latin typeface="微软雅黑" panose="020B0503020204020204" pitchFamily="34" charset="-122"/>
                <a:ea typeface="微软雅黑" panose="020B0503020204020204" pitchFamily="34" charset="-122"/>
              </a:rPr>
              <a:t>:</a:t>
            </a:r>
            <a:r>
              <a:rPr lang="zh-CN" altLang="en-US" b="0" i="0" dirty="0">
                <a:solidFill>
                  <a:srgbClr val="000000"/>
                </a:solidFill>
                <a:effectLst/>
                <a:latin typeface="微软雅黑" panose="020B0503020204020204" pitchFamily="34" charset="-122"/>
                <a:ea typeface="微软雅黑" panose="020B0503020204020204" pitchFamily="34" charset="-122"/>
              </a:rPr>
              <a:t>。其中正三元组中的头或尾随机替换为</a:t>
            </a:r>
            <a:r>
              <a:rPr lang="en-US" altLang="zh-CN" b="0" i="0" dirty="0">
                <a:solidFill>
                  <a:srgbClr val="000000"/>
                </a:solidFill>
                <a:effectLst/>
                <a:latin typeface="微软雅黑" panose="020B0503020204020204" pitchFamily="34" charset="-122"/>
                <a:ea typeface="微软雅黑" panose="020B0503020204020204" pitchFamily="34" charset="-122"/>
              </a:rPr>
              <a:t>e</a:t>
            </a:r>
            <a:r>
              <a:rPr lang="zh-CN" altLang="en-US" b="0" i="0" dirty="0">
                <a:solidFill>
                  <a:srgbClr val="000000"/>
                </a:solidFill>
                <a:effectLst/>
                <a:latin typeface="微软雅黑" panose="020B0503020204020204" pitchFamily="34" charset="-122"/>
                <a:ea typeface="微软雅黑" panose="020B0503020204020204" pitchFamily="34" charset="-122"/>
              </a:rPr>
              <a:t>中的任何其他实体。我们还在负抽样中添加了关系替换，以获得更好的关系预测性能。此外，如果替换后的新三元组已经在</a:t>
            </a:r>
            <a:r>
              <a:rPr lang="en-US" altLang="zh-CN" b="0" i="0" dirty="0">
                <a:solidFill>
                  <a:srgbClr val="000000"/>
                </a:solidFill>
                <a:effectLst/>
                <a:latin typeface="微软雅黑" panose="020B0503020204020204" pitchFamily="34" charset="-122"/>
                <a:ea typeface="微软雅黑" panose="020B0503020204020204" pitchFamily="34" charset="-122"/>
              </a:rPr>
              <a:t>T</a:t>
            </a:r>
            <a:r>
              <a:rPr lang="zh-CN" altLang="en-US" b="0" i="0" dirty="0">
                <a:solidFill>
                  <a:srgbClr val="000000"/>
                </a:solidFill>
                <a:effectLst/>
                <a:latin typeface="微软雅黑" panose="020B0503020204020204" pitchFamily="34" charset="-122"/>
                <a:ea typeface="微软雅黑" panose="020B0503020204020204" pitchFamily="34" charset="-122"/>
              </a:rPr>
              <a:t>中，则不会被视为负样本。</a:t>
            </a:r>
            <a:endParaRPr lang="zh-CN" altLang="en-US" dirty="0"/>
          </a:p>
        </p:txBody>
      </p:sp>
      <p:sp>
        <p:nvSpPr>
          <p:cNvPr id="4" name="灯片编号占位符 3"/>
          <p:cNvSpPr>
            <a:spLocks noGrp="1"/>
          </p:cNvSpPr>
          <p:nvPr>
            <p:ph type="sldNum" sz="quarter" idx="5"/>
          </p:nvPr>
        </p:nvSpPr>
        <p:spPr/>
        <p:txBody>
          <a:bodyPr/>
          <a:lstStyle/>
          <a:p>
            <a:fld id="{FE98778F-47C2-4F9D-8F8A-E48009A27583}" type="slidenum">
              <a:rPr lang="zh-CN" altLang="en-US" smtClean="0"/>
              <a:t>10</a:t>
            </a:fld>
            <a:endParaRPr lang="zh-CN" altLang="en-US"/>
          </a:p>
        </p:txBody>
      </p:sp>
    </p:spTree>
    <p:extLst>
      <p:ext uri="{BB962C8B-B14F-4D97-AF65-F5344CB8AC3E}">
        <p14:creationId xmlns:p14="http://schemas.microsoft.com/office/powerpoint/2010/main" val="589113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000000"/>
                </a:solidFill>
                <a:effectLst/>
                <a:latin typeface="微软雅黑" panose="020B0503020204020204" pitchFamily="34" charset="-122"/>
                <a:ea typeface="微软雅黑" panose="020B0503020204020204" pitchFamily="34" charset="-122"/>
              </a:rPr>
              <a:t>在训练中，我们以等概率从</a:t>
            </a:r>
            <a:r>
              <a:rPr lang="en-US" altLang="zh-CN" b="0" i="0" dirty="0">
                <a:solidFill>
                  <a:srgbClr val="000000"/>
                </a:solidFill>
                <a:effectLst/>
                <a:latin typeface="微软雅黑" panose="020B0503020204020204" pitchFamily="34" charset="-122"/>
                <a:ea typeface="微软雅黑" panose="020B0503020204020204" pitchFamily="34" charset="-122"/>
              </a:rPr>
              <a:t>E</a:t>
            </a:r>
            <a:r>
              <a:rPr lang="zh-CN" altLang="en-US" b="0" i="0" dirty="0">
                <a:solidFill>
                  <a:srgbClr val="000000"/>
                </a:solidFill>
                <a:effectLst/>
                <a:latin typeface="微软雅黑" panose="020B0503020204020204" pitchFamily="34" charset="-122"/>
                <a:ea typeface="微软雅黑" panose="020B0503020204020204" pitchFamily="34" charset="-122"/>
              </a:rPr>
              <a:t>中的所有实体中选择负实体样本。在这种情况下，共享相同类型的实体倾向于聚类并具有相似的表示，这实际上成为实体预测错误的主要原因。为了解决这一问题，我们提出了一种名为软类型约束</a:t>
            </a:r>
            <a:r>
              <a:rPr lang="en-US" altLang="zh-CN" b="0" i="0" dirty="0">
                <a:solidFill>
                  <a:srgbClr val="000000"/>
                </a:solidFill>
                <a:effectLst/>
                <a:latin typeface="微软雅黑" panose="020B0503020204020204" pitchFamily="34" charset="-122"/>
                <a:ea typeface="微软雅黑" panose="020B0503020204020204" pitchFamily="34" charset="-122"/>
              </a:rPr>
              <a:t>(STC)</a:t>
            </a:r>
            <a:r>
              <a:rPr lang="zh-CN" altLang="en-US" b="0" i="0" dirty="0">
                <a:solidFill>
                  <a:srgbClr val="000000"/>
                </a:solidFill>
                <a:effectLst/>
                <a:latin typeface="微软雅黑" panose="020B0503020204020204" pitchFamily="34" charset="-122"/>
                <a:ea typeface="微软雅黑" panose="020B0503020204020204" pitchFamily="34" charset="-122"/>
              </a:rPr>
              <a:t>的负采样方法。在关系特定类型信息的约束下，</a:t>
            </a:r>
            <a:r>
              <a:rPr lang="en-US" altLang="zh-CN" b="0" i="0" dirty="0">
                <a:solidFill>
                  <a:srgbClr val="000000"/>
                </a:solidFill>
                <a:effectLst/>
                <a:latin typeface="微软雅黑" panose="020B0503020204020204" pitchFamily="34" charset="-122"/>
                <a:ea typeface="微软雅黑" panose="020B0503020204020204" pitchFamily="34" charset="-122"/>
              </a:rPr>
              <a:t>STC</a:t>
            </a:r>
            <a:r>
              <a:rPr lang="zh-CN" altLang="en-US" b="0" i="0" dirty="0">
                <a:solidFill>
                  <a:srgbClr val="000000"/>
                </a:solidFill>
                <a:effectLst/>
                <a:latin typeface="微软雅黑" panose="020B0503020204020204" pitchFamily="34" charset="-122"/>
                <a:ea typeface="微软雅黑" panose="020B0503020204020204" pitchFamily="34" charset="-122"/>
              </a:rPr>
              <a:t>提高了选择具有相同类型实体的概率，从而扩大了相似实体之间的距离。选择相同类型实体的概率如下</a:t>
            </a:r>
            <a:r>
              <a:rPr lang="en-US" altLang="zh-CN" b="0" i="0" dirty="0">
                <a:solidFill>
                  <a:srgbClr val="000000"/>
                </a:solidFill>
                <a:effectLst/>
                <a:latin typeface="微软雅黑" panose="020B0503020204020204" pitchFamily="34" charset="-122"/>
                <a:ea typeface="微软雅黑" panose="020B0503020204020204" pitchFamily="34" charset="-122"/>
              </a:rPr>
              <a:t>:</a:t>
            </a:r>
            <a:endParaRPr lang="zh-CN" altLang="en-US" dirty="0"/>
          </a:p>
        </p:txBody>
      </p:sp>
      <p:sp>
        <p:nvSpPr>
          <p:cNvPr id="4" name="灯片编号占位符 3"/>
          <p:cNvSpPr>
            <a:spLocks noGrp="1"/>
          </p:cNvSpPr>
          <p:nvPr>
            <p:ph type="sldNum" sz="quarter" idx="5"/>
          </p:nvPr>
        </p:nvSpPr>
        <p:spPr/>
        <p:txBody>
          <a:bodyPr/>
          <a:lstStyle/>
          <a:p>
            <a:fld id="{FE98778F-47C2-4F9D-8F8A-E48009A27583}" type="slidenum">
              <a:rPr lang="zh-CN" altLang="en-US" smtClean="0"/>
              <a:t>11</a:t>
            </a:fld>
            <a:endParaRPr lang="zh-CN" altLang="en-US"/>
          </a:p>
        </p:txBody>
      </p:sp>
    </p:spTree>
    <p:extLst>
      <p:ext uri="{BB962C8B-B14F-4D97-AF65-F5344CB8AC3E}">
        <p14:creationId xmlns:p14="http://schemas.microsoft.com/office/powerpoint/2010/main" val="339266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b="0" i="0" dirty="0">
                <a:solidFill>
                  <a:srgbClr val="000000"/>
                </a:solidFill>
                <a:effectLst/>
                <a:latin typeface="微软雅黑" panose="020B0503020204020204" pitchFamily="34" charset="-122"/>
                <a:ea typeface="微软雅黑" panose="020B0503020204020204" pitchFamily="34" charset="-122"/>
              </a:rPr>
              <a:t>在知识图完成和三重分类两个任务上评估了模型，并进一步探讨了长尾数据集上的性能。</a:t>
            </a:r>
          </a:p>
          <a:p>
            <a:pPr algn="just"/>
            <a:r>
              <a:rPr lang="zh-CN" altLang="en-US" b="0" i="0" dirty="0">
                <a:solidFill>
                  <a:srgbClr val="000000"/>
                </a:solidFill>
                <a:effectLst/>
                <a:latin typeface="微软雅黑" panose="020B0503020204020204" pitchFamily="34" charset="-122"/>
                <a:ea typeface="微软雅黑" panose="020B0503020204020204" pitchFamily="34" charset="-122"/>
              </a:rPr>
              <a:t>模型在上述任务上都明显优于所有基线，特别是在长尾分布下。这表明我们的模型能够捕获层次类型的信息，这在构建知识图表示时是很重要的。</a:t>
            </a:r>
          </a:p>
          <a:p>
            <a:endParaRPr lang="zh-CN" altLang="en-US" dirty="0"/>
          </a:p>
        </p:txBody>
      </p:sp>
      <p:sp>
        <p:nvSpPr>
          <p:cNvPr id="4" name="灯片编号占位符 3"/>
          <p:cNvSpPr>
            <a:spLocks noGrp="1"/>
          </p:cNvSpPr>
          <p:nvPr>
            <p:ph type="sldNum" sz="quarter" idx="5"/>
          </p:nvPr>
        </p:nvSpPr>
        <p:spPr/>
        <p:txBody>
          <a:bodyPr/>
          <a:lstStyle/>
          <a:p>
            <a:fld id="{FE98778F-47C2-4F9D-8F8A-E48009A27583}" type="slidenum">
              <a:rPr lang="zh-CN" altLang="en-US" smtClean="0"/>
              <a:t>12</a:t>
            </a:fld>
            <a:endParaRPr lang="zh-CN" altLang="en-US"/>
          </a:p>
        </p:txBody>
      </p:sp>
    </p:spTree>
    <p:extLst>
      <p:ext uri="{BB962C8B-B14F-4D97-AF65-F5344CB8AC3E}">
        <p14:creationId xmlns:p14="http://schemas.microsoft.com/office/powerpoint/2010/main" val="1616732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E98778F-47C2-4F9D-8F8A-E48009A27583}" type="slidenum">
              <a:rPr lang="zh-CN" altLang="en-US" smtClean="0"/>
              <a:t>13</a:t>
            </a:fld>
            <a:endParaRPr lang="zh-CN" altLang="en-US"/>
          </a:p>
        </p:txBody>
      </p:sp>
    </p:spTree>
    <p:extLst>
      <p:ext uri="{BB962C8B-B14F-4D97-AF65-F5344CB8AC3E}">
        <p14:creationId xmlns:p14="http://schemas.microsoft.com/office/powerpoint/2010/main" val="10213878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382A3CAD-76BE-422E-B8F6-EDB512BFEC95}" type="datetime1">
              <a:rPr lang="zh-CN" altLang="en-US" smtClean="0"/>
              <a:t>2023/11/21</a:t>
            </a:fld>
            <a:endParaRPr lang="zh-CN" altLang="en-US"/>
          </a:p>
        </p:txBody>
      </p:sp>
      <p:sp>
        <p:nvSpPr>
          <p:cNvPr id="5" name="页脚占位符 4"/>
          <p:cNvSpPr>
            <a:spLocks noGrp="1"/>
          </p:cNvSpPr>
          <p:nvPr>
            <p:ph type="ftr" sz="quarter" idx="11"/>
          </p:nvPr>
        </p:nvSpPr>
        <p:spPr/>
        <p:txBody>
          <a:bodyPr/>
          <a:lstStyle/>
          <a:p>
            <a:endParaRPr lang="zh-CN" altLang="en-US"/>
          </a:p>
        </p:txBody>
      </p:sp>
      <p:pic>
        <p:nvPicPr>
          <p:cNvPr id="7"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354455" y="1612580"/>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pic>
        <p:nvPicPr>
          <p:cNvPr id="17"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pic>
        <p:nvPicPr>
          <p:cNvPr id="18" name="Picture 9"/>
          <p:cNvPicPr>
            <a:picLocks noChangeAspect="1"/>
          </p:cNvPicPr>
          <p:nvPr userDrawn="1"/>
        </p:nvPicPr>
        <p:blipFill rotWithShape="1">
          <a:blip r:embed="rId4" cstate="print">
            <a:extLst>
              <a:ext uri="{28A0092B-C50C-407E-A947-70E740481C1C}">
                <a14:useLocalDpi xmlns:a14="http://schemas.microsoft.com/office/drawing/2010/main" val="0"/>
              </a:ext>
            </a:extLst>
          </a:blip>
          <a:srcRect l="22509" t="24631" r="20228" b="20396"/>
          <a:stretch>
            <a:fillRect/>
          </a:stretch>
        </p:blipFill>
        <p:spPr>
          <a:xfrm>
            <a:off x="10629902" y="670963"/>
            <a:ext cx="1531840" cy="700860"/>
          </a:xfrm>
          <a:prstGeom prst="rect">
            <a:avLst/>
          </a:prstGeom>
        </p:spPr>
      </p:pic>
    </p:spTree>
    <p:extLst>
      <p:ext uri="{BB962C8B-B14F-4D97-AF65-F5344CB8AC3E}">
        <p14:creationId xmlns:p14="http://schemas.microsoft.com/office/powerpoint/2010/main" val="3717753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anose="020B0503020204020204" pitchFamily="34" charset="-122"/>
                <a:ea typeface="微软雅黑" panose="020B0503020204020204" pitchFamily="34" charset="-122"/>
                <a:cs typeface="+mj-cs"/>
              </a:defRPr>
            </a:lvl1pPr>
          </a:lstStyle>
          <a:p>
            <a:endParaRPr lang="zh-CN" altLang="en-US" dirty="0"/>
          </a:p>
        </p:txBody>
      </p:sp>
      <p:pic>
        <p:nvPicPr>
          <p:cNvPr id="8"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411604" y="2184201"/>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pic>
        <p:nvPicPr>
          <p:cNvPr id="1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pic>
        <p:nvPicPr>
          <p:cNvPr id="17" name="Picture 9"/>
          <p:cNvPicPr>
            <a:picLocks noChangeAspect="1"/>
          </p:cNvPicPr>
          <p:nvPr userDrawn="1"/>
        </p:nvPicPr>
        <p:blipFill rotWithShape="1">
          <a:blip r:embed="rId4" cstate="print">
            <a:extLst>
              <a:ext uri="{28A0092B-C50C-407E-A947-70E740481C1C}">
                <a14:useLocalDpi xmlns:a14="http://schemas.microsoft.com/office/drawing/2010/main" val="0"/>
              </a:ext>
            </a:extLst>
          </a:blip>
          <a:srcRect l="22509" t="24631" r="20228" b="20396"/>
          <a:stretch>
            <a:fillRect/>
          </a:stretch>
        </p:blipFill>
        <p:spPr>
          <a:xfrm>
            <a:off x="10629902" y="670963"/>
            <a:ext cx="1531840" cy="700860"/>
          </a:xfrm>
          <a:prstGeom prst="rect">
            <a:avLst/>
          </a:prstGeom>
        </p:spPr>
      </p:pic>
    </p:spTree>
    <p:extLst>
      <p:ext uri="{BB962C8B-B14F-4D97-AF65-F5344CB8AC3E}">
        <p14:creationId xmlns:p14="http://schemas.microsoft.com/office/powerpoint/2010/main" val="3615250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2023/11/21</a:t>
            </a:fld>
            <a:endParaRPr lang="zh-CN" altLang="en-US"/>
          </a:p>
        </p:txBody>
      </p:sp>
      <p:sp>
        <p:nvSpPr>
          <p:cNvPr id="4" name="Footer Placeholder 3"/>
          <p:cNvSpPr>
            <a:spLocks noGrp="1"/>
          </p:cNvSpPr>
          <p:nvPr>
            <p:ph type="ftr" sz="quarter" idx="11"/>
          </p:nvPr>
        </p:nvSpPr>
        <p:spPr/>
        <p:txBody>
          <a:bodyPr/>
          <a:lstStyle/>
          <a:p>
            <a:endParaRPr lang="zh-CN" altLang="en-US" dirty="0"/>
          </a:p>
        </p:txBody>
      </p:sp>
      <p:sp>
        <p:nvSpPr>
          <p:cNvPr id="7" name="Content Placeholder 6"/>
          <p:cNvSpPr>
            <a:spLocks noGrp="1"/>
          </p:cNvSpPr>
          <p:nvPr>
            <p:ph sz="quarter" idx="13"/>
          </p:nvPr>
        </p:nvSpPr>
        <p:spPr>
          <a:xfrm>
            <a:off x="190005" y="902526"/>
            <a:ext cx="11792198" cy="5379522"/>
          </a:xfr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8"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518224" y="38033"/>
            <a:ext cx="1531840" cy="700860"/>
          </a:xfrm>
          <a:prstGeom prst="rect">
            <a:avLst/>
          </a:prstGeom>
        </p:spPr>
      </p:pic>
      <p:pic>
        <p:nvPicPr>
          <p:cNvPr id="10"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815815" y="70119"/>
            <a:ext cx="702408" cy="672935"/>
          </a:xfrm>
          <a:prstGeom prst="rect">
            <a:avLst/>
          </a:prstGeom>
        </p:spPr>
      </p:pic>
      <p:sp>
        <p:nvSpPr>
          <p:cNvPr id="11" name="椭圆 40"/>
          <p:cNvSpPr/>
          <p:nvPr userDrawn="1"/>
        </p:nvSpPr>
        <p:spPr>
          <a:xfrm>
            <a:off x="11381015" y="6310400"/>
            <a:ext cx="625930" cy="457026"/>
          </a:xfrm>
          <a:prstGeom prst="ellipse">
            <a:avLst/>
          </a:prstGeom>
          <a:solidFill>
            <a:srgbClr val="0070C0"/>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07379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2023/11/21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7"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518224" y="38033"/>
            <a:ext cx="1531840" cy="700860"/>
          </a:xfrm>
          <a:prstGeom prst="rect">
            <a:avLst/>
          </a:prstGeom>
        </p:spPr>
      </p:pic>
      <p:pic>
        <p:nvPicPr>
          <p:cNvPr id="8"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815815" y="70119"/>
            <a:ext cx="702408" cy="672935"/>
          </a:xfrm>
          <a:prstGeom prst="rect">
            <a:avLst/>
          </a:prstGeom>
        </p:spPr>
      </p:pic>
      <p:sp>
        <p:nvSpPr>
          <p:cNvPr id="9" name="椭圆 40"/>
          <p:cNvSpPr/>
          <p:nvPr userDrawn="1"/>
        </p:nvSpPr>
        <p:spPr>
          <a:xfrm>
            <a:off x="11381015" y="6310400"/>
            <a:ext cx="625930" cy="457026"/>
          </a:xfrm>
          <a:prstGeom prst="ellipse">
            <a:avLst/>
          </a:prstGeom>
          <a:solidFill>
            <a:srgbClr val="0070C0"/>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21725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2800E37-E163-40CA-8146-A68431A5A674}" type="datetime1">
              <a:rPr lang="zh-CN" altLang="en-US" smtClean="0"/>
              <a:t>2023/11/21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2489636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1919748"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D2800E37-E163-40CA-8146-A68431A5A674}" type="datetime1">
              <a:rPr lang="zh-CN" altLang="en-US" smtClean="0"/>
              <a:t>2023/11/21</a:t>
            </a:fld>
            <a:endParaRPr lang="zh-CN" altLang="en-US"/>
          </a:p>
        </p:txBody>
      </p:sp>
      <p:sp>
        <p:nvSpPr>
          <p:cNvPr id="5" name="页脚占位符 4"/>
          <p:cNvSpPr>
            <a:spLocks noGrp="1"/>
          </p:cNvSpPr>
          <p:nvPr>
            <p:ph type="ftr" sz="quarter" idx="3"/>
          </p:nvPr>
        </p:nvSpPr>
        <p:spPr>
          <a:xfrm>
            <a:off x="2757948" y="6356350"/>
            <a:ext cx="8288594"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0478920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anose="020B0503020204020204" pitchFamily="34" charset="-122"/>
          <a:ea typeface="微软雅黑" panose="020B0503020204020204"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34950" algn="l" defTabSz="914400" rtl="0" eaLnBrk="1" latinLnBrk="0" hangingPunct="1">
        <a:lnSpc>
          <a:spcPct val="90000"/>
        </a:lnSpc>
        <a:spcBef>
          <a:spcPts val="500"/>
        </a:spcBef>
        <a:buClr>
          <a:schemeClr val="accent1"/>
        </a:buClr>
        <a:buSzPct val="90000"/>
        <a:buFont typeface="Wingdings" panose="05000000000000000000" pitchFamily="2" charset="2"/>
        <a:buChar char="n"/>
        <a:defRPr sz="2400" kern="1200">
          <a:solidFill>
            <a:schemeClr val="tx1"/>
          </a:solidFill>
          <a:latin typeface="微软雅黑" panose="020B0503020204020204" pitchFamily="34" charset="-122"/>
          <a:ea typeface="微软雅黑" panose="020B0503020204020204" pitchFamily="34" charset="-122"/>
          <a:cs typeface="+mn-cs"/>
        </a:defRPr>
      </a:lvl2pPr>
      <a:lvl3pPr marL="986155" indent="-273050" algn="l" defTabSz="914400" rtl="0" eaLnBrk="1" latinLnBrk="0" hangingPunct="1">
        <a:lnSpc>
          <a:spcPct val="90000"/>
        </a:lnSpc>
        <a:spcBef>
          <a:spcPts val="500"/>
        </a:spcBef>
        <a:buClr>
          <a:schemeClr val="accent1"/>
        </a:buClr>
        <a:buFont typeface="Wingdings" panose="05000000000000000000" pitchFamily="2" charset="2"/>
        <a:buChar char="v"/>
        <a:defRPr sz="2000" kern="1200">
          <a:solidFill>
            <a:schemeClr val="tx1"/>
          </a:solidFill>
          <a:latin typeface="微软雅黑" panose="020B0503020204020204" pitchFamily="34" charset="-122"/>
          <a:ea typeface="微软雅黑" panose="020B0503020204020204" pitchFamily="34" charset="-122"/>
          <a:cs typeface="+mn-cs"/>
        </a:defRPr>
      </a:lvl3pPr>
      <a:lvl4pPr marL="1262380" indent="-228600" algn="l" defTabSz="914400" rtl="0" eaLnBrk="1" latinLnBrk="0" hangingPunct="1">
        <a:lnSpc>
          <a:spcPct val="90000"/>
        </a:lnSpc>
        <a:spcBef>
          <a:spcPts val="500"/>
        </a:spcBef>
        <a:buClr>
          <a:schemeClr val="accent1"/>
        </a:buClr>
        <a:buFont typeface="Wingdings" panose="05000000000000000000" pitchFamily="2" charset="2"/>
        <a:buChar char="ü"/>
        <a:defRPr sz="1800" kern="1200">
          <a:solidFill>
            <a:schemeClr val="tx1"/>
          </a:solidFill>
          <a:latin typeface="微软雅黑" panose="020B0503020204020204" pitchFamily="34" charset="-122"/>
          <a:ea typeface="微软雅黑" panose="020B0503020204020204"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71C7AB0A-E838-A500-F449-D5ACDF3F8837}"/>
              </a:ext>
            </a:extLst>
          </p:cNvPr>
          <p:cNvSpPr>
            <a:spLocks noGrp="1"/>
          </p:cNvSpPr>
          <p:nvPr>
            <p:ph type="subTitle" idx="1"/>
          </p:nvPr>
        </p:nvSpPr>
        <p:spPr>
          <a:xfrm>
            <a:off x="1646751" y="3676851"/>
            <a:ext cx="8585847" cy="1695249"/>
          </a:xfrm>
        </p:spPr>
        <p:txBody>
          <a:bodyPr>
            <a:normAutofit/>
          </a:bodyPr>
          <a:lstStyle/>
          <a:p>
            <a:r>
              <a:rPr lang="en-US" altLang="zh-CN" sz="2400" dirty="0"/>
              <a:t>2016 IJCAI</a:t>
            </a:r>
          </a:p>
          <a:p>
            <a:r>
              <a:rPr lang="en-US" altLang="zh-CN" sz="2000" dirty="0" err="1"/>
              <a:t>Tsingua</a:t>
            </a:r>
            <a:r>
              <a:rPr lang="en-US" altLang="zh-CN" sz="2000" dirty="0"/>
              <a:t> University</a:t>
            </a:r>
            <a:endParaRPr lang="en-US" altLang="zh-CN" sz="400" dirty="0"/>
          </a:p>
        </p:txBody>
      </p:sp>
      <p:sp>
        <p:nvSpPr>
          <p:cNvPr id="5" name="标题 4">
            <a:extLst>
              <a:ext uri="{FF2B5EF4-FFF2-40B4-BE49-F238E27FC236}">
                <a16:creationId xmlns:a16="http://schemas.microsoft.com/office/drawing/2014/main" id="{9FBC0579-10C4-9414-0FC6-B8D0EA4B0C82}"/>
              </a:ext>
            </a:extLst>
          </p:cNvPr>
          <p:cNvSpPr>
            <a:spLocks noGrp="1"/>
          </p:cNvSpPr>
          <p:nvPr>
            <p:ph type="ctrTitle"/>
          </p:nvPr>
        </p:nvSpPr>
        <p:spPr>
          <a:xfrm>
            <a:off x="1646752" y="1888805"/>
            <a:ext cx="8585847" cy="1485900"/>
          </a:xfrm>
        </p:spPr>
        <p:txBody>
          <a:bodyPr>
            <a:noAutofit/>
          </a:bodyPr>
          <a:lstStyle/>
          <a:p>
            <a:r>
              <a:rPr lang="en-US" altLang="zh-CN" sz="3200" dirty="0"/>
              <a:t>Representation Learning of Knowledge Graphs with Hierarchical Types</a:t>
            </a:r>
            <a:endParaRPr lang="zh-CN" altLang="en-US" sz="3200" dirty="0"/>
          </a:p>
        </p:txBody>
      </p:sp>
    </p:spTree>
    <p:extLst>
      <p:ext uri="{BB962C8B-B14F-4D97-AF65-F5344CB8AC3E}">
        <p14:creationId xmlns:p14="http://schemas.microsoft.com/office/powerpoint/2010/main" val="1435101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217B888F-1C3E-405C-9A62-017041F9C66C}"/>
              </a:ext>
            </a:extLst>
          </p:cNvPr>
          <p:cNvSpPr>
            <a:spLocks noGrp="1"/>
          </p:cNvSpPr>
          <p:nvPr>
            <p:ph sz="quarter" idx="13"/>
          </p:nvPr>
        </p:nvSpPr>
        <p:spPr/>
        <p:txBody>
          <a:bodyPr/>
          <a:lstStyle/>
          <a:p>
            <a:r>
              <a:rPr lang="zh-CN" altLang="en-US" dirty="0"/>
              <a:t>知识图谱</a:t>
            </a:r>
            <a:r>
              <a:rPr lang="zh-CN" altLang="en-US" b="0" i="0" dirty="0">
                <a:solidFill>
                  <a:srgbClr val="000000"/>
                </a:solidFill>
                <a:effectLst/>
                <a:latin typeface="微软雅黑" panose="020B0503020204020204" pitchFamily="34" charset="-122"/>
                <a:ea typeface="微软雅黑" panose="020B0503020204020204" pitchFamily="34" charset="-122"/>
              </a:rPr>
              <a:t>提供了有效的结构化信息，在信息检索和问题回答中起着至关重要的作用。</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lvl="1"/>
            <a:r>
              <a:rPr lang="zh-CN" altLang="en-US" dirty="0"/>
              <a:t>一般表示成三元组 </a:t>
            </a:r>
            <a:r>
              <a:rPr lang="en-US" altLang="zh-CN" dirty="0"/>
              <a:t>(head entity, relation, tail entity), </a:t>
            </a:r>
            <a:r>
              <a:rPr lang="zh-CN" altLang="en-US" dirty="0"/>
              <a:t>缩写</a:t>
            </a:r>
            <a:r>
              <a:rPr lang="en-US" altLang="zh-CN" dirty="0"/>
              <a:t>(h; r; t)</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r>
              <a:rPr lang="zh-CN" altLang="en-US" dirty="0"/>
              <a:t>表示学习</a:t>
            </a:r>
            <a:r>
              <a:rPr lang="zh-CN" altLang="en-US" b="0" dirty="0"/>
              <a:t>把节点和边映射到</a:t>
            </a:r>
            <a:r>
              <a:rPr lang="zh-CN" altLang="en-US" b="0" i="0" dirty="0">
                <a:solidFill>
                  <a:srgbClr val="000000"/>
                </a:solidFill>
                <a:effectLst/>
                <a:latin typeface="微软雅黑" panose="020B0503020204020204" pitchFamily="34" charset="-122"/>
                <a:ea typeface="微软雅黑" panose="020B0503020204020204" pitchFamily="34" charset="-122"/>
              </a:rPr>
              <a:t>连续低维语义空间</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r>
              <a:rPr lang="zh-CN" altLang="en-US" dirty="0">
                <a:solidFill>
                  <a:srgbClr val="000000"/>
                </a:solidFill>
              </a:rPr>
              <a:t>以往工作：</a:t>
            </a:r>
            <a:endParaRPr lang="en-US" altLang="zh-CN" dirty="0">
              <a:solidFill>
                <a:srgbClr val="000000"/>
              </a:solidFill>
            </a:endParaRPr>
          </a:p>
          <a:p>
            <a:pPr lvl="1"/>
            <a:r>
              <a:rPr lang="zh-CN" altLang="en-US" b="0" i="0" dirty="0">
                <a:solidFill>
                  <a:srgbClr val="000000"/>
                </a:solidFill>
                <a:effectLst/>
                <a:latin typeface="微软雅黑" panose="020B0503020204020204" pitchFamily="34" charset="-122"/>
                <a:ea typeface="微软雅黑" panose="020B0503020204020204" pitchFamily="34" charset="-122"/>
              </a:rPr>
              <a:t>大多数传统方法只关注三元组中的结构化信息，而不太关注位于层次实体类型中的丰富信息</a:t>
            </a:r>
            <a:endParaRPr lang="en-US" altLang="zh-CN" dirty="0"/>
          </a:p>
          <a:p>
            <a:pPr lvl="1"/>
            <a:endParaRPr lang="en-US" altLang="zh-CN" dirty="0"/>
          </a:p>
        </p:txBody>
      </p:sp>
      <p:sp>
        <p:nvSpPr>
          <p:cNvPr id="3" name="标题 2">
            <a:extLst>
              <a:ext uri="{FF2B5EF4-FFF2-40B4-BE49-F238E27FC236}">
                <a16:creationId xmlns:a16="http://schemas.microsoft.com/office/drawing/2014/main" id="{1BE36FB5-82EE-48B4-A53D-887CBF9C26CF}"/>
              </a:ext>
            </a:extLst>
          </p:cNvPr>
          <p:cNvSpPr>
            <a:spLocks noGrp="1"/>
          </p:cNvSpPr>
          <p:nvPr>
            <p:ph type="title"/>
          </p:nvPr>
        </p:nvSpPr>
        <p:spPr/>
        <p:txBody>
          <a:bodyPr/>
          <a:lstStyle/>
          <a:p>
            <a:r>
              <a:rPr lang="en-US" altLang="zh-CN" dirty="0"/>
              <a:t>Introduction</a:t>
            </a:r>
            <a:endParaRPr lang="zh-CN" altLang="en-US" dirty="0"/>
          </a:p>
        </p:txBody>
      </p:sp>
    </p:spTree>
    <p:extLst>
      <p:ext uri="{BB962C8B-B14F-4D97-AF65-F5344CB8AC3E}">
        <p14:creationId xmlns:p14="http://schemas.microsoft.com/office/powerpoint/2010/main" val="1296557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57A6C1FE-E71E-4A6F-89C8-4C40A03FE885}"/>
              </a:ext>
            </a:extLst>
          </p:cNvPr>
          <p:cNvSpPr>
            <a:spLocks noGrp="1"/>
          </p:cNvSpPr>
          <p:nvPr>
            <p:ph sz="quarter" idx="13"/>
          </p:nvPr>
        </p:nvSpPr>
        <p:spPr/>
        <p:txBody>
          <a:bodyPr/>
          <a:lstStyle/>
          <a:p>
            <a:r>
              <a:rPr lang="zh-CN" altLang="en-US" dirty="0">
                <a:solidFill>
                  <a:srgbClr val="000000"/>
                </a:solidFill>
              </a:rPr>
              <a:t>直觉：</a:t>
            </a:r>
            <a:r>
              <a:rPr lang="zh-CN" altLang="en-US" b="0" i="0" dirty="0">
                <a:solidFill>
                  <a:srgbClr val="000000"/>
                </a:solidFill>
                <a:effectLst/>
                <a:latin typeface="微软雅黑" panose="020B0503020204020204" pitchFamily="34" charset="-122"/>
                <a:ea typeface="微软雅黑" panose="020B0503020204020204" pitchFamily="34" charset="-122"/>
              </a:rPr>
              <a:t>拥有多种类型的实体在不同的场景中应该有不同的表示</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r>
              <a:rPr lang="zh-CN" altLang="en-US" b="0" i="0" dirty="0">
                <a:solidFill>
                  <a:srgbClr val="000000"/>
                </a:solidFill>
                <a:effectLst/>
                <a:latin typeface="微软雅黑" panose="020B0503020204020204" pitchFamily="34" charset="-122"/>
                <a:ea typeface="微软雅黑" panose="020B0503020204020204" pitchFamily="34" charset="-122"/>
              </a:rPr>
              <a:t>提出了一种新颖有效的知识表征学习方法</a:t>
            </a:r>
            <a:r>
              <a:rPr lang="en-US" altLang="zh-CN" b="0" i="0" dirty="0">
                <a:solidFill>
                  <a:srgbClr val="000000"/>
                </a:solidFill>
                <a:effectLst/>
                <a:latin typeface="微软雅黑" panose="020B0503020204020204" pitchFamily="34" charset="-122"/>
                <a:ea typeface="微软雅黑" panose="020B0503020204020204" pitchFamily="34" charset="-122"/>
              </a:rPr>
              <a:t>——</a:t>
            </a:r>
            <a:r>
              <a:rPr lang="zh-CN" altLang="en-US" b="0" i="0" dirty="0">
                <a:solidFill>
                  <a:srgbClr val="000000"/>
                </a:solidFill>
                <a:effectLst/>
                <a:latin typeface="微软雅黑" panose="020B0503020204020204" pitchFamily="34" charset="-122"/>
                <a:ea typeface="微软雅黑" panose="020B0503020204020204" pitchFamily="34" charset="-122"/>
              </a:rPr>
              <a:t>类型体现知识表征学习</a:t>
            </a:r>
            <a:r>
              <a:rPr lang="en-US" altLang="zh-CN" b="0" i="0" dirty="0">
                <a:solidFill>
                  <a:srgbClr val="000000"/>
                </a:solidFill>
                <a:effectLst/>
                <a:latin typeface="微软雅黑" panose="020B0503020204020204" pitchFamily="34" charset="-122"/>
                <a:ea typeface="微软雅黑" panose="020B0503020204020204" pitchFamily="34" charset="-122"/>
              </a:rPr>
              <a:t>(Type-embodied Knowledge Representation Learning, TKRL)</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3" name="标题 2">
            <a:extLst>
              <a:ext uri="{FF2B5EF4-FFF2-40B4-BE49-F238E27FC236}">
                <a16:creationId xmlns:a16="http://schemas.microsoft.com/office/drawing/2014/main" id="{D7631EBE-11F2-41EB-BC0E-B5998DB94185}"/>
              </a:ext>
            </a:extLst>
          </p:cNvPr>
          <p:cNvSpPr>
            <a:spLocks noGrp="1"/>
          </p:cNvSpPr>
          <p:nvPr>
            <p:ph type="title"/>
          </p:nvPr>
        </p:nvSpPr>
        <p:spPr/>
        <p:txBody>
          <a:bodyPr/>
          <a:lstStyle/>
          <a:p>
            <a:r>
              <a:rPr lang="en-US" altLang="zh-CN" dirty="0"/>
              <a:t>idea</a:t>
            </a:r>
            <a:endParaRPr lang="zh-CN" altLang="en-US" dirty="0"/>
          </a:p>
        </p:txBody>
      </p:sp>
    </p:spTree>
    <p:extLst>
      <p:ext uri="{BB962C8B-B14F-4D97-AF65-F5344CB8AC3E}">
        <p14:creationId xmlns:p14="http://schemas.microsoft.com/office/powerpoint/2010/main" val="3427863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0755157C-477C-4E7A-95C7-974628763288}"/>
              </a:ext>
            </a:extLst>
          </p:cNvPr>
          <p:cNvSpPr>
            <a:spLocks noGrp="1"/>
          </p:cNvSpPr>
          <p:nvPr>
            <p:ph sz="quarter" idx="13"/>
          </p:nvPr>
        </p:nvSpPr>
        <p:spPr/>
        <p:txBody>
          <a:bodyPr/>
          <a:lstStyle/>
          <a:p>
            <a:pPr marL="355600" marR="0" lvl="0" indent="-355600" algn="l" defTabSz="914400" rtl="0" eaLnBrk="1" fontAlgn="auto" latinLnBrk="0" hangingPunct="1">
              <a:lnSpc>
                <a:spcPct val="114000"/>
              </a:lnSpc>
              <a:spcBef>
                <a:spcPts val="1000"/>
              </a:spcBef>
              <a:spcAft>
                <a:spcPts val="0"/>
              </a:spcAft>
              <a:buClr>
                <a:srgbClr val="4472C4"/>
              </a:buClr>
              <a:buSzPct val="90000"/>
              <a:buFont typeface="Wingdings" panose="05000000000000000000" pitchFamily="2" charset="2"/>
              <a:buChar char="q"/>
              <a:tabLst/>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不同的翻译模型的区别在于：关系映射的空间不同</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lvl="1"/>
            <a:r>
              <a:rPr lang="en-US" altLang="zh-CN" b="0" i="0" dirty="0" err="1">
                <a:solidFill>
                  <a:srgbClr val="000000"/>
                </a:solidFill>
                <a:effectLst/>
                <a:latin typeface="微软雅黑" panose="020B0503020204020204" pitchFamily="34" charset="-122"/>
                <a:ea typeface="微软雅黑" panose="020B0503020204020204" pitchFamily="34" charset="-122"/>
              </a:rPr>
              <a:t>TransE</a:t>
            </a:r>
            <a:r>
              <a:rPr lang="en-US" altLang="zh-CN" b="0" i="0" dirty="0">
                <a:solidFill>
                  <a:srgbClr val="000000"/>
                </a:solidFill>
                <a:effectLst/>
                <a:latin typeface="微软雅黑" panose="020B0503020204020204" pitchFamily="34" charset="-122"/>
                <a:ea typeface="微软雅黑" panose="020B0503020204020204" pitchFamily="34" charset="-122"/>
              </a:rPr>
              <a:t> </a:t>
            </a:r>
            <a:r>
              <a:rPr lang="zh-CN" altLang="en-US" b="0" i="0" dirty="0">
                <a:solidFill>
                  <a:srgbClr val="000000"/>
                </a:solidFill>
                <a:effectLst/>
                <a:latin typeface="微软雅黑" panose="020B0503020204020204" pitchFamily="34" charset="-122"/>
                <a:ea typeface="微软雅黑" panose="020B0503020204020204" pitchFamily="34" charset="-122"/>
              </a:rPr>
              <a:t>将实体和</a:t>
            </a:r>
            <a:r>
              <a:rPr lang="en-US" altLang="zh-CN" b="0" i="0" dirty="0">
                <a:solidFill>
                  <a:srgbClr val="000000"/>
                </a:solidFill>
                <a:effectLst/>
                <a:latin typeface="微软雅黑" panose="020B0503020204020204" pitchFamily="34" charset="-122"/>
                <a:ea typeface="微软雅黑" panose="020B0503020204020204" pitchFamily="34" charset="-122"/>
              </a:rPr>
              <a:t>relation</a:t>
            </a:r>
            <a:r>
              <a:rPr lang="zh-CN" altLang="en-US" b="0" i="0" dirty="0">
                <a:solidFill>
                  <a:srgbClr val="000000"/>
                </a:solidFill>
                <a:effectLst/>
                <a:latin typeface="微软雅黑" panose="020B0503020204020204" pitchFamily="34" charset="-122"/>
                <a:ea typeface="微软雅黑" panose="020B0503020204020204" pitchFamily="34" charset="-122"/>
              </a:rPr>
              <a:t>投射到</a:t>
            </a:r>
            <a:r>
              <a:rPr lang="zh-CN" altLang="en-US" b="1" i="0" dirty="0">
                <a:solidFill>
                  <a:srgbClr val="000000"/>
                </a:solidFill>
                <a:effectLst/>
                <a:latin typeface="微软雅黑" panose="020B0503020204020204" pitchFamily="34" charset="-122"/>
                <a:ea typeface="微软雅黑" panose="020B0503020204020204" pitchFamily="34" charset="-122"/>
              </a:rPr>
              <a:t>相同</a:t>
            </a:r>
            <a:r>
              <a:rPr lang="zh-CN" altLang="en-US" b="0" i="0" dirty="0">
                <a:solidFill>
                  <a:srgbClr val="000000"/>
                </a:solidFill>
                <a:effectLst/>
                <a:latin typeface="微软雅黑" panose="020B0503020204020204" pitchFamily="34" charset="-122"/>
                <a:ea typeface="微软雅黑" panose="020B0503020204020204" pitchFamily="34" charset="-122"/>
              </a:rPr>
              <a:t>的向量空间中，将</a:t>
            </a:r>
            <a:r>
              <a:rPr lang="en-US" altLang="zh-CN" b="0" i="0" dirty="0">
                <a:solidFill>
                  <a:srgbClr val="000000"/>
                </a:solidFill>
                <a:effectLst/>
                <a:latin typeface="微软雅黑" panose="020B0503020204020204" pitchFamily="34" charset="-122"/>
                <a:ea typeface="微软雅黑" panose="020B0503020204020204" pitchFamily="34" charset="-122"/>
              </a:rPr>
              <a:t>relation</a:t>
            </a:r>
            <a:r>
              <a:rPr lang="zh-CN" altLang="en-US" b="0" i="0" dirty="0">
                <a:solidFill>
                  <a:srgbClr val="000000"/>
                </a:solidFill>
                <a:effectLst/>
                <a:latin typeface="微软雅黑" panose="020B0503020204020204" pitchFamily="34" charset="-122"/>
                <a:ea typeface="微软雅黑" panose="020B0503020204020204" pitchFamily="34" charset="-122"/>
              </a:rPr>
              <a:t>解释为头尾部实体之间的</a:t>
            </a:r>
            <a:r>
              <a:rPr lang="zh-CN" altLang="en-US" b="0" dirty="0">
                <a:solidFill>
                  <a:srgbClr val="000000"/>
                </a:solidFill>
              </a:rPr>
              <a:t>平移向量</a:t>
            </a:r>
            <a:r>
              <a:rPr lang="zh-CN" altLang="en-US" b="1" i="0" dirty="0">
                <a:solidFill>
                  <a:srgbClr val="000000"/>
                </a:solidFill>
                <a:effectLst/>
                <a:latin typeface="微软雅黑" panose="020B0503020204020204" pitchFamily="34" charset="-122"/>
                <a:ea typeface="微软雅黑" panose="020B0503020204020204" pitchFamily="34" charset="-122"/>
              </a:rPr>
              <a:t>，</a:t>
            </a:r>
            <a:r>
              <a:rPr lang="zh-CN" altLang="en-US" b="0" i="0" dirty="0">
                <a:solidFill>
                  <a:srgbClr val="000000"/>
                </a:solidFill>
                <a:effectLst/>
                <a:latin typeface="微软雅黑" panose="020B0503020204020204" pitchFamily="34" charset="-122"/>
                <a:ea typeface="微软雅黑" panose="020B0503020204020204" pitchFamily="34" charset="-122"/>
              </a:rPr>
              <a:t>假设尾部 </a:t>
            </a:r>
            <a:r>
              <a:rPr lang="en-US" altLang="zh-CN" b="0" i="0" dirty="0">
                <a:solidFill>
                  <a:srgbClr val="000000"/>
                </a:solidFill>
                <a:effectLst/>
                <a:latin typeface="微软雅黑" panose="020B0503020204020204" pitchFamily="34" charset="-122"/>
                <a:ea typeface="微软雅黑" panose="020B0503020204020204" pitchFamily="34" charset="-122"/>
              </a:rPr>
              <a:t>t </a:t>
            </a:r>
            <a:r>
              <a:rPr lang="zh-CN" altLang="en-US" b="0" i="0" dirty="0">
                <a:solidFill>
                  <a:srgbClr val="000000"/>
                </a:solidFill>
                <a:effectLst/>
                <a:latin typeface="微软雅黑" panose="020B0503020204020204" pitchFamily="34" charset="-122"/>
                <a:ea typeface="微软雅黑" panose="020B0503020204020204" pitchFamily="34" charset="-122"/>
              </a:rPr>
              <a:t>的 </a:t>
            </a:r>
            <a:r>
              <a:rPr lang="en-US" altLang="zh-CN" b="0" i="0" dirty="0">
                <a:solidFill>
                  <a:srgbClr val="000000"/>
                </a:solidFill>
                <a:effectLst/>
                <a:latin typeface="微软雅黑" panose="020B0503020204020204" pitchFamily="34" charset="-122"/>
                <a:ea typeface="微软雅黑" panose="020B0503020204020204" pitchFamily="34" charset="-122"/>
              </a:rPr>
              <a:t>embedding</a:t>
            </a:r>
            <a:r>
              <a:rPr lang="zh-CN" altLang="en-US" dirty="0">
                <a:solidFill>
                  <a:srgbClr val="000000"/>
                </a:solidFill>
              </a:rPr>
              <a:t> </a:t>
            </a:r>
            <a:r>
              <a:rPr lang="zh-CN" altLang="en-US" b="0" i="0" dirty="0">
                <a:solidFill>
                  <a:srgbClr val="000000"/>
                </a:solidFill>
                <a:effectLst/>
                <a:latin typeface="微软雅黑" panose="020B0503020204020204" pitchFamily="34" charset="-122"/>
                <a:ea typeface="微软雅黑" panose="020B0503020204020204" pitchFamily="34" charset="-122"/>
              </a:rPr>
              <a:t>在 </a:t>
            </a:r>
            <a:r>
              <a:rPr lang="en-US" altLang="zh-CN" b="0" i="0" dirty="0" err="1">
                <a:solidFill>
                  <a:srgbClr val="000000"/>
                </a:solidFill>
                <a:effectLst/>
                <a:latin typeface="微软雅黑" panose="020B0503020204020204" pitchFamily="34" charset="-122"/>
                <a:ea typeface="微软雅黑" panose="020B0503020204020204" pitchFamily="34" charset="-122"/>
              </a:rPr>
              <a:t>h+r</a:t>
            </a:r>
            <a:r>
              <a:rPr lang="en-US" altLang="zh-CN" b="0" i="0" dirty="0">
                <a:solidFill>
                  <a:srgbClr val="000000"/>
                </a:solidFill>
                <a:effectLst/>
                <a:latin typeface="微软雅黑" panose="020B0503020204020204" pitchFamily="34" charset="-122"/>
                <a:ea typeface="微软雅黑" panose="020B0503020204020204" pitchFamily="34" charset="-122"/>
              </a:rPr>
              <a:t> </a:t>
            </a:r>
            <a:r>
              <a:rPr lang="zh-CN" altLang="en-US" b="0" i="0" dirty="0">
                <a:solidFill>
                  <a:srgbClr val="000000"/>
                </a:solidFill>
                <a:effectLst/>
                <a:latin typeface="微软雅黑" panose="020B0503020204020204" pitchFamily="34" charset="-122"/>
                <a:ea typeface="微软雅黑" panose="020B0503020204020204" pitchFamily="34" charset="-122"/>
              </a:rPr>
              <a:t>的邻域中</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lvl="2"/>
            <a:r>
              <a:rPr lang="en-US" altLang="zh-CN" dirty="0"/>
              <a:t>Energy function: </a:t>
            </a:r>
            <a:r>
              <a:rPr lang="pt-BR" altLang="zh-CN" dirty="0"/>
              <a:t>E(h,r,t) = ||h + r − t||</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lvl="1"/>
            <a:r>
              <a:rPr lang="en-US" altLang="zh-CN" dirty="0" err="1"/>
              <a:t>TransH</a:t>
            </a:r>
            <a:r>
              <a:rPr lang="en-US" altLang="zh-CN" dirty="0"/>
              <a:t>: </a:t>
            </a:r>
            <a:r>
              <a:rPr lang="zh-CN" altLang="en-US" dirty="0"/>
              <a:t>将</a:t>
            </a:r>
            <a:r>
              <a:rPr lang="en-US" altLang="zh-CN" dirty="0"/>
              <a:t>relation</a:t>
            </a:r>
            <a:r>
              <a:rPr lang="zh-CN" altLang="en-US" dirty="0"/>
              <a:t>解释为</a:t>
            </a:r>
            <a:r>
              <a:rPr lang="en-US" altLang="zh-CN" dirty="0"/>
              <a:t> </a:t>
            </a:r>
            <a:r>
              <a:rPr lang="en-US" altLang="zh-CN" b="1" dirty="0"/>
              <a:t>relation-specific hyperplanes </a:t>
            </a:r>
            <a:r>
              <a:rPr lang="zh-CN" altLang="en-US" dirty="0"/>
              <a:t>里的平移操作</a:t>
            </a:r>
            <a:endParaRPr lang="en-US" altLang="zh-CN" dirty="0"/>
          </a:p>
          <a:p>
            <a:pPr lvl="1"/>
            <a:r>
              <a:rPr lang="en-US" altLang="zh-CN" dirty="0" err="1"/>
              <a:t>TransR</a:t>
            </a:r>
            <a:r>
              <a:rPr lang="en-US" altLang="zh-CN" dirty="0"/>
              <a:t>: </a:t>
            </a:r>
            <a:r>
              <a:rPr lang="zh-CN" altLang="en-US" b="0" i="0" dirty="0">
                <a:solidFill>
                  <a:srgbClr val="000000"/>
                </a:solidFill>
                <a:effectLst/>
                <a:latin typeface="微软雅黑" panose="020B0503020204020204" pitchFamily="34" charset="-122"/>
                <a:ea typeface="微软雅黑" panose="020B0503020204020204" pitchFamily="34" charset="-122"/>
              </a:rPr>
              <a:t>独立的实体和关系空间，在判断实体之间的距离时将实体从实体空间投射到 </a:t>
            </a:r>
            <a:r>
              <a:rPr lang="en-US" altLang="zh-CN" b="0" i="0" dirty="0">
                <a:solidFill>
                  <a:srgbClr val="000000"/>
                </a:solidFill>
                <a:effectLst/>
                <a:latin typeface="微软雅黑" panose="020B0503020204020204" pitchFamily="34" charset="-122"/>
                <a:ea typeface="微软雅黑" panose="020B0503020204020204" pitchFamily="34" charset="-122"/>
              </a:rPr>
              <a:t>relation-specific space</a:t>
            </a:r>
            <a:endParaRPr lang="en-US" altLang="zh-CN" dirty="0"/>
          </a:p>
          <a:p>
            <a:pPr lvl="1"/>
            <a:r>
              <a:rPr lang="en-US" altLang="zh-CN" dirty="0" err="1"/>
              <a:t>TransD</a:t>
            </a:r>
            <a:r>
              <a:rPr lang="en-US" altLang="zh-CN" dirty="0"/>
              <a:t>: </a:t>
            </a:r>
            <a:r>
              <a:rPr lang="zh-CN" altLang="en-US" b="0" i="0" dirty="0">
                <a:solidFill>
                  <a:srgbClr val="000000"/>
                </a:solidFill>
                <a:effectLst/>
                <a:latin typeface="微软雅黑" panose="020B0503020204020204" pitchFamily="34" charset="-122"/>
                <a:ea typeface="微软雅黑" panose="020B0503020204020204" pitchFamily="34" charset="-122"/>
              </a:rPr>
              <a:t>同时考虑实体和关系的多样性，通过实体和关系构建动态映射矩阵</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lvl="1"/>
            <a:r>
              <a:rPr lang="zh-CN" altLang="en-US" b="0" i="0" dirty="0">
                <a:solidFill>
                  <a:srgbClr val="000000"/>
                </a:solidFill>
                <a:effectLst/>
                <a:latin typeface="微软雅黑" panose="020B0503020204020204" pitchFamily="34" charset="-122"/>
                <a:ea typeface="微软雅黑" panose="020B0503020204020204" pitchFamily="34" charset="-122"/>
              </a:rPr>
              <a:t>其他工作将多步关系路径信息编码到</a:t>
            </a:r>
            <a:r>
              <a:rPr lang="en-US" altLang="zh-CN" b="0" i="0" dirty="0">
                <a:solidFill>
                  <a:srgbClr val="000000"/>
                </a:solidFill>
                <a:effectLst/>
                <a:latin typeface="微软雅黑" panose="020B0503020204020204" pitchFamily="34" charset="-122"/>
                <a:ea typeface="微软雅黑" panose="020B0503020204020204" pitchFamily="34" charset="-122"/>
              </a:rPr>
              <a:t>KG</a:t>
            </a:r>
            <a:r>
              <a:rPr lang="zh-CN" altLang="en-US" b="0" i="0" dirty="0">
                <a:solidFill>
                  <a:srgbClr val="000000"/>
                </a:solidFill>
                <a:effectLst/>
                <a:latin typeface="微软雅黑" panose="020B0503020204020204" pitchFamily="34" charset="-122"/>
                <a:ea typeface="微软雅黑" panose="020B0503020204020204" pitchFamily="34" charset="-122"/>
              </a:rPr>
              <a:t>表示学习中</a:t>
            </a:r>
            <a:br>
              <a:rPr lang="zh-CN" altLang="en-US" dirty="0"/>
            </a:br>
            <a:endParaRPr lang="en-US" altLang="zh-CN" dirty="0"/>
          </a:p>
          <a:p>
            <a:endParaRPr lang="en-US" altLang="zh-CN" dirty="0"/>
          </a:p>
        </p:txBody>
      </p:sp>
      <p:sp>
        <p:nvSpPr>
          <p:cNvPr id="3" name="标题 2">
            <a:extLst>
              <a:ext uri="{FF2B5EF4-FFF2-40B4-BE49-F238E27FC236}">
                <a16:creationId xmlns:a16="http://schemas.microsoft.com/office/drawing/2014/main" id="{EA3FBA96-2C62-4288-8762-BBB701BCE99A}"/>
              </a:ext>
            </a:extLst>
          </p:cNvPr>
          <p:cNvSpPr>
            <a:spLocks noGrp="1"/>
          </p:cNvSpPr>
          <p:nvPr>
            <p:ph type="title"/>
          </p:nvPr>
        </p:nvSpPr>
        <p:spPr/>
        <p:txBody>
          <a:bodyPr>
            <a:normAutofit/>
          </a:bodyPr>
          <a:lstStyle/>
          <a:p>
            <a:r>
              <a:rPr lang="en-US" altLang="zh-CN" dirty="0"/>
              <a:t>Translation-based Models</a:t>
            </a:r>
            <a:endParaRPr lang="zh-CN" altLang="en-US" dirty="0"/>
          </a:p>
        </p:txBody>
      </p:sp>
    </p:spTree>
    <p:extLst>
      <p:ext uri="{BB962C8B-B14F-4D97-AF65-F5344CB8AC3E}">
        <p14:creationId xmlns:p14="http://schemas.microsoft.com/office/powerpoint/2010/main" val="887465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4BEECB2-F41D-4127-8322-4E0B0A8A8595}"/>
              </a:ext>
            </a:extLst>
          </p:cNvPr>
          <p:cNvSpPr>
            <a:spLocks noGrp="1"/>
          </p:cNvSpPr>
          <p:nvPr>
            <p:ph sz="quarter" idx="13"/>
          </p:nvPr>
        </p:nvSpPr>
        <p:spPr/>
        <p:txBody>
          <a:bodyPr>
            <a:normAutofit/>
          </a:bodyPr>
          <a:lstStyle/>
          <a:p>
            <a:r>
              <a:rPr lang="en-US" altLang="zh-CN" dirty="0"/>
              <a:t>Problem</a:t>
            </a:r>
            <a:r>
              <a:rPr lang="zh-CN" altLang="en-US" dirty="0"/>
              <a:t>：</a:t>
            </a:r>
            <a:r>
              <a:rPr lang="en-US" altLang="zh-CN" b="0" i="0" dirty="0" err="1">
                <a:solidFill>
                  <a:srgbClr val="000000"/>
                </a:solidFill>
                <a:effectLst/>
                <a:latin typeface="微软雅黑" panose="020B0503020204020204" pitchFamily="34" charset="-122"/>
                <a:ea typeface="微软雅黑" panose="020B0503020204020204" pitchFamily="34" charset="-122"/>
              </a:rPr>
              <a:t>TransE</a:t>
            </a:r>
            <a:r>
              <a:rPr lang="zh-CN" altLang="en-US" b="0" i="0" dirty="0">
                <a:solidFill>
                  <a:srgbClr val="000000"/>
                </a:solidFill>
                <a:effectLst/>
                <a:latin typeface="微软雅黑" panose="020B0503020204020204" pitchFamily="34" charset="-122"/>
                <a:ea typeface="微软雅黑" panose="020B0503020204020204" pitchFamily="34" charset="-122"/>
              </a:rPr>
              <a:t>在建模</a:t>
            </a:r>
            <a:r>
              <a:rPr lang="en-US" altLang="zh-CN" b="0" dirty="0">
                <a:solidFill>
                  <a:srgbClr val="000000"/>
                </a:solidFill>
              </a:rPr>
              <a:t> N</a:t>
            </a:r>
            <a:r>
              <a:rPr lang="en-US" altLang="zh-CN" b="0" i="0" dirty="0">
                <a:solidFill>
                  <a:srgbClr val="000000"/>
                </a:solidFill>
                <a:effectLst/>
                <a:latin typeface="微软雅黑" panose="020B0503020204020204" pitchFamily="34" charset="-122"/>
                <a:ea typeface="微软雅黑" panose="020B0503020204020204" pitchFamily="34" charset="-122"/>
              </a:rPr>
              <a:t> to 1,1 to N </a:t>
            </a:r>
            <a:r>
              <a:rPr lang="zh-CN" altLang="en-US" b="0" i="0" dirty="0">
                <a:solidFill>
                  <a:srgbClr val="000000"/>
                </a:solidFill>
                <a:effectLst/>
                <a:latin typeface="微软雅黑" panose="020B0503020204020204" pitchFamily="34" charset="-122"/>
                <a:ea typeface="微软雅黑" panose="020B0503020204020204" pitchFamily="34" charset="-122"/>
              </a:rPr>
              <a:t>和 </a:t>
            </a:r>
            <a:r>
              <a:rPr lang="en-US" altLang="zh-CN" b="0" i="0" dirty="0">
                <a:solidFill>
                  <a:srgbClr val="000000"/>
                </a:solidFill>
                <a:effectLst/>
                <a:latin typeface="微软雅黑" panose="020B0503020204020204" pitchFamily="34" charset="-122"/>
                <a:ea typeface="微软雅黑" panose="020B0503020204020204" pitchFamily="34" charset="-122"/>
              </a:rPr>
              <a:t>N to N</a:t>
            </a:r>
            <a:r>
              <a:rPr lang="zh-CN" altLang="en-US" b="0" i="0" dirty="0">
                <a:solidFill>
                  <a:srgbClr val="000000"/>
                </a:solidFill>
                <a:effectLst/>
                <a:latin typeface="微软雅黑" panose="020B0503020204020204" pitchFamily="34" charset="-122"/>
                <a:ea typeface="微软雅黑" panose="020B0503020204020204" pitchFamily="34" charset="-122"/>
              </a:rPr>
              <a:t>关系时存在问题，因为每个实体在每个场景中只有一个表示</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marL="0" indent="0">
              <a:buNone/>
            </a:pPr>
            <a:endParaRPr lang="zh-CN" altLang="en-US" dirty="0"/>
          </a:p>
        </p:txBody>
      </p:sp>
      <p:sp>
        <p:nvSpPr>
          <p:cNvPr id="3" name="标题 2">
            <a:extLst>
              <a:ext uri="{FF2B5EF4-FFF2-40B4-BE49-F238E27FC236}">
                <a16:creationId xmlns:a16="http://schemas.microsoft.com/office/drawing/2014/main" id="{28A4165B-E3A3-451A-A876-5BED6C5F8F46}"/>
              </a:ext>
            </a:extLst>
          </p:cNvPr>
          <p:cNvSpPr>
            <a:spLocks noGrp="1"/>
          </p:cNvSpPr>
          <p:nvPr>
            <p:ph type="title"/>
          </p:nvPr>
        </p:nvSpPr>
        <p:spPr/>
        <p:txBody>
          <a:bodyPr/>
          <a:lstStyle/>
          <a:p>
            <a:r>
              <a:rPr lang="en-US" altLang="zh-CN" dirty="0"/>
              <a:t>Problem</a:t>
            </a:r>
            <a:endParaRPr lang="zh-CN" altLang="en-US" dirty="0"/>
          </a:p>
        </p:txBody>
      </p:sp>
      <p:pic>
        <p:nvPicPr>
          <p:cNvPr id="4" name="图片 3">
            <a:extLst>
              <a:ext uri="{FF2B5EF4-FFF2-40B4-BE49-F238E27FC236}">
                <a16:creationId xmlns:a16="http://schemas.microsoft.com/office/drawing/2014/main" id="{37B447DB-D2A0-4DB7-9DE9-8A0AB0658E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2118" y="2971398"/>
            <a:ext cx="7000128" cy="2456409"/>
          </a:xfrm>
          <a:prstGeom prst="rect">
            <a:avLst/>
          </a:prstGeom>
        </p:spPr>
      </p:pic>
    </p:spTree>
    <p:extLst>
      <p:ext uri="{BB962C8B-B14F-4D97-AF65-F5344CB8AC3E}">
        <p14:creationId xmlns:p14="http://schemas.microsoft.com/office/powerpoint/2010/main" val="1024334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F15616F-CFF6-438C-9C1B-31EB7FB1353A}"/>
              </a:ext>
            </a:extLst>
          </p:cNvPr>
          <p:cNvSpPr>
            <a:spLocks noGrp="1"/>
          </p:cNvSpPr>
          <p:nvPr>
            <p:ph sz="quarter" idx="13"/>
          </p:nvPr>
        </p:nvSpPr>
        <p:spPr/>
        <p:txBody>
          <a:bodyPr/>
          <a:lstStyle/>
          <a:p>
            <a:r>
              <a:rPr lang="zh-CN" altLang="en-US" dirty="0"/>
              <a:t>明确</a:t>
            </a:r>
            <a:r>
              <a:rPr lang="en-US" altLang="zh-CN" dirty="0"/>
              <a:t>Hierarchical Type Structure(</a:t>
            </a:r>
            <a:r>
              <a:rPr lang="zh-CN" altLang="en-US" dirty="0"/>
              <a:t>语义概念）</a:t>
            </a:r>
            <a:endParaRPr lang="en-US" altLang="zh-CN" dirty="0"/>
          </a:p>
          <a:p>
            <a:pPr lvl="1"/>
            <a:r>
              <a:rPr lang="zh-CN" altLang="en-US" b="0" i="0" dirty="0">
                <a:solidFill>
                  <a:srgbClr val="000000"/>
                </a:solidFill>
                <a:effectLst/>
                <a:latin typeface="微软雅黑" panose="020B0503020204020204" pitchFamily="34" charset="-122"/>
                <a:ea typeface="微软雅黑" panose="020B0503020204020204" pitchFamily="34" charset="-122"/>
              </a:rPr>
              <a:t>层次类型信息是指实体在不同场景中可能扮演的不同角色</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lvl="1"/>
            <a:r>
              <a:rPr lang="pl-PL" altLang="zh-CN" dirty="0"/>
              <a:t>c = </a:t>
            </a:r>
            <a:r>
              <a:rPr lang="en-US" altLang="zh-CN" dirty="0"/>
              <a:t>{</a:t>
            </a:r>
            <a:r>
              <a:rPr lang="pl-PL" altLang="zh-CN" dirty="0"/>
              <a:t>c(1)</a:t>
            </a:r>
            <a:r>
              <a:rPr lang="en-US" altLang="zh-CN" dirty="0"/>
              <a:t>, </a:t>
            </a:r>
            <a:r>
              <a:rPr lang="pl-PL" altLang="zh-CN" dirty="0"/>
              <a:t>c(2)</a:t>
            </a:r>
            <a:r>
              <a:rPr lang="en-US" altLang="zh-CN" dirty="0"/>
              <a:t>, … </a:t>
            </a:r>
            <a:r>
              <a:rPr lang="pl-PL" altLang="zh-CN" dirty="0"/>
              <a:t>c(k)</a:t>
            </a:r>
            <a:r>
              <a:rPr lang="en-US" altLang="zh-CN" dirty="0"/>
              <a:t>}</a:t>
            </a:r>
          </a:p>
          <a:p>
            <a:r>
              <a:rPr lang="zh-CN" altLang="en-US" b="0" i="0" dirty="0">
                <a:solidFill>
                  <a:srgbClr val="000000"/>
                </a:solidFill>
                <a:effectLst/>
                <a:latin typeface="微软雅黑" panose="020B0503020204020204" pitchFamily="34" charset="-122"/>
                <a:ea typeface="微软雅黑" panose="020B0503020204020204" pitchFamily="34" charset="-122"/>
              </a:rPr>
              <a:t>提出</a:t>
            </a:r>
            <a:r>
              <a:rPr lang="en-US" altLang="zh-CN" i="0" dirty="0">
                <a:solidFill>
                  <a:srgbClr val="000000"/>
                </a:solidFill>
                <a:effectLst/>
                <a:latin typeface="微软雅黑" panose="020B0503020204020204" pitchFamily="34" charset="-122"/>
                <a:ea typeface="微软雅黑" panose="020B0503020204020204" pitchFamily="34" charset="-122"/>
              </a:rPr>
              <a:t>TKRL</a:t>
            </a:r>
            <a:r>
              <a:rPr lang="zh-CN" altLang="en-US" i="0" dirty="0">
                <a:solidFill>
                  <a:srgbClr val="000000"/>
                </a:solidFill>
                <a:effectLst/>
                <a:latin typeface="微软雅黑" panose="020B0503020204020204" pitchFamily="34" charset="-122"/>
                <a:ea typeface="微软雅黑" panose="020B0503020204020204" pitchFamily="34" charset="-122"/>
              </a:rPr>
              <a:t>模型</a:t>
            </a:r>
            <a:r>
              <a:rPr lang="en-US" altLang="zh-CN" b="0" i="0" dirty="0">
                <a:solidFill>
                  <a:srgbClr val="000000"/>
                </a:solidFill>
                <a:effectLst/>
                <a:latin typeface="微软雅黑" panose="020B0503020204020204" pitchFamily="34" charset="-122"/>
                <a:ea typeface="微软雅黑" panose="020B0503020204020204" pitchFamily="34" charset="-122"/>
              </a:rPr>
              <a:t>: </a:t>
            </a:r>
            <a:r>
              <a:rPr lang="zh-CN" altLang="en-US" b="0" i="0" dirty="0">
                <a:solidFill>
                  <a:srgbClr val="000000"/>
                </a:solidFill>
                <a:effectLst/>
                <a:latin typeface="微软雅黑" panose="020B0503020204020204" pitchFamily="34" charset="-122"/>
                <a:ea typeface="微软雅黑" panose="020B0503020204020204" pitchFamily="34" charset="-122"/>
              </a:rPr>
              <a:t>实现不同类型实体的多重表示</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lvl="1"/>
            <a:r>
              <a:rPr lang="zh-CN" altLang="en-US" b="0" i="0" dirty="0">
                <a:solidFill>
                  <a:srgbClr val="000000"/>
                </a:solidFill>
                <a:effectLst/>
                <a:latin typeface="微软雅黑" panose="020B0503020204020204" pitchFamily="34" charset="-122"/>
                <a:ea typeface="微软雅黑" panose="020B0503020204020204" pitchFamily="34" charset="-122"/>
              </a:rPr>
              <a:t>为有层次结构构造的类型</a:t>
            </a:r>
            <a:r>
              <a:rPr lang="en-US" altLang="zh-CN" b="0" i="0" dirty="0">
                <a:solidFill>
                  <a:srgbClr val="000000"/>
                </a:solidFill>
                <a:effectLst/>
                <a:latin typeface="微软雅黑" panose="020B0503020204020204" pitchFamily="34" charset="-122"/>
                <a:ea typeface="微软雅黑" panose="020B0503020204020204" pitchFamily="34" charset="-122"/>
              </a:rPr>
              <a:t>c</a:t>
            </a:r>
            <a:r>
              <a:rPr lang="zh-CN" altLang="en-US" b="0" i="0" dirty="0">
                <a:solidFill>
                  <a:srgbClr val="000000"/>
                </a:solidFill>
                <a:effectLst/>
                <a:latin typeface="微软雅黑" panose="020B0503020204020204" pitchFamily="34" charset="-122"/>
                <a:ea typeface="微软雅黑" panose="020B0503020204020204" pitchFamily="34" charset="-122"/>
              </a:rPr>
              <a:t>设置了类型特定投影矩阵</a:t>
            </a:r>
            <a:r>
              <a:rPr lang="en-US" altLang="zh-CN" b="0" i="0" dirty="0">
                <a:solidFill>
                  <a:srgbClr val="000000"/>
                </a:solidFill>
                <a:effectLst/>
                <a:latin typeface="微软雅黑" panose="020B0503020204020204" pitchFamily="34" charset="-122"/>
                <a:ea typeface="微软雅黑" panose="020B0503020204020204" pitchFamily="34" charset="-122"/>
              </a:rPr>
              <a:t>Mc</a:t>
            </a:r>
          </a:p>
          <a:p>
            <a:pPr lvl="1"/>
            <a:endParaRPr lang="en-US" altLang="zh-CN" dirty="0">
              <a:solidFill>
                <a:srgbClr val="000000"/>
              </a:solidFill>
            </a:endParaRPr>
          </a:p>
          <a:p>
            <a:pPr lvl="1"/>
            <a:endParaRPr lang="en-US" altLang="zh-CN" b="0" i="0" dirty="0">
              <a:solidFill>
                <a:srgbClr val="000000"/>
              </a:solidFill>
              <a:effectLst/>
              <a:latin typeface="微软雅黑" panose="020B0503020204020204" pitchFamily="34" charset="-122"/>
              <a:ea typeface="微软雅黑" panose="020B0503020204020204" pitchFamily="34" charset="-122"/>
            </a:endParaRPr>
          </a:p>
          <a:p>
            <a:pPr lvl="1"/>
            <a:r>
              <a:rPr lang="zh-CN" altLang="en-US" dirty="0">
                <a:solidFill>
                  <a:srgbClr val="000000"/>
                </a:solidFill>
              </a:rPr>
              <a:t>提出两个分层 </a:t>
            </a:r>
            <a:r>
              <a:rPr lang="en-US" altLang="zh-CN" dirty="0">
                <a:solidFill>
                  <a:srgbClr val="000000"/>
                </a:solidFill>
              </a:rPr>
              <a:t>encoder </a:t>
            </a:r>
            <a:r>
              <a:rPr lang="zh-CN" altLang="en-US" dirty="0">
                <a:solidFill>
                  <a:srgbClr val="000000"/>
                </a:solidFill>
              </a:rPr>
              <a:t>构造投影矩阵</a:t>
            </a:r>
            <a:endParaRPr lang="en-US" altLang="zh-CN" dirty="0">
              <a:solidFill>
                <a:srgbClr val="000000"/>
              </a:solidFill>
            </a:endParaRPr>
          </a:p>
          <a:p>
            <a:pPr lvl="1"/>
            <a:endParaRPr lang="en-US" altLang="zh-CN" b="0" i="0" dirty="0">
              <a:solidFill>
                <a:srgbClr val="000000"/>
              </a:solidFill>
              <a:effectLst/>
              <a:latin typeface="微软雅黑" panose="020B0503020204020204" pitchFamily="34" charset="-122"/>
              <a:ea typeface="微软雅黑" panose="020B0503020204020204" pitchFamily="34" charset="-122"/>
            </a:endParaRPr>
          </a:p>
          <a:p>
            <a:pPr lvl="1"/>
            <a:endParaRPr lang="en-US" altLang="zh-CN" b="0" i="0" dirty="0">
              <a:solidFill>
                <a:srgbClr val="000000"/>
              </a:solidFill>
              <a:effectLst/>
              <a:latin typeface="微软雅黑" panose="020B0503020204020204" pitchFamily="34" charset="-122"/>
              <a:ea typeface="微软雅黑" panose="020B0503020204020204" pitchFamily="34" charset="-122"/>
            </a:endParaRPr>
          </a:p>
          <a:p>
            <a:pPr marL="450850" lvl="1" indent="0">
              <a:buNone/>
            </a:pPr>
            <a:endParaRPr lang="zh-CN" altLang="en-US" dirty="0"/>
          </a:p>
        </p:txBody>
      </p:sp>
      <p:sp>
        <p:nvSpPr>
          <p:cNvPr id="3" name="标题 2">
            <a:extLst>
              <a:ext uri="{FF2B5EF4-FFF2-40B4-BE49-F238E27FC236}">
                <a16:creationId xmlns:a16="http://schemas.microsoft.com/office/drawing/2014/main" id="{1CF9D9F0-F277-49BD-AF27-C0A5F6229D9C}"/>
              </a:ext>
            </a:extLst>
          </p:cNvPr>
          <p:cNvSpPr>
            <a:spLocks noGrp="1"/>
          </p:cNvSpPr>
          <p:nvPr>
            <p:ph type="title"/>
          </p:nvPr>
        </p:nvSpPr>
        <p:spPr/>
        <p:txBody>
          <a:bodyPr/>
          <a:lstStyle/>
          <a:p>
            <a:r>
              <a:rPr lang="en-US" altLang="zh-CN" dirty="0"/>
              <a:t>Approach</a:t>
            </a:r>
            <a:endParaRPr lang="zh-CN" altLang="en-US" dirty="0"/>
          </a:p>
        </p:txBody>
      </p:sp>
      <p:pic>
        <p:nvPicPr>
          <p:cNvPr id="5" name="图片 4">
            <a:extLst>
              <a:ext uri="{FF2B5EF4-FFF2-40B4-BE49-F238E27FC236}">
                <a16:creationId xmlns:a16="http://schemas.microsoft.com/office/drawing/2014/main" id="{7D75242A-9A81-43C8-8E25-B6AC94D182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2675" y="3716748"/>
            <a:ext cx="4774731" cy="566494"/>
          </a:xfrm>
          <a:prstGeom prst="rect">
            <a:avLst/>
          </a:prstGeom>
        </p:spPr>
      </p:pic>
    </p:spTree>
    <p:extLst>
      <p:ext uri="{BB962C8B-B14F-4D97-AF65-F5344CB8AC3E}">
        <p14:creationId xmlns:p14="http://schemas.microsoft.com/office/powerpoint/2010/main" val="2318935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99CE766F-9CDE-496C-BB9B-C3E678696658}"/>
              </a:ext>
            </a:extLst>
          </p:cNvPr>
          <p:cNvSpPr>
            <a:spLocks noGrp="1"/>
          </p:cNvSpPr>
          <p:nvPr>
            <p:ph sz="quarter" idx="13"/>
          </p:nvPr>
        </p:nvSpPr>
        <p:spPr/>
        <p:txBody>
          <a:bodyPr/>
          <a:lstStyle/>
          <a:p>
            <a:r>
              <a:rPr lang="zh-CN" altLang="en-US" b="0" i="0" dirty="0">
                <a:solidFill>
                  <a:srgbClr val="000000"/>
                </a:solidFill>
                <a:effectLst/>
                <a:latin typeface="微软雅黑" panose="020B0503020204020204" pitchFamily="34" charset="-122"/>
                <a:ea typeface="微软雅黑" panose="020B0503020204020204" pitchFamily="34" charset="-122"/>
              </a:rPr>
              <a:t>一般形式的</a:t>
            </a:r>
            <a:r>
              <a:rPr lang="en-US" altLang="zh-CN" b="0" i="0" dirty="0">
                <a:solidFill>
                  <a:srgbClr val="000000"/>
                </a:solidFill>
                <a:effectLst/>
                <a:latin typeface="微软雅黑" panose="020B0503020204020204" pitchFamily="34" charset="-122"/>
                <a:ea typeface="微软雅黑" panose="020B0503020204020204" pitchFamily="34" charset="-122"/>
              </a:rPr>
              <a:t>encoder</a:t>
            </a:r>
            <a:r>
              <a:rPr lang="en-US" altLang="zh-CN" b="0" dirty="0">
                <a:solidFill>
                  <a:srgbClr val="000000"/>
                </a:solidFill>
              </a:rPr>
              <a:t>:</a:t>
            </a:r>
            <a:r>
              <a:rPr lang="zh-CN" altLang="en-US" b="0" dirty="0">
                <a:solidFill>
                  <a:srgbClr val="000000"/>
                </a:solidFill>
              </a:rPr>
              <a:t> </a:t>
            </a:r>
            <a:r>
              <a:rPr lang="zh-CN" altLang="en-US" b="0" i="0" dirty="0">
                <a:solidFill>
                  <a:srgbClr val="000000"/>
                </a:solidFill>
                <a:effectLst/>
                <a:latin typeface="微软雅黑" panose="020B0503020204020204" pitchFamily="34" charset="-122"/>
                <a:ea typeface="微软雅黑" panose="020B0503020204020204" pitchFamily="34" charset="-122"/>
              </a:rPr>
              <a:t>实体</a:t>
            </a:r>
            <a:r>
              <a:rPr lang="en-US" altLang="zh-CN" b="0" i="0" dirty="0">
                <a:solidFill>
                  <a:srgbClr val="000000"/>
                </a:solidFill>
                <a:effectLst/>
                <a:latin typeface="微软雅黑" panose="020B0503020204020204" pitchFamily="34" charset="-122"/>
                <a:ea typeface="微软雅黑" panose="020B0503020204020204" pitchFamily="34" charset="-122"/>
              </a:rPr>
              <a:t>e</a:t>
            </a:r>
            <a:r>
              <a:rPr lang="zh-CN" altLang="en-US" b="0" i="0" dirty="0">
                <a:solidFill>
                  <a:srgbClr val="000000"/>
                </a:solidFill>
                <a:effectLst/>
                <a:latin typeface="微软雅黑" panose="020B0503020204020204" pitchFamily="34" charset="-122"/>
                <a:ea typeface="微软雅黑" panose="020B0503020204020204" pitchFamily="34" charset="-122"/>
              </a:rPr>
              <a:t>的投影矩阵</a:t>
            </a:r>
            <a:r>
              <a:rPr lang="en-US" altLang="zh-CN" b="0" i="0" dirty="0">
                <a:solidFill>
                  <a:srgbClr val="000000"/>
                </a:solidFill>
                <a:effectLst/>
                <a:latin typeface="微软雅黑" panose="020B0503020204020204" pitchFamily="34" charset="-122"/>
                <a:ea typeface="微软雅黑" panose="020B0503020204020204" pitchFamily="34" charset="-122"/>
              </a:rPr>
              <a:t>Me</a:t>
            </a:r>
            <a:r>
              <a:rPr lang="zh-CN" altLang="en-US" b="0" i="0" dirty="0">
                <a:solidFill>
                  <a:srgbClr val="000000"/>
                </a:solidFill>
                <a:effectLst/>
                <a:latin typeface="微软雅黑" panose="020B0503020204020204" pitchFamily="34" charset="-122"/>
                <a:ea typeface="微软雅黑" panose="020B0503020204020204" pitchFamily="34" charset="-122"/>
              </a:rPr>
              <a:t>为所有类型矩阵的加权和</a:t>
            </a:r>
            <a:r>
              <a:rPr lang="en-US" altLang="zh-CN" b="0" i="0" dirty="0">
                <a:solidFill>
                  <a:srgbClr val="000000"/>
                </a:solidFill>
                <a:effectLst/>
                <a:latin typeface="微软雅黑" panose="020B0503020204020204" pitchFamily="34" charset="-122"/>
                <a:ea typeface="微软雅黑" panose="020B0503020204020204" pitchFamily="34" charset="-122"/>
              </a:rPr>
              <a:t>:</a:t>
            </a:r>
          </a:p>
          <a:p>
            <a:endParaRPr lang="en-US" altLang="zh-CN" b="0" dirty="0">
              <a:solidFill>
                <a:srgbClr val="000000"/>
              </a:solidFill>
            </a:endParaRPr>
          </a:p>
          <a:p>
            <a:endParaRPr lang="en-US" altLang="zh-CN" b="0" dirty="0">
              <a:solidFill>
                <a:srgbClr val="000000"/>
              </a:solidFill>
            </a:endParaRPr>
          </a:p>
          <a:p>
            <a:r>
              <a:rPr lang="zh-CN" altLang="en-US" b="0" i="0" dirty="0">
                <a:solidFill>
                  <a:srgbClr val="000000"/>
                </a:solidFill>
                <a:effectLst/>
                <a:latin typeface="微软雅黑" panose="020B0503020204020204" pitchFamily="34" charset="-122"/>
                <a:ea typeface="微软雅黑" panose="020B0503020204020204" pitchFamily="34" charset="-122"/>
              </a:rPr>
              <a:t>根据</a:t>
            </a:r>
            <a:r>
              <a:rPr lang="en-US" altLang="zh-CN" b="0" i="0" dirty="0">
                <a:solidFill>
                  <a:srgbClr val="000000"/>
                </a:solidFill>
                <a:effectLst/>
                <a:latin typeface="微软雅黑" panose="020B0503020204020204" pitchFamily="34" charset="-122"/>
                <a:ea typeface="微软雅黑" panose="020B0503020204020204" pitchFamily="34" charset="-122"/>
              </a:rPr>
              <a:t>KG</a:t>
            </a:r>
            <a:r>
              <a:rPr lang="zh-CN" altLang="en-US" b="0" i="0" dirty="0">
                <a:solidFill>
                  <a:srgbClr val="000000"/>
                </a:solidFill>
                <a:effectLst/>
                <a:latin typeface="微软雅黑" panose="020B0503020204020204" pitchFamily="34" charset="-122"/>
                <a:ea typeface="微软雅黑" panose="020B0503020204020204" pitchFamily="34" charset="-122"/>
              </a:rPr>
              <a:t>提供的</a:t>
            </a:r>
            <a:r>
              <a:rPr lang="en-US" altLang="zh-CN" b="0" i="0" dirty="0">
                <a:solidFill>
                  <a:srgbClr val="000000"/>
                </a:solidFill>
                <a:effectLst/>
                <a:latin typeface="微软雅黑" panose="020B0503020204020204" pitchFamily="34" charset="-122"/>
                <a:ea typeface="微软雅黑" panose="020B0503020204020204" pitchFamily="34" charset="-122"/>
              </a:rPr>
              <a:t>relation-specific</a:t>
            </a:r>
            <a:r>
              <a:rPr lang="zh-CN" altLang="en-US" b="0" i="0" dirty="0">
                <a:solidFill>
                  <a:srgbClr val="000000"/>
                </a:solidFill>
                <a:effectLst/>
                <a:latin typeface="微软雅黑" panose="020B0503020204020204" pitchFamily="34" charset="-122"/>
                <a:ea typeface="微软雅黑" panose="020B0503020204020204" pitchFamily="34" charset="-122"/>
              </a:rPr>
              <a:t>的类型信息</a:t>
            </a:r>
            <a:r>
              <a:rPr lang="en-US" altLang="zh-CN" b="0" i="0" dirty="0">
                <a:solidFill>
                  <a:srgbClr val="000000"/>
                </a:solidFill>
                <a:effectLst/>
                <a:latin typeface="微软雅黑" panose="020B0503020204020204" pitchFamily="34" charset="-122"/>
                <a:ea typeface="微软雅黑" panose="020B0503020204020204" pitchFamily="34" charset="-122"/>
              </a:rPr>
              <a:t>, </a:t>
            </a:r>
            <a:r>
              <a:rPr lang="zh-CN" altLang="en-US" b="0" i="0" dirty="0">
                <a:solidFill>
                  <a:srgbClr val="000000"/>
                </a:solidFill>
                <a:effectLst/>
                <a:latin typeface="微软雅黑" panose="020B0503020204020204" pitchFamily="34" charset="-122"/>
                <a:ea typeface="微软雅黑" panose="020B0503020204020204" pitchFamily="34" charset="-122"/>
              </a:rPr>
              <a:t>投影矩阵</a:t>
            </a:r>
            <a:r>
              <a:rPr lang="en-US" altLang="zh-CN" b="0" i="0" dirty="0" err="1">
                <a:solidFill>
                  <a:srgbClr val="000000"/>
                </a:solidFill>
                <a:effectLst/>
                <a:latin typeface="微软雅黑" panose="020B0503020204020204" pitchFamily="34" charset="-122"/>
                <a:ea typeface="微软雅黑" panose="020B0503020204020204" pitchFamily="34" charset="-122"/>
              </a:rPr>
              <a:t>Mrh</a:t>
            </a:r>
            <a:r>
              <a:rPr lang="zh-CN" altLang="en-US" b="0" i="0" dirty="0">
                <a:solidFill>
                  <a:srgbClr val="000000"/>
                </a:solidFill>
                <a:effectLst/>
                <a:latin typeface="微软雅黑" panose="020B0503020204020204" pitchFamily="34" charset="-122"/>
                <a:ea typeface="微软雅黑" panose="020B0503020204020204" pitchFamily="34" charset="-122"/>
              </a:rPr>
              <a:t>将是</a:t>
            </a:r>
            <a:endParaRPr lang="zh-CN" altLang="en-US" dirty="0"/>
          </a:p>
        </p:txBody>
      </p:sp>
      <p:sp>
        <p:nvSpPr>
          <p:cNvPr id="3" name="标题 2">
            <a:extLst>
              <a:ext uri="{FF2B5EF4-FFF2-40B4-BE49-F238E27FC236}">
                <a16:creationId xmlns:a16="http://schemas.microsoft.com/office/drawing/2014/main" id="{B4A393F6-A9BD-4B92-A2A4-5A28E9DC6C9E}"/>
              </a:ext>
            </a:extLst>
          </p:cNvPr>
          <p:cNvSpPr>
            <a:spLocks noGrp="1"/>
          </p:cNvSpPr>
          <p:nvPr>
            <p:ph type="title"/>
          </p:nvPr>
        </p:nvSpPr>
        <p:spPr/>
        <p:txBody>
          <a:bodyPr>
            <a:normAutofit/>
          </a:bodyPr>
          <a:lstStyle/>
          <a:p>
            <a:r>
              <a:rPr lang="en-US" altLang="zh-CN" dirty="0"/>
              <a:t>General Form of Type Encoder</a:t>
            </a:r>
            <a:endParaRPr lang="zh-CN" altLang="en-US" dirty="0"/>
          </a:p>
        </p:txBody>
      </p:sp>
      <p:pic>
        <p:nvPicPr>
          <p:cNvPr id="5" name="图片 4">
            <a:extLst>
              <a:ext uri="{FF2B5EF4-FFF2-40B4-BE49-F238E27FC236}">
                <a16:creationId xmlns:a16="http://schemas.microsoft.com/office/drawing/2014/main" id="{F82F86CC-C41D-4C86-85F0-1D97CF9FA0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7112" y="1627596"/>
            <a:ext cx="5732344" cy="730593"/>
          </a:xfrm>
          <a:prstGeom prst="rect">
            <a:avLst/>
          </a:prstGeom>
        </p:spPr>
      </p:pic>
      <p:pic>
        <p:nvPicPr>
          <p:cNvPr id="9" name="图片 8">
            <a:extLst>
              <a:ext uri="{FF2B5EF4-FFF2-40B4-BE49-F238E27FC236}">
                <a16:creationId xmlns:a16="http://schemas.microsoft.com/office/drawing/2014/main" id="{41796BF0-D9C4-44C8-8179-1D8568C194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5114" y="3826818"/>
            <a:ext cx="6056640" cy="986601"/>
          </a:xfrm>
          <a:prstGeom prst="rect">
            <a:avLst/>
          </a:prstGeom>
        </p:spPr>
      </p:pic>
    </p:spTree>
    <p:extLst>
      <p:ext uri="{BB962C8B-B14F-4D97-AF65-F5344CB8AC3E}">
        <p14:creationId xmlns:p14="http://schemas.microsoft.com/office/powerpoint/2010/main" val="1060938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78F932ED-1A7C-4E99-A9CD-6B103869EA35}"/>
              </a:ext>
            </a:extLst>
          </p:cNvPr>
          <p:cNvSpPr>
            <a:spLocks noGrp="1"/>
          </p:cNvSpPr>
          <p:nvPr>
            <p:ph sz="quarter" idx="13"/>
          </p:nvPr>
        </p:nvSpPr>
        <p:spPr/>
        <p:txBody>
          <a:bodyPr/>
          <a:lstStyle/>
          <a:p>
            <a:r>
              <a:rPr lang="zh-CN" altLang="en-US" dirty="0"/>
              <a:t>一般形式投影矩阵</a:t>
            </a:r>
          </a:p>
        </p:txBody>
      </p:sp>
      <p:sp>
        <p:nvSpPr>
          <p:cNvPr id="3" name="标题 2">
            <a:extLst>
              <a:ext uri="{FF2B5EF4-FFF2-40B4-BE49-F238E27FC236}">
                <a16:creationId xmlns:a16="http://schemas.microsoft.com/office/drawing/2014/main" id="{BD469007-2A6D-4C8F-B914-14AAEF14E33B}"/>
              </a:ext>
            </a:extLst>
          </p:cNvPr>
          <p:cNvSpPr>
            <a:spLocks noGrp="1"/>
          </p:cNvSpPr>
          <p:nvPr>
            <p:ph type="title"/>
          </p:nvPr>
        </p:nvSpPr>
        <p:spPr/>
        <p:txBody>
          <a:bodyPr/>
          <a:lstStyle/>
          <a:p>
            <a:r>
              <a:rPr lang="en-US" altLang="zh-CN" dirty="0"/>
              <a:t>Recursive Hierarchy Encoder(RHE)</a:t>
            </a:r>
            <a:endParaRPr lang="zh-CN" altLang="en-US" dirty="0"/>
          </a:p>
        </p:txBody>
      </p:sp>
      <p:pic>
        <p:nvPicPr>
          <p:cNvPr id="4" name="图片 3">
            <a:extLst>
              <a:ext uri="{FF2B5EF4-FFF2-40B4-BE49-F238E27FC236}">
                <a16:creationId xmlns:a16="http://schemas.microsoft.com/office/drawing/2014/main" id="{25055708-3B5E-4279-8E4E-B093189F75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133" y="2562841"/>
            <a:ext cx="6025993" cy="866159"/>
          </a:xfrm>
          <a:prstGeom prst="rect">
            <a:avLst/>
          </a:prstGeom>
        </p:spPr>
      </p:pic>
      <p:pic>
        <p:nvPicPr>
          <p:cNvPr id="5" name="内容占位符 4">
            <a:extLst>
              <a:ext uri="{FF2B5EF4-FFF2-40B4-BE49-F238E27FC236}">
                <a16:creationId xmlns:a16="http://schemas.microsoft.com/office/drawing/2014/main" id="{60065C2A-303B-4AA7-9629-AA6D98D838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8447" y="2120417"/>
            <a:ext cx="4873548" cy="3551610"/>
          </a:xfrm>
          <a:prstGeom prst="rect">
            <a:avLst/>
          </a:prstGeom>
        </p:spPr>
      </p:pic>
    </p:spTree>
    <p:extLst>
      <p:ext uri="{BB962C8B-B14F-4D97-AF65-F5344CB8AC3E}">
        <p14:creationId xmlns:p14="http://schemas.microsoft.com/office/powerpoint/2010/main" val="2703251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992CD83E-3657-4F7A-B742-43709800734B}"/>
              </a:ext>
            </a:extLst>
          </p:cNvPr>
          <p:cNvSpPr>
            <a:spLocks noGrp="1"/>
          </p:cNvSpPr>
          <p:nvPr>
            <p:ph sz="quarter" idx="13"/>
          </p:nvPr>
        </p:nvSpPr>
        <p:spPr/>
        <p:txBody>
          <a:bodyPr/>
          <a:lstStyle/>
          <a:p>
            <a:r>
              <a:rPr lang="en-US" altLang="zh-CN" dirty="0"/>
              <a:t>RHE</a:t>
            </a:r>
            <a:r>
              <a:rPr lang="zh-CN" altLang="en-US" dirty="0"/>
              <a:t>的问题：</a:t>
            </a:r>
            <a:r>
              <a:rPr lang="zh-CN" altLang="en-US" b="0" i="0" dirty="0">
                <a:solidFill>
                  <a:srgbClr val="000000"/>
                </a:solidFill>
                <a:effectLst/>
                <a:latin typeface="微软雅黑" panose="020B0503020204020204" pitchFamily="34" charset="-122"/>
                <a:ea typeface="微软雅黑" panose="020B0503020204020204" pitchFamily="34" charset="-122"/>
              </a:rPr>
              <a:t>映射实体时，层次结构中不同粒度的子类型的重要性可能会有所不同</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r>
              <a:rPr lang="zh-CN" altLang="en-US" b="0" dirty="0">
                <a:solidFill>
                  <a:srgbClr val="000000"/>
                </a:solidFill>
              </a:rPr>
              <a:t>于是提出</a:t>
            </a:r>
            <a:r>
              <a:rPr lang="zh-CN" altLang="en-US" b="0" i="0" dirty="0">
                <a:solidFill>
                  <a:srgbClr val="000000"/>
                </a:solidFill>
                <a:effectLst/>
                <a:latin typeface="微软雅黑" panose="020B0503020204020204" pitchFamily="34" charset="-122"/>
                <a:ea typeface="微软雅黑" panose="020B0503020204020204" pitchFamily="34" charset="-122"/>
              </a:rPr>
              <a:t>加权层次编码器</a:t>
            </a:r>
            <a:r>
              <a:rPr lang="en-US" altLang="zh-CN" b="0" i="0" dirty="0">
                <a:solidFill>
                  <a:srgbClr val="000000"/>
                </a:solidFill>
                <a:effectLst/>
                <a:latin typeface="微软雅黑" panose="020B0503020204020204" pitchFamily="34" charset="-122"/>
                <a:ea typeface="微软雅黑" panose="020B0503020204020204" pitchFamily="34" charset="-122"/>
              </a:rPr>
              <a:t>(WHE)</a:t>
            </a:r>
            <a:endParaRPr lang="en-US" altLang="zh-CN" dirty="0"/>
          </a:p>
          <a:p>
            <a:endParaRPr lang="zh-CN" altLang="en-US" dirty="0"/>
          </a:p>
        </p:txBody>
      </p:sp>
      <p:sp>
        <p:nvSpPr>
          <p:cNvPr id="3" name="标题 2">
            <a:extLst>
              <a:ext uri="{FF2B5EF4-FFF2-40B4-BE49-F238E27FC236}">
                <a16:creationId xmlns:a16="http://schemas.microsoft.com/office/drawing/2014/main" id="{2447AB89-4BF1-40F1-B732-00FD55109905}"/>
              </a:ext>
            </a:extLst>
          </p:cNvPr>
          <p:cNvSpPr>
            <a:spLocks noGrp="1"/>
          </p:cNvSpPr>
          <p:nvPr>
            <p:ph type="title"/>
          </p:nvPr>
        </p:nvSpPr>
        <p:spPr/>
        <p:txBody>
          <a:bodyPr/>
          <a:lstStyle/>
          <a:p>
            <a:r>
              <a:rPr lang="en-US" altLang="zh-CN" dirty="0"/>
              <a:t>Weighted Hierarchy Encoder(WHE)</a:t>
            </a:r>
            <a:endParaRPr lang="zh-CN" altLang="en-US" dirty="0"/>
          </a:p>
        </p:txBody>
      </p:sp>
      <p:pic>
        <p:nvPicPr>
          <p:cNvPr id="4" name="内容占位符 4">
            <a:extLst>
              <a:ext uri="{FF2B5EF4-FFF2-40B4-BE49-F238E27FC236}">
                <a16:creationId xmlns:a16="http://schemas.microsoft.com/office/drawing/2014/main" id="{804493F8-9AFE-4CFF-9387-A037E801BA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622" y="3066876"/>
            <a:ext cx="4747207" cy="684967"/>
          </a:xfrm>
          <a:prstGeom prst="rect">
            <a:avLst/>
          </a:prstGeom>
        </p:spPr>
      </p:pic>
      <p:pic>
        <p:nvPicPr>
          <p:cNvPr id="5" name="内容占位符 4">
            <a:extLst>
              <a:ext uri="{FF2B5EF4-FFF2-40B4-BE49-F238E27FC236}">
                <a16:creationId xmlns:a16="http://schemas.microsoft.com/office/drawing/2014/main" id="{59F85E65-83EB-4063-B762-AC2F08BB90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976038"/>
            <a:ext cx="4873548" cy="3551610"/>
          </a:xfrm>
          <a:prstGeom prst="rect">
            <a:avLst/>
          </a:prstGeom>
        </p:spPr>
      </p:pic>
      <p:pic>
        <p:nvPicPr>
          <p:cNvPr id="9" name="图片 8">
            <a:extLst>
              <a:ext uri="{FF2B5EF4-FFF2-40B4-BE49-F238E27FC236}">
                <a16:creationId xmlns:a16="http://schemas.microsoft.com/office/drawing/2014/main" id="{C3278031-8963-4724-A6AC-FC1705060F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9146" y="4187821"/>
            <a:ext cx="3832513" cy="583209"/>
          </a:xfrm>
          <a:prstGeom prst="rect">
            <a:avLst/>
          </a:prstGeom>
        </p:spPr>
      </p:pic>
    </p:spTree>
    <p:extLst>
      <p:ext uri="{BB962C8B-B14F-4D97-AF65-F5344CB8AC3E}">
        <p14:creationId xmlns:p14="http://schemas.microsoft.com/office/powerpoint/2010/main" val="3653192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3931AB92-32E8-40CD-B807-F2288B482B44}"/>
              </a:ext>
            </a:extLst>
          </p:cNvPr>
          <p:cNvSpPr>
            <a:spLocks noGrp="1"/>
          </p:cNvSpPr>
          <p:nvPr>
            <p:ph sz="quarter" idx="13"/>
          </p:nvPr>
        </p:nvSpPr>
        <p:spPr/>
        <p:txBody>
          <a:bodyPr/>
          <a:lstStyle/>
          <a:p>
            <a:r>
              <a:rPr lang="zh-CN" altLang="en-US" b="0" i="0" dirty="0">
                <a:solidFill>
                  <a:srgbClr val="000000"/>
                </a:solidFill>
                <a:effectLst/>
                <a:latin typeface="微软雅黑" panose="020B0503020204020204" pitchFamily="34" charset="-122"/>
                <a:ea typeface="微软雅黑" panose="020B0503020204020204" pitchFamily="34" charset="-122"/>
              </a:rPr>
              <a:t>以负抽样为训练目标的基于边际的分数函数：</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endParaRPr lang="en-US" altLang="zh-CN" b="0" dirty="0">
              <a:solidFill>
                <a:srgbClr val="000000"/>
              </a:solidFill>
            </a:endParaRPr>
          </a:p>
          <a:p>
            <a:endParaRPr lang="en-US" altLang="zh-CN" b="0" dirty="0">
              <a:solidFill>
                <a:srgbClr val="000000"/>
              </a:solidFill>
            </a:endParaRPr>
          </a:p>
          <a:p>
            <a:endParaRPr lang="en-US" altLang="zh-CN" b="0" dirty="0">
              <a:solidFill>
                <a:srgbClr val="000000"/>
              </a:solidFill>
            </a:endParaRPr>
          </a:p>
          <a:p>
            <a:r>
              <a:rPr lang="zh-CN" altLang="en-US" b="0" dirty="0">
                <a:solidFill>
                  <a:srgbClr val="000000"/>
                </a:solidFill>
              </a:rPr>
              <a:t>负三元组构造：</a:t>
            </a:r>
            <a:endParaRPr lang="zh-CN" altLang="en-US" dirty="0"/>
          </a:p>
        </p:txBody>
      </p:sp>
      <p:sp>
        <p:nvSpPr>
          <p:cNvPr id="3" name="标题 2">
            <a:extLst>
              <a:ext uri="{FF2B5EF4-FFF2-40B4-BE49-F238E27FC236}">
                <a16:creationId xmlns:a16="http://schemas.microsoft.com/office/drawing/2014/main" id="{A5C8B9F6-41EB-41D1-97FA-8F9662A030D9}"/>
              </a:ext>
            </a:extLst>
          </p:cNvPr>
          <p:cNvSpPr>
            <a:spLocks noGrp="1"/>
          </p:cNvSpPr>
          <p:nvPr>
            <p:ph type="title"/>
          </p:nvPr>
        </p:nvSpPr>
        <p:spPr/>
        <p:txBody>
          <a:bodyPr/>
          <a:lstStyle/>
          <a:p>
            <a:r>
              <a:rPr lang="en-US" altLang="zh-CN" dirty="0"/>
              <a:t>Objective Formalization</a:t>
            </a:r>
            <a:endParaRPr lang="zh-CN" altLang="en-US" dirty="0"/>
          </a:p>
        </p:txBody>
      </p:sp>
      <p:pic>
        <p:nvPicPr>
          <p:cNvPr id="5" name="图片 4">
            <a:extLst>
              <a:ext uri="{FF2B5EF4-FFF2-40B4-BE49-F238E27FC236}">
                <a16:creationId xmlns:a16="http://schemas.microsoft.com/office/drawing/2014/main" id="{3E3D795E-6981-4111-8BE3-629D1FCD4B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4814" y="1817083"/>
            <a:ext cx="5023031" cy="1073471"/>
          </a:xfrm>
          <a:prstGeom prst="rect">
            <a:avLst/>
          </a:prstGeom>
        </p:spPr>
      </p:pic>
      <p:pic>
        <p:nvPicPr>
          <p:cNvPr id="6" name="图片 5">
            <a:extLst>
              <a:ext uri="{FF2B5EF4-FFF2-40B4-BE49-F238E27FC236}">
                <a16:creationId xmlns:a16="http://schemas.microsoft.com/office/drawing/2014/main" id="{D0373BAB-D996-4B6A-9D24-5BCE0FE16C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0578" y="4388865"/>
            <a:ext cx="6798656" cy="1073471"/>
          </a:xfrm>
          <a:prstGeom prst="rect">
            <a:avLst/>
          </a:prstGeom>
        </p:spPr>
      </p:pic>
    </p:spTree>
    <p:extLst>
      <p:ext uri="{BB962C8B-B14F-4D97-AF65-F5344CB8AC3E}">
        <p14:creationId xmlns:p14="http://schemas.microsoft.com/office/powerpoint/2010/main" val="1070104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014ED791-B71E-4E46-B31E-8B9833029BDF}"/>
              </a:ext>
            </a:extLst>
          </p:cNvPr>
          <p:cNvSpPr>
            <a:spLocks noGrp="1"/>
          </p:cNvSpPr>
          <p:nvPr>
            <p:ph sz="quarter" idx="13"/>
          </p:nvPr>
        </p:nvSpPr>
        <p:spPr/>
        <p:txBody>
          <a:bodyPr/>
          <a:lstStyle/>
          <a:p>
            <a:r>
              <a:rPr lang="zh-CN" altLang="en-US" b="0" i="0" dirty="0">
                <a:solidFill>
                  <a:srgbClr val="000000"/>
                </a:solidFill>
                <a:effectLst/>
                <a:latin typeface="微软雅黑" panose="020B0503020204020204" pitchFamily="34" charset="-122"/>
                <a:ea typeface="微软雅黑" panose="020B0503020204020204" pitchFamily="34" charset="-122"/>
              </a:rPr>
              <a:t>名为</a:t>
            </a:r>
            <a:r>
              <a:rPr lang="zh-CN" altLang="en-US" b="0" dirty="0">
                <a:solidFill>
                  <a:srgbClr val="000000"/>
                </a:solidFill>
              </a:rPr>
              <a:t>软类型约束</a:t>
            </a:r>
            <a:r>
              <a:rPr lang="en-US" altLang="zh-CN" b="0" dirty="0">
                <a:solidFill>
                  <a:srgbClr val="000000"/>
                </a:solidFill>
              </a:rPr>
              <a:t>(STC)</a:t>
            </a:r>
            <a:r>
              <a:rPr lang="zh-CN" altLang="en-US" b="0" dirty="0">
                <a:solidFill>
                  <a:srgbClr val="000000"/>
                </a:solidFill>
              </a:rPr>
              <a:t>的负采样方法</a:t>
            </a:r>
            <a:r>
              <a:rPr lang="en-US" altLang="zh-CN" b="0" dirty="0">
                <a:solidFill>
                  <a:srgbClr val="000000"/>
                </a:solidFill>
              </a:rPr>
              <a:t>, </a:t>
            </a:r>
            <a:r>
              <a:rPr lang="zh-CN" altLang="en-US" b="0" i="0" dirty="0">
                <a:solidFill>
                  <a:srgbClr val="000000"/>
                </a:solidFill>
                <a:effectLst/>
                <a:latin typeface="微软雅黑" panose="020B0503020204020204" pitchFamily="34" charset="-122"/>
                <a:ea typeface="微软雅黑" panose="020B0503020204020204" pitchFamily="34" charset="-122"/>
              </a:rPr>
              <a:t>扩大相似实体之间的距离</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endParaRPr lang="en-US" altLang="zh-CN" b="0" dirty="0">
              <a:solidFill>
                <a:srgbClr val="000000"/>
              </a:solidFill>
            </a:endParaRPr>
          </a:p>
          <a:p>
            <a:endParaRPr lang="en-US" altLang="zh-CN" b="0" dirty="0">
              <a:solidFill>
                <a:srgbClr val="000000"/>
              </a:solidFill>
            </a:endParaRPr>
          </a:p>
          <a:p>
            <a:pPr marL="0" indent="0">
              <a:buNone/>
            </a:pPr>
            <a:endParaRPr lang="en-US" altLang="zh-CN" b="0" dirty="0">
              <a:solidFill>
                <a:srgbClr val="000000"/>
              </a:solidFill>
            </a:endParaRPr>
          </a:p>
          <a:p>
            <a:pPr marL="0" indent="0">
              <a:buNone/>
            </a:pPr>
            <a:r>
              <a:rPr lang="zh-CN" altLang="en-US" b="0" dirty="0">
                <a:solidFill>
                  <a:srgbClr val="000000"/>
                </a:solidFill>
              </a:rPr>
              <a:t>直观理解：</a:t>
            </a:r>
            <a:r>
              <a:rPr lang="zh-CN" altLang="en-US" b="0" i="0" dirty="0">
                <a:solidFill>
                  <a:srgbClr val="000000"/>
                </a:solidFill>
                <a:effectLst/>
                <a:latin typeface="微软雅黑" panose="020B0503020204020204" pitchFamily="34" charset="-122"/>
                <a:ea typeface="微软雅黑" panose="020B0503020204020204" pitchFamily="34" charset="-122"/>
              </a:rPr>
              <a:t>在</a:t>
            </a:r>
            <a:r>
              <a:rPr lang="en-US" altLang="zh-CN" b="0" i="0" dirty="0" err="1">
                <a:solidFill>
                  <a:srgbClr val="000000"/>
                </a:solidFill>
                <a:effectLst/>
                <a:latin typeface="微软雅黑" panose="020B0503020204020204" pitchFamily="34" charset="-122"/>
                <a:ea typeface="微软雅黑" panose="020B0503020204020204" pitchFamily="34" charset="-122"/>
              </a:rPr>
              <a:t>E_c</a:t>
            </a:r>
            <a:r>
              <a:rPr lang="zh-CN" altLang="en-US" b="0" i="0" dirty="0">
                <a:solidFill>
                  <a:srgbClr val="000000"/>
                </a:solidFill>
                <a:effectLst/>
                <a:latin typeface="微软雅黑" panose="020B0503020204020204" pitchFamily="34" charset="-122"/>
                <a:ea typeface="微软雅黑" panose="020B0503020204020204" pitchFamily="34" charset="-122"/>
              </a:rPr>
              <a:t>中选择实体的概率比选择不在</a:t>
            </a:r>
            <a:r>
              <a:rPr lang="en-US" altLang="zh-CN" b="0" i="0" dirty="0" err="1">
                <a:solidFill>
                  <a:srgbClr val="000000"/>
                </a:solidFill>
                <a:effectLst/>
                <a:latin typeface="微软雅黑" panose="020B0503020204020204" pitchFamily="34" charset="-122"/>
                <a:ea typeface="微软雅黑" panose="020B0503020204020204" pitchFamily="34" charset="-122"/>
              </a:rPr>
              <a:t>E_c</a:t>
            </a:r>
            <a:r>
              <a:rPr lang="zh-CN" altLang="en-US" b="0" i="0" dirty="0">
                <a:solidFill>
                  <a:srgbClr val="000000"/>
                </a:solidFill>
                <a:effectLst/>
                <a:latin typeface="微软雅黑" panose="020B0503020204020204" pitchFamily="34" charset="-122"/>
                <a:ea typeface="微软雅黑" panose="020B0503020204020204" pitchFamily="34" charset="-122"/>
              </a:rPr>
              <a:t>中的实体的概率大</a:t>
            </a:r>
            <a:r>
              <a:rPr lang="en-US" altLang="zh-CN" b="0" i="0" dirty="0">
                <a:solidFill>
                  <a:srgbClr val="000000"/>
                </a:solidFill>
                <a:effectLst/>
                <a:latin typeface="微软雅黑" panose="020B0503020204020204" pitchFamily="34" charset="-122"/>
                <a:ea typeface="微软雅黑" panose="020B0503020204020204" pitchFamily="34" charset="-122"/>
              </a:rPr>
              <a:t>k</a:t>
            </a:r>
            <a:r>
              <a:rPr lang="zh-CN" altLang="en-US" b="0" i="0" dirty="0">
                <a:solidFill>
                  <a:srgbClr val="000000"/>
                </a:solidFill>
                <a:effectLst/>
                <a:latin typeface="微软雅黑" panose="020B0503020204020204" pitchFamily="34" charset="-122"/>
                <a:ea typeface="微软雅黑" panose="020B0503020204020204" pitchFamily="34" charset="-122"/>
              </a:rPr>
              <a:t>倍</a:t>
            </a:r>
            <a:endParaRPr lang="en-US" altLang="zh-CN" b="0" dirty="0">
              <a:solidFill>
                <a:srgbClr val="000000"/>
              </a:solidFill>
            </a:endParaRPr>
          </a:p>
          <a:p>
            <a:endParaRPr lang="en-US" altLang="zh-CN" b="0" dirty="0">
              <a:solidFill>
                <a:srgbClr val="000000"/>
              </a:solidFill>
            </a:endParaRPr>
          </a:p>
          <a:p>
            <a:endParaRPr lang="zh-CN" altLang="en-US" dirty="0"/>
          </a:p>
        </p:txBody>
      </p:sp>
      <p:sp>
        <p:nvSpPr>
          <p:cNvPr id="3" name="标题 2">
            <a:extLst>
              <a:ext uri="{FF2B5EF4-FFF2-40B4-BE49-F238E27FC236}">
                <a16:creationId xmlns:a16="http://schemas.microsoft.com/office/drawing/2014/main" id="{880FC8FD-5585-40DA-A7B5-937AC651F52E}"/>
              </a:ext>
            </a:extLst>
          </p:cNvPr>
          <p:cNvSpPr>
            <a:spLocks noGrp="1"/>
          </p:cNvSpPr>
          <p:nvPr>
            <p:ph type="title"/>
          </p:nvPr>
        </p:nvSpPr>
        <p:spPr/>
        <p:txBody>
          <a:bodyPr/>
          <a:lstStyle/>
          <a:p>
            <a:r>
              <a:rPr lang="en-US" altLang="zh-CN" dirty="0"/>
              <a:t>Type Information as Constraints</a:t>
            </a:r>
            <a:endParaRPr lang="zh-CN" altLang="en-US" dirty="0"/>
          </a:p>
        </p:txBody>
      </p:sp>
      <p:pic>
        <p:nvPicPr>
          <p:cNvPr id="5" name="图片 4">
            <a:extLst>
              <a:ext uri="{FF2B5EF4-FFF2-40B4-BE49-F238E27FC236}">
                <a16:creationId xmlns:a16="http://schemas.microsoft.com/office/drawing/2014/main" id="{C82CA3E2-3596-4D02-9D1A-6F88C982E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8505" y="1823106"/>
            <a:ext cx="6350612" cy="992283"/>
          </a:xfrm>
          <a:prstGeom prst="rect">
            <a:avLst/>
          </a:prstGeom>
        </p:spPr>
      </p:pic>
    </p:spTree>
    <p:extLst>
      <p:ext uri="{BB962C8B-B14F-4D97-AF65-F5344CB8AC3E}">
        <p14:creationId xmlns:p14="http://schemas.microsoft.com/office/powerpoint/2010/main" val="504497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D4976CDD-6BD9-4075-8609-03472F2DB112}"/>
              </a:ext>
            </a:extLst>
          </p:cNvPr>
          <p:cNvSpPr>
            <a:spLocks noGrp="1"/>
          </p:cNvSpPr>
          <p:nvPr>
            <p:ph sz="quarter" idx="13"/>
          </p:nvPr>
        </p:nvSpPr>
        <p:spPr/>
        <p:txBody>
          <a:bodyPr/>
          <a:lstStyle/>
          <a:p>
            <a:r>
              <a:rPr lang="zh-CN" altLang="en-US" dirty="0"/>
              <a:t>数据集：</a:t>
            </a:r>
            <a:endParaRPr lang="en-US" altLang="zh-CN" dirty="0"/>
          </a:p>
          <a:p>
            <a:pPr lvl="1"/>
            <a:r>
              <a:rPr lang="en-US" altLang="zh-CN" dirty="0"/>
              <a:t>FB15K</a:t>
            </a:r>
          </a:p>
          <a:p>
            <a:pPr lvl="1"/>
            <a:r>
              <a:rPr lang="zh-CN" altLang="en-US" dirty="0"/>
              <a:t>长尾数据集 </a:t>
            </a:r>
            <a:r>
              <a:rPr lang="en-US" altLang="zh-CN" dirty="0"/>
              <a:t>FB15K+</a:t>
            </a:r>
          </a:p>
          <a:p>
            <a:r>
              <a:rPr lang="zh-CN" altLang="en-US" dirty="0"/>
              <a:t>任务：</a:t>
            </a:r>
            <a:endParaRPr lang="en-US" altLang="zh-CN" dirty="0"/>
          </a:p>
          <a:p>
            <a:pPr lvl="1"/>
            <a:r>
              <a:rPr lang="zh-CN" altLang="en-US" dirty="0">
                <a:solidFill>
                  <a:srgbClr val="000000"/>
                </a:solidFill>
              </a:rPr>
              <a:t>知识图完成：</a:t>
            </a:r>
            <a:r>
              <a:rPr lang="zh-CN" altLang="en-US" b="0" i="0" dirty="0">
                <a:solidFill>
                  <a:srgbClr val="000000"/>
                </a:solidFill>
                <a:effectLst/>
                <a:latin typeface="微软雅黑" panose="020B0503020204020204" pitchFamily="34" charset="-122"/>
                <a:ea typeface="微软雅黑" panose="020B0503020204020204" pitchFamily="34" charset="-122"/>
              </a:rPr>
              <a:t>实体预测和关系预测</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lvl="1"/>
            <a:r>
              <a:rPr lang="zh-CN" altLang="en-US" dirty="0">
                <a:solidFill>
                  <a:srgbClr val="000000"/>
                </a:solidFill>
              </a:rPr>
              <a:t>三元组分类</a:t>
            </a:r>
            <a:endParaRPr lang="en-US" altLang="zh-CN" dirty="0">
              <a:solidFill>
                <a:srgbClr val="000000"/>
              </a:solidFill>
            </a:endParaRPr>
          </a:p>
          <a:p>
            <a:pPr marL="450850" lvl="1" indent="0">
              <a:buNone/>
            </a:pPr>
            <a:endParaRPr lang="zh-CN" altLang="en-US" dirty="0"/>
          </a:p>
        </p:txBody>
      </p:sp>
      <p:sp>
        <p:nvSpPr>
          <p:cNvPr id="3" name="标题 2">
            <a:extLst>
              <a:ext uri="{FF2B5EF4-FFF2-40B4-BE49-F238E27FC236}">
                <a16:creationId xmlns:a16="http://schemas.microsoft.com/office/drawing/2014/main" id="{EE57C234-9435-43F4-9775-FA2BE8D2E6AF}"/>
              </a:ext>
            </a:extLst>
          </p:cNvPr>
          <p:cNvSpPr>
            <a:spLocks noGrp="1"/>
          </p:cNvSpPr>
          <p:nvPr>
            <p:ph type="title"/>
          </p:nvPr>
        </p:nvSpPr>
        <p:spPr/>
        <p:txBody>
          <a:bodyPr/>
          <a:lstStyle/>
          <a:p>
            <a:r>
              <a:rPr lang="en-US" altLang="zh-CN" dirty="0"/>
              <a:t>Evaluation</a:t>
            </a:r>
            <a:endParaRPr lang="zh-CN" altLang="en-US" dirty="0"/>
          </a:p>
        </p:txBody>
      </p:sp>
      <p:pic>
        <p:nvPicPr>
          <p:cNvPr id="4" name="图片 3">
            <a:extLst>
              <a:ext uri="{FF2B5EF4-FFF2-40B4-BE49-F238E27FC236}">
                <a16:creationId xmlns:a16="http://schemas.microsoft.com/office/drawing/2014/main" id="{6B1F6B3D-482F-46E3-A137-655DE4AECD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1418" y="3592287"/>
            <a:ext cx="4008099" cy="3095281"/>
          </a:xfrm>
          <a:prstGeom prst="rect">
            <a:avLst/>
          </a:prstGeom>
        </p:spPr>
      </p:pic>
      <p:pic>
        <p:nvPicPr>
          <p:cNvPr id="5" name="图片 4">
            <a:extLst>
              <a:ext uri="{FF2B5EF4-FFF2-40B4-BE49-F238E27FC236}">
                <a16:creationId xmlns:a16="http://schemas.microsoft.com/office/drawing/2014/main" id="{B90827B5-0877-4006-8196-FB6CDD8BA9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5097" y="1234936"/>
            <a:ext cx="4133006" cy="2194064"/>
          </a:xfrm>
          <a:prstGeom prst="rect">
            <a:avLst/>
          </a:prstGeom>
        </p:spPr>
      </p:pic>
      <p:pic>
        <p:nvPicPr>
          <p:cNvPr id="8" name="图片 7">
            <a:extLst>
              <a:ext uri="{FF2B5EF4-FFF2-40B4-BE49-F238E27FC236}">
                <a16:creationId xmlns:a16="http://schemas.microsoft.com/office/drawing/2014/main" id="{93B277AA-EFF6-4738-97AF-103895F3A8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8317" y="4663217"/>
            <a:ext cx="4163010" cy="1027720"/>
          </a:xfrm>
          <a:prstGeom prst="rect">
            <a:avLst/>
          </a:prstGeom>
        </p:spPr>
      </p:pic>
    </p:spTree>
    <p:extLst>
      <p:ext uri="{BB962C8B-B14F-4D97-AF65-F5344CB8AC3E}">
        <p14:creationId xmlns:p14="http://schemas.microsoft.com/office/powerpoint/2010/main" val="2667385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7A5051CE-5DC9-47B0-A824-17B94D608EC8}"/>
              </a:ext>
            </a:extLst>
          </p:cNvPr>
          <p:cNvSpPr>
            <a:spLocks noGrp="1"/>
          </p:cNvSpPr>
          <p:nvPr>
            <p:ph sz="quarter" idx="13"/>
          </p:nvPr>
        </p:nvSpPr>
        <p:spPr>
          <a:xfrm>
            <a:off x="166255" y="1155189"/>
            <a:ext cx="11792198" cy="5379522"/>
          </a:xfrm>
        </p:spPr>
        <p:txBody>
          <a:bodyPr>
            <a:normAutofit fontScale="85000" lnSpcReduction="20000"/>
          </a:bodyPr>
          <a:lstStyle/>
          <a:p>
            <a:pPr algn="just"/>
            <a:r>
              <a:rPr lang="zh-CN" altLang="en-US" b="0" i="0" dirty="0">
                <a:solidFill>
                  <a:srgbClr val="000000"/>
                </a:solidFill>
                <a:effectLst/>
                <a:latin typeface="微软雅黑" panose="020B0503020204020204" pitchFamily="34" charset="-122"/>
                <a:ea typeface="微软雅黑" panose="020B0503020204020204" pitchFamily="34" charset="-122"/>
              </a:rPr>
              <a:t>知识图的表示学习旨在将实体和关系编码为连续的低维向量空间。大多数现有的方法只关注于学习具有三元组结构信息的表示，而忽略了大多数知识图中可以收集到的层次实体类型的丰富信息。</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algn="just"/>
            <a:r>
              <a:rPr lang="zh-CN" altLang="en-US" b="0" i="0" dirty="0">
                <a:solidFill>
                  <a:srgbClr val="000000"/>
                </a:solidFill>
                <a:effectLst/>
                <a:latin typeface="微软雅黑" panose="020B0503020204020204" pitchFamily="34" charset="-122"/>
                <a:ea typeface="微软雅黑" panose="020B0503020204020204" pitchFamily="34" charset="-122"/>
              </a:rPr>
              <a:t>提出了一种方法，称为类型体现的知识表示学习</a:t>
            </a:r>
            <a:r>
              <a:rPr lang="en-US" altLang="zh-CN" b="0" i="0" dirty="0">
                <a:solidFill>
                  <a:srgbClr val="000000"/>
                </a:solidFill>
                <a:effectLst/>
                <a:latin typeface="微软雅黑" panose="020B0503020204020204" pitchFamily="34" charset="-122"/>
                <a:ea typeface="微软雅黑" panose="020B0503020204020204" pitchFamily="34" charset="-122"/>
              </a:rPr>
              <a:t>(TKRL)</a:t>
            </a:r>
            <a:r>
              <a:rPr lang="zh-CN" altLang="en-US" b="0" i="0" dirty="0">
                <a:solidFill>
                  <a:srgbClr val="000000"/>
                </a:solidFill>
                <a:effectLst/>
                <a:latin typeface="微软雅黑" panose="020B0503020204020204" pitchFamily="34" charset="-122"/>
                <a:ea typeface="微软雅黑" panose="020B0503020204020204" pitchFamily="34" charset="-122"/>
              </a:rPr>
              <a:t>，利用层次实体类型的优势。我们建议实体应该有不同类型的多个表示。更具体地说，我们将层次类型视为实体的投影矩阵，并使用两个类型编码器来建模层次结构。同时，类型信息也被用作特定于关系的类型约束。</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algn="just"/>
            <a:r>
              <a:rPr lang="zh-CN" altLang="en-US" b="0" i="0" dirty="0">
                <a:solidFill>
                  <a:srgbClr val="000000"/>
                </a:solidFill>
                <a:effectLst/>
                <a:latin typeface="微软雅黑" panose="020B0503020204020204" pitchFamily="34" charset="-122"/>
                <a:ea typeface="微软雅黑" panose="020B0503020204020204" pitchFamily="34" charset="-122"/>
              </a:rPr>
              <a:t>在知识图完成和三重分类两个任务上评估了模型，并进一步探讨了长尾数据集上的性能。</a:t>
            </a:r>
          </a:p>
          <a:p>
            <a:pPr algn="just"/>
            <a:r>
              <a:rPr lang="zh-CN" altLang="en-US" b="0" i="0" dirty="0">
                <a:solidFill>
                  <a:srgbClr val="000000"/>
                </a:solidFill>
                <a:effectLst/>
                <a:latin typeface="微软雅黑" panose="020B0503020204020204" pitchFamily="34" charset="-122"/>
                <a:ea typeface="微软雅黑" panose="020B0503020204020204" pitchFamily="34" charset="-122"/>
              </a:rPr>
              <a:t>模型在上述任务上都明显优于所有基线，特别是在长尾分布下。这表明我们的模型能够捕获层次类型的信息，这在构建知识图表示时是很重要的。</a:t>
            </a:r>
          </a:p>
          <a:p>
            <a:pPr marL="0" indent="0" algn="just">
              <a:buNone/>
            </a:pPr>
            <a:br>
              <a:rPr lang="zh-CN" altLang="en-US" dirty="0"/>
            </a:br>
            <a:endParaRPr lang="zh-CN" altLang="en-US" dirty="0"/>
          </a:p>
        </p:txBody>
      </p:sp>
      <p:sp>
        <p:nvSpPr>
          <p:cNvPr id="3" name="标题 2">
            <a:extLst>
              <a:ext uri="{FF2B5EF4-FFF2-40B4-BE49-F238E27FC236}">
                <a16:creationId xmlns:a16="http://schemas.microsoft.com/office/drawing/2014/main" id="{E7A29E6A-88F6-4F8F-ABC2-BB97EAFF63E4}"/>
              </a:ext>
            </a:extLst>
          </p:cNvPr>
          <p:cNvSpPr>
            <a:spLocks noGrp="1"/>
          </p:cNvSpPr>
          <p:nvPr>
            <p:ph type="title"/>
          </p:nvPr>
        </p:nvSpPr>
        <p:spPr/>
        <p:txBody>
          <a:bodyPr/>
          <a:lstStyle/>
          <a:p>
            <a:r>
              <a:rPr lang="en-US" altLang="zh-CN" dirty="0"/>
              <a:t>Conclusion</a:t>
            </a:r>
            <a:endParaRPr lang="zh-CN" altLang="en-US" dirty="0"/>
          </a:p>
        </p:txBody>
      </p:sp>
    </p:spTree>
    <p:extLst>
      <p:ext uri="{BB962C8B-B14F-4D97-AF65-F5344CB8AC3E}">
        <p14:creationId xmlns:p14="http://schemas.microsoft.com/office/powerpoint/2010/main" val="1937657167"/>
      </p:ext>
    </p:extLst>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anose="020B0503020204020204" pitchFamily="34" charset="-122"/>
            <a:ea typeface="微软雅黑" panose="020B0503020204020204" pitchFamily="34" charset="-122"/>
          </a:defRPr>
        </a:defPPr>
      </a:lstStyle>
    </a:spDef>
    <a:txDef>
      <a:spPr>
        <a:noFill/>
      </a:spPr>
      <a:bodyPr wrap="none" rtlCol="0">
        <a:spAutoFit/>
      </a:bodyPr>
      <a:lstStyle>
        <a:defPPr>
          <a:defRPr dirty="0">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5460</TotalTime>
  <Words>1140</Words>
  <Application>Microsoft Office PowerPoint</Application>
  <PresentationFormat>宽屏</PresentationFormat>
  <Paragraphs>85</Paragraphs>
  <Slides>13</Slides>
  <Notes>9</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13</vt:i4>
      </vt:variant>
    </vt:vector>
  </HeadingPairs>
  <TitlesOfParts>
    <vt:vector size="19" baseType="lpstr">
      <vt:lpstr>Söhne</vt:lpstr>
      <vt:lpstr>等线</vt:lpstr>
      <vt:lpstr>微软雅黑</vt:lpstr>
      <vt:lpstr>Arial</vt:lpstr>
      <vt:lpstr>Wingdings</vt:lpstr>
      <vt:lpstr>1_Office 主题​​</vt:lpstr>
      <vt:lpstr>Representation Learning of Knowledge Graphs with Hierarchical Types</vt:lpstr>
      <vt:lpstr>Introduction</vt:lpstr>
      <vt:lpstr>idea</vt:lpstr>
      <vt:lpstr>Translation-based Models</vt:lpstr>
      <vt:lpstr>Problem</vt:lpstr>
      <vt:lpstr>Approach</vt:lpstr>
      <vt:lpstr>General Form of Type Encoder</vt:lpstr>
      <vt:lpstr>Recursive Hierarchy Encoder(RHE)</vt:lpstr>
      <vt:lpstr>Weighted Hierarchy Encoder(WHE)</vt:lpstr>
      <vt:lpstr>Objective Formalization</vt:lpstr>
      <vt:lpstr>Type Information as Constraints</vt:lpstr>
      <vt:lpstr>Evaluation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胡 海蓉</dc:creator>
  <cp:lastModifiedBy>胡 海蓉</cp:lastModifiedBy>
  <cp:revision>36</cp:revision>
  <dcterms:created xsi:type="dcterms:W3CDTF">2023-11-15T11:26:24Z</dcterms:created>
  <dcterms:modified xsi:type="dcterms:W3CDTF">2023-11-21T06:42:50Z</dcterms:modified>
</cp:coreProperties>
</file>