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3"/>
  </p:sldMasterIdLst>
  <p:notesMasterIdLst>
    <p:notesMasterId r:id="rId5"/>
  </p:notesMasterIdLst>
  <p:sldIdLst>
    <p:sldId id="326" r:id="rId4"/>
    <p:sldId id="323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6" r:id="rId14"/>
    <p:sldId id="337" r:id="rId15"/>
    <p:sldId id="338" r:id="rId16"/>
    <p:sldId id="339" r:id="rId17"/>
    <p:sldId id="340" r:id="rId18"/>
    <p:sldId id="34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dmin" initials="a" lastIdx="1" clrIdx="6"/>
  <p:cmAuthor id="1" name="金宝 陈" initials="金宝" lastIdx="2" clrIdx="0"/>
  <p:cmAuthor id="2" name="伯尧 丁" initials="伯尧" lastIdx="1" clrIdx="1"/>
  <p:cmAuthor id="3" name="伯尧" initials="伯尧" lastIdx="1" clrIdx="2"/>
  <p:cmAuthor id="4" name="张昱" initials="yu" lastIdx="19" clrIdx="3"/>
  <p:cmAuthor id="5" name="shuo liu" initials="sl" lastIdx="4" clrIdx="4"/>
  <p:cmAuthor id="6" name="扬 季" initials="扬季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D2"/>
    <a:srgbClr val="D4E8D3"/>
    <a:srgbClr val="C284BD"/>
    <a:srgbClr val="F8CBAD"/>
    <a:srgbClr val="8FA9DA"/>
    <a:srgbClr val="DAE3F3"/>
    <a:srgbClr val="49B7A0"/>
    <a:srgbClr val="0000FF"/>
    <a:srgbClr val="0070C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118" autoAdjust="0"/>
    <p:restoredTop sz="95256" autoAdjust="0"/>
  </p:normalViewPr>
  <p:slideViewPr>
    <p:cSldViewPr snapToGrid="0">
      <p:cViewPr varScale="1">
        <p:scale>
          <a:sx n="125" d="100"/>
          <a:sy n="125" d="100"/>
        </p:scale>
        <p:origin x="176" y="3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2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4.xml"/><Relationship Id="rId2" Type="http://schemas.openxmlformats.org/officeDocument/2006/relationships/hyperlink" Target="mailto:yuzhang@ustc.edu.cn" TargetMode="Externa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2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1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619" y="390208"/>
            <a:ext cx="3506728" cy="58737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0">
            <a:off x="1861185" y="2269490"/>
            <a:ext cx="8470265" cy="963930"/>
            <a:chOff x="631309" y="1723634"/>
            <a:chExt cx="7153910" cy="96424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3862145" y="3640025"/>
            <a:ext cx="4280487" cy="617743"/>
            <a:chOff x="1091964" y="3852036"/>
            <a:chExt cx="2465007" cy="380486"/>
          </a:xfrm>
        </p:grpSpPr>
        <p:sp>
          <p:nvSpPr>
            <p:cNvPr id="10" name="矩形: 圆角 14"/>
            <p:cNvSpPr/>
            <p:nvPr/>
          </p:nvSpPr>
          <p:spPr>
            <a:xfrm>
              <a:off x="1347891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孙策</a:t>
              </a:r>
              <a:endParaRPr lang="zh-CN" altLang="en-US" sz="2400" b="1">
                <a:cs typeface="+mn-ea"/>
                <a:sym typeface="+mn-lt"/>
              </a:endParaRPr>
            </a:p>
          </p:txBody>
        </p:sp>
        <p:sp>
          <p:nvSpPr>
            <p:cNvPr id="11" name="矩形: 圆角 13"/>
            <p:cNvSpPr/>
            <p:nvPr/>
          </p:nvSpPr>
          <p:spPr>
            <a:xfrm>
              <a:off x="1091964" y="3852036"/>
              <a:ext cx="770042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00679" y="4459152"/>
            <a:ext cx="5190641" cy="630942"/>
            <a:chOff x="2765844" y="4271933"/>
            <a:chExt cx="1391877" cy="1033127"/>
          </a:xfrm>
        </p:grpSpPr>
        <p:sp>
          <p:nvSpPr>
            <p:cNvPr id="13" name="文本框 12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65844" y="4271933"/>
              <a:ext cx="1355039" cy="103312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>
                  <a:cs typeface="+mn-ea"/>
                  <a:sym typeface="+mn-lt"/>
                </a:rPr>
                <a:t>张昱课题组</a:t>
              </a:r>
              <a:r>
                <a:rPr lang="en-US" altLang="zh-CN">
                  <a:cs typeface="+mn-ea"/>
                  <a:sym typeface="+mn-lt"/>
                </a:rPr>
                <a:t>(</a:t>
              </a:r>
              <a:r>
                <a:rPr lang="en-US" altLang="zh-CN">
                  <a:cs typeface="+mn-ea"/>
                  <a:sym typeface="+mn-lt"/>
                  <a:hlinkClick r:id="rId2"/>
                </a:rPr>
                <a:t>yuzhang@ustc.edu.cn</a:t>
              </a:r>
              <a:r>
                <a:rPr lang="en-US" altLang="zh-CN">
                  <a:cs typeface="+mn-ea"/>
                  <a:sym typeface="+mn-lt"/>
                </a:rPr>
                <a:t>)</a:t>
              </a:r>
              <a:endParaRPr lang="en-US" altLang="zh-CN">
                <a:cs typeface="+mn-ea"/>
                <a:sym typeface="+mn-lt"/>
              </a:endParaRPr>
            </a:p>
            <a:p>
              <a:pPr algn="ctr" defTabSz="914400">
                <a:spcAft>
                  <a:spcPts val="600"/>
                </a:spcAft>
              </a:pPr>
              <a:r>
                <a:rPr lang="zh-CN" altLang="en-US"/>
                <a:t>中国科学技术大学  计算机科学与技术学院</a:t>
              </a:r>
              <a:endParaRPr lang="en-US" altLang="zh-CN"/>
            </a:p>
          </p:txBody>
        </p:sp>
      </p:grpSp>
      <p:cxnSp>
        <p:nvCxnSpPr>
          <p:cNvPr id="15" name="直接连接符 14"/>
          <p:cNvCxnSpPr/>
          <p:nvPr/>
        </p:nvCxnSpPr>
        <p:spPr bwMode="auto">
          <a:xfrm flipV="1">
            <a:off x="1860883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文本框 15"/>
          <p:cNvSpPr txBox="1"/>
          <p:nvPr/>
        </p:nvSpPr>
        <p:spPr>
          <a:xfrm flipH="1">
            <a:off x="4466855" y="5312547"/>
            <a:ext cx="2953485" cy="2768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2025 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 4 </a:t>
            </a:r>
            <a:r>
              <a:rPr lang="zh-CN" altLang="en-US" dirty="0">
                <a:cs typeface="+mn-ea"/>
                <a:sym typeface="+mn-lt"/>
              </a:rPr>
              <a:t>月</a:t>
            </a:r>
            <a:r>
              <a:rPr lang="en-US" altLang="zh-CN" dirty="0">
                <a:cs typeface="+mn-ea"/>
                <a:sym typeface="+mn-lt"/>
              </a:rPr>
              <a:t> 27 </a:t>
            </a:r>
            <a:r>
              <a:rPr lang="zh-CN" altLang="en-US" dirty="0">
                <a:cs typeface="+mn-ea"/>
                <a:sym typeface="+mn-lt"/>
              </a:rPr>
              <a:t>日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网络方向"/>
          <p:cNvSpPr txBox="1">
            <a:spLocks noChangeArrowheads="1"/>
          </p:cNvSpPr>
          <p:nvPr/>
        </p:nvSpPr>
        <p:spPr bwMode="auto">
          <a:xfrm>
            <a:off x="700403" y="390558"/>
            <a:ext cx="2519999" cy="3384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zh-CN" altLang="en-US" sz="2200" i="0" u="none" strike="noStrike" kern="1200" cap="none" normalizeH="0" baseline="0" noProof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阅读组会</a:t>
            </a:r>
            <a:endParaRPr lang="en-US" altLang="zh-CN" sz="2800" kern="2400">
              <a:latin typeface="+mn-ea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V="1">
            <a:off x="700402" y="777240"/>
            <a:ext cx="2520000" cy="47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文本框 4"/>
          <p:cNvSpPr txBox="1"/>
          <p:nvPr/>
        </p:nvSpPr>
        <p:spPr>
          <a:xfrm>
            <a:off x="1861185" y="2290445"/>
            <a:ext cx="84702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+mj-ea"/>
                <a:ea typeface="+mj-ea"/>
              </a:rPr>
              <a:t>Flex Attention: A Programming Model for Generating Optimized Attention Kernels</a:t>
            </a:r>
            <a:endParaRPr lang="zh-CN" altLang="en-US" sz="2400" b="1"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1040" y="774700"/>
            <a:ext cx="2519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/>
              <a:t>MLSys 25</a:t>
            </a:r>
            <a:endParaRPr lang="en-US" altLang="zh-CN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Background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6575" cy="5553710"/>
          </a:xfrm>
        </p:spPr>
        <p:txBody>
          <a:bodyPr>
            <a:normAutofit lnSpcReduction="10000"/>
          </a:bodyPr>
          <a:p>
            <a:r>
              <a:rPr lang="en-US" altLang="zh-CN"/>
              <a:t> </a:t>
            </a:r>
            <a:r>
              <a:rPr lang="zh-CN" altLang="en-US"/>
              <a:t>Attention is All You Need</a:t>
            </a:r>
            <a:endParaRPr lang="zh-CN" altLang="en-US"/>
          </a:p>
          <a:p>
            <a:pPr lvl="1"/>
            <a:r>
              <a:rPr lang="en-US" altLang="zh-CN"/>
              <a:t>attention </a:t>
            </a:r>
            <a:r>
              <a:t>模块是现代的深度学习系统中的核心</a:t>
            </a:r>
          </a:p>
          <a:p>
            <a:pPr lvl="1"/>
            <a:r>
              <a:t>近年来各种</a:t>
            </a:r>
            <a:r>
              <a:rPr lang="en-US" altLang="zh-CN"/>
              <a:t> attention </a:t>
            </a:r>
            <a:r>
              <a:t>变体被提出</a:t>
            </a:r>
          </a:p>
          <a:p>
            <a:pPr lvl="2"/>
            <a:r>
              <a:t>Sliding Window Attention</a:t>
            </a:r>
            <a:r>
              <a:rPr lang="en-US" altLang="zh-CN"/>
              <a:t> </a:t>
            </a:r>
            <a:endParaRPr lang="en-US" altLang="zh-CN"/>
          </a:p>
          <a:p>
            <a:pPr lvl="2"/>
            <a:r>
              <a:t>Softcapping </a:t>
            </a:r>
            <a:r>
              <a:rPr lang="en-US" altLang="zh-CN"/>
              <a:t>Attention</a:t>
            </a:r>
            <a:endParaRPr lang="en-US" altLang="zh-CN"/>
          </a:p>
          <a:p>
            <a:pPr lvl="2"/>
            <a:r>
              <a:rPr lang="en-US" altLang="zh-CN"/>
              <a:t>ALiBi</a:t>
            </a:r>
            <a:r>
              <a:t> </a:t>
            </a:r>
            <a:r>
              <a:rPr lang="en-US" altLang="zh-CN"/>
              <a:t>A</a:t>
            </a:r>
            <a:r>
              <a:t>ttention</a:t>
            </a:r>
          </a:p>
          <a:p>
            <a:pPr lvl="2"/>
            <a:r>
              <a:t>Neighborhood Attentio</a:t>
            </a:r>
            <a:r>
              <a:rPr lang="en-US" altLang="zh-CN"/>
              <a:t>n</a:t>
            </a:r>
            <a:endParaRPr lang="en-US" altLang="zh-CN"/>
          </a:p>
          <a:p>
            <a:pPr lvl="2"/>
            <a:r>
              <a:t>PagedAttention</a:t>
            </a:r>
          </a:p>
          <a:p>
            <a:pPr lvl="2"/>
            <a:r>
              <a:rPr lang="en-US" altLang="zh-CN"/>
              <a:t>......</a:t>
            </a:r>
            <a:endParaRPr lang="en-US" altLang="zh-CN"/>
          </a:p>
          <a:p>
            <a:pPr lvl="2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graphicFrame>
        <p:nvGraphicFramePr>
          <p:cNvPr id="5" name="表格 4"/>
          <p:cNvGraphicFramePr/>
          <p:nvPr/>
        </p:nvGraphicFramePr>
        <p:xfrm>
          <a:off x="5680075" y="3608070"/>
          <a:ext cx="6407150" cy="22199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03575"/>
                <a:gridCol w="3203575"/>
              </a:tblGrid>
              <a:tr h="3663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Attention </a:t>
                      </a:r>
                      <a:r>
                        <a:rPr lang="zh-CN" altLang="en-US"/>
                        <a:t>变体</a:t>
                      </a:r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作用</a:t>
                      </a:r>
                      <a:endParaRPr lang="zh-CN" altLang="en-US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</a:tr>
              <a:tr h="3663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Sliding Window Attention</a:t>
                      </a:r>
                      <a:endParaRPr lang="en-US" alt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降低计算复杂度</a:t>
                      </a:r>
                      <a:endParaRPr lang="zh-CN" altLang="en-US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</a:tr>
              <a:tr h="3663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Softcapping Attention</a:t>
                      </a:r>
                      <a:endParaRPr lang="en-US" alt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提高训练稳定性</a:t>
                      </a:r>
                      <a:endParaRPr lang="zh-CN" altLang="en-US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</a:tr>
              <a:tr h="3879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ALiBi Attention</a:t>
                      </a:r>
                      <a:endParaRPr lang="en-US" alt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处理长于训练序列的推理输入</a:t>
                      </a:r>
                      <a:endParaRPr lang="zh-CN" altLang="en-US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</a:tr>
              <a:tr h="3663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Neighborhood Attention</a:t>
                      </a:r>
                      <a:endParaRPr lang="en-US" alt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将注意力应用于图像领域</a:t>
                      </a:r>
                      <a:endParaRPr lang="zh-CN" altLang="en-US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</a:tr>
              <a:tr h="3663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PagedAttention</a:t>
                      </a:r>
                      <a:endParaRPr lang="en-US" alt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改进推理吞吐量</a:t>
                      </a:r>
                      <a:endParaRPr lang="zh-CN" altLang="en-US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1290" y="728345"/>
            <a:ext cx="2110740" cy="27571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Background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5940" cy="5553710"/>
          </a:xfrm>
        </p:spPr>
        <p:txBody>
          <a:bodyPr>
            <a:normAutofit fontScale="90000" lnSpcReduction="20000"/>
          </a:bodyPr>
          <a:p>
            <a:r>
              <a:rPr lang="en-US" altLang="zh-CN"/>
              <a:t> </a:t>
            </a:r>
            <a:r>
              <a:t>挑战：如何高效实现这些变体</a:t>
            </a:r>
          </a:p>
          <a:p>
            <a:pPr lvl="1"/>
            <a:r>
              <a:rPr lang="en-US" altLang="zh-CN" sz="2400"/>
              <a:t>State of the art</a:t>
            </a:r>
            <a:r>
              <a:rPr sz="2400"/>
              <a:t>：</a:t>
            </a:r>
            <a:r>
              <a:rPr lang="en-US" altLang="zh-CN" sz="2400"/>
              <a:t>FlashAttention</a:t>
            </a:r>
            <a:endParaRPr lang="en-US" altLang="zh-CN" sz="2400"/>
          </a:p>
          <a:p>
            <a:pPr lvl="2"/>
            <a:r>
              <a:t>最先进的融合注意力机制</a:t>
            </a:r>
          </a:p>
          <a:p>
            <a:pPr lvl="3"/>
            <a:r>
              <a:t>显著提升性能</a:t>
            </a:r>
          </a:p>
          <a:p>
            <a:pPr lvl="3"/>
            <a:r>
              <a:t>支持更长序列</a:t>
            </a:r>
          </a:p>
          <a:p>
            <a:pPr lvl="2"/>
            <a:r>
              <a:t>效率的提升也伴随着灵活性的丧失</a:t>
            </a:r>
          </a:p>
          <a:p>
            <a:pPr lvl="3"/>
            <a:r>
              <a:t>对每种变体，通常需要针对性编写一个新</a:t>
            </a:r>
            <a:r>
              <a:rPr lang="en-US" altLang="zh-CN"/>
              <a:t> kernel </a:t>
            </a:r>
            <a:r>
              <a:t>实现</a:t>
            </a:r>
          </a:p>
          <a:p>
            <a:pPr lvl="3"/>
            <a:r>
              <a:t>变体之间还可以组合（组合爆炸）</a:t>
            </a:r>
          </a:p>
          <a:p>
            <a:pPr lvl="4"/>
            <a:r>
              <a:rPr lang="en-US" altLang="zh-CN"/>
              <a:t>ALiBi + SoftCapping + Sliding Window</a:t>
            </a:r>
            <a:endParaRPr lang="en-US" altLang="zh-CN"/>
          </a:p>
          <a:p>
            <a:pPr lvl="3"/>
            <a:r>
              <a:rPr strike="sngStrike"/>
              <a:t>算法研究人员只要发论文就可以，可是算子开发人员要考虑的事情就很多了</a:t>
            </a:r>
            <a:endParaRPr strike="sngStrike"/>
          </a:p>
          <a:p>
            <a:pPr lvl="3"/>
            <a:r>
              <a:t>鱼和熊掌不可兼得</a:t>
            </a:r>
            <a:r>
              <a:rPr lang="en-US" altLang="zh-CN"/>
              <a:t>?</a:t>
            </a:r>
            <a:endParaRPr lang="en-US" altLang="zh-CN"/>
          </a:p>
          <a:p>
            <a:pPr lvl="4"/>
            <a:r>
              <a:t>高性能的算子实现</a:t>
            </a:r>
          </a:p>
          <a:p>
            <a:pPr lvl="4"/>
            <a:r>
              <a:t>更灵活的注意力机制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5400" y="3392805"/>
            <a:ext cx="3164205" cy="2882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550" y="869315"/>
            <a:ext cx="6078220" cy="23514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O</a:t>
            </a:r>
            <a:r>
              <a:rPr lang="zh-CN" altLang="en-US"/>
              <a:t>bserv</a:t>
            </a:r>
            <a:r>
              <a:rPr lang="en-US" altLang="zh-CN"/>
              <a:t>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7210" cy="1560830"/>
          </a:xfrm>
        </p:spPr>
        <p:txBody>
          <a:bodyPr/>
          <a:p>
            <a:r>
              <a:rPr lang="en-US" altLang="zh-CN"/>
              <a:t> Attention </a:t>
            </a:r>
            <a:r>
              <a:t>变体的共性</a:t>
            </a:r>
          </a:p>
          <a:p>
            <a:pPr lvl="1"/>
            <a:r>
              <a:t>大多是对</a:t>
            </a:r>
            <a:r>
              <a:rPr lang="en-US" altLang="zh-CN"/>
              <a:t> attention score </a:t>
            </a:r>
            <a:r>
              <a:t>做后处理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409055" y="2740978"/>
                <a:ext cx="5080000" cy="681990"/>
              </a:xfrm>
              <a:prstGeom prst="rect">
                <a:avLst/>
              </a:prstGeom>
            </p:spPr>
            <p:txBody>
              <a:bodyPr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Attention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𝐾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softmax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𝐶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tanh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))×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</m:oMath>
                  </m:oMathPara>
                </a14:m>
                <a:endParaRPr lang="en-US" altLang="zh-CN" sz="16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055" y="2740978"/>
                <a:ext cx="5080000" cy="681990"/>
              </a:xfrm>
              <a:prstGeom prst="rect">
                <a:avLst/>
              </a:prstGeom>
              <a:blipFill rotWithShape="1">
                <a:blip r:embed="rId1"/>
                <a:stretch>
                  <a:fillRect t="-47" b="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6943725" y="342328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/>
              <a:t>Softcapping Attention</a:t>
            </a:r>
            <a:endParaRPr lang="en-US" altLang="zh-CN" sz="16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6536055" y="1560513"/>
                <a:ext cx="5080000" cy="681990"/>
              </a:xfrm>
              <a:prstGeom prst="rect">
                <a:avLst/>
              </a:prstGeom>
            </p:spPr>
            <p:txBody>
              <a:bodyPr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Attention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𝐾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softmax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)×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</m:oMath>
                  </m:oMathPara>
                </a14:m>
                <a:endParaRPr lang="en-US" altLang="zh-CN" sz="16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055" y="1560513"/>
                <a:ext cx="5080000" cy="681990"/>
              </a:xfrm>
              <a:prstGeom prst="rect">
                <a:avLst/>
              </a:prstGeom>
              <a:blipFill rotWithShape="1">
                <a:blip r:embed="rId2"/>
                <a:stretch>
                  <a:fillRect t="-47" b="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6917055" y="224282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/>
              <a:t>Standard Attention</a:t>
            </a:r>
            <a:endParaRPr lang="en-US" altLang="zh-CN" sz="16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6514465" y="3977958"/>
                <a:ext cx="5080000" cy="921385"/>
              </a:xfrm>
              <a:prstGeom prst="rect">
                <a:avLst/>
              </a:prstGeom>
            </p:spPr>
            <p:txBody>
              <a:bodyPr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Attention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𝐾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softmax</m:t>
                      </m:r>
                      <m: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+</m:t>
                      </m:r>
                      <m:r>
                        <a:rPr lang="en-US" altLang="zh-CN" sz="1600" b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𝐁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)×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600" b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𝐁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𝑖</m:t>
                          </m:r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,</m:t>
                          </m:r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|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𝑖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𝑗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|</m:t>
                      </m:r>
                    </m:oMath>
                  </m:oMathPara>
                </a14:m>
                <a:endParaRPr lang="en-US" altLang="zh-CN" sz="16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465" y="3977958"/>
                <a:ext cx="5080000" cy="921385"/>
              </a:xfrm>
              <a:prstGeom prst="rect">
                <a:avLst/>
              </a:prstGeom>
              <a:blipFill rotWithShape="1">
                <a:blip r:embed="rId3"/>
                <a:stretch>
                  <a:fillRect t="-35" b="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7049135" y="494093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/>
              <a:t>ALiBi Attention</a:t>
            </a:r>
            <a:endParaRPr lang="en-US" altLang="zh-CN" sz="16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1521460" y="1984375"/>
                <a:ext cx="4064000" cy="756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charset="0"/>
                          <a:cs typeface="Cambria Math" panose="02040503050406030204" charset="0"/>
                        </a:rPr>
                        <m:t>Score</m:t>
                      </m:r>
                      <m:r>
                        <a:rPr lang="en-US" altLang="zh-CN">
                          <a:latin typeface="Cambria Math" panose="02040503050406030204" charset="0"/>
                          <a:cs typeface="Cambria Math" panose="02040503050406030204" charset="0"/>
                        </a:rPr>
                        <m:t> 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altLang="zh-CN"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460" y="1984375"/>
                <a:ext cx="4064000" cy="7569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内容占位符 2"/>
          <p:cNvSpPr>
            <a:spLocks noGrp="1"/>
          </p:cNvSpPr>
          <p:nvPr/>
        </p:nvSpPr>
        <p:spPr>
          <a:xfrm>
            <a:off x="606425" y="2926080"/>
            <a:ext cx="5617210" cy="164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t>保留相同的计算部分</a:t>
            </a:r>
          </a:p>
          <a:p>
            <a:pPr lvl="1"/>
            <a:r>
              <a:t>对于不同的计算</a:t>
            </a:r>
          </a:p>
          <a:p>
            <a:pPr lvl="2"/>
            <a:r>
              <a:t>抽象出统一表示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Design - Frontend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7210" cy="5553710"/>
          </a:xfrm>
        </p:spPr>
        <p:txBody>
          <a:bodyPr>
            <a:normAutofit fontScale="80000"/>
          </a:bodyPr>
          <a:p>
            <a:r>
              <a:rPr lang="en-US" altLang="zh-CN"/>
              <a:t> </a:t>
            </a:r>
            <a:r>
              <a:t>Flexible Programming Model</a:t>
            </a:r>
          </a:p>
          <a:p>
            <a:pPr lvl="1"/>
            <a:r>
              <a:rPr lang="en-US" altLang="zh-CN"/>
              <a:t>Insights:</a:t>
            </a:r>
            <a:endParaRPr lang="en-US" altLang="zh-CN"/>
          </a:p>
          <a:p>
            <a:pPr lvl="2"/>
            <a:r>
              <a:t>许多</a:t>
            </a:r>
            <a:r>
              <a:rPr lang="en-US" altLang="zh-CN"/>
              <a:t> Attention </a:t>
            </a:r>
            <a:r>
              <a:t>变体都可以表示为在应用</a:t>
            </a:r>
            <a:r>
              <a:rPr lang="en-US" altLang="zh-CN"/>
              <a:t> </a:t>
            </a:r>
            <a:r>
              <a:t>softmax</a:t>
            </a:r>
            <a:r>
              <a:rPr lang="en-US" altLang="zh-CN"/>
              <a:t> </a:t>
            </a:r>
            <a:r>
              <a:t>之前对</a:t>
            </a:r>
            <a:r>
              <a:rPr lang="en-US" altLang="zh-CN"/>
              <a:t> score </a:t>
            </a:r>
            <a:r>
              <a:t>矩阵进行自定义修改</a:t>
            </a:r>
          </a:p>
          <a:p>
            <a:pPr lvl="2"/>
            <a:r>
              <a:t>大部分修改都采用了掩码的形式，将部分得分矩阵设为负无穷大</a:t>
            </a:r>
          </a:p>
          <a:p>
            <a:pPr lvl="1"/>
            <a:r>
              <a:rPr lang="en-US" altLang="zh-CN"/>
              <a:t>mod </a:t>
            </a:r>
            <a:r>
              <a:t>函数：</a:t>
            </a:r>
          </a:p>
          <a:p>
            <a:pPr lvl="2"/>
            <a:r>
              <a:t>自定义对</a:t>
            </a:r>
            <a:r>
              <a:rPr lang="en-US" altLang="zh-CN"/>
              <a:t> score </a:t>
            </a:r>
            <a:r>
              <a:t>的修改</a:t>
            </a:r>
          </a:p>
          <a:p>
            <a:pPr lvl="2"/>
            <a:r>
              <a:rPr lang="en-US" altLang="zh-CN"/>
              <a:t>score_</a:t>
            </a:r>
            <a:r>
              <a:t>mod​</a:t>
            </a:r>
            <a:r>
              <a:rPr lang="en-US" altLang="zh-CN"/>
              <a:t>: </a:t>
            </a:r>
            <a:r>
              <a:t>基于位置信息更新</a:t>
            </a:r>
            <a:r>
              <a:rPr lang="en-US" altLang="zh-CN"/>
              <a:t> score</a:t>
            </a:r>
            <a:endParaRPr lang="en-US" altLang="zh-CN"/>
          </a:p>
          <a:p>
            <a:pPr lvl="2"/>
            <a:r>
              <a:t>mask_mod</a:t>
            </a:r>
            <a:r>
              <a:rPr lang="en-US" altLang="zh-CN"/>
              <a:t>: </a:t>
            </a:r>
            <a:r>
              <a:t>基于位置信息计算掩码矩阵来更新</a:t>
            </a:r>
            <a:r>
              <a:rPr lang="en-US" altLang="zh-CN"/>
              <a:t> score</a:t>
            </a:r>
            <a:endParaRPr lang="en-US" altLang="zh-CN"/>
          </a:p>
          <a:p>
            <a:pPr lvl="2"/>
            <a:r>
              <a:t>通过嵌套的</a:t>
            </a:r>
            <a:r>
              <a:rPr lang="en-US" altLang="zh-CN"/>
              <a:t> score_mod </a:t>
            </a:r>
            <a:r>
              <a:t>和</a:t>
            </a:r>
            <a:r>
              <a:rPr lang="en-US" altLang="zh-CN"/>
              <a:t> mask_mod</a:t>
            </a:r>
            <a:r>
              <a:t>，组合使用不同的</a:t>
            </a:r>
            <a:r>
              <a:rPr lang="en-US" altLang="zh-CN"/>
              <a:t> attention </a:t>
            </a:r>
            <a:r>
              <a:t>变体，解决了变体组合爆炸问题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6496685" y="2031048"/>
                <a:ext cx="5080000" cy="681990"/>
              </a:xfrm>
              <a:prstGeom prst="rect">
                <a:avLst/>
              </a:prstGeom>
            </p:spPr>
            <p:txBody>
              <a:bodyPr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Attention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𝐾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softmax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)×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</m:oMath>
                  </m:oMathPara>
                </a14:m>
                <a:endParaRPr lang="en-US" altLang="zh-CN" sz="16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685" y="2031048"/>
                <a:ext cx="5080000" cy="681990"/>
              </a:xfrm>
              <a:prstGeom prst="rect">
                <a:avLst/>
              </a:prstGeom>
              <a:blipFill rotWithShape="1">
                <a:blip r:embed="rId1"/>
                <a:stretch>
                  <a:fillRect t="-47" b="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6877685" y="271335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/>
              <a:t>Standard Attention</a:t>
            </a:r>
            <a:endParaRPr lang="en-US" altLang="zh-CN" sz="16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369685" y="3211513"/>
                <a:ext cx="5080000" cy="681990"/>
              </a:xfrm>
              <a:prstGeom prst="rect">
                <a:avLst/>
              </a:prstGeom>
            </p:spPr>
            <p:txBody>
              <a:bodyPr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>
                          <a:solidFill>
                            <a:schemeClr val="tx2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Flex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Attention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𝐾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softmax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1600">
                          <a:solidFill>
                            <a:schemeClr val="tx2"/>
                          </a:solidFill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mod</m:t>
                      </m:r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6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))×</m:t>
                      </m:r>
                      <m:r>
                        <a:rPr lang="en-US" altLang="zh-CN" sz="1600" i="1">
                          <a:latin typeface="Cambria Math" panose="02040503050406030204" charset="0"/>
                          <a:cs typeface="Cambria Math" panose="02040503050406030204" charset="0"/>
                        </a:rPr>
                        <m:t>𝑉</m:t>
                      </m:r>
                    </m:oMath>
                  </m:oMathPara>
                </a14:m>
                <a:endParaRPr lang="en-US" altLang="zh-CN" sz="16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685" y="3211513"/>
                <a:ext cx="5080000" cy="681990"/>
              </a:xfrm>
              <a:prstGeom prst="rect">
                <a:avLst/>
              </a:prstGeom>
              <a:blipFill rotWithShape="1">
                <a:blip r:embed="rId2"/>
                <a:stretch>
                  <a:fillRect t="-47" b="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6904355" y="389382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/>
              <a:t>FlexAttention</a:t>
            </a:r>
            <a:endParaRPr lang="en-US" altLang="zh-CN" sz="16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Design - Frontend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7210" cy="5553710"/>
          </a:xfrm>
        </p:spPr>
        <p:txBody>
          <a:bodyPr>
            <a:normAutofit lnSpcReduction="10000"/>
          </a:bodyPr>
          <a:p>
            <a:r>
              <a:rPr lang="zh-CN" altLang="en-US"/>
              <a:t>两种</a:t>
            </a:r>
            <a:r>
              <a:rPr lang="en-US" altLang="zh-CN"/>
              <a:t> mod </a:t>
            </a:r>
            <a:r>
              <a:t>函数</a:t>
            </a:r>
          </a:p>
          <a:p>
            <a:pPr lvl="1"/>
            <a:r>
              <a:rPr sz="2400"/>
              <a:t>位置信息：</a:t>
            </a:r>
            <a:endParaRPr sz="2400"/>
          </a:p>
          <a:p>
            <a:pPr lvl="2"/>
            <a:r>
              <a:rPr sz="2000"/>
              <a:t>告知当前正在计算哪个</a:t>
            </a:r>
            <a:r>
              <a:rPr lang="en-US" altLang="zh-CN" sz="2000"/>
              <a:t> token</a:t>
            </a:r>
            <a:endParaRPr lang="en-US" altLang="zh-CN" sz="2000"/>
          </a:p>
          <a:p>
            <a:pPr lvl="2"/>
            <a:r>
              <a:rPr lang="en-US" altLang="zh-CN"/>
              <a:t>batch_idx</a:t>
            </a:r>
            <a:r>
              <a:t>：第几个</a:t>
            </a:r>
            <a:r>
              <a:rPr lang="en-US" altLang="zh-CN"/>
              <a:t> batch</a:t>
            </a:r>
            <a:endParaRPr lang="en-US" altLang="zh-CN"/>
          </a:p>
          <a:p>
            <a:pPr lvl="2"/>
            <a:r>
              <a:rPr lang="en-US" altLang="zh-CN"/>
              <a:t>head_idx</a:t>
            </a:r>
            <a:r>
              <a:t>：第几个</a:t>
            </a:r>
            <a:r>
              <a:rPr lang="en-US" altLang="zh-CN"/>
              <a:t> head</a:t>
            </a:r>
            <a:endParaRPr lang="en-US" altLang="zh-CN"/>
          </a:p>
          <a:p>
            <a:pPr lvl="2"/>
            <a:r>
              <a:rPr lang="en-US" altLang="zh-CN"/>
              <a:t>q_idx</a:t>
            </a:r>
            <a:r>
              <a:t>：</a:t>
            </a:r>
            <a:r>
              <a:rPr lang="en-US" altLang="zh-CN"/>
              <a:t>query </a:t>
            </a:r>
            <a:r>
              <a:t>矩阵中的位置</a:t>
            </a:r>
          </a:p>
          <a:p>
            <a:pPr lvl="2"/>
            <a:r>
              <a:rPr lang="en-US" altLang="zh-CN"/>
              <a:t>kv_idx</a:t>
            </a:r>
            <a:r>
              <a:t>：</a:t>
            </a:r>
            <a:r>
              <a:rPr lang="en-US" altLang="zh-CN"/>
              <a:t>kv </a:t>
            </a:r>
            <a:r>
              <a:t>矩阵中的位置</a:t>
            </a:r>
          </a:p>
          <a:p>
            <a:pPr lvl="1"/>
            <a:r>
              <a:t>mask_mod</a:t>
            </a:r>
            <a:r>
              <a:rPr lang="en-US" altLang="zh-CN"/>
              <a:t> </a:t>
            </a:r>
            <a:r>
              <a:t>接收输入位置并指定相应的</a:t>
            </a:r>
            <a:r>
              <a:rPr lang="en-US" altLang="zh-CN"/>
              <a:t> score </a:t>
            </a:r>
            <a:r>
              <a:t>设为负无穷大</a:t>
            </a:r>
          </a:p>
          <a:p>
            <a:pPr lvl="1"/>
            <a:r>
              <a:t>score_mod</a:t>
            </a:r>
            <a:r>
              <a:rPr lang="en-US" altLang="zh-CN"/>
              <a:t> </a:t>
            </a:r>
            <a:r>
              <a:t>还接收任意类型T（例如bfloat16或float32），并根据其位置对</a:t>
            </a:r>
            <a:r>
              <a:rPr lang="en-US" altLang="zh-CN"/>
              <a:t> score </a:t>
            </a:r>
            <a:r>
              <a:t>进行更新。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795135" y="931545"/>
            <a:ext cx="3599815" cy="2245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def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mask_mod(batch_idx: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head_idx: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q_idx: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kv_idx: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) -&gt;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bool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  <a:p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def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score_mod(score: T,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batch_idx: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head_idx: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q_idx: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,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           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kv_idx: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int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)</a:t>
            </a:r>
            <a:r>
              <a:rPr lang="en-US" altLang="zh-CN" sz="1400">
                <a:latin typeface="Consolas" panose="020B0609020204030204" charset="0"/>
                <a:cs typeface="Consolas" panose="020B0609020204030204" charset="0"/>
              </a:rPr>
              <a:t>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-&gt; T</a:t>
            </a: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09385" y="3729990"/>
            <a:ext cx="5681980" cy="15995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for 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b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range(batch_size):</a:t>
            </a: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  <a:p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  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for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h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range(num_heads):</a:t>
            </a: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  <a:p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      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for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q_idx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range(sequence_length):</a:t>
            </a: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  <a:p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          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for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kv_idx </a:t>
            </a:r>
            <a:r>
              <a:rPr lang="zh-CN" altLang="en-US" sz="1400">
                <a:solidFill>
                  <a:schemeClr val="tx2"/>
                </a:solidFill>
                <a:latin typeface="Consolas" panose="020B0609020204030204" charset="0"/>
                <a:cs typeface="Consolas" panose="020B0609020204030204" charset="0"/>
              </a:rPr>
              <a:t>in</a:t>
            </a: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range(sequence_length):</a:t>
            </a: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  <a:p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                modified_scores[b, h, q_idx, kv_idx] =</a:t>
            </a:r>
            <a:br>
              <a:rPr lang="zh-CN" altLang="en-US" sz="1400">
                <a:latin typeface="Consolas" panose="020B0609020204030204" charset="0"/>
                <a:cs typeface="Consolas" panose="020B0609020204030204" charset="0"/>
              </a:rPr>
            </a:br>
            <a:r>
              <a:rPr lang="zh-CN" altLang="en-US" sz="1400">
                <a:latin typeface="Consolas" panose="020B0609020204030204" charset="0"/>
                <a:cs typeface="Consolas" panose="020B0609020204030204" charset="0"/>
              </a:rPr>
              <a:t>score_mod(scores[b, h, q_idx, kv_idx], b, h, q_idx, kv_idx)</a:t>
            </a:r>
            <a:endParaRPr lang="zh-CN" altLang="en-US" sz="1400">
              <a:latin typeface="Consolas" panose="020B0609020204030204" charset="0"/>
              <a:cs typeface="Consolas" panose="020B060902020403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43215" y="5329555"/>
            <a:ext cx="2814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/>
              <a:t>score_mod </a:t>
            </a:r>
            <a:r>
              <a:rPr lang="zh-CN" altLang="en-US" b="1"/>
              <a:t>执行逻辑</a:t>
            </a:r>
            <a:endParaRPr lang="zh-CN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Design - Frontend</a:t>
            </a:r>
            <a:endParaRPr lang="en-US" altLang="zh-CN"/>
          </a:p>
        </p:txBody>
      </p:sp>
      <p:pic>
        <p:nvPicPr>
          <p:cNvPr id="7" name="内容占位符 6"/>
          <p:cNvPicPr>
            <a:picLocks noChangeAspect="1"/>
          </p:cNvPicPr>
          <p:nvPr>
            <p:ph sz="quarter" idx="11"/>
          </p:nvPr>
        </p:nvPicPr>
        <p:blipFill>
          <a:blip r:embed="rId1"/>
          <a:stretch>
            <a:fillRect/>
          </a:stretch>
        </p:blipFill>
        <p:spPr>
          <a:xfrm>
            <a:off x="6109335" y="770890"/>
            <a:ext cx="2602230" cy="2682875"/>
          </a:xfrm>
          <a:prstGeom prst="rect">
            <a:avLst/>
          </a:prstGeom>
        </p:spPr>
      </p:pic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510" y="847725"/>
            <a:ext cx="3149600" cy="25292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445" y="3682365"/>
            <a:ext cx="2616835" cy="23037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9510" y="3650615"/>
            <a:ext cx="2973705" cy="2459355"/>
          </a:xfrm>
          <a:prstGeom prst="rect">
            <a:avLst/>
          </a:prstGeom>
        </p:spPr>
      </p:pic>
      <p:sp>
        <p:nvSpPr>
          <p:cNvPr id="11" name="内容占位符 2"/>
          <p:cNvSpPr>
            <a:spLocks noGrp="1"/>
          </p:cNvSpPr>
          <p:nvPr/>
        </p:nvSpPr>
        <p:spPr>
          <a:xfrm>
            <a:off x="479425" y="802640"/>
            <a:ext cx="5617210" cy="5553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mask </a:t>
            </a:r>
            <a:r>
              <a:t>示例</a:t>
            </a:r>
          </a:p>
          <a:p>
            <a:pPr lvl="1"/>
            <a:r>
              <a:rPr lang="en-US" altLang="zh-CN"/>
              <a:t>causal_mask</a:t>
            </a:r>
            <a:r>
              <a:t>：</a:t>
            </a:r>
            <a:r>
              <a:rPr lang="en-US" altLang="zh-CN"/>
              <a:t>token </a:t>
            </a:r>
            <a:r>
              <a:t>仅关注来自先前</a:t>
            </a:r>
            <a:r>
              <a:rPr lang="en-US" altLang="zh-CN"/>
              <a:t> token </a:t>
            </a:r>
            <a:r>
              <a:t>的</a:t>
            </a:r>
            <a:r>
              <a:rPr lang="en-US" altLang="zh-CN"/>
              <a:t> kv</a:t>
            </a:r>
            <a:endParaRPr lang="en-US" altLang="zh-CN"/>
          </a:p>
          <a:p>
            <a:pPr lvl="1"/>
            <a:r>
              <a:rPr lang="en-US" altLang="zh-CN"/>
              <a:t>sliding window</a:t>
            </a:r>
            <a:r>
              <a:t>：</a:t>
            </a:r>
            <a:r>
              <a:rPr lang="en-US" altLang="zh-CN"/>
              <a:t>token </a:t>
            </a:r>
            <a:r>
              <a:t>仅关注滑动窗口内的</a:t>
            </a:r>
            <a:r>
              <a:rPr lang="en-US" altLang="zh-CN"/>
              <a:t> token</a:t>
            </a:r>
            <a:endParaRPr lang="en-US" altLang="zh-CN"/>
          </a:p>
          <a:p>
            <a:pPr lvl="1"/>
            <a:r>
              <a:rPr lang="en-US" altLang="zh-CN"/>
              <a:t>document mask</a:t>
            </a:r>
            <a:r>
              <a:t>：同时训练多份文档，一个</a:t>
            </a:r>
            <a:r>
              <a:rPr lang="en-US" altLang="zh-CN"/>
              <a:t> token </a:t>
            </a:r>
            <a:r>
              <a:t>仅关注同一文档中的</a:t>
            </a:r>
            <a:r>
              <a:rPr lang="en-US" altLang="zh-CN"/>
              <a:t> token</a:t>
            </a:r>
            <a:endParaRPr lang="en-US" altLang="zh-CN"/>
          </a:p>
          <a:p>
            <a:pPr lvl="2"/>
            <a:r>
              <a:rPr lang="en-US" altLang="zh-CN"/>
              <a:t>doc_id </a:t>
            </a:r>
            <a:r>
              <a:t>记录从</a:t>
            </a:r>
            <a:r>
              <a:rPr lang="en-US" altLang="zh-CN"/>
              <a:t> token </a:t>
            </a:r>
            <a:r>
              <a:t>索引到文档索引的映射</a:t>
            </a:r>
          </a:p>
          <a:p>
            <a:pPr lvl="1"/>
            <a:r>
              <a:rPr lang="en-US" altLang="zh-CN"/>
              <a:t>prefixLM</a:t>
            </a:r>
            <a:r>
              <a:t>：</a:t>
            </a:r>
            <a:r>
              <a:rPr lang="en-US" altLang="zh-CN"/>
              <a:t>causal mask </a:t>
            </a:r>
            <a:r>
              <a:t>和</a:t>
            </a:r>
            <a:r>
              <a:rPr lang="en-US" altLang="zh-CN"/>
              <a:t> prefix mask </a:t>
            </a:r>
            <a:r>
              <a:t>的组合</a:t>
            </a:r>
          </a:p>
          <a:p>
            <a:pPr lvl="2"/>
            <a:r>
              <a:rPr lang="en-US" altLang="zh-CN"/>
              <a:t>FlexAttention </a:t>
            </a:r>
            <a:r>
              <a:t>支持两种组合方式：</a:t>
            </a:r>
          </a:p>
          <a:p>
            <a:pPr lvl="3"/>
            <a:r>
              <a:rPr lang="en-US" altLang="zh-CN"/>
              <a:t>and_mask</a:t>
            </a:r>
            <a:endParaRPr lang="en-US" altLang="zh-CN"/>
          </a:p>
          <a:p>
            <a:pPr lvl="3"/>
            <a:r>
              <a:rPr lang="en-US" altLang="zh-CN"/>
              <a:t>or_mask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Design - Backend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1" name="内容占位符 2"/>
          <p:cNvSpPr>
            <a:spLocks noGrp="1"/>
          </p:cNvSpPr>
          <p:nvPr/>
        </p:nvSpPr>
        <p:spPr>
          <a:xfrm>
            <a:off x="479425" y="802640"/>
            <a:ext cx="5617210" cy="5553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基于</a:t>
            </a:r>
            <a:r>
              <a:rPr lang="en-US" altLang="zh-CN"/>
              <a:t> Template </a:t>
            </a:r>
            <a:r>
              <a:t>的编译流程</a:t>
            </a:r>
          </a:p>
          <a:p>
            <a:pPr lvl="1"/>
            <a:r>
              <a:rPr lang="en-US" altLang="zh-CN"/>
              <a:t>Insights</a:t>
            </a:r>
            <a:r>
              <a:t>：</a:t>
            </a:r>
            <a:r>
              <a:rPr lang="en-US" altLang="zh-CN"/>
              <a:t>attention 变体主要在 score 修改上有所不同</a:t>
            </a:r>
            <a:endParaRPr lang="en-US" altLang="zh-CN"/>
          </a:p>
          <a:p>
            <a:pPr lvl="2"/>
            <a:r>
              <a:rPr lang="en-US" altLang="zh-CN"/>
              <a:t>模板化共同的计算模式</a:t>
            </a:r>
            <a:endParaRPr lang="en-US" altLang="zh-CN"/>
          </a:p>
          <a:p>
            <a:pPr lvl="2"/>
            <a:r>
              <a:t>使用</a:t>
            </a:r>
            <a:r>
              <a:rPr lang="en-US" altLang="zh-CN"/>
              <a:t> Triton </a:t>
            </a:r>
            <a:r>
              <a:t>编写模板</a:t>
            </a:r>
          </a:p>
          <a:p>
            <a:pPr lvl="2"/>
            <a:r>
              <a:t>模板结合了</a:t>
            </a:r>
            <a:r>
              <a:rPr lang="en-US" altLang="zh-CN"/>
              <a:t> FlashAttention </a:t>
            </a:r>
            <a:r>
              <a:t>中的多种优化技术</a:t>
            </a:r>
          </a:p>
          <a:p>
            <a:pPr lvl="3"/>
            <a:r>
              <a:rPr lang="en-US" altLang="zh-CN"/>
              <a:t>online </a:t>
            </a:r>
            <a:r>
              <a:t>softmax</a:t>
            </a:r>
          </a:p>
          <a:p>
            <a:pPr lvl="3"/>
            <a:r>
              <a:t>通过分块和广播进行的高效内存管理</a:t>
            </a:r>
          </a:p>
          <a:p>
            <a:pPr lvl="3"/>
            <a:r>
              <a:t>对</a:t>
            </a:r>
            <a:r>
              <a:rPr lang="en-US" altLang="zh-CN"/>
              <a:t> GQA </a:t>
            </a:r>
            <a:r>
              <a:t>的支持</a:t>
            </a:r>
          </a:p>
          <a:p>
            <a:pPr lvl="2"/>
            <a:r>
              <a:t>运行时在模板预留的位置插入用户编写的</a:t>
            </a:r>
            <a:r>
              <a:rPr lang="en-US" altLang="zh-CN"/>
              <a:t> score_mod </a:t>
            </a:r>
            <a:r>
              <a:t>或者</a:t>
            </a:r>
            <a:r>
              <a:rPr lang="en-US" altLang="zh-CN"/>
              <a:t> mask_mod</a:t>
            </a:r>
            <a:endParaRPr lang="en-US" altLang="zh-CN"/>
          </a:p>
          <a:p>
            <a:pPr lvl="1"/>
            <a:r>
              <a:t>稀疏性优化</a:t>
            </a:r>
          </a:p>
          <a:p>
            <a:pPr lvl="2"/>
            <a:r>
              <a:t>基于</a:t>
            </a:r>
            <a:r>
              <a:rPr lang="en-US" altLang="zh-CN"/>
              <a:t> mask_mod </a:t>
            </a:r>
            <a:r>
              <a:t>的</a:t>
            </a:r>
            <a:r>
              <a:rPr lang="en-US" altLang="zh-CN"/>
              <a:t> attention </a:t>
            </a:r>
            <a:r>
              <a:t>变体具有很高的稀疏性</a:t>
            </a:r>
          </a:p>
          <a:p>
            <a:pPr lvl="3"/>
            <a:r>
              <a:rPr lang="en-US" altLang="zh-CN"/>
              <a:t>causal mask</a:t>
            </a:r>
            <a:r>
              <a:t>：50%稀疏性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635" y="876935"/>
            <a:ext cx="5695315" cy="2638425"/>
          </a:xfrm>
          <a:prstGeom prst="rect">
            <a:avLst/>
          </a:prstGeom>
        </p:spPr>
      </p:pic>
      <p:pic>
        <p:nvPicPr>
          <p:cNvPr id="5" name="内容占位符 4" descr="test"/>
          <p:cNvPicPr>
            <a:picLocks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315835" y="3651250"/>
            <a:ext cx="3651885" cy="27387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>
                <a:sym typeface="+mn-ea"/>
              </a:rPr>
              <a:t>Design - Backend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5940" cy="5553710"/>
          </a:xfrm>
        </p:spPr>
        <p:txBody>
          <a:bodyPr>
            <a:normAutofit fontScale="60000"/>
          </a:bodyPr>
          <a:p>
            <a:r>
              <a:rPr lang="zh-CN" altLang="en-US"/>
              <a:t>基于稀疏性的优化</a:t>
            </a:r>
            <a:endParaRPr lang="zh-CN" altLang="en-US"/>
          </a:p>
          <a:p>
            <a:pPr lvl="1"/>
            <a:r>
              <a:rPr lang="en-US" altLang="zh-CN"/>
              <a:t>naive optimization</a:t>
            </a:r>
            <a:r>
              <a:t>：</a:t>
            </a:r>
          </a:p>
          <a:p>
            <a:pPr lvl="2"/>
            <a:r>
              <a:t>根据</a:t>
            </a:r>
            <a:r>
              <a:rPr lang="en-US" altLang="zh-CN"/>
              <a:t> mask_mod </a:t>
            </a:r>
            <a:r>
              <a:t>实时判断某位置的</a:t>
            </a:r>
            <a:r>
              <a:rPr lang="en-US" altLang="zh-CN"/>
              <a:t> score </a:t>
            </a:r>
            <a:r>
              <a:t>是否需要计算</a:t>
            </a:r>
          </a:p>
          <a:p>
            <a:pPr lvl="3"/>
            <a:r>
              <a:t>缺点：需要遍历整个矩阵，开销大</a:t>
            </a:r>
          </a:p>
          <a:p>
            <a:pPr lvl="2"/>
            <a:r>
              <a:t>预先根据</a:t>
            </a:r>
            <a:r>
              <a:rPr lang="en-US" altLang="zh-CN"/>
              <a:t> mask_mod </a:t>
            </a:r>
            <a:r>
              <a:t>计算好掩码矩阵，再根据掩码矩阵算</a:t>
            </a:r>
            <a:r>
              <a:rPr lang="en-US" altLang="zh-CN"/>
              <a:t> score</a:t>
            </a:r>
            <a:endParaRPr lang="en-US" altLang="zh-CN"/>
          </a:p>
          <a:p>
            <a:pPr lvl="3"/>
            <a:r>
              <a:t>缺点：掩码矩阵大小为</a:t>
            </a:r>
            <a:r>
              <a:rPr lang="en-US" altLang="zh-CN"/>
              <a:t> B x H x Q_LEN x KV_LEN</a:t>
            </a:r>
            <a:r>
              <a:t>，额外的内存开销</a:t>
            </a:r>
          </a:p>
          <a:p>
            <a:pPr lvl="1"/>
            <a:r>
              <a:rPr lang="en-US" altLang="zh-CN"/>
              <a:t>BlockMask</a:t>
            </a:r>
            <a:endParaRPr lang="en-US" altLang="zh-CN"/>
          </a:p>
          <a:p>
            <a:pPr lvl="2"/>
            <a:r>
              <a:rPr sz="2000"/>
              <a:t>块级别的稀疏性</a:t>
            </a:r>
            <a:endParaRPr sz="2000"/>
          </a:p>
          <a:p>
            <a:pPr lvl="3"/>
            <a:r>
              <a:rPr lang="en-US" altLang="zh-CN"/>
              <a:t>沿 Q_LEN 和 KV_LEN </a:t>
            </a:r>
            <a:r>
              <a:t>切分</a:t>
            </a:r>
            <a:r>
              <a:rPr lang="en-US" altLang="zh-CN"/>
              <a:t> score </a:t>
            </a:r>
            <a:r>
              <a:t>矩阵</a:t>
            </a:r>
          </a:p>
          <a:p>
            <a:pPr lvl="3"/>
            <a:r>
              <a:rPr lang="en-US" altLang="zh-CN"/>
              <a:t>块中所有的 score 都被 mask 为无穷大，该块指定为非计算块</a:t>
            </a:r>
            <a:endParaRPr lang="en-US" altLang="zh-CN"/>
          </a:p>
          <a:p>
            <a:pPr lvl="2"/>
            <a:r>
              <a:t>两个位置张量：</a:t>
            </a:r>
          </a:p>
          <a:p>
            <a:pPr lvl="3"/>
            <a:r>
              <a:rPr lang="en-US" altLang="zh-CN"/>
              <a:t>kv_num_blocks</a:t>
            </a:r>
            <a:r>
              <a:t>：B x H x Num_Row</a:t>
            </a:r>
          </a:p>
          <a:p>
            <a:pPr lvl="4"/>
            <a:r>
              <a:t>每一行有多少个标记块</a:t>
            </a:r>
          </a:p>
          <a:p>
            <a:pPr lvl="3"/>
            <a:r>
              <a:rPr lang="en-US" altLang="zh-CN"/>
              <a:t>kv_indices</a:t>
            </a:r>
            <a:r>
              <a:t>：B x H x Num_Row x Num_Col</a:t>
            </a:r>
          </a:p>
          <a:p>
            <a:pPr lvl="4"/>
            <a:r>
              <a:t>每一行中标记块的索引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0770" y="802640"/>
            <a:ext cx="5963920" cy="28682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74280" y="3670935"/>
            <a:ext cx="31362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/>
              <a:t>sliding window </a:t>
            </a:r>
            <a:r>
              <a:rPr lang="zh-CN" altLang="en-US" sz="1400" b="1"/>
              <a:t>的分块</a:t>
            </a:r>
            <a:br>
              <a:rPr lang="zh-CN" altLang="en-US" sz="1400" b="1"/>
            </a:br>
            <a:r>
              <a:rPr lang="zh-CN" altLang="en-US" sz="1400" b="1"/>
              <a:t>白色：完全被</a:t>
            </a:r>
            <a:r>
              <a:rPr lang="en-US" altLang="zh-CN" sz="1400" b="1"/>
              <a:t> mask </a:t>
            </a:r>
            <a:r>
              <a:rPr lang="zh-CN" altLang="en-US" sz="1400" b="1"/>
              <a:t>的块</a:t>
            </a:r>
            <a:endParaRPr lang="zh-CN" altLang="en-US" sz="1400" b="1"/>
          </a:p>
          <a:p>
            <a:pPr algn="ctr"/>
            <a:r>
              <a:rPr lang="zh-CN" altLang="en-US" sz="1400" b="1"/>
              <a:t>黄色：部分被</a:t>
            </a:r>
            <a:r>
              <a:rPr lang="en-US" altLang="zh-CN" sz="1400" b="1"/>
              <a:t> mask </a:t>
            </a:r>
            <a:r>
              <a:rPr lang="zh-CN" altLang="en-US" sz="1400" b="1"/>
              <a:t>的块</a:t>
            </a:r>
            <a:endParaRPr lang="zh-CN" altLang="en-US" sz="1400" b="1"/>
          </a:p>
          <a:p>
            <a:pPr algn="ctr"/>
            <a:r>
              <a:rPr lang="zh-CN" altLang="en-US" sz="1400" b="1"/>
              <a:t>绿色：完全不被</a:t>
            </a:r>
            <a:r>
              <a:rPr lang="en-US" altLang="zh-CN" sz="1400" b="1"/>
              <a:t> mask </a:t>
            </a:r>
            <a:r>
              <a:rPr lang="zh-CN" altLang="en-US" sz="1400" b="1"/>
              <a:t>的块</a:t>
            </a:r>
            <a:endParaRPr lang="zh-CN" altLang="en-US" sz="1400" b="1"/>
          </a:p>
        </p:txBody>
      </p:sp>
      <p:sp>
        <p:nvSpPr>
          <p:cNvPr id="7" name="文本框 6"/>
          <p:cNvSpPr txBox="1"/>
          <p:nvPr/>
        </p:nvSpPr>
        <p:spPr>
          <a:xfrm>
            <a:off x="6096000" y="4722495"/>
            <a:ext cx="60953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块的类型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完全被</a:t>
            </a:r>
            <a:r>
              <a:rPr lang="en-US" altLang="zh-CN" sz="1600"/>
              <a:t> mask </a:t>
            </a:r>
            <a:r>
              <a:rPr lang="zh-CN" altLang="en-US" sz="1600"/>
              <a:t>的块：跳过所有计算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部分被</a:t>
            </a:r>
            <a:r>
              <a:rPr lang="en-US" altLang="zh-CN" sz="1600"/>
              <a:t> mask </a:t>
            </a:r>
            <a:r>
              <a:rPr lang="zh-CN" altLang="en-US" sz="1600"/>
              <a:t>的块：逐元素计算</a:t>
            </a:r>
            <a:r>
              <a:rPr lang="en-US" altLang="zh-CN" sz="1600"/>
              <a:t> mask_mod </a:t>
            </a:r>
            <a:r>
              <a:rPr lang="zh-CN" altLang="en-US" sz="1600"/>
              <a:t>和</a:t>
            </a:r>
            <a:r>
              <a:rPr lang="en-US" altLang="zh-CN" sz="1600"/>
              <a:t> score_mod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完全不被</a:t>
            </a:r>
            <a:r>
              <a:rPr lang="en-US" altLang="zh-CN" sz="1600"/>
              <a:t> mask </a:t>
            </a:r>
            <a:r>
              <a:rPr lang="zh-CN" altLang="en-US" sz="1600"/>
              <a:t>的块：只需计算</a:t>
            </a:r>
            <a:r>
              <a:rPr lang="en-US" altLang="zh-CN" sz="1600"/>
              <a:t> score_mod</a:t>
            </a:r>
            <a:endParaRPr lang="en-US" altLang="zh-CN"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Design - Backend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5940" cy="5553710"/>
          </a:xfrm>
        </p:spPr>
        <p:txBody>
          <a:bodyPr/>
          <a:p>
            <a:r>
              <a:t>基于块稀疏性的调度优化</a:t>
            </a:r>
          </a:p>
          <a:p>
            <a:pPr lvl="1"/>
            <a:r>
              <a:t>BlockMask</a:t>
            </a:r>
            <a:r>
              <a:rPr lang="en-US" altLang="zh-CN"/>
              <a:t> Guided Optimization</a:t>
            </a:r>
            <a:endParaRPr lang="en-US" altLang="zh-CN"/>
          </a:p>
          <a:p>
            <a:pPr lvl="2"/>
            <a:r>
              <a:t>根据</a:t>
            </a:r>
            <a:r>
              <a:rPr lang="en-US" altLang="zh-CN"/>
              <a:t> </a:t>
            </a:r>
            <a:r>
              <a:t>kv_num_block</a:t>
            </a:r>
            <a:r>
              <a:rPr lang="en-US" altLang="zh-CN"/>
              <a:t> </a:t>
            </a:r>
            <a:r>
              <a:t>调整每个GPU块的工作负载</a:t>
            </a:r>
          </a:p>
          <a:p>
            <a:pPr lvl="2"/>
            <a:r>
              <a:t>根据</a:t>
            </a:r>
            <a:r>
              <a:rPr lang="en-US" altLang="zh-CN"/>
              <a:t> kv_indices </a:t>
            </a:r>
            <a:r>
              <a:t>映射到下一个待处理的块</a:t>
            </a:r>
          </a:p>
          <a:p>
            <a:pPr lvl="2"/>
            <a:r>
              <a:t>沿</a:t>
            </a:r>
            <a:r>
              <a:rPr lang="en-US" altLang="zh-CN"/>
              <a:t> </a:t>
            </a:r>
            <a:r>
              <a:t>Q_LEN</a:t>
            </a:r>
            <a:r>
              <a:rPr lang="en-US" altLang="zh-CN"/>
              <a:t> </a:t>
            </a:r>
            <a:r>
              <a:t>维度划分为多个</a:t>
            </a:r>
            <a:r>
              <a:rPr lang="en-US" altLang="zh-CN"/>
              <a:t> tile</a:t>
            </a:r>
            <a:endParaRPr lang="en-US" altLang="zh-CN"/>
          </a:p>
          <a:p>
            <a:pPr lvl="3"/>
            <a:r>
              <a:t>多</a:t>
            </a:r>
            <a:r>
              <a:rPr lang="en-US" altLang="zh-CN"/>
              <a:t> SM </a:t>
            </a:r>
            <a:r>
              <a:t>并行计算。每个</a:t>
            </a:r>
            <a:r>
              <a:rPr lang="en-US" altLang="zh-CN"/>
              <a:t> </a:t>
            </a:r>
            <a:r>
              <a:t>SM</a:t>
            </a:r>
            <a:r>
              <a:rPr lang="en-US" altLang="zh-CN"/>
              <a:t> </a:t>
            </a:r>
            <a:r>
              <a:t>沿</a:t>
            </a:r>
            <a:r>
              <a:rPr lang="en-US" altLang="zh-CN"/>
              <a:t> </a:t>
            </a:r>
            <a:r>
              <a:t>KV LEN</a:t>
            </a:r>
            <a:r>
              <a:rPr lang="en-US" altLang="zh-CN"/>
              <a:t> </a:t>
            </a:r>
            <a:r>
              <a:t>维度迭代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9145" y="868045"/>
            <a:ext cx="3846195" cy="29178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Case Study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417185" cy="5553710"/>
          </a:xfrm>
        </p:spPr>
        <p:txBody>
          <a:bodyPr>
            <a:normAutofit fontScale="70000"/>
          </a:bodyPr>
          <a:p>
            <a:r>
              <a:rPr lang="en-US" altLang="zh-CN"/>
              <a:t>PagedAttention</a:t>
            </a:r>
            <a:endParaRPr lang="en-US" altLang="zh-CN"/>
          </a:p>
          <a:p>
            <a:pPr lvl="1"/>
            <a:r>
              <a:t>基于页表思想优化</a:t>
            </a:r>
            <a:r>
              <a:rPr lang="en-US" altLang="zh-CN"/>
              <a:t> KVCache</a:t>
            </a:r>
            <a:endParaRPr lang="en-US" altLang="zh-CN"/>
          </a:p>
          <a:p>
            <a:pPr lvl="1"/>
            <a:r>
              <a:rPr lang="en-US" altLang="zh-CN"/>
              <a:t>logical  kvcache</a:t>
            </a:r>
            <a:r>
              <a:t>：</a:t>
            </a:r>
            <a:r>
              <a:rPr lang="en-US" altLang="zh-CN"/>
              <a:t>存储每个</a:t>
            </a:r>
            <a:r>
              <a:t>请求</a:t>
            </a:r>
            <a:r>
              <a:rPr lang="en-US" altLang="zh-CN"/>
              <a:t>的 kvcache</a:t>
            </a:r>
            <a:r>
              <a:t>，大小为</a:t>
            </a:r>
            <a:r>
              <a:rPr lang="en-US" altLang="zh-CN"/>
              <a:t> B x Max_len x D</a:t>
            </a:r>
            <a:endParaRPr lang="en-US" altLang="zh-CN"/>
          </a:p>
          <a:p>
            <a:pPr lvl="2"/>
            <a:r>
              <a:rPr lang="en-US" altLang="zh-CN"/>
              <a:t>B</a:t>
            </a:r>
            <a:r>
              <a:t>：</a:t>
            </a:r>
            <a:r>
              <a:rPr lang="en-US" altLang="zh-CN"/>
              <a:t>batch 大小</a:t>
            </a:r>
            <a:endParaRPr lang="en-US" altLang="zh-CN"/>
          </a:p>
          <a:p>
            <a:pPr lvl="2"/>
            <a:r>
              <a:rPr lang="en-US" altLang="zh-CN"/>
              <a:t>Max_len</a:t>
            </a:r>
            <a:r>
              <a:t>：</a:t>
            </a:r>
            <a:r>
              <a:rPr lang="en-US" altLang="zh-CN"/>
              <a:t>最大上下文长度</a:t>
            </a:r>
            <a:endParaRPr lang="en-US" altLang="zh-CN"/>
          </a:p>
          <a:p>
            <a:pPr lvl="2"/>
            <a:r>
              <a:rPr lang="en-US" altLang="zh-CN"/>
              <a:t>D</a:t>
            </a:r>
            <a:r>
              <a:t>：</a:t>
            </a:r>
            <a:r>
              <a:rPr lang="en-US" altLang="zh-CN"/>
              <a:t>特征维度</a:t>
            </a:r>
            <a:endParaRPr lang="en-US" altLang="zh-CN"/>
          </a:p>
          <a:p>
            <a:pPr lvl="1"/>
            <a:r>
              <a:rPr lang="en-US" altLang="zh-CN" sz="2400"/>
              <a:t>physical kvcache</a:t>
            </a:r>
            <a:r>
              <a:rPr sz="2400"/>
              <a:t>：实际存储的</a:t>
            </a:r>
            <a:r>
              <a:rPr lang="en-US" altLang="zh-CN" sz="2400"/>
              <a:t> kvcache</a:t>
            </a:r>
            <a:r>
              <a:rPr sz="2400"/>
              <a:t>，大小</a:t>
            </a:r>
            <a:r>
              <a:rPr lang="en-US" altLang="zh-CN" sz="2400"/>
              <a:t> </a:t>
            </a:r>
            <a:r>
              <a:rPr lang="en-US" altLang="zh-CN"/>
              <a:t>1 x Max_token x D</a:t>
            </a:r>
            <a:endParaRPr lang="en-US" altLang="zh-CN"/>
          </a:p>
          <a:p>
            <a:pPr lvl="2"/>
            <a:r>
              <a:t>合并所有请求的</a:t>
            </a:r>
            <a:r>
              <a:rPr lang="en-US" altLang="zh-CN"/>
              <a:t> kvcache</a:t>
            </a:r>
            <a:r>
              <a:t>，减少内存碎片化</a:t>
            </a:r>
          </a:p>
          <a:p>
            <a:pPr lvl="1"/>
            <a:r>
              <a:rPr lang="en-US" altLang="zh-CN"/>
              <a:t>Page Table</a:t>
            </a:r>
            <a:r>
              <a:t>：存储</a:t>
            </a:r>
            <a:r>
              <a:rPr lang="en-US" altLang="zh-CN"/>
              <a:t> logical kvcache </a:t>
            </a:r>
            <a:r>
              <a:t>到</a:t>
            </a:r>
            <a:r>
              <a:rPr lang="en-US" altLang="zh-CN"/>
              <a:t> physical kvcache </a:t>
            </a:r>
            <a:r>
              <a:t>的映射关系</a:t>
            </a:r>
          </a:p>
          <a:p>
            <a:pPr lvl="1"/>
            <a:r>
              <a:t>实现难点：</a:t>
            </a:r>
          </a:p>
          <a:p>
            <a:pPr lvl="2"/>
            <a:r>
              <a:t>页表带来的间接内存访问</a:t>
            </a:r>
          </a:p>
          <a:p>
            <a:pPr lvl="2"/>
            <a:r>
              <a:t>查询页表的复杂逻辑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6610" y="842010"/>
            <a:ext cx="6191250" cy="22212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Case Study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777230" cy="5553710"/>
          </a:xfrm>
        </p:spPr>
        <p:txBody>
          <a:bodyPr>
            <a:normAutofit lnSpcReduction="20000"/>
          </a:bodyPr>
          <a:p>
            <a:r>
              <a:rPr lang="en-US" altLang="zh-CN"/>
              <a:t>PagedAttention in FlexAttention</a:t>
            </a:r>
            <a:endParaRPr lang="en-US" altLang="zh-CN"/>
          </a:p>
          <a:p>
            <a:pPr lvl="1"/>
            <a:r>
              <a:rPr sz="2400"/>
              <a:t>基于页表转换</a:t>
            </a:r>
            <a:r>
              <a:rPr lang="en-US" altLang="zh-CN" sz="2400"/>
              <a:t> kv_index</a:t>
            </a:r>
            <a:endParaRPr lang="en-US" altLang="zh-CN" sz="2400"/>
          </a:p>
          <a:p>
            <a:pPr lvl="2"/>
            <a:r>
              <a:rPr lang="en-US" altLang="zh-CN" sz="2000"/>
              <a:t>kv_index </a:t>
            </a:r>
            <a:r>
              <a:rPr sz="2000"/>
              <a:t>本身存储逻辑索引</a:t>
            </a:r>
            <a:endParaRPr sz="2000"/>
          </a:p>
          <a:p>
            <a:pPr lvl="2"/>
            <a:r>
              <a:rPr sz="2000"/>
              <a:t>通过页表转换为物理索引</a:t>
            </a:r>
            <a:endParaRPr sz="2000"/>
          </a:p>
          <a:p>
            <a:pPr lvl="1"/>
            <a:r>
              <a:rPr sz="2400"/>
              <a:t>自适应修改</a:t>
            </a:r>
            <a:r>
              <a:rPr lang="en-US" altLang="zh-CN" sz="2400"/>
              <a:t> mod </a:t>
            </a:r>
            <a:r>
              <a:rPr sz="2400"/>
              <a:t>函数</a:t>
            </a:r>
            <a:endParaRPr sz="2400"/>
          </a:p>
          <a:p>
            <a:pPr lvl="2"/>
            <a:r>
              <a:t>用户定义的</a:t>
            </a:r>
            <a:r>
              <a:rPr lang="en-US" altLang="zh-CN"/>
              <a:t> mod </a:t>
            </a:r>
            <a:r>
              <a:t>函数依赖于逻辑位置信息</a:t>
            </a:r>
          </a:p>
          <a:p>
            <a:pPr lvl="3"/>
            <a:r>
              <a:rPr lang="en-US" altLang="zh-CN"/>
              <a:t>PagedAttention </a:t>
            </a:r>
            <a:r>
              <a:t>导致实际计算使用的时物理位置信息</a:t>
            </a:r>
          </a:p>
          <a:p>
            <a:pPr lvl="2"/>
            <a:r>
              <a:t>维护一个物理</a:t>
            </a:r>
            <a:r>
              <a:rPr lang="en-US" altLang="zh-CN"/>
              <a:t> kvcache </a:t>
            </a:r>
            <a:r>
              <a:t>到逻辑</a:t>
            </a:r>
            <a:r>
              <a:rPr lang="en-US" altLang="zh-CN"/>
              <a:t> kvcache </a:t>
            </a:r>
            <a:r>
              <a:t>的索引映射</a:t>
            </a:r>
          </a:p>
          <a:p>
            <a:pPr lvl="3"/>
            <a:r>
              <a:t>通过这个索引映射得到实际的逻辑位置信息，再调用用户定义的</a:t>
            </a:r>
            <a:r>
              <a:rPr lang="en-US" altLang="zh-CN"/>
              <a:t> mod </a:t>
            </a:r>
            <a:r>
              <a:t>函数</a:t>
            </a:r>
            <a:endParaRPr lang="en-US" altLang="zh-CN"/>
          </a:p>
          <a:p>
            <a:pPr lvl="1"/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4240" y="3092450"/>
            <a:ext cx="3578225" cy="26485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610" y="842010"/>
            <a:ext cx="6191250" cy="22212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Evaluation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6" name="内容占位符 5"/>
          <p:cNvSpPr/>
          <p:nvPr>
            <p:ph sz="quarter" idx="11"/>
          </p:nvPr>
        </p:nvSpPr>
        <p:spPr>
          <a:xfrm>
            <a:off x="479425" y="802640"/>
            <a:ext cx="11415395" cy="3187065"/>
          </a:xfrm>
        </p:spPr>
        <p:txBody>
          <a:bodyPr>
            <a:normAutofit fontScale="80000"/>
          </a:bodyPr>
          <a:p>
            <a:r>
              <a:rPr lang="zh-CN" altLang="en-US" sz="3000"/>
              <a:t>灵活性测试</a:t>
            </a:r>
            <a:endParaRPr lang="zh-CN" altLang="en-US" sz="3000"/>
          </a:p>
          <a:p>
            <a:pPr lvl="1"/>
            <a:r>
              <a:rPr lang="en-US" altLang="zh-CN" sz="2665"/>
              <a:t>7 </a:t>
            </a:r>
            <a:r>
              <a:rPr sz="2665"/>
              <a:t>种</a:t>
            </a:r>
            <a:r>
              <a:rPr lang="en-US" altLang="zh-CN" sz="2665"/>
              <a:t> attention </a:t>
            </a:r>
            <a:r>
              <a:rPr sz="2665"/>
              <a:t>变体</a:t>
            </a:r>
            <a:endParaRPr sz="2665"/>
          </a:p>
          <a:p>
            <a:pPr lvl="2"/>
            <a:r>
              <a:rPr lang="en-US" altLang="zh-CN" sz="2335"/>
              <a:t>noop </a:t>
            </a:r>
            <a:r>
              <a:rPr sz="2335"/>
              <a:t>表示标准</a:t>
            </a:r>
            <a:r>
              <a:rPr lang="en-US" altLang="zh-CN" sz="2335"/>
              <a:t> attention</a:t>
            </a:r>
            <a:endParaRPr lang="en-US" altLang="zh-CN" sz="2335"/>
          </a:p>
          <a:p>
            <a:pPr lvl="2"/>
            <a:r>
              <a:rPr lang="en-US" altLang="zh-CN" sz="2335"/>
              <a:t>causal / alibi_bias / sliding_win / prefix_lm / soft_cap / various_lengths / neighbor</a:t>
            </a:r>
            <a:endParaRPr lang="en-US" altLang="zh-CN" sz="2335"/>
          </a:p>
          <a:p>
            <a:pPr lvl="1"/>
            <a:r>
              <a:rPr lang="en-US" altLang="zh-CN" sz="2665"/>
              <a:t>FlashAttention v2 </a:t>
            </a:r>
            <a:r>
              <a:rPr sz="2665"/>
              <a:t>支持</a:t>
            </a:r>
            <a:r>
              <a:rPr lang="en-US" altLang="zh-CN" sz="2665"/>
              <a:t> 5 </a:t>
            </a:r>
            <a:r>
              <a:rPr sz="2665"/>
              <a:t>种变体</a:t>
            </a:r>
            <a:endParaRPr sz="2665"/>
          </a:p>
          <a:p>
            <a:pPr lvl="1"/>
            <a:r>
              <a:rPr lang="en-US" altLang="zh-CN" sz="2665"/>
              <a:t>FlashAttention v3 </a:t>
            </a:r>
            <a:r>
              <a:rPr sz="2665"/>
              <a:t>支持</a:t>
            </a:r>
            <a:r>
              <a:rPr lang="en-US" altLang="zh-CN" sz="2665"/>
              <a:t> 3 </a:t>
            </a:r>
            <a:r>
              <a:rPr sz="2665"/>
              <a:t>种变体</a:t>
            </a:r>
            <a:endParaRPr sz="2665"/>
          </a:p>
          <a:p>
            <a:pPr lvl="1"/>
            <a:r>
              <a:rPr lang="en-US" altLang="zh-CN" sz="2665"/>
              <a:t>FlexAttention </a:t>
            </a:r>
            <a:r>
              <a:rPr sz="2665"/>
              <a:t>支持全部</a:t>
            </a:r>
            <a:r>
              <a:rPr lang="en-US" altLang="zh-CN" sz="2665"/>
              <a:t> 7 </a:t>
            </a:r>
            <a:r>
              <a:rPr sz="2665"/>
              <a:t>种变体</a:t>
            </a:r>
            <a:endParaRPr sz="2665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525" y="4053840"/>
            <a:ext cx="8870950" cy="21939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Evaluation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287010" cy="5553710"/>
          </a:xfrm>
        </p:spPr>
        <p:txBody>
          <a:bodyPr>
            <a:normAutofit fontScale="80000"/>
          </a:bodyPr>
          <a:p>
            <a:r>
              <a:rPr lang="en-US" altLang="zh-CN"/>
              <a:t>Training Performance</a:t>
            </a:r>
            <a:endParaRPr lang="en-US" altLang="zh-CN"/>
          </a:p>
          <a:p>
            <a:pPr lvl="1"/>
            <a:r>
              <a:rPr lang="en-US" altLang="zh-CN"/>
              <a:t>NVIDIA H100</a:t>
            </a:r>
            <a:endParaRPr lang="en-US" altLang="zh-CN"/>
          </a:p>
          <a:p>
            <a:pPr lvl="1"/>
            <a:r>
              <a:t>上图：</a:t>
            </a:r>
            <a:r>
              <a:rPr lang="en-US" altLang="zh-CN"/>
              <a:t>causal </a:t>
            </a:r>
            <a:r>
              <a:t>变体在不同实现</a:t>
            </a:r>
            <a:r>
              <a:rPr lang="en-US" altLang="zh-CN"/>
              <a:t>&amp;</a:t>
            </a:r>
            <a:r>
              <a:t>序列长度下的性能</a:t>
            </a:r>
          </a:p>
          <a:p>
            <a:pPr lvl="2"/>
            <a:r>
              <a:t>前向传播：FlexAttention相比FAv2</a:t>
            </a:r>
            <a:r>
              <a:rPr lang="en-US" altLang="zh-CN"/>
              <a:t> </a:t>
            </a:r>
            <a:r>
              <a:t>达到了1.00</a:t>
            </a:r>
            <a:r>
              <a:rPr lang="en-US" altLang="zh-CN"/>
              <a:t>~</a:t>
            </a:r>
            <a:r>
              <a:t>1.22倍加速</a:t>
            </a:r>
          </a:p>
          <a:p>
            <a:pPr lvl="2"/>
            <a:r>
              <a:t>反向传播：</a:t>
            </a:r>
            <a:r>
              <a:rPr lang="en-US" altLang="zh-CN"/>
              <a:t>FlexAttention</a:t>
            </a:r>
            <a:r>
              <a:t>相比</a:t>
            </a:r>
            <a:r>
              <a:rPr lang="en-US" altLang="zh-CN"/>
              <a:t>FAv2 </a:t>
            </a:r>
            <a:r>
              <a:t>达到了</a:t>
            </a:r>
            <a:r>
              <a:rPr lang="en-US" altLang="zh-CN"/>
              <a:t> 0.86~1.05</a:t>
            </a:r>
            <a:r>
              <a:t>倍加速</a:t>
            </a:r>
          </a:p>
          <a:p>
            <a:pPr lvl="1"/>
            <a:r>
              <a:t>下图：不同变体在不同实现下的性能</a:t>
            </a:r>
          </a:p>
          <a:p>
            <a:pPr lvl="2"/>
            <a:r>
              <a:t>在</a:t>
            </a:r>
            <a:r>
              <a:rPr lang="en-US" altLang="zh-CN"/>
              <a:t> FAv2 </a:t>
            </a:r>
            <a:r>
              <a:t>不支持的变体中，</a:t>
            </a:r>
            <a:r>
              <a:rPr lang="en-US" altLang="zh-CN"/>
              <a:t>FlexAttention </a:t>
            </a:r>
            <a:r>
              <a:t>相比</a:t>
            </a:r>
            <a:r>
              <a:rPr lang="en-US" altLang="zh-CN"/>
              <a:t> SDPA </a:t>
            </a:r>
            <a:r>
              <a:t>达到了</a:t>
            </a:r>
            <a:r>
              <a:rPr lang="en-US" altLang="zh-CN"/>
              <a:t>5.49~8.00倍的加速</a:t>
            </a:r>
            <a:endParaRPr lang="en-US" altLang="zh-CN"/>
          </a:p>
          <a:p>
            <a:pPr lvl="2"/>
            <a:r>
              <a:rPr lang="en-US" altLang="zh-CN"/>
              <a:t>SPDA</a:t>
            </a:r>
            <a:r>
              <a:t>：scaled_dot_product_attention，</a:t>
            </a:r>
            <a:r>
              <a:rPr lang="en-US" altLang="zh-CN"/>
              <a:t>pytorch </a:t>
            </a:r>
            <a:r>
              <a:t>中的可编程</a:t>
            </a:r>
            <a:r>
              <a:rPr lang="en-US" altLang="zh-CN"/>
              <a:t> attention </a:t>
            </a:r>
            <a:r>
              <a:t>接口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3250" y="1097915"/>
            <a:ext cx="6363335" cy="42119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Evaluation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135245" cy="5553710"/>
          </a:xfrm>
        </p:spPr>
        <p:txBody>
          <a:bodyPr>
            <a:normAutofit fontScale="90000"/>
          </a:bodyPr>
          <a:p>
            <a:r>
              <a:rPr lang="en-US" altLang="zh-CN"/>
              <a:t>Inference Performance</a:t>
            </a:r>
            <a:endParaRPr lang="en-US" altLang="zh-CN"/>
          </a:p>
          <a:p>
            <a:pPr lvl="1"/>
            <a:r>
              <a:t>单</a:t>
            </a:r>
            <a:r>
              <a:rPr lang="en-US" altLang="zh-CN"/>
              <a:t> Attention</a:t>
            </a:r>
            <a:r>
              <a:t>：</a:t>
            </a:r>
          </a:p>
          <a:p>
            <a:pPr lvl="2"/>
            <a:r>
              <a:t>FlexAttention的</a:t>
            </a:r>
            <a:r>
              <a:rPr lang="en-US" altLang="zh-CN"/>
              <a:t> decoding </a:t>
            </a:r>
            <a:r>
              <a:t>性能与FlashDecoding（FAKV）基本相当</a:t>
            </a:r>
          </a:p>
          <a:p>
            <a:pPr lvl="2"/>
            <a:r>
              <a:rPr lang="en-US" altLang="zh-CN"/>
              <a:t>ALiBi + </a:t>
            </a:r>
            <a:r>
              <a:t>GQA的变体下，FlexAttention比FAKV快5.37倍</a:t>
            </a:r>
          </a:p>
          <a:p>
            <a:pPr lvl="1"/>
            <a:r>
              <a:t>端到端：</a:t>
            </a:r>
            <a:r>
              <a:rPr lang="en-US" altLang="zh-CN"/>
              <a:t> </a:t>
            </a:r>
            <a:endParaRPr lang="en-US" altLang="zh-CN"/>
          </a:p>
          <a:p>
            <a:pPr lvl="2"/>
            <a:r>
              <a:rPr lang="en-US" altLang="zh-CN"/>
              <a:t>LLaMa3.1-8B</a:t>
            </a:r>
            <a:r>
              <a:t>：性能提升</a:t>
            </a:r>
            <a:r>
              <a:rPr lang="en-US" altLang="zh-CN"/>
              <a:t> 1.22 ~ 2.04倍</a:t>
            </a:r>
            <a:endParaRPr lang="en-US" altLang="zh-CN"/>
          </a:p>
          <a:p>
            <a:pPr lvl="2"/>
            <a:r>
              <a:rPr lang="en-US" altLang="zh-CN"/>
              <a:t>LLaMa3.1-70B</a:t>
            </a:r>
            <a:r>
              <a:t>：</a:t>
            </a:r>
            <a:r>
              <a:rPr lang="en-US" altLang="zh-CN"/>
              <a:t>性能提升 0.99~1.66倍</a:t>
            </a:r>
            <a:endParaRPr lang="en-US" altLang="zh-CN"/>
          </a:p>
          <a:p>
            <a:pPr lvl="2"/>
            <a:r>
              <a:rPr lang="en-US" altLang="zh-CN"/>
              <a:t>随着上下文长度的增加，加速比也在提升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5305" y="741045"/>
            <a:ext cx="6576695" cy="19215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530" y="2985770"/>
            <a:ext cx="3738245" cy="25260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2_Office 主题​​</Template>
  <TotalTime>0</TotalTime>
  <Words>5680</Words>
  <Application>WPS 演示</Application>
  <PresentationFormat>宽屏</PresentationFormat>
  <Paragraphs>285</Paragraphs>
  <Slides>15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Tahoma</vt:lpstr>
      <vt:lpstr>Cambria Math</vt:lpstr>
      <vt:lpstr>MS Mincho</vt:lpstr>
      <vt:lpstr>Consolas</vt:lpstr>
      <vt:lpstr>Arial Unicode MS</vt:lpstr>
      <vt:lpstr>等线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策 孙</dc:creator>
  <cp:lastModifiedBy>someoneinjd</cp:lastModifiedBy>
  <cp:revision>528</cp:revision>
  <dcterms:created xsi:type="dcterms:W3CDTF">2025-04-27T10:05:09Z</dcterms:created>
  <dcterms:modified xsi:type="dcterms:W3CDTF">2025-04-27T10:05:09Z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  <property fmtid="{D5CDD505-2E9C-101B-9397-08002B2CF9AE}" pid="3" name="ICV">
    <vt:lpwstr>2F1556B50D426685398A07688D20EBFE_43</vt:lpwstr>
  </property>
  <property fmtid="{D5CDD505-2E9C-101B-9397-08002B2CF9AE}" pid="4" name="KSOProductBuildVer">
    <vt:lpwstr>2052-12.1.0.17900</vt:lpwstr>
  </property>
</Properties>
</file>