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7" r:id="rId2"/>
    <p:sldId id="1916" r:id="rId3"/>
    <p:sldId id="1917" r:id="rId4"/>
    <p:sldId id="1899" r:id="rId5"/>
    <p:sldId id="1919" r:id="rId6"/>
    <p:sldId id="1920" r:id="rId7"/>
    <p:sldId id="1904" r:id="rId8"/>
    <p:sldId id="1929" r:id="rId9"/>
    <p:sldId id="1913" r:id="rId10"/>
    <p:sldId id="1934" r:id="rId11"/>
    <p:sldId id="1935" r:id="rId12"/>
    <p:sldId id="1937" r:id="rId13"/>
    <p:sldId id="1938" r:id="rId14"/>
    <p:sldId id="1939" r:id="rId15"/>
    <p:sldId id="1936" r:id="rId16"/>
    <p:sldId id="1910" r:id="rId17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李清伟" initials="李清伟" lastIdx="1" clrIdx="0"/>
  <p:cmAuthor id="937093144" name="唱首rap给党听" initials="唱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7AAC"/>
    <a:srgbClr val="FF8ABA"/>
    <a:srgbClr val="0033CC"/>
    <a:srgbClr val="0000FF"/>
    <a:srgbClr val="4472C4"/>
    <a:srgbClr val="FF9933"/>
    <a:srgbClr val="CC33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71416" autoAdjust="0"/>
  </p:normalViewPr>
  <p:slideViewPr>
    <p:cSldViewPr snapToGrid="0">
      <p:cViewPr varScale="1">
        <p:scale>
          <a:sx n="83" d="100"/>
          <a:sy n="83" d="100"/>
        </p:scale>
        <p:origin x="15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B2568-D8A3-4FF4-BAA2-A310E3EDA64E}" type="datetimeFigureOut">
              <a:rPr lang="zh-CN" altLang="en-US" smtClean="0"/>
              <a:t>2025/3/2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6460B-A568-42EF-A9F3-45FAAC6AA7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我今天要讲的是</a:t>
            </a:r>
            <a:r>
              <a:rPr lang="en-US" altLang="zh-CN" dirty="0"/>
              <a:t>SIGMOD2024</a:t>
            </a:r>
            <a:r>
              <a:rPr lang="zh-CN" altLang="en-US" dirty="0"/>
              <a:t>年的一篇文章，在正则路径查询上选择合适的物化视图并基于视图优化查询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460B-A568-42EF-A9F3-45FAAC6AA7C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RPQ</a:t>
            </a:r>
            <a:r>
              <a:rPr lang="zh-CN" altLang="en-US"/>
              <a:t>是一条正则表达式路径，目的是找到满足这条路径的源点和终点对</a:t>
            </a:r>
          </a:p>
          <a:p>
            <a:r>
              <a:rPr lang="zh-CN" altLang="en-US"/>
              <a:t>比如这条路径，从</a:t>
            </a:r>
            <a:r>
              <a:rPr lang="en-US" altLang="zh-CN"/>
              <a:t>Person</a:t>
            </a:r>
            <a:r>
              <a:rPr lang="zh-CN" altLang="en-US"/>
              <a:t>开始经过反向边到</a:t>
            </a:r>
            <a:r>
              <a:rPr lang="en-US" altLang="zh-CN"/>
              <a:t>Comment</a:t>
            </a:r>
            <a:r>
              <a:rPr lang="zh-CN" altLang="en-US"/>
              <a:t>，然后经过一条长度</a:t>
            </a:r>
            <a:r>
              <a:rPr lang="en-US" altLang="zh-CN"/>
              <a:t>&gt;=1</a:t>
            </a:r>
            <a:r>
              <a:rPr lang="zh-CN" altLang="en-US"/>
              <a:t>的边到达</a:t>
            </a:r>
            <a:r>
              <a:rPr lang="en-US" altLang="zh-CN"/>
              <a:t>Post</a:t>
            </a:r>
            <a:r>
              <a:rPr lang="zh-CN" altLang="en-US"/>
              <a:t>，找到每个</a:t>
            </a:r>
            <a:r>
              <a:rPr lang="en-US" altLang="zh-CN"/>
              <a:t>Person</a:t>
            </a:r>
            <a:r>
              <a:rPr lang="zh-CN" altLang="en-US"/>
              <a:t>发表的评论在哪些</a:t>
            </a:r>
            <a:r>
              <a:rPr lang="en-US" altLang="zh-CN"/>
              <a:t>Post</a:t>
            </a:r>
            <a:r>
              <a:rPr lang="zh-CN" altLang="en-US"/>
              <a:t>下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RPQ</a:t>
            </a:r>
            <a:r>
              <a:rPr lang="zh-CN" altLang="en-US"/>
              <a:t>是一条正则表达式路径，目的是找到满足这条路径的源点和终点对</a:t>
            </a:r>
          </a:p>
          <a:p>
            <a:r>
              <a:rPr lang="zh-CN" altLang="en-US"/>
              <a:t>比如这条路径，从</a:t>
            </a:r>
            <a:r>
              <a:rPr lang="en-US" altLang="zh-CN"/>
              <a:t>Person</a:t>
            </a:r>
            <a:r>
              <a:rPr lang="zh-CN" altLang="en-US"/>
              <a:t>开始经过反向边到</a:t>
            </a:r>
            <a:r>
              <a:rPr lang="en-US" altLang="zh-CN"/>
              <a:t>Comment</a:t>
            </a:r>
            <a:r>
              <a:rPr lang="zh-CN" altLang="en-US"/>
              <a:t>，然后经过一条长度</a:t>
            </a:r>
            <a:r>
              <a:rPr lang="en-US" altLang="zh-CN"/>
              <a:t>&gt;=1</a:t>
            </a:r>
            <a:r>
              <a:rPr lang="zh-CN" altLang="en-US"/>
              <a:t>的边到达</a:t>
            </a:r>
            <a:r>
              <a:rPr lang="en-US" altLang="zh-CN"/>
              <a:t>Post</a:t>
            </a:r>
            <a:r>
              <a:rPr lang="zh-CN" altLang="en-US"/>
              <a:t>，找到每个</a:t>
            </a:r>
            <a:r>
              <a:rPr lang="en-US" altLang="zh-CN"/>
              <a:t>Person</a:t>
            </a:r>
            <a:r>
              <a:rPr lang="zh-CN" altLang="en-US"/>
              <a:t>发表的评论在哪些</a:t>
            </a:r>
            <a:r>
              <a:rPr lang="en-US" altLang="zh-CN"/>
              <a:t>Post</a:t>
            </a:r>
            <a:r>
              <a:rPr lang="zh-CN" altLang="en-US"/>
              <a:t>下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RPQ</a:t>
            </a:r>
            <a:r>
              <a:rPr lang="zh-CN" altLang="en-US"/>
              <a:t>是一条正则表达式路径，目的是找到满足这条路径的源点和终点对</a:t>
            </a:r>
          </a:p>
          <a:p>
            <a:r>
              <a:rPr lang="zh-CN" altLang="en-US"/>
              <a:t>比如这条路径，从</a:t>
            </a:r>
            <a:r>
              <a:rPr lang="en-US" altLang="zh-CN"/>
              <a:t>Person</a:t>
            </a:r>
            <a:r>
              <a:rPr lang="zh-CN" altLang="en-US"/>
              <a:t>开始经过反向边到</a:t>
            </a:r>
            <a:r>
              <a:rPr lang="en-US" altLang="zh-CN"/>
              <a:t>Comment</a:t>
            </a:r>
            <a:r>
              <a:rPr lang="zh-CN" altLang="en-US"/>
              <a:t>，然后经过一条长度</a:t>
            </a:r>
            <a:r>
              <a:rPr lang="en-US" altLang="zh-CN"/>
              <a:t>&gt;=1</a:t>
            </a:r>
            <a:r>
              <a:rPr lang="zh-CN" altLang="en-US"/>
              <a:t>的边到达</a:t>
            </a:r>
            <a:r>
              <a:rPr lang="en-US" altLang="zh-CN"/>
              <a:t>Post</a:t>
            </a:r>
            <a:r>
              <a:rPr lang="zh-CN" altLang="en-US"/>
              <a:t>，找到每个</a:t>
            </a:r>
            <a:r>
              <a:rPr lang="en-US" altLang="zh-CN"/>
              <a:t>Person</a:t>
            </a:r>
            <a:r>
              <a:rPr lang="zh-CN" altLang="en-US"/>
              <a:t>发表的评论在哪些</a:t>
            </a:r>
            <a:r>
              <a:rPr lang="en-US" altLang="zh-CN"/>
              <a:t>Post</a:t>
            </a:r>
            <a:r>
              <a:rPr lang="zh-CN" altLang="en-US"/>
              <a:t>下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RPQ</a:t>
            </a:r>
            <a:r>
              <a:rPr lang="zh-CN" altLang="en-US"/>
              <a:t>是一条正则表达式路径，目的是找到满足这条路径的源点和终点对</a:t>
            </a:r>
          </a:p>
          <a:p>
            <a:r>
              <a:rPr lang="zh-CN" altLang="en-US"/>
              <a:t>比如这条路径，从</a:t>
            </a:r>
            <a:r>
              <a:rPr lang="en-US" altLang="zh-CN"/>
              <a:t>Person</a:t>
            </a:r>
            <a:r>
              <a:rPr lang="zh-CN" altLang="en-US"/>
              <a:t>开始经过反向边到</a:t>
            </a:r>
            <a:r>
              <a:rPr lang="en-US" altLang="zh-CN"/>
              <a:t>Comment</a:t>
            </a:r>
            <a:r>
              <a:rPr lang="zh-CN" altLang="en-US"/>
              <a:t>，然后经过一条长度</a:t>
            </a:r>
            <a:r>
              <a:rPr lang="en-US" altLang="zh-CN"/>
              <a:t>&gt;=1</a:t>
            </a:r>
            <a:r>
              <a:rPr lang="zh-CN" altLang="en-US"/>
              <a:t>的边到达</a:t>
            </a:r>
            <a:r>
              <a:rPr lang="en-US" altLang="zh-CN"/>
              <a:t>Post</a:t>
            </a:r>
            <a:r>
              <a:rPr lang="zh-CN" altLang="en-US"/>
              <a:t>，找到每个</a:t>
            </a:r>
            <a:r>
              <a:rPr lang="en-US" altLang="zh-CN"/>
              <a:t>Person</a:t>
            </a:r>
            <a:r>
              <a:rPr lang="zh-CN" altLang="en-US"/>
              <a:t>发表的评论在哪些</a:t>
            </a:r>
            <a:r>
              <a:rPr lang="en-US" altLang="zh-CN"/>
              <a:t>Post</a:t>
            </a:r>
            <a:r>
              <a:rPr lang="zh-CN" altLang="en-US"/>
              <a:t>下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RPQ</a:t>
            </a:r>
            <a:r>
              <a:rPr lang="zh-CN" altLang="en-US"/>
              <a:t>是一条正则表达式路径，目的是找到满足这条路径的源点和终点对</a:t>
            </a:r>
          </a:p>
          <a:p>
            <a:r>
              <a:rPr lang="zh-CN" altLang="en-US"/>
              <a:t>比如这条路径，从</a:t>
            </a:r>
            <a:r>
              <a:rPr lang="en-US" altLang="zh-CN"/>
              <a:t>Person</a:t>
            </a:r>
            <a:r>
              <a:rPr lang="zh-CN" altLang="en-US"/>
              <a:t>开始经过反向边到</a:t>
            </a:r>
            <a:r>
              <a:rPr lang="en-US" altLang="zh-CN"/>
              <a:t>Comment</a:t>
            </a:r>
            <a:r>
              <a:rPr lang="zh-CN" altLang="en-US"/>
              <a:t>，然后经过一条长度</a:t>
            </a:r>
            <a:r>
              <a:rPr lang="en-US" altLang="zh-CN"/>
              <a:t>&gt;=1</a:t>
            </a:r>
            <a:r>
              <a:rPr lang="zh-CN" altLang="en-US"/>
              <a:t>的边到达</a:t>
            </a:r>
            <a:r>
              <a:rPr lang="en-US" altLang="zh-CN"/>
              <a:t>Post</a:t>
            </a:r>
            <a:r>
              <a:rPr lang="zh-CN" altLang="en-US"/>
              <a:t>，找到每个</a:t>
            </a:r>
            <a:r>
              <a:rPr lang="en-US" altLang="zh-CN"/>
              <a:t>Person</a:t>
            </a:r>
            <a:r>
              <a:rPr lang="zh-CN" altLang="en-US"/>
              <a:t>发表的评论在哪些</a:t>
            </a:r>
            <a:r>
              <a:rPr lang="en-US" altLang="zh-CN"/>
              <a:t>Post</a:t>
            </a:r>
            <a:r>
              <a:rPr lang="zh-CN" altLang="en-US"/>
              <a:t>下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有了这个图之后，对图中的每个节点做代价和基数估计，深度优先遍历，自底向上计算</a:t>
            </a:r>
          </a:p>
          <a:p>
            <a:r>
              <a:rPr lang="zh-CN" altLang="en-US" dirty="0">
                <a:sym typeface="+mn-ea"/>
              </a:rPr>
              <a:t>如果是</a:t>
            </a:r>
            <a:r>
              <a:rPr lang="en-US" altLang="zh-CN" dirty="0">
                <a:sym typeface="+mn-ea"/>
              </a:rPr>
              <a:t>Or</a:t>
            </a:r>
            <a:r>
              <a:rPr lang="zh-CN" altLang="en-US" dirty="0">
                <a:sym typeface="+mn-ea"/>
              </a:rPr>
              <a:t>节点，那么选择孩子中代价最小的节点作为自己的代价</a:t>
            </a:r>
          </a:p>
          <a:p>
            <a:r>
              <a:rPr lang="zh-CN" altLang="en-US" dirty="0">
                <a:sym typeface="+mn-ea"/>
              </a:rPr>
              <a:t>对于连接算符，有从左向右和从右向左两种遍历方法，选择其中代价最小的</a:t>
            </a:r>
          </a:p>
          <a:p>
            <a:r>
              <a:rPr lang="zh-CN" altLang="en-US" dirty="0">
                <a:sym typeface="+mn-ea"/>
              </a:rPr>
              <a:t>叶子节点的基数数量和代价是一样的，向上根据算符的不同计算代价</a:t>
            </a:r>
          </a:p>
          <a:p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如果说不用视图的话，直接用现在的</a:t>
            </a:r>
            <a:r>
              <a:rPr lang="en-US" altLang="zh-CN" dirty="0">
                <a:sym typeface="+mn-ea"/>
              </a:rPr>
              <a:t>AODC</a:t>
            </a:r>
            <a:r>
              <a:rPr lang="zh-CN" altLang="en-US" dirty="0">
                <a:sym typeface="+mn-ea"/>
              </a:rPr>
              <a:t>图可以直接执行工作负载，</a:t>
            </a:r>
            <a:r>
              <a:rPr lang="zh-CN" altLang="en-US">
                <a:sym typeface="+mn-ea"/>
              </a:rPr>
              <a:t>比如</a:t>
            </a:r>
            <a:r>
              <a:rPr lang="en-US" altLang="zh-CN">
                <a:sym typeface="+mn-ea"/>
              </a:rPr>
              <a:t>b/c</a:t>
            </a:r>
            <a:endParaRPr lang="en-US" altLang="zh-CN"/>
          </a:p>
          <a:p>
            <a:r>
              <a:rPr lang="zh-CN" altLang="en-US">
                <a:sym typeface="+mn-ea"/>
              </a:rPr>
              <a:t>先获得所有标签为</a:t>
            </a:r>
            <a:r>
              <a:rPr lang="en-US" altLang="zh-CN">
                <a:sym typeface="+mn-ea"/>
              </a:rPr>
              <a:t>b</a:t>
            </a:r>
            <a:r>
              <a:rPr lang="zh-CN" altLang="en-US">
                <a:sym typeface="+mn-ea"/>
              </a:rPr>
              <a:t>的源点和终点，然后对</a:t>
            </a:r>
            <a:r>
              <a:rPr lang="en-US" altLang="zh-CN">
                <a:sym typeface="+mn-ea"/>
              </a:rPr>
              <a:t>b</a:t>
            </a:r>
            <a:r>
              <a:rPr lang="zh-CN" altLang="en-US">
                <a:sym typeface="+mn-ea"/>
              </a:rPr>
              <a:t>的终点，获取以它为起点的标签为</a:t>
            </a:r>
            <a:r>
              <a:rPr lang="en-US" altLang="zh-CN">
                <a:sym typeface="+mn-ea"/>
              </a:rPr>
              <a:t>c</a:t>
            </a:r>
            <a:r>
              <a:rPr lang="zh-CN" altLang="en-US">
                <a:sym typeface="+mn-ea"/>
              </a:rPr>
              <a:t>的边，得到</a:t>
            </a:r>
            <a:r>
              <a:rPr lang="en-US" altLang="zh-CN">
                <a:sym typeface="+mn-ea"/>
              </a:rPr>
              <a:t>b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sym typeface="+mn-ea"/>
              </a:rPr>
              <a:t>c</a:t>
            </a:r>
            <a:r>
              <a:rPr lang="zh-CN" altLang="en-US">
                <a:sym typeface="+mn-ea"/>
              </a:rPr>
              <a:t>连接的结果，就是这里的</a:t>
            </a:r>
            <a:r>
              <a:rPr lang="en-US" altLang="zh-CN">
                <a:sym typeface="+mn-ea"/>
              </a:rPr>
              <a:t>v6-&gt;v12,v6-&gt;v13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在选择之前，先获取</a:t>
            </a:r>
            <a:r>
              <a:rPr lang="en-US" altLang="zh-CN"/>
              <a:t>AODC</a:t>
            </a:r>
            <a:r>
              <a:rPr lang="zh-CN" altLang="en-US"/>
              <a:t>中每个节点的使用次数，自顶向下遍历，遍历最优的情况会使用的节点，比如对于或节点，只遍历</a:t>
            </a:r>
            <a:r>
              <a:rPr lang="en-US" altLang="zh-CN"/>
              <a:t>cost</a:t>
            </a:r>
            <a:r>
              <a:rPr lang="zh-CN" altLang="en-US"/>
              <a:t>更小的节点，对于这里的</a:t>
            </a:r>
            <a:r>
              <a:rPr lang="en-US" altLang="zh-CN"/>
              <a:t>b/c|d</a:t>
            </a:r>
            <a:r>
              <a:rPr lang="zh-CN" altLang="en-US"/>
              <a:t>，会遍历到</a:t>
            </a:r>
            <a:r>
              <a:rPr lang="en-US" altLang="zh-CN"/>
              <a:t>b/c</a:t>
            </a:r>
            <a:r>
              <a:rPr lang="zh-CN" altLang="en-US"/>
              <a:t>，</a:t>
            </a:r>
            <a:r>
              <a:rPr lang="en-US" altLang="zh-CN"/>
              <a:t>b</a:t>
            </a:r>
            <a:r>
              <a:rPr lang="zh-CN" altLang="en-US"/>
              <a:t>，</a:t>
            </a:r>
            <a:r>
              <a:rPr lang="en-US" altLang="zh-CN"/>
              <a:t>c</a:t>
            </a:r>
            <a:r>
              <a:rPr lang="zh-CN" altLang="en-US"/>
              <a:t>，</a:t>
            </a:r>
            <a:r>
              <a:rPr lang="en-US" altLang="zh-CN"/>
              <a:t>d</a:t>
            </a:r>
            <a:r>
              <a:rPr lang="zh-CN" altLang="en-US"/>
              <a:t>这些节点</a:t>
            </a:r>
            <a:endParaRPr lang="en-US" altLang="zh-CN"/>
          </a:p>
          <a:p>
            <a:r>
              <a:rPr lang="zh-CN" altLang="en-US"/>
              <a:t>然后是视图选择算法，候选视图为重复出现的子查询，先将其根据查询负载中的出现次数降序排序，</a:t>
            </a:r>
          </a:p>
          <a:p>
            <a:r>
              <a:rPr lang="zh-CN" altLang="en-US"/>
              <a:t>然后对每个视图，如果内存预算符合并且不冗余，</a:t>
            </a:r>
          </a:p>
          <a:p>
            <a:r>
              <a:rPr lang="zh-CN" altLang="en-US"/>
              <a:t>先获取该视图的优化，而且有优化的话，则更改每个</a:t>
            </a:r>
            <a:r>
              <a:rPr lang="en-US" altLang="zh-CN"/>
              <a:t>RPQ</a:t>
            </a:r>
            <a:r>
              <a:rPr lang="zh-CN" altLang="en-US"/>
              <a:t>节点的</a:t>
            </a:r>
            <a:r>
              <a:rPr lang="en-US" altLang="zh-CN"/>
              <a:t>use Count</a:t>
            </a:r>
            <a:r>
              <a:rPr lang="zh-CN" altLang="en-US"/>
              <a:t>，更新后如果有已经加入视图集合的视图</a:t>
            </a:r>
            <a:r>
              <a:rPr lang="en-US" altLang="zh-CN"/>
              <a:t>use Count</a:t>
            </a:r>
            <a:r>
              <a:rPr lang="zh-CN" altLang="en-US"/>
              <a:t>为</a:t>
            </a:r>
            <a:r>
              <a:rPr lang="en-US" altLang="zh-CN"/>
              <a:t>0</a:t>
            </a:r>
            <a:r>
              <a:rPr lang="zh-CN" altLang="en-US"/>
              <a:t>，则表示它变成了冗余的视图，那么就把这个视图去掉</a:t>
            </a:r>
          </a:p>
          <a:p>
            <a:r>
              <a:rPr lang="zh-CN" altLang="en-US"/>
              <a:t>比如这里将</a:t>
            </a:r>
            <a:r>
              <a:rPr lang="en-US" altLang="zh-CN"/>
              <a:t>a/b/c</a:t>
            </a:r>
            <a:r>
              <a:rPr lang="zh-CN" altLang="en-US"/>
              <a:t>物化的话，</a:t>
            </a:r>
            <a:r>
              <a:rPr lang="en-US" altLang="zh-CN"/>
              <a:t>(a/b/c)+/(b/c|d*)</a:t>
            </a:r>
            <a:r>
              <a:rPr lang="zh-CN" altLang="en-US"/>
              <a:t>的</a:t>
            </a:r>
            <a:r>
              <a:rPr lang="en-US" altLang="zh-CN"/>
              <a:t>(a/b/c)+</a:t>
            </a:r>
            <a:r>
              <a:rPr lang="zh-CN" altLang="en-US"/>
              <a:t>就不用经过</a:t>
            </a:r>
            <a:r>
              <a:rPr lang="en-US" altLang="zh-CN"/>
              <a:t>(b/c)</a:t>
            </a:r>
          </a:p>
          <a:p>
            <a:r>
              <a:rPr lang="zh-CN" altLang="en-US"/>
              <a:t>表</a:t>
            </a:r>
            <a:r>
              <a:rPr lang="en-US" altLang="zh-CN"/>
              <a:t>3</a:t>
            </a:r>
            <a:r>
              <a:rPr lang="zh-CN" altLang="en-US"/>
              <a:t>是视图选择的例子，这里的内存预算是</a:t>
            </a:r>
            <a:r>
              <a:rPr lang="en-US" altLang="zh-CN"/>
              <a:t>12</a:t>
            </a:r>
            <a:r>
              <a:rPr lang="zh-CN" altLang="en-US"/>
              <a:t>，先获得所有候选视图，这里有</a:t>
            </a:r>
            <a:r>
              <a:rPr lang="en-US" altLang="zh-CN"/>
              <a:t>4</a:t>
            </a:r>
            <a:r>
              <a:rPr lang="zh-CN" altLang="en-US"/>
              <a:t>个，以及他们的使用次数和在工作负载中出现的次数</a:t>
            </a:r>
          </a:p>
          <a:p>
            <a:r>
              <a:rPr lang="zh-CN" altLang="en-US"/>
              <a:t>首先是</a:t>
            </a:r>
            <a:r>
              <a:rPr lang="en-US" altLang="zh-CN"/>
              <a:t>b/c</a:t>
            </a:r>
            <a:r>
              <a:rPr lang="zh-CN" altLang="en-US"/>
              <a:t>，三个查询都会使用这个视图，所以将其加入视图集合，</a:t>
            </a:r>
          </a:p>
          <a:p>
            <a:r>
              <a:rPr lang="zh-CN" altLang="en-US"/>
              <a:t>然后是</a:t>
            </a:r>
            <a:r>
              <a:rPr lang="en-US" altLang="zh-CN"/>
              <a:t>d*</a:t>
            </a:r>
            <a:r>
              <a:rPr lang="zh-CN" altLang="en-US"/>
              <a:t>，从图</a:t>
            </a:r>
            <a:r>
              <a:rPr lang="en-US" altLang="zh-CN"/>
              <a:t>6</a:t>
            </a:r>
            <a:r>
              <a:rPr lang="zh-CN" altLang="en-US"/>
              <a:t>可以看到，总共</a:t>
            </a:r>
            <a:r>
              <a:rPr lang="en-US" altLang="zh-CN"/>
              <a:t>(v0,v5,v7,v11,v14)</a:t>
            </a:r>
            <a:r>
              <a:rPr lang="zh-CN" altLang="en-US"/>
              <a:t>任意两点都符合</a:t>
            </a:r>
            <a:r>
              <a:rPr lang="en-US" altLang="zh-CN"/>
              <a:t>d*</a:t>
            </a:r>
            <a:r>
              <a:rPr lang="zh-CN" altLang="en-US"/>
              <a:t>，共</a:t>
            </a:r>
            <a:r>
              <a:rPr lang="en-US" altLang="zh-CN"/>
              <a:t>10</a:t>
            </a:r>
            <a:r>
              <a:rPr lang="zh-CN" altLang="en-US"/>
              <a:t>个，还有</a:t>
            </a:r>
            <a:r>
              <a:rPr lang="en-US" altLang="zh-CN"/>
              <a:t>v12,v14</a:t>
            </a:r>
            <a:r>
              <a:rPr lang="zh-CN" altLang="en-US"/>
              <a:t>和</a:t>
            </a:r>
            <a:r>
              <a:rPr lang="en-US" altLang="zh-CN"/>
              <a:t>v12,v15</a:t>
            </a:r>
            <a:r>
              <a:rPr lang="zh-CN" altLang="en-US"/>
              <a:t>总共</a:t>
            </a:r>
            <a:r>
              <a:rPr lang="en-US" altLang="zh-CN"/>
              <a:t>12</a:t>
            </a:r>
            <a:r>
              <a:rPr lang="zh-CN" altLang="en-US"/>
              <a:t>个，加上</a:t>
            </a:r>
            <a:r>
              <a:rPr lang="en-US" altLang="zh-CN"/>
              <a:t>2</a:t>
            </a:r>
            <a:r>
              <a:rPr lang="zh-CN" altLang="en-US"/>
              <a:t>超出内存预算，所以不加入</a:t>
            </a:r>
          </a:p>
          <a:p>
            <a:r>
              <a:rPr lang="zh-CN" altLang="en-US"/>
              <a:t>然后</a:t>
            </a:r>
            <a:r>
              <a:rPr lang="en-US" altLang="zh-CN"/>
              <a:t>a/b/c</a:t>
            </a:r>
            <a:r>
              <a:rPr lang="zh-CN" altLang="en-US"/>
              <a:t>，这里</a:t>
            </a:r>
            <a:r>
              <a:rPr lang="en-US" altLang="zh-CN"/>
              <a:t>b/c</a:t>
            </a:r>
            <a:r>
              <a:rPr lang="zh-CN" altLang="en-US"/>
              <a:t>是两个结果</a:t>
            </a:r>
            <a:r>
              <a:rPr lang="en-US" altLang="zh-CN"/>
              <a:t>(v6,v12),(v6,v13)</a:t>
            </a:r>
            <a:r>
              <a:rPr lang="zh-CN" altLang="en-US"/>
              <a:t>和</a:t>
            </a:r>
            <a:r>
              <a:rPr lang="en-US" altLang="zh-CN"/>
              <a:t>4</a:t>
            </a:r>
            <a:r>
              <a:rPr lang="zh-CN" altLang="en-US"/>
              <a:t>条</a:t>
            </a:r>
            <a:r>
              <a:rPr lang="en-US" altLang="zh-CN"/>
              <a:t>a</a:t>
            </a:r>
            <a:r>
              <a:rPr lang="zh-CN" altLang="en-US"/>
              <a:t>标签的边连接，总共</a:t>
            </a:r>
            <a:r>
              <a:rPr lang="en-US" altLang="zh-CN"/>
              <a:t>8</a:t>
            </a:r>
            <a:r>
              <a:rPr lang="zh-CN" altLang="en-US"/>
              <a:t>条，预算为</a:t>
            </a:r>
            <a:r>
              <a:rPr lang="en-US" altLang="zh-CN"/>
              <a:t>10</a:t>
            </a:r>
            <a:r>
              <a:rPr lang="zh-CN" altLang="en-US"/>
              <a:t>，小于</a:t>
            </a:r>
            <a:r>
              <a:rPr lang="en-US" altLang="zh-CN"/>
              <a:t>12</a:t>
            </a:r>
            <a:r>
              <a:rPr lang="zh-CN" altLang="en-US"/>
              <a:t>，所以可以加入，选了</a:t>
            </a:r>
            <a:r>
              <a:rPr lang="en-US" altLang="zh-CN"/>
              <a:t>a/b/c</a:t>
            </a:r>
            <a:r>
              <a:rPr lang="zh-CN" altLang="en-US"/>
              <a:t>之后，</a:t>
            </a:r>
            <a:r>
              <a:rPr lang="en-US" altLang="zh-CN"/>
              <a:t>b/c</a:t>
            </a:r>
            <a:r>
              <a:rPr lang="zh-CN" altLang="en-US"/>
              <a:t>的使用次数会减</a:t>
            </a:r>
            <a:r>
              <a:rPr lang="en-US" altLang="zh-CN"/>
              <a:t>2</a:t>
            </a:r>
            <a:r>
              <a:rPr lang="zh-CN" altLang="en-US"/>
              <a:t>，但是还是大于</a:t>
            </a:r>
            <a:r>
              <a:rPr lang="en-US" altLang="zh-CN"/>
              <a:t>0</a:t>
            </a:r>
            <a:r>
              <a:rPr lang="zh-CN" altLang="en-US"/>
              <a:t>，所以不会去掉</a:t>
            </a:r>
          </a:p>
          <a:p>
            <a:r>
              <a:rPr lang="zh-CN" altLang="en-US"/>
              <a:t>最后</a:t>
            </a:r>
            <a:r>
              <a:rPr lang="en-US" altLang="zh-CN"/>
              <a:t>a/b</a:t>
            </a:r>
            <a:r>
              <a:rPr lang="zh-CN" altLang="en-US"/>
              <a:t>的基数为</a:t>
            </a:r>
            <a:r>
              <a:rPr lang="en-US" altLang="zh-CN"/>
              <a:t>8</a:t>
            </a:r>
            <a:r>
              <a:rPr lang="zh-CN" altLang="en-US"/>
              <a:t>，超出预算，不加入，所以最后选择</a:t>
            </a:r>
            <a:r>
              <a:rPr lang="en-US" altLang="zh-CN"/>
              <a:t>b/c</a:t>
            </a:r>
            <a:r>
              <a:rPr lang="zh-CN" altLang="en-US"/>
              <a:t>和</a:t>
            </a:r>
            <a:r>
              <a:rPr lang="en-US" altLang="zh-CN"/>
              <a:t>a/b/c</a:t>
            </a:r>
            <a:r>
              <a:rPr lang="zh-CN" altLang="en-US"/>
              <a:t>两个视图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实验</a:t>
            </a:r>
            <a:r>
              <a:rPr lang="zh-CN" altLang="en-US">
                <a:sym typeface="+mn-ea"/>
              </a:rPr>
              <a:t>使用了维基百科的数据，有3亿多个点，</a:t>
            </a:r>
            <a:r>
              <a:rPr lang="en-US" altLang="zh-CN">
                <a:sym typeface="+mn-ea"/>
              </a:rPr>
              <a:t>9</a:t>
            </a:r>
            <a:r>
              <a:rPr lang="zh-CN" altLang="en-US">
                <a:sym typeface="+mn-ea"/>
              </a:rPr>
              <a:t>亿多条边，边的不同标签数有五千多种</a:t>
            </a:r>
          </a:p>
          <a:p>
            <a:r>
              <a:rPr lang="zh-CN" altLang="en-US">
                <a:sym typeface="+mn-ea"/>
              </a:rPr>
              <a:t>图</a:t>
            </a:r>
            <a:r>
              <a:rPr lang="en-US" altLang="zh-CN">
                <a:sym typeface="+mn-ea"/>
              </a:rPr>
              <a:t>8</a:t>
            </a:r>
            <a:r>
              <a:rPr lang="zh-CN" altLang="en-US">
                <a:sym typeface="+mn-ea"/>
              </a:rPr>
              <a:t>表示的是内存预算的影响，内存预算越高，选择的视图就越多，视图选择的时间越长，视图物化的时间也越长，视图占用的空间和原数据的比值也越大，但是查询时间大幅缩短</a:t>
            </a:r>
          </a:p>
          <a:p>
            <a:r>
              <a:rPr lang="zh-CN" altLang="en-US">
                <a:sym typeface="+mn-ea"/>
              </a:rPr>
              <a:t>图</a:t>
            </a:r>
            <a:r>
              <a:rPr lang="en-US" altLang="zh-CN">
                <a:sym typeface="+mn-ea"/>
              </a:rPr>
              <a:t>9</a:t>
            </a:r>
            <a:r>
              <a:rPr lang="zh-CN" altLang="en-US">
                <a:sym typeface="+mn-ea"/>
              </a:rPr>
              <a:t>是在不同内存预算下的查询时间对比，</a:t>
            </a:r>
            <a:r>
              <a:rPr lang="en-US" altLang="zh-CN">
                <a:sym typeface="+mn-ea"/>
              </a:rPr>
              <a:t>Qa</a:t>
            </a:r>
            <a:r>
              <a:rPr lang="zh-CN" altLang="en-US">
                <a:sym typeface="+mn-ea"/>
              </a:rPr>
              <a:t>是没有视图的执行时间，</a:t>
            </a:r>
            <a:r>
              <a:rPr lang="en-US" altLang="zh-CN">
                <a:sym typeface="+mn-ea"/>
              </a:rPr>
              <a:t>Qv</a:t>
            </a:r>
            <a:r>
              <a:rPr lang="zh-CN" altLang="en-US">
                <a:sym typeface="+mn-ea"/>
              </a:rPr>
              <a:t>是有视图的执行时间，</a:t>
            </a:r>
            <a:r>
              <a:rPr lang="en-US" altLang="zh-CN">
                <a:sym typeface="+mn-ea"/>
              </a:rPr>
              <a:t>M</a:t>
            </a:r>
            <a:r>
              <a:rPr lang="zh-CN" altLang="en-US">
                <a:sym typeface="+mn-ea"/>
              </a:rPr>
              <a:t>是视图的物化时间，最高比值达到</a:t>
            </a:r>
            <a:r>
              <a:rPr lang="en-US" altLang="zh-CN">
                <a:sym typeface="+mn-ea"/>
              </a:rPr>
              <a:t>9.73</a:t>
            </a:r>
          </a:p>
          <a:p>
            <a:r>
              <a:rPr lang="zh-CN" altLang="en-US">
                <a:sym typeface="+mn-ea"/>
              </a:rPr>
              <a:t>表</a:t>
            </a:r>
            <a:r>
              <a:rPr lang="en-US" altLang="zh-CN">
                <a:sym typeface="+mn-ea"/>
              </a:rPr>
              <a:t>6</a:t>
            </a:r>
            <a:r>
              <a:rPr lang="zh-CN" altLang="en-US">
                <a:sym typeface="+mn-ea"/>
              </a:rPr>
              <a:t>是和目前已有的最好的方法的对比，在执行时间上是大幅领先的，但是内存占用比较大，两者的比值还是很占优势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实验</a:t>
            </a:r>
            <a:r>
              <a:rPr lang="zh-CN" altLang="en-US">
                <a:sym typeface="+mn-ea"/>
              </a:rPr>
              <a:t>使用了维基百科的数据，有3亿多个点，</a:t>
            </a:r>
            <a:r>
              <a:rPr lang="en-US" altLang="zh-CN">
                <a:sym typeface="+mn-ea"/>
              </a:rPr>
              <a:t>9</a:t>
            </a:r>
            <a:r>
              <a:rPr lang="zh-CN" altLang="en-US">
                <a:sym typeface="+mn-ea"/>
              </a:rPr>
              <a:t>亿多条边，边的不同标签数有五千多种</a:t>
            </a:r>
          </a:p>
          <a:p>
            <a:r>
              <a:rPr lang="zh-CN" altLang="en-US">
                <a:sym typeface="+mn-ea"/>
              </a:rPr>
              <a:t>图</a:t>
            </a:r>
            <a:r>
              <a:rPr lang="en-US" altLang="zh-CN">
                <a:sym typeface="+mn-ea"/>
              </a:rPr>
              <a:t>8</a:t>
            </a:r>
            <a:r>
              <a:rPr lang="zh-CN" altLang="en-US">
                <a:sym typeface="+mn-ea"/>
              </a:rPr>
              <a:t>表示的是内存预算的影响，内存预算越高，选择的视图就越多，视图选择的时间越长，视图物化的时间也越长，视图占用的空间和原数据的比值也越大，但是查询时间大幅缩短</a:t>
            </a:r>
          </a:p>
          <a:p>
            <a:r>
              <a:rPr lang="zh-CN" altLang="en-US">
                <a:sym typeface="+mn-ea"/>
              </a:rPr>
              <a:t>图</a:t>
            </a:r>
            <a:r>
              <a:rPr lang="en-US" altLang="zh-CN">
                <a:sym typeface="+mn-ea"/>
              </a:rPr>
              <a:t>9</a:t>
            </a:r>
            <a:r>
              <a:rPr lang="zh-CN" altLang="en-US">
                <a:sym typeface="+mn-ea"/>
              </a:rPr>
              <a:t>是在不同内存预算下的查询时间对比，</a:t>
            </a:r>
            <a:r>
              <a:rPr lang="en-US" altLang="zh-CN">
                <a:sym typeface="+mn-ea"/>
              </a:rPr>
              <a:t>Qa</a:t>
            </a:r>
            <a:r>
              <a:rPr lang="zh-CN" altLang="en-US">
                <a:sym typeface="+mn-ea"/>
              </a:rPr>
              <a:t>是没有视图的执行时间，</a:t>
            </a:r>
            <a:r>
              <a:rPr lang="en-US" altLang="zh-CN">
                <a:sym typeface="+mn-ea"/>
              </a:rPr>
              <a:t>Qv</a:t>
            </a:r>
            <a:r>
              <a:rPr lang="zh-CN" altLang="en-US">
                <a:sym typeface="+mn-ea"/>
              </a:rPr>
              <a:t>是有视图的执行时间，</a:t>
            </a:r>
            <a:r>
              <a:rPr lang="en-US" altLang="zh-CN">
                <a:sym typeface="+mn-ea"/>
              </a:rPr>
              <a:t>M</a:t>
            </a:r>
            <a:r>
              <a:rPr lang="zh-CN" altLang="en-US">
                <a:sym typeface="+mn-ea"/>
              </a:rPr>
              <a:t>是视图的物化时间，最高比值达到</a:t>
            </a:r>
            <a:r>
              <a:rPr lang="en-US" altLang="zh-CN">
                <a:sym typeface="+mn-ea"/>
              </a:rPr>
              <a:t>9.73</a:t>
            </a:r>
          </a:p>
          <a:p>
            <a:r>
              <a:rPr lang="zh-CN" altLang="en-US">
                <a:sym typeface="+mn-ea"/>
              </a:rPr>
              <a:t>表</a:t>
            </a:r>
            <a:r>
              <a:rPr lang="en-US" altLang="zh-CN">
                <a:sym typeface="+mn-ea"/>
              </a:rPr>
              <a:t>6</a:t>
            </a:r>
            <a:r>
              <a:rPr lang="zh-CN" altLang="en-US">
                <a:sym typeface="+mn-ea"/>
              </a:rPr>
              <a:t>是和目前已有的最好的方法的对比，在执行时间上是大幅领先的，但是内存占用比较大，两者的比值还是很占优势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实验</a:t>
            </a:r>
            <a:r>
              <a:rPr lang="zh-CN" altLang="en-US">
                <a:sym typeface="+mn-ea"/>
              </a:rPr>
              <a:t>使用了维基百科的数据，有3亿多个点，</a:t>
            </a:r>
            <a:r>
              <a:rPr lang="en-US" altLang="zh-CN">
                <a:sym typeface="+mn-ea"/>
              </a:rPr>
              <a:t>9</a:t>
            </a:r>
            <a:r>
              <a:rPr lang="zh-CN" altLang="en-US">
                <a:sym typeface="+mn-ea"/>
              </a:rPr>
              <a:t>亿多条边，边的不同标签数有五千多种</a:t>
            </a:r>
          </a:p>
          <a:p>
            <a:r>
              <a:rPr lang="zh-CN" altLang="en-US">
                <a:sym typeface="+mn-ea"/>
              </a:rPr>
              <a:t>图</a:t>
            </a:r>
            <a:r>
              <a:rPr lang="en-US" altLang="zh-CN">
                <a:sym typeface="+mn-ea"/>
              </a:rPr>
              <a:t>8</a:t>
            </a:r>
            <a:r>
              <a:rPr lang="zh-CN" altLang="en-US">
                <a:sym typeface="+mn-ea"/>
              </a:rPr>
              <a:t>表示的是内存预算的影响，内存预算越高，选择的视图就越多，视图选择的时间越长，视图物化的时间也越长，视图占用的空间和原数据的比值也越大，但是查询时间大幅缩短</a:t>
            </a:r>
          </a:p>
          <a:p>
            <a:r>
              <a:rPr lang="zh-CN" altLang="en-US">
                <a:sym typeface="+mn-ea"/>
              </a:rPr>
              <a:t>图</a:t>
            </a:r>
            <a:r>
              <a:rPr lang="en-US" altLang="zh-CN">
                <a:sym typeface="+mn-ea"/>
              </a:rPr>
              <a:t>9</a:t>
            </a:r>
            <a:r>
              <a:rPr lang="zh-CN" altLang="en-US">
                <a:sym typeface="+mn-ea"/>
              </a:rPr>
              <a:t>是在不同内存预算下的查询时间对比，</a:t>
            </a:r>
            <a:r>
              <a:rPr lang="en-US" altLang="zh-CN">
                <a:sym typeface="+mn-ea"/>
              </a:rPr>
              <a:t>Qa</a:t>
            </a:r>
            <a:r>
              <a:rPr lang="zh-CN" altLang="en-US">
                <a:sym typeface="+mn-ea"/>
              </a:rPr>
              <a:t>是没有视图的执行时间，</a:t>
            </a:r>
            <a:r>
              <a:rPr lang="en-US" altLang="zh-CN">
                <a:sym typeface="+mn-ea"/>
              </a:rPr>
              <a:t>Qv</a:t>
            </a:r>
            <a:r>
              <a:rPr lang="zh-CN" altLang="en-US">
                <a:sym typeface="+mn-ea"/>
              </a:rPr>
              <a:t>是有视图的执行时间，</a:t>
            </a:r>
            <a:r>
              <a:rPr lang="en-US" altLang="zh-CN">
                <a:sym typeface="+mn-ea"/>
              </a:rPr>
              <a:t>M</a:t>
            </a:r>
            <a:r>
              <a:rPr lang="zh-CN" altLang="en-US">
                <a:sym typeface="+mn-ea"/>
              </a:rPr>
              <a:t>是视图的物化时间，最高比值达到</a:t>
            </a:r>
            <a:r>
              <a:rPr lang="en-US" altLang="zh-CN">
                <a:sym typeface="+mn-ea"/>
              </a:rPr>
              <a:t>9.73</a:t>
            </a:r>
          </a:p>
          <a:p>
            <a:r>
              <a:rPr lang="zh-CN" altLang="en-US">
                <a:sym typeface="+mn-ea"/>
              </a:rPr>
              <a:t>表</a:t>
            </a:r>
            <a:r>
              <a:rPr lang="en-US" altLang="zh-CN">
                <a:sym typeface="+mn-ea"/>
              </a:rPr>
              <a:t>6</a:t>
            </a:r>
            <a:r>
              <a:rPr lang="zh-CN" altLang="en-US">
                <a:sym typeface="+mn-ea"/>
              </a:rPr>
              <a:t>是和目前已有的最好的方法的对比，在执行时间上是大幅领先的，但是内存占用比较大，两者的比值还是很占优势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实验</a:t>
            </a:r>
            <a:r>
              <a:rPr lang="zh-CN" altLang="en-US">
                <a:sym typeface="+mn-ea"/>
              </a:rPr>
              <a:t>使用了维基百科的数据，有3亿多个点，</a:t>
            </a:r>
            <a:r>
              <a:rPr lang="en-US" altLang="zh-CN">
                <a:sym typeface="+mn-ea"/>
              </a:rPr>
              <a:t>9</a:t>
            </a:r>
            <a:r>
              <a:rPr lang="zh-CN" altLang="en-US">
                <a:sym typeface="+mn-ea"/>
              </a:rPr>
              <a:t>亿多条边，边的不同标签数有五千多种</a:t>
            </a:r>
          </a:p>
          <a:p>
            <a:r>
              <a:rPr lang="zh-CN" altLang="en-US">
                <a:sym typeface="+mn-ea"/>
              </a:rPr>
              <a:t>图</a:t>
            </a:r>
            <a:r>
              <a:rPr lang="en-US" altLang="zh-CN">
                <a:sym typeface="+mn-ea"/>
              </a:rPr>
              <a:t>8</a:t>
            </a:r>
            <a:r>
              <a:rPr lang="zh-CN" altLang="en-US">
                <a:sym typeface="+mn-ea"/>
              </a:rPr>
              <a:t>表示的是内存预算的影响，内存预算越高，选择的视图就越多，视图选择的时间越长，视图物化的时间也越长，视图占用的空间和原数据的比值也越大，但是查询时间大幅缩短</a:t>
            </a:r>
          </a:p>
          <a:p>
            <a:r>
              <a:rPr lang="zh-CN" altLang="en-US">
                <a:sym typeface="+mn-ea"/>
              </a:rPr>
              <a:t>图</a:t>
            </a:r>
            <a:r>
              <a:rPr lang="en-US" altLang="zh-CN">
                <a:sym typeface="+mn-ea"/>
              </a:rPr>
              <a:t>9</a:t>
            </a:r>
            <a:r>
              <a:rPr lang="zh-CN" altLang="en-US">
                <a:sym typeface="+mn-ea"/>
              </a:rPr>
              <a:t>是在不同内存预算下的查询时间对比，</a:t>
            </a:r>
            <a:r>
              <a:rPr lang="en-US" altLang="zh-CN">
                <a:sym typeface="+mn-ea"/>
              </a:rPr>
              <a:t>Qa</a:t>
            </a:r>
            <a:r>
              <a:rPr lang="zh-CN" altLang="en-US">
                <a:sym typeface="+mn-ea"/>
              </a:rPr>
              <a:t>是没有视图的执行时间，</a:t>
            </a:r>
            <a:r>
              <a:rPr lang="en-US" altLang="zh-CN">
                <a:sym typeface="+mn-ea"/>
              </a:rPr>
              <a:t>Qv</a:t>
            </a:r>
            <a:r>
              <a:rPr lang="zh-CN" altLang="en-US">
                <a:sym typeface="+mn-ea"/>
              </a:rPr>
              <a:t>是有视图的执行时间，</a:t>
            </a:r>
            <a:r>
              <a:rPr lang="en-US" altLang="zh-CN">
                <a:sym typeface="+mn-ea"/>
              </a:rPr>
              <a:t>M</a:t>
            </a:r>
            <a:r>
              <a:rPr lang="zh-CN" altLang="en-US">
                <a:sym typeface="+mn-ea"/>
              </a:rPr>
              <a:t>是视图的物化时间，最高比值达到</a:t>
            </a:r>
            <a:r>
              <a:rPr lang="en-US" altLang="zh-CN">
                <a:sym typeface="+mn-ea"/>
              </a:rPr>
              <a:t>9.73</a:t>
            </a:r>
          </a:p>
          <a:p>
            <a:r>
              <a:rPr lang="zh-CN" altLang="en-US">
                <a:sym typeface="+mn-ea"/>
              </a:rPr>
              <a:t>表</a:t>
            </a:r>
            <a:r>
              <a:rPr lang="en-US" altLang="zh-CN">
                <a:sym typeface="+mn-ea"/>
              </a:rPr>
              <a:t>6</a:t>
            </a:r>
            <a:r>
              <a:rPr lang="zh-CN" altLang="en-US">
                <a:sym typeface="+mn-ea"/>
              </a:rPr>
              <a:t>是和目前已有的最好的方法的对比，在执行时间上是大幅领先的，但是内存占用比较大，两者的比值还是很占优势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实验</a:t>
            </a:r>
            <a:r>
              <a:rPr lang="zh-CN" altLang="en-US">
                <a:sym typeface="+mn-ea"/>
              </a:rPr>
              <a:t>使用了维基百科的数据，有3亿多个点，</a:t>
            </a:r>
            <a:r>
              <a:rPr lang="en-US" altLang="zh-CN">
                <a:sym typeface="+mn-ea"/>
              </a:rPr>
              <a:t>9</a:t>
            </a:r>
            <a:r>
              <a:rPr lang="zh-CN" altLang="en-US">
                <a:sym typeface="+mn-ea"/>
              </a:rPr>
              <a:t>亿多条边，边的不同标签数有五千多种</a:t>
            </a:r>
          </a:p>
          <a:p>
            <a:r>
              <a:rPr lang="zh-CN" altLang="en-US">
                <a:sym typeface="+mn-ea"/>
              </a:rPr>
              <a:t>图</a:t>
            </a:r>
            <a:r>
              <a:rPr lang="en-US" altLang="zh-CN">
                <a:sym typeface="+mn-ea"/>
              </a:rPr>
              <a:t>8</a:t>
            </a:r>
            <a:r>
              <a:rPr lang="zh-CN" altLang="en-US">
                <a:sym typeface="+mn-ea"/>
              </a:rPr>
              <a:t>表示的是内存预算的影响，内存预算越高，选择的视图就越多，视图选择的时间越长，视图物化的时间也越长，视图占用的空间和原数据的比值也越大，但是查询时间大幅缩短</a:t>
            </a:r>
          </a:p>
          <a:p>
            <a:r>
              <a:rPr lang="zh-CN" altLang="en-US">
                <a:sym typeface="+mn-ea"/>
              </a:rPr>
              <a:t>图</a:t>
            </a:r>
            <a:r>
              <a:rPr lang="en-US" altLang="zh-CN">
                <a:sym typeface="+mn-ea"/>
              </a:rPr>
              <a:t>9</a:t>
            </a:r>
            <a:r>
              <a:rPr lang="zh-CN" altLang="en-US">
                <a:sym typeface="+mn-ea"/>
              </a:rPr>
              <a:t>是在不同内存预算下的查询时间对比，</a:t>
            </a:r>
            <a:r>
              <a:rPr lang="en-US" altLang="zh-CN">
                <a:sym typeface="+mn-ea"/>
              </a:rPr>
              <a:t>Qa</a:t>
            </a:r>
            <a:r>
              <a:rPr lang="zh-CN" altLang="en-US">
                <a:sym typeface="+mn-ea"/>
              </a:rPr>
              <a:t>是没有视图的执行时间，</a:t>
            </a:r>
            <a:r>
              <a:rPr lang="en-US" altLang="zh-CN">
                <a:sym typeface="+mn-ea"/>
              </a:rPr>
              <a:t>Qv</a:t>
            </a:r>
            <a:r>
              <a:rPr lang="zh-CN" altLang="en-US">
                <a:sym typeface="+mn-ea"/>
              </a:rPr>
              <a:t>是有视图的执行时间，</a:t>
            </a:r>
            <a:r>
              <a:rPr lang="en-US" altLang="zh-CN">
                <a:sym typeface="+mn-ea"/>
              </a:rPr>
              <a:t>M</a:t>
            </a:r>
            <a:r>
              <a:rPr lang="zh-CN" altLang="en-US">
                <a:sym typeface="+mn-ea"/>
              </a:rPr>
              <a:t>是视图的物化时间，最高比值达到</a:t>
            </a:r>
            <a:r>
              <a:rPr lang="en-US" altLang="zh-CN">
                <a:sym typeface="+mn-ea"/>
              </a:rPr>
              <a:t>9.73</a:t>
            </a:r>
          </a:p>
          <a:p>
            <a:r>
              <a:rPr lang="zh-CN" altLang="en-US">
                <a:sym typeface="+mn-ea"/>
              </a:rPr>
              <a:t>表</a:t>
            </a:r>
            <a:r>
              <a:rPr lang="en-US" altLang="zh-CN">
                <a:sym typeface="+mn-ea"/>
              </a:rPr>
              <a:t>6</a:t>
            </a:r>
            <a:r>
              <a:rPr lang="zh-CN" altLang="en-US">
                <a:sym typeface="+mn-ea"/>
              </a:rPr>
              <a:t>是和目前已有的最好的方法的对比，在执行时间上是大幅领先的，但是内存占用比较大，两者的比值还是很占优势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zh-CN" altLang="en-US" dirty="0">
                <a:sym typeface="+mn-ea"/>
              </a:rPr>
              <a:t>使用了维基百科的数据，有3亿多个点，</a:t>
            </a:r>
            <a:r>
              <a:rPr lang="en-US" altLang="zh-CN" dirty="0">
                <a:sym typeface="+mn-ea"/>
              </a:rPr>
              <a:t>9</a:t>
            </a:r>
            <a:r>
              <a:rPr lang="zh-CN" altLang="en-US" dirty="0">
                <a:sym typeface="+mn-ea"/>
              </a:rPr>
              <a:t>亿多条边，边的不同标签数有五千多种</a:t>
            </a:r>
          </a:p>
          <a:p>
            <a:r>
              <a:rPr lang="zh-CN" altLang="en-US" dirty="0">
                <a:sym typeface="+mn-ea"/>
              </a:rPr>
              <a:t>图</a:t>
            </a:r>
            <a:r>
              <a:rPr lang="en-US" altLang="zh-CN" dirty="0">
                <a:sym typeface="+mn-ea"/>
              </a:rPr>
              <a:t>8</a:t>
            </a:r>
            <a:r>
              <a:rPr lang="zh-CN" altLang="en-US" dirty="0">
                <a:sym typeface="+mn-ea"/>
              </a:rPr>
              <a:t>表示的是内存预算的影响，内存预算越高，选择的视图就越多，视图选择的时间越长，视图物化的时间也越长，视图占用的空间和原数据的比值也越大，但是查询时间大幅缩短</a:t>
            </a:r>
          </a:p>
          <a:p>
            <a:r>
              <a:rPr lang="zh-CN" altLang="en-US" dirty="0">
                <a:sym typeface="+mn-ea"/>
              </a:rPr>
              <a:t>图</a:t>
            </a:r>
            <a:r>
              <a:rPr lang="en-US" altLang="zh-CN" dirty="0">
                <a:sym typeface="+mn-ea"/>
              </a:rPr>
              <a:t>9</a:t>
            </a:r>
            <a:r>
              <a:rPr lang="zh-CN" altLang="en-US" dirty="0">
                <a:sym typeface="+mn-ea"/>
              </a:rPr>
              <a:t>是在不同内存预算下的查询时间对比，</a:t>
            </a:r>
            <a:r>
              <a:rPr lang="en-US" altLang="zh-CN" dirty="0" err="1">
                <a:sym typeface="+mn-ea"/>
              </a:rPr>
              <a:t>Qa</a:t>
            </a:r>
            <a:r>
              <a:rPr lang="zh-CN" altLang="en-US" dirty="0">
                <a:sym typeface="+mn-ea"/>
              </a:rPr>
              <a:t>是没有视图的执行时间，</a:t>
            </a:r>
            <a:r>
              <a:rPr lang="en-US" altLang="zh-CN" dirty="0">
                <a:sym typeface="+mn-ea"/>
              </a:rPr>
              <a:t>Qv</a:t>
            </a:r>
            <a:r>
              <a:rPr lang="zh-CN" altLang="en-US" dirty="0">
                <a:sym typeface="+mn-ea"/>
              </a:rPr>
              <a:t>是有视图的执行时间，</a:t>
            </a:r>
            <a:r>
              <a:rPr lang="en-US" altLang="zh-CN" dirty="0">
                <a:sym typeface="+mn-ea"/>
              </a:rPr>
              <a:t>M</a:t>
            </a:r>
            <a:r>
              <a:rPr lang="zh-CN" altLang="en-US" dirty="0">
                <a:sym typeface="+mn-ea"/>
              </a:rPr>
              <a:t>是视图的物化时间，最高比值达到</a:t>
            </a:r>
            <a:r>
              <a:rPr lang="en-US" altLang="zh-CN" dirty="0">
                <a:sym typeface="+mn-ea"/>
              </a:rPr>
              <a:t>9.73</a:t>
            </a:r>
          </a:p>
          <a:p>
            <a:r>
              <a:rPr lang="zh-CN" altLang="en-US" dirty="0">
                <a:sym typeface="+mn-ea"/>
              </a:rPr>
              <a:t>表</a:t>
            </a:r>
            <a:r>
              <a:rPr lang="en-US" altLang="zh-CN" dirty="0">
                <a:sym typeface="+mn-ea"/>
              </a:rPr>
              <a:t>6</a:t>
            </a:r>
            <a:r>
              <a:rPr lang="zh-CN" altLang="en-US" dirty="0">
                <a:sym typeface="+mn-ea"/>
              </a:rPr>
              <a:t>是和目前已有的最好的方法的对比，在执行时间上是大幅领先的，但是内存占用比较大，两者的比值还是很占优势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实验</a:t>
            </a:r>
            <a:r>
              <a:rPr lang="zh-CN" altLang="en-US">
                <a:sym typeface="+mn-ea"/>
              </a:rPr>
              <a:t>使用了维基百科的数据，有3亿多个点，</a:t>
            </a:r>
            <a:r>
              <a:rPr lang="en-US" altLang="zh-CN">
                <a:sym typeface="+mn-ea"/>
              </a:rPr>
              <a:t>9</a:t>
            </a:r>
            <a:r>
              <a:rPr lang="zh-CN" altLang="en-US">
                <a:sym typeface="+mn-ea"/>
              </a:rPr>
              <a:t>亿多条边，边的不同标签数有五千多种</a:t>
            </a:r>
          </a:p>
          <a:p>
            <a:r>
              <a:rPr lang="zh-CN" altLang="en-US">
                <a:sym typeface="+mn-ea"/>
              </a:rPr>
              <a:t>图</a:t>
            </a:r>
            <a:r>
              <a:rPr lang="en-US" altLang="zh-CN">
                <a:sym typeface="+mn-ea"/>
              </a:rPr>
              <a:t>8</a:t>
            </a:r>
            <a:r>
              <a:rPr lang="zh-CN" altLang="en-US">
                <a:sym typeface="+mn-ea"/>
              </a:rPr>
              <a:t>表示的是内存预算的影响，内存预算越高，选择的视图就越多，视图选择的时间越长，视图物化的时间也越长，视图占用的空间和原数据的比值也越大，但是查询时间大幅缩短</a:t>
            </a:r>
          </a:p>
          <a:p>
            <a:r>
              <a:rPr lang="zh-CN" altLang="en-US">
                <a:sym typeface="+mn-ea"/>
              </a:rPr>
              <a:t>图</a:t>
            </a:r>
            <a:r>
              <a:rPr lang="en-US" altLang="zh-CN">
                <a:sym typeface="+mn-ea"/>
              </a:rPr>
              <a:t>9</a:t>
            </a:r>
            <a:r>
              <a:rPr lang="zh-CN" altLang="en-US">
                <a:sym typeface="+mn-ea"/>
              </a:rPr>
              <a:t>是在不同内存预算下的查询时间对比，</a:t>
            </a:r>
            <a:r>
              <a:rPr lang="en-US" altLang="zh-CN">
                <a:sym typeface="+mn-ea"/>
              </a:rPr>
              <a:t>Qa</a:t>
            </a:r>
            <a:r>
              <a:rPr lang="zh-CN" altLang="en-US">
                <a:sym typeface="+mn-ea"/>
              </a:rPr>
              <a:t>是没有视图的执行时间，</a:t>
            </a:r>
            <a:r>
              <a:rPr lang="en-US" altLang="zh-CN">
                <a:sym typeface="+mn-ea"/>
              </a:rPr>
              <a:t>Qv</a:t>
            </a:r>
            <a:r>
              <a:rPr lang="zh-CN" altLang="en-US">
                <a:sym typeface="+mn-ea"/>
              </a:rPr>
              <a:t>是有视图的执行时间，</a:t>
            </a:r>
            <a:r>
              <a:rPr lang="en-US" altLang="zh-CN">
                <a:sym typeface="+mn-ea"/>
              </a:rPr>
              <a:t>M</a:t>
            </a:r>
            <a:r>
              <a:rPr lang="zh-CN" altLang="en-US">
                <a:sym typeface="+mn-ea"/>
              </a:rPr>
              <a:t>是视图的物化时间，最高比值达到</a:t>
            </a:r>
            <a:r>
              <a:rPr lang="en-US" altLang="zh-CN">
                <a:sym typeface="+mn-ea"/>
              </a:rPr>
              <a:t>9.73</a:t>
            </a:r>
          </a:p>
          <a:p>
            <a:r>
              <a:rPr lang="zh-CN" altLang="en-US">
                <a:sym typeface="+mn-ea"/>
              </a:rPr>
              <a:t>表</a:t>
            </a:r>
            <a:r>
              <a:rPr lang="en-US" altLang="zh-CN">
                <a:sym typeface="+mn-ea"/>
              </a:rPr>
              <a:t>6</a:t>
            </a:r>
            <a:r>
              <a:rPr lang="zh-CN" altLang="en-US">
                <a:sym typeface="+mn-ea"/>
              </a:rPr>
              <a:t>是和目前已有的最好的方法的对比，在执行时间上是大幅领先的，但是内存占用比较大，两者的比值还是很占优势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/>
            <p:cNvSpPr>
              <a:spLocks noChangeAspect="1"/>
            </p:cNvSpPr>
            <p:nvPr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/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914400"/>
            <a:ext cx="11136976" cy="5441953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张昱：项目结题验收汇报概述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146516" y="941696"/>
            <a:ext cx="11901001" cy="5360408"/>
          </a:xfrm>
          <a:prstGeom prst="rect">
            <a:avLst/>
          </a:prstGeom>
        </p:spPr>
        <p:txBody>
          <a:bodyPr/>
          <a:lstStyle>
            <a:lvl1pPr marL="273050" indent="-27305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2"/>
              </a:buBlip>
              <a:defRPr lang="zh-CN" altLang="en-US" sz="2800" b="1" kern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27380" indent="-316230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n"/>
              <a:defRPr kumimoji="1" lang="en-US" altLang="zh-CN" sz="24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00430" indent="-22860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160780" indent="-228600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ü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1403985" indent="-2286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00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r>
              <a:rPr kumimoji="1" lang="zh-CN" altLang="en-US" dirty="0"/>
              <a:t>编辑母版文本样式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第二级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第三级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第四级 </a:t>
            </a:r>
            <a:endParaRPr kumimoji="1" lang="en-US" altLang="zh-CN" dirty="0"/>
          </a:p>
          <a:p>
            <a:pPr lvl="4"/>
            <a:r>
              <a:rPr kumimoji="1" lang="zh-CN" altLang="en-US" dirty="0"/>
              <a:t>第五级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5066" y="136525"/>
            <a:ext cx="9672834" cy="614913"/>
          </a:xfrm>
        </p:spPr>
        <p:txBody>
          <a:bodyPr/>
          <a:lstStyle>
            <a:lvl1pPr>
              <a:defRPr sz="3600"/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kumimoji="1" lang="zh-CN" altLang="en-US"/>
              <a:t>张昱：项目结题验收汇报概述</a:t>
            </a:r>
            <a:endParaRPr kumimoji="1" lang="zh-CN" altLang="en-US" dirty="0"/>
          </a:p>
        </p:txBody>
      </p:sp>
      <p:sp>
        <p:nvSpPr>
          <p:cNvPr id="7" name="矩形: 圆角 22"/>
          <p:cNvSpPr/>
          <p:nvPr userDrawn="1"/>
        </p:nvSpPr>
        <p:spPr>
          <a:xfrm>
            <a:off x="11556957" y="6292872"/>
            <a:ext cx="455007" cy="45500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平行四边形 9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XX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YY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张昱：项目结题验收汇报概述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CC471A84-A18C-41AE-AACC-0B3972D6D193}" type="slidenum">
              <a:rPr lang="zh-CN" altLang="en-US" smtClean="0"/>
              <a:t>1</a:t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09" y="515462"/>
            <a:ext cx="3506728" cy="58737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860884" y="2269567"/>
            <a:ext cx="8470232" cy="964245"/>
            <a:chOff x="995045" y="1856477"/>
            <a:chExt cx="7153910" cy="964245"/>
          </a:xfrm>
        </p:grpSpPr>
        <p:sp>
          <p:nvSpPr>
            <p:cNvPr id="4" name="矩形: 圆角 4"/>
            <p:cNvSpPr/>
            <p:nvPr/>
          </p:nvSpPr>
          <p:spPr>
            <a:xfrm>
              <a:off x="995045" y="1907756"/>
              <a:ext cx="7153910" cy="86169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000000"/>
                  </a:solidFill>
                  <a:effectLst/>
                  <a:latin typeface="Times New Roman" panose="02020603050405020304" charset="0"/>
                  <a:cs typeface="Times New Roman" panose="02020603050405020304" charset="0"/>
                </a:rPr>
                <a:t>Combining Small Language Models and Large Language Models for Zero-Shot NL2SQL</a:t>
              </a: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95045" y="1856477"/>
              <a:ext cx="7153910" cy="964245"/>
              <a:chOff x="631309" y="1723634"/>
              <a:chExt cx="7153910" cy="964245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631309" y="1723634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631309" y="2687879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9" name="组合 8"/>
          <p:cNvGrpSpPr/>
          <p:nvPr/>
        </p:nvGrpSpPr>
        <p:grpSpPr>
          <a:xfrm>
            <a:off x="4466856" y="5317781"/>
            <a:ext cx="2953487" cy="617743"/>
            <a:chOff x="1091964" y="3852036"/>
            <a:chExt cx="2521322" cy="380486"/>
          </a:xfrm>
        </p:grpSpPr>
        <p:sp>
          <p:nvSpPr>
            <p:cNvPr id="10" name="矩形: 圆角 14"/>
            <p:cNvSpPr/>
            <p:nvPr/>
          </p:nvSpPr>
          <p:spPr>
            <a:xfrm>
              <a:off x="1404205" y="3852036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zh-CN" altLang="en-US" sz="2400" b="1" dirty="0">
                  <a:cs typeface="+mn-ea"/>
                  <a:sym typeface="+mn-lt"/>
                </a:rPr>
                <a:t>魏星迪</a:t>
              </a:r>
            </a:p>
          </p:txBody>
        </p:sp>
        <p:sp>
          <p:nvSpPr>
            <p:cNvPr id="11" name="矩形: 圆角 13"/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报告人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00679" y="4636123"/>
            <a:ext cx="5190641" cy="276999"/>
            <a:chOff x="2765844" y="4561711"/>
            <a:chExt cx="1391877" cy="453568"/>
          </a:xfrm>
        </p:grpSpPr>
        <p:sp>
          <p:nvSpPr>
            <p:cNvPr id="13" name="文本框 12"/>
            <p:cNvSpPr txBox="1"/>
            <p:nvPr/>
          </p:nvSpPr>
          <p:spPr>
            <a:xfrm flipH="1">
              <a:off x="4157656" y="460732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600"/>
                </a:spcAft>
              </a:pPr>
              <a:endParaRPr lang="zh-CN" altLang="en-US" b="1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flipH="1">
              <a:off x="2765844" y="4561711"/>
              <a:ext cx="1355039" cy="45356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endParaRPr lang="en-US" altLang="zh-CN" dirty="0"/>
            </a:p>
          </p:txBody>
        </p:sp>
      </p:grpSp>
      <p:cxnSp>
        <p:nvCxnSpPr>
          <p:cNvPr id="15" name="直接连接符 14"/>
          <p:cNvCxnSpPr/>
          <p:nvPr/>
        </p:nvCxnSpPr>
        <p:spPr bwMode="auto">
          <a:xfrm flipV="1">
            <a:off x="1860883" y="5152873"/>
            <a:ext cx="8380800" cy="367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直接连接符 19"/>
          <p:cNvCxnSpPr/>
          <p:nvPr/>
        </p:nvCxnSpPr>
        <p:spPr bwMode="auto">
          <a:xfrm>
            <a:off x="761362" y="808731"/>
            <a:ext cx="3240000" cy="0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文本框 20"/>
          <p:cNvSpPr txBox="1"/>
          <p:nvPr/>
        </p:nvSpPr>
        <p:spPr>
          <a:xfrm>
            <a:off x="4466856" y="4638228"/>
            <a:ext cx="2896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VLDB 2024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345" y="3285490"/>
            <a:ext cx="6986270" cy="13881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背景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自然语言到</a:t>
            </a:r>
            <a:r>
              <a:rPr lang="en-US" altLang="zh-CN"/>
              <a:t> SQL </a:t>
            </a:r>
            <a:r>
              <a:rPr lang="zh-CN" altLang="en-US"/>
              <a:t>（</a:t>
            </a:r>
            <a:r>
              <a:rPr lang="en-US" altLang="zh-CN"/>
              <a:t>NL2SQL</a:t>
            </a:r>
            <a:r>
              <a:rPr lang="zh-CN" altLang="en-US"/>
              <a:t>）</a:t>
            </a:r>
            <a:r>
              <a:rPr lang="en-US" altLang="zh-CN"/>
              <a:t> </a:t>
            </a:r>
            <a:r>
              <a:rPr lang="zh-CN" altLang="en-US"/>
              <a:t>将自然语言问题转换为</a:t>
            </a:r>
            <a:r>
              <a:rPr lang="en-US" altLang="zh-CN"/>
              <a:t> SQL </a:t>
            </a:r>
            <a:r>
              <a:rPr lang="zh-CN" altLang="en-US"/>
              <a:t>查询，使非技术用户更容易访问和分析数据，因此可用于商业智能、数据分析和其他数据驱动的应用程序。</a:t>
            </a:r>
          </a:p>
          <a:p>
            <a:r>
              <a:rPr lang="zh-CN" altLang="en-US"/>
              <a:t>现在的方法在部署到新环境中，还需要大量的注释数据来重新训练，导致数据依赖巨大。</a:t>
            </a:r>
          </a:p>
          <a:p>
            <a:r>
              <a:rPr lang="zh-CN" altLang="en-US"/>
              <a:t>测试环境中不同的语言现象（例如，缩写、同义词等）可能会导致现有</a:t>
            </a:r>
            <a:r>
              <a:rPr lang="en-US" altLang="zh-CN"/>
              <a:t> NL2SQL </a:t>
            </a:r>
            <a:r>
              <a:rPr lang="zh-CN" altLang="en-US"/>
              <a:t>模型的性能急剧下降</a:t>
            </a:r>
          </a:p>
          <a:p>
            <a:r>
              <a:rPr lang="en-US" altLang="zh-CN"/>
              <a:t>SLM</a:t>
            </a:r>
            <a:r>
              <a:t>预训练的数据集合和实际数据集有差距导致其结果出错，</a:t>
            </a:r>
            <a:r>
              <a:rPr lang="en-US" altLang="zh-CN"/>
              <a:t>LLM</a:t>
            </a:r>
            <a:r>
              <a:t>有着更强大的推理能力，但是往往会无法实现精确的的模式对齐。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动机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SLM </a:t>
            </a:r>
            <a:r>
              <a:rPr lang="zh-CN" altLang="en-US"/>
              <a:t>可以更好地理解数据库架构和</a:t>
            </a:r>
            <a:r>
              <a:rPr lang="en-US" altLang="zh-CN"/>
              <a:t> SQL </a:t>
            </a:r>
            <a:r>
              <a:rPr lang="zh-CN" altLang="en-US"/>
              <a:t>语法，这使其能够在结构识别和架构对齐方面表现出色。</a:t>
            </a:r>
          </a:p>
          <a:p>
            <a:r>
              <a:rPr lang="zh-CN" altLang="en-US"/>
              <a:t>相比之下，现有研究表明，由于缺乏主要知识，</a:t>
            </a:r>
            <a:r>
              <a:rPr lang="en-US" altLang="zh-CN"/>
              <a:t>LLM </a:t>
            </a:r>
            <a:r>
              <a:rPr lang="zh-CN" altLang="en-US"/>
              <a:t>经常面临</a:t>
            </a:r>
            <a:r>
              <a:rPr lang="en-US" altLang="zh-CN"/>
              <a:t>“</a:t>
            </a:r>
            <a:r>
              <a:rPr lang="zh-CN" altLang="en-US"/>
              <a:t>幻觉</a:t>
            </a:r>
            <a:r>
              <a:rPr lang="en-US" altLang="zh-CN"/>
              <a:t>”</a:t>
            </a:r>
            <a:r>
              <a:rPr lang="zh-CN" altLang="en-US"/>
              <a:t>问题，生成与给定指令无关的文本</a:t>
            </a:r>
            <a:r>
              <a:rPr lang="en-US" altLang="zh-CN"/>
              <a:t> </a:t>
            </a:r>
            <a:r>
              <a:rPr lang="zh-CN" altLang="en-US"/>
              <a:t>。</a:t>
            </a:r>
          </a:p>
          <a:p>
            <a:r>
              <a:rPr lang="zh-CN" altLang="en-US"/>
              <a:t>通用</a:t>
            </a:r>
            <a:r>
              <a:rPr lang="en-US" altLang="zh-CN"/>
              <a:t> LLM </a:t>
            </a:r>
            <a:r>
              <a:rPr lang="zh-CN" altLang="en-US"/>
              <a:t>具有强大的语言推理能力</a:t>
            </a:r>
            <a:r>
              <a:rPr lang="en-US" altLang="zh-CN"/>
              <a:t> </a:t>
            </a:r>
            <a:r>
              <a:t>，</a:t>
            </a:r>
            <a:r>
              <a:rPr lang="zh-CN" altLang="en-US"/>
              <a:t>非常适合需要复杂条件推理的</a:t>
            </a:r>
            <a:r>
              <a:rPr lang="en-US" altLang="zh-CN"/>
              <a:t> SQL </a:t>
            </a:r>
            <a:r>
              <a:rPr lang="zh-CN" altLang="en-US"/>
              <a:t>完成。此外，</a:t>
            </a:r>
            <a:r>
              <a:rPr lang="en-US" altLang="zh-CN"/>
              <a:t>LLM </a:t>
            </a:r>
            <a:r>
              <a:rPr lang="zh-CN" altLang="en-US"/>
              <a:t>还表现出出色的交互能力，使其能够通过适当的反馈有效地执行纠错。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</a:p>
        </p:txBody>
      </p:sp>
      <p:pic>
        <p:nvPicPr>
          <p:cNvPr id="6" name="内容占位符 5"/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201930" y="630555"/>
            <a:ext cx="4624705" cy="5884545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 dirty="0"/>
              <a:t> 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065" y="630555"/>
            <a:ext cx="5190490" cy="30353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contributions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第一个</a:t>
            </a:r>
            <a:r>
              <a:rPr lang="en-US" altLang="zh-CN" dirty="0"/>
              <a:t>ZNL2SQL</a:t>
            </a:r>
            <a:r>
              <a:rPr dirty="0"/>
              <a:t>框架</a:t>
            </a:r>
          </a:p>
          <a:p>
            <a:r>
              <a:rPr lang="zh-CN" altLang="en-US" dirty="0"/>
              <a:t>提出新技术来解决以下问题的挑战：</a:t>
            </a:r>
            <a:r>
              <a:rPr lang="en-US" altLang="zh-CN" dirty="0"/>
              <a:t>SQL </a:t>
            </a:r>
            <a:r>
              <a:rPr lang="zh-CN" altLang="en-US" dirty="0"/>
              <a:t>草图生成、</a:t>
            </a:r>
            <a:r>
              <a:rPr lang="en-US" altLang="zh-CN" dirty="0"/>
              <a:t>SQL </a:t>
            </a:r>
            <a:r>
              <a:rPr lang="zh-CN" altLang="en-US" dirty="0"/>
              <a:t>查询完成和更正</a:t>
            </a:r>
          </a:p>
          <a:p>
            <a:r>
              <a:rPr dirty="0"/>
              <a:t>实验证明本文的方法优于传统基于</a:t>
            </a:r>
            <a:r>
              <a:rPr lang="en-US" altLang="zh-CN" dirty="0"/>
              <a:t>SLM</a:t>
            </a:r>
            <a:r>
              <a:rPr dirty="0"/>
              <a:t>和</a:t>
            </a:r>
            <a:r>
              <a:rPr lang="en-US" altLang="zh-CN" dirty="0"/>
              <a:t>LLM</a:t>
            </a:r>
            <a:r>
              <a:rPr dirty="0"/>
              <a:t>的方法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 dirty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ZNL2SQL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∀</a:t>
            </a:r>
            <a:r>
              <a:rPr lang="en-US" altLang="zh-CN"/>
              <a:t>Dtest={(Di,Qi,Si)}</a:t>
            </a:r>
            <a:r>
              <a:rPr lang="en-US" altLang="zh-CN" baseline="30000"/>
              <a:t>M</a:t>
            </a:r>
            <a:r>
              <a:rPr lang="en-US" altLang="zh-CN" baseline="-25000"/>
              <a:t>i=0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⋢Dtrain=</a:t>
            </a:r>
            <a:r>
              <a:rPr lang="en-US" altLang="zh-CN">
                <a:sym typeface="+mn-ea"/>
              </a:rPr>
              <a:t>{(Di,Qi,Si)}</a:t>
            </a:r>
            <a:r>
              <a:rPr lang="en-US" altLang="zh-CN" baseline="30000">
                <a:sym typeface="+mn-ea"/>
              </a:rPr>
              <a:t>M</a:t>
            </a:r>
            <a:r>
              <a:rPr lang="en-US" altLang="zh-CN" baseline="-25000">
                <a:sym typeface="+mn-ea"/>
              </a:rPr>
              <a:t>i=0</a:t>
            </a: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在一个新的数据库中测试</a:t>
            </a: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用一个全新的问题测试</a:t>
            </a: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用不同复杂度的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进行测试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-&gt;</a:t>
            </a: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训练时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结构简单，测试时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结构复杂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整体框架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90" y="798830"/>
            <a:ext cx="10946765" cy="22104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68095" y="3429000"/>
            <a:ext cx="9958705" cy="7454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400" dirty="0"/>
              <a:t>SQL Sketch Generation</a:t>
            </a:r>
            <a:r>
              <a:rPr lang="zh-CN" altLang="en-US" sz="2400" dirty="0"/>
              <a:t>：</a:t>
            </a:r>
            <a:r>
              <a:rPr lang="en-US" altLang="zh-CN" sz="2400" dirty="0"/>
              <a:t>Q</a:t>
            </a:r>
            <a:r>
              <a:rPr lang="zh-CN" altLang="en-US" sz="2400" dirty="0"/>
              <a:t>和</a:t>
            </a:r>
            <a:r>
              <a:rPr lang="en-US" altLang="zh-CN" sz="2400" dirty="0"/>
              <a:t>D</a:t>
            </a:r>
            <a:r>
              <a:rPr lang="zh-CN" altLang="en-US" sz="2400" dirty="0"/>
              <a:t>作为输入输出一些候选的</a:t>
            </a:r>
            <a:r>
              <a:rPr lang="en-US" altLang="zh-CN" sz="2400" dirty="0"/>
              <a:t>SQL Sketch </a:t>
            </a:r>
            <a:r>
              <a:rPr lang="en-US" altLang="zh-CN" sz="2400" dirty="0" err="1"/>
              <a:t>Dschema</a:t>
            </a:r>
            <a:endParaRPr lang="en-US" altLang="zh-CN" sz="2400" dirty="0"/>
          </a:p>
          <a:p>
            <a:r>
              <a:rPr lang="en-US" altLang="zh-CN" sz="2400" dirty="0"/>
              <a:t>SQL query completion and correction</a:t>
            </a:r>
            <a:r>
              <a:rPr lang="zh-CN" altLang="en-US" sz="2400" dirty="0"/>
              <a:t>：输入</a:t>
            </a:r>
            <a:r>
              <a:rPr lang="en-US" altLang="zh-CN" sz="2400" dirty="0" err="1"/>
              <a:t>Dschema,SQL</a:t>
            </a:r>
            <a:r>
              <a:rPr lang="en-US" altLang="zh-CN" sz="2400" dirty="0"/>
              <a:t> completion and correction </a:t>
            </a:r>
            <a:r>
              <a:rPr lang="zh-CN" altLang="en-US" sz="2400" dirty="0"/>
              <a:t>模块指挥</a:t>
            </a:r>
            <a:r>
              <a:rPr lang="en-US" altLang="zh-CN" sz="2400" dirty="0"/>
              <a:t>LLM</a:t>
            </a:r>
            <a:r>
              <a:rPr lang="zh-CN" altLang="en-US" sz="2400" dirty="0"/>
              <a:t>补充相关的缺失值输出最佳的</a:t>
            </a:r>
            <a:r>
              <a:rPr lang="en-US" altLang="zh-CN" sz="2400" dirty="0"/>
              <a:t>SQL</a:t>
            </a:r>
            <a:r>
              <a:rPr lang="zh-CN" altLang="en-US" sz="2400" dirty="0"/>
              <a:t>语句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SQL SKERCH GENRATION/SQL Sketch Learning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436361" y="976807"/>
            <a:ext cx="542768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ym typeface="+mn-ea"/>
              </a:rPr>
              <a:t>Database-aware serialization:</a:t>
            </a:r>
            <a:r>
              <a:rPr lang="zh-CN" altLang="en-US" sz="2400" dirty="0">
                <a:sym typeface="+mn-ea"/>
              </a:rPr>
              <a:t>目前的</a:t>
            </a:r>
            <a:r>
              <a:rPr lang="en-US" altLang="zh-CN" sz="2400" dirty="0">
                <a:sym typeface="+mn-ea"/>
              </a:rPr>
              <a:t>SLM</a:t>
            </a:r>
            <a:r>
              <a:rPr lang="zh-CN" altLang="en-US" sz="2400" dirty="0">
                <a:sym typeface="+mn-ea"/>
              </a:rPr>
              <a:t>在进行</a:t>
            </a:r>
            <a:r>
              <a:rPr lang="en-US" altLang="zh-CN" sz="2400" dirty="0">
                <a:sym typeface="+mn-ea"/>
              </a:rPr>
              <a:t>NL2SQL</a:t>
            </a:r>
            <a:r>
              <a:rPr lang="zh-CN" altLang="en-US" sz="2400" dirty="0">
                <a:sym typeface="+mn-ea"/>
              </a:rPr>
              <a:t>时，会自动的直接从问题中选择相应的表格，本文将</a:t>
            </a:r>
            <a:r>
              <a:rPr lang="en-US" altLang="zh-CN" sz="2400" dirty="0" err="1">
                <a:sym typeface="+mn-ea"/>
              </a:rPr>
              <a:t>Dschema</a:t>
            </a:r>
            <a:r>
              <a:rPr lang="zh-CN" altLang="en-US" sz="2400" dirty="0">
                <a:sym typeface="+mn-ea"/>
              </a:rPr>
              <a:t>转换为序列，并强制要求</a:t>
            </a:r>
            <a:r>
              <a:rPr lang="en-US" altLang="zh-CN" sz="2400" dirty="0">
                <a:sym typeface="+mn-ea"/>
              </a:rPr>
              <a:t>SLM</a:t>
            </a:r>
            <a:r>
              <a:rPr lang="zh-CN" altLang="en-US" sz="2400" dirty="0">
                <a:sym typeface="+mn-ea"/>
              </a:rPr>
              <a:t>从序列中选择表格，之后再将表格中的参数转换为真实数据库中的</a:t>
            </a:r>
            <a:r>
              <a:rPr lang="en-US" altLang="zh-CN" sz="2400" dirty="0" err="1">
                <a:sym typeface="+mn-ea"/>
              </a:rPr>
              <a:t>tables&amp;paras</a:t>
            </a:r>
            <a:endParaRPr lang="en-US" altLang="zh-CN" sz="2400" dirty="0"/>
          </a:p>
          <a:p>
            <a:r>
              <a:rPr lang="zh-CN" altLang="en-US" sz="2400">
                <a:sym typeface="+mn-ea"/>
              </a:rPr>
              <a:t>为了防止局部最优</a:t>
            </a:r>
            <a:r>
              <a:rPr lang="zh-CN" altLang="en-US" sz="2400" dirty="0">
                <a:sym typeface="+mn-ea"/>
              </a:rPr>
              <a:t>，保留了</a:t>
            </a:r>
            <a:r>
              <a:rPr lang="en-US" altLang="zh-CN" sz="2400" dirty="0">
                <a:sym typeface="+mn-ea"/>
              </a:rPr>
              <a:t>SLM</a:t>
            </a:r>
            <a:r>
              <a:rPr lang="zh-CN" altLang="en-US" sz="2400" dirty="0">
                <a:sym typeface="+mn-ea"/>
              </a:rPr>
              <a:t>生成的</a:t>
            </a:r>
            <a:r>
              <a:rPr lang="en-US" altLang="zh-CN" sz="2400" dirty="0">
                <a:sym typeface="+mn-ea"/>
              </a:rPr>
              <a:t>top-k</a:t>
            </a:r>
            <a:r>
              <a:rPr lang="zh-CN" altLang="en-US" sz="2400" dirty="0">
                <a:sym typeface="+mn-ea"/>
              </a:rPr>
              <a:t>作为候选。最终得到</a:t>
            </a:r>
            <a:r>
              <a:rPr lang="en-US" altLang="zh-CN" sz="2400" dirty="0" err="1">
                <a:sym typeface="+mn-ea"/>
              </a:rPr>
              <a:t>Dselect</a:t>
            </a:r>
            <a:r>
              <a:rPr lang="en-US" altLang="zh-CN" sz="2400" dirty="0">
                <a:sym typeface="+mn-ea"/>
              </a:rPr>
              <a:t>={</a:t>
            </a:r>
            <a:r>
              <a:rPr lang="en-US" altLang="zh-CN" sz="2400" dirty="0" err="1">
                <a:sym typeface="+mn-ea"/>
              </a:rPr>
              <a:t>selecti</a:t>
            </a:r>
            <a:r>
              <a:rPr lang="en-US" altLang="zh-CN" sz="2400" dirty="0">
                <a:sym typeface="+mn-ea"/>
              </a:rPr>
              <a:t>}</a:t>
            </a:r>
            <a:r>
              <a:rPr lang="zh-CN" altLang="en-US" sz="2400" dirty="0">
                <a:sym typeface="+mn-ea"/>
              </a:rPr>
              <a:t>，</a:t>
            </a:r>
            <a:r>
              <a:rPr lang="en-US" altLang="zh-CN" sz="2400" dirty="0" err="1">
                <a:sym typeface="+mn-ea"/>
              </a:rPr>
              <a:t>Dfrom</a:t>
            </a:r>
            <a:r>
              <a:rPr lang="en-US" altLang="zh-CN" sz="2400" dirty="0">
                <a:sym typeface="+mn-ea"/>
              </a:rPr>
              <a:t> </a:t>
            </a:r>
            <a:r>
              <a:rPr lang="zh-CN" altLang="en-US" sz="2400" dirty="0">
                <a:sym typeface="+mn-ea"/>
              </a:rPr>
              <a:t>，</a:t>
            </a:r>
            <a:r>
              <a:rPr lang="en-US" altLang="zh-CN" sz="2400" dirty="0">
                <a:sym typeface="+mn-ea"/>
              </a:rPr>
              <a:t>and </a:t>
            </a:r>
            <a:r>
              <a:rPr lang="en-US" altLang="zh-CN" sz="2400" dirty="0" err="1">
                <a:sym typeface="+mn-ea"/>
              </a:rPr>
              <a:t>Dkeywords</a:t>
            </a:r>
            <a:endParaRPr lang="en-US" altLang="zh-CN" sz="2400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65" y="695325"/>
            <a:ext cx="5578475" cy="6019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SQLQUERYCOMPLETION&amp;CORRECTION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1220"/>
            <a:ext cx="7004050" cy="57238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509385" y="871220"/>
            <a:ext cx="5314315" cy="1765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000"/>
              <a:t>多级匹配策略：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/>
              <a:t>将匹配范围分为三个级别分别为列，表，整个数据库，对于每一个预测的（</a:t>
            </a:r>
            <a:r>
              <a:rPr lang="en-US" altLang="zh-CN" sz="2000"/>
              <a:t>column</a:t>
            </a:r>
            <a:r>
              <a:rPr lang="zh-CN" altLang="en-US" sz="2000"/>
              <a:t>，</a:t>
            </a:r>
            <a:r>
              <a:rPr lang="en-US" altLang="zh-CN" sz="2000"/>
              <a:t>value</a:t>
            </a:r>
            <a:r>
              <a:rPr lang="zh-CN" altLang="en-US" sz="2000"/>
              <a:t>）如果</a:t>
            </a:r>
            <a:r>
              <a:rPr lang="en-US" altLang="zh-CN" sz="2000"/>
              <a:t>column</a:t>
            </a:r>
            <a:r>
              <a:rPr lang="zh-CN" altLang="en-US" sz="2000"/>
              <a:t>出错了需要在整个数据库范围内搜索，</a:t>
            </a:r>
            <a:r>
              <a:rPr lang="en-US" altLang="zh-CN" sz="2000"/>
              <a:t>value</a:t>
            </a:r>
            <a:r>
              <a:rPr lang="zh-CN" altLang="en-US" sz="2000"/>
              <a:t>出错只需要在对于的</a:t>
            </a:r>
            <a:r>
              <a:rPr lang="en-US" altLang="zh-CN" sz="2000"/>
              <a:t>column</a:t>
            </a:r>
            <a:r>
              <a:rPr lang="zh-CN" altLang="en-US" sz="2000"/>
              <a:t>中搜索出最匹配的</a:t>
            </a:r>
            <a:r>
              <a:rPr lang="en-US" altLang="zh-CN" sz="2000"/>
              <a:t>value‘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/>
              <a:t>并且这种方法可以有效的防止第一步小模型遗漏掉的</a:t>
            </a:r>
            <a:r>
              <a:rPr lang="en-US" altLang="zh-CN" sz="2000"/>
              <a:t>table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2900" y="3369945"/>
            <a:ext cx="4466590" cy="7264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968490" y="4173855"/>
            <a:ext cx="4647565" cy="5073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字符相似度计算</a:t>
            </a:r>
            <a:r>
              <a:rPr lang="en-US" altLang="zh-CN"/>
              <a:t>-&gt;</a:t>
            </a:r>
            <a:r>
              <a:rPr lang="zh-CN" altLang="en-US"/>
              <a:t>编辑距离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基于语言的相似度计算：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>
                <a:sym typeface="+mn-ea"/>
              </a:rPr>
              <a:t>word2vec</a:t>
            </a:r>
            <a:endParaRPr lang="en-US" altLang="zh-CN"/>
          </a:p>
          <a:p>
            <a:pPr marL="285750" indent="-285750">
              <a:buFont typeface="Wingdings" panose="05000000000000000000" charset="0"/>
              <a:buChar char="ü"/>
            </a:pPr>
            <a:r>
              <a:rPr lang="zh-CN" altLang="en-US">
                <a:sym typeface="+mn-ea"/>
              </a:rPr>
              <a:t>基于</a:t>
            </a:r>
            <a:r>
              <a:rPr lang="en-US" altLang="zh-CN">
                <a:sym typeface="+mn-ea"/>
              </a:rPr>
              <a:t>SLM SBERT</a:t>
            </a:r>
            <a:r>
              <a:rPr lang="zh-CN" altLang="en-US">
                <a:sym typeface="+mn-ea"/>
              </a:rPr>
              <a:t>编码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experiments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75945" y="74485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数据集</a:t>
            </a: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825500" y="1306830"/>
          <a:ext cx="10219690" cy="2847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0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9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7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Spider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训练</a:t>
                      </a:r>
                      <a:r>
                        <a:rPr lang="en-US" altLang="zh-CN"/>
                        <a:t>ZNL2SQL</a:t>
                      </a:r>
                      <a:r>
                        <a:rPr lang="zh-CN" altLang="en-US"/>
                        <a:t>的知名</a:t>
                      </a:r>
                      <a:r>
                        <a:rPr lang="en-US" altLang="zh-CN"/>
                        <a:t>NL2SQL</a:t>
                      </a:r>
                      <a:r>
                        <a:rPr lang="zh-CN" altLang="en-US"/>
                        <a:t>基准数据集，包含</a:t>
                      </a:r>
                      <a:r>
                        <a:rPr lang="en-US" altLang="zh-CN"/>
                        <a:t>200</a:t>
                      </a:r>
                      <a:r>
                        <a:rPr lang="zh-CN" altLang="en-US"/>
                        <a:t>个数据库，覆盖</a:t>
                      </a:r>
                      <a:r>
                        <a:rPr lang="en-US" altLang="zh-CN"/>
                        <a:t>138</a:t>
                      </a:r>
                      <a:r>
                        <a:rPr lang="zh-CN" altLang="en-US"/>
                        <a:t>个领域，如大学、政府等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Dr.Spide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基于</a:t>
                      </a:r>
                      <a:r>
                        <a:rPr lang="en-US" altLang="zh-CN"/>
                        <a:t>Spider</a:t>
                      </a:r>
                      <a:r>
                        <a:rPr lang="zh-CN" altLang="en-US"/>
                        <a:t>的综合基准，用于在新测试环境中评估</a:t>
                      </a:r>
                      <a:r>
                        <a:rPr lang="en-US" altLang="zh-CN"/>
                        <a:t>NL2SQL</a:t>
                      </a:r>
                      <a:r>
                        <a:rPr lang="zh-CN" altLang="en-US"/>
                        <a:t>方法的性能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KaggleDBQA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为</a:t>
                      </a:r>
                      <a:r>
                        <a:rPr lang="en-US" altLang="zh-CN"/>
                        <a:t>NL2SQL</a:t>
                      </a:r>
                      <a:r>
                        <a:rPr lang="zh-CN" altLang="en-US"/>
                        <a:t>任务设计的测试集，旨在模拟</a:t>
                      </a:r>
                      <a:r>
                        <a:rPr lang="en-US" altLang="zh-CN"/>
                        <a:t>NL2SQL</a:t>
                      </a:r>
                      <a:r>
                        <a:rPr lang="zh-CN" altLang="en-US"/>
                        <a:t>模型在现实场景中可能遇到的数据和问题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GeoQuery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专注于美国地理的</a:t>
                      </a:r>
                      <a:r>
                        <a:rPr lang="en-US" altLang="zh-CN"/>
                        <a:t>NL2SQL</a:t>
                      </a:r>
                      <a:r>
                        <a:rPr lang="zh-CN" altLang="en-US"/>
                        <a:t>基准，包含一个数据库和</a:t>
                      </a:r>
                      <a:r>
                        <a:rPr lang="en-US" altLang="zh-CN"/>
                        <a:t>877</a:t>
                      </a:r>
                      <a:r>
                        <a:rPr lang="zh-CN" altLang="en-US"/>
                        <a:t>个实例，每个实例由自然语言问题和</a:t>
                      </a:r>
                      <a:r>
                        <a:rPr lang="en-US" altLang="zh-CN"/>
                        <a:t>SQL</a:t>
                      </a:r>
                      <a:r>
                        <a:rPr lang="zh-CN" altLang="en-US"/>
                        <a:t>查询组成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336800" y="766445"/>
            <a:ext cx="7518400" cy="5403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/>
              <a:t>评价指标：执行准确性（</a:t>
            </a:r>
            <a:r>
              <a:rPr lang="en-US" altLang="zh-CN"/>
              <a:t>Execution Accuracy)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45160" y="4255770"/>
            <a:ext cx="10581005" cy="14236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>
                <a:solidFill>
                  <a:schemeClr val="accent1"/>
                </a:solidFill>
              </a:rPr>
              <a:t>Baselines:</a:t>
            </a:r>
          </a:p>
          <a:p>
            <a:pPr indent="0">
              <a:buNone/>
            </a:pPr>
            <a:r>
              <a:rPr lang="en-US" altLang="zh-CN">
                <a:solidFill>
                  <a:srgbClr val="FF0000"/>
                </a:solidFill>
              </a:rPr>
              <a:t>SOTA SLM-based Models: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SMBOP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RESDSQL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LLaMA2</a:t>
            </a:r>
          </a:p>
          <a:p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3657600" y="4620260"/>
            <a:ext cx="6096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lang="en-US" altLang="zh-CN">
                <a:solidFill>
                  <a:srgbClr val="FF0000"/>
                </a:solidFill>
                <a:sym typeface="+mn-ea"/>
              </a:rPr>
              <a:t>LLM-based Methods</a:t>
            </a:r>
            <a:endParaRPr lang="en-US" altLang="zh-CN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Vanilla LLM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LLM + In-Context Learning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DIN-SQL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experiment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45" y="630555"/>
            <a:ext cx="11283950" cy="34905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experiment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75" y="630555"/>
            <a:ext cx="7562850" cy="3457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5425" y="792480"/>
            <a:ext cx="3876675" cy="31337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575" y="4222115"/>
            <a:ext cx="11684000" cy="19697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experiment results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4935" y="752475"/>
            <a:ext cx="12077065" cy="584898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/>
              <a:t>结论</a:t>
            </a:r>
          </a:p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2400" dirty="0"/>
              <a:t>ZNL2SQL</a:t>
            </a:r>
            <a:r>
              <a:rPr lang="zh-CN" altLang="en-US" sz="2400" dirty="0"/>
              <a:t>结合</a:t>
            </a:r>
            <a:r>
              <a:rPr lang="en-US" altLang="zh-CN" sz="2400" dirty="0"/>
              <a:t>LLM</a:t>
            </a:r>
            <a:r>
              <a:rPr lang="zh-CN" altLang="en-US" sz="2400" dirty="0"/>
              <a:t>在</a:t>
            </a:r>
            <a:r>
              <a:rPr lang="en-US" altLang="zh-CN" sz="2400" dirty="0"/>
              <a:t>NL2SQL</a:t>
            </a:r>
            <a:r>
              <a:rPr lang="zh-CN" altLang="en-US" sz="2400" dirty="0"/>
              <a:t>推理中在准确性和效率上均优于单独使用</a:t>
            </a:r>
            <a:r>
              <a:rPr lang="en-US" altLang="zh-CN" sz="2400" dirty="0"/>
              <a:t>LLM</a:t>
            </a:r>
            <a:r>
              <a:rPr lang="zh-CN" altLang="en-US" sz="2400" dirty="0"/>
              <a:t>。</a:t>
            </a:r>
          </a:p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400" dirty="0"/>
              <a:t>通过多级匹配和高效的编码方法，</a:t>
            </a:r>
            <a:r>
              <a:rPr lang="en-US" altLang="zh-CN" sz="2400" dirty="0"/>
              <a:t>ZNL2SQL</a:t>
            </a:r>
            <a:r>
              <a:rPr lang="zh-CN" altLang="en-US" sz="2400" dirty="0"/>
              <a:t>在新领域中无需重新训练即可进行推理，展示了其在不同测试环境中的强大适应能力。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/>
              <a:t>这些实验结果表明，</a:t>
            </a:r>
            <a:r>
              <a:rPr lang="en-US" altLang="zh-CN" sz="2400" dirty="0"/>
              <a:t>ZNL2SQL</a:t>
            </a:r>
            <a:r>
              <a:rPr lang="zh-CN" altLang="en-US" sz="2400" dirty="0"/>
              <a:t>不仅在性能上优于现有方法，还在成本和效率上具有显著优势。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082" y="3429000"/>
            <a:ext cx="9239065" cy="3010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Ablation experiments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7024"/>
            <a:ext cx="6791325" cy="15335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50" y="2416810"/>
            <a:ext cx="6486525" cy="23145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5275" y="803962"/>
            <a:ext cx="5233670" cy="16865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8275" y="2690495"/>
            <a:ext cx="4712335" cy="21710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750" y="4934461"/>
            <a:ext cx="7600950" cy="17335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700" y="5193597"/>
            <a:ext cx="3762375" cy="13144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results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91135" y="843915"/>
            <a:ext cx="11035665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3600" b="0" dirty="0"/>
              <a:t>结论</a:t>
            </a:r>
          </a:p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2800" dirty="0"/>
              <a:t>ZNL2SQL</a:t>
            </a:r>
            <a:r>
              <a:rPr lang="zh-CN" altLang="en-US" sz="2800" dirty="0"/>
              <a:t>通过结合</a:t>
            </a:r>
            <a:r>
              <a:rPr lang="en-US" altLang="zh-CN" sz="2800" dirty="0"/>
              <a:t>SLM</a:t>
            </a:r>
            <a:r>
              <a:rPr lang="zh-CN" altLang="en-US" sz="2800" dirty="0"/>
              <a:t>和</a:t>
            </a:r>
            <a:r>
              <a:rPr lang="en-US" altLang="zh-CN" sz="2800" dirty="0"/>
              <a:t>LLM</a:t>
            </a:r>
            <a:r>
              <a:rPr lang="zh-CN" altLang="en-US" sz="2800" dirty="0"/>
              <a:t>的优势，在</a:t>
            </a:r>
            <a:r>
              <a:rPr lang="en-US" altLang="zh-CN" sz="2800" dirty="0"/>
              <a:t>SQL</a:t>
            </a:r>
            <a:r>
              <a:rPr lang="zh-CN" altLang="en-US" sz="2800" dirty="0"/>
              <a:t>生成和推理中表现出色。</a:t>
            </a:r>
          </a:p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800" dirty="0"/>
              <a:t>数据库感知和问题感知策略显著提高了</a:t>
            </a:r>
            <a:r>
              <a:rPr lang="en-US" altLang="zh-CN" sz="2800" dirty="0"/>
              <a:t>SQL</a:t>
            </a:r>
            <a:r>
              <a:rPr lang="zh-CN" altLang="en-US" sz="2800" dirty="0"/>
              <a:t>草图生成的准确性。</a:t>
            </a:r>
          </a:p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800" dirty="0"/>
              <a:t>多级匹配和相似性计算方法有效地提高了</a:t>
            </a:r>
            <a:r>
              <a:rPr lang="en-US" altLang="zh-CN" sz="2800" dirty="0"/>
              <a:t>SQL</a:t>
            </a:r>
            <a:r>
              <a:rPr lang="zh-CN" altLang="en-US" sz="2800" dirty="0"/>
              <a:t>查询的完成和修正能力。</a:t>
            </a:r>
          </a:p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2800" dirty="0"/>
              <a:t>SLM</a:t>
            </a:r>
            <a:r>
              <a:rPr lang="zh-CN" altLang="en-US" sz="2800" dirty="0"/>
              <a:t>和</a:t>
            </a:r>
            <a:r>
              <a:rPr lang="en-US" altLang="zh-CN" sz="2800" dirty="0"/>
              <a:t>LLM</a:t>
            </a:r>
            <a:r>
              <a:rPr lang="zh-CN" altLang="en-US" sz="2800" dirty="0"/>
              <a:t>的结合设计在复杂推理任务中展示了优越的性能。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13025" y="1867535"/>
            <a:ext cx="6965950" cy="265874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7200"/>
              <a:t>感谢聆听！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zEzMDNlNWJhODE3YjJmNDI2ZDBiMTA4OTFkMDMzNz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60*129"/>
  <p:tag name="TABLE_ENDDRAG_RECT" val="154*131*760*129"/>
</p:tagLst>
</file>

<file path=ppt/theme/theme1.xml><?xml version="1.0" encoding="utf-8"?>
<a:theme xmlns:a="http://schemas.openxmlformats.org/drawingml/2006/main" name="主题3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主题3</Template>
  <TotalTime>42</TotalTime>
  <Words>2746</Words>
  <Application>Microsoft Office PowerPoint</Application>
  <PresentationFormat>宽屏</PresentationFormat>
  <Paragraphs>140</Paragraphs>
  <Slides>16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等线</vt:lpstr>
      <vt:lpstr>微软雅黑</vt:lpstr>
      <vt:lpstr>Arial</vt:lpstr>
      <vt:lpstr>Times New Roman</vt:lpstr>
      <vt:lpstr>Wingdings</vt:lpstr>
      <vt:lpstr>主题3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张昱</dc:creator>
  <cp:lastModifiedBy>星迪 魏</cp:lastModifiedBy>
  <cp:revision>136</cp:revision>
  <dcterms:created xsi:type="dcterms:W3CDTF">2023-03-13T01:09:00Z</dcterms:created>
  <dcterms:modified xsi:type="dcterms:W3CDTF">2025-03-02T11:43:50Z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5C7695BE59F44FEFA411BEED71BA1DB5_12</vt:lpwstr>
  </property>
  <property fmtid="{D5CDD505-2E9C-101B-9397-08002B2CF9AE}" pid="3" name="KSOProductBuildVer">
    <vt:lpwstr>2052-12.1.0.19302</vt:lpwstr>
  </property>
</Properties>
</file>