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3"/>
  </p:sldMasterIdLst>
  <p:notesMasterIdLst>
    <p:notesMasterId r:id="rId5"/>
  </p:notesMasterIdLst>
  <p:sldIdLst>
    <p:sldId id="326" r:id="rId4"/>
    <p:sldId id="342" r:id="rId6"/>
    <p:sldId id="343" r:id="rId7"/>
    <p:sldId id="346" r:id="rId8"/>
    <p:sldId id="345" r:id="rId9"/>
    <p:sldId id="348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dmin" initials="a" lastIdx="1" clrIdx="6"/>
  <p:cmAuthor id="1" name="金宝 陈" initials="金宝" lastIdx="2" clrIdx="0"/>
  <p:cmAuthor id="2" name="伯尧 丁" initials="伯尧" lastIdx="1" clrIdx="1"/>
  <p:cmAuthor id="3" name="伯尧" initials="伯尧" lastIdx="1" clrIdx="2"/>
  <p:cmAuthor id="4" name="张昱" initials="yu" lastIdx="19" clrIdx="3"/>
  <p:cmAuthor id="5" name="shuo liu" initials="sl" lastIdx="4" clrIdx="4"/>
  <p:cmAuthor id="6" name="扬 季" initials="扬季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D2"/>
    <a:srgbClr val="D4E8D3"/>
    <a:srgbClr val="C284BD"/>
    <a:srgbClr val="F8CBAD"/>
    <a:srgbClr val="8FA9DA"/>
    <a:srgbClr val="DAE3F3"/>
    <a:srgbClr val="49B7A0"/>
    <a:srgbClr val="0000FF"/>
    <a:srgbClr val="0070C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118" autoAdjust="0"/>
    <p:restoredTop sz="95256" autoAdjust="0"/>
  </p:normalViewPr>
  <p:slideViewPr>
    <p:cSldViewPr snapToGrid="0">
      <p:cViewPr varScale="1">
        <p:scale>
          <a:sx n="125" d="100"/>
          <a:sy n="125" d="100"/>
        </p:scale>
        <p:origin x="176" y="3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72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8" name="平行四边形 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 userDrawn="1"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 userDrawn="1"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 userDrawn="1"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 userDrawn="1"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8" name="平行四边形 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zh-CN"/>
              <a:t>MegaKernel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4.xml"/><Relationship Id="rId2" Type="http://schemas.openxmlformats.org/officeDocument/2006/relationships/hyperlink" Target="mailto:yuzhang@ustc.edu.cn" TargetMode="Externa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619" y="390208"/>
            <a:ext cx="3506728" cy="58737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0">
            <a:off x="1861185" y="2269490"/>
            <a:ext cx="8470265" cy="963930"/>
            <a:chOff x="631309" y="1723634"/>
            <a:chExt cx="7153910" cy="964245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631309" y="1723634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1309" y="2687879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3862145" y="3640025"/>
            <a:ext cx="4280487" cy="617743"/>
            <a:chOff x="1091964" y="3852036"/>
            <a:chExt cx="2465007" cy="380486"/>
          </a:xfrm>
        </p:grpSpPr>
        <p:sp>
          <p:nvSpPr>
            <p:cNvPr id="10" name="矩形: 圆角 14"/>
            <p:cNvSpPr/>
            <p:nvPr/>
          </p:nvSpPr>
          <p:spPr>
            <a:xfrm>
              <a:off x="1347891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>
                  <a:cs typeface="+mn-ea"/>
                  <a:sym typeface="+mn-lt"/>
                </a:rPr>
                <a:t>孙策</a:t>
              </a:r>
              <a:endParaRPr lang="zh-CN" altLang="en-US" sz="2400" b="1">
                <a:cs typeface="+mn-ea"/>
                <a:sym typeface="+mn-lt"/>
              </a:endParaRPr>
            </a:p>
          </p:txBody>
        </p:sp>
        <p:sp>
          <p:nvSpPr>
            <p:cNvPr id="11" name="矩形: 圆角 13"/>
            <p:cNvSpPr/>
            <p:nvPr/>
          </p:nvSpPr>
          <p:spPr>
            <a:xfrm>
              <a:off x="1091964" y="3852036"/>
              <a:ext cx="770042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kern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00679" y="4459152"/>
            <a:ext cx="5190641" cy="630942"/>
            <a:chOff x="2765844" y="4271933"/>
            <a:chExt cx="1391877" cy="1033127"/>
          </a:xfrm>
        </p:grpSpPr>
        <p:sp>
          <p:nvSpPr>
            <p:cNvPr id="13" name="文本框 12"/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2765844" y="4271933"/>
              <a:ext cx="1355039" cy="103312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>
                  <a:cs typeface="+mn-ea"/>
                  <a:sym typeface="+mn-lt"/>
                </a:rPr>
                <a:t>张昱课题组</a:t>
              </a:r>
              <a:r>
                <a:rPr lang="en-US" altLang="zh-CN">
                  <a:cs typeface="+mn-ea"/>
                  <a:sym typeface="+mn-lt"/>
                </a:rPr>
                <a:t>(</a:t>
              </a:r>
              <a:r>
                <a:rPr lang="en-US" altLang="zh-CN">
                  <a:cs typeface="+mn-ea"/>
                  <a:sym typeface="+mn-lt"/>
                  <a:hlinkClick r:id="rId2"/>
                </a:rPr>
                <a:t>yuzhang@ustc.edu.cn</a:t>
              </a:r>
              <a:r>
                <a:rPr lang="en-US" altLang="zh-CN">
                  <a:cs typeface="+mn-ea"/>
                  <a:sym typeface="+mn-lt"/>
                </a:rPr>
                <a:t>)</a:t>
              </a:r>
              <a:endParaRPr lang="en-US" altLang="zh-CN">
                <a:cs typeface="+mn-ea"/>
                <a:sym typeface="+mn-lt"/>
              </a:endParaRPr>
            </a:p>
            <a:p>
              <a:pPr algn="ctr" defTabSz="914400">
                <a:spcAft>
                  <a:spcPts val="600"/>
                </a:spcAft>
              </a:pPr>
              <a:r>
                <a:rPr lang="zh-CN" altLang="en-US"/>
                <a:t>中国科学技术大学  计算机科学与技术学院</a:t>
              </a:r>
              <a:endParaRPr lang="en-US" altLang="zh-CN"/>
            </a:p>
          </p:txBody>
        </p:sp>
      </p:grpSp>
      <p:cxnSp>
        <p:nvCxnSpPr>
          <p:cNvPr id="15" name="直接连接符 14"/>
          <p:cNvCxnSpPr/>
          <p:nvPr/>
        </p:nvCxnSpPr>
        <p:spPr bwMode="auto">
          <a:xfrm flipV="1">
            <a:off x="1860883" y="51528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文本框 15"/>
          <p:cNvSpPr txBox="1"/>
          <p:nvPr/>
        </p:nvSpPr>
        <p:spPr>
          <a:xfrm flipH="1">
            <a:off x="4466855" y="5312547"/>
            <a:ext cx="2953485" cy="2768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altLang="zh-CN" dirty="0">
                <a:cs typeface="+mn-ea"/>
                <a:sym typeface="+mn-lt"/>
              </a:rPr>
              <a:t>2025 </a:t>
            </a:r>
            <a:r>
              <a:rPr lang="zh-CN" altLang="en-US" dirty="0">
                <a:cs typeface="+mn-ea"/>
                <a:sym typeface="+mn-lt"/>
              </a:rPr>
              <a:t>年</a:t>
            </a:r>
            <a:r>
              <a:rPr lang="en-US" altLang="zh-CN" dirty="0">
                <a:cs typeface="+mn-ea"/>
                <a:sym typeface="+mn-lt"/>
              </a:rPr>
              <a:t> 6 </a:t>
            </a:r>
            <a:r>
              <a:rPr lang="zh-CN" altLang="en-US" dirty="0">
                <a:cs typeface="+mn-ea"/>
                <a:sym typeface="+mn-lt"/>
              </a:rPr>
              <a:t>月</a:t>
            </a:r>
            <a:r>
              <a:rPr lang="en-US" altLang="zh-CN" dirty="0">
                <a:cs typeface="+mn-ea"/>
                <a:sym typeface="+mn-lt"/>
              </a:rPr>
              <a:t> 15 </a:t>
            </a:r>
            <a:r>
              <a:rPr lang="zh-CN" altLang="en-US" dirty="0">
                <a:cs typeface="+mn-ea"/>
                <a:sym typeface="+mn-lt"/>
              </a:rPr>
              <a:t>日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网络方向"/>
          <p:cNvSpPr txBox="1">
            <a:spLocks noChangeArrowheads="1"/>
          </p:cNvSpPr>
          <p:nvPr/>
        </p:nvSpPr>
        <p:spPr bwMode="auto">
          <a:xfrm>
            <a:off x="700403" y="390558"/>
            <a:ext cx="2519999" cy="3384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zh-CN" altLang="en-US" sz="2200" i="0" u="none" strike="noStrike" kern="1200" cap="none" normalizeH="0" baseline="0" noProof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阅读组会</a:t>
            </a:r>
            <a:endParaRPr lang="en-US" altLang="zh-CN" sz="2800" kern="2400">
              <a:latin typeface="+mn-ea"/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 flipV="1">
            <a:off x="700402" y="777240"/>
            <a:ext cx="2520000" cy="47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文本框 4"/>
          <p:cNvSpPr txBox="1"/>
          <p:nvPr/>
        </p:nvSpPr>
        <p:spPr>
          <a:xfrm>
            <a:off x="1861185" y="2290445"/>
            <a:ext cx="84702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+mj-ea"/>
                <a:ea typeface="+mj-ea"/>
              </a:rPr>
              <a:t>Look Ma, No Bubbles! Designing a Low-Latency Megakernel for Llama-1B</a:t>
            </a:r>
            <a:endParaRPr lang="zh-CN" altLang="en-US" sz="2400" b="1"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1040" y="774700"/>
            <a:ext cx="2519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/>
              <a:t>HazyResearch</a:t>
            </a:r>
            <a:endParaRPr lang="en-US" altLang="zh-CN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Background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7210" cy="5553710"/>
          </a:xfrm>
        </p:spPr>
        <p:txBody>
          <a:bodyPr/>
          <a:p>
            <a:r>
              <a:rPr lang="en-US" altLang="zh-CN"/>
              <a:t> LLM </a:t>
            </a:r>
            <a:r>
              <a:t>低延迟需求</a:t>
            </a:r>
          </a:p>
          <a:p>
            <a:pPr lvl="1"/>
            <a:r>
              <a:rPr sz="2400"/>
              <a:t>场景</a:t>
            </a:r>
            <a:endParaRPr sz="2400"/>
          </a:p>
          <a:p>
            <a:pPr lvl="2"/>
            <a:r>
              <a:rPr lang="zh-CN" altLang="en-US"/>
              <a:t>聊天机器人</a:t>
            </a:r>
            <a:endParaRPr lang="zh-CN" altLang="en-US"/>
          </a:p>
          <a:p>
            <a:pPr lvl="2"/>
            <a:r>
              <a:rPr lang="zh-CN" altLang="en-US"/>
              <a:t>人机协同工作流</a:t>
            </a:r>
            <a:endParaRPr lang="zh-CN" altLang="en-US"/>
          </a:p>
          <a:p>
            <a:pPr lvl="2"/>
            <a:r>
              <a:rPr lang="en-US" altLang="zh-CN"/>
              <a:t>.......</a:t>
            </a:r>
            <a:endParaRPr lang="en-US" altLang="zh-CN"/>
          </a:p>
          <a:p>
            <a:pPr lvl="1"/>
            <a:r>
              <a:t>用户对延迟非常敏感</a:t>
            </a:r>
            <a:endParaRPr lang="en-US" altLang="zh-CN"/>
          </a:p>
          <a:p>
            <a:pPr lvl="1"/>
            <a:r>
              <a:rPr sz="2400"/>
              <a:t>场景特点</a:t>
            </a:r>
            <a:endParaRPr sz="2400"/>
          </a:p>
          <a:p>
            <a:pPr lvl="2"/>
            <a:r>
              <a:rPr lang="en-US" altLang="zh-CN" sz="2000"/>
              <a:t>batch size = 1</a:t>
            </a:r>
            <a:endParaRPr lang="en-US" altLang="zh-CN" sz="2000"/>
          </a:p>
          <a:p>
            <a:pPr lvl="2"/>
            <a:r>
              <a:rPr lang="en-US" altLang="zh-CN"/>
              <a:t>prompt </a:t>
            </a:r>
            <a:r>
              <a:t>较短</a:t>
            </a:r>
          </a:p>
          <a:p>
            <a:pPr lvl="2"/>
            <a:r>
              <a:rPr lang="zh-CN" altLang="en-US"/>
              <a:t>显著的</a:t>
            </a:r>
            <a:r>
              <a:rPr lang="en-US" altLang="zh-CN"/>
              <a:t> </a:t>
            </a:r>
            <a:r>
              <a:rPr lang="en-US" altLang="zh-CN" b="1">
                <a:solidFill>
                  <a:srgbClr val="FF0000"/>
                </a:solidFill>
              </a:rPr>
              <a:t>memory bound</a:t>
            </a:r>
            <a:endParaRPr lang="en-US" altLang="zh-CN" b="1">
              <a:solidFill>
                <a:srgbClr val="FF0000"/>
              </a:solidFill>
            </a:endParaRPr>
          </a:p>
          <a:p>
            <a:pPr lvl="2"/>
            <a:r>
              <a:rPr lang="zh-CN" altLang="en-US"/>
              <a:t>性能几乎完全取决于</a:t>
            </a:r>
            <a:r>
              <a:rPr lang="zh-CN" altLang="en-US" b="1">
                <a:solidFill>
                  <a:srgbClr val="FF0000"/>
                </a:solidFill>
              </a:rPr>
              <a:t>显存带宽利用率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MegaKernel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635" y="2021205"/>
            <a:ext cx="5448300" cy="28155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zh-CN" altLang="en-US"/>
              <a:t>Observation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037455" cy="5553710"/>
          </a:xfrm>
        </p:spPr>
        <p:txBody>
          <a:bodyPr/>
          <a:p>
            <a:r>
              <a:rPr lang="zh-CN" altLang="en-US"/>
              <a:t>现有推理系统的局限</a:t>
            </a:r>
            <a:endParaRPr lang="zh-CN" altLang="en-US"/>
          </a:p>
          <a:p>
            <a:pPr lvl="1"/>
            <a:r>
              <a:rPr lang="en-US" altLang="zh-CN"/>
              <a:t>vLLM &amp; SGLang</a:t>
            </a:r>
            <a:endParaRPr lang="en-US" altLang="zh-CN"/>
          </a:p>
          <a:p>
            <a:pPr lvl="2"/>
            <a:r>
              <a:t>在</a:t>
            </a:r>
            <a:r>
              <a:rPr lang="en-US" altLang="zh-CN"/>
              <a:t> H100 </a:t>
            </a:r>
            <a:r>
              <a:t>上推理</a:t>
            </a:r>
            <a:r>
              <a:rPr lang="en-US" altLang="zh-CN"/>
              <a:t> LLaMA-1B </a:t>
            </a:r>
            <a:r>
              <a:t>最</a:t>
            </a:r>
            <a:r>
              <a:rPr lang="en-US" altLang="zh-CN"/>
              <a:t>能使用 50% 的可用 GPU 带宽</a:t>
            </a:r>
            <a:endParaRPr lang="en-US" altLang="zh-CN"/>
          </a:p>
          <a:p>
            <a:pPr lvl="2"/>
            <a:r>
              <a:rPr lang="en-US" altLang="zh-CN"/>
              <a:t>模型前向传播</a:t>
            </a:r>
            <a:r>
              <a:t>被</a:t>
            </a:r>
            <a:r>
              <a:rPr lang="en-US" altLang="zh-CN"/>
              <a:t>分解为约一百个独立的内核</a:t>
            </a:r>
            <a:endParaRPr lang="en-US" altLang="zh-CN"/>
          </a:p>
          <a:p>
            <a:pPr lvl="3"/>
            <a:r>
              <a:rPr lang="en-US" altLang="zh-CN"/>
              <a:t>每个内核</a:t>
            </a:r>
            <a:r>
              <a:t>执行一小部分计算</a:t>
            </a:r>
            <a:endParaRPr lang="en-US" altLang="zh-CN"/>
          </a:p>
          <a:p>
            <a:pPr lvl="3"/>
            <a:r>
              <a:rPr lang="en-US" altLang="zh-CN"/>
              <a:t>每个内核都有一个</a:t>
            </a:r>
            <a:r>
              <a:t>固定的启动与卸载时间</a:t>
            </a:r>
            <a:r>
              <a:rPr lang="en-US" altLang="zh-CN"/>
              <a:t>，</a:t>
            </a:r>
            <a:r>
              <a:t>阻塞</a:t>
            </a:r>
            <a:r>
              <a:rPr lang="en-US" altLang="zh-CN"/>
              <a:t>权重</a:t>
            </a:r>
            <a:r>
              <a:t>加载</a:t>
            </a:r>
          </a:p>
          <a:p>
            <a:pPr lvl="2"/>
            <a:r>
              <a:t>小模型本身推理计算耗时极低</a:t>
            </a:r>
          </a:p>
          <a:p>
            <a:pPr lvl="3"/>
            <a:r>
              <a:t>导致整体吞吐量严重下降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MegaKernel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6880" y="2409190"/>
            <a:ext cx="6401435" cy="18427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zh-CN" altLang="en-US"/>
              <a:t>Observation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071745" cy="5553710"/>
          </a:xfrm>
        </p:spPr>
        <p:txBody>
          <a:bodyPr>
            <a:normAutofit fontScale="70000"/>
          </a:bodyPr>
          <a:p>
            <a:r>
              <a:rPr lang="zh-CN" altLang="en-US"/>
              <a:t>现有改进技术</a:t>
            </a:r>
            <a:endParaRPr lang="zh-CN" altLang="en-US"/>
          </a:p>
          <a:p>
            <a:pPr lvl="1"/>
            <a:r>
              <a:rPr lang="en-US" altLang="zh-CN"/>
              <a:t>CUDA Graph</a:t>
            </a:r>
            <a:endParaRPr lang="en-US" altLang="zh-CN"/>
          </a:p>
          <a:p>
            <a:pPr lvl="2"/>
            <a:r>
              <a:t>可以改进内核启动时间：效果不理想</a:t>
            </a:r>
          </a:p>
          <a:p>
            <a:pPr lvl="3"/>
            <a:r>
              <a:rPr lang="en-US" altLang="zh-CN"/>
              <a:t>H100</a:t>
            </a:r>
            <a:r>
              <a:t>：</a:t>
            </a:r>
            <a:r>
              <a:rPr lang="en-US" altLang="zh-CN"/>
              <a:t>2.1us 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→</a:t>
            </a:r>
            <a:r>
              <a:rPr lang="en-US" altLang="zh-CN"/>
              <a:t> 1.3us</a:t>
            </a:r>
            <a:endParaRPr lang="en-US" altLang="zh-CN"/>
          </a:p>
          <a:p>
            <a:pPr lvl="1"/>
            <a:r>
              <a:rPr lang="en-US" altLang="zh-CN"/>
              <a:t>PDL</a:t>
            </a:r>
            <a:endParaRPr lang="en-US" altLang="zh-CN"/>
          </a:p>
          <a:p>
            <a:pPr lvl="2"/>
            <a:r>
              <a:t>并行当前</a:t>
            </a:r>
            <a:r>
              <a:rPr lang="en-US" altLang="zh-CN"/>
              <a:t> kernel </a:t>
            </a:r>
            <a:r>
              <a:t>的计算和下一个</a:t>
            </a:r>
            <a:r>
              <a:rPr lang="en-US" altLang="zh-CN"/>
              <a:t> kernel </a:t>
            </a:r>
            <a:r>
              <a:t>的权重加载：并行粒度太粗</a:t>
            </a:r>
          </a:p>
          <a:p>
            <a:pPr lvl="1"/>
            <a:r>
              <a:t>理论上限</a:t>
            </a:r>
            <a:r>
              <a:rPr lang="en-US" altLang="zh-CN"/>
              <a:t> &amp; </a:t>
            </a:r>
            <a:r>
              <a:t>影响</a:t>
            </a:r>
          </a:p>
          <a:p>
            <a:pPr lvl="2"/>
            <a:r>
              <a:rPr lang="en-US" altLang="zh-CN"/>
              <a:t>H100 </a:t>
            </a:r>
            <a:r>
              <a:t>带宽</a:t>
            </a:r>
            <a:r>
              <a:rPr lang="en-US" altLang="zh-CN"/>
              <a:t> 3.35TB/s</a:t>
            </a:r>
            <a:endParaRPr lang="en-US" altLang="zh-CN"/>
          </a:p>
          <a:p>
            <a:pPr lvl="3"/>
            <a:r>
              <a:rPr lang="en-US" altLang="zh-CN"/>
              <a:t>LLaMA 3.2-1B-FP16 </a:t>
            </a:r>
            <a:r>
              <a:t>权重</a:t>
            </a:r>
            <a:r>
              <a:rPr lang="en-US" altLang="zh-CN"/>
              <a:t> 2.48GB</a:t>
            </a:r>
            <a:endParaRPr lang="en-US" altLang="zh-CN"/>
          </a:p>
          <a:p>
            <a:pPr lvl="3"/>
            <a:r>
              <a:t>每秒理论上限执行</a:t>
            </a:r>
            <a:r>
              <a:rPr lang="en-US" altLang="zh-CN"/>
              <a:t> 1350 </a:t>
            </a:r>
            <a:r>
              <a:t>次前向传播</a:t>
            </a:r>
          </a:p>
          <a:p>
            <a:pPr lvl="2"/>
            <a:r>
              <a:rPr lang="en-US" altLang="zh-CN"/>
              <a:t>LLaMA-1B </a:t>
            </a:r>
            <a:r>
              <a:t>有</a:t>
            </a:r>
            <a:r>
              <a:rPr lang="en-US" altLang="zh-CN"/>
              <a:t> 16 </a:t>
            </a:r>
            <a:r>
              <a:t>层</a:t>
            </a:r>
          </a:p>
          <a:p>
            <a:pPr lvl="3"/>
            <a:r>
              <a:t>一层平均启动</a:t>
            </a:r>
            <a:r>
              <a:rPr lang="en-US" altLang="zh-CN"/>
              <a:t> 7 </a:t>
            </a:r>
            <a:r>
              <a:t>个内核</a:t>
            </a:r>
          </a:p>
          <a:p>
            <a:pPr lvl="3"/>
            <a:r>
              <a:t>一个内核延迟为</a:t>
            </a:r>
            <a:r>
              <a:rPr lang="en-US" altLang="zh-CN"/>
              <a:t> 5us</a:t>
            </a:r>
            <a:endParaRPr lang="en-US" altLang="zh-CN"/>
          </a:p>
          <a:p>
            <a:pPr lvl="3"/>
            <a:r>
              <a:t>每秒仅能执行</a:t>
            </a:r>
            <a:r>
              <a:rPr lang="en-US" altLang="zh-CN"/>
              <a:t> 770 </a:t>
            </a:r>
            <a:r>
              <a:t>次前向传播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MegaKernel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6880" y="2409190"/>
            <a:ext cx="6401435" cy="18427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MegaKernel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4937125" cy="5553710"/>
          </a:xfrm>
        </p:spPr>
        <p:txBody>
          <a:bodyPr/>
          <a:p>
            <a:r>
              <a:t>巨型推理内核</a:t>
            </a:r>
          </a:p>
          <a:p>
            <a:pPr lvl="1"/>
            <a:r>
              <a:t>融合整个前向推理过程</a:t>
            </a:r>
          </a:p>
          <a:p>
            <a:pPr lvl="2"/>
            <a:r>
              <a:t>推理过程仅需</a:t>
            </a:r>
            <a:r>
              <a:rPr lang="en-US" altLang="zh-CN"/>
              <a:t> launch </a:t>
            </a:r>
            <a:r>
              <a:t>一个内核</a:t>
            </a:r>
          </a:p>
          <a:p>
            <a:pPr lvl="3"/>
            <a:r>
              <a:t>节省</a:t>
            </a:r>
            <a:r>
              <a:rPr lang="en-US" altLang="zh-CN"/>
              <a:t> launch </a:t>
            </a:r>
            <a:r>
              <a:t>内核的开销</a:t>
            </a:r>
          </a:p>
          <a:p>
            <a:pPr lvl="2"/>
            <a:r>
              <a:t>使用分页机制统一管理共享内存</a:t>
            </a:r>
          </a:p>
          <a:p>
            <a:pPr lvl="3"/>
            <a:r>
              <a:t>细粒度追踪</a:t>
            </a:r>
            <a:r>
              <a:rPr lang="en-US" altLang="zh-CN"/>
              <a:t> shared memory </a:t>
            </a:r>
            <a:r>
              <a:t>的使用</a:t>
            </a:r>
          </a:p>
          <a:p>
            <a:pPr lvl="3"/>
            <a:r>
              <a:t>最大程度上紧密排布权重加载</a:t>
            </a:r>
          </a:p>
          <a:p>
            <a:pPr lvl="2"/>
            <a:r>
              <a:t>显式同步</a:t>
            </a:r>
          </a:p>
          <a:p>
            <a:pPr lvl="3"/>
            <a:r>
              <a:t>在有数据依赖关系的部分显式插入同步指令</a:t>
            </a:r>
          </a:p>
          <a:p>
            <a:pPr lvl="4"/>
            <a:r>
              <a:t>确保推理正确性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MegaKernel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6880" y="2409190"/>
            <a:ext cx="6401435" cy="18427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 lang="en-US" altLang="zh-CN"/>
              <a:t>Evaluation &amp; Limitation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802640"/>
            <a:ext cx="5615940" cy="5553710"/>
          </a:xfrm>
        </p:spPr>
        <p:txBody>
          <a:bodyPr>
            <a:normAutofit lnSpcReduction="20000"/>
          </a:bodyPr>
          <a:p>
            <a:r>
              <a:rPr lang="zh-CN" altLang="en-US"/>
              <a:t>实验</a:t>
            </a:r>
            <a:endParaRPr lang="zh-CN" altLang="en-US"/>
          </a:p>
          <a:p>
            <a:pPr lvl="1"/>
            <a:r>
              <a:rPr lang="en-US" altLang="zh-CN"/>
              <a:t>Baseline</a:t>
            </a:r>
            <a:r>
              <a:t>：开启了</a:t>
            </a:r>
            <a:r>
              <a:rPr lang="en-US" altLang="zh-CN"/>
              <a:t> torch.compile </a:t>
            </a:r>
            <a:r>
              <a:t>与</a:t>
            </a:r>
            <a:r>
              <a:rPr lang="en-US" altLang="zh-CN"/>
              <a:t> CUDA Graph </a:t>
            </a:r>
            <a:r>
              <a:t>的</a:t>
            </a:r>
            <a:r>
              <a:rPr lang="en-US" altLang="zh-CN"/>
              <a:t> vLLM &amp; SGLang</a:t>
            </a:r>
            <a:endParaRPr lang="en-US" altLang="zh-CN"/>
          </a:p>
          <a:p>
            <a:pPr lvl="1"/>
            <a:r>
              <a:rPr lang="zh-CN" altLang="en-US"/>
              <a:t>结果</a:t>
            </a:r>
            <a:endParaRPr lang="zh-CN" altLang="en-US"/>
          </a:p>
          <a:p>
            <a:pPr lvl="2"/>
            <a:r>
              <a:rPr lang="zh-CN" altLang="en-US"/>
              <a:t>H100：</a:t>
            </a:r>
            <a:r>
              <a:rPr lang="en-US" altLang="zh-CN"/>
              <a:t>MegaKernel </a:t>
            </a:r>
            <a:r>
              <a:rPr lang="zh-CN" altLang="en-US"/>
              <a:t>比 vLLM 快近 2.5 倍，比 SGLang 快 1.5 倍以上</a:t>
            </a:r>
            <a:endParaRPr lang="zh-CN" altLang="en-US"/>
          </a:p>
          <a:p>
            <a:pPr lvl="2"/>
            <a:r>
              <a:rPr lang="zh-CN" altLang="en-US"/>
              <a:t>B200： </a:t>
            </a:r>
            <a:r>
              <a:rPr lang="en-US" altLang="zh-CN"/>
              <a:t>MegaKernel </a:t>
            </a:r>
            <a:r>
              <a:t>与</a:t>
            </a:r>
            <a:r>
              <a:rPr lang="zh-CN" altLang="en-US"/>
              <a:t> vLLM 的性能差距扩大到 3.5 倍以上，同时仍保持比 SGLang 快 1.5 倍以上的优势</a:t>
            </a:r>
            <a:endParaRPr lang="zh-CN" altLang="en-US"/>
          </a:p>
          <a:p>
            <a:pPr lvl="0"/>
            <a:r>
              <a:rPr lang="zh-CN" altLang="en-US"/>
              <a:t>不足</a:t>
            </a:r>
            <a:endParaRPr lang="zh-CN" altLang="en-US"/>
          </a:p>
          <a:p>
            <a:pPr lvl="1"/>
            <a:r>
              <a:rPr lang="zh-CN" altLang="en-US"/>
              <a:t>适用场景比较受限</a:t>
            </a:r>
            <a:endParaRPr lang="zh-CN" altLang="en-US"/>
          </a:p>
          <a:p>
            <a:pPr lvl="2"/>
            <a:r>
              <a:rPr lang="zh-CN" altLang="en-US"/>
              <a:t>强算力硬件</a:t>
            </a:r>
            <a:r>
              <a:rPr lang="en-US" altLang="zh-CN"/>
              <a:t>+</a:t>
            </a:r>
            <a:r>
              <a:t>超小规模大模型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GB" altLang="zh-CN"/>
              <a:t>MegaKernel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5365" y="906780"/>
            <a:ext cx="5783580" cy="34582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2_Office 主题​​</Template>
  <TotalTime>0</TotalTime>
  <Words>1050</Words>
  <Application>WPS 演示</Application>
  <PresentationFormat>宽屏</PresentationFormat>
  <Paragraphs>91</Paragraphs>
  <Slides>6</Slides>
  <Notes>0</Notes>
  <HiddenSlides>2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Tahoma</vt:lpstr>
      <vt:lpstr>Arial Unicode MS</vt:lpstr>
      <vt:lpstr>等线</vt:lpstr>
      <vt:lpstr>Adwaita Mono</vt:lpstr>
      <vt:lpstr>Segoe UI Emoji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策 孙</dc:creator>
  <cp:lastModifiedBy>someoneinjd</cp:lastModifiedBy>
  <cp:revision>565</cp:revision>
  <dcterms:created xsi:type="dcterms:W3CDTF">2025-06-11T10:44:33Z</dcterms:created>
  <dcterms:modified xsi:type="dcterms:W3CDTF">2025-06-11T10:44:33Z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0x010100F746C9E5A542A54A8B513C1ACE44F90B</vt:lpwstr>
  </property>
  <property fmtid="{D5CDD505-2E9C-101B-9397-08002B2CF9AE}" pid="3" name="ICV">
    <vt:lpwstr>2F1556B50D426685398A07688D20EBFE_43</vt:lpwstr>
  </property>
  <property fmtid="{D5CDD505-2E9C-101B-9397-08002B2CF9AE}" pid="4" name="KSOProductBuildVer">
    <vt:lpwstr>2052-12.1.0.17900</vt:lpwstr>
  </property>
</Properties>
</file>