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408" r:id="rId2"/>
    <p:sldId id="407" r:id="rId3"/>
    <p:sldId id="2162" r:id="rId4"/>
    <p:sldId id="399" r:id="rId5"/>
    <p:sldId id="2172" r:id="rId6"/>
    <p:sldId id="2170" r:id="rId7"/>
    <p:sldId id="2173" r:id="rId8"/>
    <p:sldId id="398"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131" autoAdjust="0"/>
    <p:restoredTop sz="91117" autoAdjust="0"/>
  </p:normalViewPr>
  <p:slideViewPr>
    <p:cSldViewPr snapToGrid="0">
      <p:cViewPr>
        <p:scale>
          <a:sx n="100" d="100"/>
          <a:sy n="100" d="100"/>
        </p:scale>
        <p:origin x="408" y="7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2025/3/2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F3F3F"/>
                </a:solidFill>
                <a:effectLst/>
                <a:latin typeface="PingFang SC"/>
              </a:rPr>
              <a:t>我们的工作表明，基于纯</a:t>
            </a:r>
            <a:r>
              <a:rPr lang="en-US" altLang="zh-CN" b="0" i="0" dirty="0">
                <a:solidFill>
                  <a:srgbClr val="3F3F3F"/>
                </a:solidFill>
                <a:effectLst/>
                <a:latin typeface="PingFang SC"/>
              </a:rPr>
              <a:t>IL</a:t>
            </a:r>
            <a:r>
              <a:rPr lang="zh-CN" altLang="en-US" b="0" i="0" dirty="0">
                <a:solidFill>
                  <a:srgbClr val="3F3F3F"/>
                </a:solidFill>
                <a:effectLst/>
                <a:latin typeface="PingFang SC"/>
              </a:rPr>
              <a:t>的规划器尚未达到极限，并且可以通过适当的 设计得到显著改进。</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182236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a:buNone/>
              <a:defRPr/>
            </a:pPr>
            <a:endParaRPr lang="en-US" altLang="zh-CN" sz="1200" dirty="0">
              <a:solidFill>
                <a:schemeClr val="accent4"/>
              </a:solidFill>
              <a:latin typeface="Arial" panose="020B0604020202020204"/>
              <a:ea typeface="微软雅黑" panose="020B0503020204020204" pitchFamily="34" charset="-122"/>
              <a:cs typeface="+mn-ea"/>
              <a:sym typeface="+mn-lt"/>
            </a:endParaRPr>
          </a:p>
          <a:p>
            <a:r>
              <a:rPr lang="zh-CN" altLang="en-US" dirty="0"/>
              <a:t>（</a:t>
            </a:r>
            <a:r>
              <a:rPr lang="en-US" altLang="zh-CN" dirty="0"/>
              <a:t>1</a:t>
            </a:r>
            <a:r>
              <a:rPr lang="zh-CN" altLang="en-US" dirty="0"/>
              <a:t>）历史运动不是必须的，包含历史运动数据的模型表现出优越的</a:t>
            </a:r>
            <a:r>
              <a:rPr lang="en-US" altLang="zh-CN" dirty="0"/>
              <a:t>OLS</a:t>
            </a:r>
            <a:r>
              <a:rPr lang="zh-CN" altLang="en-US" dirty="0"/>
              <a:t>，但是在闭环指标上的表现明显更差。这种现象可能归因于公认的“模仿”问题或学习捷径。</a:t>
            </a:r>
            <a:r>
              <a:rPr lang="en-US" altLang="zh-CN" dirty="0"/>
              <a:t>planner</a:t>
            </a:r>
            <a:r>
              <a:rPr lang="zh-CN" altLang="en-US" dirty="0"/>
              <a:t>依赖于历史数据，而没有全面掌握潜在的因果因素。</a:t>
            </a:r>
            <a:r>
              <a:rPr lang="en-US" altLang="zh-CN" dirty="0"/>
              <a:t>---</a:t>
            </a:r>
            <a:r>
              <a:rPr lang="zh-CN" altLang="en-US" dirty="0"/>
              <a:t>历史运动对于规划模型是不必要的   </a:t>
            </a:r>
            <a:endParaRPr lang="en-US" altLang="zh-CN" dirty="0"/>
          </a:p>
          <a:p>
            <a:endParaRPr lang="en-US" altLang="zh-CN" dirty="0"/>
          </a:p>
          <a:p>
            <a:r>
              <a:rPr lang="zh-CN" altLang="en-US" dirty="0"/>
              <a:t> （</a:t>
            </a:r>
            <a:r>
              <a:rPr lang="en-US" altLang="zh-CN" dirty="0"/>
              <a:t>2</a:t>
            </a:r>
            <a:r>
              <a:rPr lang="zh-CN" altLang="en-US" dirty="0"/>
              <a:t>）运动状态的</a:t>
            </a:r>
            <a:r>
              <a:rPr lang="en-US" altLang="zh-CN" dirty="0"/>
              <a:t>shortcut learning</a:t>
            </a:r>
            <a:r>
              <a:rPr lang="zh-CN" altLang="en-US" dirty="0"/>
              <a:t>捷径学习，运动状态比如速度和加速度是确保轨迹规划中安全性和舒适性的重要初始边界条件。</a:t>
            </a:r>
            <a:r>
              <a:rPr lang="en-US" altLang="zh-CN" dirty="0"/>
              <a:t>state3</a:t>
            </a:r>
            <a:r>
              <a:rPr lang="zh-CN" altLang="en-US" dirty="0"/>
              <a:t>模型完全依赖于</a:t>
            </a:r>
            <a:r>
              <a:rPr lang="en-US" altLang="zh-CN" dirty="0"/>
              <a:t>AV</a:t>
            </a:r>
            <a:r>
              <a:rPr lang="zh-CN" altLang="en-US" dirty="0"/>
              <a:t>姿势（包括位置和方向），</a:t>
            </a:r>
            <a:r>
              <a:rPr lang="en-US" altLang="zh-CN" dirty="0"/>
              <a:t>CLS</a:t>
            </a:r>
            <a:r>
              <a:rPr lang="zh-CN" altLang="en-US" dirty="0"/>
              <a:t>明显优于其他包含运动状态的模型。</a:t>
            </a:r>
            <a:endParaRPr lang="en-US" altLang="zh-CN" dirty="0"/>
          </a:p>
          <a:p>
            <a:endParaRPr lang="en-US" altLang="zh-CN" dirty="0"/>
          </a:p>
          <a:p>
            <a:r>
              <a:rPr lang="zh-CN" altLang="en-US" dirty="0"/>
              <a:t>假设：即使没有过去的观察（历史运动），模型仍然会从运动学特征中学到错误的相关性。</a:t>
            </a:r>
            <a:endParaRPr lang="en-US" altLang="zh-CN" dirty="0"/>
          </a:p>
          <a:p>
            <a:r>
              <a:rPr lang="en-US" altLang="zh-CN" dirty="0"/>
              <a:t>SDE-state dropout encoder </a:t>
            </a:r>
            <a:r>
              <a:rPr lang="zh-CN" altLang="en-US" dirty="0"/>
              <a:t>在训练期间，每个嵌入的状态 </a:t>
            </a:r>
            <a:r>
              <a:rPr lang="en-US" altLang="zh-CN" dirty="0"/>
              <a:t>(</a:t>
            </a:r>
            <a:r>
              <a:rPr lang="zh-CN" altLang="en-US" dirty="0"/>
              <a:t>除了位置和航向</a:t>
            </a:r>
            <a:r>
              <a:rPr lang="en-US" altLang="zh-CN" dirty="0"/>
              <a:t>) </a:t>
            </a:r>
            <a:r>
              <a:rPr lang="zh-CN" altLang="en-US" dirty="0"/>
              <a:t>令牌将以一定的概率丢弃。</a:t>
            </a:r>
          </a:p>
        </p:txBody>
      </p:sp>
      <p:sp>
        <p:nvSpPr>
          <p:cNvPr id="4" name="灯片编号占位符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panose="020B0604020202020204"/>
                <a:ea typeface="Arial" panose="020B0604020202020204"/>
                <a:cs typeface="Arial" panose="020B0604020202020204"/>
                <a:sym typeface="Arial" panose="020B0604020202020204"/>
              </a:rPr>
              <a:t>3</a:t>
            </a:fld>
            <a:endParaRPr lang="en-US"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extLst>
      <p:ext uri="{BB962C8B-B14F-4D97-AF65-F5344CB8AC3E}">
        <p14:creationId xmlns:p14="http://schemas.microsoft.com/office/powerpoint/2010/main" val="2644951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a:buNone/>
              <a:defRPr/>
            </a:pPr>
            <a:endParaRPr lang="en-US" altLang="zh-CN" sz="1200" dirty="0">
              <a:solidFill>
                <a:schemeClr val="accent4"/>
              </a:solidFill>
              <a:latin typeface="Arial" panose="020B0604020202020204"/>
              <a:ea typeface="微软雅黑" panose="020B0503020204020204" pitchFamily="34" charset="-122"/>
              <a:cs typeface="+mn-ea"/>
              <a:sym typeface="+mn-lt"/>
            </a:endParaRPr>
          </a:p>
          <a:p>
            <a:r>
              <a:rPr lang="en-US" altLang="zh-CN" b="0" i="0" dirty="0">
                <a:solidFill>
                  <a:srgbClr val="2C2C36"/>
                </a:solidFill>
                <a:effectLst/>
                <a:latin typeface="-apple-system"/>
              </a:rPr>
              <a:t>vel</a:t>
            </a:r>
            <a:r>
              <a:rPr lang="zh-CN" altLang="en-US" b="0" i="0" dirty="0">
                <a:solidFill>
                  <a:srgbClr val="2C2C36"/>
                </a:solidFill>
                <a:effectLst/>
                <a:latin typeface="-apple-system"/>
              </a:rPr>
              <a:t>指的是速度，</a:t>
            </a:r>
            <a:r>
              <a:rPr lang="en-US" altLang="zh-CN" b="0" i="0" dirty="0">
                <a:solidFill>
                  <a:srgbClr val="2C2C36"/>
                </a:solidFill>
                <a:effectLst/>
                <a:latin typeface="-apple-system"/>
              </a:rPr>
              <a:t>acc</a:t>
            </a:r>
            <a:r>
              <a:rPr lang="zh-CN" altLang="en-US" b="0" i="0" dirty="0">
                <a:solidFill>
                  <a:srgbClr val="2C2C36"/>
                </a:solidFill>
                <a:effectLst/>
                <a:latin typeface="-apple-system"/>
              </a:rPr>
              <a:t>指的是加速度，</a:t>
            </a:r>
            <a:r>
              <a:rPr lang="en-US" altLang="zh-CN" b="0" i="0" dirty="0">
                <a:solidFill>
                  <a:srgbClr val="2C2C36"/>
                </a:solidFill>
                <a:effectLst/>
                <a:latin typeface="-apple-system"/>
              </a:rPr>
              <a:t>steer</a:t>
            </a:r>
            <a:r>
              <a:rPr lang="zh-CN" altLang="en-US" b="0" i="0" dirty="0">
                <a:solidFill>
                  <a:srgbClr val="2C2C36"/>
                </a:solidFill>
                <a:effectLst/>
                <a:latin typeface="-apple-system"/>
              </a:rPr>
              <a:t>指的是转向角度</a:t>
            </a:r>
            <a:endParaRPr lang="en-US" altLang="zh-CN" dirty="0"/>
          </a:p>
          <a:p>
            <a:r>
              <a:rPr lang="zh-CN" altLang="en-US" dirty="0"/>
              <a:t>（</a:t>
            </a:r>
            <a:r>
              <a:rPr lang="en-US" altLang="zh-CN" dirty="0"/>
              <a:t>1</a:t>
            </a:r>
            <a:r>
              <a:rPr lang="zh-CN" altLang="en-US" dirty="0"/>
              <a:t>）历史运动不是必须的，包含历史运动数据的模型表现出优越的</a:t>
            </a:r>
            <a:r>
              <a:rPr lang="en-US" altLang="zh-CN" dirty="0"/>
              <a:t>OLS</a:t>
            </a:r>
            <a:r>
              <a:rPr lang="zh-CN" altLang="en-US" dirty="0"/>
              <a:t>，但是在闭环指标上的表现明显更差。这种现象可能归因于公认的“模仿”问题或学习捷径。</a:t>
            </a:r>
            <a:r>
              <a:rPr lang="en-US" altLang="zh-CN" dirty="0"/>
              <a:t>planner</a:t>
            </a:r>
            <a:r>
              <a:rPr lang="zh-CN" altLang="en-US" dirty="0"/>
              <a:t>依赖于历史数据，而没有全面掌握潜在的因果因素。</a:t>
            </a:r>
            <a:r>
              <a:rPr lang="en-US" altLang="zh-CN" dirty="0"/>
              <a:t>---</a:t>
            </a:r>
            <a:r>
              <a:rPr lang="zh-CN" altLang="en-US" dirty="0"/>
              <a:t>历史运动对于规划模型是不必要的   </a:t>
            </a:r>
            <a:endParaRPr lang="en-US" altLang="zh-CN" dirty="0"/>
          </a:p>
          <a:p>
            <a:endParaRPr lang="en-US" altLang="zh-CN" dirty="0"/>
          </a:p>
          <a:p>
            <a:r>
              <a:rPr lang="zh-CN" altLang="en-US" dirty="0"/>
              <a:t> （</a:t>
            </a:r>
            <a:r>
              <a:rPr lang="en-US" altLang="zh-CN" dirty="0"/>
              <a:t>2</a:t>
            </a:r>
            <a:r>
              <a:rPr lang="zh-CN" altLang="en-US" dirty="0"/>
              <a:t>）运动状态的</a:t>
            </a:r>
            <a:r>
              <a:rPr lang="en-US" altLang="zh-CN" dirty="0"/>
              <a:t>shortcut learning</a:t>
            </a:r>
            <a:r>
              <a:rPr lang="zh-CN" altLang="en-US" dirty="0"/>
              <a:t>捷径学习，运动状态比如速度和加速度是确保轨迹规划中安全性和舒适性的重要初始边界条件。</a:t>
            </a:r>
            <a:r>
              <a:rPr lang="en-US" altLang="zh-CN" dirty="0"/>
              <a:t>state3</a:t>
            </a:r>
            <a:r>
              <a:rPr lang="zh-CN" altLang="en-US" dirty="0"/>
              <a:t>模型完全依赖于</a:t>
            </a:r>
            <a:r>
              <a:rPr lang="en-US" altLang="zh-CN" dirty="0"/>
              <a:t>AV</a:t>
            </a:r>
            <a:r>
              <a:rPr lang="zh-CN" altLang="en-US" dirty="0"/>
              <a:t>姿势（包括位置和方向），</a:t>
            </a:r>
            <a:r>
              <a:rPr lang="en-US" altLang="zh-CN" dirty="0"/>
              <a:t>CLS</a:t>
            </a:r>
            <a:r>
              <a:rPr lang="zh-CN" altLang="en-US" dirty="0"/>
              <a:t>明显优于其他包含运动状态的模型。</a:t>
            </a:r>
            <a:endParaRPr lang="en-US" altLang="zh-CN" dirty="0"/>
          </a:p>
          <a:p>
            <a:endParaRPr lang="en-US" altLang="zh-CN" dirty="0"/>
          </a:p>
          <a:p>
            <a:r>
              <a:rPr lang="zh-CN" altLang="en-US" dirty="0"/>
              <a:t>假设：即使没有过去的观察（历史运动），模型仍然会从运动学特征中学到错误的相关性。</a:t>
            </a:r>
            <a:endParaRPr lang="en-US" altLang="zh-CN" dirty="0"/>
          </a:p>
          <a:p>
            <a:r>
              <a:rPr lang="en-US" altLang="zh-CN" dirty="0"/>
              <a:t>SDE-state dropout encoder </a:t>
            </a:r>
            <a:r>
              <a:rPr lang="zh-CN" altLang="en-US" dirty="0"/>
              <a:t>在训练期间，每个嵌入的状态 </a:t>
            </a:r>
            <a:r>
              <a:rPr lang="en-US" altLang="zh-CN" dirty="0"/>
              <a:t>(</a:t>
            </a:r>
            <a:r>
              <a:rPr lang="zh-CN" altLang="en-US" dirty="0"/>
              <a:t>除了位置和航向</a:t>
            </a:r>
            <a:r>
              <a:rPr lang="en-US" altLang="zh-CN" dirty="0"/>
              <a:t>) </a:t>
            </a:r>
            <a:r>
              <a:rPr lang="zh-CN" altLang="en-US" dirty="0"/>
              <a:t>令牌将以一定的概率丢弃。</a:t>
            </a:r>
            <a:endParaRPr lang="en-US" altLang="zh-CN" dirty="0"/>
          </a:p>
          <a:p>
            <a:r>
              <a:rPr lang="zh-CN" altLang="en-US" b="0" i="0" dirty="0">
                <a:solidFill>
                  <a:srgbClr val="3F3F3F"/>
                </a:solidFill>
                <a:effectLst/>
                <a:latin typeface="PingFang SC"/>
              </a:rPr>
              <a:t>开环评分 </a:t>
            </a:r>
            <a:r>
              <a:rPr lang="en-US" altLang="zh-CN" b="0" i="0" dirty="0">
                <a:solidFill>
                  <a:srgbClr val="3F3F3F"/>
                </a:solidFill>
                <a:effectLst/>
                <a:latin typeface="PingFang SC"/>
              </a:rPr>
              <a:t>(OLS) </a:t>
            </a:r>
            <a:r>
              <a:rPr lang="zh-CN" altLang="en-US" b="0" i="0" dirty="0">
                <a:solidFill>
                  <a:srgbClr val="3F3F3F"/>
                </a:solidFill>
                <a:effectLst/>
                <a:latin typeface="PingFang SC"/>
              </a:rPr>
              <a:t>、非反应性闭环评分 </a:t>
            </a:r>
            <a:r>
              <a:rPr lang="en-US" altLang="zh-CN" b="0" i="0" dirty="0">
                <a:solidFill>
                  <a:srgbClr val="3F3F3F"/>
                </a:solidFill>
                <a:effectLst/>
                <a:latin typeface="PingFang SC"/>
              </a:rPr>
              <a:t>(nr-</a:t>
            </a:r>
            <a:r>
              <a:rPr lang="en-US" altLang="zh-CN" b="0" i="0" dirty="0" err="1">
                <a:solidFill>
                  <a:srgbClr val="3F3F3F"/>
                </a:solidFill>
                <a:effectLst/>
                <a:latin typeface="PingFang SC"/>
              </a:rPr>
              <a:t>cls</a:t>
            </a:r>
            <a:r>
              <a:rPr lang="en-US" altLang="zh-CN" b="0" i="0" dirty="0">
                <a:solidFill>
                  <a:srgbClr val="3F3F3F"/>
                </a:solidFill>
                <a:effectLst/>
                <a:latin typeface="PingFang SC"/>
              </a:rPr>
              <a:t>)</a:t>
            </a:r>
            <a:r>
              <a:rPr lang="zh-CN" altLang="en-US" b="0" i="0" dirty="0">
                <a:solidFill>
                  <a:srgbClr val="3F3F3F"/>
                </a:solidFill>
                <a:effectLst/>
                <a:latin typeface="PingFang SC"/>
              </a:rPr>
              <a:t>。反应性闭环评分 </a:t>
            </a:r>
            <a:r>
              <a:rPr lang="en-US" altLang="zh-CN" b="0" i="0" dirty="0">
                <a:solidFill>
                  <a:srgbClr val="3F3F3F"/>
                </a:solidFill>
                <a:effectLst/>
                <a:latin typeface="PingFang SC"/>
              </a:rPr>
              <a:t>(r-</a:t>
            </a:r>
            <a:r>
              <a:rPr lang="en-US" altLang="zh-CN" b="0" i="0" dirty="0" err="1">
                <a:solidFill>
                  <a:srgbClr val="3F3F3F"/>
                </a:solidFill>
                <a:effectLst/>
                <a:latin typeface="PingFang SC"/>
              </a:rPr>
              <a:t>cls</a:t>
            </a:r>
            <a:r>
              <a:rPr lang="en-US" altLang="zh-CN" b="0" i="0" dirty="0">
                <a:solidFill>
                  <a:srgbClr val="3F3F3F"/>
                </a:solidFill>
                <a:effectLst/>
                <a:latin typeface="PingFang SC"/>
              </a:rPr>
              <a:t>)</a:t>
            </a:r>
            <a:r>
              <a:rPr lang="zh-CN" altLang="en-US" b="0" i="0" dirty="0">
                <a:solidFill>
                  <a:srgbClr val="3F3F3F"/>
                </a:solidFill>
                <a:effectLst/>
                <a:latin typeface="PingFang SC"/>
              </a:rPr>
              <a:t>。</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4</a:t>
            </a:fld>
            <a:endParaRPr lang="zh-CN" altLang="en-US"/>
          </a:p>
        </p:txBody>
      </p:sp>
    </p:spTree>
    <p:extLst>
      <p:ext uri="{BB962C8B-B14F-4D97-AF65-F5344CB8AC3E}">
        <p14:creationId xmlns:p14="http://schemas.microsoft.com/office/powerpoint/2010/main" val="1600301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a:buNone/>
              <a:defRPr/>
            </a:pPr>
            <a:endParaRPr lang="en-US" altLang="zh-CN" sz="1200" dirty="0">
              <a:solidFill>
                <a:schemeClr val="accent4"/>
              </a:solidFill>
              <a:latin typeface="Arial" panose="020B0604020202020204"/>
              <a:ea typeface="微软雅黑" panose="020B0503020204020204" pitchFamily="34" charset="-122"/>
              <a:cs typeface="+mn-ea"/>
              <a:sym typeface="+mn-lt"/>
            </a:endParaRPr>
          </a:p>
          <a:p>
            <a:r>
              <a:rPr lang="en-US" altLang="zh-CN" b="0" i="0" dirty="0">
                <a:solidFill>
                  <a:srgbClr val="2C2C36"/>
                </a:solidFill>
                <a:effectLst/>
                <a:latin typeface="-apple-system"/>
              </a:rPr>
              <a:t>vel</a:t>
            </a:r>
            <a:r>
              <a:rPr lang="zh-CN" altLang="en-US" b="0" i="0" dirty="0">
                <a:solidFill>
                  <a:srgbClr val="2C2C36"/>
                </a:solidFill>
                <a:effectLst/>
                <a:latin typeface="-apple-system"/>
              </a:rPr>
              <a:t>指的是速度，</a:t>
            </a:r>
            <a:r>
              <a:rPr lang="en-US" altLang="zh-CN" b="0" i="0" dirty="0">
                <a:solidFill>
                  <a:srgbClr val="2C2C36"/>
                </a:solidFill>
                <a:effectLst/>
                <a:latin typeface="-apple-system"/>
              </a:rPr>
              <a:t>acc</a:t>
            </a:r>
            <a:r>
              <a:rPr lang="zh-CN" altLang="en-US" b="0" i="0" dirty="0">
                <a:solidFill>
                  <a:srgbClr val="2C2C36"/>
                </a:solidFill>
                <a:effectLst/>
                <a:latin typeface="-apple-system"/>
              </a:rPr>
              <a:t>指的是加速度，</a:t>
            </a:r>
            <a:r>
              <a:rPr lang="en-US" altLang="zh-CN" b="0" i="0" dirty="0">
                <a:solidFill>
                  <a:srgbClr val="2C2C36"/>
                </a:solidFill>
                <a:effectLst/>
                <a:latin typeface="-apple-system"/>
              </a:rPr>
              <a:t>steer</a:t>
            </a:r>
            <a:r>
              <a:rPr lang="zh-CN" altLang="en-US" b="0" i="0" dirty="0">
                <a:solidFill>
                  <a:srgbClr val="2C2C36"/>
                </a:solidFill>
                <a:effectLst/>
                <a:latin typeface="-apple-system"/>
              </a:rPr>
              <a:t>指的是转向角度</a:t>
            </a:r>
            <a:endParaRPr lang="en-US" altLang="zh-CN" dirty="0"/>
          </a:p>
          <a:p>
            <a:r>
              <a:rPr lang="zh-CN" altLang="en-US" dirty="0"/>
              <a:t>（</a:t>
            </a:r>
            <a:r>
              <a:rPr lang="en-US" altLang="zh-CN" dirty="0"/>
              <a:t>1</a:t>
            </a:r>
            <a:r>
              <a:rPr lang="zh-CN" altLang="en-US" dirty="0"/>
              <a:t>）历史运动不是必须的，包含历史运动数据的模型表现出优越的</a:t>
            </a:r>
            <a:r>
              <a:rPr lang="en-US" altLang="zh-CN" dirty="0"/>
              <a:t>OLS</a:t>
            </a:r>
            <a:r>
              <a:rPr lang="zh-CN" altLang="en-US" dirty="0"/>
              <a:t>，但是在闭环指标上的表现明显更差。这种现象可能归因于公认的“模仿”问题或学习捷径。</a:t>
            </a:r>
            <a:r>
              <a:rPr lang="en-US" altLang="zh-CN" dirty="0"/>
              <a:t>planner</a:t>
            </a:r>
            <a:r>
              <a:rPr lang="zh-CN" altLang="en-US" dirty="0"/>
              <a:t>依赖于历史数据，而没有全面掌握潜在的因果因素。</a:t>
            </a:r>
            <a:r>
              <a:rPr lang="en-US" altLang="zh-CN" dirty="0"/>
              <a:t>---</a:t>
            </a:r>
            <a:r>
              <a:rPr lang="zh-CN" altLang="en-US" dirty="0"/>
              <a:t>历史运动对于规划模型是不必要的   </a:t>
            </a:r>
            <a:endParaRPr lang="en-US" altLang="zh-CN" dirty="0"/>
          </a:p>
          <a:p>
            <a:endParaRPr lang="en-US" altLang="zh-CN" dirty="0"/>
          </a:p>
          <a:p>
            <a:r>
              <a:rPr lang="zh-CN" altLang="en-US" dirty="0"/>
              <a:t> （</a:t>
            </a:r>
            <a:r>
              <a:rPr lang="en-US" altLang="zh-CN" dirty="0"/>
              <a:t>2</a:t>
            </a:r>
            <a:r>
              <a:rPr lang="zh-CN" altLang="en-US" dirty="0"/>
              <a:t>）运动状态的</a:t>
            </a:r>
            <a:r>
              <a:rPr lang="en-US" altLang="zh-CN" dirty="0"/>
              <a:t>shortcut learning</a:t>
            </a:r>
            <a:r>
              <a:rPr lang="zh-CN" altLang="en-US" dirty="0"/>
              <a:t>捷径学习，运动状态比如速度和加速度是确保轨迹规划中安全性和舒适性的重要初始边界条件。</a:t>
            </a:r>
            <a:r>
              <a:rPr lang="en-US" altLang="zh-CN" dirty="0"/>
              <a:t>state3</a:t>
            </a:r>
            <a:r>
              <a:rPr lang="zh-CN" altLang="en-US" dirty="0"/>
              <a:t>模型完全依赖于</a:t>
            </a:r>
            <a:r>
              <a:rPr lang="en-US" altLang="zh-CN" dirty="0"/>
              <a:t>AV</a:t>
            </a:r>
            <a:r>
              <a:rPr lang="zh-CN" altLang="en-US" dirty="0"/>
              <a:t>姿势（包括位置和方向），</a:t>
            </a:r>
            <a:r>
              <a:rPr lang="en-US" altLang="zh-CN" dirty="0"/>
              <a:t>CLS</a:t>
            </a:r>
            <a:r>
              <a:rPr lang="zh-CN" altLang="en-US" dirty="0"/>
              <a:t>明显优于其他包含运动状态的模型。</a:t>
            </a:r>
            <a:endParaRPr lang="en-US" altLang="zh-CN" dirty="0"/>
          </a:p>
          <a:p>
            <a:endParaRPr lang="en-US" altLang="zh-CN" dirty="0"/>
          </a:p>
          <a:p>
            <a:r>
              <a:rPr lang="zh-CN" altLang="en-US" b="1" dirty="0"/>
              <a:t>假设：即使没有过去的观察（历史运动），模型仍然会从运动学特征中学到错误的相关性。</a:t>
            </a:r>
            <a:endParaRPr lang="en-US" altLang="zh-CN" b="1" dirty="0"/>
          </a:p>
          <a:p>
            <a:r>
              <a:rPr lang="en-US" altLang="zh-CN" dirty="0"/>
              <a:t>SDE-state dropout encoder </a:t>
            </a:r>
            <a:r>
              <a:rPr lang="zh-CN" altLang="en-US" dirty="0"/>
              <a:t>在训练期间，每个嵌入的状态 </a:t>
            </a:r>
            <a:r>
              <a:rPr lang="en-US" altLang="zh-CN" dirty="0"/>
              <a:t>(</a:t>
            </a:r>
            <a:r>
              <a:rPr lang="zh-CN" altLang="en-US" dirty="0"/>
              <a:t>除了位置和航向</a:t>
            </a:r>
            <a:r>
              <a:rPr lang="en-US" altLang="zh-CN" dirty="0"/>
              <a:t>) </a:t>
            </a:r>
            <a:r>
              <a:rPr lang="zh-CN" altLang="en-US" dirty="0"/>
              <a:t>令牌将以一定的概率丢弃。</a:t>
            </a:r>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5</a:t>
            </a:fld>
            <a:endParaRPr lang="zh-CN" altLang="en-US"/>
          </a:p>
        </p:txBody>
      </p:sp>
    </p:spTree>
    <p:extLst>
      <p:ext uri="{BB962C8B-B14F-4D97-AF65-F5344CB8AC3E}">
        <p14:creationId xmlns:p14="http://schemas.microsoft.com/office/powerpoint/2010/main" val="3425416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a:buNone/>
              <a:defRPr/>
            </a:pPr>
            <a:r>
              <a:rPr lang="zh-CN" altLang="en-US" sz="1200" dirty="0">
                <a:solidFill>
                  <a:schemeClr val="accent4"/>
                </a:solidFill>
                <a:latin typeface="Arial" panose="020B0604020202020204"/>
                <a:ea typeface="微软雅黑" panose="020B0503020204020204" pitchFamily="34" charset="-122"/>
                <a:cs typeface="+mn-ea"/>
                <a:sym typeface="+mn-lt"/>
              </a:rPr>
              <a:t>退出状态编码器</a:t>
            </a:r>
            <a:endParaRPr lang="en-US" altLang="zh-CN" sz="1200" dirty="0">
              <a:solidFill>
                <a:schemeClr val="accent4"/>
              </a:solidFill>
              <a:latin typeface="Arial" panose="020B0604020202020204"/>
              <a:ea typeface="微软雅黑" panose="020B0503020204020204" pitchFamily="34" charset="-122"/>
              <a:cs typeface="+mn-ea"/>
              <a:sym typeface="+mn-lt"/>
            </a:endParaRPr>
          </a:p>
          <a:p>
            <a:endParaRPr lang="zh-CN" altLang="en-US" dirty="0"/>
          </a:p>
        </p:txBody>
      </p:sp>
      <p:sp>
        <p:nvSpPr>
          <p:cNvPr id="4" name="灯片编号占位符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panose="020B0604020202020204"/>
                <a:ea typeface="Arial" panose="020B0604020202020204"/>
                <a:cs typeface="Arial" panose="020B0604020202020204"/>
                <a:sym typeface="Arial" panose="020B0604020202020204"/>
              </a:rPr>
              <a:t>6</a:t>
            </a:fld>
            <a:endParaRPr lang="en-US"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extLst>
      <p:ext uri="{BB962C8B-B14F-4D97-AF65-F5344CB8AC3E}">
        <p14:creationId xmlns:p14="http://schemas.microsoft.com/office/powerpoint/2010/main" val="1616602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a:buNone/>
              <a:defRPr/>
            </a:pPr>
            <a:r>
              <a:rPr lang="zh-CN" altLang="en-US" sz="1200" dirty="0">
                <a:solidFill>
                  <a:schemeClr val="accent4"/>
                </a:solidFill>
                <a:latin typeface="Arial" panose="020B0604020202020204"/>
                <a:ea typeface="微软雅黑" panose="020B0503020204020204" pitchFamily="34" charset="-122"/>
                <a:cs typeface="+mn-ea"/>
                <a:sym typeface="+mn-lt"/>
              </a:rPr>
              <a:t>退出状态编码器</a:t>
            </a:r>
            <a:endParaRPr lang="en-US" altLang="zh-CN" sz="1200" dirty="0">
              <a:solidFill>
                <a:schemeClr val="accent4"/>
              </a:solidFill>
              <a:latin typeface="Arial" panose="020B0604020202020204"/>
              <a:ea typeface="微软雅黑" panose="020B0503020204020204" pitchFamily="34" charset="-122"/>
              <a:cs typeface="+mn-ea"/>
              <a:sym typeface="+mn-lt"/>
            </a:endParaRPr>
          </a:p>
          <a:p>
            <a:r>
              <a:rPr lang="zh-CN" altLang="en-US" b="1" i="0" dirty="0">
                <a:solidFill>
                  <a:srgbClr val="3F3F3F"/>
                </a:solidFill>
                <a:effectLst/>
                <a:latin typeface="PingFang SC"/>
              </a:rPr>
              <a:t>结果表明，</a:t>
            </a:r>
            <a:r>
              <a:rPr lang="en-US" altLang="zh-CN" b="1" i="0" dirty="0">
                <a:solidFill>
                  <a:srgbClr val="3F3F3F"/>
                </a:solidFill>
                <a:effectLst/>
                <a:latin typeface="PingFang SC"/>
              </a:rPr>
              <a:t>SDE</a:t>
            </a:r>
            <a:r>
              <a:rPr lang="zh-CN" altLang="en-US" b="1" i="0" dirty="0">
                <a:solidFill>
                  <a:srgbClr val="3F3F3F"/>
                </a:solidFill>
                <a:effectLst/>
                <a:latin typeface="PingFang SC"/>
              </a:rPr>
              <a:t>的利用率显著提高了模型的闭环性能。</a:t>
            </a:r>
            <a:endParaRPr lang="zh-CN" altLang="en-US" b="1" dirty="0"/>
          </a:p>
        </p:txBody>
      </p:sp>
      <p:sp>
        <p:nvSpPr>
          <p:cNvPr id="4" name="灯片编号占位符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panose="020B0604020202020204"/>
                <a:ea typeface="Arial" panose="020B0604020202020204"/>
                <a:cs typeface="Arial" panose="020B0604020202020204"/>
                <a:sym typeface="Arial" panose="020B0604020202020204"/>
              </a:rPr>
              <a:t>7</a:t>
            </a:fld>
            <a:endParaRPr lang="en-US"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extLst>
      <p:ext uri="{BB962C8B-B14F-4D97-AF65-F5344CB8AC3E}">
        <p14:creationId xmlns:p14="http://schemas.microsoft.com/office/powerpoint/2010/main" val="425662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803077" y="3897086"/>
            <a:ext cx="8585847" cy="1348873"/>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标题 1">
            <a:extLst>
              <a:ext uri="{FF2B5EF4-FFF2-40B4-BE49-F238E27FC236}">
                <a16:creationId xmlns:a16="http://schemas.microsoft.com/office/drawing/2014/main" id="{CE07242D-8BF4-491D-9337-DAF55FE062AD}"/>
              </a:ext>
            </a:extLst>
          </p:cNvPr>
          <p:cNvSpPr txBox="1">
            <a:spLocks/>
          </p:cNvSpPr>
          <p:nvPr userDrawn="1"/>
        </p:nvSpPr>
        <p:spPr>
          <a:xfrm>
            <a:off x="0" y="1725320"/>
            <a:ext cx="12191999" cy="1783082"/>
          </a:xfrm>
          <a:prstGeom prst="rect">
            <a:avLst/>
          </a:prstGeom>
          <a:solidFill>
            <a:srgbClr val="0033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17" name="标题 1">
            <a:extLst>
              <a:ext uri="{FF2B5EF4-FFF2-40B4-BE49-F238E27FC236}">
                <a16:creationId xmlns:a16="http://schemas.microsoft.com/office/drawing/2014/main" id="{CE07242D-8BF4-491D-9337-DAF55FE062AD}"/>
              </a:ext>
            </a:extLst>
          </p:cNvPr>
          <p:cNvSpPr txBox="1">
            <a:spLocks/>
          </p:cNvSpPr>
          <p:nvPr userDrawn="1"/>
        </p:nvSpPr>
        <p:spPr>
          <a:xfrm>
            <a:off x="19668" y="3568954"/>
            <a:ext cx="12191999" cy="152400"/>
          </a:xfrm>
          <a:prstGeom prst="rect">
            <a:avLst/>
          </a:prstGeom>
          <a:solidFill>
            <a:srgbClr val="003399"/>
          </a:solidFill>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803077" y="1726880"/>
            <a:ext cx="8585847" cy="1783082"/>
          </a:xfrm>
          <a:prstGeom prst="rect">
            <a:avLst/>
          </a:prstGeom>
        </p:spPr>
        <p:txBody>
          <a:bodyPr anchor="ctr"/>
          <a:lstStyle>
            <a:lvl1pPr algn="ctr">
              <a:defRPr sz="4000" b="1" baseline="0">
                <a:solidFill>
                  <a:schemeClr val="bg1"/>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86608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5134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2025/3/2</a:t>
            </a:fld>
            <a:endParaRPr lang="zh-CN" altLang="en-US"/>
          </a:p>
        </p:txBody>
      </p:sp>
      <p:sp>
        <p:nvSpPr>
          <p:cNvPr id="4"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8"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9271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文本占位符 2">
            <a:extLst>
              <a:ext uri="{FF2B5EF4-FFF2-40B4-BE49-F238E27FC236}">
                <a16:creationId xmlns:a16="http://schemas.microsoft.com/office/drawing/2014/main" id="{80FC510A-EAAE-41C0-9423-6423A04A3ED8}"/>
              </a:ext>
            </a:extLst>
          </p:cNvPr>
          <p:cNvSpPr>
            <a:spLocks noGrp="1"/>
          </p:cNvSpPr>
          <p:nvPr>
            <p:ph idx="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6"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84143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2025/3/2</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7"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9"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Tree>
    <p:extLst>
      <p:ext uri="{BB962C8B-B14F-4D97-AF65-F5344CB8AC3E}">
        <p14:creationId xmlns:p14="http://schemas.microsoft.com/office/powerpoint/2010/main" val="3425432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5" name="矩形: 圆角 4"/>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dirty="0"/>
              <a:t>单击此处编辑母版文本样式</a:t>
            </a:r>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Tree>
    <p:extLst>
      <p:ext uri="{BB962C8B-B14F-4D97-AF65-F5344CB8AC3E}">
        <p14:creationId xmlns:p14="http://schemas.microsoft.com/office/powerpoint/2010/main" val="2491482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itchFamily="34" charset="-122"/>
                <a:ea typeface="微软雅黑" pitchFamily="34" charset="-122"/>
              </a:defRPr>
            </a:lvl1pPr>
          </a:lstStyle>
          <a:p>
            <a:fld id="{D2800E37-E163-40CA-8146-A68431A5A674}" type="datetime1">
              <a:rPr lang="zh-CN" altLang="en-US" smtClean="0"/>
              <a:pPr/>
              <a:t>2025/3/2</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4" name="图片 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sp>
        <p:nvSpPr>
          <p:cNvPr id="10" name="Footer Placeholder 3"/>
          <p:cNvSpPr>
            <a:spLocks noGrp="1"/>
          </p:cNvSpPr>
          <p:nvPr>
            <p:ph type="ftr" sz="quarter" idx="3"/>
          </p:nvPr>
        </p:nvSpPr>
        <p:spPr>
          <a:xfrm>
            <a:off x="4038600" y="6356350"/>
            <a:ext cx="7200000" cy="365125"/>
          </a:xfrm>
          <a:prstGeom prst="rect">
            <a:avLst/>
          </a:prstGeom>
        </p:spPr>
        <p:txBody>
          <a:bodyPr/>
          <a:lstStyle/>
          <a:p>
            <a:endParaRPr lang="zh-CN" altLang="en-US" dirty="0"/>
          </a:p>
        </p:txBody>
      </p:sp>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3" r:id="rId3"/>
    <p:sldLayoutId id="2147483661" r:id="rId4"/>
    <p:sldLayoutId id="2147483660" r:id="rId5"/>
    <p:sldLayoutId id="2147483662" r:id="rId6"/>
    <p:sldLayoutId id="2147483665" r:id="rId7"/>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en-US" altLang="zh-CN" dirty="0"/>
              <a:t>Rethinking Imitation-based Planner for Autonomous Driving</a:t>
            </a:r>
            <a:r>
              <a:rPr lang="en-US" altLang="zh-CN"/>
              <a:t>[ICRA24</a:t>
            </a:r>
            <a:r>
              <a:rPr lang="en-US" altLang="zh-CN" dirty="0"/>
              <a:t>]</a:t>
            </a:r>
            <a:br>
              <a:rPr lang="en-US" altLang="zh-CN" dirty="0"/>
            </a:br>
            <a:r>
              <a:rPr lang="zh-CN" altLang="en-US" sz="2000" dirty="0"/>
              <a:t>重新思考基于模仿的自动驾驶规划器 </a:t>
            </a:r>
          </a:p>
        </p:txBody>
      </p:sp>
      <p:sp>
        <p:nvSpPr>
          <p:cNvPr id="3" name="副标题 2"/>
          <p:cNvSpPr>
            <a:spLocks noGrp="1"/>
          </p:cNvSpPr>
          <p:nvPr>
            <p:ph type="subTitle" idx="1"/>
          </p:nvPr>
        </p:nvSpPr>
        <p:spPr/>
        <p:txBody>
          <a:bodyPr/>
          <a:lstStyle/>
          <a:p>
            <a:endParaRPr lang="en-US" altLang="zh-CN" dirty="0"/>
          </a:p>
          <a:p>
            <a:r>
              <a:rPr lang="zh-CN" altLang="en-US" dirty="0"/>
              <a:t>中国科学技术大学</a:t>
            </a:r>
          </a:p>
        </p:txBody>
      </p:sp>
    </p:spTree>
    <p:extLst>
      <p:ext uri="{BB962C8B-B14F-4D97-AF65-F5344CB8AC3E}">
        <p14:creationId xmlns:p14="http://schemas.microsoft.com/office/powerpoint/2010/main" val="290255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r>
              <a:rPr lang="zh-CN" altLang="en-US" dirty="0"/>
              <a:t>基于模仿学习的规划器</a:t>
            </a:r>
            <a:r>
              <a:rPr lang="en-US" altLang="zh-CN" dirty="0"/>
              <a:t>(</a:t>
            </a:r>
            <a:r>
              <a:rPr lang="zh-CN" altLang="en-US" dirty="0"/>
              <a:t>基于输入划分</a:t>
            </a:r>
            <a:r>
              <a:rPr lang="en-US" altLang="zh-CN" dirty="0"/>
              <a:t>)</a:t>
            </a:r>
          </a:p>
          <a:p>
            <a:pPr lvl="1"/>
            <a:r>
              <a:rPr lang="en-US" altLang="zh-CN" dirty="0"/>
              <a:t>End-to-end</a:t>
            </a:r>
          </a:p>
          <a:p>
            <a:pPr lvl="2"/>
            <a:r>
              <a:rPr lang="zh-CN" altLang="en-US" dirty="0"/>
              <a:t>使用原始传感器输入直接生成未来轨迹</a:t>
            </a:r>
            <a:endParaRPr lang="en-US" altLang="zh-CN" dirty="0"/>
          </a:p>
          <a:p>
            <a:pPr lvl="1"/>
            <a:r>
              <a:rPr lang="en-US" altLang="zh-CN" dirty="0"/>
              <a:t>Mid-to-mid</a:t>
            </a:r>
          </a:p>
          <a:p>
            <a:pPr lvl="2"/>
            <a:r>
              <a:rPr lang="zh-CN" altLang="en-US" dirty="0"/>
              <a:t>利用感知后的结果作为输入，可以直接从记录的现实世界数据中学习</a:t>
            </a:r>
            <a:endParaRPr lang="en-US" altLang="zh-CN" dirty="0"/>
          </a:p>
          <a:p>
            <a:r>
              <a:rPr lang="en-US" altLang="zh-CN" dirty="0"/>
              <a:t>Beyond Imitation</a:t>
            </a:r>
          </a:p>
          <a:p>
            <a:pPr lvl="1"/>
            <a:r>
              <a:rPr lang="zh-CN" altLang="en-US" dirty="0"/>
              <a:t>将</a:t>
            </a:r>
            <a:r>
              <a:rPr lang="en-US" altLang="zh-CN" dirty="0"/>
              <a:t>IL</a:t>
            </a:r>
            <a:r>
              <a:rPr lang="zh-CN" altLang="en-US" dirty="0"/>
              <a:t>和</a:t>
            </a:r>
            <a:r>
              <a:rPr lang="en-US" altLang="zh-CN" dirty="0"/>
              <a:t>RL</a:t>
            </a:r>
            <a:r>
              <a:rPr lang="zh-CN" altLang="en-US" dirty="0"/>
              <a:t>结合</a:t>
            </a:r>
            <a:endParaRPr lang="en-US" altLang="zh-CN" dirty="0"/>
          </a:p>
        </p:txBody>
      </p:sp>
      <p:sp>
        <p:nvSpPr>
          <p:cNvPr id="4" name="Title 3"/>
          <p:cNvSpPr>
            <a:spLocks noGrp="1"/>
          </p:cNvSpPr>
          <p:nvPr>
            <p:ph type="title"/>
          </p:nvPr>
        </p:nvSpPr>
        <p:spPr/>
        <p:txBody>
          <a:bodyPr/>
          <a:lstStyle/>
          <a:p>
            <a:r>
              <a:rPr lang="zh-CN" altLang="en-US" dirty="0"/>
              <a:t>相关介绍</a:t>
            </a:r>
            <a:endParaRPr lang="en-US" dirty="0"/>
          </a:p>
        </p:txBody>
      </p:sp>
    </p:spTree>
    <p:extLst>
      <p:ext uri="{BB962C8B-B14F-4D97-AF65-F5344CB8AC3E}">
        <p14:creationId xmlns:p14="http://schemas.microsoft.com/office/powerpoint/2010/main" val="4063927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a:extLst>
              <a:ext uri="{FF2B5EF4-FFF2-40B4-BE49-F238E27FC236}">
                <a16:creationId xmlns:a16="http://schemas.microsoft.com/office/drawing/2014/main" id="{B232EE08-A86D-41D9-A68E-621C7B07B9BE}"/>
              </a:ext>
            </a:extLst>
          </p:cNvPr>
          <p:cNvSpPr>
            <a:spLocks noGrp="1"/>
          </p:cNvSpPr>
          <p:nvPr>
            <p:ph type="body" sz="quarter" idx="10"/>
          </p:nvPr>
        </p:nvSpPr>
        <p:spPr/>
        <p:txBody>
          <a:bodyPr/>
          <a:lstStyle/>
          <a:p>
            <a:r>
              <a:rPr lang="en-US" altLang="zh-CN" dirty="0" err="1"/>
              <a:t>PlanTF</a:t>
            </a:r>
            <a:endParaRPr lang="zh-CN" altLang="en-US" dirty="0"/>
          </a:p>
        </p:txBody>
      </p:sp>
      <p:pic>
        <p:nvPicPr>
          <p:cNvPr id="3" name="图片 2">
            <a:extLst>
              <a:ext uri="{FF2B5EF4-FFF2-40B4-BE49-F238E27FC236}">
                <a16:creationId xmlns:a16="http://schemas.microsoft.com/office/drawing/2014/main" id="{970349CD-8560-471E-94B8-4CF44A1A5CDE}"/>
              </a:ext>
            </a:extLst>
          </p:cNvPr>
          <p:cNvPicPr>
            <a:picLocks noChangeAspect="1"/>
          </p:cNvPicPr>
          <p:nvPr/>
        </p:nvPicPr>
        <p:blipFill>
          <a:blip r:embed="rId3"/>
          <a:stretch>
            <a:fillRect/>
          </a:stretch>
        </p:blipFill>
        <p:spPr>
          <a:xfrm>
            <a:off x="923465" y="2162577"/>
            <a:ext cx="4615136" cy="2532845"/>
          </a:xfrm>
          <a:prstGeom prst="rect">
            <a:avLst/>
          </a:prstGeom>
        </p:spPr>
      </p:pic>
      <p:sp>
        <p:nvSpPr>
          <p:cNvPr id="2" name="文本框 1">
            <a:extLst>
              <a:ext uri="{FF2B5EF4-FFF2-40B4-BE49-F238E27FC236}">
                <a16:creationId xmlns:a16="http://schemas.microsoft.com/office/drawing/2014/main" id="{2FBA0E6F-E22D-42D1-8197-5BFFBDD77161}"/>
              </a:ext>
            </a:extLst>
          </p:cNvPr>
          <p:cNvSpPr txBox="1"/>
          <p:nvPr/>
        </p:nvSpPr>
        <p:spPr>
          <a:xfrm>
            <a:off x="5885643" y="3244334"/>
            <a:ext cx="4615136" cy="369332"/>
          </a:xfrm>
          <a:prstGeom prst="rect">
            <a:avLst/>
          </a:prstGeom>
          <a:noFill/>
        </p:spPr>
        <p:txBody>
          <a:bodyPr wrap="square" rtlCol="0">
            <a:spAutoFit/>
          </a:bodyPr>
          <a:lstStyle/>
          <a:p>
            <a:r>
              <a:rPr lang="zh-CN" altLang="en-US" dirty="0"/>
              <a:t>该架构主要由多个</a:t>
            </a:r>
            <a:r>
              <a:rPr lang="en-US" altLang="zh-CN" dirty="0"/>
              <a:t>Transformer</a:t>
            </a:r>
            <a:r>
              <a:rPr lang="zh-CN" altLang="en-US" dirty="0"/>
              <a:t>编码器组成</a:t>
            </a:r>
          </a:p>
        </p:txBody>
      </p:sp>
    </p:spTree>
    <p:extLst>
      <p:ext uri="{BB962C8B-B14F-4D97-AF65-F5344CB8AC3E}">
        <p14:creationId xmlns:p14="http://schemas.microsoft.com/office/powerpoint/2010/main" val="159705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pic>
        <p:nvPicPr>
          <p:cNvPr id="4" name="内容占位符 3">
            <a:extLst>
              <a:ext uri="{FF2B5EF4-FFF2-40B4-BE49-F238E27FC236}">
                <a16:creationId xmlns:a16="http://schemas.microsoft.com/office/drawing/2014/main" id="{BA57CA5B-28AD-4780-9E59-49A860E20934}"/>
              </a:ext>
            </a:extLst>
          </p:cNvPr>
          <p:cNvPicPr>
            <a:picLocks noGrp="1" noChangeAspect="1"/>
          </p:cNvPicPr>
          <p:nvPr>
            <p:ph sz="quarter" idx="13"/>
          </p:nvPr>
        </p:nvPicPr>
        <p:blipFill>
          <a:blip r:embed="rId3"/>
          <a:stretch>
            <a:fillRect/>
          </a:stretch>
        </p:blipFill>
        <p:spPr>
          <a:xfrm>
            <a:off x="166255" y="1060950"/>
            <a:ext cx="11791950" cy="3939176"/>
          </a:xfrm>
        </p:spPr>
      </p:pic>
      <p:sp>
        <p:nvSpPr>
          <p:cNvPr id="8" name="Title 7"/>
          <p:cNvSpPr>
            <a:spLocks noGrp="1"/>
          </p:cNvSpPr>
          <p:nvPr>
            <p:ph type="title"/>
          </p:nvPr>
        </p:nvSpPr>
        <p:spPr/>
        <p:txBody>
          <a:bodyPr>
            <a:normAutofit/>
          </a:bodyPr>
          <a:lstStyle/>
          <a:p>
            <a:r>
              <a:rPr lang="zh-CN" altLang="en-US" dirty="0"/>
              <a:t>分析</a:t>
            </a:r>
            <a:endParaRPr lang="en-US" dirty="0"/>
          </a:p>
        </p:txBody>
      </p:sp>
      <p:sp>
        <p:nvSpPr>
          <p:cNvPr id="6" name="文本框 5">
            <a:extLst>
              <a:ext uri="{FF2B5EF4-FFF2-40B4-BE49-F238E27FC236}">
                <a16:creationId xmlns:a16="http://schemas.microsoft.com/office/drawing/2014/main" id="{A7902F6C-2763-4051-8173-085B544374E6}"/>
              </a:ext>
            </a:extLst>
          </p:cNvPr>
          <p:cNvSpPr txBox="1"/>
          <p:nvPr/>
        </p:nvSpPr>
        <p:spPr>
          <a:xfrm>
            <a:off x="885824" y="5196885"/>
            <a:ext cx="9610725" cy="1200329"/>
          </a:xfrm>
          <a:prstGeom prst="rect">
            <a:avLst/>
          </a:prstGeom>
          <a:noFill/>
        </p:spPr>
        <p:txBody>
          <a:bodyPr wrap="square" rtlCol="0">
            <a:spAutoFit/>
          </a:bodyPr>
          <a:lstStyle/>
          <a:p>
            <a:r>
              <a:rPr lang="zh-CN" altLang="en-US" b="0" i="0" dirty="0">
                <a:solidFill>
                  <a:srgbClr val="3F3F3F"/>
                </a:solidFill>
                <a:effectLst/>
                <a:latin typeface="PingFang SC"/>
              </a:rPr>
              <a:t>历史运动不是必须的，包含历史运动数据的模型表现出优越的</a:t>
            </a:r>
            <a:r>
              <a:rPr lang="en-US" altLang="zh-CN" b="0" i="0" dirty="0">
                <a:solidFill>
                  <a:srgbClr val="3F3F3F"/>
                </a:solidFill>
                <a:effectLst/>
                <a:latin typeface="PingFang SC"/>
              </a:rPr>
              <a:t>OLS</a:t>
            </a:r>
            <a:r>
              <a:rPr lang="zh-CN" altLang="en-US" b="0" i="0" dirty="0">
                <a:solidFill>
                  <a:srgbClr val="3F3F3F"/>
                </a:solidFill>
                <a:effectLst/>
                <a:latin typeface="PingFang SC"/>
              </a:rPr>
              <a:t>，但是在闭环指标上的表现明显更差</a:t>
            </a:r>
            <a:endParaRPr lang="en-US" altLang="zh-CN" b="0" i="0" dirty="0">
              <a:solidFill>
                <a:srgbClr val="3F3F3F"/>
              </a:solidFill>
              <a:effectLst/>
              <a:latin typeface="PingFang SC"/>
            </a:endParaRPr>
          </a:p>
          <a:p>
            <a:r>
              <a:rPr lang="en-US" altLang="zh-CN" b="0" i="0" dirty="0">
                <a:solidFill>
                  <a:srgbClr val="3F3F3F"/>
                </a:solidFill>
                <a:effectLst/>
                <a:latin typeface="PingFang SC"/>
              </a:rPr>
              <a:t>state3</a:t>
            </a:r>
            <a:r>
              <a:rPr lang="zh-CN" altLang="en-US" b="0" i="0" dirty="0">
                <a:solidFill>
                  <a:srgbClr val="3F3F3F"/>
                </a:solidFill>
                <a:effectLst/>
                <a:latin typeface="PingFang SC"/>
              </a:rPr>
              <a:t>模型完全依赖于自动驾驶汽车的 </a:t>
            </a:r>
            <a:r>
              <a:rPr lang="en-US" altLang="zh-CN" b="0" i="0" dirty="0">
                <a:solidFill>
                  <a:srgbClr val="3F3F3F"/>
                </a:solidFill>
                <a:effectLst/>
                <a:latin typeface="PingFang SC"/>
              </a:rPr>
              <a:t>(AV) </a:t>
            </a:r>
            <a:r>
              <a:rPr lang="zh-CN" altLang="en-US" b="0" i="0" dirty="0">
                <a:solidFill>
                  <a:srgbClr val="3F3F3F"/>
                </a:solidFill>
                <a:effectLst/>
                <a:latin typeface="PingFang SC"/>
              </a:rPr>
              <a:t>姿态 </a:t>
            </a:r>
            <a:r>
              <a:rPr lang="en-US" altLang="zh-CN" b="0" i="0" dirty="0">
                <a:solidFill>
                  <a:srgbClr val="3F3F3F"/>
                </a:solidFill>
                <a:effectLst/>
                <a:latin typeface="PingFang SC"/>
              </a:rPr>
              <a:t>(</a:t>
            </a:r>
            <a:r>
              <a:rPr lang="zh-CN" altLang="en-US" b="0" i="0" dirty="0">
                <a:solidFill>
                  <a:srgbClr val="3F3F3F"/>
                </a:solidFill>
                <a:effectLst/>
                <a:latin typeface="PingFang SC"/>
              </a:rPr>
              <a:t>包括位置和方向</a:t>
            </a:r>
            <a:r>
              <a:rPr lang="en-US" altLang="zh-CN" b="0" i="0" dirty="0">
                <a:solidFill>
                  <a:srgbClr val="3F3F3F"/>
                </a:solidFill>
                <a:effectLst/>
                <a:latin typeface="PingFang SC"/>
              </a:rPr>
              <a:t>)</a:t>
            </a:r>
            <a:r>
              <a:rPr lang="zh-CN" altLang="en-US" b="0" i="0" dirty="0">
                <a:solidFill>
                  <a:srgbClr val="3F3F3F"/>
                </a:solidFill>
                <a:effectLst/>
                <a:latin typeface="PingFang SC"/>
              </a:rPr>
              <a:t>，在</a:t>
            </a:r>
            <a:r>
              <a:rPr lang="en-US" altLang="zh-CN" b="0" i="0" dirty="0">
                <a:solidFill>
                  <a:srgbClr val="3F3F3F"/>
                </a:solidFill>
                <a:effectLst/>
                <a:latin typeface="PingFang SC"/>
              </a:rPr>
              <a:t>CLS</a:t>
            </a:r>
            <a:r>
              <a:rPr lang="zh-CN" altLang="en-US" b="0" i="0" dirty="0">
                <a:solidFill>
                  <a:srgbClr val="3F3F3F"/>
                </a:solidFill>
                <a:effectLst/>
                <a:latin typeface="PingFang SC"/>
              </a:rPr>
              <a:t>度量方面，明显优于其他包含运动状态的模型</a:t>
            </a:r>
            <a:r>
              <a:rPr lang="zh-CN" altLang="en-US" dirty="0">
                <a:solidFill>
                  <a:srgbClr val="3F3F3F"/>
                </a:solidFill>
                <a:latin typeface="PingFang SC"/>
              </a:rPr>
              <a:t>。</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4193525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8" name="Title 7"/>
          <p:cNvSpPr>
            <a:spLocks noGrp="1"/>
          </p:cNvSpPr>
          <p:nvPr>
            <p:ph type="title"/>
          </p:nvPr>
        </p:nvSpPr>
        <p:spPr/>
        <p:txBody>
          <a:bodyPr>
            <a:normAutofit/>
          </a:bodyPr>
          <a:lstStyle/>
          <a:p>
            <a:r>
              <a:rPr lang="en-US" altLang="zh-CN" dirty="0"/>
              <a:t>State6</a:t>
            </a:r>
            <a:r>
              <a:rPr lang="zh-CN" altLang="en-US" dirty="0"/>
              <a:t>左转分析</a:t>
            </a:r>
            <a:endParaRPr lang="en-US" dirty="0"/>
          </a:p>
        </p:txBody>
      </p:sp>
      <p:pic>
        <p:nvPicPr>
          <p:cNvPr id="7" name="图片 6">
            <a:extLst>
              <a:ext uri="{FF2B5EF4-FFF2-40B4-BE49-F238E27FC236}">
                <a16:creationId xmlns:a16="http://schemas.microsoft.com/office/drawing/2014/main" id="{321854DF-D952-4657-85B0-6F888ADA57AB}"/>
              </a:ext>
            </a:extLst>
          </p:cNvPr>
          <p:cNvPicPr>
            <a:picLocks noChangeAspect="1"/>
          </p:cNvPicPr>
          <p:nvPr/>
        </p:nvPicPr>
        <p:blipFill>
          <a:blip r:embed="rId3"/>
          <a:stretch>
            <a:fillRect/>
          </a:stretch>
        </p:blipFill>
        <p:spPr>
          <a:xfrm>
            <a:off x="166255" y="1121982"/>
            <a:ext cx="6139948" cy="5461698"/>
          </a:xfrm>
          <a:prstGeom prst="rect">
            <a:avLst/>
          </a:prstGeom>
        </p:spPr>
      </p:pic>
      <p:sp>
        <p:nvSpPr>
          <p:cNvPr id="9" name="文本框 8">
            <a:extLst>
              <a:ext uri="{FF2B5EF4-FFF2-40B4-BE49-F238E27FC236}">
                <a16:creationId xmlns:a16="http://schemas.microsoft.com/office/drawing/2014/main" id="{4EAC0475-A87E-4933-B300-CE337B6EA024}"/>
              </a:ext>
            </a:extLst>
          </p:cNvPr>
          <p:cNvSpPr txBox="1"/>
          <p:nvPr/>
        </p:nvSpPr>
        <p:spPr>
          <a:xfrm>
            <a:off x="6581775" y="2628900"/>
            <a:ext cx="4781550" cy="923330"/>
          </a:xfrm>
          <a:prstGeom prst="rect">
            <a:avLst/>
          </a:prstGeom>
          <a:noFill/>
        </p:spPr>
        <p:txBody>
          <a:bodyPr wrap="square" rtlCol="0">
            <a:spAutoFit/>
          </a:bodyPr>
          <a:lstStyle/>
          <a:p>
            <a:r>
              <a:rPr lang="zh-CN" altLang="en-US" b="0" i="0" dirty="0">
                <a:solidFill>
                  <a:srgbClr val="3F3F3F"/>
                </a:solidFill>
                <a:effectLst/>
                <a:latin typeface="PingFang SC"/>
              </a:rPr>
              <a:t>当转向时，模型会生成不期望的越野轨迹</a:t>
            </a:r>
            <a:endParaRPr lang="en-US" altLang="zh-CN" b="0" i="0" dirty="0">
              <a:solidFill>
                <a:srgbClr val="3F3F3F"/>
              </a:solidFill>
              <a:effectLst/>
              <a:latin typeface="PingFang SC"/>
            </a:endParaRPr>
          </a:p>
          <a:p>
            <a:r>
              <a:rPr lang="zh-CN" altLang="en-US" b="1" dirty="0"/>
              <a:t>假设：即使没有过去的观察（历史运动），模型仍然会从运动学特征中学到错误的相关性。</a:t>
            </a:r>
            <a:endParaRPr lang="en-US" altLang="zh-CN" b="1" dirty="0"/>
          </a:p>
        </p:txBody>
      </p:sp>
    </p:spTree>
    <p:extLst>
      <p:ext uri="{BB962C8B-B14F-4D97-AF65-F5344CB8AC3E}">
        <p14:creationId xmlns:p14="http://schemas.microsoft.com/office/powerpoint/2010/main" val="85036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228EAC24-83FD-4ED1-AD78-4C559FB0BFD5}"/>
              </a:ext>
            </a:extLst>
          </p:cNvPr>
          <p:cNvSpPr>
            <a:spLocks noGrp="1"/>
          </p:cNvSpPr>
          <p:nvPr>
            <p:ph type="body" sz="quarter" idx="10"/>
          </p:nvPr>
        </p:nvSpPr>
        <p:spPr/>
        <p:txBody>
          <a:bodyPr/>
          <a:lstStyle/>
          <a:p>
            <a:r>
              <a:rPr lang="en-US" altLang="zh-CN" dirty="0"/>
              <a:t>SDE-state dropout encoder</a:t>
            </a:r>
            <a:endParaRPr lang="zh-CN" altLang="en-US" dirty="0"/>
          </a:p>
        </p:txBody>
      </p:sp>
      <p:pic>
        <p:nvPicPr>
          <p:cNvPr id="7" name="图片 6">
            <a:extLst>
              <a:ext uri="{FF2B5EF4-FFF2-40B4-BE49-F238E27FC236}">
                <a16:creationId xmlns:a16="http://schemas.microsoft.com/office/drawing/2014/main" id="{EA6F213E-AA69-49B4-834D-5CB3DC8AB43E}"/>
              </a:ext>
            </a:extLst>
          </p:cNvPr>
          <p:cNvPicPr>
            <a:picLocks noChangeAspect="1"/>
          </p:cNvPicPr>
          <p:nvPr/>
        </p:nvPicPr>
        <p:blipFill>
          <a:blip r:embed="rId3"/>
          <a:stretch>
            <a:fillRect/>
          </a:stretch>
        </p:blipFill>
        <p:spPr>
          <a:xfrm>
            <a:off x="5372910" y="2299956"/>
            <a:ext cx="6243357" cy="3110244"/>
          </a:xfrm>
          <a:prstGeom prst="rect">
            <a:avLst/>
          </a:prstGeom>
        </p:spPr>
      </p:pic>
      <p:sp>
        <p:nvSpPr>
          <p:cNvPr id="8" name="文本框 7">
            <a:extLst>
              <a:ext uri="{FF2B5EF4-FFF2-40B4-BE49-F238E27FC236}">
                <a16:creationId xmlns:a16="http://schemas.microsoft.com/office/drawing/2014/main" id="{13B1321A-1A56-445E-AAD0-E3B4396829A0}"/>
              </a:ext>
            </a:extLst>
          </p:cNvPr>
          <p:cNvSpPr txBox="1"/>
          <p:nvPr/>
        </p:nvSpPr>
        <p:spPr>
          <a:xfrm>
            <a:off x="1056067" y="2834184"/>
            <a:ext cx="4121240" cy="646331"/>
          </a:xfrm>
          <a:prstGeom prst="rect">
            <a:avLst/>
          </a:prstGeom>
          <a:noFill/>
        </p:spPr>
        <p:txBody>
          <a:bodyPr wrap="square" rtlCol="0">
            <a:spAutoFit/>
          </a:bodyPr>
          <a:lstStyle/>
          <a:p>
            <a:r>
              <a:rPr lang="zh-CN" altLang="en-US" dirty="0"/>
              <a:t>在训练期间，每个嵌入的状态 </a:t>
            </a:r>
            <a:r>
              <a:rPr lang="en-US" altLang="zh-CN" dirty="0"/>
              <a:t>(</a:t>
            </a:r>
            <a:r>
              <a:rPr lang="zh-CN" altLang="en-US" dirty="0"/>
              <a:t>除了位置和航向</a:t>
            </a:r>
            <a:r>
              <a:rPr lang="en-US" altLang="zh-CN" dirty="0"/>
              <a:t>) token</a:t>
            </a:r>
            <a:r>
              <a:rPr lang="zh-CN" altLang="en-US" dirty="0"/>
              <a:t>将以一定的概率丢弃。</a:t>
            </a:r>
          </a:p>
        </p:txBody>
      </p:sp>
    </p:spTree>
    <p:extLst>
      <p:ext uri="{BB962C8B-B14F-4D97-AF65-F5344CB8AC3E}">
        <p14:creationId xmlns:p14="http://schemas.microsoft.com/office/powerpoint/2010/main" val="401931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228EAC24-83FD-4ED1-AD78-4C559FB0BFD5}"/>
              </a:ext>
            </a:extLst>
          </p:cNvPr>
          <p:cNvSpPr>
            <a:spLocks noGrp="1"/>
          </p:cNvSpPr>
          <p:nvPr>
            <p:ph type="body" sz="quarter" idx="10"/>
          </p:nvPr>
        </p:nvSpPr>
        <p:spPr/>
        <p:txBody>
          <a:bodyPr/>
          <a:lstStyle/>
          <a:p>
            <a:r>
              <a:rPr lang="zh-CN" altLang="en-US" dirty="0"/>
              <a:t>结果</a:t>
            </a:r>
          </a:p>
        </p:txBody>
      </p:sp>
      <p:pic>
        <p:nvPicPr>
          <p:cNvPr id="4" name="图片 3">
            <a:extLst>
              <a:ext uri="{FF2B5EF4-FFF2-40B4-BE49-F238E27FC236}">
                <a16:creationId xmlns:a16="http://schemas.microsoft.com/office/drawing/2014/main" id="{5CD8E4FC-71A7-4E66-B509-99DEF56FC0DF}"/>
              </a:ext>
            </a:extLst>
          </p:cNvPr>
          <p:cNvPicPr>
            <a:picLocks noChangeAspect="1"/>
          </p:cNvPicPr>
          <p:nvPr/>
        </p:nvPicPr>
        <p:blipFill>
          <a:blip r:embed="rId3"/>
          <a:stretch>
            <a:fillRect/>
          </a:stretch>
        </p:blipFill>
        <p:spPr>
          <a:xfrm>
            <a:off x="485775" y="1744781"/>
            <a:ext cx="10610850" cy="3152382"/>
          </a:xfrm>
          <a:prstGeom prst="rect">
            <a:avLst/>
          </a:prstGeom>
        </p:spPr>
      </p:pic>
    </p:spTree>
    <p:extLst>
      <p:ext uri="{BB962C8B-B14F-4D97-AF65-F5344CB8AC3E}">
        <p14:creationId xmlns:p14="http://schemas.microsoft.com/office/powerpoint/2010/main" val="1253412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a:extLst>
              <a:ext uri="{FF2B5EF4-FFF2-40B4-BE49-F238E27FC236}">
                <a16:creationId xmlns:a16="http://schemas.microsoft.com/office/drawing/2014/main" id="{1D9A5DF5-4A92-4DC2-BF60-CF7F5CFD3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3093C588-C891-47DE-AB8C-7210B8F033B9}"/>
              </a:ext>
            </a:extLst>
          </p:cNvPr>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21" name="Group 1">
            <a:extLst>
              <a:ext uri="{FF2B5EF4-FFF2-40B4-BE49-F238E27FC236}">
                <a16:creationId xmlns:a16="http://schemas.microsoft.com/office/drawing/2014/main" id="{699205C8-0229-4279-B618-AEECC6033E62}"/>
              </a:ext>
            </a:extLst>
          </p:cNvPr>
          <p:cNvGrpSpPr/>
          <p:nvPr/>
        </p:nvGrpSpPr>
        <p:grpSpPr>
          <a:xfrm>
            <a:off x="10031385" y="4810119"/>
            <a:ext cx="558403" cy="528638"/>
            <a:chOff x="10637838" y="3171860"/>
            <a:chExt cx="744537" cy="704850"/>
          </a:xfrm>
        </p:grpSpPr>
        <p:sp>
          <p:nvSpPr>
            <p:cNvPr id="22"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3"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24" name="Group 3">
            <a:extLst>
              <a:ext uri="{FF2B5EF4-FFF2-40B4-BE49-F238E27FC236}">
                <a16:creationId xmlns:a16="http://schemas.microsoft.com/office/drawing/2014/main" id="{5071832E-9782-4517-ABCE-52744968689D}"/>
              </a:ext>
            </a:extLst>
          </p:cNvPr>
          <p:cNvGrpSpPr/>
          <p:nvPr/>
        </p:nvGrpSpPr>
        <p:grpSpPr>
          <a:xfrm>
            <a:off x="1354455" y="1612580"/>
            <a:ext cx="470297" cy="470297"/>
            <a:chOff x="1308100" y="1397035"/>
            <a:chExt cx="627063" cy="627062"/>
          </a:xfrm>
        </p:grpSpPr>
        <p:sp>
          <p:nvSpPr>
            <p:cNvPr id="25"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26"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7" name="文本框 62">
            <a:extLst>
              <a:ext uri="{FF2B5EF4-FFF2-40B4-BE49-F238E27FC236}">
                <a16:creationId xmlns:a16="http://schemas.microsoft.com/office/drawing/2014/main" id="{C761B581-BADA-4562-B931-0F56B37761D8}"/>
              </a:ext>
            </a:extLst>
          </p:cNvPr>
          <p:cNvSpPr txBox="1">
            <a:spLocks noChangeArrowheads="1"/>
          </p:cNvSpPr>
          <p:nvPr/>
        </p:nvSpPr>
        <p:spPr bwMode="auto">
          <a:xfrm>
            <a:off x="3745985" y="3215646"/>
            <a:ext cx="4782078"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spcBef>
                <a:spcPts val="0"/>
              </a:spcBef>
              <a:spcAft>
                <a:spcPts val="0"/>
              </a:spcAft>
            </a:pPr>
            <a:endParaRPr lang="en-US" altLang="zh-CN" sz="2700" dirty="0">
              <a:solidFill>
                <a:srgbClr val="4B649F"/>
              </a:solidFill>
            </a:endParaRPr>
          </a:p>
          <a:p>
            <a:pPr algn="ctr" defTabSz="685800" eaLnBrk="1" fontAlgn="auto" hangingPunct="1">
              <a:spcBef>
                <a:spcPts val="0"/>
              </a:spcBef>
              <a:spcAft>
                <a:spcPts val="0"/>
              </a:spcAft>
            </a:pPr>
            <a:endParaRPr lang="en-US" altLang="zh-CN" sz="2700" dirty="0">
              <a:solidFill>
                <a:srgbClr val="4B649F"/>
              </a:solidFill>
            </a:endParaRPr>
          </a:p>
          <a:p>
            <a:pPr algn="ctr" defTabSz="685800" eaLnBrk="1" fontAlgn="auto" hangingPunct="1">
              <a:spcBef>
                <a:spcPts val="0"/>
              </a:spcBef>
              <a:spcAft>
                <a:spcPts val="0"/>
              </a:spcAft>
            </a:pPr>
            <a:r>
              <a:rPr lang="zh-CN" altLang="en-US" sz="2700" dirty="0">
                <a:solidFill>
                  <a:srgbClr val="4B649F"/>
                </a:solidFill>
              </a:rPr>
              <a:t>中国科学技术大学</a:t>
            </a:r>
            <a:r>
              <a:rPr lang="en-US" altLang="zh-CN" sz="2700" dirty="0">
                <a:solidFill>
                  <a:srgbClr val="4B649F"/>
                </a:solidFill>
              </a:rPr>
              <a:t> </a:t>
            </a:r>
            <a:r>
              <a:rPr lang="zh-CN" altLang="en-US" sz="2700" dirty="0">
                <a:solidFill>
                  <a:srgbClr val="4B649F"/>
                </a:solidFill>
              </a:rPr>
              <a:t>计算机学院</a:t>
            </a:r>
            <a:endParaRPr lang="en-US" altLang="zh-CN" sz="2700" dirty="0">
              <a:solidFill>
                <a:srgbClr val="4B649F"/>
              </a:solidFill>
            </a:endParaRPr>
          </a:p>
        </p:txBody>
      </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13" name="文本框 62"/>
          <p:cNvSpPr txBox="1">
            <a:spLocks noChangeArrowheads="1"/>
          </p:cNvSpPr>
          <p:nvPr/>
        </p:nvSpPr>
        <p:spPr bwMode="auto">
          <a:xfrm>
            <a:off x="3167511" y="2091350"/>
            <a:ext cx="595547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微软雅黑" pitchFamily="34" charset="-122"/>
              </a:defRPr>
            </a:lvl1pPr>
            <a:lvl2pPr marL="742950" indent="-285750" eaLnBrk="0" hangingPunct="0">
              <a:defRPr>
                <a:solidFill>
                  <a:schemeClr val="tx1"/>
                </a:solidFill>
                <a:latin typeface="Arial" pitchFamily="34" charset="0"/>
                <a:ea typeface="微软雅黑" pitchFamily="34" charset="-122"/>
              </a:defRPr>
            </a:lvl2pPr>
            <a:lvl3pPr marL="1143000" indent="-228600" eaLnBrk="0" hangingPunct="0">
              <a:defRPr>
                <a:solidFill>
                  <a:schemeClr val="tx1"/>
                </a:solidFill>
                <a:latin typeface="Arial" pitchFamily="34" charset="0"/>
                <a:ea typeface="微软雅黑" pitchFamily="34" charset="-122"/>
              </a:defRPr>
            </a:lvl3pPr>
            <a:lvl4pPr marL="1600200" indent="-228600" eaLnBrk="0" hangingPunct="0">
              <a:defRPr>
                <a:solidFill>
                  <a:schemeClr val="tx1"/>
                </a:solidFill>
                <a:latin typeface="Arial" pitchFamily="34" charset="0"/>
                <a:ea typeface="微软雅黑" pitchFamily="34" charset="-122"/>
              </a:defRPr>
            </a:lvl4pPr>
            <a:lvl5pPr marL="2057400" indent="-228600" eaLnBrk="0" hangingPunct="0">
              <a:defRPr>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pitchFamily="34" charset="0"/>
                <a:ea typeface="微软雅黑" pitchFamily="34" charset="-122"/>
              </a:defRPr>
            </a:lvl9pPr>
          </a:lstStyle>
          <a:p>
            <a:pPr algn="ctr" defTabSz="685800" eaLnBrk="1" fontAlgn="auto" hangingPunct="1">
              <a:spcBef>
                <a:spcPts val="0"/>
              </a:spcBef>
              <a:spcAft>
                <a:spcPts val="0"/>
              </a:spcAft>
            </a:pPr>
            <a:r>
              <a:rPr lang="zh-CN" altLang="en-US" sz="4500" dirty="0">
                <a:solidFill>
                  <a:srgbClr val="4B649F"/>
                </a:solidFill>
              </a:rPr>
              <a:t>谢谢！敬请批评指正！</a:t>
            </a:r>
          </a:p>
        </p:txBody>
      </p:sp>
    </p:spTree>
    <p:extLst>
      <p:ext uri="{BB962C8B-B14F-4D97-AF65-F5344CB8AC3E}">
        <p14:creationId xmlns:p14="http://schemas.microsoft.com/office/powerpoint/2010/main" val="10525309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defRPr dirty="0">
            <a:latin typeface="微软雅黑" pitchFamily="34" charset="-122"/>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5435</TotalTime>
  <Words>840</Words>
  <Application>Microsoft Office PowerPoint</Application>
  <PresentationFormat>宽屏</PresentationFormat>
  <Paragraphs>60</Paragraphs>
  <Slides>8</Slides>
  <Notes>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vt:i4>
      </vt:variant>
    </vt:vector>
  </HeadingPairs>
  <TitlesOfParts>
    <vt:vector size="15" baseType="lpstr">
      <vt:lpstr>-apple-system</vt:lpstr>
      <vt:lpstr>PingFang SC</vt:lpstr>
      <vt:lpstr>等线</vt:lpstr>
      <vt:lpstr>微软雅黑</vt:lpstr>
      <vt:lpstr>Arial</vt:lpstr>
      <vt:lpstr>Wingdings</vt:lpstr>
      <vt:lpstr>Office 主题​​</vt:lpstr>
      <vt:lpstr>Rethinking Imitation-based Planner for Autonomous Driving[ICRA24] 重新思考基于模仿的自动驾驶规划器 </vt:lpstr>
      <vt:lpstr>相关介绍</vt:lpstr>
      <vt:lpstr>PowerPoint 演示文稿</vt:lpstr>
      <vt:lpstr>分析</vt:lpstr>
      <vt:lpstr>State6左转分析</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烁 刘</cp:lastModifiedBy>
  <cp:revision>292</cp:revision>
  <dcterms:created xsi:type="dcterms:W3CDTF">2018-06-04T22:40:57Z</dcterms:created>
  <dcterms:modified xsi:type="dcterms:W3CDTF">2025-03-02T10:18:26Z</dcterms:modified>
</cp:coreProperties>
</file>