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11"/>
  </p:handoutMasterIdLst>
  <p:sldIdLst>
    <p:sldId id="399" r:id="rId3"/>
    <p:sldId id="425" r:id="rId5"/>
    <p:sldId id="432" r:id="rId6"/>
    <p:sldId id="442" r:id="rId7"/>
    <p:sldId id="436" r:id="rId8"/>
    <p:sldId id="443" r:id="rId9"/>
    <p:sldId id="444" r:id="rId10"/>
  </p:sldIdLst>
  <p:sldSz cx="12192000" cy="6858000"/>
  <p:notesSz cx="7103745" cy="10234295"/>
  <p:custDataLst>
    <p:tags r:id="rId1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71"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ylys201469@gmail.com" initials="l" lastIdx="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B2B2B2"/>
    <a:srgbClr val="202020"/>
    <a:srgbClr val="323232"/>
    <a:srgbClr val="CC3300"/>
    <a:srgbClr val="CC0000"/>
    <a:srgbClr val="FF3300"/>
    <a:srgbClr val="990000"/>
    <a:srgbClr val="FF8D41"/>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480" autoAdjust="0"/>
    <p:restoredTop sz="86374"/>
  </p:normalViewPr>
  <p:slideViewPr>
    <p:cSldViewPr snapToGrid="0" showGuides="1">
      <p:cViewPr varScale="1">
        <p:scale>
          <a:sx n="127" d="100"/>
          <a:sy n="127" d="100"/>
        </p:scale>
        <p:origin x="1952" y="184"/>
      </p:cViewPr>
      <p:guideLst>
        <p:guide orient="horz" pos="2160"/>
        <p:guide pos="3871"/>
      </p:guideLst>
    </p:cSldViewPr>
  </p:slideViewPr>
  <p:outlineViewPr>
    <p:cViewPr>
      <p:scale>
        <a:sx n="33" d="100"/>
        <a:sy n="33" d="100"/>
      </p:scale>
      <p:origin x="0" y="0"/>
    </p:cViewPr>
  </p:outlineViewPr>
  <p:notesTextViewPr>
    <p:cViewPr>
      <p:scale>
        <a:sx n="3" d="2"/>
        <a:sy n="3" d="2"/>
      </p:scale>
      <p:origin x="0" y="0"/>
    </p:cViewPr>
  </p:notesTextViewPr>
  <p:gridSpacing cx="72000" cy="720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 Type="http://schemas.openxmlformats.org/officeDocument/2006/relationships/theme" Target="theme/theme1.xml"/><Relationship Id="rId16" Type="http://schemas.openxmlformats.org/officeDocument/2006/relationships/tags" Target="tags/tag1.xml"/><Relationship Id="rId15" Type="http://schemas.openxmlformats.org/officeDocument/2006/relationships/commentAuthors" Target="commentAuthors.xml"/><Relationship Id="rId14" Type="http://schemas.openxmlformats.org/officeDocument/2006/relationships/tableStyles" Target="tableStyles.xml"/><Relationship Id="rId13" Type="http://schemas.openxmlformats.org/officeDocument/2006/relationships/viewProps" Target="viewProps.xml"/><Relationship Id="rId12" Type="http://schemas.openxmlformats.org/officeDocument/2006/relationships/presProps" Target="presProps.xml"/><Relationship Id="rId11" Type="http://schemas.openxmlformats.org/officeDocument/2006/relationships/handoutMaster" Target="handoutMasters/handoutMaster1.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290" cy="513492"/>
          </a:xfrm>
          <a:prstGeom prst="rect">
            <a:avLst/>
          </a:prstGeom>
        </p:spPr>
        <p:txBody>
          <a:bodyPr vert="horz" lIns="91440" tIns="45720" rIns="91440" bIns="45720" rtlCol="0"/>
          <a:lstStyle>
            <a:lvl1pPr algn="l">
              <a:defRPr sz="1245"/>
            </a:lvl1pPr>
          </a:lstStyle>
          <a:p>
            <a:endParaRPr lang="zh-CN" altLang="en-US"/>
          </a:p>
        </p:txBody>
      </p:sp>
      <p:sp>
        <p:nvSpPr>
          <p:cNvPr id="3" name="日期占位符 2"/>
          <p:cNvSpPr>
            <a:spLocks noGrp="1"/>
          </p:cNvSpPr>
          <p:nvPr>
            <p:ph type="dt" sz="quarter" idx="1"/>
          </p:nvPr>
        </p:nvSpPr>
        <p:spPr>
          <a:xfrm>
            <a:off x="4023812" y="0"/>
            <a:ext cx="3078290" cy="513492"/>
          </a:xfrm>
          <a:prstGeom prst="rect">
            <a:avLst/>
          </a:prstGeom>
        </p:spPr>
        <p:txBody>
          <a:bodyPr vert="horz" lIns="91440" tIns="45720" rIns="91440" bIns="45720" rtlCol="0"/>
          <a:lstStyle>
            <a:lvl1pPr algn="r">
              <a:defRPr sz="1245"/>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9720804"/>
            <a:ext cx="3078290" cy="513491"/>
          </a:xfrm>
          <a:prstGeom prst="rect">
            <a:avLst/>
          </a:prstGeom>
        </p:spPr>
        <p:txBody>
          <a:bodyPr vert="horz" lIns="91440" tIns="45720" rIns="91440" bIns="45720" rtlCol="0" anchor="b"/>
          <a:lstStyle>
            <a:lvl1pPr algn="l">
              <a:defRPr sz="1245"/>
            </a:lvl1pPr>
          </a:lstStyle>
          <a:p>
            <a:endParaRPr lang="zh-CN" altLang="en-US"/>
          </a:p>
        </p:txBody>
      </p:sp>
      <p:sp>
        <p:nvSpPr>
          <p:cNvPr id="5" name="灯片编号占位符 4"/>
          <p:cNvSpPr>
            <a:spLocks noGrp="1"/>
          </p:cNvSpPr>
          <p:nvPr>
            <p:ph type="sldNum" sz="quarter" idx="3"/>
          </p:nvPr>
        </p:nvSpPr>
        <p:spPr>
          <a:xfrm>
            <a:off x="4023812" y="9720804"/>
            <a:ext cx="3078290" cy="513491"/>
          </a:xfrm>
          <a:prstGeom prst="rect">
            <a:avLst/>
          </a:prstGeom>
        </p:spPr>
        <p:txBody>
          <a:bodyPr vert="horz" lIns="91440" tIns="45720" rIns="91440" bIns="45720" rtlCol="0" anchor="b"/>
          <a:lstStyle>
            <a:lvl1pPr algn="r">
              <a:defRPr sz="1245"/>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4313" y="0"/>
            <a:ext cx="3078162" cy="512763"/>
          </a:xfrm>
          <a:prstGeom prst="rect">
            <a:avLst/>
          </a:prstGeom>
        </p:spPr>
        <p:txBody>
          <a:bodyPr vert="horz" lIns="91440" tIns="45720" rIns="91440" bIns="45720" rtlCol="0"/>
          <a:lstStyle>
            <a:lvl1pPr algn="r">
              <a:defRPr sz="1200"/>
            </a:lvl1pPr>
          </a:lstStyle>
          <a:p>
            <a:fld id="{D6C8D182-E4C8-4120-9249-FC9774456FF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1200" y="4926013"/>
            <a:ext cx="5683250" cy="4029075"/>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9721850"/>
            <a:ext cx="3078163" cy="512763"/>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4313" y="9721850"/>
            <a:ext cx="3078162" cy="512763"/>
          </a:xfrm>
          <a:prstGeom prst="rect">
            <a:avLst/>
          </a:prstGeom>
        </p:spPr>
        <p:txBody>
          <a:bodyPr vert="horz" lIns="91440" tIns="45720" rIns="91440" bIns="45720" rtlCol="0" anchor="b"/>
          <a:lstStyle>
            <a:lvl1pPr algn="r">
              <a:defRPr sz="1200"/>
            </a:lvl1pPr>
          </a:lstStyle>
          <a:p>
            <a:fld id="{85D0DACE-38E0-42D2-9336-2B707D34BC6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pPr lvl="1"/>
            <a:r>
              <a:rPr lang="zh-CN" altLang="en-US">
                <a:sym typeface="+mn-ea"/>
              </a:rPr>
              <a:t>缺点</a:t>
            </a:r>
            <a:endParaRPr lang="en-US" altLang="zh-CN"/>
          </a:p>
          <a:p>
            <a:pPr lvl="2"/>
            <a:r>
              <a:rPr lang="en-US" altLang="zh-CN">
                <a:sym typeface="+mn-ea"/>
              </a:rPr>
              <a:t>随着量子比特数的增加，它们仍可能面临指数级的高成本或指数级的大误差。</a:t>
            </a:r>
            <a:endParaRPr lang="en-US" altLang="zh-CN"/>
          </a:p>
          <a:p>
            <a:pPr lvl="2"/>
            <a:r>
              <a:rPr lang="en-US" altLang="zh-CN">
                <a:sym typeface="+mn-ea"/>
              </a:rPr>
              <a:t>对于NISQ（噪声中等规模量子）设备</a:t>
            </a:r>
            <a:r>
              <a:rPr lang="zh-CN" altLang="en-US">
                <a:sym typeface="+mn-ea"/>
              </a:rPr>
              <a:t>，</a:t>
            </a:r>
            <a:r>
              <a:rPr lang="en-US" altLang="zh-CN">
                <a:sym typeface="+mn-ea"/>
              </a:rPr>
              <a:t>目前尚不清楚是否能针对商业上有价值的问题进行经典模拟。</a:t>
            </a:r>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646753" y="1726880"/>
            <a:ext cx="8585847" cy="1783082"/>
          </a:xfrm>
          <a:prstGeom prst="rect">
            <a:avLst/>
          </a:prstGeom>
        </p:spPr>
        <p:txBody>
          <a:bodyPr anchor="b"/>
          <a:lstStyle>
            <a:lvl1pPr algn="ctr">
              <a:defRPr sz="4000" b="1">
                <a:solidFill>
                  <a:schemeClr val="accent1">
                    <a:lumMod val="50000"/>
                  </a:schemeClr>
                </a:solidFill>
                <a:latin typeface="微软雅黑" charset="-122"/>
                <a:ea typeface="微软雅黑" charset="-122"/>
              </a:defRPr>
            </a:lvl1pPr>
          </a:lstStyle>
          <a:p>
            <a:r>
              <a:rPr lang="zh-CN" altLang="en-US" dirty="0"/>
              <a:t>单击此处编辑母版标题样式</a:t>
            </a:r>
            <a:endParaRPr lang="zh-CN" altLang="en-US" dirty="0"/>
          </a:p>
        </p:txBody>
      </p:sp>
      <p:sp>
        <p:nvSpPr>
          <p:cNvPr id="3" name="副标题 2"/>
          <p:cNvSpPr>
            <a:spLocks noGrp="1"/>
          </p:cNvSpPr>
          <p:nvPr>
            <p:ph type="subTitle" idx="1"/>
          </p:nvPr>
        </p:nvSpPr>
        <p:spPr>
          <a:xfrm>
            <a:off x="1646752" y="3705101"/>
            <a:ext cx="8585847" cy="1552698"/>
          </a:xfrm>
        </p:spPr>
        <p:txBody>
          <a:bodyPr>
            <a:normAutofit/>
          </a:bodyPr>
          <a:lstStyle>
            <a:lvl1pPr marL="0" indent="0" algn="ctr">
              <a:buNone/>
              <a:defRPr sz="2800" b="0">
                <a:solidFill>
                  <a:srgbClr val="4B649F"/>
                </a:solidFill>
                <a:latin typeface="微软雅黑" charset="-122"/>
                <a:ea typeface="微软雅黑" charset="-122"/>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endParaRPr lang="zh-CN" altLang="en-US" dirty="0"/>
          </a:p>
        </p:txBody>
      </p:sp>
      <p:sp>
        <p:nvSpPr>
          <p:cNvPr id="4" name="日期占位符 3"/>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pic>
        <p:nvPicPr>
          <p:cNvPr id="7" name="图片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68644" y="4757740"/>
            <a:ext cx="4399359" cy="124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矩形 19"/>
          <p:cNvSpPr/>
          <p:nvPr/>
        </p:nvSpPr>
        <p:spPr>
          <a:xfrm>
            <a:off x="1468754" y="1701661"/>
            <a:ext cx="8918627" cy="3650890"/>
          </a:xfrm>
          <a:prstGeom prst="rect">
            <a:avLst/>
          </a:prstGeom>
          <a:noFill/>
          <a:ln w="25400">
            <a:solidFill>
              <a:srgbClr val="4B649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grpSp>
        <p:nvGrpSpPr>
          <p:cNvPr id="10" name="Group 1"/>
          <p:cNvGrpSpPr/>
          <p:nvPr/>
        </p:nvGrpSpPr>
        <p:grpSpPr>
          <a:xfrm>
            <a:off x="10031385" y="4810119"/>
            <a:ext cx="558403" cy="528638"/>
            <a:chOff x="10637838" y="3171860"/>
            <a:chExt cx="744537" cy="704850"/>
          </a:xfrm>
        </p:grpSpPr>
        <p:sp>
          <p:nvSpPr>
            <p:cNvPr id="11" name="矩形 21"/>
            <p:cNvSpPr/>
            <p:nvPr/>
          </p:nvSpPr>
          <p:spPr>
            <a:xfrm>
              <a:off x="10906125" y="3400460"/>
              <a:ext cx="476250" cy="4762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sp>
          <p:nvSpPr>
            <p:cNvPr id="12" name="矩形 22"/>
            <p:cNvSpPr/>
            <p:nvPr/>
          </p:nvSpPr>
          <p:spPr>
            <a:xfrm>
              <a:off x="10637838" y="3171860"/>
              <a:ext cx="474662" cy="474662"/>
            </a:xfrm>
            <a:prstGeom prst="rect">
              <a:avLst/>
            </a:prstGeom>
            <a:solidFill>
              <a:schemeClr val="accent6">
                <a:lumMod val="60000"/>
                <a:lumOff val="4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grpSp>
      <p:grpSp>
        <p:nvGrpSpPr>
          <p:cNvPr id="13" name="Group 3"/>
          <p:cNvGrpSpPr/>
          <p:nvPr/>
        </p:nvGrpSpPr>
        <p:grpSpPr>
          <a:xfrm>
            <a:off x="1354455" y="1612580"/>
            <a:ext cx="470297" cy="470297"/>
            <a:chOff x="1308100" y="1397035"/>
            <a:chExt cx="627063" cy="627062"/>
          </a:xfrm>
        </p:grpSpPr>
        <p:sp>
          <p:nvSpPr>
            <p:cNvPr id="14" name="矩形 24"/>
            <p:cNvSpPr/>
            <p:nvPr/>
          </p:nvSpPr>
          <p:spPr>
            <a:xfrm>
              <a:off x="1308100" y="1397035"/>
              <a:ext cx="474663" cy="4746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sp>
          <p:nvSpPr>
            <p:cNvPr id="15" name="矩形 25"/>
            <p:cNvSpPr/>
            <p:nvPr/>
          </p:nvSpPr>
          <p:spPr>
            <a:xfrm>
              <a:off x="1460500" y="1549435"/>
              <a:ext cx="474663" cy="474662"/>
            </a:xfrm>
            <a:prstGeom prst="rect">
              <a:avLst/>
            </a:prstGeom>
            <a:solidFill>
              <a:srgbClr val="4B64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grpSp>
      <p:pic>
        <p:nvPicPr>
          <p:cNvPr id="17"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08440" y="31751"/>
            <a:ext cx="3383560" cy="639212"/>
          </a:xfrm>
          <a:prstGeom prst="rect">
            <a:avLst/>
          </a:prstGeom>
        </p:spPr>
      </p:pic>
      <p:pic>
        <p:nvPicPr>
          <p:cNvPr id="18" name="Picture 9"/>
          <p:cNvPicPr>
            <a:picLocks noChangeAspect="1"/>
          </p:cNvPicPr>
          <p:nvPr/>
        </p:nvPicPr>
        <p:blipFill rotWithShape="1">
          <a:blip r:embed="rId4" cstate="print">
            <a:extLst>
              <a:ext uri="{28A0092B-C50C-407E-A947-70E740481C1C}">
                <a14:useLocalDpi xmlns:a14="http://schemas.microsoft.com/office/drawing/2010/main" val="0"/>
              </a:ext>
            </a:extLst>
          </a:blip>
          <a:srcRect l="22509" t="24631" r="20228" b="20396"/>
          <a:stretch>
            <a:fillRect/>
          </a:stretch>
        </p:blipFill>
        <p:spPr>
          <a:xfrm>
            <a:off x="10629902" y="670963"/>
            <a:ext cx="1531840" cy="700860"/>
          </a:xfrm>
          <a:prstGeom prst="rect">
            <a:avLst/>
          </a:prstGeom>
        </p:spPr>
      </p:pic>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6" name="标题 1"/>
          <p:cNvSpPr txBox="1"/>
          <p:nvPr/>
        </p:nvSpPr>
        <p:spPr>
          <a:xfrm>
            <a:off x="-1556395" y="0"/>
            <a:ext cx="8585847" cy="2047869"/>
          </a:xfrm>
          <a:prstGeom prst="rect">
            <a:avLst/>
          </a:prstGeom>
        </p:spPr>
        <p:txBody>
          <a:bodyPr vert="horz" lIns="91440" tIns="45720" rIns="91440" bIns="45720" rtlCol="0" anchor="ctr" anchorCtr="0">
            <a:normAutofit/>
          </a:bodyPr>
          <a:lstStyle>
            <a:lvl1pPr algn="ctr" defTabSz="914400" rtl="0" eaLnBrk="1" latinLnBrk="0" hangingPunct="1">
              <a:lnSpc>
                <a:spcPct val="90000"/>
              </a:lnSpc>
              <a:spcBef>
                <a:spcPct val="0"/>
              </a:spcBef>
              <a:buNone/>
              <a:defRPr sz="4000" b="1" kern="1200">
                <a:solidFill>
                  <a:schemeClr val="accent1">
                    <a:lumMod val="50000"/>
                  </a:schemeClr>
                </a:solidFill>
                <a:latin typeface="微软雅黑" charset="-122"/>
                <a:ea typeface="微软雅黑" charset="-122"/>
                <a:cs typeface="+mj-cs"/>
              </a:defRPr>
            </a:lvl1pPr>
          </a:lstStyle>
          <a:p>
            <a:endParaRPr lang="zh-CN" altLang="en-US" dirty="0"/>
          </a:p>
        </p:txBody>
      </p:sp>
      <p:pic>
        <p:nvPicPr>
          <p:cNvPr id="8" name="图片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30543" y="4057650"/>
            <a:ext cx="4399359" cy="124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矩形 19"/>
          <p:cNvSpPr/>
          <p:nvPr/>
        </p:nvSpPr>
        <p:spPr>
          <a:xfrm>
            <a:off x="1468754" y="2419350"/>
            <a:ext cx="8918627" cy="2076450"/>
          </a:xfrm>
          <a:prstGeom prst="rect">
            <a:avLst/>
          </a:prstGeom>
          <a:noFill/>
          <a:ln w="25400">
            <a:solidFill>
              <a:srgbClr val="4B649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grpSp>
        <p:nvGrpSpPr>
          <p:cNvPr id="10" name="Group 1"/>
          <p:cNvGrpSpPr/>
          <p:nvPr/>
        </p:nvGrpSpPr>
        <p:grpSpPr>
          <a:xfrm>
            <a:off x="9993285" y="4295769"/>
            <a:ext cx="558403" cy="528638"/>
            <a:chOff x="10637838" y="3171860"/>
            <a:chExt cx="744537" cy="704850"/>
          </a:xfrm>
        </p:grpSpPr>
        <p:sp>
          <p:nvSpPr>
            <p:cNvPr id="11" name="矩形 21"/>
            <p:cNvSpPr/>
            <p:nvPr/>
          </p:nvSpPr>
          <p:spPr>
            <a:xfrm>
              <a:off x="10906125" y="3400460"/>
              <a:ext cx="476250" cy="4762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sp>
          <p:nvSpPr>
            <p:cNvPr id="12" name="矩形 22"/>
            <p:cNvSpPr/>
            <p:nvPr/>
          </p:nvSpPr>
          <p:spPr>
            <a:xfrm>
              <a:off x="10637838" y="3171860"/>
              <a:ext cx="474662" cy="474662"/>
            </a:xfrm>
            <a:prstGeom prst="rect">
              <a:avLst/>
            </a:prstGeom>
            <a:solidFill>
              <a:schemeClr val="accent6">
                <a:lumMod val="60000"/>
                <a:lumOff val="4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grpSp>
      <p:grpSp>
        <p:nvGrpSpPr>
          <p:cNvPr id="13" name="Group 3"/>
          <p:cNvGrpSpPr/>
          <p:nvPr/>
        </p:nvGrpSpPr>
        <p:grpSpPr>
          <a:xfrm>
            <a:off x="1411604" y="2184201"/>
            <a:ext cx="470297" cy="470297"/>
            <a:chOff x="1308100" y="1397035"/>
            <a:chExt cx="627063" cy="627062"/>
          </a:xfrm>
        </p:grpSpPr>
        <p:sp>
          <p:nvSpPr>
            <p:cNvPr id="14" name="矩形 24"/>
            <p:cNvSpPr/>
            <p:nvPr/>
          </p:nvSpPr>
          <p:spPr>
            <a:xfrm>
              <a:off x="1308100" y="1397035"/>
              <a:ext cx="474663" cy="4746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sp>
          <p:nvSpPr>
            <p:cNvPr id="15" name="矩形 25"/>
            <p:cNvSpPr/>
            <p:nvPr/>
          </p:nvSpPr>
          <p:spPr>
            <a:xfrm>
              <a:off x="1460500" y="1549435"/>
              <a:ext cx="474663" cy="474662"/>
            </a:xfrm>
            <a:prstGeom prst="rect">
              <a:avLst/>
            </a:prstGeom>
            <a:solidFill>
              <a:srgbClr val="4B64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grpSp>
      <p:sp>
        <p:nvSpPr>
          <p:cNvPr id="24" name="标题 1"/>
          <p:cNvSpPr>
            <a:spLocks noGrp="1"/>
          </p:cNvSpPr>
          <p:nvPr>
            <p:ph type="ctrTitle"/>
          </p:nvPr>
        </p:nvSpPr>
        <p:spPr>
          <a:xfrm>
            <a:off x="1646753" y="2546030"/>
            <a:ext cx="8585847" cy="1783082"/>
          </a:xfrm>
          <a:prstGeom prst="rect">
            <a:avLst/>
          </a:prstGeom>
        </p:spPr>
        <p:txBody>
          <a:bodyPr anchor="ctr" anchorCtr="0"/>
          <a:lstStyle>
            <a:lvl1pPr algn="ctr">
              <a:defRPr sz="4000" b="1">
                <a:solidFill>
                  <a:schemeClr val="accent1">
                    <a:lumMod val="50000"/>
                  </a:schemeClr>
                </a:solidFill>
                <a:latin typeface="微软雅黑" charset="-122"/>
                <a:ea typeface="微软雅黑" charset="-122"/>
              </a:defRPr>
            </a:lvl1pPr>
          </a:lstStyle>
          <a:p>
            <a:r>
              <a:rPr lang="zh-CN" altLang="en-US" dirty="0"/>
              <a:t>单击此处编辑母版标题样式</a:t>
            </a:r>
            <a:endParaRPr lang="zh-CN" altLang="en-US" dirty="0"/>
          </a:p>
        </p:txBody>
      </p:sp>
      <p:pic>
        <p:nvPicPr>
          <p:cNvPr id="1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08440" y="31751"/>
            <a:ext cx="3383560" cy="639212"/>
          </a:xfrm>
          <a:prstGeom prst="rect">
            <a:avLst/>
          </a:prstGeom>
        </p:spPr>
      </p:pic>
      <p:pic>
        <p:nvPicPr>
          <p:cNvPr id="17" name="Picture 9"/>
          <p:cNvPicPr>
            <a:picLocks noChangeAspect="1"/>
          </p:cNvPicPr>
          <p:nvPr/>
        </p:nvPicPr>
        <p:blipFill rotWithShape="1">
          <a:blip r:embed="rId4" cstate="print">
            <a:extLst>
              <a:ext uri="{28A0092B-C50C-407E-A947-70E740481C1C}">
                <a14:useLocalDpi xmlns:a14="http://schemas.microsoft.com/office/drawing/2010/main" val="0"/>
              </a:ext>
            </a:extLst>
          </a:blip>
          <a:srcRect l="22509" t="24631" r="20228" b="20396"/>
          <a:stretch>
            <a:fillRect/>
          </a:stretch>
        </p:blipFill>
        <p:spPr>
          <a:xfrm>
            <a:off x="10629902" y="670963"/>
            <a:ext cx="1531840" cy="700860"/>
          </a:xfrm>
          <a:prstGeom prst="rect">
            <a:avLst/>
          </a:prstGeom>
        </p:spPr>
      </p:pic>
    </p:spTree>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D2800E37-E163-40CA-8146-A68431A5A674}" type="datetime1">
              <a:rPr lang="zh-CN" altLang="en-US" smtClean="0"/>
            </a:fld>
            <a:endParaRPr lang="zh-CN" altLang="en-US"/>
          </a:p>
        </p:txBody>
      </p:sp>
      <p:sp>
        <p:nvSpPr>
          <p:cNvPr id="4" name="Footer Placeholder 3"/>
          <p:cNvSpPr>
            <a:spLocks noGrp="1"/>
          </p:cNvSpPr>
          <p:nvPr>
            <p:ph type="ftr" sz="quarter" idx="11"/>
          </p:nvPr>
        </p:nvSpPr>
        <p:spPr/>
        <p:txBody>
          <a:bodyPr/>
          <a:lstStyle/>
          <a:p>
            <a:endParaRPr lang="zh-CN" altLang="en-US" dirty="0"/>
          </a:p>
        </p:txBody>
      </p:sp>
      <p:sp>
        <p:nvSpPr>
          <p:cNvPr id="7" name="Content Placeholder 6"/>
          <p:cNvSpPr>
            <a:spLocks noGrp="1"/>
          </p:cNvSpPr>
          <p:nvPr>
            <p:ph sz="quarter" idx="13"/>
          </p:nvPr>
        </p:nvSpPr>
        <p:spPr>
          <a:xfrm>
            <a:off x="190005" y="902526"/>
            <a:ext cx="11792198" cy="5379522"/>
          </a:xfrm>
        </p:spPr>
        <p:txBody>
          <a:bodyPr/>
          <a:lstStyle>
            <a:lvl1pPr>
              <a:lnSpc>
                <a:spcPct val="114000"/>
              </a:lnSpc>
              <a:defRPr/>
            </a:lvl1pPr>
            <a:lvl2pPr>
              <a:lnSpc>
                <a:spcPct val="114000"/>
              </a:lnSpc>
              <a:defRPr/>
            </a:lvl2pPr>
            <a:lvl3pPr>
              <a:lnSpc>
                <a:spcPct val="114000"/>
              </a:lnSpc>
              <a:defRPr/>
            </a:lvl3pPr>
            <a:lvl4pPr>
              <a:lnSpc>
                <a:spcPct val="114000"/>
              </a:lnSpc>
              <a:defRPr/>
            </a:lvl4pPr>
            <a:lvl5pPr>
              <a:lnSpc>
                <a:spcPct val="114000"/>
              </a:lnSpc>
              <a:defRPr/>
            </a:lvl5p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9" name="Title Placeholder 10"/>
          <p:cNvSpPr>
            <a:spLocks noGrp="1"/>
          </p:cNvSpPr>
          <p:nvPr>
            <p:ph type="title"/>
          </p:nvPr>
        </p:nvSpPr>
        <p:spPr>
          <a:xfrm>
            <a:off x="166255" y="0"/>
            <a:ext cx="10212779" cy="738893"/>
          </a:xfrm>
          <a:prstGeom prst="rect">
            <a:avLst/>
          </a:prstGeom>
        </p:spPr>
        <p:txBody>
          <a:bodyPr vert="horz" lIns="91440" tIns="45720" rIns="91440" bIns="45720" rtlCol="0" anchor="ctr">
            <a:normAutofit/>
          </a:bodyPr>
          <a:lstStyle/>
          <a:p>
            <a:r>
              <a:rPr lang="en-US" dirty="0"/>
              <a:t>Click to edit Master title style</a:t>
            </a:r>
            <a:endParaRPr lang="en-US" dirty="0"/>
          </a:p>
        </p:txBody>
      </p:sp>
      <p:pic>
        <p:nvPicPr>
          <p:cNvPr id="8" name="Picture 9"/>
          <p:cNvPicPr>
            <a:picLocks noChangeAspect="1"/>
          </p:cNvPicPr>
          <p:nvPr/>
        </p:nvPicPr>
        <p:blipFill rotWithShape="1">
          <a:blip r:embed="rId2" cstate="print">
            <a:extLst>
              <a:ext uri="{28A0092B-C50C-407E-A947-70E740481C1C}">
                <a14:useLocalDpi xmlns:a14="http://schemas.microsoft.com/office/drawing/2010/main" val="0"/>
              </a:ext>
            </a:extLst>
          </a:blip>
          <a:srcRect l="22509" t="24631" r="20228" b="20396"/>
          <a:stretch>
            <a:fillRect/>
          </a:stretch>
        </p:blipFill>
        <p:spPr>
          <a:xfrm>
            <a:off x="10518224" y="38033"/>
            <a:ext cx="1531840" cy="700860"/>
          </a:xfrm>
          <a:prstGeom prst="rect">
            <a:avLst/>
          </a:prstGeom>
        </p:spPr>
      </p:pic>
      <p:pic>
        <p:nvPicPr>
          <p:cNvPr id="10" name="图片 8"/>
          <p:cNvPicPr>
            <a:picLocks noChangeAspect="1"/>
          </p:cNvPicPr>
          <p:nvPr/>
        </p:nvPicPr>
        <p:blipFill rotWithShape="1">
          <a:blip r:embed="rId3" cstate="print">
            <a:extLst>
              <a:ext uri="{28A0092B-C50C-407E-A947-70E740481C1C}">
                <a14:useLocalDpi xmlns:a14="http://schemas.microsoft.com/office/drawing/2010/main" val="0"/>
              </a:ext>
            </a:extLst>
          </a:blip>
          <a:srcRect r="80281"/>
          <a:stretch>
            <a:fillRect/>
          </a:stretch>
        </p:blipFill>
        <p:spPr>
          <a:xfrm>
            <a:off x="9815815" y="70119"/>
            <a:ext cx="702408" cy="672935"/>
          </a:xfrm>
          <a:prstGeom prst="rect">
            <a:avLst/>
          </a:prstGeom>
        </p:spPr>
      </p:pic>
      <p:sp>
        <p:nvSpPr>
          <p:cNvPr id="11" name="椭圆 40"/>
          <p:cNvSpPr/>
          <p:nvPr/>
        </p:nvSpPr>
        <p:spPr>
          <a:xfrm>
            <a:off x="11381015" y="6310400"/>
            <a:ext cx="625930" cy="457026"/>
          </a:xfrm>
          <a:prstGeom prst="ellipse">
            <a:avLst/>
          </a:prstGeom>
          <a:solidFill>
            <a:srgbClr val="0070C0"/>
          </a:solidFill>
          <a:effectLst>
            <a:outerShdw blurRad="40005" dist="20320" dir="5400000" algn="ctr" rotWithShape="0">
              <a:schemeClr val="tx1">
                <a:alpha val="38000"/>
              </a:schemeClr>
            </a:outerShdw>
          </a:effectLst>
        </p:spPr>
        <p:style>
          <a:lnRef idx="3">
            <a:schemeClr val="lt1"/>
          </a:lnRef>
          <a:fillRef idx="1">
            <a:schemeClr val="accent1"/>
          </a:fillRef>
          <a:effectRef idx="1">
            <a:schemeClr val="accent1"/>
          </a:effectRef>
          <a:fontRef idx="minor">
            <a:schemeClr val="lt1"/>
          </a:fontRef>
        </p:style>
        <p:txBody>
          <a:bodyPr lIns="36000" tIns="36000" rIns="36000" bIns="36000" rtlCol="0" anchor="ctr"/>
          <a:lstStyle/>
          <a:p>
            <a:pPr algn="ctr" fontAlgn="auto">
              <a:spcBef>
                <a:spcPts val="0"/>
              </a:spcBef>
              <a:spcAft>
                <a:spcPts val="0"/>
              </a:spcAft>
            </a:pPr>
            <a:fld id="{90AA6819-7E7F-4C14-8B24-A68214AB9022}" type="slidenum">
              <a:rPr lang="zh-CN" altLang="en-US" sz="1200" b="1">
                <a:solidFill>
                  <a:prstClr val="white"/>
                </a:solidFill>
                <a:latin typeface="微软雅黑" charset="-122"/>
                <a:ea typeface="微软雅黑" charset="-122"/>
              </a:rPr>
            </a:fld>
            <a:endParaRPr lang="zh-CN" altLang="en-US" sz="1200" b="1" dirty="0">
              <a:solidFill>
                <a:prstClr val="white"/>
              </a:solidFill>
              <a:latin typeface="微软雅黑" charset="-122"/>
              <a:ea typeface="微软雅黑" charset="-122"/>
            </a:endParaRPr>
          </a:p>
        </p:txBody>
      </p:sp>
    </p:spTree>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D2800E37-E163-40CA-8146-A68431A5A674}" type="datetime1">
              <a:rPr lang="zh-CN" altLang="en-US" smtClean="0"/>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6" name="Title Placeholder 10"/>
          <p:cNvSpPr>
            <a:spLocks noGrp="1"/>
          </p:cNvSpPr>
          <p:nvPr>
            <p:ph type="title"/>
          </p:nvPr>
        </p:nvSpPr>
        <p:spPr>
          <a:xfrm>
            <a:off x="166255" y="0"/>
            <a:ext cx="10212779" cy="738893"/>
          </a:xfrm>
          <a:prstGeom prst="rect">
            <a:avLst/>
          </a:prstGeom>
        </p:spPr>
        <p:txBody>
          <a:bodyPr vert="horz" lIns="91440" tIns="45720" rIns="91440" bIns="45720" rtlCol="0" anchor="ctr">
            <a:normAutofit/>
          </a:bodyPr>
          <a:lstStyle/>
          <a:p>
            <a:r>
              <a:rPr lang="en-US" dirty="0"/>
              <a:t>Click to edit Master title style</a:t>
            </a:r>
            <a:endParaRPr lang="en-US" dirty="0"/>
          </a:p>
        </p:txBody>
      </p:sp>
      <p:pic>
        <p:nvPicPr>
          <p:cNvPr id="7" name="Picture 9"/>
          <p:cNvPicPr>
            <a:picLocks noChangeAspect="1"/>
          </p:cNvPicPr>
          <p:nvPr/>
        </p:nvPicPr>
        <p:blipFill rotWithShape="1">
          <a:blip r:embed="rId2" cstate="print">
            <a:extLst>
              <a:ext uri="{28A0092B-C50C-407E-A947-70E740481C1C}">
                <a14:useLocalDpi xmlns:a14="http://schemas.microsoft.com/office/drawing/2010/main" val="0"/>
              </a:ext>
            </a:extLst>
          </a:blip>
          <a:srcRect l="22509" t="24631" r="20228" b="20396"/>
          <a:stretch>
            <a:fillRect/>
          </a:stretch>
        </p:blipFill>
        <p:spPr>
          <a:xfrm>
            <a:off x="10518224" y="38033"/>
            <a:ext cx="1531840" cy="700860"/>
          </a:xfrm>
          <a:prstGeom prst="rect">
            <a:avLst/>
          </a:prstGeom>
        </p:spPr>
      </p:pic>
      <p:pic>
        <p:nvPicPr>
          <p:cNvPr id="8" name="图片 8"/>
          <p:cNvPicPr>
            <a:picLocks noChangeAspect="1"/>
          </p:cNvPicPr>
          <p:nvPr/>
        </p:nvPicPr>
        <p:blipFill rotWithShape="1">
          <a:blip r:embed="rId3" cstate="print">
            <a:extLst>
              <a:ext uri="{28A0092B-C50C-407E-A947-70E740481C1C}">
                <a14:useLocalDpi xmlns:a14="http://schemas.microsoft.com/office/drawing/2010/main" val="0"/>
              </a:ext>
            </a:extLst>
          </a:blip>
          <a:srcRect r="80281"/>
          <a:stretch>
            <a:fillRect/>
          </a:stretch>
        </p:blipFill>
        <p:spPr>
          <a:xfrm>
            <a:off x="9815815" y="70119"/>
            <a:ext cx="702408" cy="672935"/>
          </a:xfrm>
          <a:prstGeom prst="rect">
            <a:avLst/>
          </a:prstGeom>
        </p:spPr>
      </p:pic>
      <p:sp>
        <p:nvSpPr>
          <p:cNvPr id="9" name="椭圆 40"/>
          <p:cNvSpPr/>
          <p:nvPr/>
        </p:nvSpPr>
        <p:spPr>
          <a:xfrm>
            <a:off x="11381015" y="6310400"/>
            <a:ext cx="625930" cy="457026"/>
          </a:xfrm>
          <a:prstGeom prst="ellipse">
            <a:avLst/>
          </a:prstGeom>
          <a:solidFill>
            <a:srgbClr val="0070C0"/>
          </a:solidFill>
          <a:effectLst>
            <a:outerShdw blurRad="40005" dist="20320" dir="5400000" algn="ctr" rotWithShape="0">
              <a:schemeClr val="tx1">
                <a:alpha val="38000"/>
              </a:schemeClr>
            </a:outerShdw>
          </a:effectLst>
        </p:spPr>
        <p:style>
          <a:lnRef idx="3">
            <a:schemeClr val="lt1"/>
          </a:lnRef>
          <a:fillRef idx="1">
            <a:schemeClr val="accent1"/>
          </a:fillRef>
          <a:effectRef idx="1">
            <a:schemeClr val="accent1"/>
          </a:effectRef>
          <a:fontRef idx="minor">
            <a:schemeClr val="lt1"/>
          </a:fontRef>
        </p:style>
        <p:txBody>
          <a:bodyPr lIns="36000" tIns="36000" rIns="36000" bIns="36000" rtlCol="0" anchor="ctr"/>
          <a:lstStyle/>
          <a:p>
            <a:pPr algn="ctr" fontAlgn="auto">
              <a:spcBef>
                <a:spcPts val="0"/>
              </a:spcBef>
              <a:spcAft>
                <a:spcPts val="0"/>
              </a:spcAft>
            </a:pPr>
            <a:fld id="{90AA6819-7E7F-4C14-8B24-A68214AB9022}" type="slidenum">
              <a:rPr lang="zh-CN" altLang="en-US" sz="1200" b="1">
                <a:solidFill>
                  <a:prstClr val="white"/>
                </a:solidFill>
                <a:latin typeface="微软雅黑" charset="-122"/>
                <a:ea typeface="微软雅黑" charset="-122"/>
              </a:rPr>
            </a:fld>
            <a:endParaRPr lang="zh-CN" altLang="en-US" sz="1200" b="1" dirty="0">
              <a:solidFill>
                <a:prstClr val="white"/>
              </a:solidFill>
              <a:latin typeface="微软雅黑" charset="-122"/>
              <a:ea typeface="微软雅黑" charset="-122"/>
            </a:endParaRPr>
          </a:p>
        </p:txBody>
      </p:sp>
    </p:spTree>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p:spPr>
        <p:txBody>
          <a:bodyPr/>
          <a:lstStyle/>
          <a:p>
            <a:fld id="{49AE70B2-8BF9-45C0-BB95-33D1B9D3A854}" type="slidenum">
              <a:rPr lang="zh-CN" altLang="en-US" smtClean="0"/>
            </a:fld>
            <a:endParaRPr lang="zh-CN" altLang="en-US"/>
          </a:p>
        </p:txBody>
      </p:sp>
    </p:spTree>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760FBDFE-C587-4B4C-A407-44438C67B59E}" type="datetimeFigureOut">
              <a:rPr lang="zh-CN" altLang="en-US" smtClean="0"/>
            </a:fld>
            <a:endParaRPr lang="zh-CN" altLang="en-US" dirty="0"/>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p:spPr>
        <p:txBody>
          <a:bodyPr/>
          <a:lstStyle/>
          <a:p>
            <a:fld id="{73127340-2293-49D2-96F1-6E7BF0C8FD9C}"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7" Type="http://schemas.openxmlformats.org/officeDocument/2006/relationships/theme" Target="../theme/theme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文本占位符 2"/>
          <p:cNvSpPr>
            <a:spLocks noGrp="1"/>
          </p:cNvSpPr>
          <p:nvPr>
            <p:ph type="body" idx="1"/>
          </p:nvPr>
        </p:nvSpPr>
        <p:spPr>
          <a:xfrm>
            <a:off x="285007" y="890649"/>
            <a:ext cx="11720945" cy="5367646"/>
          </a:xfrm>
          <a:prstGeom prst="rect">
            <a:avLst/>
          </a:prstGeom>
        </p:spPr>
        <p:txBody>
          <a:bodyPr vert="horz" lIns="91440" tIns="45720" rIns="91440" bIns="45720" rtlCol="0">
            <a:normAutofit/>
          </a:bodyPr>
          <a:lstStyle/>
          <a:p>
            <a:pPr lvl="0"/>
            <a:r>
              <a:rPr lang="zh-CN" altLang="en-US" dirty="0"/>
              <a:t>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nvPr>
        </p:nvSpPr>
        <p:spPr>
          <a:xfrm>
            <a:off x="838200" y="6356350"/>
            <a:ext cx="1919748" cy="365125"/>
          </a:xfrm>
          <a:prstGeom prst="rect">
            <a:avLst/>
          </a:prstGeom>
        </p:spPr>
        <p:txBody>
          <a:bodyPr vert="horz" lIns="91440" tIns="45720" rIns="91440" bIns="45720" rtlCol="0" anchor="ctr"/>
          <a:lstStyle>
            <a:lvl1pPr algn="l">
              <a:defRPr sz="1200">
                <a:solidFill>
                  <a:schemeClr val="tx1">
                    <a:tint val="75000"/>
                  </a:schemeClr>
                </a:solidFill>
                <a:latin typeface="微软雅黑" charset="-122"/>
                <a:ea typeface="微软雅黑" charset="-122"/>
              </a:defRPr>
            </a:lvl1pPr>
          </a:lstStyle>
          <a:p>
            <a:fld id="{760FBDFE-C587-4B4C-A407-44438C67B59E}" type="datetimeFigureOut">
              <a:rPr lang="zh-CN" altLang="en-US" smtClean="0"/>
            </a:fld>
            <a:endParaRPr lang="zh-CN" altLang="en-US" dirty="0"/>
          </a:p>
        </p:txBody>
      </p:sp>
      <p:sp>
        <p:nvSpPr>
          <p:cNvPr id="5" name="页脚占位符 4"/>
          <p:cNvSpPr>
            <a:spLocks noGrp="1"/>
          </p:cNvSpPr>
          <p:nvPr>
            <p:ph type="ftr" sz="quarter" idx="3"/>
          </p:nvPr>
        </p:nvSpPr>
        <p:spPr>
          <a:xfrm>
            <a:off x="2757948" y="6356350"/>
            <a:ext cx="8288594" cy="365125"/>
          </a:xfrm>
          <a:prstGeom prst="rect">
            <a:avLst/>
          </a:prstGeom>
        </p:spPr>
        <p:txBody>
          <a:bodyPr vert="horz" lIns="91440" tIns="45720" rIns="91440" bIns="45720" rtlCol="0" anchor="ctr"/>
          <a:lstStyle>
            <a:lvl1pPr algn="ctr">
              <a:defRPr sz="1200">
                <a:solidFill>
                  <a:schemeClr val="tx1">
                    <a:tint val="75000"/>
                  </a:schemeClr>
                </a:solidFill>
                <a:latin typeface="微软雅黑" charset="-122"/>
                <a:ea typeface="微软雅黑" charset="-122"/>
              </a:defRPr>
            </a:lvl1pPr>
          </a:lstStyle>
          <a:p>
            <a:endParaRPr lang="zh-CN" altLang="en-US"/>
          </a:p>
        </p:txBody>
      </p:sp>
      <p:cxnSp>
        <p:nvCxnSpPr>
          <p:cNvPr id="9" name="直接连接符 6"/>
          <p:cNvCxnSpPr/>
          <p:nvPr/>
        </p:nvCxnSpPr>
        <p:spPr>
          <a:xfrm>
            <a:off x="0" y="785813"/>
            <a:ext cx="11176000" cy="0"/>
          </a:xfrm>
          <a:prstGeom prst="line">
            <a:avLst/>
          </a:prstGeom>
          <a:ln w="25400">
            <a:gradFill>
              <a:gsLst>
                <a:gs pos="0">
                  <a:srgbClr val="4B649F"/>
                </a:gs>
                <a:gs pos="100000">
                  <a:srgbClr val="7DB1CD">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1" name="Title Placeholder 10"/>
          <p:cNvSpPr>
            <a:spLocks noGrp="1"/>
          </p:cNvSpPr>
          <p:nvPr>
            <p:ph type="title"/>
          </p:nvPr>
        </p:nvSpPr>
        <p:spPr>
          <a:xfrm>
            <a:off x="166255" y="0"/>
            <a:ext cx="10212779" cy="738893"/>
          </a:xfrm>
          <a:prstGeom prst="rect">
            <a:avLst/>
          </a:prstGeom>
        </p:spPr>
        <p:txBody>
          <a:bodyPr vert="horz" lIns="91440" tIns="45720" rIns="91440" bIns="45720" rtlCol="0" anchor="ctr">
            <a:normAutofit/>
          </a:bodyPr>
          <a:lstStyle/>
          <a:p>
            <a:r>
              <a:rPr lang="en-US" dirty="0"/>
              <a:t>Click to edit Master title style</a:t>
            </a:r>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hf sldNum="0" hdr="0" ftr="0" dt="0"/>
  <p:txStyles>
    <p:titleStyle>
      <a:lvl1pPr algn="l" defTabSz="914400" rtl="0" eaLnBrk="1" latinLnBrk="0" hangingPunct="1">
        <a:lnSpc>
          <a:spcPct val="90000"/>
        </a:lnSpc>
        <a:spcBef>
          <a:spcPct val="0"/>
        </a:spcBef>
        <a:buNone/>
        <a:defRPr sz="4000" b="1" kern="1200">
          <a:solidFill>
            <a:srgbClr val="4B649F"/>
          </a:solidFill>
          <a:latin typeface="微软雅黑" charset="-122"/>
          <a:ea typeface="微软雅黑" charset="-122"/>
          <a:cs typeface="+mj-cs"/>
        </a:defRPr>
      </a:lvl1pPr>
    </p:titleStyle>
    <p:bodyStyle>
      <a:lvl1pPr marL="355600" indent="-355600" algn="l" defTabSz="914400" rtl="0" eaLnBrk="1" latinLnBrk="0" hangingPunct="1">
        <a:lnSpc>
          <a:spcPct val="90000"/>
        </a:lnSpc>
        <a:spcBef>
          <a:spcPts val="1000"/>
        </a:spcBef>
        <a:buClr>
          <a:schemeClr val="accent1"/>
        </a:buClr>
        <a:buSzPct val="90000"/>
        <a:buFont typeface="Wingdings" panose="05000000000000000000" pitchFamily="2" charset="2"/>
        <a:buChar char="q"/>
        <a:defRPr sz="2800" b="1" kern="1200">
          <a:solidFill>
            <a:schemeClr val="tx1"/>
          </a:solidFill>
          <a:latin typeface="微软雅黑" charset="-122"/>
          <a:ea typeface="微软雅黑" charset="-122"/>
          <a:cs typeface="Times New Roman" panose="02020503050405090304" pitchFamily="18" charset="0"/>
        </a:defRPr>
      </a:lvl1pPr>
      <a:lvl2pPr marL="685800" indent="-234950" algn="l" defTabSz="914400" rtl="0" eaLnBrk="1" latinLnBrk="0" hangingPunct="1">
        <a:lnSpc>
          <a:spcPct val="90000"/>
        </a:lnSpc>
        <a:spcBef>
          <a:spcPts val="500"/>
        </a:spcBef>
        <a:buClr>
          <a:schemeClr val="accent1"/>
        </a:buClr>
        <a:buSzPct val="90000"/>
        <a:buFont typeface="Wingdings" panose="05000000000000000000" pitchFamily="2" charset="2"/>
        <a:buChar char="n"/>
        <a:defRPr sz="2400" kern="1200">
          <a:solidFill>
            <a:schemeClr val="tx1"/>
          </a:solidFill>
          <a:latin typeface="微软雅黑" charset="-122"/>
          <a:ea typeface="微软雅黑" charset="-122"/>
          <a:cs typeface="+mn-cs"/>
        </a:defRPr>
      </a:lvl2pPr>
      <a:lvl3pPr marL="986155" indent="-273050" algn="l" defTabSz="914400" rtl="0" eaLnBrk="1" latinLnBrk="0" hangingPunct="1">
        <a:lnSpc>
          <a:spcPct val="90000"/>
        </a:lnSpc>
        <a:spcBef>
          <a:spcPts val="500"/>
        </a:spcBef>
        <a:buClr>
          <a:schemeClr val="accent1"/>
        </a:buClr>
        <a:buFont typeface="Wingdings" panose="05000000000000000000" pitchFamily="2" charset="2"/>
        <a:buChar char="v"/>
        <a:defRPr sz="2000" kern="1200">
          <a:solidFill>
            <a:schemeClr val="tx1"/>
          </a:solidFill>
          <a:latin typeface="微软雅黑" charset="-122"/>
          <a:ea typeface="微软雅黑" charset="-122"/>
          <a:cs typeface="+mn-cs"/>
        </a:defRPr>
      </a:lvl3pPr>
      <a:lvl4pPr marL="1262380" indent="-228600" algn="l" defTabSz="914400" rtl="0" eaLnBrk="1" latinLnBrk="0" hangingPunct="1">
        <a:lnSpc>
          <a:spcPct val="90000"/>
        </a:lnSpc>
        <a:spcBef>
          <a:spcPts val="500"/>
        </a:spcBef>
        <a:buClr>
          <a:schemeClr val="accent1"/>
        </a:buClr>
        <a:buFont typeface="Wingdings" panose="05000000000000000000" pitchFamily="2" charset="2"/>
        <a:buChar char="ü"/>
        <a:defRPr sz="1800" kern="1200">
          <a:solidFill>
            <a:schemeClr val="tx1"/>
          </a:solidFill>
          <a:latin typeface="微软雅黑" charset="-122"/>
          <a:ea typeface="微软雅黑" charset="-122"/>
          <a:cs typeface="+mn-cs"/>
        </a:defRPr>
      </a:lvl4pPr>
      <a:lvl5pPr marL="1524000" indent="-228600" algn="l" defTabSz="914400" rtl="0" eaLnBrk="1" latinLnBrk="0" hangingPunct="1">
        <a:lnSpc>
          <a:spcPct val="90000"/>
        </a:lnSpc>
        <a:spcBef>
          <a:spcPts val="500"/>
        </a:spcBef>
        <a:buClr>
          <a:schemeClr val="accent1"/>
        </a:buClr>
        <a:buFont typeface="Wingdings" panose="05000000000000000000" pitchFamily="2" charset="2"/>
        <a:buChar char="§"/>
        <a:defRPr sz="1800" kern="1200">
          <a:solidFill>
            <a:schemeClr val="tx1"/>
          </a:solidFill>
          <a:latin typeface="微软雅黑" charset="-122"/>
          <a:ea typeface="微软雅黑" charset="-122"/>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4.png"/></Relationships>
</file>

<file path=ppt/slides/_rels/slide4.xml.rels><?xml version="1.0" encoding="UTF-8" standalone="yes"?>
<Relationships xmlns="http://schemas.openxmlformats.org/package/2006/relationships"><Relationship Id="rId5" Type="http://schemas.openxmlformats.org/officeDocument/2006/relationships/slideLayout" Target="../slideLayouts/slideLayout6.xml"/><Relationship Id="rId4" Type="http://schemas.openxmlformats.org/officeDocument/2006/relationships/image" Target="../media/image8.png"/><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image" Target="../media/image10.png"/><Relationship Id="rId1" Type="http://schemas.openxmlformats.org/officeDocument/2006/relationships/image" Target="../media/image9.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1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normAutofit fontScale="90000"/>
          </a:bodyPr>
          <a:lstStyle/>
          <a:p>
            <a:r>
              <a:rPr lang="en-US" altLang="zh-CN" dirty="0">
                <a:effectLst/>
              </a:rPr>
              <a:t>GroverGPT: A Large Language Model with 8 Billion Parameters for Quantum Searching</a:t>
            </a:r>
            <a:endParaRPr lang="en-US" altLang="zh-CN" dirty="0">
              <a:effectLst/>
            </a:endParaRPr>
          </a:p>
        </p:txBody>
      </p:sp>
      <p:sp>
        <p:nvSpPr>
          <p:cNvPr id="5" name="副标题 4"/>
          <p:cNvSpPr>
            <a:spLocks noGrp="1"/>
          </p:cNvSpPr>
          <p:nvPr>
            <p:ph type="subTitle" idx="1"/>
          </p:nvPr>
        </p:nvSpPr>
        <p:spPr/>
        <p:txBody>
          <a:bodyPr/>
          <a:lstStyle/>
          <a:p>
            <a:r>
              <a:rPr lang="en-US" altLang="zh-CN" dirty="0">
                <a:latin typeface="+mn-lt"/>
              </a:rPr>
              <a:t>Arxiv 2025</a:t>
            </a:r>
            <a:endParaRPr lang="en-US" altLang="zh-CN" dirty="0">
              <a:latin typeface="+mn-lt"/>
            </a:endParaRPr>
          </a:p>
          <a:p>
            <a:r>
              <a:rPr lang="en-US" altLang="zh-CN" dirty="0">
                <a:latin typeface="+mn-lt"/>
              </a:rPr>
              <a:t>Haoran Wang et al. </a:t>
            </a:r>
            <a:r>
              <a:rPr lang="en-US" altLang="zh-CN" dirty="0">
                <a:latin typeface="+mn-lt"/>
              </a:rPr>
              <a:t>USC</a:t>
            </a:r>
            <a:endParaRPr lang="en-US" altLang="zh-CN" dirty="0">
              <a:latin typeface="+mn-lt"/>
            </a:endParaRPr>
          </a:p>
        </p:txBody>
      </p:sp>
      <p:sp>
        <p:nvSpPr>
          <p:cNvPr id="3" name="文本框 2"/>
          <p:cNvSpPr txBox="1"/>
          <p:nvPr/>
        </p:nvSpPr>
        <p:spPr>
          <a:xfrm>
            <a:off x="8880475" y="2868930"/>
            <a:ext cx="4064000" cy="368300"/>
          </a:xfrm>
          <a:prstGeom prst="rect">
            <a:avLst/>
          </a:prstGeom>
          <a:noFill/>
        </p:spPr>
        <p:txBody>
          <a:bodyPr wrap="square" rtlCol="0">
            <a:spAutoFit/>
          </a:bodyPr>
          <a:p>
            <a:endParaRPr lang="zh-CN" alt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89535" y="151765"/>
            <a:ext cx="12101830" cy="739140"/>
          </a:xfrm>
        </p:spPr>
        <p:txBody>
          <a:bodyPr>
            <a:normAutofit/>
          </a:bodyPr>
          <a:p>
            <a:r>
              <a:rPr lang="en-US" altLang="zh-CN" sz="2665"/>
              <a:t>Background</a:t>
            </a:r>
            <a:endParaRPr lang="en-US" altLang="zh-CN" sz="2665"/>
          </a:p>
        </p:txBody>
      </p:sp>
      <p:sp>
        <p:nvSpPr>
          <p:cNvPr id="3" name="内容占位符 2"/>
          <p:cNvSpPr>
            <a:spLocks noGrp="1"/>
          </p:cNvSpPr>
          <p:nvPr>
            <p:ph idx="1"/>
          </p:nvPr>
        </p:nvSpPr>
        <p:spPr>
          <a:xfrm>
            <a:off x="285115" y="890905"/>
            <a:ext cx="10828020" cy="5757545"/>
          </a:xfrm>
        </p:spPr>
        <p:txBody>
          <a:bodyPr>
            <a:normAutofit/>
          </a:bodyPr>
          <a:p>
            <a:pPr lvl="0" fontAlgn="auto">
              <a:lnSpc>
                <a:spcPct val="110000"/>
              </a:lnSpc>
            </a:pPr>
            <a:r>
              <a:rPr lang="en-US" altLang="zh-CN"/>
              <a:t>量子优越性的界限</a:t>
            </a:r>
            <a:r>
              <a:rPr lang="zh-CN" altLang="en-US">
                <a:sym typeface="+mn-ea"/>
              </a:rPr>
              <a:t>（量子算法在特定任务上超越所有经典对应算法的范围）</a:t>
            </a:r>
            <a:r>
              <a:rPr lang="en-US" altLang="zh-CN"/>
              <a:t>仍不清楚</a:t>
            </a:r>
            <a:endParaRPr lang="en-US" altLang="zh-CN"/>
          </a:p>
          <a:p>
            <a:pPr lvl="1" fontAlgn="auto">
              <a:lnSpc>
                <a:spcPct val="110000"/>
              </a:lnSpc>
            </a:pPr>
            <a:r>
              <a:rPr lang="en-US" altLang="zh-CN"/>
              <a:t>如果一个量子电路能在经典计算机上被高效模拟，那么它不太可能展示出显著的量子优越性</a:t>
            </a:r>
            <a:endParaRPr lang="en-US" altLang="zh-CN"/>
          </a:p>
          <a:p>
            <a:pPr lvl="0" fontAlgn="auto">
              <a:lnSpc>
                <a:spcPct val="110000"/>
              </a:lnSpc>
            </a:pPr>
            <a:r>
              <a:rPr lang="zh-CN" altLang="en-US"/>
              <a:t>传统量子模拟方法（</a:t>
            </a:r>
            <a:r>
              <a:rPr lang="zh-CN" altLang="en-US"/>
              <a:t>缺点明显）</a:t>
            </a:r>
            <a:endParaRPr lang="en-US" altLang="zh-CN"/>
          </a:p>
          <a:p>
            <a:pPr lvl="1" fontAlgn="auto">
              <a:lnSpc>
                <a:spcPct val="110000"/>
              </a:lnSpc>
            </a:pPr>
            <a:r>
              <a:rPr lang="en-US" altLang="zh-CN"/>
              <a:t>基于量子图灵机的构建，暴力经典模拟</a:t>
            </a:r>
            <a:r>
              <a:rPr lang="zh-CN" altLang="en-US"/>
              <a:t>（</a:t>
            </a:r>
            <a:r>
              <a:rPr lang="en-US" altLang="zh-CN"/>
              <a:t>状态向量模拟</a:t>
            </a:r>
            <a:r>
              <a:rPr lang="zh-CN" altLang="en-US"/>
              <a:t>）</a:t>
            </a:r>
            <a:endParaRPr lang="en-US" altLang="zh-CN"/>
          </a:p>
          <a:p>
            <a:pPr lvl="1" fontAlgn="auto">
              <a:lnSpc>
                <a:spcPct val="110000"/>
              </a:lnSpc>
            </a:pPr>
            <a:r>
              <a:rPr lang="en-US" altLang="zh-CN"/>
              <a:t>张量网络</a:t>
            </a:r>
            <a:endParaRPr lang="en-US" altLang="zh-CN"/>
          </a:p>
          <a:p>
            <a:pPr lvl="0" fontAlgn="auto">
              <a:lnSpc>
                <a:spcPct val="110000"/>
              </a:lnSpc>
            </a:pPr>
            <a:r>
              <a:rPr lang="en-US" altLang="zh-CN"/>
              <a:t>经典可模拟性的实践前沿只能通过大规模高性能计算来接近</a:t>
            </a:r>
            <a:r>
              <a:rPr lang="zh-CN" altLang="en-US"/>
              <a:t>。本工作</a:t>
            </a:r>
            <a:r>
              <a:rPr lang="en-US" altLang="zh-CN">
                <a:sym typeface="+mn-ea"/>
              </a:rPr>
              <a:t>设计一个工业级中等规模的</a:t>
            </a:r>
            <a:r>
              <a:rPr lang="zh-CN" altLang="en-US">
                <a:sym typeface="+mn-ea"/>
              </a:rPr>
              <a:t>基于</a:t>
            </a:r>
            <a:r>
              <a:rPr lang="en-US" altLang="zh-CN">
                <a:sym typeface="+mn-ea"/>
              </a:rPr>
              <a:t>LLM</a:t>
            </a:r>
            <a:r>
              <a:rPr lang="zh-CN" altLang="en-US">
                <a:sym typeface="+mn-ea"/>
              </a:rPr>
              <a:t>的模拟器</a:t>
            </a:r>
            <a:r>
              <a:rPr lang="en-US" altLang="zh-CN">
                <a:sym typeface="+mn-ea"/>
              </a:rPr>
              <a:t>来模拟无噪声量子算法</a:t>
            </a:r>
            <a:r>
              <a:rPr lang="zh-CN" altLang="en-US">
                <a:sym typeface="+mn-ea"/>
              </a:rPr>
              <a:t>（</a:t>
            </a:r>
            <a:r>
              <a:rPr lang="en-US" altLang="zh-CN">
                <a:sym typeface="+mn-ea"/>
              </a:rPr>
              <a:t>Grover搜索</a:t>
            </a:r>
            <a:r>
              <a:rPr lang="zh-CN" altLang="en-US">
                <a:sym typeface="+mn-ea"/>
              </a:rPr>
              <a:t>）</a:t>
            </a:r>
            <a:endParaRPr lang="en-US" altLang="zh-CN"/>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89535" y="151765"/>
            <a:ext cx="12101830" cy="739140"/>
          </a:xfrm>
        </p:spPr>
        <p:txBody>
          <a:bodyPr>
            <a:normAutofit/>
          </a:bodyPr>
          <a:p>
            <a:r>
              <a:rPr lang="zh-CN" altLang="en-US" sz="2665">
                <a:sym typeface="+mn-ea"/>
              </a:rPr>
              <a:t>实现</a:t>
            </a:r>
            <a:endParaRPr lang="zh-CN" altLang="en-US" sz="2665">
              <a:sym typeface="+mn-ea"/>
            </a:endParaRPr>
          </a:p>
        </p:txBody>
      </p:sp>
      <p:sp>
        <p:nvSpPr>
          <p:cNvPr id="3" name="内容占位符 2"/>
          <p:cNvSpPr>
            <a:spLocks noGrp="1"/>
          </p:cNvSpPr>
          <p:nvPr>
            <p:ph idx="1"/>
          </p:nvPr>
        </p:nvSpPr>
        <p:spPr>
          <a:xfrm>
            <a:off x="285115" y="890905"/>
            <a:ext cx="10133965" cy="5367655"/>
          </a:xfrm>
        </p:spPr>
        <p:txBody>
          <a:bodyPr>
            <a:normAutofit/>
          </a:bodyPr>
          <a:p>
            <a:pPr lvl="0"/>
            <a:r>
              <a:rPr lang="zh-CN" altLang="en-US"/>
              <a:t>基于Llama-3.1-8B基础模型构建的结构化预训练流程开发了GroverGPT。</a:t>
            </a:r>
            <a:endParaRPr lang="zh-CN" altLang="en-US"/>
          </a:p>
          <a:p>
            <a:pPr lvl="1"/>
            <a:r>
              <a:rPr lang="zh-CN" altLang="en-US"/>
              <a:t>训练数据集涵盖了3到20个量子比特的量子系统，精心分离了训练集（3～10个量子比特）和测试集（6～20个量子比特）</a:t>
            </a:r>
            <a:endParaRPr lang="zh-CN" altLang="en-US"/>
          </a:p>
          <a:p>
            <a:pPr lvl="1"/>
            <a:r>
              <a:rPr lang="zh-CN" altLang="en-US"/>
              <a:t>预训练过程整合了三个关键组件</a:t>
            </a:r>
            <a:endParaRPr lang="zh-CN" altLang="en-US"/>
          </a:p>
          <a:p>
            <a:pPr lvl="2"/>
            <a:r>
              <a:rPr lang="zh-CN" altLang="en-US"/>
              <a:t>Grover算法实现的量子电路</a:t>
            </a:r>
            <a:endParaRPr lang="zh-CN" altLang="en-US"/>
          </a:p>
          <a:p>
            <a:pPr lvl="2"/>
            <a:r>
              <a:rPr lang="zh-CN" altLang="en-US"/>
              <a:t>通过Qiskit生成的相应QASM代码</a:t>
            </a:r>
            <a:endParaRPr lang="zh-CN" altLang="en-US"/>
          </a:p>
          <a:p>
            <a:pPr lvl="2"/>
            <a:r>
              <a:rPr lang="zh-CN" altLang="en-US"/>
              <a:t>以及关于量子搜索问题的自然语言对话（</a:t>
            </a:r>
            <a:r>
              <a:rPr lang="en-US" altLang="zh-CN"/>
              <a:t>prompt</a:t>
            </a:r>
            <a:r>
              <a:rPr lang="zh-CN" altLang="en-US"/>
              <a:t>）</a:t>
            </a:r>
            <a:endParaRPr lang="en-US" altLang="zh-CN"/>
          </a:p>
        </p:txBody>
      </p:sp>
      <p:pic>
        <p:nvPicPr>
          <p:cNvPr id="4" name="图片 3"/>
          <p:cNvPicPr>
            <a:picLocks noChangeAspect="1"/>
          </p:cNvPicPr>
          <p:nvPr/>
        </p:nvPicPr>
        <p:blipFill>
          <a:blip r:embed="rId1"/>
          <a:stretch>
            <a:fillRect/>
          </a:stretch>
        </p:blipFill>
        <p:spPr>
          <a:xfrm>
            <a:off x="497205" y="4020820"/>
            <a:ext cx="10134600" cy="252539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评估方法</a:t>
            </a:r>
            <a:endParaRPr lang="zh-CN" altLang="en-US"/>
          </a:p>
        </p:txBody>
      </p:sp>
      <p:sp>
        <p:nvSpPr>
          <p:cNvPr id="3" name="内容占位符 2"/>
          <p:cNvSpPr>
            <a:spLocks noGrp="1"/>
          </p:cNvSpPr>
          <p:nvPr>
            <p:ph idx="1"/>
          </p:nvPr>
        </p:nvSpPr>
        <p:spPr/>
        <p:txBody>
          <a:bodyPr/>
          <a:p>
            <a:r>
              <a:rPr lang="zh-CN" altLang="en-US"/>
              <a:t>GroverGPT生成的概率分布和理想量子模拟器的概率分布</a:t>
            </a:r>
            <a:endParaRPr lang="zh-CN" altLang="en-US"/>
          </a:p>
          <a:p>
            <a:endParaRPr lang="zh-CN" altLang="en-US"/>
          </a:p>
          <a:p>
            <a:pPr lvl="1"/>
            <a:endParaRPr lang="zh-CN" altLang="en-US"/>
          </a:p>
          <a:p>
            <a:pPr lvl="1"/>
            <a:r>
              <a:rPr lang="zh-CN" altLang="en-US"/>
              <a:t>搜索准确率：衡量模型正确识别标记状态的能力</a:t>
            </a:r>
            <a:endParaRPr lang="zh-CN" altLang="en-US"/>
          </a:p>
          <a:p>
            <a:pPr lvl="1"/>
            <a:endParaRPr lang="zh-CN" altLang="en-US"/>
          </a:p>
          <a:p>
            <a:pPr lvl="1"/>
            <a:endParaRPr lang="zh-CN" altLang="en-US"/>
          </a:p>
          <a:p>
            <a:pPr lvl="1"/>
            <a:r>
              <a:rPr lang="zh-CN" altLang="en-US"/>
              <a:t>不保真度：量化整体量子态再现的准确性</a:t>
            </a:r>
            <a:endParaRPr lang="zh-CN" altLang="en-US"/>
          </a:p>
          <a:p>
            <a:pPr lvl="1"/>
            <a:endParaRPr lang="zh-CN" altLang="en-US"/>
          </a:p>
          <a:p>
            <a:pPr lvl="1"/>
            <a:endParaRPr lang="zh-CN" altLang="en-US"/>
          </a:p>
          <a:p>
            <a:pPr lvl="1"/>
            <a:r>
              <a:rPr lang="zh-CN" altLang="en-US"/>
              <a:t>标记不保真度：专门评估标记状态概率预测的准确性</a:t>
            </a:r>
            <a:endParaRPr lang="zh-CN" altLang="en-US"/>
          </a:p>
          <a:p>
            <a:pPr lvl="1"/>
            <a:endParaRPr lang="zh-CN" altLang="en-US"/>
          </a:p>
        </p:txBody>
      </p:sp>
      <p:pic>
        <p:nvPicPr>
          <p:cNvPr id="4" name="图片 3"/>
          <p:cNvPicPr>
            <a:picLocks noChangeAspect="1"/>
          </p:cNvPicPr>
          <p:nvPr/>
        </p:nvPicPr>
        <p:blipFill>
          <a:blip r:embed="rId1"/>
          <a:stretch>
            <a:fillRect/>
          </a:stretch>
        </p:blipFill>
        <p:spPr>
          <a:xfrm>
            <a:off x="2597785" y="1419860"/>
            <a:ext cx="5448935" cy="678815"/>
          </a:xfrm>
          <a:prstGeom prst="rect">
            <a:avLst/>
          </a:prstGeom>
        </p:spPr>
      </p:pic>
      <p:pic>
        <p:nvPicPr>
          <p:cNvPr id="5" name="图片 4"/>
          <p:cNvPicPr>
            <a:picLocks noChangeAspect="1"/>
          </p:cNvPicPr>
          <p:nvPr/>
        </p:nvPicPr>
        <p:blipFill>
          <a:blip r:embed="rId2"/>
          <a:srcRect t="11560" b="17201"/>
          <a:stretch>
            <a:fillRect/>
          </a:stretch>
        </p:blipFill>
        <p:spPr>
          <a:xfrm>
            <a:off x="4246245" y="2677795"/>
            <a:ext cx="2305050" cy="649605"/>
          </a:xfrm>
          <a:prstGeom prst="rect">
            <a:avLst/>
          </a:prstGeom>
        </p:spPr>
      </p:pic>
      <p:pic>
        <p:nvPicPr>
          <p:cNvPr id="6" name="图片 5"/>
          <p:cNvPicPr>
            <a:picLocks noChangeAspect="1"/>
          </p:cNvPicPr>
          <p:nvPr/>
        </p:nvPicPr>
        <p:blipFill>
          <a:blip r:embed="rId3"/>
          <a:stretch>
            <a:fillRect/>
          </a:stretch>
        </p:blipFill>
        <p:spPr>
          <a:xfrm>
            <a:off x="4115435" y="3810635"/>
            <a:ext cx="2566670" cy="765175"/>
          </a:xfrm>
          <a:prstGeom prst="rect">
            <a:avLst/>
          </a:prstGeom>
        </p:spPr>
      </p:pic>
      <p:pic>
        <p:nvPicPr>
          <p:cNvPr id="7" name="图片 6"/>
          <p:cNvPicPr>
            <a:picLocks noChangeAspect="1"/>
          </p:cNvPicPr>
          <p:nvPr/>
        </p:nvPicPr>
        <p:blipFill>
          <a:blip r:embed="rId4"/>
          <a:stretch>
            <a:fillRect/>
          </a:stretch>
        </p:blipFill>
        <p:spPr>
          <a:xfrm>
            <a:off x="3841750" y="5155565"/>
            <a:ext cx="2933065" cy="64960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89535" y="151765"/>
            <a:ext cx="12101830" cy="739140"/>
          </a:xfrm>
        </p:spPr>
        <p:txBody>
          <a:bodyPr>
            <a:normAutofit/>
          </a:bodyPr>
          <a:p>
            <a:r>
              <a:rPr lang="en-US" altLang="zh-CN" sz="2665">
                <a:sym typeface="+mn-ea"/>
              </a:rPr>
              <a:t>比较分析</a:t>
            </a:r>
            <a:endParaRPr lang="en-US" altLang="zh-CN" sz="2665">
              <a:sym typeface="+mn-ea"/>
            </a:endParaRPr>
          </a:p>
        </p:txBody>
      </p:sp>
      <p:sp>
        <p:nvSpPr>
          <p:cNvPr id="3" name="内容占位符 2"/>
          <p:cNvSpPr>
            <a:spLocks noGrp="1"/>
          </p:cNvSpPr>
          <p:nvPr>
            <p:ph idx="1"/>
          </p:nvPr>
        </p:nvSpPr>
        <p:spPr>
          <a:xfrm>
            <a:off x="285115" y="890905"/>
            <a:ext cx="10915650" cy="5367655"/>
          </a:xfrm>
        </p:spPr>
        <p:txBody>
          <a:bodyPr>
            <a:normAutofit/>
          </a:bodyPr>
          <a:p>
            <a:pPr lvl="0"/>
            <a:r>
              <a:rPr lang="en-US" altLang="zh-CN"/>
              <a:t>模拟量子搜索的有效性</a:t>
            </a:r>
            <a:endParaRPr lang="en-US" altLang="zh-CN"/>
          </a:p>
          <a:p>
            <a:pPr lvl="1"/>
            <a:r>
              <a:rPr lang="en-US" altLang="zh-CN"/>
              <a:t>GroverGPT在量子搜索模拟中显著优于基准GPT-4o模型，且GroverGPT已成功学会模拟量子搜索的基本原理，而不仅仅是近似经典搜索策略。</a:t>
            </a:r>
            <a:endParaRPr lang="en-US" altLang="zh-CN"/>
          </a:p>
          <a:p>
            <a:pPr lvl="0"/>
            <a:endParaRPr lang="en-US" altLang="zh-CN"/>
          </a:p>
          <a:p>
            <a:pPr lvl="0"/>
            <a:endParaRPr lang="en-US" altLang="zh-CN"/>
          </a:p>
          <a:p>
            <a:pPr lvl="0"/>
            <a:endParaRPr lang="en-US" altLang="zh-CN"/>
          </a:p>
          <a:p>
            <a:pPr lvl="0"/>
            <a:endParaRPr lang="en-US" altLang="zh-CN"/>
          </a:p>
          <a:p>
            <a:pPr lvl="0"/>
            <a:r>
              <a:rPr lang="en-US" altLang="zh-CN"/>
              <a:t>可扩展性和泛化能力</a:t>
            </a:r>
            <a:endParaRPr lang="en-US" altLang="zh-CN"/>
          </a:p>
          <a:p>
            <a:pPr lvl="1"/>
            <a:r>
              <a:rPr lang="en-US" altLang="zh-CN"/>
              <a:t>GroverGPT在最多8个量子比特的系统上保持</a:t>
            </a:r>
            <a:endParaRPr lang="en-US" altLang="zh-CN"/>
          </a:p>
          <a:p>
            <a:pPr marL="450850" lvl="1" indent="0">
              <a:buNone/>
            </a:pPr>
            <a:r>
              <a:rPr lang="en-US" altLang="zh-CN"/>
              <a:t>超过95%的准确率，而在9到20个量子比特的系</a:t>
            </a:r>
            <a:endParaRPr lang="en-US" altLang="zh-CN"/>
          </a:p>
          <a:p>
            <a:pPr marL="450850" lvl="1" indent="0">
              <a:buNone/>
            </a:pPr>
            <a:r>
              <a:rPr lang="en-US" altLang="zh-CN"/>
              <a:t>统上仅逐渐下降到约95%。</a:t>
            </a:r>
            <a:endParaRPr lang="en-US" altLang="zh-CN"/>
          </a:p>
        </p:txBody>
      </p:sp>
      <p:pic>
        <p:nvPicPr>
          <p:cNvPr id="4" name="图片 3"/>
          <p:cNvPicPr>
            <a:picLocks noChangeAspect="1"/>
          </p:cNvPicPr>
          <p:nvPr/>
        </p:nvPicPr>
        <p:blipFill>
          <a:blip r:embed="rId1"/>
          <a:stretch>
            <a:fillRect/>
          </a:stretch>
        </p:blipFill>
        <p:spPr>
          <a:xfrm>
            <a:off x="1282700" y="2106295"/>
            <a:ext cx="9192260" cy="1978660"/>
          </a:xfrm>
          <a:prstGeom prst="rect">
            <a:avLst/>
          </a:prstGeom>
        </p:spPr>
      </p:pic>
      <p:pic>
        <p:nvPicPr>
          <p:cNvPr id="6" name="图片 5"/>
          <p:cNvPicPr>
            <a:picLocks noChangeAspect="1"/>
          </p:cNvPicPr>
          <p:nvPr/>
        </p:nvPicPr>
        <p:blipFill>
          <a:blip r:embed="rId2"/>
          <a:stretch>
            <a:fillRect/>
          </a:stretch>
        </p:blipFill>
        <p:spPr>
          <a:xfrm>
            <a:off x="7618730" y="4442460"/>
            <a:ext cx="3684270" cy="206629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89535" y="151765"/>
            <a:ext cx="12101830" cy="739140"/>
          </a:xfrm>
        </p:spPr>
        <p:txBody>
          <a:bodyPr>
            <a:normAutofit/>
          </a:bodyPr>
          <a:p>
            <a:r>
              <a:rPr lang="en-US" altLang="zh-CN" sz="2665">
                <a:sym typeface="+mn-ea"/>
              </a:rPr>
              <a:t>比较分析</a:t>
            </a:r>
            <a:endParaRPr lang="en-US" altLang="zh-CN" sz="2665">
              <a:sym typeface="+mn-ea"/>
            </a:endParaRPr>
          </a:p>
        </p:txBody>
      </p:sp>
      <p:sp>
        <p:nvSpPr>
          <p:cNvPr id="3" name="内容占位符 2"/>
          <p:cNvSpPr>
            <a:spLocks noGrp="1"/>
          </p:cNvSpPr>
          <p:nvPr>
            <p:ph idx="1"/>
          </p:nvPr>
        </p:nvSpPr>
        <p:spPr>
          <a:xfrm>
            <a:off x="285115" y="890905"/>
            <a:ext cx="10915650" cy="5367655"/>
          </a:xfrm>
        </p:spPr>
        <p:txBody>
          <a:bodyPr>
            <a:normAutofit fontScale="90000" lnSpcReduction="10000"/>
          </a:bodyPr>
          <a:p>
            <a:pPr lvl="0"/>
            <a:r>
              <a:rPr lang="en-US" altLang="zh-CN"/>
              <a:t>与经典搜索对比</a:t>
            </a:r>
            <a:endParaRPr lang="en-US" altLang="zh-CN"/>
          </a:p>
          <a:p>
            <a:pPr lvl="1"/>
            <a:r>
              <a:rPr lang="en-US" altLang="zh-CN"/>
              <a:t>持续低的不保真度值（对于6个量子比特低于0.005，对于训练5个或更多量子比特的系统接近零）表明，GroverGPT能够准确捕捉Grover算法特征的量子态幅度。</a:t>
            </a:r>
            <a:endParaRPr lang="en-US" altLang="zh-CN"/>
          </a:p>
          <a:p>
            <a:pPr lvl="0"/>
            <a:endParaRPr lang="en-US" altLang="zh-CN"/>
          </a:p>
          <a:p>
            <a:pPr lvl="0"/>
            <a:endParaRPr lang="en-US" altLang="zh-CN"/>
          </a:p>
          <a:p>
            <a:pPr lvl="0"/>
            <a:endParaRPr lang="en-US" altLang="zh-CN"/>
          </a:p>
          <a:p>
            <a:pPr lvl="0"/>
            <a:endParaRPr lang="en-US" altLang="zh-CN"/>
          </a:p>
          <a:p>
            <a:pPr lvl="0"/>
            <a:r>
              <a:rPr lang="en-US" altLang="zh-CN"/>
              <a:t>提示设计</a:t>
            </a:r>
            <a:endParaRPr lang="en-US" altLang="zh-CN"/>
          </a:p>
          <a:p>
            <a:pPr lvl="1"/>
            <a:r>
              <a:rPr lang="en-US" altLang="zh-CN"/>
              <a:t>比较了基础GroverGPT模型与加入QASM和对话组件的变体的性能，添加QASM提示显著提升了性能</a:t>
            </a:r>
            <a:endParaRPr lang="en-US" altLang="zh-CN"/>
          </a:p>
          <a:p>
            <a:pPr lvl="0"/>
            <a:r>
              <a:rPr lang="en-US" altLang="zh-CN"/>
              <a:t>鲁棒性</a:t>
            </a:r>
            <a:endParaRPr lang="en-US" altLang="zh-CN"/>
          </a:p>
          <a:p>
            <a:pPr lvl="1"/>
            <a:r>
              <a:rPr lang="en-US" altLang="zh-CN"/>
              <a:t>标准训练条件下，模型在准确率和不</a:t>
            </a:r>
            <a:r>
              <a:rPr lang="zh-CN" altLang="en-US"/>
              <a:t>保真</a:t>
            </a:r>
            <a:r>
              <a:rPr lang="en-US" altLang="zh-CN"/>
              <a:t>度指标上保持了一致的性能，但在极端参数值下，性能下降变得明显；</a:t>
            </a:r>
            <a:endParaRPr lang="en-US" altLang="zh-CN"/>
          </a:p>
          <a:p>
            <a:pPr lvl="1"/>
            <a:r>
              <a:rPr lang="en-US" altLang="zh-CN"/>
              <a:t>实验结果表明训练集的多样性在增强模型鲁棒性方面起着至关重要的作用</a:t>
            </a:r>
            <a:endParaRPr lang="en-US" altLang="zh-CN"/>
          </a:p>
        </p:txBody>
      </p:sp>
      <p:pic>
        <p:nvPicPr>
          <p:cNvPr id="4" name="图片 3"/>
          <p:cNvPicPr>
            <a:picLocks noChangeAspect="1"/>
          </p:cNvPicPr>
          <p:nvPr/>
        </p:nvPicPr>
        <p:blipFill>
          <a:blip r:embed="rId1"/>
          <a:stretch>
            <a:fillRect/>
          </a:stretch>
        </p:blipFill>
        <p:spPr>
          <a:xfrm>
            <a:off x="1490980" y="1991995"/>
            <a:ext cx="8134985" cy="150495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总结</a:t>
            </a:r>
            <a:endParaRPr lang="zh-CN" altLang="en-US"/>
          </a:p>
        </p:txBody>
      </p:sp>
      <p:sp>
        <p:nvSpPr>
          <p:cNvPr id="3" name="内容占位符 2"/>
          <p:cNvSpPr>
            <a:spLocks noGrp="1"/>
          </p:cNvSpPr>
          <p:nvPr>
            <p:ph idx="1"/>
          </p:nvPr>
        </p:nvSpPr>
        <p:spPr/>
        <p:txBody>
          <a:bodyPr/>
          <a:p>
            <a:r>
              <a:rPr lang="zh-CN" altLang="en-US"/>
              <a:t>未来工作</a:t>
            </a:r>
            <a:endParaRPr lang="zh-CN" altLang="en-US"/>
          </a:p>
          <a:p>
            <a:pPr lvl="1"/>
            <a:r>
              <a:rPr lang="zh-CN" altLang="en-US"/>
              <a:t>大型语言模型能在多大程度上模拟噪声量子计算机</a:t>
            </a:r>
            <a:endParaRPr lang="zh-CN" altLang="en-US"/>
          </a:p>
          <a:p>
            <a:pPr lvl="1"/>
            <a:r>
              <a:rPr lang="zh-CN" altLang="en-US"/>
              <a:t>能否有效建模当前具有100到1000个量子比特的噪声量子系统，并且可以容忍多大的误差</a:t>
            </a:r>
            <a:endParaRPr lang="zh-CN" altLang="en-US"/>
          </a:p>
          <a:p>
            <a:pPr lvl="1"/>
            <a:r>
              <a:rPr lang="zh-CN" altLang="en-US"/>
              <a:t>其他量子算法是否也能被模拟，</a:t>
            </a:r>
            <a:r>
              <a:rPr lang="zh-CN" altLang="en-US"/>
              <a:t>以及是否可能开发出能够模拟量子图灵机的基础模型</a:t>
            </a:r>
            <a:endParaRPr lang="zh-CN" altLang="en-US"/>
          </a:p>
          <a:p>
            <a:r>
              <a:rPr lang="zh-CN" altLang="en-US"/>
              <a:t>不足</a:t>
            </a:r>
            <a:endParaRPr lang="zh-CN" altLang="en-US"/>
          </a:p>
          <a:p>
            <a:pPr lvl="1"/>
            <a:r>
              <a:rPr lang="zh-CN" altLang="en-US"/>
              <a:t>缺少了与其他大规模高性能计算模拟方式的对比</a:t>
            </a:r>
            <a:endParaRPr lang="zh-CN" altLang="en-US"/>
          </a:p>
        </p:txBody>
      </p:sp>
    </p:spTree>
  </p:cSld>
  <p:clrMapOvr>
    <a:masterClrMapping/>
  </p:clrMapOvr>
</p:sld>
</file>

<file path=ppt/tags/tag1.xml><?xml version="1.0" encoding="utf-8"?>
<p:tagLst xmlns:p="http://schemas.openxmlformats.org/presentationml/2006/main">
  <p:tag name="commondata" val="eyJoZGlkIjoiNzU0YWEzMWFlYjdjMzFkMjU1NjcwOGVmNjE5OTVlOWYifQ=="/>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wrap="square">
        <a:spAutoFit/>
      </a:bodyPr>
      <a:lstStyle>
        <a:defPPr>
          <a:defRPr dirty="0" smtClean="0">
            <a:latin typeface="微软雅黑" charset="-122"/>
            <a:ea typeface="微软雅黑" charset="-122"/>
          </a:defRPr>
        </a:defPPr>
      </a:lstStyle>
    </a:spDef>
    <a:txDef>
      <a:spPr>
        <a:noFill/>
      </a:spPr>
      <a:bodyPr wrap="none" rtlCol="0">
        <a:spAutoFit/>
      </a:bodyPr>
      <a:lstStyle>
        <a:defPPr>
          <a:defRPr dirty="0">
            <a:latin typeface="微软雅黑" charset="-122"/>
            <a:ea typeface="微软雅黑" charset="-122"/>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宋体"/>
        <a:ea typeface=""/>
        <a:cs typeface=""/>
        <a:font script="Jpan" typeface="游ゴシック Light"/>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宋体"/>
        <a:ea typeface=""/>
        <a:cs typeface=""/>
        <a:font script="Jpan" typeface="游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1099</Words>
  <Application>WPS 演示</Application>
  <PresentationFormat>宽屏</PresentationFormat>
  <Paragraphs>73</Paragraphs>
  <Slides>7</Slides>
  <Notes>1</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7</vt:i4>
      </vt:variant>
    </vt:vector>
  </HeadingPairs>
  <TitlesOfParts>
    <vt:vector size="22" baseType="lpstr">
      <vt:lpstr>Arial</vt:lpstr>
      <vt:lpstr>宋体</vt:lpstr>
      <vt:lpstr>Wingdings</vt:lpstr>
      <vt:lpstr>微软雅黑</vt:lpstr>
      <vt:lpstr>汉仪旗黑</vt:lpstr>
      <vt:lpstr>Times New Roman</vt:lpstr>
      <vt:lpstr>等线</vt:lpstr>
      <vt:lpstr>汉仪中等线KW</vt:lpstr>
      <vt:lpstr>宋体</vt:lpstr>
      <vt:lpstr>Arial Unicode MS</vt:lpstr>
      <vt:lpstr>汉仪书宋二KW</vt:lpstr>
      <vt:lpstr>Calibri</vt:lpstr>
      <vt:lpstr>Helvetica Neue</vt:lpstr>
      <vt:lpstr>等线</vt:lpstr>
      <vt:lpstr>Office 主题​​</vt:lpstr>
      <vt:lpstr>Synthetiq: Fast and Versatile antum Circuit Synthesis</vt:lpstr>
      <vt:lpstr>Background</vt:lpstr>
      <vt:lpstr>Algorithm</vt:lpstr>
      <vt:lpstr>PowerPoint 演示文稿</vt:lpstr>
      <vt:lpstr>Algorithm</vt:lpstr>
      <vt:lpstr>比较分析</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
  <cp:lastModifiedBy>ZZY</cp:lastModifiedBy>
  <cp:revision>150</cp:revision>
  <dcterms:created xsi:type="dcterms:W3CDTF">2025-03-09T10:49:01Z</dcterms:created>
  <dcterms:modified xsi:type="dcterms:W3CDTF">2025-03-09T10:49:01Z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2052-6.3.0.8471</vt:lpwstr>
  </property>
  <property fmtid="{D5CDD505-2E9C-101B-9397-08002B2CF9AE}" pid="3" name="ICV">
    <vt:lpwstr>473E7A3983C7B5836E3A7D65427186A8_43</vt:lpwstr>
  </property>
</Properties>
</file>