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6" r:id="rId1"/>
    <p:sldMasterId id="2147483673" r:id="rId2"/>
  </p:sldMasterIdLst>
  <p:notesMasterIdLst>
    <p:notesMasterId r:id="rId9"/>
  </p:notesMasterIdLst>
  <p:sldIdLst>
    <p:sldId id="256" r:id="rId3"/>
    <p:sldId id="257" r:id="rId4"/>
    <p:sldId id="258" r:id="rId5"/>
    <p:sldId id="259" r:id="rId6"/>
    <p:sldId id="260" r:id="rId7"/>
    <p:sldId id="261" r:id="rId8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F528F"/>
    <a:srgbClr val="00CAFF"/>
    <a:srgbClr val="266AB0"/>
    <a:srgbClr val="00B050"/>
    <a:srgbClr val="FFFFFF"/>
    <a:srgbClr val="C5E0B3"/>
    <a:srgbClr val="A5B1CF"/>
    <a:srgbClr val="21C153"/>
    <a:srgbClr val="247DC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6" autoAdjust="0"/>
    <p:restoredTop sz="70541" autoAdjust="0"/>
  </p:normalViewPr>
  <p:slideViewPr>
    <p:cSldViewPr snapToGrid="0">
      <p:cViewPr varScale="1">
        <p:scale>
          <a:sx n="54" d="100"/>
          <a:sy n="54" d="100"/>
        </p:scale>
        <p:origin x="1615" y="6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viewProps" Target="viewProps.xml"/><Relationship Id="rId5" Type="http://schemas.openxmlformats.org/officeDocument/2006/relationships/slide" Target="slides/slide3.xml"/><Relationship Id="rId10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B711F3E-B30C-42F4-A182-916C2273D750}" type="datetimeFigureOut">
              <a:rPr lang="zh-CN" altLang="en-US" smtClean="0"/>
              <a:t>2025/3/9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29ECE30-DA3C-4C43-B4FA-1B84E43DAA6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426001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 fontAlgn="base">
              <a:lnSpc>
                <a:spcPts val="1800"/>
              </a:lnSpc>
              <a:buFont typeface="+mj-lt"/>
              <a:buAutoNum type="arabicPeriod"/>
            </a:pPr>
            <a:r>
              <a:rPr lang="en-US" altLang="zh-CN" b="0" i="0" dirty="0" err="1">
                <a:solidFill>
                  <a:srgbClr val="060607"/>
                </a:solidFill>
                <a:effectLst/>
                <a:latin typeface="inherit"/>
              </a:rPr>
              <a:t>iSWAP</a:t>
            </a:r>
            <a:r>
              <a:rPr lang="zh-CN" altLang="en-US" b="0" i="0" dirty="0">
                <a:solidFill>
                  <a:srgbClr val="060607"/>
                </a:solidFill>
                <a:effectLst/>
                <a:latin typeface="inherit"/>
              </a:rPr>
              <a:t>操作速度更快，错误率更低。</a:t>
            </a:r>
          </a:p>
          <a:p>
            <a:pPr algn="l" fontAlgn="base">
              <a:lnSpc>
                <a:spcPts val="1800"/>
              </a:lnSpc>
              <a:buFont typeface="+mj-lt"/>
              <a:buAutoNum type="arabicPeriod"/>
            </a:pPr>
            <a:r>
              <a:rPr lang="en-US" altLang="zh-CN" b="0" i="0" dirty="0">
                <a:solidFill>
                  <a:srgbClr val="060607"/>
                </a:solidFill>
                <a:effectLst/>
                <a:latin typeface="inherit"/>
              </a:rPr>
              <a:t>S†</a:t>
            </a:r>
            <a:r>
              <a:rPr lang="zh-CN" altLang="en-US" b="0" i="0" dirty="0">
                <a:solidFill>
                  <a:srgbClr val="060607"/>
                </a:solidFill>
                <a:effectLst/>
                <a:latin typeface="inherit"/>
              </a:rPr>
              <a:t>操作可以通过虚拟</a:t>
            </a:r>
            <a:r>
              <a:rPr lang="en-US" altLang="zh-CN" b="0" i="0" dirty="0">
                <a:solidFill>
                  <a:srgbClr val="060607"/>
                </a:solidFill>
                <a:effectLst/>
                <a:latin typeface="inherit"/>
              </a:rPr>
              <a:t>Z</a:t>
            </a:r>
            <a:r>
              <a:rPr lang="zh-CN" altLang="en-US" b="0" i="0" dirty="0">
                <a:solidFill>
                  <a:srgbClr val="060607"/>
                </a:solidFill>
                <a:effectLst/>
                <a:latin typeface="inherit"/>
              </a:rPr>
              <a:t>门实现，几乎不增加延迟和错误。</a:t>
            </a: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9ECE30-DA3C-4C43-B4FA-1B84E43DAA61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2775521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 fontAlgn="base">
              <a:lnSpc>
                <a:spcPts val="1800"/>
              </a:lnSpc>
              <a:buFont typeface="Arial" panose="020B0604020202020204" pitchFamily="34" charset="0"/>
              <a:buChar char="•"/>
            </a:pPr>
            <a:r>
              <a:rPr lang="zh-CN" altLang="en-US" b="1" i="0" dirty="0">
                <a:solidFill>
                  <a:srgbClr val="060607"/>
                </a:solidFill>
                <a:effectLst/>
                <a:latin typeface="inherit"/>
              </a:rPr>
              <a:t>问题</a:t>
            </a:r>
            <a:r>
              <a:rPr lang="zh-CN" altLang="en-US" b="0" i="0" dirty="0">
                <a:solidFill>
                  <a:srgbClr val="060607"/>
                </a:solidFill>
                <a:effectLst/>
                <a:latin typeface="inherit"/>
              </a:rPr>
              <a:t>：跨</a:t>
            </a:r>
            <a:r>
              <a:rPr lang="en-US" altLang="zh-CN" b="0" i="0" dirty="0">
                <a:solidFill>
                  <a:srgbClr val="060607"/>
                </a:solidFill>
                <a:effectLst/>
                <a:latin typeface="inherit"/>
              </a:rPr>
              <a:t>DR</a:t>
            </a:r>
            <a:r>
              <a:rPr lang="zh-CN" altLang="en-US" b="0" i="0" dirty="0">
                <a:solidFill>
                  <a:srgbClr val="060607"/>
                </a:solidFill>
                <a:effectLst/>
                <a:latin typeface="inherit"/>
              </a:rPr>
              <a:t>通信延迟显著增加了解码时间，尤其是在处理跨</a:t>
            </a:r>
            <a:r>
              <a:rPr lang="en-US" altLang="zh-CN" b="0" i="0" dirty="0">
                <a:solidFill>
                  <a:srgbClr val="060607"/>
                </a:solidFill>
                <a:effectLst/>
                <a:latin typeface="inherit"/>
              </a:rPr>
              <a:t>DR</a:t>
            </a:r>
            <a:r>
              <a:rPr lang="zh-CN" altLang="en-US" b="0" i="0" dirty="0">
                <a:solidFill>
                  <a:srgbClr val="060607"/>
                </a:solidFill>
                <a:effectLst/>
                <a:latin typeface="inherit"/>
              </a:rPr>
              <a:t>边界错误时。</a:t>
            </a:r>
          </a:p>
          <a:p>
            <a:pPr algn="l" fontAlgn="base">
              <a:lnSpc>
                <a:spcPts val="1800"/>
              </a:lnSpc>
              <a:buFont typeface="Arial" panose="020B0604020202020204" pitchFamily="34" charset="0"/>
              <a:buChar char="•"/>
            </a:pPr>
            <a:r>
              <a:rPr lang="zh-CN" altLang="en-US" b="1" i="0" dirty="0">
                <a:solidFill>
                  <a:srgbClr val="060607"/>
                </a:solidFill>
                <a:effectLst/>
                <a:latin typeface="inherit"/>
              </a:rPr>
              <a:t>解决方案</a:t>
            </a:r>
            <a:r>
              <a:rPr lang="zh-CN" altLang="en-US" b="0" i="0" dirty="0">
                <a:solidFill>
                  <a:srgbClr val="060607"/>
                </a:solidFill>
                <a:effectLst/>
                <a:latin typeface="inherit"/>
              </a:rPr>
              <a:t>：作者提出了一种</a:t>
            </a:r>
            <a:r>
              <a:rPr lang="en-US" altLang="zh-CN" b="0" i="0" dirty="0">
                <a:solidFill>
                  <a:srgbClr val="060607"/>
                </a:solidFill>
                <a:effectLst/>
                <a:latin typeface="inherit"/>
              </a:rPr>
              <a:t>4K &amp; 300K</a:t>
            </a:r>
            <a:r>
              <a:rPr lang="zh-CN" altLang="en-US" b="0" i="0" dirty="0">
                <a:solidFill>
                  <a:srgbClr val="060607"/>
                </a:solidFill>
                <a:effectLst/>
                <a:latin typeface="inherit"/>
              </a:rPr>
              <a:t>混合</a:t>
            </a:r>
            <a:r>
              <a:rPr lang="en-US" altLang="zh-CN" b="0" i="0" dirty="0">
                <a:solidFill>
                  <a:srgbClr val="060607"/>
                </a:solidFill>
                <a:effectLst/>
                <a:latin typeface="inherit"/>
              </a:rPr>
              <a:t>EDU</a:t>
            </a:r>
            <a:r>
              <a:rPr lang="zh-CN" altLang="en-US" b="0" i="0" dirty="0">
                <a:solidFill>
                  <a:srgbClr val="060607"/>
                </a:solidFill>
                <a:effectLst/>
                <a:latin typeface="inherit"/>
              </a:rPr>
              <a:t>架构，通过将跨</a:t>
            </a:r>
            <a:r>
              <a:rPr lang="en-US" altLang="zh-CN" b="0" i="0" dirty="0">
                <a:solidFill>
                  <a:srgbClr val="060607"/>
                </a:solidFill>
                <a:effectLst/>
                <a:latin typeface="inherit"/>
              </a:rPr>
              <a:t>DR</a:t>
            </a:r>
            <a:r>
              <a:rPr lang="zh-CN" altLang="en-US" b="0" i="0" dirty="0">
                <a:solidFill>
                  <a:srgbClr val="060607"/>
                </a:solidFill>
                <a:effectLst/>
                <a:latin typeface="inherit"/>
              </a:rPr>
              <a:t>的解码任务分配到</a:t>
            </a:r>
            <a:r>
              <a:rPr lang="en-US" altLang="zh-CN" b="0" i="0" dirty="0">
                <a:solidFill>
                  <a:srgbClr val="060607"/>
                </a:solidFill>
                <a:effectLst/>
                <a:latin typeface="inherit"/>
              </a:rPr>
              <a:t>300K</a:t>
            </a:r>
            <a:r>
              <a:rPr lang="zh-CN" altLang="en-US" b="0" i="0" dirty="0">
                <a:solidFill>
                  <a:srgbClr val="060607"/>
                </a:solidFill>
                <a:effectLst/>
                <a:latin typeface="inherit"/>
              </a:rPr>
              <a:t>温度下的</a:t>
            </a:r>
            <a:r>
              <a:rPr lang="en-US" altLang="zh-CN" b="0" i="0" dirty="0">
                <a:solidFill>
                  <a:srgbClr val="060607"/>
                </a:solidFill>
                <a:effectLst/>
                <a:latin typeface="inherit"/>
              </a:rPr>
              <a:t>EDU</a:t>
            </a:r>
            <a:r>
              <a:rPr lang="zh-CN" altLang="en-US" b="0" i="0" dirty="0">
                <a:solidFill>
                  <a:srgbClr val="060607"/>
                </a:solidFill>
                <a:effectLst/>
                <a:latin typeface="inherit"/>
              </a:rPr>
              <a:t>中，并与</a:t>
            </a:r>
            <a:r>
              <a:rPr lang="en-US" altLang="zh-CN" b="0" i="0" dirty="0">
                <a:solidFill>
                  <a:srgbClr val="060607"/>
                </a:solidFill>
                <a:effectLst/>
                <a:latin typeface="inherit"/>
              </a:rPr>
              <a:t>4K</a:t>
            </a:r>
            <a:r>
              <a:rPr lang="zh-CN" altLang="en-US" b="0" i="0" dirty="0">
                <a:solidFill>
                  <a:srgbClr val="060607"/>
                </a:solidFill>
                <a:effectLst/>
                <a:latin typeface="inherit"/>
              </a:rPr>
              <a:t>温度下的</a:t>
            </a:r>
            <a:r>
              <a:rPr lang="en-US" altLang="zh-CN" b="0" i="0" dirty="0">
                <a:solidFill>
                  <a:srgbClr val="060607"/>
                </a:solidFill>
                <a:effectLst/>
                <a:latin typeface="inherit"/>
              </a:rPr>
              <a:t>EDU</a:t>
            </a:r>
            <a:r>
              <a:rPr lang="zh-CN" altLang="en-US" b="0" i="0" dirty="0">
                <a:solidFill>
                  <a:srgbClr val="060607"/>
                </a:solidFill>
                <a:effectLst/>
                <a:latin typeface="inherit"/>
              </a:rPr>
              <a:t>并行运行，减少了解码延迟。具体步骤如下：</a:t>
            </a:r>
          </a:p>
          <a:p>
            <a:pPr marL="742950" lvl="1" indent="-285750" algn="l" fontAlgn="base">
              <a:lnSpc>
                <a:spcPts val="1800"/>
              </a:lnSpc>
              <a:buFont typeface="Arial" panose="020B0604020202020204" pitchFamily="34" charset="0"/>
              <a:buChar char="•"/>
            </a:pPr>
            <a:r>
              <a:rPr lang="zh-CN" altLang="en-US" b="0" i="0" dirty="0">
                <a:solidFill>
                  <a:srgbClr val="060607"/>
                </a:solidFill>
                <a:effectLst/>
                <a:latin typeface="inherit"/>
              </a:rPr>
              <a:t>调整量子比特映射，减少跨</a:t>
            </a:r>
            <a:r>
              <a:rPr lang="en-US" altLang="zh-CN" b="0" i="0" dirty="0">
                <a:solidFill>
                  <a:srgbClr val="060607"/>
                </a:solidFill>
                <a:effectLst/>
                <a:latin typeface="inherit"/>
              </a:rPr>
              <a:t>DR</a:t>
            </a:r>
            <a:r>
              <a:rPr lang="zh-CN" altLang="en-US" b="0" i="0" dirty="0">
                <a:solidFill>
                  <a:srgbClr val="060607"/>
                </a:solidFill>
                <a:effectLst/>
                <a:latin typeface="inherit"/>
              </a:rPr>
              <a:t>边界错误链的数量。</a:t>
            </a:r>
          </a:p>
          <a:p>
            <a:pPr marL="742950" lvl="1" indent="-285750" algn="l" fontAlgn="base">
              <a:lnSpc>
                <a:spcPts val="1800"/>
              </a:lnSpc>
              <a:buFont typeface="Arial" panose="020B0604020202020204" pitchFamily="34" charset="0"/>
              <a:buChar char="•"/>
            </a:pPr>
            <a:r>
              <a:rPr lang="zh-CN" altLang="en-US" b="0" i="0" dirty="0">
                <a:solidFill>
                  <a:srgbClr val="060607"/>
                </a:solidFill>
                <a:effectLst/>
                <a:latin typeface="inherit"/>
              </a:rPr>
              <a:t>将跨</a:t>
            </a:r>
            <a:r>
              <a:rPr lang="en-US" altLang="zh-CN" b="0" i="0" dirty="0">
                <a:solidFill>
                  <a:srgbClr val="060607"/>
                </a:solidFill>
                <a:effectLst/>
                <a:latin typeface="inherit"/>
              </a:rPr>
              <a:t>DR</a:t>
            </a:r>
            <a:r>
              <a:rPr lang="zh-CN" altLang="en-US" b="0" i="0" dirty="0">
                <a:solidFill>
                  <a:srgbClr val="060607"/>
                </a:solidFill>
                <a:effectLst/>
                <a:latin typeface="inherit"/>
              </a:rPr>
              <a:t>的错误解码任务分配到</a:t>
            </a:r>
            <a:r>
              <a:rPr lang="en-US" altLang="zh-CN" b="0" i="0" dirty="0">
                <a:solidFill>
                  <a:srgbClr val="060607"/>
                </a:solidFill>
                <a:effectLst/>
                <a:latin typeface="inherit"/>
              </a:rPr>
              <a:t>300K EDU</a:t>
            </a:r>
            <a:r>
              <a:rPr lang="zh-CN" altLang="en-US" b="0" i="0" dirty="0">
                <a:solidFill>
                  <a:srgbClr val="060607"/>
                </a:solidFill>
                <a:effectLst/>
                <a:latin typeface="inherit"/>
              </a:rPr>
              <a:t>中，利用</a:t>
            </a:r>
            <a:r>
              <a:rPr lang="en-US" altLang="zh-CN" b="0" i="0" dirty="0">
                <a:solidFill>
                  <a:srgbClr val="060607"/>
                </a:solidFill>
                <a:effectLst/>
                <a:latin typeface="inherit"/>
              </a:rPr>
              <a:t>300K</a:t>
            </a:r>
            <a:r>
              <a:rPr lang="zh-CN" altLang="en-US" b="0" i="0" dirty="0">
                <a:solidFill>
                  <a:srgbClr val="060607"/>
                </a:solidFill>
                <a:effectLst/>
                <a:latin typeface="inherit"/>
              </a:rPr>
              <a:t>的低延迟通信完成解码。</a:t>
            </a:r>
          </a:p>
          <a:p>
            <a:pPr marL="742950" lvl="1" indent="-285750" algn="l" fontAlgn="base">
              <a:lnSpc>
                <a:spcPts val="1800"/>
              </a:lnSpc>
              <a:buFont typeface="Arial" panose="020B0604020202020204" pitchFamily="34" charset="0"/>
              <a:buChar char="•"/>
            </a:pPr>
            <a:r>
              <a:rPr lang="en-US" altLang="zh-CN" b="0" i="0" dirty="0">
                <a:solidFill>
                  <a:srgbClr val="060607"/>
                </a:solidFill>
                <a:effectLst/>
                <a:latin typeface="inherit"/>
              </a:rPr>
              <a:t>4K EDU</a:t>
            </a:r>
            <a:r>
              <a:rPr lang="zh-CN" altLang="en-US" b="0" i="0" dirty="0">
                <a:solidFill>
                  <a:srgbClr val="060607"/>
                </a:solidFill>
                <a:effectLst/>
                <a:latin typeface="inherit"/>
              </a:rPr>
              <a:t>和</a:t>
            </a:r>
            <a:r>
              <a:rPr lang="en-US" altLang="zh-CN" b="0" i="0" dirty="0">
                <a:solidFill>
                  <a:srgbClr val="060607"/>
                </a:solidFill>
                <a:effectLst/>
                <a:latin typeface="inherit"/>
              </a:rPr>
              <a:t>300K EDU</a:t>
            </a:r>
            <a:r>
              <a:rPr lang="zh-CN" altLang="en-US" b="0" i="0" dirty="0">
                <a:solidFill>
                  <a:srgbClr val="060607"/>
                </a:solidFill>
                <a:effectLst/>
                <a:latin typeface="inherit"/>
              </a:rPr>
              <a:t>并行运行，隐藏跨</a:t>
            </a:r>
            <a:r>
              <a:rPr lang="en-US" altLang="zh-CN" b="0" i="0" dirty="0">
                <a:solidFill>
                  <a:srgbClr val="060607"/>
                </a:solidFill>
                <a:effectLst/>
                <a:latin typeface="inherit"/>
              </a:rPr>
              <a:t>DR</a:t>
            </a:r>
            <a:r>
              <a:rPr lang="zh-CN" altLang="en-US" b="0" i="0" dirty="0">
                <a:solidFill>
                  <a:srgbClr val="060607"/>
                </a:solidFill>
                <a:effectLst/>
                <a:latin typeface="inherit"/>
              </a:rPr>
              <a:t>通信延迟。</a:t>
            </a: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9ECE30-DA3C-4C43-B4FA-1B84E43DAA61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522629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E07242D-8BF4-491D-9337-DAF55FE062A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46753" y="1726880"/>
            <a:ext cx="8585847" cy="1783082"/>
          </a:xfrm>
          <a:prstGeom prst="rect">
            <a:avLst/>
          </a:prstGeom>
        </p:spPr>
        <p:txBody>
          <a:bodyPr anchor="b"/>
          <a:lstStyle>
            <a:lvl1pPr algn="ctr">
              <a:defRPr sz="4000" b="1">
                <a:solidFill>
                  <a:schemeClr val="accent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4746EC9B-BF03-44DF-A8BA-DEC10CF46EF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46752" y="3705101"/>
            <a:ext cx="8585847" cy="1552698"/>
          </a:xfrm>
        </p:spPr>
        <p:txBody>
          <a:bodyPr>
            <a:normAutofit/>
          </a:bodyPr>
          <a:lstStyle>
            <a:lvl1pPr marL="0" indent="0" algn="ctr">
              <a:buNone/>
              <a:defRPr sz="2800" b="0">
                <a:solidFill>
                  <a:srgbClr val="4B649F"/>
                </a:solidFill>
                <a:latin typeface="微软雅黑" pitchFamily="34" charset="-122"/>
                <a:ea typeface="微软雅黑" pitchFamily="34" charset="-122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 dirty="0"/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B6DCF9BB-E938-4B89-BFD0-F1F7E7F01A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A1969515-F994-4062-90A1-C5AFF88861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6436AF07-1610-4396-B004-C0D31EE8D5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66BE2-40FE-4A59-82BB-128E7E394AEC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1D9A5DF5-4A92-4DC2-BF60-CF7F5CFD30E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8644" y="4757740"/>
            <a:ext cx="4399359" cy="1243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矩形 19">
            <a:extLst>
              <a:ext uri="{FF2B5EF4-FFF2-40B4-BE49-F238E27FC236}">
                <a16:creationId xmlns:a16="http://schemas.microsoft.com/office/drawing/2014/main" id="{3093C588-C891-47DE-AB8C-7210B8F033B9}"/>
              </a:ext>
            </a:extLst>
          </p:cNvPr>
          <p:cNvSpPr/>
          <p:nvPr userDrawn="1"/>
        </p:nvSpPr>
        <p:spPr>
          <a:xfrm>
            <a:off x="1468754" y="1701661"/>
            <a:ext cx="8918627" cy="3650890"/>
          </a:xfrm>
          <a:prstGeom prst="rect">
            <a:avLst/>
          </a:prstGeom>
          <a:noFill/>
          <a:ln w="25400">
            <a:solidFill>
              <a:srgbClr val="4B649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 b="0" noProof="1">
              <a:solidFill>
                <a:prstClr val="white"/>
              </a:solidFill>
              <a:latin typeface="等线"/>
              <a:ea typeface="等线" panose="02010600030101010101" pitchFamily="2" charset="-122"/>
            </a:endParaRPr>
          </a:p>
        </p:txBody>
      </p:sp>
      <p:grpSp>
        <p:nvGrpSpPr>
          <p:cNvPr id="10" name="Group 1">
            <a:extLst>
              <a:ext uri="{FF2B5EF4-FFF2-40B4-BE49-F238E27FC236}">
                <a16:creationId xmlns:a16="http://schemas.microsoft.com/office/drawing/2014/main" id="{699205C8-0229-4279-B618-AEECC6033E62}"/>
              </a:ext>
            </a:extLst>
          </p:cNvPr>
          <p:cNvGrpSpPr/>
          <p:nvPr userDrawn="1"/>
        </p:nvGrpSpPr>
        <p:grpSpPr>
          <a:xfrm>
            <a:off x="10031385" y="4810119"/>
            <a:ext cx="558403" cy="528638"/>
            <a:chOff x="10637838" y="3171860"/>
            <a:chExt cx="744537" cy="704850"/>
          </a:xfrm>
        </p:grpSpPr>
        <p:sp>
          <p:nvSpPr>
            <p:cNvPr id="11" name="矩形 21">
              <a:extLst>
                <a:ext uri="{FF2B5EF4-FFF2-40B4-BE49-F238E27FC236}">
                  <a16:creationId xmlns:a16="http://schemas.microsoft.com/office/drawing/2014/main" id="{7642A93B-C446-461D-84B8-32CA9F4BDCDB}"/>
                </a:ext>
              </a:extLst>
            </p:cNvPr>
            <p:cNvSpPr/>
            <p:nvPr/>
          </p:nvSpPr>
          <p:spPr>
            <a:xfrm>
              <a:off x="10906125" y="3400460"/>
              <a:ext cx="476250" cy="476250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/>
                <a:ea typeface="等线" panose="02010600030101010101" pitchFamily="2" charset="-122"/>
              </a:endParaRPr>
            </a:p>
          </p:txBody>
        </p:sp>
        <p:sp>
          <p:nvSpPr>
            <p:cNvPr id="12" name="矩形 22">
              <a:extLst>
                <a:ext uri="{FF2B5EF4-FFF2-40B4-BE49-F238E27FC236}">
                  <a16:creationId xmlns:a16="http://schemas.microsoft.com/office/drawing/2014/main" id="{B95D439B-E84C-4CE8-B66B-54587B9CC8A0}"/>
                </a:ext>
              </a:extLst>
            </p:cNvPr>
            <p:cNvSpPr/>
            <p:nvPr/>
          </p:nvSpPr>
          <p:spPr>
            <a:xfrm>
              <a:off x="10637838" y="3171860"/>
              <a:ext cx="474662" cy="474662"/>
            </a:xfrm>
            <a:prstGeom prst="rect">
              <a:avLst/>
            </a:prstGeom>
            <a:solidFill>
              <a:schemeClr val="accent6">
                <a:lumMod val="60000"/>
                <a:lumOff val="40000"/>
                <a:alpha val="6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/>
                <a:ea typeface="等线" panose="02010600030101010101" pitchFamily="2" charset="-122"/>
              </a:endParaRPr>
            </a:p>
          </p:txBody>
        </p:sp>
      </p:grpSp>
      <p:grpSp>
        <p:nvGrpSpPr>
          <p:cNvPr id="13" name="Group 3">
            <a:extLst>
              <a:ext uri="{FF2B5EF4-FFF2-40B4-BE49-F238E27FC236}">
                <a16:creationId xmlns:a16="http://schemas.microsoft.com/office/drawing/2014/main" id="{5071832E-9782-4517-ABCE-52744968689D}"/>
              </a:ext>
            </a:extLst>
          </p:cNvPr>
          <p:cNvGrpSpPr/>
          <p:nvPr userDrawn="1"/>
        </p:nvGrpSpPr>
        <p:grpSpPr>
          <a:xfrm>
            <a:off x="1354455" y="1612580"/>
            <a:ext cx="470297" cy="470297"/>
            <a:chOff x="1308100" y="1397035"/>
            <a:chExt cx="627063" cy="627062"/>
          </a:xfrm>
        </p:grpSpPr>
        <p:sp>
          <p:nvSpPr>
            <p:cNvPr id="14" name="矩形 24">
              <a:extLst>
                <a:ext uri="{FF2B5EF4-FFF2-40B4-BE49-F238E27FC236}">
                  <a16:creationId xmlns:a16="http://schemas.microsoft.com/office/drawing/2014/main" id="{20CCC993-F73A-4608-BA4F-ECC09B6A8879}"/>
                </a:ext>
              </a:extLst>
            </p:cNvPr>
            <p:cNvSpPr/>
            <p:nvPr/>
          </p:nvSpPr>
          <p:spPr>
            <a:xfrm>
              <a:off x="1308100" y="1397035"/>
              <a:ext cx="474663" cy="474662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/>
                <a:ea typeface="等线" panose="02010600030101010101" pitchFamily="2" charset="-122"/>
              </a:endParaRPr>
            </a:p>
          </p:txBody>
        </p:sp>
        <p:sp>
          <p:nvSpPr>
            <p:cNvPr id="15" name="矩形 25">
              <a:extLst>
                <a:ext uri="{FF2B5EF4-FFF2-40B4-BE49-F238E27FC236}">
                  <a16:creationId xmlns:a16="http://schemas.microsoft.com/office/drawing/2014/main" id="{05E4C06D-7FAD-47AC-97E6-1CF70EAFAD79}"/>
                </a:ext>
              </a:extLst>
            </p:cNvPr>
            <p:cNvSpPr/>
            <p:nvPr/>
          </p:nvSpPr>
          <p:spPr>
            <a:xfrm>
              <a:off x="1460500" y="1549435"/>
              <a:ext cx="474663" cy="474662"/>
            </a:xfrm>
            <a:prstGeom prst="rect">
              <a:avLst/>
            </a:prstGeom>
            <a:solidFill>
              <a:srgbClr val="4B649F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/>
                <a:ea typeface="等线" panose="02010600030101010101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518335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 1">
            <a:extLst>
              <a:ext uri="{FF2B5EF4-FFF2-40B4-BE49-F238E27FC236}">
                <a16:creationId xmlns:a16="http://schemas.microsoft.com/office/drawing/2014/main" id="{CE07242D-8BF4-491D-9337-DAF55FE062AD}"/>
              </a:ext>
            </a:extLst>
          </p:cNvPr>
          <p:cNvSpPr txBox="1">
            <a:spLocks/>
          </p:cNvSpPr>
          <p:nvPr userDrawn="1"/>
        </p:nvSpPr>
        <p:spPr>
          <a:xfrm>
            <a:off x="-1556395" y="0"/>
            <a:ext cx="8585847" cy="2047869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chemeClr val="accent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  <a:cs typeface="+mj-cs"/>
              </a:defRPr>
            </a:lvl1pPr>
          </a:lstStyle>
          <a:p>
            <a:endParaRPr lang="zh-CN" altLang="en-US" dirty="0"/>
          </a:p>
        </p:txBody>
      </p:sp>
      <p:pic>
        <p:nvPicPr>
          <p:cNvPr id="8" name="图片 6">
            <a:extLst>
              <a:ext uri="{FF2B5EF4-FFF2-40B4-BE49-F238E27FC236}">
                <a16:creationId xmlns:a16="http://schemas.microsoft.com/office/drawing/2014/main" id="{1D9A5DF5-4A92-4DC2-BF60-CF7F5CFD30E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0543" y="4057650"/>
            <a:ext cx="4399359" cy="1243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矩形 19">
            <a:extLst>
              <a:ext uri="{FF2B5EF4-FFF2-40B4-BE49-F238E27FC236}">
                <a16:creationId xmlns:a16="http://schemas.microsoft.com/office/drawing/2014/main" id="{3093C588-C891-47DE-AB8C-7210B8F033B9}"/>
              </a:ext>
            </a:extLst>
          </p:cNvPr>
          <p:cNvSpPr/>
          <p:nvPr userDrawn="1"/>
        </p:nvSpPr>
        <p:spPr>
          <a:xfrm>
            <a:off x="1468754" y="2419350"/>
            <a:ext cx="8918627" cy="2076450"/>
          </a:xfrm>
          <a:prstGeom prst="rect">
            <a:avLst/>
          </a:prstGeom>
          <a:noFill/>
          <a:ln w="25400">
            <a:solidFill>
              <a:srgbClr val="4B649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 b="0" noProof="1">
              <a:solidFill>
                <a:prstClr val="white"/>
              </a:solidFill>
              <a:latin typeface="等线"/>
              <a:ea typeface="等线" panose="02010600030101010101" pitchFamily="2" charset="-122"/>
            </a:endParaRPr>
          </a:p>
        </p:txBody>
      </p:sp>
      <p:grpSp>
        <p:nvGrpSpPr>
          <p:cNvPr id="10" name="Group 1">
            <a:extLst>
              <a:ext uri="{FF2B5EF4-FFF2-40B4-BE49-F238E27FC236}">
                <a16:creationId xmlns:a16="http://schemas.microsoft.com/office/drawing/2014/main" id="{699205C8-0229-4279-B618-AEECC6033E62}"/>
              </a:ext>
            </a:extLst>
          </p:cNvPr>
          <p:cNvGrpSpPr/>
          <p:nvPr userDrawn="1"/>
        </p:nvGrpSpPr>
        <p:grpSpPr>
          <a:xfrm>
            <a:off x="9993285" y="4295769"/>
            <a:ext cx="558403" cy="528638"/>
            <a:chOff x="10637838" y="3171860"/>
            <a:chExt cx="744537" cy="704850"/>
          </a:xfrm>
        </p:grpSpPr>
        <p:sp>
          <p:nvSpPr>
            <p:cNvPr id="11" name="矩形 21">
              <a:extLst>
                <a:ext uri="{FF2B5EF4-FFF2-40B4-BE49-F238E27FC236}">
                  <a16:creationId xmlns:a16="http://schemas.microsoft.com/office/drawing/2014/main" id="{7642A93B-C446-461D-84B8-32CA9F4BDCDB}"/>
                </a:ext>
              </a:extLst>
            </p:cNvPr>
            <p:cNvSpPr/>
            <p:nvPr/>
          </p:nvSpPr>
          <p:spPr>
            <a:xfrm>
              <a:off x="10906125" y="3400460"/>
              <a:ext cx="476250" cy="476250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/>
                <a:ea typeface="等线" panose="02010600030101010101" pitchFamily="2" charset="-122"/>
              </a:endParaRPr>
            </a:p>
          </p:txBody>
        </p:sp>
        <p:sp>
          <p:nvSpPr>
            <p:cNvPr id="12" name="矩形 22">
              <a:extLst>
                <a:ext uri="{FF2B5EF4-FFF2-40B4-BE49-F238E27FC236}">
                  <a16:creationId xmlns:a16="http://schemas.microsoft.com/office/drawing/2014/main" id="{B95D439B-E84C-4CE8-B66B-54587B9CC8A0}"/>
                </a:ext>
              </a:extLst>
            </p:cNvPr>
            <p:cNvSpPr/>
            <p:nvPr/>
          </p:nvSpPr>
          <p:spPr>
            <a:xfrm>
              <a:off x="10637838" y="3171860"/>
              <a:ext cx="474662" cy="474662"/>
            </a:xfrm>
            <a:prstGeom prst="rect">
              <a:avLst/>
            </a:prstGeom>
            <a:solidFill>
              <a:schemeClr val="accent6">
                <a:lumMod val="60000"/>
                <a:lumOff val="40000"/>
                <a:alpha val="6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/>
                <a:ea typeface="等线" panose="02010600030101010101" pitchFamily="2" charset="-122"/>
              </a:endParaRPr>
            </a:p>
          </p:txBody>
        </p:sp>
      </p:grpSp>
      <p:grpSp>
        <p:nvGrpSpPr>
          <p:cNvPr id="13" name="Group 3">
            <a:extLst>
              <a:ext uri="{FF2B5EF4-FFF2-40B4-BE49-F238E27FC236}">
                <a16:creationId xmlns:a16="http://schemas.microsoft.com/office/drawing/2014/main" id="{5071832E-9782-4517-ABCE-52744968689D}"/>
              </a:ext>
            </a:extLst>
          </p:cNvPr>
          <p:cNvGrpSpPr/>
          <p:nvPr userDrawn="1"/>
        </p:nvGrpSpPr>
        <p:grpSpPr>
          <a:xfrm>
            <a:off x="1411604" y="2184201"/>
            <a:ext cx="470297" cy="470297"/>
            <a:chOff x="1308100" y="1397035"/>
            <a:chExt cx="627063" cy="627062"/>
          </a:xfrm>
        </p:grpSpPr>
        <p:sp>
          <p:nvSpPr>
            <p:cNvPr id="14" name="矩形 24">
              <a:extLst>
                <a:ext uri="{FF2B5EF4-FFF2-40B4-BE49-F238E27FC236}">
                  <a16:creationId xmlns:a16="http://schemas.microsoft.com/office/drawing/2014/main" id="{20CCC993-F73A-4608-BA4F-ECC09B6A8879}"/>
                </a:ext>
              </a:extLst>
            </p:cNvPr>
            <p:cNvSpPr/>
            <p:nvPr/>
          </p:nvSpPr>
          <p:spPr>
            <a:xfrm>
              <a:off x="1308100" y="1397035"/>
              <a:ext cx="474663" cy="474662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/>
                <a:ea typeface="等线" panose="02010600030101010101" pitchFamily="2" charset="-122"/>
              </a:endParaRPr>
            </a:p>
          </p:txBody>
        </p:sp>
        <p:sp>
          <p:nvSpPr>
            <p:cNvPr id="15" name="矩形 25">
              <a:extLst>
                <a:ext uri="{FF2B5EF4-FFF2-40B4-BE49-F238E27FC236}">
                  <a16:creationId xmlns:a16="http://schemas.microsoft.com/office/drawing/2014/main" id="{05E4C06D-7FAD-47AC-97E6-1CF70EAFAD79}"/>
                </a:ext>
              </a:extLst>
            </p:cNvPr>
            <p:cNvSpPr/>
            <p:nvPr/>
          </p:nvSpPr>
          <p:spPr>
            <a:xfrm>
              <a:off x="1460500" y="1549435"/>
              <a:ext cx="474663" cy="474662"/>
            </a:xfrm>
            <a:prstGeom prst="rect">
              <a:avLst/>
            </a:prstGeom>
            <a:solidFill>
              <a:srgbClr val="4B649F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/>
                <a:ea typeface="等线" panose="02010600030101010101" pitchFamily="2" charset="-122"/>
              </a:endParaRPr>
            </a:p>
          </p:txBody>
        </p:sp>
      </p:grpSp>
      <p:sp>
        <p:nvSpPr>
          <p:cNvPr id="24" name="标题 1">
            <a:extLst>
              <a:ext uri="{FF2B5EF4-FFF2-40B4-BE49-F238E27FC236}">
                <a16:creationId xmlns:a16="http://schemas.microsoft.com/office/drawing/2014/main" id="{CE07242D-8BF4-491D-9337-DAF55FE062A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46753" y="2546030"/>
            <a:ext cx="8585847" cy="1783082"/>
          </a:xfrm>
          <a:prstGeom prst="rect">
            <a:avLst/>
          </a:prstGeom>
        </p:spPr>
        <p:txBody>
          <a:bodyPr anchor="ctr" anchorCtr="0"/>
          <a:lstStyle>
            <a:lvl1pPr algn="ctr">
              <a:defRPr sz="4000" b="1">
                <a:solidFill>
                  <a:schemeClr val="accent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0106381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66BE2-40FE-4A59-82BB-128E7E394AEC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/>
          </p:nvPr>
        </p:nvSpPr>
        <p:spPr>
          <a:xfrm>
            <a:off x="190005" y="902526"/>
            <a:ext cx="11792198" cy="5379522"/>
          </a:xfrm>
        </p:spPr>
        <p:txBody>
          <a:bodyPr/>
          <a:lstStyle>
            <a:lvl1pPr>
              <a:lnSpc>
                <a:spcPct val="114000"/>
              </a:lnSpc>
              <a:defRPr/>
            </a:lvl1pPr>
            <a:lvl2pPr>
              <a:lnSpc>
                <a:spcPct val="114000"/>
              </a:lnSpc>
              <a:defRPr/>
            </a:lvl2pPr>
            <a:lvl3pPr>
              <a:lnSpc>
                <a:spcPct val="114000"/>
              </a:lnSpc>
              <a:defRPr/>
            </a:lvl3pPr>
            <a:lvl4pPr>
              <a:lnSpc>
                <a:spcPct val="114000"/>
              </a:lnSpc>
              <a:defRPr/>
            </a:lvl4pPr>
            <a:lvl5pPr>
              <a:lnSpc>
                <a:spcPct val="114000"/>
              </a:lnSpc>
              <a:defRPr/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9" name="Title Placeholder 10"/>
          <p:cNvSpPr>
            <a:spLocks noGrp="1"/>
          </p:cNvSpPr>
          <p:nvPr>
            <p:ph type="title"/>
          </p:nvPr>
        </p:nvSpPr>
        <p:spPr>
          <a:xfrm>
            <a:off x="166255" y="0"/>
            <a:ext cx="10212779" cy="73889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59213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11176000" y="6274026"/>
            <a:ext cx="695820" cy="365125"/>
          </a:xfrm>
        </p:spPr>
        <p:txBody>
          <a:bodyPr/>
          <a:lstStyle>
            <a:lvl1pPr>
              <a:defRPr sz="1800" b="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defTabSz="685800">
              <a:defRPr/>
            </a:pPr>
            <a:fld id="{86CFBB55-5383-4680-AC02-FAC14F853CF3}" type="slidenum">
              <a:rPr lang="zh-CN" altLang="en-US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 defTabSz="685800">
                <a:defRPr/>
              </a:pPr>
              <a:t>‹#›</a:t>
            </a:fld>
            <a:endParaRPr lang="zh-CN" altLang="en-US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cxnSp>
        <p:nvCxnSpPr>
          <p:cNvPr id="7" name="直接连接符 6"/>
          <p:cNvCxnSpPr/>
          <p:nvPr userDrawn="1"/>
        </p:nvCxnSpPr>
        <p:spPr>
          <a:xfrm>
            <a:off x="0" y="785813"/>
            <a:ext cx="11176000" cy="0"/>
          </a:xfrm>
          <a:prstGeom prst="line">
            <a:avLst/>
          </a:prstGeom>
          <a:ln w="25400">
            <a:gradFill>
              <a:gsLst>
                <a:gs pos="0">
                  <a:srgbClr val="4B649F"/>
                </a:gs>
                <a:gs pos="100000">
                  <a:srgbClr val="7DB1CD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图片 8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0281"/>
          <a:stretch/>
        </p:blipFill>
        <p:spPr>
          <a:xfrm>
            <a:off x="9777715" y="70119"/>
            <a:ext cx="702408" cy="672935"/>
          </a:xfrm>
          <a:prstGeom prst="rect">
            <a:avLst/>
          </a:prstGeom>
        </p:spPr>
      </p:pic>
      <p:sp>
        <p:nvSpPr>
          <p:cNvPr id="11" name="文本占位符 2">
            <a:extLst>
              <a:ext uri="{FF2B5EF4-FFF2-40B4-BE49-F238E27FC236}">
                <a16:creationId xmlns:a16="http://schemas.microsoft.com/office/drawing/2014/main" id="{80FC510A-EAAE-41C0-9423-6423A04A3E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5007" y="878774"/>
            <a:ext cx="11720945" cy="537952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zh-CN" altLang="en-US" dirty="0"/>
          </a:p>
        </p:txBody>
      </p:sp>
      <p:sp>
        <p:nvSpPr>
          <p:cNvPr id="12" name="Title Placeholder 10"/>
          <p:cNvSpPr>
            <a:spLocks noGrp="1"/>
          </p:cNvSpPr>
          <p:nvPr>
            <p:ph type="title"/>
          </p:nvPr>
        </p:nvSpPr>
        <p:spPr>
          <a:xfrm>
            <a:off x="166255" y="0"/>
            <a:ext cx="10212779" cy="73889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12602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66BE2-40FE-4A59-82BB-128E7E394AEC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6" name="Title Placeholder 10"/>
          <p:cNvSpPr>
            <a:spLocks noGrp="1"/>
          </p:cNvSpPr>
          <p:nvPr>
            <p:ph type="title"/>
          </p:nvPr>
        </p:nvSpPr>
        <p:spPr>
          <a:xfrm>
            <a:off x="166255" y="0"/>
            <a:ext cx="10212779" cy="73889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76174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7BA96EA-D46C-425F-9023-F6E11ED2EC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17418F6-77DE-4C93-8786-64C7EB5786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E67A26F3-B790-4F42-83B8-93E6880F15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5BF051AD-0767-4DE2-AC0C-E71E58D36F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3C3F8D-CBB6-4D77-B9DA-1B244EAD3A6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201578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封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>
            <a:extLst>
              <a:ext uri="{FF2B5EF4-FFF2-40B4-BE49-F238E27FC236}">
                <a16:creationId xmlns:a16="http://schemas.microsoft.com/office/drawing/2014/main" id="{A3E354F7-F0ED-42AE-82D8-126AC5F225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13082" y="1536333"/>
            <a:ext cx="7965831" cy="1892667"/>
          </a:xfrm>
          <a:prstGeom prst="rect">
            <a:avLst/>
          </a:prstGeom>
        </p:spPr>
        <p:txBody>
          <a:bodyPr anchor="ctr"/>
          <a:lstStyle>
            <a:lvl1pPr algn="ctr">
              <a:defRPr lang="zh-CN" altLang="en-US" sz="4000" b="1" kern="1200" dirty="0" smtClean="0">
                <a:solidFill>
                  <a:schemeClr val="accent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  <a:cs typeface="+mj-cs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5" name="矩形 19">
            <a:extLst>
              <a:ext uri="{FF2B5EF4-FFF2-40B4-BE49-F238E27FC236}">
                <a16:creationId xmlns:a16="http://schemas.microsoft.com/office/drawing/2014/main" id="{BC71A19F-F7A3-42EA-A331-F2E4908A384F}"/>
              </a:ext>
            </a:extLst>
          </p:cNvPr>
          <p:cNvSpPr/>
          <p:nvPr userDrawn="1"/>
        </p:nvSpPr>
        <p:spPr>
          <a:xfrm>
            <a:off x="1636686" y="1484784"/>
            <a:ext cx="8918627" cy="3650890"/>
          </a:xfrm>
          <a:prstGeom prst="rect">
            <a:avLst/>
          </a:prstGeom>
          <a:noFill/>
          <a:ln w="25400">
            <a:solidFill>
              <a:srgbClr val="4B649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 b="0" noProof="1">
              <a:solidFill>
                <a:prstClr val="white"/>
              </a:solidFill>
              <a:latin typeface="等线"/>
              <a:ea typeface="等线" panose="02010600030101010101" pitchFamily="2" charset="-122"/>
            </a:endParaRPr>
          </a:p>
        </p:txBody>
      </p:sp>
      <p:sp>
        <p:nvSpPr>
          <p:cNvPr id="6" name="副标题 2">
            <a:extLst>
              <a:ext uri="{FF2B5EF4-FFF2-40B4-BE49-F238E27FC236}">
                <a16:creationId xmlns:a16="http://schemas.microsoft.com/office/drawing/2014/main" id="{FC6CC002-1B6C-4F2D-94C7-2E8ACA288B6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03075" y="3518817"/>
            <a:ext cx="8585847" cy="155269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800" b="0">
                <a:solidFill>
                  <a:srgbClr val="4B649F"/>
                </a:solidFill>
                <a:latin typeface="微软雅黑" pitchFamily="34" charset="-122"/>
                <a:ea typeface="微软雅黑" pitchFamily="34" charset="-122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单击此处编辑母版副标题样式</a:t>
            </a:r>
          </a:p>
        </p:txBody>
      </p:sp>
      <p:grpSp>
        <p:nvGrpSpPr>
          <p:cNvPr id="7" name="Group 3">
            <a:extLst>
              <a:ext uri="{FF2B5EF4-FFF2-40B4-BE49-F238E27FC236}">
                <a16:creationId xmlns:a16="http://schemas.microsoft.com/office/drawing/2014/main" id="{B197089F-3598-4951-B6D4-54D9A671E5B2}"/>
              </a:ext>
            </a:extLst>
          </p:cNvPr>
          <p:cNvGrpSpPr/>
          <p:nvPr userDrawn="1"/>
        </p:nvGrpSpPr>
        <p:grpSpPr>
          <a:xfrm>
            <a:off x="1506855" y="1331226"/>
            <a:ext cx="470297" cy="470297"/>
            <a:chOff x="1308100" y="1397035"/>
            <a:chExt cx="627063" cy="627062"/>
          </a:xfrm>
        </p:grpSpPr>
        <p:sp>
          <p:nvSpPr>
            <p:cNvPr id="8" name="矩形 24">
              <a:extLst>
                <a:ext uri="{FF2B5EF4-FFF2-40B4-BE49-F238E27FC236}">
                  <a16:creationId xmlns:a16="http://schemas.microsoft.com/office/drawing/2014/main" id="{7EAABA7A-4F6F-438D-9185-86E90C63417E}"/>
                </a:ext>
              </a:extLst>
            </p:cNvPr>
            <p:cNvSpPr/>
            <p:nvPr/>
          </p:nvSpPr>
          <p:spPr>
            <a:xfrm>
              <a:off x="1308100" y="1397035"/>
              <a:ext cx="474663" cy="474662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/>
                <a:ea typeface="等线" panose="02010600030101010101" pitchFamily="2" charset="-122"/>
              </a:endParaRPr>
            </a:p>
          </p:txBody>
        </p:sp>
        <p:sp>
          <p:nvSpPr>
            <p:cNvPr id="9" name="矩形 25">
              <a:extLst>
                <a:ext uri="{FF2B5EF4-FFF2-40B4-BE49-F238E27FC236}">
                  <a16:creationId xmlns:a16="http://schemas.microsoft.com/office/drawing/2014/main" id="{33DD09B7-9822-4566-8A6F-FE8A7FE7079A}"/>
                </a:ext>
              </a:extLst>
            </p:cNvPr>
            <p:cNvSpPr/>
            <p:nvPr/>
          </p:nvSpPr>
          <p:spPr>
            <a:xfrm>
              <a:off x="1460500" y="1549435"/>
              <a:ext cx="474663" cy="474662"/>
            </a:xfrm>
            <a:prstGeom prst="rect">
              <a:avLst/>
            </a:prstGeom>
            <a:solidFill>
              <a:srgbClr val="4B649F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/>
                <a:ea typeface="等线" panose="02010600030101010101" pitchFamily="2" charset="-122"/>
              </a:endParaRPr>
            </a:p>
          </p:txBody>
        </p:sp>
      </p:grpSp>
      <p:grpSp>
        <p:nvGrpSpPr>
          <p:cNvPr id="10" name="Group 1">
            <a:extLst>
              <a:ext uri="{FF2B5EF4-FFF2-40B4-BE49-F238E27FC236}">
                <a16:creationId xmlns:a16="http://schemas.microsoft.com/office/drawing/2014/main" id="{E368B615-5657-440B-8D0D-569A4DA40CAA}"/>
              </a:ext>
            </a:extLst>
          </p:cNvPr>
          <p:cNvGrpSpPr/>
          <p:nvPr userDrawn="1"/>
        </p:nvGrpSpPr>
        <p:grpSpPr>
          <a:xfrm>
            <a:off x="10220906" y="4807196"/>
            <a:ext cx="558403" cy="528638"/>
            <a:chOff x="10637838" y="3171860"/>
            <a:chExt cx="744537" cy="704850"/>
          </a:xfrm>
        </p:grpSpPr>
        <p:sp>
          <p:nvSpPr>
            <p:cNvPr id="11" name="矩形 21">
              <a:extLst>
                <a:ext uri="{FF2B5EF4-FFF2-40B4-BE49-F238E27FC236}">
                  <a16:creationId xmlns:a16="http://schemas.microsoft.com/office/drawing/2014/main" id="{3328BEBE-9CD5-4A86-8914-3E9049EFB455}"/>
                </a:ext>
              </a:extLst>
            </p:cNvPr>
            <p:cNvSpPr/>
            <p:nvPr/>
          </p:nvSpPr>
          <p:spPr>
            <a:xfrm>
              <a:off x="10906125" y="3400460"/>
              <a:ext cx="476250" cy="476250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/>
                <a:ea typeface="等线" panose="02010600030101010101" pitchFamily="2" charset="-122"/>
              </a:endParaRPr>
            </a:p>
          </p:txBody>
        </p:sp>
        <p:sp>
          <p:nvSpPr>
            <p:cNvPr id="12" name="矩形 22">
              <a:extLst>
                <a:ext uri="{FF2B5EF4-FFF2-40B4-BE49-F238E27FC236}">
                  <a16:creationId xmlns:a16="http://schemas.microsoft.com/office/drawing/2014/main" id="{F9774E07-744E-411E-9128-3DDE00D3E509}"/>
                </a:ext>
              </a:extLst>
            </p:cNvPr>
            <p:cNvSpPr/>
            <p:nvPr/>
          </p:nvSpPr>
          <p:spPr>
            <a:xfrm>
              <a:off x="10637838" y="3171860"/>
              <a:ext cx="474662" cy="474662"/>
            </a:xfrm>
            <a:prstGeom prst="rect">
              <a:avLst/>
            </a:prstGeom>
            <a:solidFill>
              <a:schemeClr val="accent6">
                <a:lumMod val="60000"/>
                <a:lumOff val="40000"/>
                <a:alpha val="6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/>
                <a:ea typeface="等线" panose="02010600030101010101" pitchFamily="2" charset="-122"/>
              </a:endParaRPr>
            </a:p>
          </p:txBody>
        </p:sp>
      </p:grpSp>
      <p:grpSp>
        <p:nvGrpSpPr>
          <p:cNvPr id="22" name="组合 21">
            <a:extLst>
              <a:ext uri="{FF2B5EF4-FFF2-40B4-BE49-F238E27FC236}">
                <a16:creationId xmlns:a16="http://schemas.microsoft.com/office/drawing/2014/main" id="{CDB66F6E-3F5E-4D6E-AAEE-FAA482896727}"/>
              </a:ext>
            </a:extLst>
          </p:cNvPr>
          <p:cNvGrpSpPr/>
          <p:nvPr userDrawn="1"/>
        </p:nvGrpSpPr>
        <p:grpSpPr>
          <a:xfrm>
            <a:off x="9523" y="0"/>
            <a:ext cx="981077" cy="1003300"/>
            <a:chOff x="9523" y="0"/>
            <a:chExt cx="981077" cy="1003300"/>
          </a:xfrm>
        </p:grpSpPr>
        <p:sp>
          <p:nvSpPr>
            <p:cNvPr id="16" name="等腰三角形 15">
              <a:extLst>
                <a:ext uri="{FF2B5EF4-FFF2-40B4-BE49-F238E27FC236}">
                  <a16:creationId xmlns:a16="http://schemas.microsoft.com/office/drawing/2014/main" id="{6B801437-7D3B-43D3-882E-DFA97626D4E2}"/>
                </a:ext>
              </a:extLst>
            </p:cNvPr>
            <p:cNvSpPr/>
            <p:nvPr userDrawn="1"/>
          </p:nvSpPr>
          <p:spPr>
            <a:xfrm>
              <a:off x="336548" y="501650"/>
              <a:ext cx="654050" cy="501650"/>
            </a:xfrm>
            <a:prstGeom prst="triangle">
              <a:avLst/>
            </a:prstGeom>
            <a:solidFill>
              <a:srgbClr val="C5E0B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等腰三角形 16">
              <a:extLst>
                <a:ext uri="{FF2B5EF4-FFF2-40B4-BE49-F238E27FC236}">
                  <a16:creationId xmlns:a16="http://schemas.microsoft.com/office/drawing/2014/main" id="{F7CAEB83-20FB-427B-9E60-CC51F816B235}"/>
                </a:ext>
              </a:extLst>
            </p:cNvPr>
            <p:cNvSpPr/>
            <p:nvPr userDrawn="1"/>
          </p:nvSpPr>
          <p:spPr>
            <a:xfrm rot="10800000">
              <a:off x="336550" y="0"/>
              <a:ext cx="654050" cy="501650"/>
            </a:xfrm>
            <a:prstGeom prst="triangle">
              <a:avLst/>
            </a:prstGeom>
            <a:solidFill>
              <a:srgbClr val="A5B1C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等腰三角形 18">
              <a:extLst>
                <a:ext uri="{FF2B5EF4-FFF2-40B4-BE49-F238E27FC236}">
                  <a16:creationId xmlns:a16="http://schemas.microsoft.com/office/drawing/2014/main" id="{24C93EC3-1E98-4286-A723-6E340DC8745F}"/>
                </a:ext>
              </a:extLst>
            </p:cNvPr>
            <p:cNvSpPr/>
            <p:nvPr userDrawn="1"/>
          </p:nvSpPr>
          <p:spPr>
            <a:xfrm>
              <a:off x="9523" y="0"/>
              <a:ext cx="654050" cy="501650"/>
            </a:xfrm>
            <a:prstGeom prst="triangle">
              <a:avLst/>
            </a:prstGeom>
            <a:solidFill>
              <a:srgbClr val="266AB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等腰三角形 19">
              <a:extLst>
                <a:ext uri="{FF2B5EF4-FFF2-40B4-BE49-F238E27FC236}">
                  <a16:creationId xmlns:a16="http://schemas.microsoft.com/office/drawing/2014/main" id="{52B555B4-4495-49D5-9D51-D9D40D38EDFB}"/>
                </a:ext>
              </a:extLst>
            </p:cNvPr>
            <p:cNvSpPr/>
            <p:nvPr userDrawn="1"/>
          </p:nvSpPr>
          <p:spPr>
            <a:xfrm rot="10800000">
              <a:off x="9523" y="501650"/>
              <a:ext cx="654050" cy="501650"/>
            </a:xfrm>
            <a:prstGeom prst="triangle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36560771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普通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页脚占位符 2">
            <a:extLst>
              <a:ext uri="{FF2B5EF4-FFF2-40B4-BE49-F238E27FC236}">
                <a16:creationId xmlns:a16="http://schemas.microsoft.com/office/drawing/2014/main" id="{FB82FB95-47FB-4938-A121-2227E0BDAC9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4084649" y="6341810"/>
            <a:ext cx="4114800" cy="365125"/>
          </a:xfrm>
          <a:prstGeom prst="rect">
            <a:avLst/>
          </a:prstGeom>
          <a:noFill/>
        </p:spPr>
        <p:txBody>
          <a:bodyPr/>
          <a:lstStyle>
            <a:lvl1pPr>
              <a:defRPr b="1">
                <a:solidFill>
                  <a:schemeClr val="accent1">
                    <a:lumMod val="75000"/>
                  </a:schemeClr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pPr algn="ctr"/>
            <a:endParaRPr lang="zh-CN" altLang="en-US" dirty="0"/>
          </a:p>
        </p:txBody>
      </p:sp>
      <p:cxnSp>
        <p:nvCxnSpPr>
          <p:cNvPr id="6" name="直接连接符 5">
            <a:extLst>
              <a:ext uri="{FF2B5EF4-FFF2-40B4-BE49-F238E27FC236}">
                <a16:creationId xmlns:a16="http://schemas.microsoft.com/office/drawing/2014/main" id="{FA3D5BA1-327D-4FFB-8604-622C04783FB7}"/>
              </a:ext>
            </a:extLst>
          </p:cNvPr>
          <p:cNvCxnSpPr>
            <a:cxnSpLocks/>
          </p:cNvCxnSpPr>
          <p:nvPr userDrawn="1"/>
        </p:nvCxnSpPr>
        <p:spPr>
          <a:xfrm>
            <a:off x="0" y="785813"/>
            <a:ext cx="10175631" cy="0"/>
          </a:xfrm>
          <a:prstGeom prst="line">
            <a:avLst/>
          </a:prstGeom>
          <a:ln w="25400">
            <a:gradFill>
              <a:gsLst>
                <a:gs pos="0">
                  <a:srgbClr val="4B649F"/>
                </a:gs>
                <a:gs pos="100000">
                  <a:srgbClr val="7DB1CD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文本占位符 2">
            <a:extLst>
              <a:ext uri="{FF2B5EF4-FFF2-40B4-BE49-F238E27FC236}">
                <a16:creationId xmlns:a16="http://schemas.microsoft.com/office/drawing/2014/main" id="{0A90AC45-33B8-467E-8109-A6BDBB3864A3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235527" y="919698"/>
            <a:ext cx="11721523" cy="529695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55600" indent="-355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SzPct val="90000"/>
              <a:buFont typeface="Wingdings" pitchFamily="2" charset="2"/>
              <a:buChar char="q"/>
              <a:defRPr sz="2800" b="1" kern="1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cs typeface="Times New Roman" pitchFamily="18" charset="0"/>
              </a:defRPr>
            </a:lvl1pPr>
            <a:lvl2pPr marL="685800" indent="-2349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SzPct val="90000"/>
              <a:buFont typeface="Wingdings" pitchFamily="2" charset="2"/>
              <a:buChar char="n"/>
              <a:defRPr sz="2400" kern="1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2pPr>
            <a:lvl3pPr marL="985838" indent="-2730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Wingdings" pitchFamily="2" charset="2"/>
              <a:buChar char="v"/>
              <a:defRPr sz="2000" kern="1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3pPr>
            <a:lvl4pPr marL="1262063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Wingdings" pitchFamily="2" charset="2"/>
              <a:buChar char="ü"/>
              <a:defRPr sz="1800" kern="1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4pPr>
            <a:lvl5pPr marL="1524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dirty="0"/>
              <a:t>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16" name="平行四边形 15">
            <a:extLst>
              <a:ext uri="{FF2B5EF4-FFF2-40B4-BE49-F238E27FC236}">
                <a16:creationId xmlns:a16="http://schemas.microsoft.com/office/drawing/2014/main" id="{B1201DA1-814D-477D-93C1-4CE97B76CA07}"/>
              </a:ext>
            </a:extLst>
          </p:cNvPr>
          <p:cNvSpPr/>
          <p:nvPr userDrawn="1"/>
        </p:nvSpPr>
        <p:spPr>
          <a:xfrm>
            <a:off x="4803932" y="6418197"/>
            <a:ext cx="78730" cy="212350"/>
          </a:xfrm>
          <a:prstGeom prst="parallelogram">
            <a:avLst/>
          </a:prstGeom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平行四边形 16">
            <a:extLst>
              <a:ext uri="{FF2B5EF4-FFF2-40B4-BE49-F238E27FC236}">
                <a16:creationId xmlns:a16="http://schemas.microsoft.com/office/drawing/2014/main" id="{CF070881-46C6-4933-90A8-CFF40A0FBF12}"/>
              </a:ext>
            </a:extLst>
          </p:cNvPr>
          <p:cNvSpPr/>
          <p:nvPr userDrawn="1"/>
        </p:nvSpPr>
        <p:spPr>
          <a:xfrm>
            <a:off x="7388871" y="6418197"/>
            <a:ext cx="78730" cy="212350"/>
          </a:xfrm>
          <a:prstGeom prst="parallelogram">
            <a:avLst/>
          </a:prstGeom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标题 21">
            <a:extLst>
              <a:ext uri="{FF2B5EF4-FFF2-40B4-BE49-F238E27FC236}">
                <a16:creationId xmlns:a16="http://schemas.microsoft.com/office/drawing/2014/main" id="{F17CA559-8F3D-43C4-844D-C9BA2F6534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950" y="1"/>
            <a:ext cx="9340850" cy="709424"/>
          </a:xfrm>
          <a:prstGeom prst="rect">
            <a:avLst/>
          </a:prstGeom>
        </p:spPr>
        <p:txBody>
          <a:bodyPr anchor="ctr"/>
          <a:lstStyle>
            <a:lvl1pPr algn="l">
              <a:defRPr lang="zh-CN" altLang="en-US" sz="4000" b="1" kern="1200" dirty="0" smtClean="0">
                <a:solidFill>
                  <a:srgbClr val="4B649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  <a:cs typeface="+mj-cs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23" name="矩形: 圆角 22">
            <a:extLst>
              <a:ext uri="{FF2B5EF4-FFF2-40B4-BE49-F238E27FC236}">
                <a16:creationId xmlns:a16="http://schemas.microsoft.com/office/drawing/2014/main" id="{2353B46D-92D7-43F6-B39F-D17490099C0E}"/>
              </a:ext>
            </a:extLst>
          </p:cNvPr>
          <p:cNvSpPr/>
          <p:nvPr userDrawn="1"/>
        </p:nvSpPr>
        <p:spPr>
          <a:xfrm>
            <a:off x="11556957" y="6251928"/>
            <a:ext cx="455007" cy="455007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fld id="{2587977E-2C10-420F-BE86-C0F891FE5212}" type="slidenum">
              <a:rPr lang="zh-CN" altLang="en-US" sz="1200" b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pPr/>
              <a:t>‹#›</a:t>
            </a:fld>
            <a:endParaRPr lang="zh-CN" altLang="en-US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4583812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id="{80E95540-518A-436D-96A9-E8E5B99E656B}"/>
              </a:ext>
            </a:extLst>
          </p:cNvPr>
          <p:cNvSpPr txBox="1"/>
          <p:nvPr userDrawn="1"/>
        </p:nvSpPr>
        <p:spPr>
          <a:xfrm>
            <a:off x="2113078" y="651792"/>
            <a:ext cx="7965831" cy="92333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zh-CN" altLang="en-US" sz="5400" b="1" spc="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学士学位论文答辩</a:t>
            </a:r>
          </a:p>
        </p:txBody>
      </p:sp>
      <p:sp>
        <p:nvSpPr>
          <p:cNvPr id="5" name="标题 3">
            <a:extLst>
              <a:ext uri="{FF2B5EF4-FFF2-40B4-BE49-F238E27FC236}">
                <a16:creationId xmlns:a16="http://schemas.microsoft.com/office/drawing/2014/main" id="{D890E7FE-640E-4C4B-AEED-461CE6C683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13079" y="3467667"/>
            <a:ext cx="7965831" cy="1534958"/>
          </a:xfrm>
          <a:prstGeom prst="rect">
            <a:avLst/>
          </a:prstGeom>
        </p:spPr>
        <p:txBody>
          <a:bodyPr anchor="ctr"/>
          <a:lstStyle>
            <a:lvl1pPr algn="ctr">
              <a:defRPr lang="zh-CN" altLang="en-US" sz="4000" b="1" kern="1200" dirty="0" smtClean="0">
                <a:solidFill>
                  <a:schemeClr val="accent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  <a:cs typeface="+mj-cs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6" name="矩形 19">
            <a:extLst>
              <a:ext uri="{FF2B5EF4-FFF2-40B4-BE49-F238E27FC236}">
                <a16:creationId xmlns:a16="http://schemas.microsoft.com/office/drawing/2014/main" id="{ED687791-76AA-47CB-B229-403F2F592611}"/>
              </a:ext>
            </a:extLst>
          </p:cNvPr>
          <p:cNvSpPr/>
          <p:nvPr userDrawn="1"/>
        </p:nvSpPr>
        <p:spPr>
          <a:xfrm>
            <a:off x="1636686" y="723900"/>
            <a:ext cx="8918627" cy="5086350"/>
          </a:xfrm>
          <a:prstGeom prst="rect">
            <a:avLst/>
          </a:prstGeom>
          <a:noFill/>
          <a:ln w="25400">
            <a:solidFill>
              <a:srgbClr val="4B649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 b="0" noProof="1">
              <a:solidFill>
                <a:prstClr val="white"/>
              </a:solidFill>
              <a:latin typeface="等线"/>
              <a:ea typeface="等线" panose="02010600030101010101" pitchFamily="2" charset="-122"/>
            </a:endParaRPr>
          </a:p>
        </p:txBody>
      </p:sp>
      <p:sp>
        <p:nvSpPr>
          <p:cNvPr id="7" name="副标题 2">
            <a:extLst>
              <a:ext uri="{FF2B5EF4-FFF2-40B4-BE49-F238E27FC236}">
                <a16:creationId xmlns:a16="http://schemas.microsoft.com/office/drawing/2014/main" id="{DA3962CF-197B-43C5-A281-4A78FDC25C4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03069" y="5127259"/>
            <a:ext cx="8585847" cy="60111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800" b="0">
                <a:solidFill>
                  <a:srgbClr val="4B649F"/>
                </a:solidFill>
                <a:latin typeface="微软雅黑" pitchFamily="34" charset="-122"/>
                <a:ea typeface="微软雅黑" pitchFamily="34" charset="-122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单击此处编辑母版副标题样式</a:t>
            </a:r>
          </a:p>
        </p:txBody>
      </p:sp>
      <p:grpSp>
        <p:nvGrpSpPr>
          <p:cNvPr id="8" name="Group 3">
            <a:extLst>
              <a:ext uri="{FF2B5EF4-FFF2-40B4-BE49-F238E27FC236}">
                <a16:creationId xmlns:a16="http://schemas.microsoft.com/office/drawing/2014/main" id="{15034403-6685-4B58-ACE4-C380E28D34DC}"/>
              </a:ext>
            </a:extLst>
          </p:cNvPr>
          <p:cNvGrpSpPr/>
          <p:nvPr userDrawn="1"/>
        </p:nvGrpSpPr>
        <p:grpSpPr>
          <a:xfrm>
            <a:off x="1493414" y="565150"/>
            <a:ext cx="470297" cy="470297"/>
            <a:chOff x="1308100" y="1397035"/>
            <a:chExt cx="627063" cy="627062"/>
          </a:xfrm>
        </p:grpSpPr>
        <p:sp>
          <p:nvSpPr>
            <p:cNvPr id="9" name="矩形 24">
              <a:extLst>
                <a:ext uri="{FF2B5EF4-FFF2-40B4-BE49-F238E27FC236}">
                  <a16:creationId xmlns:a16="http://schemas.microsoft.com/office/drawing/2014/main" id="{1194DD5D-D017-4C63-9A90-32B25C275B57}"/>
                </a:ext>
              </a:extLst>
            </p:cNvPr>
            <p:cNvSpPr/>
            <p:nvPr/>
          </p:nvSpPr>
          <p:spPr>
            <a:xfrm>
              <a:off x="1308100" y="1397035"/>
              <a:ext cx="474663" cy="474662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/>
                <a:ea typeface="等线" panose="02010600030101010101" pitchFamily="2" charset="-122"/>
              </a:endParaRPr>
            </a:p>
          </p:txBody>
        </p:sp>
        <p:sp>
          <p:nvSpPr>
            <p:cNvPr id="10" name="矩形 25">
              <a:extLst>
                <a:ext uri="{FF2B5EF4-FFF2-40B4-BE49-F238E27FC236}">
                  <a16:creationId xmlns:a16="http://schemas.microsoft.com/office/drawing/2014/main" id="{EF70099E-DB65-418D-9F7D-50A7CCBED790}"/>
                </a:ext>
              </a:extLst>
            </p:cNvPr>
            <p:cNvSpPr/>
            <p:nvPr/>
          </p:nvSpPr>
          <p:spPr>
            <a:xfrm>
              <a:off x="1460500" y="1549435"/>
              <a:ext cx="474663" cy="474662"/>
            </a:xfrm>
            <a:prstGeom prst="rect">
              <a:avLst/>
            </a:prstGeom>
            <a:solidFill>
              <a:srgbClr val="4B649F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/>
                <a:ea typeface="等线" panose="02010600030101010101" pitchFamily="2" charset="-122"/>
              </a:endParaRPr>
            </a:p>
          </p:txBody>
        </p:sp>
      </p:grpSp>
      <p:grpSp>
        <p:nvGrpSpPr>
          <p:cNvPr id="11" name="Group 1">
            <a:extLst>
              <a:ext uri="{FF2B5EF4-FFF2-40B4-BE49-F238E27FC236}">
                <a16:creationId xmlns:a16="http://schemas.microsoft.com/office/drawing/2014/main" id="{6916F8CC-E994-4B67-9C33-5BC4E68DD1F7}"/>
              </a:ext>
            </a:extLst>
          </p:cNvPr>
          <p:cNvGrpSpPr/>
          <p:nvPr userDrawn="1"/>
        </p:nvGrpSpPr>
        <p:grpSpPr>
          <a:xfrm>
            <a:off x="10276111" y="5526361"/>
            <a:ext cx="558403" cy="528638"/>
            <a:chOff x="10637838" y="3171860"/>
            <a:chExt cx="744537" cy="704850"/>
          </a:xfrm>
        </p:grpSpPr>
        <p:sp>
          <p:nvSpPr>
            <p:cNvPr id="12" name="矩形 21">
              <a:extLst>
                <a:ext uri="{FF2B5EF4-FFF2-40B4-BE49-F238E27FC236}">
                  <a16:creationId xmlns:a16="http://schemas.microsoft.com/office/drawing/2014/main" id="{D23328E7-BFF2-425E-8135-D37933F8D22A}"/>
                </a:ext>
              </a:extLst>
            </p:cNvPr>
            <p:cNvSpPr/>
            <p:nvPr/>
          </p:nvSpPr>
          <p:spPr>
            <a:xfrm>
              <a:off x="10906125" y="3400460"/>
              <a:ext cx="476250" cy="476250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/>
                <a:ea typeface="等线" panose="02010600030101010101" pitchFamily="2" charset="-122"/>
              </a:endParaRPr>
            </a:p>
          </p:txBody>
        </p:sp>
        <p:sp>
          <p:nvSpPr>
            <p:cNvPr id="13" name="矩形 22">
              <a:extLst>
                <a:ext uri="{FF2B5EF4-FFF2-40B4-BE49-F238E27FC236}">
                  <a16:creationId xmlns:a16="http://schemas.microsoft.com/office/drawing/2014/main" id="{123FCACE-815B-4AA6-8CC1-58F35DA38D09}"/>
                </a:ext>
              </a:extLst>
            </p:cNvPr>
            <p:cNvSpPr/>
            <p:nvPr/>
          </p:nvSpPr>
          <p:spPr>
            <a:xfrm>
              <a:off x="10637838" y="3171860"/>
              <a:ext cx="474662" cy="474662"/>
            </a:xfrm>
            <a:prstGeom prst="rect">
              <a:avLst/>
            </a:prstGeom>
            <a:solidFill>
              <a:schemeClr val="accent6">
                <a:lumMod val="60000"/>
                <a:lumOff val="40000"/>
                <a:alpha val="6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/>
                <a:ea typeface="等线" panose="02010600030101010101" pitchFamily="2" charset="-122"/>
              </a:endParaRPr>
            </a:p>
          </p:txBody>
        </p:sp>
      </p:grpSp>
      <p:grpSp>
        <p:nvGrpSpPr>
          <p:cNvPr id="14" name="组合 13">
            <a:extLst>
              <a:ext uri="{FF2B5EF4-FFF2-40B4-BE49-F238E27FC236}">
                <a16:creationId xmlns:a16="http://schemas.microsoft.com/office/drawing/2014/main" id="{3702AD55-5847-4CCB-A65A-9BC88ED1E6B1}"/>
              </a:ext>
            </a:extLst>
          </p:cNvPr>
          <p:cNvGrpSpPr/>
          <p:nvPr userDrawn="1"/>
        </p:nvGrpSpPr>
        <p:grpSpPr>
          <a:xfrm>
            <a:off x="9523" y="0"/>
            <a:ext cx="981077" cy="1003300"/>
            <a:chOff x="9523" y="0"/>
            <a:chExt cx="981077" cy="1003300"/>
          </a:xfrm>
        </p:grpSpPr>
        <p:sp>
          <p:nvSpPr>
            <p:cNvPr id="15" name="等腰三角形 14">
              <a:extLst>
                <a:ext uri="{FF2B5EF4-FFF2-40B4-BE49-F238E27FC236}">
                  <a16:creationId xmlns:a16="http://schemas.microsoft.com/office/drawing/2014/main" id="{73F66E0E-B447-4E57-9437-FDC3BE56C10F}"/>
                </a:ext>
              </a:extLst>
            </p:cNvPr>
            <p:cNvSpPr/>
            <p:nvPr userDrawn="1"/>
          </p:nvSpPr>
          <p:spPr>
            <a:xfrm>
              <a:off x="336548" y="501650"/>
              <a:ext cx="654050" cy="501650"/>
            </a:xfrm>
            <a:prstGeom prst="triangle">
              <a:avLst/>
            </a:prstGeom>
            <a:solidFill>
              <a:srgbClr val="C5E0B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等腰三角形 15">
              <a:extLst>
                <a:ext uri="{FF2B5EF4-FFF2-40B4-BE49-F238E27FC236}">
                  <a16:creationId xmlns:a16="http://schemas.microsoft.com/office/drawing/2014/main" id="{1804777B-56A3-4EB8-8017-C5BC277C4834}"/>
                </a:ext>
              </a:extLst>
            </p:cNvPr>
            <p:cNvSpPr/>
            <p:nvPr userDrawn="1"/>
          </p:nvSpPr>
          <p:spPr>
            <a:xfrm rot="10800000">
              <a:off x="336550" y="0"/>
              <a:ext cx="654050" cy="501650"/>
            </a:xfrm>
            <a:prstGeom prst="triangle">
              <a:avLst/>
            </a:prstGeom>
            <a:solidFill>
              <a:srgbClr val="A5B1C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等腰三角形 16">
              <a:extLst>
                <a:ext uri="{FF2B5EF4-FFF2-40B4-BE49-F238E27FC236}">
                  <a16:creationId xmlns:a16="http://schemas.microsoft.com/office/drawing/2014/main" id="{1F2CDE73-8FE8-4606-B128-CCEDD1135E5C}"/>
                </a:ext>
              </a:extLst>
            </p:cNvPr>
            <p:cNvSpPr/>
            <p:nvPr userDrawn="1"/>
          </p:nvSpPr>
          <p:spPr>
            <a:xfrm>
              <a:off x="9523" y="0"/>
              <a:ext cx="654050" cy="501650"/>
            </a:xfrm>
            <a:prstGeom prst="triangle">
              <a:avLst/>
            </a:prstGeom>
            <a:solidFill>
              <a:srgbClr val="266AB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等腰三角形 17">
              <a:extLst>
                <a:ext uri="{FF2B5EF4-FFF2-40B4-BE49-F238E27FC236}">
                  <a16:creationId xmlns:a16="http://schemas.microsoft.com/office/drawing/2014/main" id="{319890DC-74B3-48DB-A2FC-C12B534F2B8F}"/>
                </a:ext>
              </a:extLst>
            </p:cNvPr>
            <p:cNvSpPr/>
            <p:nvPr userDrawn="1"/>
          </p:nvSpPr>
          <p:spPr>
            <a:xfrm rot="10800000">
              <a:off x="9523" y="501650"/>
              <a:ext cx="654050" cy="501650"/>
            </a:xfrm>
            <a:prstGeom prst="triangle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21" name="图片 20">
            <a:extLst>
              <a:ext uri="{FF2B5EF4-FFF2-40B4-BE49-F238E27FC236}">
                <a16:creationId xmlns:a16="http://schemas.microsoft.com/office/drawing/2014/main" id="{8A2C1484-EB3C-4054-A87F-5E1663E32CC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3690" y="1431296"/>
            <a:ext cx="1984608" cy="20406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26151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2.sv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svg"/><Relationship Id="rId5" Type="http://schemas.openxmlformats.org/officeDocument/2006/relationships/image" Target="../media/image1.png"/><Relationship Id="rId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>
            <a:extLst>
              <a:ext uri="{FF2B5EF4-FFF2-40B4-BE49-F238E27FC236}">
                <a16:creationId xmlns:a16="http://schemas.microsoft.com/office/drawing/2014/main" id="{80FC510A-EAAE-41C0-9423-6423A04A3E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85007" y="890649"/>
            <a:ext cx="11720945" cy="536764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6900C973-F94C-48B5-B69A-DF371E842A5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7F8959F7-3E4A-4CAE-B5F7-1BCE614C757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7DF0037F-8DF7-47E7-A2E9-7112F040D95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466BE2-40FE-4A59-82BB-128E7E394AEC}" type="slidenum">
              <a:rPr lang="zh-CN" altLang="en-US" smtClean="0"/>
              <a:t>‹#›</a:t>
            </a:fld>
            <a:endParaRPr lang="zh-CN" altLang="en-US"/>
          </a:p>
        </p:txBody>
      </p:sp>
      <p:cxnSp>
        <p:nvCxnSpPr>
          <p:cNvPr id="9" name="直接连接符 6"/>
          <p:cNvCxnSpPr/>
          <p:nvPr userDrawn="1"/>
        </p:nvCxnSpPr>
        <p:spPr>
          <a:xfrm>
            <a:off x="0" y="785813"/>
            <a:ext cx="11176000" cy="0"/>
          </a:xfrm>
          <a:prstGeom prst="line">
            <a:avLst/>
          </a:prstGeom>
          <a:ln w="25400">
            <a:gradFill>
              <a:gsLst>
                <a:gs pos="0">
                  <a:srgbClr val="4B649F"/>
                </a:gs>
                <a:gs pos="100000">
                  <a:srgbClr val="7DB1CD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itle Placeholder 10"/>
          <p:cNvSpPr>
            <a:spLocks noGrp="1"/>
          </p:cNvSpPr>
          <p:nvPr>
            <p:ph type="title"/>
          </p:nvPr>
        </p:nvSpPr>
        <p:spPr>
          <a:xfrm>
            <a:off x="166255" y="0"/>
            <a:ext cx="10212779" cy="73889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pic>
        <p:nvPicPr>
          <p:cNvPr id="12" name="图形 3">
            <a:extLst>
              <a:ext uri="{FF2B5EF4-FFF2-40B4-BE49-F238E27FC236}">
                <a16:creationId xmlns:a16="http://schemas.microsoft.com/office/drawing/2014/main" id="{B8FA88FE-C49A-B2C5-EE8A-0BA4D4E520A4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7555345" y="0"/>
            <a:ext cx="4470400" cy="850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1432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71" r:id="rId5"/>
    <p:sldLayoutId id="2147483672" r:id="rId6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b="1" kern="1200">
          <a:solidFill>
            <a:srgbClr val="4B649F"/>
          </a:solidFill>
          <a:latin typeface="微软雅黑" pitchFamily="34" charset="-122"/>
          <a:ea typeface="微软雅黑" pitchFamily="34" charset="-122"/>
          <a:cs typeface="+mj-cs"/>
        </a:defRPr>
      </a:lvl1pPr>
    </p:titleStyle>
    <p:bodyStyle>
      <a:lvl1pPr marL="355600" indent="-355600" algn="l" defTabSz="914400" rtl="0" eaLnBrk="1" latinLnBrk="0" hangingPunct="1">
        <a:lnSpc>
          <a:spcPct val="90000"/>
        </a:lnSpc>
        <a:spcBef>
          <a:spcPts val="1000"/>
        </a:spcBef>
        <a:buClr>
          <a:schemeClr val="accent1"/>
        </a:buClr>
        <a:buSzPct val="90000"/>
        <a:buFont typeface="Wingdings" pitchFamily="2" charset="2"/>
        <a:buChar char="q"/>
        <a:defRPr sz="2800" b="1" kern="1200">
          <a:solidFill>
            <a:schemeClr val="tx1"/>
          </a:solidFill>
          <a:latin typeface="微软雅黑" pitchFamily="34" charset="-122"/>
          <a:ea typeface="微软雅黑" pitchFamily="34" charset="-122"/>
          <a:cs typeface="Times New Roman" pitchFamily="18" charset="0"/>
        </a:defRPr>
      </a:lvl1pPr>
      <a:lvl2pPr marL="685800" indent="-23495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SzPct val="90000"/>
        <a:buFont typeface="Wingdings" pitchFamily="2" charset="2"/>
        <a:buChar char="n"/>
        <a:defRPr sz="2400" kern="1200">
          <a:solidFill>
            <a:schemeClr val="tx1"/>
          </a:solidFill>
          <a:latin typeface="微软雅黑" pitchFamily="34" charset="-122"/>
          <a:ea typeface="微软雅黑" pitchFamily="34" charset="-122"/>
          <a:cs typeface="+mn-cs"/>
        </a:defRPr>
      </a:lvl2pPr>
      <a:lvl3pPr marL="985838" indent="-27305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Wingdings" pitchFamily="2" charset="2"/>
        <a:buChar char="v"/>
        <a:defRPr sz="2000" kern="1200">
          <a:solidFill>
            <a:schemeClr val="tx1"/>
          </a:solidFill>
          <a:latin typeface="微软雅黑" pitchFamily="34" charset="-122"/>
          <a:ea typeface="微软雅黑" pitchFamily="34" charset="-122"/>
          <a:cs typeface="+mn-cs"/>
        </a:defRPr>
      </a:lvl3pPr>
      <a:lvl4pPr marL="1262063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Wingdings" pitchFamily="2" charset="2"/>
        <a:buChar char="ü"/>
        <a:defRPr sz="1800" kern="1200">
          <a:solidFill>
            <a:schemeClr val="tx1"/>
          </a:solidFill>
          <a:latin typeface="微软雅黑" pitchFamily="34" charset="-122"/>
          <a:ea typeface="微软雅黑" pitchFamily="34" charset="-122"/>
          <a:cs typeface="+mn-cs"/>
        </a:defRPr>
      </a:lvl4pPr>
      <a:lvl5pPr marL="15240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Wingdings" pitchFamily="2" charset="2"/>
        <a:buChar char="§"/>
        <a:defRPr sz="1800" kern="1200">
          <a:solidFill>
            <a:schemeClr val="tx1"/>
          </a:solidFill>
          <a:latin typeface="微软雅黑" pitchFamily="34" charset="-122"/>
          <a:ea typeface="微软雅黑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形 3">
            <a:extLst>
              <a:ext uri="{FF2B5EF4-FFF2-40B4-BE49-F238E27FC236}">
                <a16:creationId xmlns:a16="http://schemas.microsoft.com/office/drawing/2014/main" id="{B8FA88FE-C49A-B2C5-EE8A-0BA4D4E520A4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555345" y="0"/>
            <a:ext cx="4470400" cy="850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79565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BCC55EE-C035-8296-38F0-1B97F3AC618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altLang="zh-CN" dirty="0"/>
              <a:t>AFault-Tolerant Million Qubit-Scale Distributed Quantum Computer</a:t>
            </a:r>
            <a:endParaRPr lang="zh-CN" altLang="en-US" dirty="0"/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8AC79C2E-3566-8FC9-8572-11E9091FA6A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altLang="zh-CN" dirty="0"/>
              <a:t>ASPLOS 2024</a:t>
            </a:r>
          </a:p>
          <a:p>
            <a:r>
              <a:rPr lang="en-US" altLang="zh-CN" dirty="0"/>
              <a:t>Seoul National University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0179604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内容占位符 3">
            <a:extLst>
              <a:ext uri="{FF2B5EF4-FFF2-40B4-BE49-F238E27FC236}">
                <a16:creationId xmlns:a16="http://schemas.microsoft.com/office/drawing/2014/main" id="{6BCB4D49-0B3D-82E4-FC8E-E36AE8344254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zh-CN" altLang="en-US" dirty="0"/>
              <a:t>实现量子优越性需要容错量子计算</a:t>
            </a:r>
            <a:endParaRPr lang="en-US" altLang="zh-CN" dirty="0"/>
          </a:p>
          <a:p>
            <a:pPr marL="514350" indent="-514350">
              <a:buFont typeface="+mj-lt"/>
              <a:buAutoNum type="arabicPeriod"/>
            </a:pPr>
            <a:r>
              <a:rPr lang="zh-CN" altLang="en-US" dirty="0"/>
              <a:t>容错量子计算需要百万物理量子比特</a:t>
            </a:r>
            <a:endParaRPr lang="en-US" altLang="zh-CN" dirty="0"/>
          </a:p>
          <a:p>
            <a:pPr marL="514350" indent="-514350">
              <a:buFont typeface="+mj-lt"/>
              <a:buAutoNum type="arabicPeriod"/>
            </a:pPr>
            <a:r>
              <a:rPr lang="zh-CN" altLang="en-US" dirty="0"/>
              <a:t>单个稀释制冷机的冷却能力有限</a:t>
            </a:r>
            <a:endParaRPr lang="en-US" altLang="zh-CN" dirty="0"/>
          </a:p>
          <a:p>
            <a:pPr marL="514350" indent="-514350">
              <a:buFont typeface="+mj-lt"/>
              <a:buAutoNum type="arabicPeriod"/>
            </a:pPr>
            <a:r>
              <a:rPr lang="zh-CN" altLang="en-US" dirty="0"/>
              <a:t>大规模量子计算需要实现多个芯片的分布式计算</a:t>
            </a:r>
            <a:endParaRPr lang="en-US" altLang="zh-CN" dirty="0"/>
          </a:p>
          <a:p>
            <a:pPr marL="514350" indent="-514350">
              <a:buFont typeface="+mj-lt"/>
              <a:buAutoNum type="arabicPeriod"/>
            </a:pPr>
            <a:r>
              <a:rPr lang="zh-CN" altLang="en-US" dirty="0"/>
              <a:t>跨芯片操作速度慢、保真度低</a:t>
            </a:r>
            <a:endParaRPr lang="en-US" altLang="zh-CN" dirty="0"/>
          </a:p>
          <a:p>
            <a:endParaRPr lang="zh-CN" altLang="en-US" dirty="0"/>
          </a:p>
        </p:txBody>
      </p:sp>
      <p:sp>
        <p:nvSpPr>
          <p:cNvPr id="3" name="标题 2">
            <a:extLst>
              <a:ext uri="{FF2B5EF4-FFF2-40B4-BE49-F238E27FC236}">
                <a16:creationId xmlns:a16="http://schemas.microsoft.com/office/drawing/2014/main" id="{5A1BFEC1-88E5-B763-FF36-10BAA519F0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Background 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2031397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94AF85A5-9210-E615-D838-ABEFEFC64A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66BE2-40FE-4A59-82BB-128E7E394AEC}" type="slidenum">
              <a:rPr lang="zh-CN" altLang="en-US" smtClean="0"/>
              <a:t>3</a:t>
            </a:fld>
            <a:endParaRPr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283801E0-BE85-9314-D48E-33804D2A0A74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zh-CN" altLang="en-US" dirty="0"/>
              <a:t>多芯片的</a:t>
            </a:r>
            <a:r>
              <a:rPr lang="en-US" altLang="zh-CN" dirty="0"/>
              <a:t>Error syndrome measurement(ESM)</a:t>
            </a:r>
            <a:r>
              <a:rPr lang="zh-CN" altLang="en-US" dirty="0"/>
              <a:t>方法</a:t>
            </a:r>
            <a:endParaRPr lang="en-US" altLang="zh-CN" dirty="0"/>
          </a:p>
          <a:p>
            <a:pPr lvl="1"/>
            <a:r>
              <a:rPr lang="zh-CN" altLang="en-US" b="0" i="0" dirty="0">
                <a:solidFill>
                  <a:srgbClr val="060607"/>
                </a:solidFill>
                <a:effectLst/>
                <a:latin typeface="-apple-system"/>
              </a:rPr>
              <a:t>通过量子</a:t>
            </a:r>
            <a:r>
              <a:rPr lang="en-US" altLang="zh-CN" b="0" i="0" dirty="0">
                <a:solidFill>
                  <a:srgbClr val="060607"/>
                </a:solidFill>
                <a:effectLst/>
                <a:latin typeface="-apple-system"/>
              </a:rPr>
              <a:t>-</a:t>
            </a:r>
            <a:r>
              <a:rPr lang="zh-CN" altLang="en-US" b="0" i="0" dirty="0">
                <a:solidFill>
                  <a:srgbClr val="060607"/>
                </a:solidFill>
                <a:effectLst/>
                <a:latin typeface="-apple-system"/>
              </a:rPr>
              <a:t>经典混合</a:t>
            </a:r>
            <a:r>
              <a:rPr lang="en-US" altLang="zh-CN" b="0" i="0" dirty="0">
                <a:solidFill>
                  <a:srgbClr val="060607"/>
                </a:solidFill>
                <a:effectLst/>
                <a:latin typeface="-apple-system"/>
              </a:rPr>
              <a:t>ESM</a:t>
            </a:r>
            <a:r>
              <a:rPr lang="zh-CN" altLang="en-US" b="0" i="0" dirty="0">
                <a:solidFill>
                  <a:srgbClr val="060607"/>
                </a:solidFill>
                <a:effectLst/>
                <a:latin typeface="-apple-system"/>
              </a:rPr>
              <a:t>方法，减少了</a:t>
            </a:r>
            <a:r>
              <a:rPr lang="en-US" altLang="zh-CN" b="0" i="0" dirty="0">
                <a:solidFill>
                  <a:srgbClr val="060607"/>
                </a:solidFill>
                <a:effectLst/>
                <a:latin typeface="-apple-system"/>
              </a:rPr>
              <a:t>ESM</a:t>
            </a:r>
            <a:r>
              <a:rPr lang="zh-CN" altLang="en-US" b="0" i="0" dirty="0">
                <a:solidFill>
                  <a:srgbClr val="060607"/>
                </a:solidFill>
                <a:effectLst/>
                <a:latin typeface="-apple-system"/>
              </a:rPr>
              <a:t>操作中的门操作数量和错误率。此外，通过流水线方式重叠</a:t>
            </a:r>
            <a:r>
              <a:rPr lang="en-US" altLang="zh-CN" b="0" i="0" dirty="0">
                <a:solidFill>
                  <a:srgbClr val="060607"/>
                </a:solidFill>
                <a:effectLst/>
                <a:latin typeface="-apple-system"/>
              </a:rPr>
              <a:t>SWAP</a:t>
            </a:r>
            <a:r>
              <a:rPr lang="zh-CN" altLang="en-US" b="0" i="0" dirty="0">
                <a:solidFill>
                  <a:srgbClr val="060607"/>
                </a:solidFill>
                <a:effectLst/>
                <a:latin typeface="-apple-system"/>
              </a:rPr>
              <a:t>操作和</a:t>
            </a:r>
            <a:r>
              <a:rPr lang="en-US" altLang="zh-CN" b="0" i="0" dirty="0">
                <a:solidFill>
                  <a:srgbClr val="060607"/>
                </a:solidFill>
                <a:effectLst/>
                <a:latin typeface="-apple-system"/>
              </a:rPr>
              <a:t>ESM</a:t>
            </a:r>
            <a:r>
              <a:rPr lang="zh-CN" altLang="en-US" b="0" i="0" dirty="0">
                <a:solidFill>
                  <a:srgbClr val="060607"/>
                </a:solidFill>
                <a:effectLst/>
                <a:latin typeface="-apple-system"/>
              </a:rPr>
              <a:t>操作，并引入针对</a:t>
            </a:r>
            <a:r>
              <a:rPr lang="en-US" altLang="zh-CN" b="0" i="0" dirty="0">
                <a:solidFill>
                  <a:srgbClr val="060607"/>
                </a:solidFill>
                <a:effectLst/>
                <a:latin typeface="-apple-system"/>
              </a:rPr>
              <a:t>EPR</a:t>
            </a:r>
            <a:r>
              <a:rPr lang="zh-CN" altLang="en-US" b="0" i="0" dirty="0">
                <a:solidFill>
                  <a:srgbClr val="060607"/>
                </a:solidFill>
                <a:effectLst/>
                <a:latin typeface="-apple-system"/>
              </a:rPr>
              <a:t>对的专用</a:t>
            </a:r>
            <a:r>
              <a:rPr lang="en-US" altLang="zh-CN" b="0" i="0" dirty="0">
                <a:solidFill>
                  <a:srgbClr val="060607"/>
                </a:solidFill>
                <a:effectLst/>
                <a:latin typeface="-apple-system"/>
              </a:rPr>
              <a:t>SWAP</a:t>
            </a:r>
            <a:r>
              <a:rPr lang="zh-CN" altLang="en-US" b="0" i="0" dirty="0">
                <a:solidFill>
                  <a:srgbClr val="060607"/>
                </a:solidFill>
                <a:effectLst/>
                <a:latin typeface="-apple-system"/>
              </a:rPr>
              <a:t>操作，进一步降低了</a:t>
            </a:r>
            <a:r>
              <a:rPr lang="en-US" altLang="zh-CN" b="0" i="0" dirty="0">
                <a:solidFill>
                  <a:srgbClr val="060607"/>
                </a:solidFill>
                <a:effectLst/>
                <a:latin typeface="-apple-system"/>
              </a:rPr>
              <a:t>ESM</a:t>
            </a:r>
            <a:r>
              <a:rPr lang="zh-CN" altLang="en-US" b="0" i="0" dirty="0">
                <a:solidFill>
                  <a:srgbClr val="060607"/>
                </a:solidFill>
                <a:effectLst/>
                <a:latin typeface="-apple-system"/>
              </a:rPr>
              <a:t>延迟和物理错误率。</a:t>
            </a:r>
            <a:endParaRPr lang="en-US" altLang="zh-CN" dirty="0"/>
          </a:p>
          <a:p>
            <a:r>
              <a:rPr lang="zh-CN" altLang="en-US" dirty="0"/>
              <a:t>多芯片的</a:t>
            </a:r>
            <a:r>
              <a:rPr lang="en-US" altLang="zh-CN" dirty="0"/>
              <a:t>Error decoding unit</a:t>
            </a:r>
            <a:r>
              <a:rPr lang="zh-CN" altLang="en-US" dirty="0"/>
              <a:t>架构</a:t>
            </a:r>
            <a:endParaRPr lang="en-US" altLang="zh-CN" dirty="0"/>
          </a:p>
          <a:p>
            <a:pPr lvl="1"/>
            <a:r>
              <a:rPr lang="zh-CN" altLang="en-US" b="0" i="0" dirty="0">
                <a:solidFill>
                  <a:srgbClr val="060607"/>
                </a:solidFill>
                <a:effectLst/>
                <a:latin typeface="-apple-system"/>
              </a:rPr>
              <a:t>一种可扩展的</a:t>
            </a:r>
            <a:r>
              <a:rPr lang="en-US" altLang="zh-CN" b="0" i="0" dirty="0">
                <a:solidFill>
                  <a:srgbClr val="060607"/>
                </a:solidFill>
                <a:effectLst/>
                <a:latin typeface="-apple-system"/>
              </a:rPr>
              <a:t>EDU</a:t>
            </a:r>
            <a:r>
              <a:rPr lang="zh-CN" altLang="en-US" b="0" i="0" dirty="0">
                <a:solidFill>
                  <a:srgbClr val="060607"/>
                </a:solidFill>
                <a:effectLst/>
                <a:latin typeface="-apple-system"/>
              </a:rPr>
              <a:t>架构，能够快速且准确地解码分布式量子比特的错误</a:t>
            </a:r>
            <a:endParaRPr lang="zh-CN" altLang="en-US" dirty="0"/>
          </a:p>
        </p:txBody>
      </p:sp>
      <p:sp>
        <p:nvSpPr>
          <p:cNvPr id="4" name="标题 3">
            <a:extLst>
              <a:ext uri="{FF2B5EF4-FFF2-40B4-BE49-F238E27FC236}">
                <a16:creationId xmlns:a16="http://schemas.microsoft.com/office/drawing/2014/main" id="{A560FB9C-A61B-6EA3-6D83-7BE0034086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Main contributions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2901878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3A8EFC20-FD43-0A69-86B9-107CEF20E4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66BE2-40FE-4A59-82BB-128E7E394AEC}" type="slidenum">
              <a:rPr lang="zh-CN" altLang="en-US" smtClean="0"/>
              <a:t>4</a:t>
            </a:fld>
            <a:endParaRPr lang="zh-CN" altLang="en-US"/>
          </a:p>
        </p:txBody>
      </p:sp>
      <p:sp>
        <p:nvSpPr>
          <p:cNvPr id="4" name="标题 3">
            <a:extLst>
              <a:ext uri="{FF2B5EF4-FFF2-40B4-BE49-F238E27FC236}">
                <a16:creationId xmlns:a16="http://schemas.microsoft.com/office/drawing/2014/main" id="{9B9A7D34-CC6E-D49B-DCEA-3618896F24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Method-</a:t>
            </a:r>
            <a:r>
              <a:rPr lang="zh-CN" altLang="en-US" dirty="0"/>
              <a:t>多芯片</a:t>
            </a:r>
            <a:r>
              <a:rPr lang="en-US" altLang="zh-CN" dirty="0"/>
              <a:t>EMS</a:t>
            </a:r>
            <a:endParaRPr lang="zh-CN" altLang="en-US" dirty="0"/>
          </a:p>
        </p:txBody>
      </p:sp>
      <p:pic>
        <p:nvPicPr>
          <p:cNvPr id="8" name="内容占位符 7">
            <a:extLst>
              <a:ext uri="{FF2B5EF4-FFF2-40B4-BE49-F238E27FC236}">
                <a16:creationId xmlns:a16="http://schemas.microsoft.com/office/drawing/2014/main" id="{705A3338-239D-4925-867E-18141699550F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3"/>
          <a:stretch>
            <a:fillRect/>
          </a:stretch>
        </p:blipFill>
        <p:spPr>
          <a:xfrm>
            <a:off x="200025" y="1995948"/>
            <a:ext cx="11791950" cy="4862052"/>
          </a:xfrm>
        </p:spPr>
      </p:pic>
      <p:sp>
        <p:nvSpPr>
          <p:cNvPr id="9" name="文本框 8">
            <a:extLst>
              <a:ext uri="{FF2B5EF4-FFF2-40B4-BE49-F238E27FC236}">
                <a16:creationId xmlns:a16="http://schemas.microsoft.com/office/drawing/2014/main" id="{93720232-C4B5-B074-F8A0-9E81ED5288DC}"/>
              </a:ext>
            </a:extLst>
          </p:cNvPr>
          <p:cNvSpPr txBox="1"/>
          <p:nvPr/>
        </p:nvSpPr>
        <p:spPr>
          <a:xfrm>
            <a:off x="3522429" y="1041621"/>
            <a:ext cx="238539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b="1" i="0" dirty="0">
                <a:solidFill>
                  <a:srgbClr val="060607"/>
                </a:solidFill>
                <a:effectLst/>
                <a:latin typeface="inherit"/>
              </a:rPr>
              <a:t>量子</a:t>
            </a:r>
            <a:r>
              <a:rPr lang="en-US" altLang="zh-CN" sz="1600" b="1" i="0" dirty="0">
                <a:solidFill>
                  <a:srgbClr val="060607"/>
                </a:solidFill>
                <a:effectLst/>
                <a:latin typeface="inherit"/>
              </a:rPr>
              <a:t>-</a:t>
            </a:r>
            <a:r>
              <a:rPr lang="zh-CN" altLang="en-US" sz="1600" b="1" i="0" dirty="0">
                <a:solidFill>
                  <a:srgbClr val="060607"/>
                </a:solidFill>
                <a:effectLst/>
                <a:latin typeface="inherit"/>
              </a:rPr>
              <a:t>经典混合</a:t>
            </a:r>
            <a:r>
              <a:rPr lang="en-US" altLang="zh-CN" sz="1600" b="1" i="0" dirty="0">
                <a:solidFill>
                  <a:srgbClr val="060607"/>
                </a:solidFill>
                <a:effectLst/>
                <a:latin typeface="inherit"/>
              </a:rPr>
              <a:t>ESM</a:t>
            </a:r>
            <a:endParaRPr lang="zh-CN" altLang="en-US" sz="1600" b="1" i="0" dirty="0">
              <a:solidFill>
                <a:srgbClr val="060607"/>
              </a:solidFill>
              <a:effectLst/>
              <a:latin typeface="-apple-system"/>
            </a:endParaRPr>
          </a:p>
          <a:p>
            <a:pPr algn="l"/>
            <a:r>
              <a:rPr lang="zh-CN" altLang="en-US" sz="1600" b="0" i="0" dirty="0">
                <a:solidFill>
                  <a:srgbClr val="060607"/>
                </a:solidFill>
                <a:effectLst/>
                <a:latin typeface="-apple-system"/>
              </a:rPr>
              <a:t>将部分量子操作转移到经典计算域中完成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9B793D96-C48F-1C67-3AE4-F4DB593B9E26}"/>
              </a:ext>
            </a:extLst>
          </p:cNvPr>
          <p:cNvSpPr txBox="1"/>
          <p:nvPr/>
        </p:nvSpPr>
        <p:spPr>
          <a:xfrm>
            <a:off x="6465736" y="872454"/>
            <a:ext cx="2385392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fontAlgn="base">
              <a:lnSpc>
                <a:spcPts val="1800"/>
              </a:lnSpc>
            </a:pPr>
            <a:r>
              <a:rPr lang="zh-CN" altLang="en-US" sz="1600" b="1" i="0" dirty="0">
                <a:solidFill>
                  <a:srgbClr val="060607"/>
                </a:solidFill>
                <a:effectLst/>
                <a:latin typeface="inherit"/>
              </a:rPr>
              <a:t>流水线化的</a:t>
            </a:r>
            <a:r>
              <a:rPr lang="en-US" altLang="zh-CN" sz="1600" b="1" i="0" dirty="0">
                <a:solidFill>
                  <a:srgbClr val="060607"/>
                </a:solidFill>
                <a:effectLst/>
                <a:latin typeface="inherit"/>
              </a:rPr>
              <a:t>EPR</a:t>
            </a:r>
            <a:r>
              <a:rPr lang="zh-CN" altLang="en-US" sz="1600" b="1" i="0" dirty="0">
                <a:solidFill>
                  <a:srgbClr val="060607"/>
                </a:solidFill>
                <a:effectLst/>
                <a:latin typeface="inherit"/>
              </a:rPr>
              <a:t>对准备</a:t>
            </a:r>
            <a:endParaRPr lang="zh-CN" altLang="en-US" sz="1600" b="1" i="0" dirty="0">
              <a:solidFill>
                <a:srgbClr val="060607"/>
              </a:solidFill>
              <a:effectLst/>
              <a:latin typeface="-apple-system"/>
            </a:endParaRPr>
          </a:p>
          <a:p>
            <a:pPr algn="l"/>
            <a:r>
              <a:rPr lang="zh-CN" altLang="en-US" sz="1600" b="0" i="0" dirty="0">
                <a:solidFill>
                  <a:srgbClr val="060607"/>
                </a:solidFill>
                <a:effectLst/>
                <a:latin typeface="-apple-system"/>
              </a:rPr>
              <a:t>通过调整量子比特的映射，使得</a:t>
            </a:r>
            <a:r>
              <a:rPr lang="en-US" altLang="zh-CN" sz="1600" b="0" i="0" dirty="0">
                <a:solidFill>
                  <a:srgbClr val="060607"/>
                </a:solidFill>
                <a:effectLst/>
                <a:latin typeface="-apple-system"/>
              </a:rPr>
              <a:t>EPR</a:t>
            </a:r>
            <a:r>
              <a:rPr lang="zh-CN" altLang="en-US" sz="1600" b="0" i="0" dirty="0">
                <a:solidFill>
                  <a:srgbClr val="060607"/>
                </a:solidFill>
                <a:effectLst/>
                <a:latin typeface="-apple-system"/>
              </a:rPr>
              <a:t>对的准备和主</a:t>
            </a:r>
            <a:r>
              <a:rPr lang="en-US" altLang="zh-CN" sz="1600" b="0" i="0" dirty="0">
                <a:solidFill>
                  <a:srgbClr val="060607"/>
                </a:solidFill>
                <a:effectLst/>
                <a:latin typeface="-apple-system"/>
              </a:rPr>
              <a:t>ESM</a:t>
            </a:r>
            <a:r>
              <a:rPr lang="zh-CN" altLang="en-US" sz="1600" b="0" i="0" dirty="0">
                <a:solidFill>
                  <a:srgbClr val="060607"/>
                </a:solidFill>
                <a:effectLst/>
                <a:latin typeface="-apple-system"/>
              </a:rPr>
              <a:t>操作可以并行进行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403A5DC0-0DAC-16EB-68D3-18C0B39A12C3}"/>
              </a:ext>
            </a:extLst>
          </p:cNvPr>
          <p:cNvSpPr txBox="1"/>
          <p:nvPr/>
        </p:nvSpPr>
        <p:spPr>
          <a:xfrm>
            <a:off x="9186337" y="862223"/>
            <a:ext cx="2645203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fontAlgn="base">
              <a:lnSpc>
                <a:spcPts val="1800"/>
              </a:lnSpc>
            </a:pPr>
            <a:r>
              <a:rPr lang="zh-CN" altLang="en-US" sz="1600" b="1" i="0" dirty="0">
                <a:solidFill>
                  <a:srgbClr val="060607"/>
                </a:solidFill>
                <a:effectLst/>
                <a:latin typeface="inherit"/>
              </a:rPr>
              <a:t>针对</a:t>
            </a:r>
            <a:r>
              <a:rPr lang="en-US" altLang="zh-CN" sz="1600" b="1" i="0" dirty="0">
                <a:solidFill>
                  <a:srgbClr val="060607"/>
                </a:solidFill>
                <a:effectLst/>
                <a:latin typeface="inherit"/>
              </a:rPr>
              <a:t>EPR</a:t>
            </a:r>
            <a:r>
              <a:rPr lang="zh-CN" altLang="en-US" sz="1600" b="1" i="0" dirty="0">
                <a:solidFill>
                  <a:srgbClr val="060607"/>
                </a:solidFill>
                <a:effectLst/>
                <a:latin typeface="inherit"/>
              </a:rPr>
              <a:t>对的专用</a:t>
            </a:r>
            <a:r>
              <a:rPr lang="en-US" altLang="zh-CN" sz="1600" b="1" i="0" dirty="0">
                <a:solidFill>
                  <a:srgbClr val="060607"/>
                </a:solidFill>
                <a:effectLst/>
                <a:latin typeface="inherit"/>
              </a:rPr>
              <a:t>SWAP</a:t>
            </a:r>
            <a:r>
              <a:rPr lang="zh-CN" altLang="en-US" sz="1600" b="1" i="0" dirty="0">
                <a:solidFill>
                  <a:srgbClr val="060607"/>
                </a:solidFill>
                <a:effectLst/>
                <a:latin typeface="inherit"/>
              </a:rPr>
              <a:t>操作</a:t>
            </a:r>
            <a:endParaRPr lang="zh-CN" altLang="en-US" sz="1600" b="1" i="0" dirty="0">
              <a:solidFill>
                <a:srgbClr val="060607"/>
              </a:solidFill>
              <a:effectLst/>
              <a:latin typeface="-apple-system"/>
            </a:endParaRPr>
          </a:p>
          <a:p>
            <a:pPr algn="l"/>
            <a:r>
              <a:rPr lang="zh-CN" altLang="en-US" sz="1600" b="0" i="0" dirty="0">
                <a:solidFill>
                  <a:srgbClr val="060607"/>
                </a:solidFill>
                <a:effectLst/>
                <a:latin typeface="-apple-system"/>
              </a:rPr>
              <a:t>提出了一种针对</a:t>
            </a:r>
            <a:r>
              <a:rPr lang="en-US" altLang="zh-CN" sz="1600" b="0" i="0" dirty="0">
                <a:solidFill>
                  <a:srgbClr val="060607"/>
                </a:solidFill>
                <a:effectLst/>
                <a:latin typeface="-apple-system"/>
              </a:rPr>
              <a:t>EPR</a:t>
            </a:r>
            <a:r>
              <a:rPr lang="zh-CN" altLang="en-US" sz="1600" b="0" i="0" dirty="0">
                <a:solidFill>
                  <a:srgbClr val="060607"/>
                </a:solidFill>
                <a:effectLst/>
                <a:latin typeface="-apple-system"/>
              </a:rPr>
              <a:t>对的专用</a:t>
            </a:r>
            <a:r>
              <a:rPr lang="en-US" altLang="zh-CN" sz="1600" b="0" i="0" dirty="0">
                <a:solidFill>
                  <a:srgbClr val="060607"/>
                </a:solidFill>
                <a:effectLst/>
                <a:latin typeface="-apple-system"/>
              </a:rPr>
              <a:t>SWAP</a:t>
            </a:r>
            <a:r>
              <a:rPr lang="zh-CN" altLang="en-US" sz="1600" b="0" i="0" dirty="0">
                <a:solidFill>
                  <a:srgbClr val="060607"/>
                </a:solidFill>
                <a:effectLst/>
                <a:latin typeface="-apple-system"/>
              </a:rPr>
              <a:t>操作，使用“</a:t>
            </a:r>
            <a:r>
              <a:rPr lang="en-US" altLang="zh-CN" sz="1600" b="0" i="0" dirty="0" err="1">
                <a:solidFill>
                  <a:srgbClr val="060607"/>
                </a:solidFill>
                <a:effectLst/>
                <a:latin typeface="-apple-system"/>
              </a:rPr>
              <a:t>iSWAP</a:t>
            </a:r>
            <a:r>
              <a:rPr lang="en-US" altLang="zh-CN" sz="1600" b="0" i="0" dirty="0">
                <a:solidFill>
                  <a:srgbClr val="060607"/>
                </a:solidFill>
                <a:effectLst/>
                <a:latin typeface="-apple-system"/>
              </a:rPr>
              <a:t> + S†”</a:t>
            </a:r>
            <a:r>
              <a:rPr lang="zh-CN" altLang="en-US" sz="1600" b="0" i="0" dirty="0">
                <a:solidFill>
                  <a:srgbClr val="060607"/>
                </a:solidFill>
                <a:effectLst/>
                <a:latin typeface="-apple-system"/>
              </a:rPr>
              <a:t>代替传统的</a:t>
            </a:r>
            <a:r>
              <a:rPr lang="en-US" altLang="zh-CN" sz="1600" b="0" i="0" dirty="0">
                <a:solidFill>
                  <a:srgbClr val="060607"/>
                </a:solidFill>
                <a:effectLst/>
                <a:latin typeface="-apple-system"/>
              </a:rPr>
              <a:t>SWAP</a:t>
            </a:r>
            <a:r>
              <a:rPr lang="zh-CN" altLang="en-US" sz="1600" b="0" i="0" dirty="0">
                <a:solidFill>
                  <a:srgbClr val="060607"/>
                </a:solidFill>
                <a:effectLst/>
                <a:latin typeface="-apple-system"/>
              </a:rPr>
              <a:t>操作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3011068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49E1F4A7-3A0C-B2EE-338C-14C74827D2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66BE2-40FE-4A59-82BB-128E7E394AEC}" type="slidenum">
              <a:rPr lang="zh-CN" altLang="en-US" smtClean="0"/>
              <a:t>5</a:t>
            </a:fld>
            <a:endParaRPr lang="zh-CN" altLang="en-US"/>
          </a:p>
        </p:txBody>
      </p:sp>
      <p:pic>
        <p:nvPicPr>
          <p:cNvPr id="6" name="内容占位符 5">
            <a:extLst>
              <a:ext uri="{FF2B5EF4-FFF2-40B4-BE49-F238E27FC236}">
                <a16:creationId xmlns:a16="http://schemas.microsoft.com/office/drawing/2014/main" id="{D5EB0BE9-85B4-64C8-9B00-C43335AD66F0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3"/>
          <a:stretch>
            <a:fillRect/>
          </a:stretch>
        </p:blipFill>
        <p:spPr>
          <a:xfrm>
            <a:off x="460441" y="2698056"/>
            <a:ext cx="4636744" cy="2826764"/>
          </a:xfrm>
        </p:spPr>
      </p:pic>
      <p:sp>
        <p:nvSpPr>
          <p:cNvPr id="4" name="标题 3">
            <a:extLst>
              <a:ext uri="{FF2B5EF4-FFF2-40B4-BE49-F238E27FC236}">
                <a16:creationId xmlns:a16="http://schemas.microsoft.com/office/drawing/2014/main" id="{F580FA0F-4F44-508F-6A9E-D720F61979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Method-</a:t>
            </a:r>
            <a:r>
              <a:rPr lang="zh-CN" altLang="en-US" dirty="0"/>
              <a:t>多芯片</a:t>
            </a:r>
            <a:r>
              <a:rPr lang="en-US" altLang="zh-CN" dirty="0"/>
              <a:t>EDU</a:t>
            </a:r>
            <a:r>
              <a:rPr lang="zh-CN" altLang="en-US" dirty="0"/>
              <a:t>优化方法</a:t>
            </a: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F4920FEC-E582-F6FA-1948-2EDA6F1B99D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85630" y="2698056"/>
            <a:ext cx="4368170" cy="2826764"/>
          </a:xfrm>
          <a:prstGeom prst="rect">
            <a:avLst/>
          </a:prstGeom>
        </p:spPr>
      </p:pic>
      <p:sp>
        <p:nvSpPr>
          <p:cNvPr id="9" name="文本框 8">
            <a:extLst>
              <a:ext uri="{FF2B5EF4-FFF2-40B4-BE49-F238E27FC236}">
                <a16:creationId xmlns:a16="http://schemas.microsoft.com/office/drawing/2014/main" id="{C5B4C839-F2C1-D791-56D0-595AF6B27609}"/>
              </a:ext>
            </a:extLst>
          </p:cNvPr>
          <p:cNvSpPr txBox="1"/>
          <p:nvPr/>
        </p:nvSpPr>
        <p:spPr>
          <a:xfrm>
            <a:off x="1109642" y="1118462"/>
            <a:ext cx="2463433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fontAlgn="base">
              <a:lnSpc>
                <a:spcPts val="1800"/>
              </a:lnSpc>
            </a:pPr>
            <a:r>
              <a:rPr lang="zh-CN" altLang="en-US" sz="1600" b="1" i="0" dirty="0">
                <a:solidFill>
                  <a:srgbClr val="060607"/>
                </a:solidFill>
                <a:effectLst/>
                <a:latin typeface="inherit"/>
              </a:rPr>
              <a:t>并行九块粒度解码</a:t>
            </a:r>
            <a:endParaRPr lang="zh-CN" altLang="en-US" sz="1600" b="1" i="0" dirty="0">
              <a:solidFill>
                <a:srgbClr val="060607"/>
              </a:solidFill>
              <a:effectLst/>
              <a:latin typeface="-apple-system"/>
            </a:endParaRPr>
          </a:p>
          <a:p>
            <a:pPr algn="l"/>
            <a:r>
              <a:rPr lang="zh-CN" altLang="en-US" sz="1600" b="0" i="0" dirty="0">
                <a:solidFill>
                  <a:srgbClr val="060607"/>
                </a:solidFill>
                <a:effectLst/>
                <a:latin typeface="-apple-system"/>
              </a:rPr>
              <a:t>提出了一种并行九块粒度解码方法，允许同时解码多个逻辑量子比特块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4358BC57-935F-00BF-4D29-34010D3AD1AB}"/>
              </a:ext>
            </a:extLst>
          </p:cNvPr>
          <p:cNvSpPr txBox="1"/>
          <p:nvPr/>
        </p:nvSpPr>
        <p:spPr>
          <a:xfrm>
            <a:off x="7708947" y="1118462"/>
            <a:ext cx="2670087" cy="13080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fontAlgn="base">
              <a:lnSpc>
                <a:spcPts val="1800"/>
              </a:lnSpc>
            </a:pPr>
            <a:r>
              <a:rPr lang="en-US" altLang="zh-CN" sz="1600" b="1" i="0" dirty="0">
                <a:solidFill>
                  <a:srgbClr val="060607"/>
                </a:solidFill>
                <a:effectLst/>
                <a:latin typeface="inherit"/>
              </a:rPr>
              <a:t>4K &amp; 300K</a:t>
            </a:r>
            <a:r>
              <a:rPr lang="zh-CN" altLang="en-US" sz="1600" b="1" i="0" dirty="0">
                <a:solidFill>
                  <a:srgbClr val="060607"/>
                </a:solidFill>
                <a:effectLst/>
                <a:latin typeface="inherit"/>
              </a:rPr>
              <a:t>混合</a:t>
            </a:r>
            <a:r>
              <a:rPr lang="en-US" altLang="zh-CN" sz="1600" b="1" i="0" dirty="0">
                <a:solidFill>
                  <a:srgbClr val="060607"/>
                </a:solidFill>
                <a:effectLst/>
                <a:latin typeface="inherit"/>
              </a:rPr>
              <a:t>EDU</a:t>
            </a:r>
            <a:r>
              <a:rPr lang="zh-CN" altLang="en-US" sz="1600" b="1" i="0" dirty="0">
                <a:solidFill>
                  <a:srgbClr val="060607"/>
                </a:solidFill>
                <a:effectLst/>
                <a:latin typeface="inherit"/>
              </a:rPr>
              <a:t>架构</a:t>
            </a:r>
            <a:endParaRPr lang="zh-CN" altLang="en-US" sz="1600" b="1" i="0" dirty="0">
              <a:solidFill>
                <a:srgbClr val="060607"/>
              </a:solidFill>
              <a:effectLst/>
              <a:latin typeface="-apple-system"/>
            </a:endParaRPr>
          </a:p>
          <a:p>
            <a:pPr algn="l"/>
            <a:r>
              <a:rPr lang="zh-CN" altLang="en-US" sz="1600" b="0" i="0" dirty="0">
                <a:solidFill>
                  <a:srgbClr val="060607"/>
                </a:solidFill>
                <a:effectLst/>
                <a:latin typeface="-apple-system"/>
              </a:rPr>
              <a:t>将跨</a:t>
            </a:r>
            <a:r>
              <a:rPr lang="en-US" altLang="zh-CN" sz="1600" b="0" i="0" dirty="0">
                <a:solidFill>
                  <a:srgbClr val="060607"/>
                </a:solidFill>
                <a:effectLst/>
                <a:latin typeface="-apple-system"/>
              </a:rPr>
              <a:t>DR</a:t>
            </a:r>
            <a:r>
              <a:rPr lang="zh-CN" altLang="en-US" sz="1600" b="0" i="0" dirty="0">
                <a:solidFill>
                  <a:srgbClr val="060607"/>
                </a:solidFill>
                <a:effectLst/>
                <a:latin typeface="-apple-system"/>
              </a:rPr>
              <a:t>的解码任务分配到</a:t>
            </a:r>
            <a:r>
              <a:rPr lang="en-US" altLang="zh-CN" sz="1600" b="0" i="0" dirty="0">
                <a:solidFill>
                  <a:srgbClr val="060607"/>
                </a:solidFill>
                <a:effectLst/>
                <a:latin typeface="-apple-system"/>
              </a:rPr>
              <a:t>300K</a:t>
            </a:r>
            <a:r>
              <a:rPr lang="zh-CN" altLang="en-US" sz="1600" b="0" i="0" dirty="0">
                <a:solidFill>
                  <a:srgbClr val="060607"/>
                </a:solidFill>
                <a:effectLst/>
                <a:latin typeface="-apple-system"/>
              </a:rPr>
              <a:t>温度下的</a:t>
            </a:r>
            <a:r>
              <a:rPr lang="en-US" altLang="zh-CN" sz="1600" b="0" i="0" dirty="0">
                <a:solidFill>
                  <a:srgbClr val="060607"/>
                </a:solidFill>
                <a:effectLst/>
                <a:latin typeface="-apple-system"/>
              </a:rPr>
              <a:t>EDU</a:t>
            </a:r>
            <a:r>
              <a:rPr lang="zh-CN" altLang="en-US" sz="1600" b="0" i="0" dirty="0">
                <a:solidFill>
                  <a:srgbClr val="060607"/>
                </a:solidFill>
                <a:effectLst/>
                <a:latin typeface="-apple-system"/>
              </a:rPr>
              <a:t>中，并与</a:t>
            </a:r>
            <a:r>
              <a:rPr lang="en-US" altLang="zh-CN" sz="1600" b="0" i="0" dirty="0">
                <a:solidFill>
                  <a:srgbClr val="060607"/>
                </a:solidFill>
                <a:effectLst/>
                <a:latin typeface="-apple-system"/>
              </a:rPr>
              <a:t>4K</a:t>
            </a:r>
            <a:r>
              <a:rPr lang="zh-CN" altLang="en-US" sz="1600" b="0" i="0" dirty="0">
                <a:solidFill>
                  <a:srgbClr val="060607"/>
                </a:solidFill>
                <a:effectLst/>
                <a:latin typeface="-apple-system"/>
              </a:rPr>
              <a:t>温度下的</a:t>
            </a:r>
            <a:r>
              <a:rPr lang="en-US" altLang="zh-CN" sz="1600" b="0" i="0" dirty="0">
                <a:solidFill>
                  <a:srgbClr val="060607"/>
                </a:solidFill>
                <a:effectLst/>
                <a:latin typeface="-apple-system"/>
              </a:rPr>
              <a:t>EDU</a:t>
            </a:r>
            <a:r>
              <a:rPr lang="zh-CN" altLang="en-US" sz="1600" b="0" i="0" dirty="0">
                <a:solidFill>
                  <a:srgbClr val="060607"/>
                </a:solidFill>
                <a:effectLst/>
                <a:latin typeface="-apple-system"/>
              </a:rPr>
              <a:t>并行运行，减少了解码延迟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2978185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D8453C7F-C959-9678-FEE4-7168D07D97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66BE2-40FE-4A59-82BB-128E7E394AEC}" type="slidenum">
              <a:rPr lang="zh-CN" altLang="en-US" smtClean="0"/>
              <a:t>6</a:t>
            </a:fld>
            <a:endParaRPr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A75FDF9-895E-ADEE-7AA8-813B3C77AC78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zh-CN" altLang="en-US" dirty="0"/>
              <a:t>多个方法层层递进</a:t>
            </a:r>
            <a:endParaRPr lang="en-US" altLang="zh-CN" dirty="0"/>
          </a:p>
          <a:p>
            <a:pPr lvl="1"/>
            <a:r>
              <a:rPr lang="en-US" altLang="zh-CN" dirty="0"/>
              <a:t>Baseline&lt;solution 1&lt;solution 2&lt;solution3</a:t>
            </a:r>
            <a:endParaRPr lang="zh-CN" altLang="en-US" dirty="0"/>
          </a:p>
        </p:txBody>
      </p:sp>
      <p:sp>
        <p:nvSpPr>
          <p:cNvPr id="4" name="标题 3">
            <a:extLst>
              <a:ext uri="{FF2B5EF4-FFF2-40B4-BE49-F238E27FC236}">
                <a16:creationId xmlns:a16="http://schemas.microsoft.com/office/drawing/2014/main" id="{0E18A7A2-AA31-4D6F-845B-BB41C8C3E0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Writing skills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120046553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wrap="square">
        <a:spAutoFit/>
      </a:bodyPr>
      <a:lstStyle>
        <a:defPPr>
          <a:defRPr dirty="0" smtClean="0">
            <a:latin typeface="微软雅黑" pitchFamily="34" charset="-122"/>
            <a:ea typeface="微软雅黑" pitchFamily="34" charset="-122"/>
          </a:defRPr>
        </a:defPPr>
      </a:lstStyle>
    </a:spDef>
    <a:lnDef>
      <a:spPr>
        <a:ln w="19050">
          <a:solidFill>
            <a:schemeClr val="tx1"/>
          </a:solidFill>
          <a:tailEnd type="triangl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 algn="l">
          <a:defRPr dirty="0" smtClean="0">
            <a:latin typeface="微软雅黑" panose="020B0503020204020204" pitchFamily="34" charset="-122"/>
            <a:ea typeface="微软雅黑" panose="020B0503020204020204" pitchFamily="34" charset="-122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wsh答辩" id="{04017E27-01F6-4C48-BB9D-DAB75066864B}" vid="{0642D14E-0680-BF47-9FE6-EE2E04DFE772}"/>
    </a:ext>
  </a:extLst>
</a:theme>
</file>

<file path=ppt/theme/theme2.xml><?xml version="1.0" encoding="utf-8"?>
<a:theme xmlns:a="http://schemas.openxmlformats.org/drawingml/2006/main" name="毕设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1">
      <a:majorFont>
        <a:latin typeface="Arial Black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sh答辩" id="{04017E27-01F6-4C48-BB9D-DAB75066864B}" vid="{A580D086-0C03-CD49-BF00-8BBA58F514D6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1_Office 主题​​</Template>
  <TotalTime>4728</TotalTime>
  <Words>450</Words>
  <Application>Microsoft Office PowerPoint</Application>
  <PresentationFormat>宽屏</PresentationFormat>
  <Paragraphs>42</Paragraphs>
  <Slides>6</Slides>
  <Notes>2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6</vt:i4>
      </vt:variant>
    </vt:vector>
  </HeadingPairs>
  <TitlesOfParts>
    <vt:vector size="14" baseType="lpstr">
      <vt:lpstr>-apple-system</vt:lpstr>
      <vt:lpstr>inherit</vt:lpstr>
      <vt:lpstr>等线</vt:lpstr>
      <vt:lpstr>微软雅黑</vt:lpstr>
      <vt:lpstr>Arial</vt:lpstr>
      <vt:lpstr>Wingdings</vt:lpstr>
      <vt:lpstr>1_Office 主题​​</vt:lpstr>
      <vt:lpstr>毕设</vt:lpstr>
      <vt:lpstr>AFault-Tolerant Million Qubit-Scale Distributed Quantum Computer</vt:lpstr>
      <vt:lpstr>Background </vt:lpstr>
      <vt:lpstr>Main contributions</vt:lpstr>
      <vt:lpstr>Method-多芯片EMS</vt:lpstr>
      <vt:lpstr>Method-多芯片EDU优化方法</vt:lpstr>
      <vt:lpstr>Writing skills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无数据模型量化论文分享：ZeroQ</dc:title>
  <dc:creator>x338</dc:creator>
  <cp:lastModifiedBy>永尚 李</cp:lastModifiedBy>
  <cp:revision>77</cp:revision>
  <dcterms:created xsi:type="dcterms:W3CDTF">2023-05-31T05:10:39Z</dcterms:created>
  <dcterms:modified xsi:type="dcterms:W3CDTF">2025-03-09T07:49:23Z</dcterms:modified>
</cp:coreProperties>
</file>