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763" r:id="rId1"/>
  </p:sldMasterIdLst>
  <p:notesMasterIdLst>
    <p:notesMasterId r:id="rId8"/>
  </p:notesMasterIdLst>
  <p:handoutMasterIdLst>
    <p:handoutMasterId r:id="rId9"/>
  </p:handoutMasterIdLst>
  <p:sldIdLst>
    <p:sldId id="283" r:id="rId2"/>
    <p:sldId id="327" r:id="rId3"/>
    <p:sldId id="328" r:id="rId4"/>
    <p:sldId id="329" r:id="rId5"/>
    <p:sldId id="326" r:id="rId6"/>
    <p:sldId id="302" r:id="rId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等线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等线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等线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等线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等线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等线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等线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等线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等线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陈铭瑜" initials="陈铭瑜" lastIdx="1" clrIdx="0">
    <p:extLst>
      <p:ext uri="{19B8F6BF-5375-455C-9EA6-DF929625EA0E}">
        <p15:presenceInfo xmlns:p15="http://schemas.microsoft.com/office/powerpoint/2012/main" userId="76a052b0ba8a84d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6"/>
    <a:srgbClr val="A2C5E1"/>
    <a:srgbClr val="9FC6E5"/>
    <a:srgbClr val="0575CA"/>
    <a:srgbClr val="004287"/>
    <a:srgbClr val="FF37D0"/>
    <a:srgbClr val="FFA1A9"/>
    <a:srgbClr val="D9E8F6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主题样式 1 - 强调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主题样式 1 - 强调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15"/>
    <p:restoredTop sz="78936"/>
  </p:normalViewPr>
  <p:slideViewPr>
    <p:cSldViewPr snapToGrid="0">
      <p:cViewPr>
        <p:scale>
          <a:sx n="101" d="100"/>
          <a:sy n="101" d="100"/>
        </p:scale>
        <p:origin x="352" y="11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95" d="100"/>
          <a:sy n="95" d="100"/>
        </p:scale>
        <p:origin x="233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BC5641AA-F12D-5B4D-940E-2065DAB2677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43AC148-0F1D-5C4F-BAF1-DF45371BA95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0A5618-388C-F646-B0AF-59535B339842}" type="datetimeFigureOut">
              <a:rPr lang="zh-CN" altLang="en-US"/>
              <a:t>2025/5/18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4ADEC24-5676-004F-9B91-F7ACBD6C59B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3B95BBB-FE5C-524B-90B6-BDA4FC1DE2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BB989-E215-2D42-8D21-2BBC35CDCCFA}" type="slidenum">
              <a:r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678174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8" name="Shape 8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520793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200">
        <a:latin typeface="+mj-lt"/>
        <a:ea typeface="+mj-ea"/>
        <a:cs typeface="+mj-cs"/>
        <a:sym typeface="等线"/>
      </a:defRPr>
    </a:lvl1pPr>
    <a:lvl2pPr indent="228600" latinLnBrk="0">
      <a:defRPr sz="1200">
        <a:latin typeface="+mj-lt"/>
        <a:ea typeface="+mj-ea"/>
        <a:cs typeface="+mj-cs"/>
        <a:sym typeface="等线"/>
      </a:defRPr>
    </a:lvl2pPr>
    <a:lvl3pPr indent="457200" latinLnBrk="0">
      <a:defRPr sz="1200">
        <a:latin typeface="+mj-lt"/>
        <a:ea typeface="+mj-ea"/>
        <a:cs typeface="+mj-cs"/>
        <a:sym typeface="等线"/>
      </a:defRPr>
    </a:lvl3pPr>
    <a:lvl4pPr indent="685800" latinLnBrk="0">
      <a:defRPr sz="1200">
        <a:latin typeface="+mj-lt"/>
        <a:ea typeface="+mj-ea"/>
        <a:cs typeface="+mj-cs"/>
        <a:sym typeface="等线"/>
      </a:defRPr>
    </a:lvl4pPr>
    <a:lvl5pPr indent="914400" latinLnBrk="0">
      <a:defRPr sz="1200">
        <a:latin typeface="+mj-lt"/>
        <a:ea typeface="+mj-ea"/>
        <a:cs typeface="+mj-cs"/>
        <a:sym typeface="等线"/>
      </a:defRPr>
    </a:lvl5pPr>
    <a:lvl6pPr indent="1143000" latinLnBrk="0">
      <a:defRPr sz="1200">
        <a:latin typeface="+mj-lt"/>
        <a:ea typeface="+mj-ea"/>
        <a:cs typeface="+mj-cs"/>
        <a:sym typeface="等线"/>
      </a:defRPr>
    </a:lvl6pPr>
    <a:lvl7pPr indent="1371600" latinLnBrk="0">
      <a:defRPr sz="1200">
        <a:latin typeface="+mj-lt"/>
        <a:ea typeface="+mj-ea"/>
        <a:cs typeface="+mj-cs"/>
        <a:sym typeface="等线"/>
      </a:defRPr>
    </a:lvl7pPr>
    <a:lvl8pPr indent="1600200" latinLnBrk="0">
      <a:defRPr sz="1200">
        <a:latin typeface="+mj-lt"/>
        <a:ea typeface="+mj-ea"/>
        <a:cs typeface="+mj-cs"/>
        <a:sym typeface="等线"/>
      </a:defRPr>
    </a:lvl8pPr>
    <a:lvl9pPr indent="1828800" latinLnBrk="0">
      <a:defRPr sz="1200">
        <a:latin typeface="+mj-lt"/>
        <a:ea typeface="+mj-ea"/>
        <a:cs typeface="+mj-cs"/>
        <a:sym typeface="等线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/>
          </a:p>
        </p:txBody>
      </p:sp>
    </p:spTree>
    <p:extLst>
      <p:ext uri="{BB962C8B-B14F-4D97-AF65-F5344CB8AC3E}">
        <p14:creationId xmlns:p14="http://schemas.microsoft.com/office/powerpoint/2010/main" val="2127730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20441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43295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直接连接符 6"/>
          <p:cNvSpPr/>
          <p:nvPr/>
        </p:nvSpPr>
        <p:spPr>
          <a:xfrm>
            <a:off x="-1" y="785812"/>
            <a:ext cx="11176001" cy="1"/>
          </a:xfrm>
          <a:prstGeom prst="line">
            <a:avLst/>
          </a:prstGeom>
          <a:ln w="25400">
            <a:solidFill>
              <a:srgbClr val="648BB6">
                <a:alpha val="50000"/>
              </a:srgbClr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37" name="图片 6" descr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0542" y="4057650"/>
            <a:ext cx="4399361" cy="1243013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矩形 19"/>
          <p:cNvSpPr/>
          <p:nvPr/>
        </p:nvSpPr>
        <p:spPr>
          <a:xfrm>
            <a:off x="1468753" y="2419350"/>
            <a:ext cx="8918628" cy="2076450"/>
          </a:xfrm>
          <a:prstGeom prst="rect">
            <a:avLst/>
          </a:prstGeom>
          <a:ln w="25400">
            <a:solidFill>
              <a:srgbClr val="4B649F"/>
            </a:solidFill>
            <a:miter/>
          </a:ln>
        </p:spPr>
        <p:txBody>
          <a:bodyPr lIns="45718" tIns="45718" rIns="45718" bIns="45718" anchor="ctr"/>
          <a:lstStyle/>
          <a:p>
            <a:pPr algn="ctr" defTabSz="685800">
              <a:defRPr sz="1300">
                <a:solidFill>
                  <a:srgbClr val="FFFFFF"/>
                </a:solidFill>
                <a:latin typeface="+mn-lt"/>
                <a:ea typeface="+mn-ea"/>
                <a:cs typeface="+mn-cs"/>
                <a:sym typeface="等线"/>
              </a:defRPr>
            </a:pPr>
            <a:endParaRPr/>
          </a:p>
        </p:txBody>
      </p:sp>
      <p:grpSp>
        <p:nvGrpSpPr>
          <p:cNvPr id="41" name="Group 1"/>
          <p:cNvGrpSpPr/>
          <p:nvPr/>
        </p:nvGrpSpPr>
        <p:grpSpPr>
          <a:xfrm>
            <a:off x="9993284" y="4295768"/>
            <a:ext cx="558405" cy="528640"/>
            <a:chOff x="-1" y="-1"/>
            <a:chExt cx="558404" cy="528639"/>
          </a:xfrm>
        </p:grpSpPr>
        <p:sp>
          <p:nvSpPr>
            <p:cNvPr id="39" name="矩形 21"/>
            <p:cNvSpPr/>
            <p:nvPr/>
          </p:nvSpPr>
          <p:spPr>
            <a:xfrm>
              <a:off x="201215" y="171450"/>
              <a:ext cx="357189" cy="357189"/>
            </a:xfrm>
            <a:prstGeom prst="rect">
              <a:avLst/>
            </a:pr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等线"/>
                </a:defRPr>
              </a:pPr>
              <a:endParaRPr/>
            </a:p>
          </p:txBody>
        </p:sp>
        <p:sp>
          <p:nvSpPr>
            <p:cNvPr id="40" name="矩形 22"/>
            <p:cNvSpPr/>
            <p:nvPr/>
          </p:nvSpPr>
          <p:spPr>
            <a:xfrm>
              <a:off x="-2" y="-2"/>
              <a:ext cx="355998" cy="356000"/>
            </a:xfrm>
            <a:prstGeom prst="rect">
              <a:avLst/>
            </a:prstGeom>
            <a:solidFill>
              <a:srgbClr val="A9D18E">
                <a:alpha val="67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等线"/>
                </a:defRPr>
              </a:pPr>
              <a:endParaRPr/>
            </a:p>
          </p:txBody>
        </p:sp>
      </p:grpSp>
      <p:grpSp>
        <p:nvGrpSpPr>
          <p:cNvPr id="44" name="Group 3"/>
          <p:cNvGrpSpPr/>
          <p:nvPr/>
        </p:nvGrpSpPr>
        <p:grpSpPr>
          <a:xfrm>
            <a:off x="1411602" y="2184199"/>
            <a:ext cx="470300" cy="470300"/>
            <a:chOff x="0" y="-1"/>
            <a:chExt cx="470298" cy="470299"/>
          </a:xfrm>
        </p:grpSpPr>
        <p:sp>
          <p:nvSpPr>
            <p:cNvPr id="42" name="矩形 24"/>
            <p:cNvSpPr/>
            <p:nvPr/>
          </p:nvSpPr>
          <p:spPr>
            <a:xfrm>
              <a:off x="-1" y="-2"/>
              <a:ext cx="356000" cy="355999"/>
            </a:xfrm>
            <a:prstGeom prst="rect">
              <a:avLst/>
            </a:pr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等线"/>
                </a:defRPr>
              </a:pPr>
              <a:endParaRPr/>
            </a:p>
          </p:txBody>
        </p:sp>
        <p:sp>
          <p:nvSpPr>
            <p:cNvPr id="43" name="矩形 25"/>
            <p:cNvSpPr/>
            <p:nvPr/>
          </p:nvSpPr>
          <p:spPr>
            <a:xfrm>
              <a:off x="114299" y="114300"/>
              <a:ext cx="356000" cy="355999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等线"/>
                </a:defRPr>
              </a:pPr>
              <a:endParaRPr/>
            </a:p>
          </p:txBody>
        </p:sp>
      </p:grpSp>
      <p:sp>
        <p:nvSpPr>
          <p:cNvPr id="45" name="标题文本"/>
          <p:cNvSpPr txBox="1">
            <a:spLocks noGrp="1"/>
          </p:cNvSpPr>
          <p:nvPr>
            <p:ph type="title"/>
          </p:nvPr>
        </p:nvSpPr>
        <p:spPr>
          <a:xfrm>
            <a:off x="1646752" y="2546030"/>
            <a:ext cx="8585849" cy="1783084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203864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/>
          </a:p>
        </p:txBody>
      </p:sp>
      <p:pic>
        <p:nvPicPr>
          <p:cNvPr id="3" name="图形 2">
            <a:extLst>
              <a:ext uri="{FF2B5EF4-FFF2-40B4-BE49-F238E27FC236}">
                <a16:creationId xmlns:a16="http://schemas.microsoft.com/office/drawing/2014/main" id="{4204FA2E-24C8-9AC7-4593-5BE767F48B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55345" y="17027"/>
            <a:ext cx="44704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568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3_Custom Layout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直接连接符 6"/>
          <p:cNvSpPr/>
          <p:nvPr/>
        </p:nvSpPr>
        <p:spPr>
          <a:xfrm>
            <a:off x="-1" y="785812"/>
            <a:ext cx="11176001" cy="1"/>
          </a:xfrm>
          <a:prstGeom prst="line">
            <a:avLst/>
          </a:prstGeom>
          <a:ln w="25400">
            <a:solidFill>
              <a:schemeClr val="bg1">
                <a:alpha val="50000"/>
              </a:schemeClr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37" name="图片 6" descr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0542" y="4057650"/>
            <a:ext cx="4399361" cy="1243013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矩形 19"/>
          <p:cNvSpPr/>
          <p:nvPr/>
        </p:nvSpPr>
        <p:spPr>
          <a:xfrm>
            <a:off x="1468753" y="2419350"/>
            <a:ext cx="8918628" cy="2076450"/>
          </a:xfrm>
          <a:prstGeom prst="rect">
            <a:avLst/>
          </a:prstGeom>
          <a:ln w="25400">
            <a:solidFill>
              <a:srgbClr val="4B649F"/>
            </a:solidFill>
            <a:miter/>
          </a:ln>
        </p:spPr>
        <p:txBody>
          <a:bodyPr lIns="45718" tIns="45718" rIns="45718" bIns="45718" anchor="ctr"/>
          <a:lstStyle/>
          <a:p>
            <a:pPr algn="ctr" defTabSz="685800">
              <a:defRPr sz="1300">
                <a:solidFill>
                  <a:srgbClr val="FFFFFF"/>
                </a:solidFill>
                <a:latin typeface="+mn-lt"/>
                <a:ea typeface="+mn-ea"/>
                <a:cs typeface="+mn-cs"/>
                <a:sym typeface="等线"/>
              </a:defRPr>
            </a:pPr>
            <a:endParaRPr/>
          </a:p>
        </p:txBody>
      </p:sp>
      <p:grpSp>
        <p:nvGrpSpPr>
          <p:cNvPr id="41" name="Group 1"/>
          <p:cNvGrpSpPr/>
          <p:nvPr/>
        </p:nvGrpSpPr>
        <p:grpSpPr>
          <a:xfrm>
            <a:off x="9993284" y="4295768"/>
            <a:ext cx="558405" cy="528640"/>
            <a:chOff x="-1" y="-1"/>
            <a:chExt cx="558404" cy="528639"/>
          </a:xfrm>
        </p:grpSpPr>
        <p:sp>
          <p:nvSpPr>
            <p:cNvPr id="39" name="矩形 21"/>
            <p:cNvSpPr/>
            <p:nvPr/>
          </p:nvSpPr>
          <p:spPr>
            <a:xfrm>
              <a:off x="201215" y="171450"/>
              <a:ext cx="357189" cy="357189"/>
            </a:xfrm>
            <a:prstGeom prst="rect">
              <a:avLst/>
            </a:pr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等线"/>
                </a:defRPr>
              </a:pPr>
              <a:endParaRPr/>
            </a:p>
          </p:txBody>
        </p:sp>
        <p:sp>
          <p:nvSpPr>
            <p:cNvPr id="40" name="矩形 22"/>
            <p:cNvSpPr/>
            <p:nvPr/>
          </p:nvSpPr>
          <p:spPr>
            <a:xfrm>
              <a:off x="-2" y="-2"/>
              <a:ext cx="355998" cy="356000"/>
            </a:xfrm>
            <a:prstGeom prst="rect">
              <a:avLst/>
            </a:prstGeom>
            <a:solidFill>
              <a:srgbClr val="A9D18E">
                <a:alpha val="67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等线"/>
                </a:defRPr>
              </a:pPr>
              <a:endParaRPr/>
            </a:p>
          </p:txBody>
        </p:sp>
      </p:grpSp>
      <p:grpSp>
        <p:nvGrpSpPr>
          <p:cNvPr id="44" name="Group 3"/>
          <p:cNvGrpSpPr/>
          <p:nvPr/>
        </p:nvGrpSpPr>
        <p:grpSpPr>
          <a:xfrm>
            <a:off x="1411602" y="2184199"/>
            <a:ext cx="470300" cy="470300"/>
            <a:chOff x="0" y="-1"/>
            <a:chExt cx="470298" cy="470299"/>
          </a:xfrm>
        </p:grpSpPr>
        <p:sp>
          <p:nvSpPr>
            <p:cNvPr id="42" name="矩形 24"/>
            <p:cNvSpPr/>
            <p:nvPr/>
          </p:nvSpPr>
          <p:spPr>
            <a:xfrm>
              <a:off x="-1" y="-2"/>
              <a:ext cx="356000" cy="355999"/>
            </a:xfrm>
            <a:prstGeom prst="rect">
              <a:avLst/>
            </a:pr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等线"/>
                </a:defRPr>
              </a:pPr>
              <a:endParaRPr/>
            </a:p>
          </p:txBody>
        </p:sp>
        <p:sp>
          <p:nvSpPr>
            <p:cNvPr id="43" name="矩形 25"/>
            <p:cNvSpPr/>
            <p:nvPr/>
          </p:nvSpPr>
          <p:spPr>
            <a:xfrm>
              <a:off x="114299" y="114300"/>
              <a:ext cx="356000" cy="355999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等线"/>
                </a:defRPr>
              </a:pPr>
              <a:endParaRPr/>
            </a:p>
          </p:txBody>
        </p:sp>
      </p:grpSp>
      <p:sp>
        <p:nvSpPr>
          <p:cNvPr id="45" name="标题文本"/>
          <p:cNvSpPr txBox="1">
            <a:spLocks noGrp="1"/>
          </p:cNvSpPr>
          <p:nvPr>
            <p:ph type="title"/>
          </p:nvPr>
        </p:nvSpPr>
        <p:spPr>
          <a:xfrm>
            <a:off x="1646752" y="2546030"/>
            <a:ext cx="8585849" cy="1783084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dirty="0"/>
          </a:p>
        </p:txBody>
      </p:sp>
      <p:pic>
        <p:nvPicPr>
          <p:cNvPr id="3" name="图形 2">
            <a:extLst>
              <a:ext uri="{FF2B5EF4-FFF2-40B4-BE49-F238E27FC236}">
                <a16:creationId xmlns:a16="http://schemas.microsoft.com/office/drawing/2014/main" id="{2B4BCC4F-9D84-5719-2894-5A820C2A714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55345" y="17027"/>
            <a:ext cx="44704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71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正文级别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/>
              <a:t>编辑母版文本样式
第二级
第三级
第四级
第五级</a:t>
            </a:r>
            <a:endParaRPr/>
          </a:p>
        </p:txBody>
      </p:sp>
      <p:sp>
        <p:nvSpPr>
          <p:cNvPr id="54" name="标题文本"/>
          <p:cNvSpPr txBox="1">
            <a:spLocks noGrp="1"/>
          </p:cNvSpPr>
          <p:nvPr>
            <p:ph type="title"/>
          </p:nvPr>
        </p:nvSpPr>
        <p:spPr>
          <a:xfrm>
            <a:off x="390617" y="97915"/>
            <a:ext cx="7022237" cy="60704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55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066306" y="6400414"/>
            <a:ext cx="286293" cy="27699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/>
              <a:t>‹#›</a:t>
            </a:fld>
            <a:endParaRPr lang="zh-CN" altLang="en-US"/>
          </a:p>
        </p:txBody>
      </p:sp>
      <p:sp>
        <p:nvSpPr>
          <p:cNvPr id="2" name="页脚占位符 1">
            <a:extLst>
              <a:ext uri="{FF2B5EF4-FFF2-40B4-BE49-F238E27FC236}">
                <a16:creationId xmlns:a16="http://schemas.microsoft.com/office/drawing/2014/main" id="{9ACEAA59-2989-9549-A139-8EEC0EE4FE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kumimoji="1" lang="en" altLang="zh-CN"/>
              <a:t>A Comprehensive Survey and Experimental Study of Subgraph Matching: Trends, Unbiasedness, and Interaction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04767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仅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1CFE74D-9093-424B-8FC5-1B712262AB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CN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3185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60F731B-C75F-1008-DC3C-80FD1B7BD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CN" smtClean="0"/>
              <a:pPr/>
              <a:t>‹#›</a:t>
            </a:fld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D3BD483-A7D1-F5D1-E116-FCC5D1673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CN"/>
              <a:t>A Comprehensive Survey and Experimental Study of Subgraph Matching: Trends, Unbiasedness, and Interaction</a:t>
            </a:r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3FA36A1-C87E-723C-748D-278FE6F3EBE8}"/>
              </a:ext>
            </a:extLst>
          </p:cNvPr>
          <p:cNvSpPr/>
          <p:nvPr userDrawn="1"/>
        </p:nvSpPr>
        <p:spPr>
          <a:xfrm rot="20546948">
            <a:off x="-626464" y="86277"/>
            <a:ext cx="6306584" cy="138292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5492AB2-358E-4D48-C2C6-98E590CF2DCB}"/>
              </a:ext>
            </a:extLst>
          </p:cNvPr>
          <p:cNvSpPr/>
          <p:nvPr userDrawn="1"/>
        </p:nvSpPr>
        <p:spPr>
          <a:xfrm>
            <a:off x="393700" y="422246"/>
            <a:ext cx="6324600" cy="10636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9" name="标题 8">
            <a:extLst>
              <a:ext uri="{FF2B5EF4-FFF2-40B4-BE49-F238E27FC236}">
                <a16:creationId xmlns:a16="http://schemas.microsoft.com/office/drawing/2014/main" id="{E4AAB427-3870-7466-1229-567044F73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0" y="660126"/>
            <a:ext cx="6324600" cy="58789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6116416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自定义版式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60F731B-C75F-1008-DC3C-80FD1B7BD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CN" smtClean="0"/>
              <a:pPr/>
              <a:t>‹#›</a:t>
            </a:fld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D3BD483-A7D1-F5D1-E116-FCC5D1673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CN"/>
              <a:t>A Comprehensive Survey and Experimental Study of Subgraph Matching: Trends, Unbiasedness, and Interaction</a:t>
            </a:r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3FA36A1-C87E-723C-748D-278FE6F3EBE8}"/>
              </a:ext>
            </a:extLst>
          </p:cNvPr>
          <p:cNvSpPr/>
          <p:nvPr userDrawn="1"/>
        </p:nvSpPr>
        <p:spPr>
          <a:xfrm rot="20546948">
            <a:off x="-626464" y="86277"/>
            <a:ext cx="6306584" cy="138292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5492AB2-358E-4D48-C2C6-98E590CF2DCB}"/>
              </a:ext>
            </a:extLst>
          </p:cNvPr>
          <p:cNvSpPr/>
          <p:nvPr userDrawn="1"/>
        </p:nvSpPr>
        <p:spPr>
          <a:xfrm>
            <a:off x="393700" y="422246"/>
            <a:ext cx="6324600" cy="10636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9" name="标题 8">
            <a:extLst>
              <a:ext uri="{FF2B5EF4-FFF2-40B4-BE49-F238E27FC236}">
                <a16:creationId xmlns:a16="http://schemas.microsoft.com/office/drawing/2014/main" id="{E4AAB427-3870-7466-1229-567044F73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0" y="660126"/>
            <a:ext cx="6324600" cy="58789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31BDCD6A-6F87-EC0A-4181-FF6FD64E937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93700" y="1937288"/>
            <a:ext cx="11183534" cy="4153950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39831600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自定义版式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60F731B-C75F-1008-DC3C-80FD1B7BD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CN" smtClean="0"/>
              <a:pPr/>
              <a:t>‹#›</a:t>
            </a:fld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D3BD483-A7D1-F5D1-E116-FCC5D1673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CN"/>
              <a:t>A Comprehensive Survey and Experimental Study of Subgraph Matching: Trends, Unbiasedness, and Interaction</a:t>
            </a:r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5492AB2-358E-4D48-C2C6-98E590CF2DCB}"/>
              </a:ext>
            </a:extLst>
          </p:cNvPr>
          <p:cNvSpPr/>
          <p:nvPr userDrawn="1"/>
        </p:nvSpPr>
        <p:spPr>
          <a:xfrm>
            <a:off x="336551" y="374405"/>
            <a:ext cx="568422" cy="5878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9" name="标题 8">
            <a:extLst>
              <a:ext uri="{FF2B5EF4-FFF2-40B4-BE49-F238E27FC236}">
                <a16:creationId xmlns:a16="http://schemas.microsoft.com/office/drawing/2014/main" id="{E4AAB427-3870-7466-1229-567044F73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377" y="384597"/>
            <a:ext cx="6324600" cy="587894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4381794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自定义版式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60F731B-C75F-1008-DC3C-80FD1B7BD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CN" smtClean="0"/>
              <a:pPr/>
              <a:t>‹#›</a:t>
            </a:fld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D3BD483-A7D1-F5D1-E116-FCC5D1673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CN"/>
              <a:t>A Comprehensive Survey and Experimental Study of Subgraph Matching: Trends, Unbiasedness, and Interaction</a:t>
            </a:r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5492AB2-358E-4D48-C2C6-98E590CF2DCB}"/>
              </a:ext>
            </a:extLst>
          </p:cNvPr>
          <p:cNvSpPr/>
          <p:nvPr userDrawn="1"/>
        </p:nvSpPr>
        <p:spPr>
          <a:xfrm>
            <a:off x="336551" y="374405"/>
            <a:ext cx="568422" cy="5878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9" name="标题 8">
            <a:extLst>
              <a:ext uri="{FF2B5EF4-FFF2-40B4-BE49-F238E27FC236}">
                <a16:creationId xmlns:a16="http://schemas.microsoft.com/office/drawing/2014/main" id="{E4AAB427-3870-7466-1229-567044F73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377" y="384597"/>
            <a:ext cx="6324600" cy="587894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2" name="内容占位符 6">
            <a:extLst>
              <a:ext uri="{FF2B5EF4-FFF2-40B4-BE49-F238E27FC236}">
                <a16:creationId xmlns:a16="http://schemas.microsoft.com/office/drawing/2014/main" id="{08464E04-56AF-34E8-CCF8-B6EBF21D826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93700" y="1300766"/>
            <a:ext cx="11183534" cy="4790472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1163653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梯形 4">
            <a:extLst>
              <a:ext uri="{FF2B5EF4-FFF2-40B4-BE49-F238E27FC236}">
                <a16:creationId xmlns:a16="http://schemas.microsoft.com/office/drawing/2014/main" id="{2BB55B64-DB03-FD40-C5DF-A210E91065D8}"/>
              </a:ext>
            </a:extLst>
          </p:cNvPr>
          <p:cNvSpPr/>
          <p:nvPr userDrawn="1"/>
        </p:nvSpPr>
        <p:spPr>
          <a:xfrm rot="3640001">
            <a:off x="4297568" y="-5047131"/>
            <a:ext cx="1382507" cy="17209438"/>
          </a:xfrm>
          <a:prstGeom prst="trapezoid">
            <a:avLst/>
          </a:prstGeom>
          <a:solidFill>
            <a:schemeClr val="accent5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9" name="标题 8">
            <a:extLst>
              <a:ext uri="{FF2B5EF4-FFF2-40B4-BE49-F238E27FC236}">
                <a16:creationId xmlns:a16="http://schemas.microsoft.com/office/drawing/2014/main" id="{BF4078D0-F51B-6A81-1742-B758C4CE0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7372" y="2969625"/>
            <a:ext cx="6583595" cy="918749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ADAAAFB-3561-B63B-FF76-43025F1B882F}"/>
              </a:ext>
            </a:extLst>
          </p:cNvPr>
          <p:cNvSpPr/>
          <p:nvPr userDrawn="1"/>
        </p:nvSpPr>
        <p:spPr>
          <a:xfrm rot="18707441">
            <a:off x="-4109110" y="2644417"/>
            <a:ext cx="13907094" cy="2981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269839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6C67E87B-BCC9-F413-07FF-E0DCD0864B4B}"/>
              </a:ext>
            </a:extLst>
          </p:cNvPr>
          <p:cNvSpPr/>
          <p:nvPr userDrawn="1"/>
        </p:nvSpPr>
        <p:spPr>
          <a:xfrm>
            <a:off x="10893049" y="6356350"/>
            <a:ext cx="649705" cy="365125"/>
          </a:xfrm>
          <a:prstGeom prst="ellipse">
            <a:avLst/>
          </a:prstGeom>
          <a:solidFill>
            <a:schemeClr val="accent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" name="直接连接符 6"/>
          <p:cNvSpPr/>
          <p:nvPr/>
        </p:nvSpPr>
        <p:spPr>
          <a:xfrm>
            <a:off x="-1" y="785812"/>
            <a:ext cx="11176001" cy="1"/>
          </a:xfrm>
          <a:prstGeom prst="line">
            <a:avLst/>
          </a:prstGeom>
          <a:ln w="25400">
            <a:solidFill>
              <a:srgbClr val="648BB6">
                <a:alpha val="50000"/>
              </a:srgbClr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5" name="正文级别 1…"/>
          <p:cNvSpPr txBox="1">
            <a:spLocks noGrp="1"/>
          </p:cNvSpPr>
          <p:nvPr>
            <p:ph type="body" idx="1"/>
          </p:nvPr>
        </p:nvSpPr>
        <p:spPr>
          <a:xfrm>
            <a:off x="190004" y="902526"/>
            <a:ext cx="11792201" cy="5379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 err="1"/>
              <a:t>正文级别</a:t>
            </a:r>
            <a:r>
              <a:rPr dirty="0"/>
              <a:t> 1</a:t>
            </a:r>
          </a:p>
          <a:p>
            <a:pPr lvl="1"/>
            <a:r>
              <a:rPr dirty="0" err="1"/>
              <a:t>正文级别</a:t>
            </a:r>
            <a:r>
              <a:rPr dirty="0"/>
              <a:t> 2</a:t>
            </a:r>
          </a:p>
          <a:p>
            <a:pPr lvl="2"/>
            <a:r>
              <a:rPr dirty="0" err="1"/>
              <a:t>正文级别</a:t>
            </a:r>
            <a:r>
              <a:rPr dirty="0"/>
              <a:t> 3</a:t>
            </a:r>
          </a:p>
          <a:p>
            <a:pPr lvl="3"/>
            <a:r>
              <a:rPr dirty="0" err="1"/>
              <a:t>正文级别</a:t>
            </a:r>
            <a:r>
              <a:rPr dirty="0"/>
              <a:t> 4</a:t>
            </a:r>
          </a:p>
          <a:p>
            <a:pPr lvl="4"/>
            <a:r>
              <a:rPr dirty="0" err="1"/>
              <a:t>正文级别</a:t>
            </a:r>
            <a:r>
              <a:rPr dirty="0"/>
              <a:t> 5</a:t>
            </a:r>
          </a:p>
        </p:txBody>
      </p:sp>
      <p:sp>
        <p:nvSpPr>
          <p:cNvPr id="7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032853" y="6400414"/>
            <a:ext cx="286293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ctr">
              <a:defRPr sz="1200" b="1">
                <a:solidFill>
                  <a:schemeClr val="bg1"/>
                </a:solidFill>
                <a:latin typeface="+mn-lt"/>
                <a:ea typeface="+mn-ea"/>
                <a:cs typeface="+mn-cs"/>
                <a:sym typeface="等线"/>
              </a:defRPr>
            </a:lvl1pPr>
          </a:lstStyle>
          <a:p>
            <a:fld id="{86CB4B4D-7CA3-9044-876B-883B54F8677D}" type="slidenum">
              <a:rPr lang="en-US" altLang="zh-CN" smtClean="0"/>
              <a:pPr/>
              <a:t>‹#›</a:t>
            </a:fld>
            <a:endParaRPr lang="zh-CN" altLang="en-US" dirty="0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ADFC506-B5B6-7A02-5EFA-751408C08C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" altLang="zh-CN"/>
              <a:t>A Comprehensive Survey and Experimental Study of Subgraph Matching: Trends, Unbiasedness, and Interaction</a:t>
            </a:r>
            <a:endParaRPr kumimoji="1" lang="zh-CN" altLang="en-US"/>
          </a:p>
        </p:txBody>
      </p:sp>
      <p:pic>
        <p:nvPicPr>
          <p:cNvPr id="4" name="图形 3">
            <a:extLst>
              <a:ext uri="{FF2B5EF4-FFF2-40B4-BE49-F238E27FC236}">
                <a16:creationId xmlns:a16="http://schemas.microsoft.com/office/drawing/2014/main" id="{B8FA88FE-C49A-B2C5-EE8A-0BA4D4E520A4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55345" y="0"/>
            <a:ext cx="4470400" cy="8509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93763EEE-1289-F960-0256-974F289C45A4}"/>
              </a:ext>
            </a:extLst>
          </p:cNvPr>
          <p:cNvSpPr/>
          <p:nvPr userDrawn="1"/>
        </p:nvSpPr>
        <p:spPr>
          <a:xfrm>
            <a:off x="-236668" y="81204"/>
            <a:ext cx="7258905" cy="58789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223F5A53-38C2-F85C-BD8C-AD7AF3B01223}"/>
              </a:ext>
            </a:extLst>
          </p:cNvPr>
          <p:cNvSpPr/>
          <p:nvPr userDrawn="1"/>
        </p:nvSpPr>
        <p:spPr>
          <a:xfrm>
            <a:off x="-469000" y="-8226"/>
            <a:ext cx="705410" cy="766751"/>
          </a:xfrm>
          <a:prstGeom prst="ellipse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6" name="标题文本"/>
          <p:cNvSpPr txBox="1">
            <a:spLocks noGrp="1"/>
          </p:cNvSpPr>
          <p:nvPr>
            <p:ph type="title"/>
          </p:nvPr>
        </p:nvSpPr>
        <p:spPr>
          <a:xfrm>
            <a:off x="323232" y="81202"/>
            <a:ext cx="6583595" cy="5878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11" name="三角形 10">
            <a:extLst>
              <a:ext uri="{FF2B5EF4-FFF2-40B4-BE49-F238E27FC236}">
                <a16:creationId xmlns:a16="http://schemas.microsoft.com/office/drawing/2014/main" id="{1A3B1726-86B0-8498-AC2A-7402EB71498D}"/>
              </a:ext>
            </a:extLst>
          </p:cNvPr>
          <p:cNvSpPr/>
          <p:nvPr userDrawn="1"/>
        </p:nvSpPr>
        <p:spPr>
          <a:xfrm rot="5400000">
            <a:off x="6844456" y="258984"/>
            <a:ext cx="587894" cy="232332"/>
          </a:xfrm>
          <a:prstGeom prst="triangle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70545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71" r:id="rId2"/>
    <p:sldLayoutId id="2147483766" r:id="rId3"/>
    <p:sldLayoutId id="2147483769" r:id="rId4"/>
    <p:sldLayoutId id="2147483772" r:id="rId5"/>
    <p:sldLayoutId id="2147483773" r:id="rId6"/>
    <p:sldLayoutId id="2147483775" r:id="rId7"/>
    <p:sldLayoutId id="2147483776" r:id="rId8"/>
    <p:sldLayoutId id="2147483774" r:id="rId9"/>
  </p:sldLayoutIdLst>
  <p:hf sldNum="0" hdr="0" ftr="0" dt="0"/>
  <p:txStyles>
    <p:titleStyle>
      <a:lvl1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bg1"/>
          </a:solidFill>
          <a:uFillTx/>
          <a:latin typeface="微软雅黑"/>
          <a:ea typeface="微软雅黑"/>
          <a:cs typeface="微软雅黑"/>
          <a:sym typeface="微软雅黑"/>
        </a:defRPr>
      </a:lvl1pPr>
      <a:lvl2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B649F"/>
          </a:solidFill>
          <a:uFillTx/>
          <a:latin typeface="微软雅黑"/>
          <a:ea typeface="微软雅黑"/>
          <a:cs typeface="微软雅黑"/>
          <a:sym typeface="微软雅黑"/>
        </a:defRPr>
      </a:lvl2pPr>
      <a:lvl3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B649F"/>
          </a:solidFill>
          <a:uFillTx/>
          <a:latin typeface="微软雅黑"/>
          <a:ea typeface="微软雅黑"/>
          <a:cs typeface="微软雅黑"/>
          <a:sym typeface="微软雅黑"/>
        </a:defRPr>
      </a:lvl3pPr>
      <a:lvl4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B649F"/>
          </a:solidFill>
          <a:uFillTx/>
          <a:latin typeface="微软雅黑"/>
          <a:ea typeface="微软雅黑"/>
          <a:cs typeface="微软雅黑"/>
          <a:sym typeface="微软雅黑"/>
        </a:defRPr>
      </a:lvl4pPr>
      <a:lvl5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B649F"/>
          </a:solidFill>
          <a:uFillTx/>
          <a:latin typeface="微软雅黑"/>
          <a:ea typeface="微软雅黑"/>
          <a:cs typeface="微软雅黑"/>
          <a:sym typeface="微软雅黑"/>
        </a:defRPr>
      </a:lvl5pPr>
      <a:lvl6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B649F"/>
          </a:solidFill>
          <a:uFillTx/>
          <a:latin typeface="微软雅黑"/>
          <a:ea typeface="微软雅黑"/>
          <a:cs typeface="微软雅黑"/>
          <a:sym typeface="微软雅黑"/>
        </a:defRPr>
      </a:lvl6pPr>
      <a:lvl7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B649F"/>
          </a:solidFill>
          <a:uFillTx/>
          <a:latin typeface="微软雅黑"/>
          <a:ea typeface="微软雅黑"/>
          <a:cs typeface="微软雅黑"/>
          <a:sym typeface="微软雅黑"/>
        </a:defRPr>
      </a:lvl7pPr>
      <a:lvl8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B649F"/>
          </a:solidFill>
          <a:uFillTx/>
          <a:latin typeface="微软雅黑"/>
          <a:ea typeface="微软雅黑"/>
          <a:cs typeface="微软雅黑"/>
          <a:sym typeface="微软雅黑"/>
        </a:defRPr>
      </a:lvl8pPr>
      <a:lvl9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B649F"/>
          </a:solidFill>
          <a:uFillTx/>
          <a:latin typeface="微软雅黑"/>
          <a:ea typeface="微软雅黑"/>
          <a:cs typeface="微软雅黑"/>
          <a:sym typeface="微软雅黑"/>
        </a:defRPr>
      </a:lvl9pPr>
    </p:titleStyle>
    <p:bodyStyle>
      <a:lvl1pPr marL="355600" marR="0" indent="-355600" algn="l" defTabSz="91440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90000"/>
        <a:buFont typeface="Helvetica"/>
        <a:buChar char="❑"/>
        <a:tabLst/>
        <a:defRPr sz="2800" b="1" i="0" u="none" strike="noStrike" cap="none" spc="0" baseline="0">
          <a:solidFill>
            <a:srgbClr val="000000"/>
          </a:solidFill>
          <a:uFillTx/>
          <a:latin typeface="SimHei" panose="02010609060101010101" pitchFamily="49" charset="-122"/>
          <a:ea typeface="SimHei" panose="02010609060101010101" pitchFamily="49" charset="-122"/>
          <a:cs typeface="SimHei" panose="02010609060101010101" pitchFamily="49" charset="-122"/>
          <a:sym typeface="微软雅黑"/>
        </a:defRPr>
      </a:lvl1pPr>
      <a:lvl2pPr marL="724957" marR="0" indent="-274107" algn="l" defTabSz="91440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90000"/>
        <a:buFont typeface="Helvetica"/>
        <a:buChar char="■"/>
        <a:tabLst/>
        <a:defRPr sz="2400" b="0" i="0" u="none" strike="noStrike" cap="none" spc="0" baseline="0">
          <a:solidFill>
            <a:srgbClr val="000000"/>
          </a:solidFill>
          <a:uFillTx/>
          <a:latin typeface="Heiti SC Medium" pitchFamily="2" charset="-128"/>
          <a:ea typeface="Heiti SC Medium" pitchFamily="2" charset="-128"/>
          <a:cs typeface="Heiti SC Medium" pitchFamily="2" charset="-128"/>
          <a:sym typeface="微软雅黑"/>
        </a:defRPr>
      </a:lvl2pPr>
      <a:lvl3pPr marL="1095375" marR="0" indent="-382269" algn="l" defTabSz="91440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 typeface="Helvetica"/>
        <a:buChar char="❖"/>
        <a:tabLst/>
        <a:defRPr sz="2400" b="1" i="0" u="none" strike="noStrike" cap="none" spc="0" baseline="0">
          <a:solidFill>
            <a:srgbClr val="000000"/>
          </a:solidFill>
          <a:uFillTx/>
          <a:latin typeface="Kaiti SC Black" panose="02010600040101010101" pitchFamily="2" charset="-122"/>
          <a:ea typeface="Kaiti SC Black" panose="02010600040101010101" pitchFamily="2" charset="-122"/>
          <a:cs typeface="Kaiti SC Black" panose="02010600040101010101" pitchFamily="2" charset="-122"/>
          <a:sym typeface="微软雅黑"/>
        </a:defRPr>
      </a:lvl3pPr>
      <a:lvl4pPr marL="1389380" marR="0" indent="-355600" algn="l" defTabSz="91440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 typeface="Helvetica"/>
        <a:buChar char="✓"/>
        <a:tabLst/>
        <a:defRPr sz="2000" b="1" i="0" u="none" strike="noStrike" cap="none" spc="0" baseline="0"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4pPr>
      <a:lvl5pPr marL="1651000" marR="0" indent="-355600" algn="l" defTabSz="91440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 typeface="Helvetica"/>
        <a:buChar char="▪"/>
        <a:tabLst/>
        <a:defRPr sz="2800" b="1" i="0" u="none" strike="noStrike" cap="none" spc="0" baseline="0"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5pPr>
      <a:lvl6pPr marL="2641600" marR="0" indent="-355600" algn="l" defTabSz="914400" eaLnBrk="1" latinLnBrk="0" hangingPunct="1">
        <a:lnSpc>
          <a:spcPct val="114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Helvetica"/>
        <a:buChar char="•"/>
        <a:tabLst/>
        <a:defRPr sz="2800" b="1" i="0" u="none" strike="noStrike" cap="none" spc="0" baseline="0"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6pPr>
      <a:lvl7pPr marL="3098800" marR="0" indent="-355600" algn="l" defTabSz="914400" eaLnBrk="1" latinLnBrk="0" hangingPunct="1">
        <a:lnSpc>
          <a:spcPct val="114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Helvetica"/>
        <a:buChar char="•"/>
        <a:tabLst/>
        <a:defRPr sz="2800" b="1" i="0" u="none" strike="noStrike" cap="none" spc="0" baseline="0"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7pPr>
      <a:lvl8pPr marL="3556000" marR="0" indent="-355600" algn="l" defTabSz="914400" eaLnBrk="1" latinLnBrk="0" hangingPunct="1">
        <a:lnSpc>
          <a:spcPct val="114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Helvetica"/>
        <a:buChar char="•"/>
        <a:tabLst/>
        <a:defRPr sz="2800" b="1" i="0" u="none" strike="noStrike" cap="none" spc="0" baseline="0"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8pPr>
      <a:lvl9pPr marL="4013200" marR="0" indent="-355600" algn="l" defTabSz="914400" eaLnBrk="1" latinLnBrk="0" hangingPunct="1">
        <a:lnSpc>
          <a:spcPct val="114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Helvetica"/>
        <a:buChar char="•"/>
        <a:tabLst/>
        <a:defRPr sz="2800" b="1" i="0" u="none" strike="noStrike" cap="none" spc="0" baseline="0"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9pPr>
    </p:bodyStyle>
    <p:otherStyle>
      <a:lvl1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1pPr>
      <a:lvl2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2pPr>
      <a:lvl3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3pPr>
      <a:lvl4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4pPr>
      <a:lvl5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5pPr>
      <a:lvl6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6pPr>
      <a:lvl7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7pPr>
      <a:lvl8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8pPr>
      <a:lvl9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82AE05A4-7622-4F5D-B79B-8D0251028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685" y="432652"/>
            <a:ext cx="7670264" cy="587894"/>
          </a:xfrm>
        </p:spPr>
        <p:txBody>
          <a:bodyPr>
            <a:noAutofit/>
          </a:bodyPr>
          <a:lstStyle/>
          <a:p>
            <a:r>
              <a:rPr kumimoji="1" lang="en" altLang="zh-CN" sz="2000">
                <a:latin typeface="+mj-lt"/>
              </a:rPr>
              <a:t>S-SYNC: Shuttle and Swap Co-Optimization in Quantum Charge-Coupled Devices</a:t>
            </a:r>
            <a:endParaRPr kumimoji="1" lang="zh-CN" altLang="en-US" sz="2000">
              <a:latin typeface="+mj-lt"/>
            </a:endParaRPr>
          </a:p>
        </p:txBody>
      </p:sp>
      <p:sp>
        <p:nvSpPr>
          <p:cNvPr id="9" name="内容占位符 8">
            <a:extLst>
              <a:ext uri="{FF2B5EF4-FFF2-40B4-BE49-F238E27FC236}">
                <a16:creationId xmlns:a16="http://schemas.microsoft.com/office/drawing/2014/main" id="{088B8CF9-26B5-8263-AFC1-E43D7D26B39C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363772" y="2242449"/>
            <a:ext cx="11007725" cy="3086100"/>
          </a:xfrm>
        </p:spPr>
        <p:txBody>
          <a:bodyPr>
            <a:normAutofit/>
          </a:bodyPr>
          <a:lstStyle/>
          <a:p>
            <a:r>
              <a:rPr lang="zh-CN" altLang="en-US" sz="2400">
                <a:latin typeface="Calibri" panose="020F0502020204030204" pitchFamily="34" charset="0"/>
                <a:cs typeface="Calibri" panose="020F0502020204030204" pitchFamily="34" charset="0"/>
              </a:rPr>
              <a:t>背景</a:t>
            </a:r>
            <a:endParaRPr lang="en-US" altLang="zh-CN" sz="24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zh-CN" altLang="en-US" sz="2000">
                <a:latin typeface="Calibri" panose="020F0502020204030204" pitchFamily="34" charset="0"/>
                <a:cs typeface="Calibri" panose="020F0502020204030204" pitchFamily="34" charset="0"/>
              </a:rPr>
              <a:t>离子阱设备未来可期。</a:t>
            </a:r>
            <a:r>
              <a:rPr lang="en-US" altLang="zh-CN" sz="2000">
                <a:latin typeface="Calibri" panose="020F0502020204030204" pitchFamily="34" charset="0"/>
                <a:cs typeface="Calibri" panose="020F0502020204030204" pitchFamily="34" charset="0"/>
              </a:rPr>
              <a:t>QCCD</a:t>
            </a:r>
            <a:r>
              <a:rPr lang="zh-CN" altLang="en-US" sz="2000">
                <a:latin typeface="Calibri" panose="020F0502020204030204" pitchFamily="34" charset="0"/>
                <a:cs typeface="Calibri" panose="020F0502020204030204" pitchFamily="34" charset="0"/>
              </a:rPr>
              <a:t>技术未来可期</a:t>
            </a:r>
            <a:endParaRPr lang="en-US" altLang="zh-CN" sz="2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zh-CN" altLang="en-US" sz="2000">
                <a:latin typeface="Calibri" panose="020F0502020204030204" pitchFamily="34" charset="0"/>
                <a:cs typeface="Calibri" panose="020F0502020204030204" pitchFamily="34" charset="0"/>
              </a:rPr>
              <a:t>在</a:t>
            </a:r>
            <a:r>
              <a:rPr lang="en-US" altLang="zh-CN" sz="2000">
                <a:latin typeface="Calibri" panose="020F0502020204030204" pitchFamily="34" charset="0"/>
                <a:cs typeface="Calibri" panose="020F0502020204030204" pitchFamily="34" charset="0"/>
              </a:rPr>
              <a:t>QCCD</a:t>
            </a:r>
            <a:r>
              <a:rPr lang="zh-CN" altLang="en-US" sz="2000">
                <a:latin typeface="Calibri" panose="020F0502020204030204" pitchFamily="34" charset="0"/>
                <a:cs typeface="Calibri" panose="020F0502020204030204" pitchFamily="34" charset="0"/>
              </a:rPr>
              <a:t>设备上，离子的移动问题类似于超导设备上的</a:t>
            </a:r>
            <a:r>
              <a:rPr lang="en-US" altLang="zh-CN" sz="2000">
                <a:latin typeface="Calibri" panose="020F0502020204030204" pitchFamily="34" charset="0"/>
                <a:cs typeface="Calibri" panose="020F0502020204030204" pitchFamily="34" charset="0"/>
              </a:rPr>
              <a:t>SWAP</a:t>
            </a:r>
            <a:r>
              <a:rPr lang="zh-CN" altLang="en-US" sz="2000">
                <a:latin typeface="Calibri" panose="020F0502020204030204" pitchFamily="34" charset="0"/>
                <a:cs typeface="Calibri" panose="020F0502020204030204" pitchFamily="34" charset="0"/>
              </a:rPr>
              <a:t>插入问题，两者都会给算法的执行引入额外的开销</a:t>
            </a:r>
            <a:endParaRPr lang="en-US" altLang="zh-CN" sz="2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altLang="zh-CN" sz="2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altLang="zh-CN" sz="2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altLang="zh-CN" sz="2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zh-CN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3131240-1A1A-3476-981C-1443FEBB464D}"/>
              </a:ext>
            </a:extLst>
          </p:cNvPr>
          <p:cNvSpPr/>
          <p:nvPr/>
        </p:nvSpPr>
        <p:spPr>
          <a:xfrm>
            <a:off x="200009" y="1237784"/>
            <a:ext cx="825902" cy="36395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0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16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Helvetica"/>
              </a:rPr>
              <a:t>作者</a:t>
            </a:r>
            <a:endParaRPr kumimoji="0" lang="zh-CN" altLang="en-US" sz="160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34A26E5-7836-40C3-0E95-E77BA24113D7}"/>
              </a:ext>
            </a:extLst>
          </p:cNvPr>
          <p:cNvSpPr txBox="1"/>
          <p:nvPr/>
        </p:nvSpPr>
        <p:spPr>
          <a:xfrm>
            <a:off x="1246684" y="1265877"/>
            <a:ext cx="4095337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1400">
                <a:sym typeface="Helvetica"/>
              </a:rPr>
              <a:t>Chenghong</a:t>
            </a:r>
            <a:r>
              <a:rPr lang="zh-CN" altLang="en-US" sz="1400">
                <a:sym typeface="Helvetica"/>
              </a:rPr>
              <a:t> </a:t>
            </a:r>
            <a:r>
              <a:rPr lang="en-US" altLang="zh-CN" sz="1400">
                <a:sym typeface="Helvetica"/>
              </a:rPr>
              <a:t>Zhu,</a:t>
            </a:r>
            <a:r>
              <a:rPr lang="zh-CN" altLang="en-US" sz="1400">
                <a:sym typeface="Helvetica"/>
              </a:rPr>
              <a:t> </a:t>
            </a:r>
            <a:r>
              <a:rPr lang="en-US" altLang="zh-CN" sz="1400">
                <a:sym typeface="Helvetica"/>
              </a:rPr>
              <a:t>Xian</a:t>
            </a:r>
            <a:r>
              <a:rPr lang="zh-CN" altLang="en-US" sz="1400">
                <a:sym typeface="Helvetica"/>
              </a:rPr>
              <a:t> </a:t>
            </a:r>
            <a:r>
              <a:rPr lang="en-US" altLang="zh-CN" sz="1400">
                <a:sym typeface="Helvetica"/>
              </a:rPr>
              <a:t>Wu,</a:t>
            </a:r>
            <a:r>
              <a:rPr lang="zh-CN" altLang="en-US" sz="1400">
                <a:sym typeface="Helvetica"/>
              </a:rPr>
              <a:t> </a:t>
            </a:r>
            <a:r>
              <a:rPr lang="en-US" altLang="zh-CN" sz="1400">
                <a:sym typeface="Helvetica"/>
              </a:rPr>
              <a:t>Jinbo</a:t>
            </a:r>
            <a:r>
              <a:rPr lang="zh-CN" altLang="en-US" sz="1400">
                <a:sym typeface="Helvetica"/>
              </a:rPr>
              <a:t> </a:t>
            </a:r>
            <a:r>
              <a:rPr lang="en-US" altLang="zh-CN" sz="1400">
                <a:sym typeface="Helvetica"/>
              </a:rPr>
              <a:t>Wang,</a:t>
            </a:r>
            <a:r>
              <a:rPr lang="zh-CN" altLang="en-US" sz="1400">
                <a:sym typeface="Helvetica"/>
              </a:rPr>
              <a:t> </a:t>
            </a:r>
            <a:r>
              <a:rPr lang="en-US" altLang="zh-CN" sz="1400">
                <a:sym typeface="Helvetica"/>
              </a:rPr>
              <a:t>Xin</a:t>
            </a:r>
            <a:r>
              <a:rPr lang="zh-CN" altLang="en-US" sz="1400">
                <a:sym typeface="Helvetica"/>
              </a:rPr>
              <a:t> </a:t>
            </a:r>
            <a:r>
              <a:rPr lang="en-US" altLang="zh-CN" sz="1400">
                <a:sym typeface="Helvetica"/>
              </a:rPr>
              <a:t>Wang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C13E627-5C21-9A49-774A-E364FF05A08C}"/>
              </a:ext>
            </a:extLst>
          </p:cNvPr>
          <p:cNvSpPr txBox="1"/>
          <p:nvPr/>
        </p:nvSpPr>
        <p:spPr>
          <a:xfrm>
            <a:off x="1246684" y="1722394"/>
            <a:ext cx="744752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1400">
                <a:sym typeface="Helvetica"/>
              </a:rPr>
              <a:t>ISCA'25</a:t>
            </a:r>
            <a:endParaRPr kumimoji="0" lang="zh-CN" altLang="en-US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DC69A7A-1DA1-E9C7-F38B-0BDE780EA2DD}"/>
              </a:ext>
            </a:extLst>
          </p:cNvPr>
          <p:cNvSpPr/>
          <p:nvPr/>
        </p:nvSpPr>
        <p:spPr>
          <a:xfrm>
            <a:off x="200009" y="1694301"/>
            <a:ext cx="825902" cy="36395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0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16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Helvetica"/>
              </a:rPr>
              <a:t>发表</a:t>
            </a:r>
            <a:endParaRPr kumimoji="0" lang="zh-CN" altLang="en-US" sz="160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92C5549-4671-7087-E90A-6CF0FF57611B}"/>
              </a:ext>
            </a:extLst>
          </p:cNvPr>
          <p:cNvSpPr/>
          <p:nvPr/>
        </p:nvSpPr>
        <p:spPr>
          <a:xfrm>
            <a:off x="5683049" y="1232828"/>
            <a:ext cx="825902" cy="36395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0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"/>
              </a:rPr>
              <a:t>机构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7583E7C-5232-D33F-2AF3-1C36979C7C0C}"/>
              </a:ext>
            </a:extLst>
          </p:cNvPr>
          <p:cNvSpPr txBox="1"/>
          <p:nvPr/>
        </p:nvSpPr>
        <p:spPr>
          <a:xfrm>
            <a:off x="6728059" y="1254726"/>
            <a:ext cx="5036478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1400">
                <a:sym typeface="Helvetica"/>
              </a:rPr>
              <a:t>The</a:t>
            </a:r>
            <a:r>
              <a:rPr lang="zh-CN" altLang="en-US" sz="1400">
                <a:sym typeface="Helvetica"/>
              </a:rPr>
              <a:t> </a:t>
            </a:r>
            <a:r>
              <a:rPr lang="en-US" altLang="zh-CN" sz="1400">
                <a:sym typeface="Helvetica"/>
              </a:rPr>
              <a:t>Hong</a:t>
            </a:r>
            <a:r>
              <a:rPr lang="zh-CN" altLang="en-US" sz="1400">
                <a:sym typeface="Helvetica"/>
              </a:rPr>
              <a:t> </a:t>
            </a:r>
            <a:r>
              <a:rPr lang="en-US" altLang="zh-CN" sz="1400">
                <a:sym typeface="Helvetica"/>
              </a:rPr>
              <a:t>Kong</a:t>
            </a:r>
            <a:r>
              <a:rPr lang="zh-CN" altLang="en-US" sz="1400">
                <a:sym typeface="Helvetica"/>
              </a:rPr>
              <a:t> </a:t>
            </a:r>
            <a:r>
              <a:rPr lang="en-US" altLang="zh-CN" sz="1400">
                <a:sym typeface="Helvetica"/>
              </a:rPr>
              <a:t>Univesity</a:t>
            </a:r>
            <a:r>
              <a:rPr lang="zh-CN" altLang="en-US" sz="1400">
                <a:sym typeface="Helvetica"/>
              </a:rPr>
              <a:t> </a:t>
            </a:r>
            <a:r>
              <a:rPr lang="en-US" altLang="zh-CN" sz="1400">
                <a:sym typeface="Helvetica"/>
              </a:rPr>
              <a:t>of</a:t>
            </a:r>
            <a:r>
              <a:rPr lang="zh-CN" altLang="en-US" sz="1400">
                <a:sym typeface="Helvetica"/>
              </a:rPr>
              <a:t> </a:t>
            </a:r>
            <a:r>
              <a:rPr lang="en-US" altLang="zh-CN" sz="1400">
                <a:sym typeface="Helvetica"/>
              </a:rPr>
              <a:t>Science</a:t>
            </a:r>
            <a:r>
              <a:rPr lang="zh-CN" altLang="en-US" sz="1400">
                <a:sym typeface="Helvetica"/>
              </a:rPr>
              <a:t> </a:t>
            </a:r>
            <a:r>
              <a:rPr lang="en-US" altLang="zh-CN" sz="1400">
                <a:sym typeface="Helvetica"/>
              </a:rPr>
              <a:t>and</a:t>
            </a:r>
            <a:r>
              <a:rPr lang="zh-CN" altLang="en-US" sz="1400">
                <a:sym typeface="Helvetica"/>
              </a:rPr>
              <a:t> </a:t>
            </a:r>
            <a:r>
              <a:rPr lang="en-US" altLang="zh-CN" sz="1400">
                <a:sym typeface="Helvetica"/>
              </a:rPr>
              <a:t>Technology</a:t>
            </a:r>
          </a:p>
        </p:txBody>
      </p:sp>
    </p:spTree>
    <p:extLst>
      <p:ext uri="{BB962C8B-B14F-4D97-AF65-F5344CB8AC3E}">
        <p14:creationId xmlns:p14="http://schemas.microsoft.com/office/powerpoint/2010/main" val="172828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2D4BBA-61A1-D3C6-0C55-44CED8E0E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设备模型</a:t>
            </a:r>
          </a:p>
        </p:txBody>
      </p:sp>
      <p:sp>
        <p:nvSpPr>
          <p:cNvPr id="9" name="内容占位符 8">
            <a:extLst>
              <a:ext uri="{FF2B5EF4-FFF2-40B4-BE49-F238E27FC236}">
                <a16:creationId xmlns:a16="http://schemas.microsoft.com/office/drawing/2014/main" id="{5D09EFAB-3439-5FFB-422F-B2BA76C04A9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93699" y="1300766"/>
            <a:ext cx="11279855" cy="3070972"/>
          </a:xfrm>
        </p:spPr>
        <p:txBody>
          <a:bodyPr>
            <a:normAutofit fontScale="92500"/>
          </a:bodyPr>
          <a:lstStyle/>
          <a:p>
            <a:r>
              <a:rPr lang="zh-CN" altLang="en-US"/>
              <a:t>设备模型</a:t>
            </a:r>
            <a:endParaRPr lang="en-US" altLang="zh-CN"/>
          </a:p>
          <a:p>
            <a:pPr lvl="1"/>
            <a:r>
              <a:rPr lang="zh-CN" altLang="en-US"/>
              <a:t>图中展示的是一个包含数个阱的</a:t>
            </a:r>
            <a:r>
              <a:rPr lang="en-US" altLang="zh-CN">
                <a:latin typeface="+mj-lt"/>
              </a:rPr>
              <a:t>QCCD</a:t>
            </a:r>
            <a:r>
              <a:rPr lang="zh-CN" altLang="en-US"/>
              <a:t>设备，每一个在初始时都包含了</a:t>
            </a:r>
            <a:r>
              <a:rPr lang="en-US" altLang="zh-CN">
                <a:latin typeface="+mj-lt"/>
              </a:rPr>
              <a:t>7</a:t>
            </a:r>
            <a:r>
              <a:rPr lang="zh-CN" altLang="en-US"/>
              <a:t>个量子比特</a:t>
            </a:r>
            <a:endParaRPr lang="en-US" altLang="zh-CN"/>
          </a:p>
          <a:p>
            <a:pPr lvl="1"/>
            <a:r>
              <a:rPr lang="zh-CN" altLang="en-US"/>
              <a:t>每个阱中的所有量子比特是全连通的</a:t>
            </a:r>
            <a:endParaRPr lang="en-US" altLang="zh-CN"/>
          </a:p>
          <a:p>
            <a:pPr lvl="1"/>
            <a:r>
              <a:rPr lang="zh-CN" altLang="en-US"/>
              <a:t>为了实现在两个不同阱的量子比特上的量子门，离子需要从一个阱分离，移动，再合并到另一个阱上</a:t>
            </a:r>
            <a:endParaRPr lang="en-US" altLang="zh-CN"/>
          </a:p>
          <a:p>
            <a:pPr lvl="2"/>
            <a:r>
              <a:rPr lang="zh-CN" altLang="en-US"/>
              <a:t>“分离”指离子与离子晶体在空间上的解耦</a:t>
            </a:r>
            <a:endParaRPr lang="en-US" altLang="zh-CN"/>
          </a:p>
          <a:p>
            <a:pPr lvl="2"/>
            <a:r>
              <a:rPr lang="zh-CN" altLang="en-US"/>
              <a:t>“合并”是与分离相反的过程，将离子嵌入到离子晶体</a:t>
            </a:r>
            <a:endParaRPr lang="en-US" altLang="zh-CN"/>
          </a:p>
          <a:p>
            <a:pPr lvl="1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B4EC5FF-BCF0-0678-0C65-2F66E2753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142" y="4336765"/>
            <a:ext cx="8348117" cy="2346772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ED8940C9-A763-A1A0-DF85-63D4DCBBD00D}"/>
              </a:ext>
            </a:extLst>
          </p:cNvPr>
          <p:cNvSpPr txBox="1"/>
          <p:nvPr/>
        </p:nvSpPr>
        <p:spPr>
          <a:xfrm>
            <a:off x="6262465" y="56322"/>
            <a:ext cx="1483735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2</a:t>
            </a:r>
            <a:r>
              <a:rPr kumimoji="0" lang="zh-CN" altLang="en-US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Background</a:t>
            </a:r>
            <a:endParaRPr kumimoji="0" lang="zh-CN" altLang="en-US" sz="18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A0F137E-953D-C761-AC25-1F8B93E87DF4}"/>
              </a:ext>
            </a:extLst>
          </p:cNvPr>
          <p:cNvSpPr txBox="1"/>
          <p:nvPr/>
        </p:nvSpPr>
        <p:spPr>
          <a:xfrm>
            <a:off x="6508868" y="329742"/>
            <a:ext cx="3206964" cy="10772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2.1</a:t>
            </a:r>
            <a:r>
              <a:rPr kumimoji="0" lang="zh-CN" altLang="en-US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Quantum</a:t>
            </a:r>
            <a:r>
              <a:rPr kumimoji="0" lang="zh-CN" altLang="en-US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Computation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2.2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Trapped-Ion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2.3</a:t>
            </a:r>
            <a:r>
              <a:rPr kumimoji="0" lang="zh-CN" altLang="en-US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Quantum</a:t>
            </a:r>
            <a:r>
              <a:rPr kumimoji="0" lang="zh-CN" altLang="en-US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Charge-Coupled</a:t>
            </a:r>
            <a:r>
              <a:rPr kumimoji="0" lang="zh-CN" altLang="en-US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Device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2.4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Motivation</a:t>
            </a:r>
            <a:endParaRPr kumimoji="0" lang="zh-CN" altLang="en-US" sz="160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106383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DA2F85-D067-FD82-5744-C632DCA2C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377" y="384597"/>
            <a:ext cx="3798733" cy="587894"/>
          </a:xfrm>
        </p:spPr>
        <p:txBody>
          <a:bodyPr/>
          <a:lstStyle/>
          <a:p>
            <a:r>
              <a:rPr kumimoji="1" lang="zh-CN" altLang="en-US"/>
              <a:t>动机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EFC8F5-1E33-FBA0-F64C-D1FE246B026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93700" y="1300766"/>
            <a:ext cx="9322132" cy="3723907"/>
          </a:xfrm>
        </p:spPr>
        <p:txBody>
          <a:bodyPr/>
          <a:lstStyle/>
          <a:p>
            <a:r>
              <a:rPr kumimoji="1" lang="zh-CN" altLang="en-US"/>
              <a:t>这篇文章的动机基于三个观察</a:t>
            </a:r>
            <a:endParaRPr kumimoji="1" lang="en-US" altLang="zh-CN"/>
          </a:p>
          <a:p>
            <a:pPr lvl="1"/>
            <a:r>
              <a:rPr kumimoji="1" lang="zh-CN" altLang="en-US"/>
              <a:t>观察点</a:t>
            </a:r>
            <a:r>
              <a:rPr kumimoji="1" lang="en-US" altLang="zh-CN">
                <a:latin typeface="+mj-lt"/>
              </a:rPr>
              <a:t>1</a:t>
            </a:r>
            <a:r>
              <a:rPr kumimoji="1" lang="zh-CN" altLang="en-US">
                <a:latin typeface="+mj-lt"/>
              </a:rPr>
              <a:t>：离子的移动会影响拓扑结构</a:t>
            </a:r>
            <a:endParaRPr kumimoji="1" lang="en-US" altLang="zh-CN">
              <a:latin typeface="+mj-lt"/>
            </a:endParaRPr>
          </a:p>
          <a:p>
            <a:pPr lvl="2"/>
            <a:r>
              <a:rPr kumimoji="1" lang="zh-CN" altLang="en-US" sz="2000">
                <a:latin typeface="+mj-lt"/>
              </a:rPr>
              <a:t>只有处在相同的阱中的离子是全连通的</a:t>
            </a:r>
            <a:endParaRPr kumimoji="1" lang="en-US" altLang="zh-CN" sz="2000">
              <a:latin typeface="+mj-lt"/>
            </a:endParaRPr>
          </a:p>
          <a:p>
            <a:pPr lvl="1"/>
            <a:r>
              <a:rPr kumimoji="1" lang="zh-CN" altLang="en-US">
                <a:latin typeface="+mj-lt"/>
              </a:rPr>
              <a:t>观察点</a:t>
            </a:r>
            <a:r>
              <a:rPr kumimoji="1" lang="en-US" altLang="zh-CN">
                <a:latin typeface="+mj-lt"/>
              </a:rPr>
              <a:t>2</a:t>
            </a:r>
            <a:r>
              <a:rPr kumimoji="1" lang="zh-CN" altLang="en-US">
                <a:latin typeface="+mj-lt"/>
              </a:rPr>
              <a:t>：移动操作通常伴随着</a:t>
            </a:r>
            <a:r>
              <a:rPr kumimoji="1" lang="en-US" altLang="zh-CN">
                <a:latin typeface="+mj-lt"/>
              </a:rPr>
              <a:t>SWAP</a:t>
            </a:r>
            <a:r>
              <a:rPr kumimoji="1" lang="zh-CN" altLang="en-US">
                <a:latin typeface="+mj-lt"/>
              </a:rPr>
              <a:t>门</a:t>
            </a:r>
            <a:endParaRPr kumimoji="1" lang="en-US" altLang="zh-CN">
              <a:latin typeface="+mj-lt"/>
            </a:endParaRPr>
          </a:p>
          <a:p>
            <a:pPr lvl="1"/>
            <a:endParaRPr kumimoji="1" lang="en-US" altLang="zh-CN">
              <a:latin typeface="+mj-lt"/>
            </a:endParaRPr>
          </a:p>
          <a:p>
            <a:pPr lvl="1"/>
            <a:r>
              <a:rPr kumimoji="1" lang="zh-CN" altLang="en-US">
                <a:latin typeface="+mj-lt"/>
              </a:rPr>
              <a:t>观察点</a:t>
            </a:r>
            <a:r>
              <a:rPr kumimoji="1" lang="en-US" altLang="zh-CN">
                <a:latin typeface="+mj-lt"/>
              </a:rPr>
              <a:t>3</a:t>
            </a:r>
            <a:r>
              <a:rPr kumimoji="1" lang="zh-CN" altLang="en-US">
                <a:latin typeface="+mj-lt"/>
              </a:rPr>
              <a:t>：空间利用率的低效</a:t>
            </a:r>
            <a:endParaRPr kumimoji="1" lang="en-US" altLang="zh-CN">
              <a:latin typeface="+mj-lt"/>
            </a:endParaRPr>
          </a:p>
          <a:p>
            <a:pPr lvl="2"/>
            <a:r>
              <a:rPr kumimoji="1" lang="zh-CN" altLang="en-US" sz="2000">
                <a:latin typeface="+mj-lt"/>
              </a:rPr>
              <a:t>在每个阱中需要两个固定的空闲空间去避免死锁，</a:t>
            </a:r>
            <a:br>
              <a:rPr kumimoji="1" lang="en-US" altLang="zh-CN" sz="2000">
                <a:latin typeface="+mj-lt"/>
              </a:rPr>
            </a:br>
            <a:r>
              <a:rPr kumimoji="1" lang="zh-CN" altLang="en-US" sz="2000">
                <a:latin typeface="+mj-lt"/>
              </a:rPr>
              <a:t>但是这降低了空间利用率</a:t>
            </a:r>
            <a:endParaRPr kumimoji="1" lang="en-US" altLang="zh-CN" sz="2000">
              <a:latin typeface="+mj-lt"/>
            </a:endParaRPr>
          </a:p>
          <a:p>
            <a:pPr lvl="1"/>
            <a:endParaRPr kumimoji="1"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D8F3220-5A5D-1327-D1D1-747D957D9E89}"/>
              </a:ext>
            </a:extLst>
          </p:cNvPr>
          <p:cNvSpPr txBox="1"/>
          <p:nvPr/>
        </p:nvSpPr>
        <p:spPr>
          <a:xfrm>
            <a:off x="6262465" y="56322"/>
            <a:ext cx="1483735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2</a:t>
            </a:r>
            <a:r>
              <a:rPr kumimoji="0" lang="zh-CN" altLang="en-US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Background</a:t>
            </a:r>
            <a:endParaRPr kumimoji="0" lang="zh-CN" altLang="en-US" sz="18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531E4D5-810D-C0D5-A12C-C38AE08C57E8}"/>
              </a:ext>
            </a:extLst>
          </p:cNvPr>
          <p:cNvSpPr txBox="1"/>
          <p:nvPr/>
        </p:nvSpPr>
        <p:spPr>
          <a:xfrm>
            <a:off x="6508868" y="329742"/>
            <a:ext cx="3206964" cy="10772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2.1</a:t>
            </a:r>
            <a:r>
              <a:rPr kumimoji="0" lang="zh-CN" altLang="en-US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Quantum</a:t>
            </a:r>
            <a:r>
              <a:rPr kumimoji="0" lang="zh-CN" altLang="en-US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Computation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2.2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Trapped-Ion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2.3</a:t>
            </a:r>
            <a:r>
              <a:rPr kumimoji="0" lang="zh-CN" altLang="en-US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Quantum</a:t>
            </a:r>
            <a:r>
              <a:rPr kumimoji="0" lang="zh-CN" altLang="en-US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Charge-Coupled</a:t>
            </a:r>
            <a:r>
              <a:rPr kumimoji="0" lang="zh-CN" altLang="en-US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Device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2.4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Motivation</a:t>
            </a:r>
            <a:endParaRPr kumimoji="0" lang="zh-CN" altLang="en-US" sz="160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pic>
        <p:nvPicPr>
          <p:cNvPr id="7" name="图片 6" descr="图片包含 钟表, 游戏机, 标志&#10;&#10;AI 生成的内容可能不正确。">
            <a:extLst>
              <a:ext uri="{FF2B5EF4-FFF2-40B4-BE49-F238E27FC236}">
                <a16:creationId xmlns:a16="http://schemas.microsoft.com/office/drawing/2014/main" id="{9C43D904-CECE-A673-C16F-7C4E98E093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67894" y="825619"/>
            <a:ext cx="1193042" cy="2359766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BED363B6-4417-EA01-F83F-67D3B23D3438}"/>
              </a:ext>
            </a:extLst>
          </p:cNvPr>
          <p:cNvSpPr txBox="1"/>
          <p:nvPr/>
        </p:nvSpPr>
        <p:spPr>
          <a:xfrm>
            <a:off x="9715832" y="1546987"/>
            <a:ext cx="2082468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12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  <a:sym typeface="Helvetica"/>
              </a:rPr>
              <a:t>为了执行两个绿色比特之间的两比特门，需要跨阱移动离子，这导致离子之间连通性的拓扑图发生改变</a:t>
            </a:r>
          </a:p>
        </p:txBody>
      </p:sp>
      <p:pic>
        <p:nvPicPr>
          <p:cNvPr id="10" name="图片 9" descr="图示&#10;&#10;AI 生成的内容可能不正确。">
            <a:extLst>
              <a:ext uri="{FF2B5EF4-FFF2-40B4-BE49-F238E27FC236}">
                <a16:creationId xmlns:a16="http://schemas.microsoft.com/office/drawing/2014/main" id="{EBD88AE0-FD0A-DB67-5650-7C65CAB28A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380" y="2727101"/>
            <a:ext cx="1824070" cy="1691891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0C1B4305-61A7-940C-4887-4FF14048CD9A}"/>
              </a:ext>
            </a:extLst>
          </p:cNvPr>
          <p:cNvSpPr txBox="1"/>
          <p:nvPr/>
        </p:nvSpPr>
        <p:spPr>
          <a:xfrm>
            <a:off x="9715832" y="3102769"/>
            <a:ext cx="2082468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12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  <a:sym typeface="Helvetica"/>
              </a:rPr>
              <a:t>对应于上图所示的拓扑架构。</a:t>
            </a:r>
            <a:r>
              <a:rPr kumimoji="0" lang="en-US" altLang="zh-CN" sz="12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SimHei" panose="02010609060101010101" pitchFamily="49" charset="-122"/>
                <a:cs typeface="Times New Roman" panose="02020603050405020304" pitchFamily="18" charset="0"/>
                <a:sym typeface="Helvetica"/>
              </a:rPr>
              <a:t>SWAP</a:t>
            </a:r>
            <a:r>
              <a:rPr kumimoji="0" lang="zh-CN" altLang="en-US" sz="12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  <a:sym typeface="Helvetica"/>
              </a:rPr>
              <a:t>门并不会改变拓扑图，但是移动操作会</a:t>
            </a:r>
          </a:p>
        </p:txBody>
      </p:sp>
      <p:pic>
        <p:nvPicPr>
          <p:cNvPr id="13" name="图片 12" descr="手机屏幕的截图&#10;&#10;AI 生成的内容可能不正确。">
            <a:extLst>
              <a:ext uri="{FF2B5EF4-FFF2-40B4-BE49-F238E27FC236}">
                <a16:creationId xmlns:a16="http://schemas.microsoft.com/office/drawing/2014/main" id="{754C30F0-94F3-AFAF-C065-0552AE0677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45" y="4817294"/>
            <a:ext cx="2913913" cy="1656109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8F41258D-A4F5-C368-5FEE-BE608C34FFDF}"/>
              </a:ext>
            </a:extLst>
          </p:cNvPr>
          <p:cNvSpPr txBox="1"/>
          <p:nvPr/>
        </p:nvSpPr>
        <p:spPr>
          <a:xfrm>
            <a:off x="3447858" y="5137518"/>
            <a:ext cx="2341917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12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  <a:sym typeface="Helvetica"/>
              </a:rPr>
              <a:t>在图</a:t>
            </a:r>
            <a:r>
              <a:rPr kumimoji="0" lang="en-US" altLang="zh-CN" sz="12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  <a:sym typeface="Helvetica"/>
              </a:rPr>
              <a:t>(a)</a:t>
            </a:r>
            <a:r>
              <a:rPr kumimoji="0" lang="zh-CN" altLang="en-US" sz="12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  <a:sym typeface="Helvetica"/>
              </a:rPr>
              <a:t>中，为了执行箭头指向的两个量子比特上的双量子门，需要通过中间的满的离子阱。而这是不可行的。所以之前的工作中提出了图</a:t>
            </a:r>
            <a:r>
              <a:rPr lang="en-US" altLang="zh-CN" sz="120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  <a:sym typeface="Helvetica"/>
              </a:rPr>
              <a:t>(b)</a:t>
            </a:r>
            <a:r>
              <a:rPr lang="zh-CN" altLang="en-US" sz="120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  <a:sym typeface="Helvetica"/>
              </a:rPr>
              <a:t>中的方案。</a:t>
            </a:r>
            <a:endParaRPr kumimoji="0" lang="zh-CN" altLang="en-US" sz="120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SimHei" panose="02010609060101010101" pitchFamily="49" charset="-122"/>
              <a:ea typeface="SimHei" panose="02010609060101010101" pitchFamily="49" charset="-122"/>
              <a:cs typeface="Times New Roman" panose="02020603050405020304" pitchFamily="18" charset="0"/>
              <a:sym typeface="Helvetica"/>
            </a:endParaRPr>
          </a:p>
        </p:txBody>
      </p:sp>
      <p:pic>
        <p:nvPicPr>
          <p:cNvPr id="16" name="图片 15" descr="图示&#10;&#10;AI 生成的内容可能不正确。">
            <a:extLst>
              <a:ext uri="{FF2B5EF4-FFF2-40B4-BE49-F238E27FC236}">
                <a16:creationId xmlns:a16="http://schemas.microsoft.com/office/drawing/2014/main" id="{8C04B8DE-3DE0-E378-DDEB-AB57D696E2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465" y="4580545"/>
            <a:ext cx="5179447" cy="1319244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AE27880A-BD02-0901-4BA2-D30E952D7808}"/>
              </a:ext>
            </a:extLst>
          </p:cNvPr>
          <p:cNvSpPr txBox="1"/>
          <p:nvPr/>
        </p:nvSpPr>
        <p:spPr>
          <a:xfrm>
            <a:off x="5940224" y="5899789"/>
            <a:ext cx="6097508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" altLang="zh-CN" sz="800" i="0" u="none" strike="noStrike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Murali</a:t>
            </a:r>
            <a:r>
              <a:rPr lang="en" altLang="zh-CN" sz="800" b="0" i="0" u="none" strike="noStrike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P, Debroy D M, Brown K R, et al. Architecting noisy intermediate-scale trapped ion quantum computers[C]//2020 ACM/IEEE 47th Annual International Symposium on Computer Architecture (ISCA). IEEE, 2020: 529-542.</a:t>
            </a:r>
            <a:endParaRPr lang="zh-CN" altLang="en-US" sz="8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1038D8A-EA86-A104-1BEA-EFE88F28298D}"/>
              </a:ext>
            </a:extLst>
          </p:cNvPr>
          <p:cNvSpPr txBox="1"/>
          <p:nvPr/>
        </p:nvSpPr>
        <p:spPr>
          <a:xfrm>
            <a:off x="6096000" y="6238343"/>
            <a:ext cx="5941732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120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  <a:sym typeface="Helvetica"/>
              </a:rPr>
              <a:t>值得注意的是，观察点</a:t>
            </a:r>
            <a:r>
              <a:rPr lang="en-US" altLang="zh-CN" sz="120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  <a:sym typeface="Helvetica"/>
              </a:rPr>
              <a:t>3</a:t>
            </a:r>
            <a:r>
              <a:rPr lang="zh-CN" altLang="en-US" sz="120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  <a:sym typeface="Helvetica"/>
              </a:rPr>
              <a:t>引用的</a:t>
            </a:r>
            <a:r>
              <a:rPr lang="zh-CN" altLang="en-US" sz="1200">
                <a:ea typeface="SimHei" panose="02010609060101010101" pitchFamily="49" charset="-122"/>
                <a:cs typeface="Times New Roman" panose="02020603050405020304" pitchFamily="18" charset="0"/>
                <a:sym typeface="Helvetica"/>
              </a:rPr>
              <a:t>文章是</a:t>
            </a:r>
            <a:r>
              <a:rPr lang="en-US" altLang="zh-CN" sz="1200">
                <a:ea typeface="SimHei" panose="02010609060101010101" pitchFamily="49" charset="-122"/>
                <a:cs typeface="Times New Roman" panose="02020603050405020304" pitchFamily="18" charset="0"/>
                <a:sym typeface="Helvetica"/>
              </a:rPr>
              <a:t>2020</a:t>
            </a:r>
            <a:r>
              <a:rPr lang="zh-CN" altLang="en-US" sz="1200">
                <a:ea typeface="SimHei" panose="02010609060101010101" pitchFamily="49" charset="-122"/>
                <a:cs typeface="Times New Roman" panose="02020603050405020304" pitchFamily="18" charset="0"/>
                <a:sym typeface="Helvetica"/>
              </a:rPr>
              <a:t>年的，而在</a:t>
            </a:r>
            <a:r>
              <a:rPr lang="en-US" altLang="zh-CN" sz="1200">
                <a:ea typeface="SimHei" panose="02010609060101010101" pitchFamily="49" charset="-122"/>
                <a:cs typeface="Times New Roman" panose="02020603050405020304" pitchFamily="18" charset="0"/>
                <a:sym typeface="Helvetica"/>
              </a:rPr>
              <a:t>2021</a:t>
            </a:r>
            <a:r>
              <a:rPr lang="zh-CN" altLang="en-US" sz="1200">
                <a:ea typeface="SimHei" panose="02010609060101010101" pitchFamily="49" charset="-122"/>
                <a:cs typeface="Times New Roman" panose="02020603050405020304" pitchFamily="18" charset="0"/>
                <a:sym typeface="Helvetica"/>
              </a:rPr>
              <a:t>的</a:t>
            </a:r>
            <a:r>
              <a:rPr lang="en-US" altLang="zh-CN" sz="1200">
                <a:ea typeface="SimHei" panose="02010609060101010101" pitchFamily="49" charset="-122"/>
                <a:cs typeface="Times New Roman" panose="02020603050405020304" pitchFamily="18" charset="0"/>
                <a:sym typeface="Helvetica"/>
              </a:rPr>
              <a:t>Nature</a:t>
            </a:r>
            <a:r>
              <a:rPr lang="zh-CN" altLang="en-US" sz="1200">
                <a:ea typeface="SimHei" panose="02010609060101010101" pitchFamily="49" charset="-122"/>
                <a:cs typeface="Times New Roman" panose="02020603050405020304" pitchFamily="18" charset="0"/>
                <a:sym typeface="Helvetica"/>
              </a:rPr>
              <a:t>文章的</a:t>
            </a:r>
            <a:r>
              <a:rPr lang="en-US" altLang="zh-CN" sz="1200">
                <a:ea typeface="SimHei" panose="02010609060101010101" pitchFamily="49" charset="-122"/>
                <a:cs typeface="Times New Roman" panose="02020603050405020304" pitchFamily="18" charset="0"/>
                <a:sym typeface="Helvetica"/>
              </a:rPr>
              <a:t>QCCD</a:t>
            </a:r>
            <a:r>
              <a:rPr lang="zh-CN" altLang="en-US" sz="1200">
                <a:ea typeface="SimHei" panose="02010609060101010101" pitchFamily="49" charset="-122"/>
                <a:cs typeface="Times New Roman" panose="02020603050405020304" pitchFamily="18" charset="0"/>
                <a:sym typeface="Helvetica"/>
              </a:rPr>
              <a:t>架构更多人采用。这篇文章可能存在物理模型落后的问题。还需要确定文章所采用的依据。</a:t>
            </a:r>
            <a:endParaRPr kumimoji="0" lang="zh-CN" altLang="en-US" sz="120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ea typeface="SimHei" panose="02010609060101010101" pitchFamily="49" charset="-122"/>
              <a:cs typeface="Times New Roman" panose="02020603050405020304" pitchFamily="18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189594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CE8E3E-FB23-596E-2097-D4F138DF9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调度样例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472482B-1574-7EEC-B6C0-5FBBAB651871}"/>
              </a:ext>
            </a:extLst>
          </p:cNvPr>
          <p:cNvSpPr txBox="1"/>
          <p:nvPr/>
        </p:nvSpPr>
        <p:spPr>
          <a:xfrm>
            <a:off x="6262465" y="56322"/>
            <a:ext cx="294567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3</a:t>
            </a:r>
            <a:r>
              <a:rPr kumimoji="0" lang="zh-CN" altLang="en-US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S-SYNC</a:t>
            </a:r>
            <a:r>
              <a:rPr kumimoji="0" lang="zh-CN" altLang="en-US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Compiler</a:t>
            </a:r>
            <a:r>
              <a:rPr kumimoji="0" lang="zh-CN" altLang="en-US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Pipeline</a:t>
            </a:r>
            <a:endParaRPr kumimoji="0" lang="zh-CN" altLang="en-US" sz="18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781DE7D-5656-FCDC-F743-AEE1FDA64217}"/>
              </a:ext>
            </a:extLst>
          </p:cNvPr>
          <p:cNvSpPr txBox="1"/>
          <p:nvPr/>
        </p:nvSpPr>
        <p:spPr>
          <a:xfrm>
            <a:off x="6508868" y="329742"/>
            <a:ext cx="3739161" cy="10772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3</a:t>
            </a:r>
            <a:r>
              <a:rPr kumimoji="0" lang="en-US" altLang="zh-CN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.1</a:t>
            </a:r>
            <a:r>
              <a:rPr kumimoji="0" lang="zh-CN" altLang="en-US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Preprocessing</a:t>
            </a:r>
            <a:endParaRPr kumimoji="0" lang="en-US" altLang="zh-CN" sz="160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3.2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Generic-Swap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Based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Shuttling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Schedule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3</a:t>
            </a:r>
            <a:r>
              <a:rPr kumimoji="0" lang="en-US" altLang="zh-CN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.3</a:t>
            </a:r>
            <a:r>
              <a:rPr kumimoji="0" lang="zh-CN" altLang="en-US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Heuristic</a:t>
            </a:r>
            <a:r>
              <a:rPr kumimoji="0" lang="zh-CN" altLang="en-US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Cost</a:t>
            </a:r>
            <a:r>
              <a:rPr kumimoji="0" lang="zh-CN" altLang="en-US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16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Functions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3.4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Initial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Mapping</a:t>
            </a:r>
            <a:endParaRPr kumimoji="0" lang="zh-CN" altLang="en-US" sz="160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pic>
        <p:nvPicPr>
          <p:cNvPr id="10" name="内容占位符 6" descr="图示&#10;&#10;AI 生成的内容可能不正确。">
            <a:extLst>
              <a:ext uri="{FF2B5EF4-FFF2-40B4-BE49-F238E27FC236}">
                <a16:creationId xmlns:a16="http://schemas.microsoft.com/office/drawing/2014/main" id="{D45B4BDE-5BC5-B760-8970-FFE69CE673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467" y="1682328"/>
            <a:ext cx="4915981" cy="4791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5D978C7-B0E0-3AFA-C41A-A46A07C79A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835" y="5274735"/>
            <a:ext cx="3540388" cy="377828"/>
          </a:xfrm>
          <a:prstGeom prst="rect">
            <a:avLst/>
          </a:prstGeom>
        </p:spPr>
      </p:pic>
      <p:pic>
        <p:nvPicPr>
          <p:cNvPr id="17" name="内容占位符 11" descr="表格&#10;&#10;AI 生成的内容可能不正确。">
            <a:extLst>
              <a:ext uri="{FF2B5EF4-FFF2-40B4-BE49-F238E27FC236}">
                <a16:creationId xmlns:a16="http://schemas.microsoft.com/office/drawing/2014/main" id="{5FADEC56-0FEC-98CD-6048-B2A16D95C5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3393" y="1641577"/>
            <a:ext cx="2729272" cy="3398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182B0733-E20A-78A9-AC4F-FEB5E3423776}"/>
                  </a:ext>
                </a:extLst>
              </p:cNvPr>
              <p:cNvSpPr txBox="1"/>
              <p:nvPr/>
            </p:nvSpPr>
            <p:spPr>
              <a:xfrm>
                <a:off x="260989" y="1881544"/>
                <a:ext cx="2949006" cy="15696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en-US" sz="1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在量子门的调度算法上，文章设计的是一种启发式算法。在算法的第</a:t>
                </a:r>
                <a:r>
                  <a:rPr kumimoji="0" lang="en-US" altLang="zh-CN" sz="1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16</a:t>
                </a:r>
                <a:r>
                  <a:rPr kumimoji="0" lang="zh-CN" altLang="en-US" sz="1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行处使用了他们设计的成本函数。</a:t>
                </a:r>
                <a:endParaRPr kumimoji="0" lang="en-US" altLang="zh-CN" sz="1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altLang="zh-CN" sz="1200">
                    <a:sym typeface="Helvetica"/>
                  </a:rPr>
                  <a:t>decay</a:t>
                </a:r>
                <a:r>
                  <a:rPr lang="zh-CN" altLang="en-US" sz="1200">
                    <a:sym typeface="Helvetica"/>
                  </a:rPr>
                  <a:t>函数被设计用于减少冗余操作。如果量子门</a:t>
                </a:r>
                <a:r>
                  <a:rPr lang="en-US" altLang="zh-CN" sz="1200">
                    <a:sym typeface="Helvetica"/>
                  </a:rPr>
                  <a:t>g</a:t>
                </a:r>
                <a:r>
                  <a:rPr lang="zh-CN" altLang="en-US" sz="1200">
                    <a:sym typeface="Helvetica"/>
                  </a:rPr>
                  <a:t>中的某个操作被交换了，我们就令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1200">
                        <a:sym typeface="Helvetica"/>
                      </a:rPr>
                      <m:t>decay</m:t>
                    </m:r>
                    <m:r>
                      <m:rPr>
                        <m:nor/>
                      </m:rPr>
                      <a:rPr lang="en-US" altLang="zh-CN" sz="1200">
                        <a:sym typeface="Helvetica"/>
                      </a:rPr>
                      <m:t>(</m:t>
                    </m:r>
                    <m:r>
                      <a:rPr lang="en-US" altLang="zh-CN" sz="1200" i="1">
                        <a:sym typeface="Helvetica"/>
                      </a:rPr>
                      <m:t>𝑔</m:t>
                    </m:r>
                    <m:r>
                      <m:rPr>
                        <m:nor/>
                      </m:rPr>
                      <a:rPr lang="en-US" altLang="zh-CN" sz="1200">
                        <a:sym typeface="Helvetica"/>
                      </a:rPr>
                      <m:t>)</m:t>
                    </m:r>
                    <m:r>
                      <m:rPr>
                        <m:nor/>
                      </m:rPr>
                      <a:rPr lang="zh-CN" altLang="en-US" sz="1200" b="0" i="0">
                        <a:sym typeface="Helvetica"/>
                      </a:rPr>
                      <m:t> </m:t>
                    </m:r>
                    <m:r>
                      <m:rPr>
                        <m:nor/>
                      </m:rPr>
                      <a:rPr lang="en-US" altLang="zh-CN" sz="1200">
                        <a:sym typeface="Helvetica"/>
                      </a:rPr>
                      <m:t>=</m:t>
                    </m:r>
                    <m:r>
                      <m:rPr>
                        <m:nor/>
                      </m:rPr>
                      <a:rPr lang="zh-CN" altLang="en-US" sz="1200" b="0" i="0">
                        <a:sym typeface="Helvetica"/>
                      </a:rPr>
                      <m:t> </m:t>
                    </m:r>
                    <m:r>
                      <a:rPr lang="en-US" altLang="zh-CN" sz="1200" b="0" i="1">
                        <a:latin typeface="Cambria Math" panose="02040503050406030204" pitchFamily="18" charset="0"/>
                        <a:sym typeface="Helvetica"/>
                      </a:rPr>
                      <m:t>1+</m:t>
                    </m:r>
                    <m:r>
                      <a:rPr lang="en-US" altLang="zh-CN" sz="1200" b="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Helvetica"/>
                      </a:rPr>
                      <m:t>𝛿</m:t>
                    </m:r>
                  </m:oMath>
                </a14:m>
                <a:r>
                  <a:rPr kumimoji="0" lang="zh-CN" altLang="en-US" sz="1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，否则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1200">
                        <a:sym typeface="Helvetica"/>
                      </a:rPr>
                      <m:t>decay</m:t>
                    </m:r>
                    <m:r>
                      <m:rPr>
                        <m:nor/>
                      </m:rPr>
                      <a:rPr lang="en-US" altLang="zh-CN" sz="1200">
                        <a:sym typeface="Helvetica"/>
                      </a:rPr>
                      <m:t>(</m:t>
                    </m:r>
                    <m:r>
                      <a:rPr lang="en-US" altLang="zh-CN" sz="1200" i="1">
                        <a:latin typeface="Cambria Math" panose="02040503050406030204" pitchFamily="18" charset="0"/>
                        <a:sym typeface="Helvetica"/>
                      </a:rPr>
                      <m:t>𝑔</m:t>
                    </m:r>
                    <m:r>
                      <m:rPr>
                        <m:nor/>
                      </m:rPr>
                      <a:rPr lang="en-US" altLang="zh-CN" sz="1200">
                        <a:sym typeface="Helvetica"/>
                      </a:rPr>
                      <m:t>)</m:t>
                    </m:r>
                    <m:r>
                      <m:rPr>
                        <m:nor/>
                      </m:rPr>
                      <a:rPr lang="zh-CN" altLang="en-US" sz="1200">
                        <a:sym typeface="Helvetica"/>
                      </a:rPr>
                      <m:t> </m:t>
                    </m:r>
                    <m:r>
                      <a:rPr lang="en-US" altLang="zh-CN" sz="1200" b="0" i="1">
                        <a:latin typeface="Cambria Math" panose="02040503050406030204" pitchFamily="18" charset="0"/>
                        <a:sym typeface="Helvetica"/>
                      </a:rPr>
                      <m:t>=</m:t>
                    </m:r>
                    <m:r>
                      <a:rPr kumimoji="0" lang="en-US" altLang="zh-CN" sz="1200" b="0" i="1" u="none" strike="noStrike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Cambria Math" panose="02040503050406030204" pitchFamily="18" charset="0"/>
                        <a:ea typeface="+mj-ea"/>
                        <a:cs typeface="+mj-cs"/>
                        <a:sym typeface="Helvetica"/>
                      </a:rPr>
                      <m:t>1</m:t>
                    </m:r>
                  </m:oMath>
                </a14:m>
                <a:endParaRPr kumimoji="0" lang="en-US" altLang="zh-CN" sz="1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  <a:p>
                <a:pPr marL="171450" marR="0" indent="-17145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lang="en-US" altLang="zh-CN" sz="1200">
                    <a:sym typeface="Helvetica"/>
                  </a:rPr>
                  <a:t>score</a:t>
                </a:r>
                <a:r>
                  <a:rPr lang="zh-CN" altLang="en-US" sz="1200">
                    <a:sym typeface="Helvetica"/>
                  </a:rPr>
                  <a:t>函数用于评估执行量子门的成本</a:t>
                </a:r>
                <a:endParaRPr kumimoji="0" lang="zh-CN" altLang="en-US" sz="1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182B0733-E20A-78A9-AC4F-FEB5E34237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989" y="1881544"/>
                <a:ext cx="2949006" cy="1569656"/>
              </a:xfrm>
              <a:prstGeom prst="rect">
                <a:avLst/>
              </a:prstGeom>
              <a:blipFill>
                <a:blip r:embed="rId5"/>
                <a:stretch>
                  <a:fillRect l="-1717" t="-806" r="-1288" b="-2419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5153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FB030C77-99C7-E531-90C2-50A4055FD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End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1259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3BD74F15-2A7D-0043-FA36-C34F3C6FA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6022" y="2969625"/>
            <a:ext cx="6583595" cy="918749"/>
          </a:xfrm>
        </p:spPr>
        <p:txBody>
          <a:bodyPr/>
          <a:lstStyle/>
          <a:p>
            <a:r>
              <a:rPr lang="en-US" altLang="zh-CN"/>
              <a:t>Q</a:t>
            </a:r>
            <a:r>
              <a:rPr lang="zh-CN" altLang="en-US"/>
              <a:t> </a:t>
            </a:r>
            <a:r>
              <a:rPr lang="en-US" altLang="zh-CN"/>
              <a:t>&amp;</a:t>
            </a:r>
            <a:r>
              <a:rPr lang="zh-CN" altLang="en-US"/>
              <a:t> </a:t>
            </a:r>
            <a:r>
              <a:rPr lang="en-US" altLang="zh-CN">
                <a:solidFill>
                  <a:srgbClr val="5B9BD6"/>
                </a:solidFill>
              </a:rPr>
              <a:t>A</a:t>
            </a:r>
            <a:endParaRPr lang="zh-CN" altLang="en-US">
              <a:solidFill>
                <a:srgbClr val="5B9B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884211"/>
      </p:ext>
    </p:extLst>
  </p:cSld>
  <p:clrMapOvr>
    <a:masterClrMapping/>
  </p:clrMapOvr>
</p:sld>
</file>

<file path=ppt/theme/theme1.xml><?xml version="1.0" encoding="utf-8"?>
<a:theme xmlns:a="http://schemas.openxmlformats.org/drawingml/2006/main" name="1_ustc-1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ustc-1" id="{13E5BAFF-FBD7-9240-BEC7-37BDB4335F97}" vid="{91FF955A-3BD9-6E45-BCC5-3FBB1428409C}"/>
    </a:ext>
  </a:extLst>
</a:theme>
</file>

<file path=ppt/theme/theme2.xml><?xml version="1.0" encoding="utf-8"?>
<a:theme xmlns:a="http://schemas.openxmlformats.org/drawingml/2006/main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等线"/>
        <a:ea typeface="等线"/>
        <a:cs typeface="等线"/>
      </a:majorFont>
      <a:minorFont>
        <a:latin typeface="Helvetica"/>
        <a:ea typeface="Helvetica"/>
        <a:cs typeface="Helvetica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ustc-1</Template>
  <TotalTime>266691</TotalTime>
  <Words>583</Words>
  <Application>Microsoft Macintosh PowerPoint</Application>
  <PresentationFormat>宽屏</PresentationFormat>
  <Paragraphs>53</Paragraphs>
  <Slides>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等线</vt:lpstr>
      <vt:lpstr>等线 Light</vt:lpstr>
      <vt:lpstr>SimHei</vt:lpstr>
      <vt:lpstr>Microsoft YaHei</vt:lpstr>
      <vt:lpstr>Microsoft YaHei</vt:lpstr>
      <vt:lpstr>Heiti SC Medium</vt:lpstr>
      <vt:lpstr>Kaiti SC Black</vt:lpstr>
      <vt:lpstr>Arial</vt:lpstr>
      <vt:lpstr>Calibri</vt:lpstr>
      <vt:lpstr>Cambria Math</vt:lpstr>
      <vt:lpstr>Helvetica</vt:lpstr>
      <vt:lpstr>Times New Roman</vt:lpstr>
      <vt:lpstr>1_ustc-1</vt:lpstr>
      <vt:lpstr>S-SYNC: Shuttle and Swap Co-Optimization in Quantum Charge-Coupled Devices</vt:lpstr>
      <vt:lpstr>设备模型</vt:lpstr>
      <vt:lpstr>动机</vt:lpstr>
      <vt:lpstr>调度样例</vt:lpstr>
      <vt:lpstr>End</vt:lpstr>
      <vt:lpstr>Q &amp; 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陈铭瑜</cp:lastModifiedBy>
  <cp:revision>1122</cp:revision>
  <cp:lastPrinted>2024-02-19T06:54:57Z</cp:lastPrinted>
  <dcterms:modified xsi:type="dcterms:W3CDTF">2025-05-18T11:26:41Z</dcterms:modified>
</cp:coreProperties>
</file>