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023" r:id="rId5"/>
    <p:sldId id="2024" r:id="rId6"/>
    <p:sldId id="2026" r:id="rId7"/>
    <p:sldId id="2025" r:id="rId8"/>
    <p:sldId id="2027" r:id="rId9"/>
    <p:sldId id="2028" r:id="rId10"/>
    <p:sldId id="202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金宝 陈" initials="金宝" lastIdx="2" clrIdx="0">
    <p:extLst>
      <p:ext uri="{19B8F6BF-5375-455C-9EA6-DF929625EA0E}">
        <p15:presenceInfo xmlns:p15="http://schemas.microsoft.com/office/powerpoint/2012/main" userId="1f6f57c11e81be68" providerId="Windows Live"/>
      </p:ext>
    </p:extLst>
  </p:cmAuthor>
  <p:cmAuthor id="2" name="伯尧" initials="伯尧" lastIdx="1" clrIdx="1">
    <p:extLst>
      <p:ext uri="{19B8F6BF-5375-455C-9EA6-DF929625EA0E}">
        <p15:presenceInfo xmlns:p15="http://schemas.microsoft.com/office/powerpoint/2012/main" userId="伯尧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49F"/>
    <a:srgbClr val="FFFFFF"/>
    <a:srgbClr val="FFF5CC"/>
    <a:srgbClr val="E2F0D9"/>
    <a:srgbClr val="548235"/>
    <a:srgbClr val="548AB7"/>
    <a:srgbClr val="DC7F46"/>
    <a:srgbClr val="C3DDFF"/>
    <a:srgbClr val="F2F2F2"/>
    <a:srgbClr val="909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76" autoAdjust="0"/>
    <p:restoredTop sz="97423" autoAdjust="0"/>
  </p:normalViewPr>
  <p:slideViewPr>
    <p:cSldViewPr snapToGrid="0">
      <p:cViewPr varScale="1">
        <p:scale>
          <a:sx n="154" d="100"/>
          <a:sy n="154" d="100"/>
        </p:scale>
        <p:origin x="124" y="3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  <a:t>2025/3/23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708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56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50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6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01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01FCDF-723F-4834-9A12-11AABB0C26B9}"/>
              </a:ext>
            </a:extLst>
          </p:cNvPr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>
              <a:extLst>
                <a:ext uri="{FF2B5EF4-FFF2-40B4-BE49-F238E27FC236}">
                  <a16:creationId xmlns:a16="http://schemas.microsoft.com/office/drawing/2014/main" id="{BE9E4818-BBF0-4362-8E19-49F4806401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242C8E0-D7B8-4F3A-942C-7FFC2A6F5010}"/>
                </a:ext>
              </a:extLst>
            </p:cNvPr>
            <p:cNvSpPr txBox="1"/>
            <p:nvPr userDrawn="1"/>
          </p:nvSpPr>
          <p:spPr>
            <a:xfrm>
              <a:off x="883451" y="3209572"/>
              <a:ext cx="1940434" cy="4388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400"/>
                </a:spcAft>
                <a:buClr>
                  <a:schemeClr val="accent1"/>
                </a:buClr>
                <a:buSzPct val="70000"/>
              </a:pPr>
              <a:r>
                <a:rPr kumimoji="1" lang="en-US" altLang="zh-CN" sz="2600" b="1" kern="1000" baseline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kumimoji="1" lang="en-US" sz="2600" b="1" kern="1000" baseline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644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160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1800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1800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0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28517" y="6356352"/>
            <a:ext cx="46061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/>
              <a:t>面向动态形状的模型推理优化</a:t>
            </a:r>
          </a:p>
        </p:txBody>
      </p:sp>
    </p:spTree>
    <p:extLst>
      <p:ext uri="{BB962C8B-B14F-4D97-AF65-F5344CB8AC3E}">
        <p14:creationId xmlns:p14="http://schemas.microsoft.com/office/powerpoint/2010/main" val="3368765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3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3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Go</a:t>
            </a:r>
            <a:r>
              <a:rPr lang="zh-CN" altLang="en-US"/>
              <a:t>语言及其跨语言调用的程序优化技术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74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7" r:id="rId3"/>
    <p:sldLayoutId id="2147483668" r:id="rId4"/>
    <p:sldLayoutId id="2147483669" r:id="rId5"/>
    <p:sldLayoutId id="2147483664" r:id="rId6"/>
    <p:sldLayoutId id="2147483665" r:id="rId7"/>
    <p:sldLayoutId id="2147483666" r:id="rId8"/>
    <p:sldLayoutId id="2147483670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45/3656400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副标题 6">
            <a:extLst>
              <a:ext uri="{FF2B5EF4-FFF2-40B4-BE49-F238E27FC236}">
                <a16:creationId xmlns:a16="http://schemas.microsoft.com/office/drawing/2014/main" id="{1B81559E-C37C-4F4E-9D17-91624319B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0423" y="4572000"/>
            <a:ext cx="8585847" cy="738552"/>
          </a:xfrm>
        </p:spPr>
        <p:txBody>
          <a:bodyPr>
            <a:normAutofit lnSpcReduction="10000"/>
          </a:bodyPr>
          <a:lstStyle/>
          <a:p>
            <a:r>
              <a:rPr lang="zh-CN" altLang="en-US" sz="2000" dirty="0"/>
              <a:t>报告人：</a:t>
            </a:r>
            <a:r>
              <a:rPr lang="zh-CN" altLang="en-US" sz="2000"/>
              <a:t>刘硕</a:t>
            </a:r>
            <a:endParaRPr lang="en-US" altLang="zh-CN" sz="2000" dirty="0"/>
          </a:p>
          <a:p>
            <a:r>
              <a:rPr lang="en-US" altLang="zh-CN" sz="2000"/>
              <a:t>2025/03/23</a:t>
            </a:r>
            <a:endParaRPr lang="en-US" altLang="zh-CN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F77ED5-7CDB-469F-A4F6-BA727890DA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CC471A84-A18C-41AE-AACC-0B3972D6D193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8" name="文本框 62">
            <a:extLst>
              <a:ext uri="{FF2B5EF4-FFF2-40B4-BE49-F238E27FC236}">
                <a16:creationId xmlns:a16="http://schemas.microsoft.com/office/drawing/2014/main" id="{15CFD179-B118-42F0-B343-9EE848E08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573" y="2023611"/>
            <a:ext cx="8739549" cy="108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 kumimoji="1" sz="24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</a:lstStyle>
          <a:p>
            <a:r>
              <a:rPr lang="en-US" altLang="zh-CN" sz="2800" b="1"/>
              <a:t>Falcon: A Fused Approach to Path-Sensitive Sparse Data Dependence Analysis</a:t>
            </a:r>
            <a:endParaRPr lang="zh-CN" altLang="en-US" sz="28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40145C2-950F-4BD0-85C4-B7E5686D75BE}"/>
              </a:ext>
            </a:extLst>
          </p:cNvPr>
          <p:cNvSpPr txBox="1"/>
          <p:nvPr/>
        </p:nvSpPr>
        <p:spPr>
          <a:xfrm>
            <a:off x="562131" y="575997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hlinkClick r:id="rId2"/>
              </a:rPr>
              <a:t>PLDI 2024</a:t>
            </a:r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7F380A-230E-4BF7-AC5D-E36AE89B1BC5}"/>
              </a:ext>
            </a:extLst>
          </p:cNvPr>
          <p:cNvSpPr txBox="1"/>
          <p:nvPr/>
        </p:nvSpPr>
        <p:spPr>
          <a:xfrm>
            <a:off x="2089255" y="3106280"/>
            <a:ext cx="72571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>
                <a:solidFill>
                  <a:srgbClr val="4B649F"/>
                </a:solidFill>
              </a:rPr>
              <a:t>PEISEN YAO, Zhejiang University, China </a:t>
            </a:r>
            <a:endParaRPr lang="en-US" altLang="zh-CN" sz="1400">
              <a:solidFill>
                <a:srgbClr val="4B649F"/>
              </a:solidFill>
            </a:endParaRPr>
          </a:p>
          <a:p>
            <a:r>
              <a:rPr lang="zh-CN" altLang="en-US" sz="1400">
                <a:solidFill>
                  <a:srgbClr val="4B649F"/>
                </a:solidFill>
              </a:rPr>
              <a:t>JINGUO ZHOU, Ant Group, China</a:t>
            </a:r>
            <a:endParaRPr lang="en-US" altLang="zh-CN" sz="1400">
              <a:solidFill>
                <a:srgbClr val="4B649F"/>
              </a:solidFill>
            </a:endParaRPr>
          </a:p>
          <a:p>
            <a:r>
              <a:rPr lang="zh-CN" altLang="en-US" sz="1400">
                <a:solidFill>
                  <a:srgbClr val="4B649F"/>
                </a:solidFill>
              </a:rPr>
              <a:t>XIAO XIAO, Ant Group, China</a:t>
            </a:r>
            <a:endParaRPr lang="en-US" altLang="zh-CN" sz="1400">
              <a:solidFill>
                <a:srgbClr val="4B649F"/>
              </a:solidFill>
            </a:endParaRPr>
          </a:p>
          <a:p>
            <a:r>
              <a:rPr lang="zh-CN" altLang="en-US" sz="1400">
                <a:solidFill>
                  <a:srgbClr val="4B649F"/>
                </a:solidFill>
              </a:rPr>
              <a:t>QINGKAI SHI, Nanjing University, China </a:t>
            </a:r>
            <a:endParaRPr lang="en-US" altLang="zh-CN" sz="1400">
              <a:solidFill>
                <a:srgbClr val="4B649F"/>
              </a:solidFill>
            </a:endParaRPr>
          </a:p>
          <a:p>
            <a:r>
              <a:rPr lang="zh-CN" altLang="en-US" sz="1400">
                <a:solidFill>
                  <a:srgbClr val="4B649F"/>
                </a:solidFill>
              </a:rPr>
              <a:t>RONGXIN WU, Xiamen University, China </a:t>
            </a:r>
            <a:endParaRPr lang="en-US" altLang="zh-CN" sz="1400">
              <a:solidFill>
                <a:srgbClr val="4B649F"/>
              </a:solidFill>
            </a:endParaRPr>
          </a:p>
          <a:p>
            <a:r>
              <a:rPr lang="zh-CN" altLang="en-US" sz="1400">
                <a:solidFill>
                  <a:srgbClr val="4B649F"/>
                </a:solidFill>
              </a:rPr>
              <a:t>CHARLES ZHANG, The Hong Kong University of Science and Technology, China</a:t>
            </a:r>
          </a:p>
        </p:txBody>
      </p:sp>
    </p:spTree>
    <p:extLst>
      <p:ext uri="{BB962C8B-B14F-4D97-AF65-F5344CB8AC3E}">
        <p14:creationId xmlns:p14="http://schemas.microsoft.com/office/powerpoint/2010/main" val="102707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626526-1E1A-4367-A323-D06837F9F6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研究背景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47C0493-BFB7-4A7C-A9CC-B94CDD4E6D3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zh-CN" altLang="en-US" sz="2400">
                <a:solidFill>
                  <a:srgbClr val="4D4D4D"/>
                </a:solidFill>
                <a:latin typeface="-apple-system"/>
              </a:rPr>
              <a:t> 数据依赖（</a:t>
            </a:r>
            <a:r>
              <a:rPr lang="en-US" altLang="zh-CN" sz="2400">
                <a:solidFill>
                  <a:srgbClr val="4D4D4D"/>
                </a:solidFill>
                <a:latin typeface="-apple-system"/>
              </a:rPr>
              <a:t>def-use</a:t>
            </a:r>
            <a:r>
              <a:rPr lang="zh-CN" altLang="en-US" sz="2400">
                <a:solidFill>
                  <a:srgbClr val="4D4D4D"/>
                </a:solidFill>
                <a:latin typeface="-apple-system"/>
              </a:rPr>
              <a:t>）分析非常重要，但</a:t>
            </a:r>
            <a:r>
              <a:rPr lang="zh-CN" altLang="en-US" sz="2400" b="1">
                <a:solidFill>
                  <a:srgbClr val="4D4D4D"/>
                </a:solidFill>
                <a:latin typeface="-apple-system"/>
              </a:rPr>
              <a:t>指针和引用</a:t>
            </a:r>
            <a:r>
              <a:rPr lang="zh-CN" altLang="en-US" sz="2400">
                <a:solidFill>
                  <a:srgbClr val="4D4D4D"/>
                </a:solidFill>
                <a:latin typeface="-apple-system"/>
              </a:rPr>
              <a:t>导致难以准确分析这种关系</a:t>
            </a:r>
            <a:endParaRPr lang="en-US" altLang="zh-CN" sz="2400">
              <a:solidFill>
                <a:srgbClr val="4D4D4D"/>
              </a:solidFill>
              <a:latin typeface="-apple-system"/>
            </a:endParaRPr>
          </a:p>
          <a:p>
            <a:pPr lvl="1"/>
            <a:r>
              <a:rPr lang="en-US" altLang="zh-CN" sz="2000">
                <a:solidFill>
                  <a:srgbClr val="4D4D4D"/>
                </a:solidFill>
                <a:latin typeface="-apple-system"/>
              </a:rPr>
              <a:t> </a:t>
            </a:r>
            <a:r>
              <a:rPr lang="zh-CN" altLang="en-US" sz="2000">
                <a:solidFill>
                  <a:srgbClr val="4D4D4D"/>
                </a:solidFill>
                <a:latin typeface="-apple-system"/>
              </a:rPr>
              <a:t>路径敏感性对分析精度十分重要</a:t>
            </a:r>
            <a:endParaRPr lang="en-US" altLang="zh-CN" sz="2000">
              <a:solidFill>
                <a:srgbClr val="4D4D4D"/>
              </a:solidFill>
              <a:latin typeface="-apple-system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7672885-FDBB-4578-8BBB-B5F1FB63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139" y="2430605"/>
            <a:ext cx="3653296" cy="333273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81E07E5-48EC-4714-ADFE-344BBB4FE547}"/>
              </a:ext>
            </a:extLst>
          </p:cNvPr>
          <p:cNvSpPr txBox="1"/>
          <p:nvPr/>
        </p:nvSpPr>
        <p:spPr>
          <a:xfrm>
            <a:off x="3932789" y="598702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示例代码</a:t>
            </a:r>
          </a:p>
        </p:txBody>
      </p:sp>
      <p:pic>
        <p:nvPicPr>
          <p:cNvPr id="10" name="图形 9" descr="指向右边的反手食指 纯色填充">
            <a:extLst>
              <a:ext uri="{FF2B5EF4-FFF2-40B4-BE49-F238E27FC236}">
                <a16:creationId xmlns:a16="http://schemas.microsoft.com/office/drawing/2014/main" id="{25A3547F-ED31-4F8D-B53E-17C994AFFC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298" y="4463021"/>
            <a:ext cx="291059" cy="2910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D38F9D8-BD54-4E18-85F6-EE668919F591}"/>
                  </a:ext>
                </a:extLst>
              </p:cNvPr>
              <p:cNvSpPr txBox="1"/>
              <p:nvPr/>
            </p:nvSpPr>
            <p:spPr>
              <a:xfrm>
                <a:off x="571093" y="4455155"/>
                <a:ext cx="197259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⊢(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=∗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D38F9D8-BD54-4E18-85F6-EE668919F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093" y="4455155"/>
                <a:ext cx="1972591" cy="276999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形 11" descr="指向右边的反手食指 纯色填充">
            <a:extLst>
              <a:ext uri="{FF2B5EF4-FFF2-40B4-BE49-F238E27FC236}">
                <a16:creationId xmlns:a16="http://schemas.microsoft.com/office/drawing/2014/main" id="{6EA047FC-35A1-4713-AA7D-2D2C1BECD6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298" y="3951442"/>
            <a:ext cx="291059" cy="2910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C2050FA-9E01-43C0-8BE2-A31B8166E744}"/>
                  </a:ext>
                </a:extLst>
              </p:cNvPr>
              <p:cNvSpPr txBox="1"/>
              <p:nvPr/>
            </p:nvSpPr>
            <p:spPr>
              <a:xfrm>
                <a:off x="681379" y="3927983"/>
                <a:ext cx="18623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⊢</m:t>
                      </m:r>
                      <m:d>
                        <m:d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𝑓𝑟𝑒𝑒</m:t>
                          </m:r>
                          <m:d>
                            <m:dPr>
                              <m:ctrlPr>
                                <a:rPr lang="en-US" altLang="zh-CN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∧∗</m:t>
                          </m:r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C2050FA-9E01-43C0-8BE2-A31B8166E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9" y="3927983"/>
                <a:ext cx="1862305" cy="276999"/>
              </a:xfrm>
              <a:prstGeom prst="rect">
                <a:avLst/>
              </a:prstGeom>
              <a:blipFill>
                <a:blip r:embed="rId6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46AF0DB-8E5B-43C1-AA31-BBDB72582BD5}"/>
                  </a:ext>
                </a:extLst>
              </p:cNvPr>
              <p:cNvSpPr txBox="1"/>
              <p:nvPr/>
            </p:nvSpPr>
            <p:spPr>
              <a:xfrm>
                <a:off x="1425108" y="5142168"/>
                <a:ext cx="11185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⊢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𝑓𝑟𝑒𝑒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46AF0DB-8E5B-43C1-AA31-BBDB72582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108" y="5142168"/>
                <a:ext cx="1118576" cy="276999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形 14" descr="指向右边的反手食指 纯色填充">
            <a:extLst>
              <a:ext uri="{FF2B5EF4-FFF2-40B4-BE49-F238E27FC236}">
                <a16:creationId xmlns:a16="http://schemas.microsoft.com/office/drawing/2014/main" id="{0A48A823-8B6A-484A-8F37-1E5DD30AD6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297" y="5170057"/>
            <a:ext cx="291059" cy="291059"/>
          </a:xfrm>
          <a:prstGeom prst="rect">
            <a:avLst/>
          </a:prstGeom>
        </p:spPr>
      </p:pic>
      <p:pic>
        <p:nvPicPr>
          <p:cNvPr id="16" name="图形 15" descr="指向右边的反手食指 纯色填充">
            <a:extLst>
              <a:ext uri="{FF2B5EF4-FFF2-40B4-BE49-F238E27FC236}">
                <a16:creationId xmlns:a16="http://schemas.microsoft.com/office/drawing/2014/main" id="{6053358B-E10D-485C-BBDF-350036CCE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297" y="4919884"/>
            <a:ext cx="291059" cy="2910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26FA19B-F023-4597-B58E-69CEBBB6D989}"/>
                  </a:ext>
                </a:extLst>
              </p:cNvPr>
              <p:cNvSpPr txBox="1"/>
              <p:nvPr/>
            </p:nvSpPr>
            <p:spPr>
              <a:xfrm>
                <a:off x="2011487" y="4919884"/>
                <a:ext cx="5321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26FA19B-F023-4597-B58E-69CEBBB6D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1487" y="4919884"/>
                <a:ext cx="532197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B354E5C-DEC1-4454-809A-60272B64C61C}"/>
                  </a:ext>
                </a:extLst>
              </p:cNvPr>
              <p:cNvSpPr txBox="1"/>
              <p:nvPr/>
            </p:nvSpPr>
            <p:spPr>
              <a:xfrm>
                <a:off x="8182628" y="2150389"/>
                <a:ext cx="2138342" cy="572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L11</a:t>
                </a:r>
                <a:r>
                  <a:rPr lang="zh-CN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US" altLang="zh-CN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   </m:t>
                            </m:r>
                            <m:sSub>
                              <m:sSubPr>
                                <m:ctrlP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e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¬</m:t>
                                </m:r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endParaRPr lang="zh-CN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B354E5C-DEC1-4454-809A-60272B64C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2628" y="2150389"/>
                <a:ext cx="2138342" cy="572914"/>
              </a:xfrm>
              <a:prstGeom prst="rect">
                <a:avLst/>
              </a:prstGeom>
              <a:blipFill>
                <a:blip r:embed="rId9"/>
                <a:stretch>
                  <a:fillRect l="-1425" t="-179787" b="-2648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CF7D36-511B-4CE9-A4CD-9E9475826434}"/>
                  </a:ext>
                </a:extLst>
              </p:cNvPr>
              <p:cNvSpPr txBox="1"/>
              <p:nvPr/>
            </p:nvSpPr>
            <p:spPr>
              <a:xfrm>
                <a:off x="8182628" y="2947366"/>
                <a:ext cx="22355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L12</a:t>
                </a:r>
                <a:r>
                  <a:rPr lang="zh-CN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</m:t>
                    </m:r>
                  </m:oMath>
                </a14:m>
                <a:r>
                  <a:rPr lang="en-US" altLang="zh-CN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free(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en-US" altLang="zh-CN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algn="ctr"/>
                <a:r>
                  <a:rPr lang="en-US" altLang="zh-CN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double free</a:t>
                </a:r>
                <a:endParaRPr lang="zh-CN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CF7D36-511B-4CE9-A4CD-9E9475826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2628" y="2947366"/>
                <a:ext cx="2235536" cy="584775"/>
              </a:xfrm>
              <a:prstGeom prst="rect">
                <a:avLst/>
              </a:prstGeom>
              <a:blipFill>
                <a:blip r:embed="rId10"/>
                <a:stretch>
                  <a:fillRect l="-817" t="-1042" b="-156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>
            <a:extLst>
              <a:ext uri="{FF2B5EF4-FFF2-40B4-BE49-F238E27FC236}">
                <a16:creationId xmlns:a16="http://schemas.microsoft.com/office/drawing/2014/main" id="{1EC4DCBF-8545-4649-9693-829EBB1547AB}"/>
              </a:ext>
            </a:extLst>
          </p:cNvPr>
          <p:cNvSpPr txBox="1"/>
          <p:nvPr/>
        </p:nvSpPr>
        <p:spPr>
          <a:xfrm>
            <a:off x="5885542" y="4417255"/>
            <a:ext cx="1043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</a:p>
          <a:p>
            <a:pPr algn="ctr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free</a:t>
            </a:r>
            <a:endParaRPr lang="zh-CN" altLang="en-US" sz="1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A8C6C289-2CF3-4F89-BD93-F2BB6C075B2B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5194093" y="4129791"/>
            <a:ext cx="691449" cy="5490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CD214036-05F0-4560-84AE-13E1C15B9593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4901761" y="4678865"/>
            <a:ext cx="983781" cy="5189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14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7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626526-1E1A-4367-A323-D06837F9F6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研究背景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47C0493-BFB7-4A7C-A9CC-B94CDD4E6D3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zh-CN" altLang="en-US" sz="2400">
                <a:solidFill>
                  <a:srgbClr val="4D4D4D"/>
                </a:solidFill>
                <a:latin typeface="-apple-system"/>
              </a:rPr>
              <a:t> 数据依赖（</a:t>
            </a:r>
            <a:r>
              <a:rPr lang="en-US" altLang="zh-CN" sz="2400">
                <a:solidFill>
                  <a:srgbClr val="4D4D4D"/>
                </a:solidFill>
                <a:latin typeface="-apple-system"/>
              </a:rPr>
              <a:t>def-use</a:t>
            </a:r>
            <a:r>
              <a:rPr lang="zh-CN" altLang="en-US" sz="2400">
                <a:solidFill>
                  <a:srgbClr val="4D4D4D"/>
                </a:solidFill>
                <a:latin typeface="-apple-system"/>
              </a:rPr>
              <a:t>）分析非常重要，但</a:t>
            </a:r>
            <a:r>
              <a:rPr lang="zh-CN" altLang="en-US" sz="2400" b="1">
                <a:solidFill>
                  <a:srgbClr val="4D4D4D"/>
                </a:solidFill>
                <a:latin typeface="-apple-system"/>
              </a:rPr>
              <a:t>指针和引用</a:t>
            </a:r>
            <a:r>
              <a:rPr lang="zh-CN" altLang="en-US" sz="2400">
                <a:solidFill>
                  <a:srgbClr val="4D4D4D"/>
                </a:solidFill>
                <a:latin typeface="-apple-system"/>
              </a:rPr>
              <a:t>导致难以准确分析这种关系</a:t>
            </a:r>
            <a:endParaRPr lang="en-US" altLang="zh-CN" sz="2400">
              <a:solidFill>
                <a:srgbClr val="4D4D4D"/>
              </a:solidFill>
              <a:latin typeface="-apple-system"/>
            </a:endParaRPr>
          </a:p>
          <a:p>
            <a:pPr lvl="1"/>
            <a:r>
              <a:rPr lang="en-US" altLang="zh-CN" sz="2000">
                <a:solidFill>
                  <a:srgbClr val="4D4D4D"/>
                </a:solidFill>
                <a:latin typeface="-apple-system"/>
              </a:rPr>
              <a:t> </a:t>
            </a:r>
            <a:r>
              <a:rPr lang="zh-CN" altLang="en-US" sz="2000">
                <a:solidFill>
                  <a:srgbClr val="4D4D4D"/>
                </a:solidFill>
                <a:latin typeface="-apple-system"/>
              </a:rPr>
              <a:t>路径敏感性对分析精度十分重要</a:t>
            </a:r>
            <a:endParaRPr lang="en-US" altLang="zh-CN" sz="2000">
              <a:solidFill>
                <a:srgbClr val="4D4D4D"/>
              </a:solidFill>
              <a:latin typeface="-apple-system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7672885-FDBB-4578-8BBB-B5F1FB63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139" y="2430605"/>
            <a:ext cx="3653296" cy="333273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81E07E5-48EC-4714-ADFE-344BBB4FE547}"/>
              </a:ext>
            </a:extLst>
          </p:cNvPr>
          <p:cNvSpPr txBox="1"/>
          <p:nvPr/>
        </p:nvSpPr>
        <p:spPr>
          <a:xfrm>
            <a:off x="3932789" y="598702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示例代码</a:t>
            </a:r>
          </a:p>
        </p:txBody>
      </p:sp>
      <p:pic>
        <p:nvPicPr>
          <p:cNvPr id="10" name="图形 9" descr="指向右边的反手食指 纯色填充">
            <a:extLst>
              <a:ext uri="{FF2B5EF4-FFF2-40B4-BE49-F238E27FC236}">
                <a16:creationId xmlns:a16="http://schemas.microsoft.com/office/drawing/2014/main" id="{25A3547F-ED31-4F8D-B53E-17C994AFFC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298" y="4463021"/>
            <a:ext cx="291059" cy="2910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D38F9D8-BD54-4E18-85F6-EE668919F591}"/>
                  </a:ext>
                </a:extLst>
              </p:cNvPr>
              <p:cNvSpPr txBox="1"/>
              <p:nvPr/>
            </p:nvSpPr>
            <p:spPr>
              <a:xfrm>
                <a:off x="571093" y="4455155"/>
                <a:ext cx="197259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⊢(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=∗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2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D38F9D8-BD54-4E18-85F6-EE668919F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093" y="4455155"/>
                <a:ext cx="1972591" cy="276999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形 11" descr="指向右边的反手食指 纯色填充">
            <a:extLst>
              <a:ext uri="{FF2B5EF4-FFF2-40B4-BE49-F238E27FC236}">
                <a16:creationId xmlns:a16="http://schemas.microsoft.com/office/drawing/2014/main" id="{6EA047FC-35A1-4713-AA7D-2D2C1BECD6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298" y="3951442"/>
            <a:ext cx="291059" cy="2910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C2050FA-9E01-43C0-8BE2-A31B8166E744}"/>
                  </a:ext>
                </a:extLst>
              </p:cNvPr>
              <p:cNvSpPr txBox="1"/>
              <p:nvPr/>
            </p:nvSpPr>
            <p:spPr>
              <a:xfrm>
                <a:off x="681379" y="3927983"/>
                <a:ext cx="18623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⊢</m:t>
                      </m:r>
                      <m:d>
                        <m:d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𝑓𝑟𝑒𝑒</m:t>
                          </m:r>
                          <m:d>
                            <m:dPr>
                              <m:ctrlPr>
                                <a:rPr lang="en-US" altLang="zh-CN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∧∗</m:t>
                          </m:r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C2050FA-9E01-43C0-8BE2-A31B8166E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9" y="3927983"/>
                <a:ext cx="1862305" cy="276999"/>
              </a:xfrm>
              <a:prstGeom prst="rect">
                <a:avLst/>
              </a:prstGeom>
              <a:blipFill>
                <a:blip r:embed="rId6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46AF0DB-8E5B-43C1-AA31-BBDB72582BD5}"/>
                  </a:ext>
                </a:extLst>
              </p:cNvPr>
              <p:cNvSpPr txBox="1"/>
              <p:nvPr/>
            </p:nvSpPr>
            <p:spPr>
              <a:xfrm>
                <a:off x="1425108" y="5142168"/>
                <a:ext cx="11185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⊢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𝑓𝑟𝑒𝑒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46AF0DB-8E5B-43C1-AA31-BBDB72582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108" y="5142168"/>
                <a:ext cx="1118576" cy="276999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形 14" descr="指向右边的反手食指 纯色填充">
            <a:extLst>
              <a:ext uri="{FF2B5EF4-FFF2-40B4-BE49-F238E27FC236}">
                <a16:creationId xmlns:a16="http://schemas.microsoft.com/office/drawing/2014/main" id="{0A48A823-8B6A-484A-8F37-1E5DD30AD6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297" y="5170057"/>
            <a:ext cx="291059" cy="291059"/>
          </a:xfrm>
          <a:prstGeom prst="rect">
            <a:avLst/>
          </a:prstGeom>
        </p:spPr>
      </p:pic>
      <p:pic>
        <p:nvPicPr>
          <p:cNvPr id="16" name="图形 15" descr="指向右边的反手食指 纯色填充">
            <a:extLst>
              <a:ext uri="{FF2B5EF4-FFF2-40B4-BE49-F238E27FC236}">
                <a16:creationId xmlns:a16="http://schemas.microsoft.com/office/drawing/2014/main" id="{6053358B-E10D-485C-BBDF-350036CCE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297" y="4919884"/>
            <a:ext cx="291059" cy="2910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26FA19B-F023-4597-B58E-69CEBBB6D989}"/>
                  </a:ext>
                </a:extLst>
              </p:cNvPr>
              <p:cNvSpPr txBox="1"/>
              <p:nvPr/>
            </p:nvSpPr>
            <p:spPr>
              <a:xfrm>
                <a:off x="2011487" y="4919884"/>
                <a:ext cx="5321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26FA19B-F023-4597-B58E-69CEBBB6D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1487" y="4919884"/>
                <a:ext cx="532197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3F9E6942-E977-4CA2-9DB1-06165E5E621C}"/>
              </a:ext>
            </a:extLst>
          </p:cNvPr>
          <p:cNvSpPr txBox="1"/>
          <p:nvPr/>
        </p:nvSpPr>
        <p:spPr>
          <a:xfrm>
            <a:off x="5885542" y="4417255"/>
            <a:ext cx="1043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</a:p>
          <a:p>
            <a:pPr algn="ctr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free</a:t>
            </a:r>
            <a:endParaRPr lang="zh-CN" altLang="en-US" sz="1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8B4270F6-40FD-478A-95A5-887D6317C903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5194093" y="4129791"/>
            <a:ext cx="691449" cy="5490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1236537D-51C8-4A85-991A-D35DBD19C90A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4901761" y="4678865"/>
            <a:ext cx="983781" cy="5189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B354E5C-DEC1-4454-809A-60272B64C61C}"/>
                  </a:ext>
                </a:extLst>
              </p:cNvPr>
              <p:cNvSpPr txBox="1"/>
              <p:nvPr/>
            </p:nvSpPr>
            <p:spPr>
              <a:xfrm>
                <a:off x="8182628" y="2150389"/>
                <a:ext cx="2138342" cy="572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L11</a:t>
                </a:r>
                <a:r>
                  <a:rPr lang="zh-CN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US" altLang="zh-CN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   </m:t>
                            </m:r>
                            <m:sSub>
                              <m:sSubPr>
                                <m:ctrlP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e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US" altLang="zh-CN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¬</m:t>
                                </m:r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endParaRPr lang="zh-CN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B354E5C-DEC1-4454-809A-60272B64C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2628" y="2150389"/>
                <a:ext cx="2138342" cy="572914"/>
              </a:xfrm>
              <a:prstGeom prst="rect">
                <a:avLst/>
              </a:prstGeom>
              <a:blipFill>
                <a:blip r:embed="rId9"/>
                <a:stretch>
                  <a:fillRect l="-1425" t="-179787" b="-2648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CF7D36-511B-4CE9-A4CD-9E9475826434}"/>
                  </a:ext>
                </a:extLst>
              </p:cNvPr>
              <p:cNvSpPr txBox="1"/>
              <p:nvPr/>
            </p:nvSpPr>
            <p:spPr>
              <a:xfrm>
                <a:off x="8182628" y="2947366"/>
                <a:ext cx="22355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L12</a:t>
                </a:r>
                <a:r>
                  <a:rPr lang="zh-CN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</m:t>
                    </m:r>
                  </m:oMath>
                </a14:m>
                <a:r>
                  <a:rPr lang="en-US" altLang="zh-CN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free(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en-US" altLang="zh-CN" sz="14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algn="ctr"/>
                <a:r>
                  <a:rPr lang="en-US" altLang="zh-CN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double free</a:t>
                </a:r>
                <a:endParaRPr lang="zh-CN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CF7D36-511B-4CE9-A4CD-9E9475826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2628" y="2947366"/>
                <a:ext cx="2235536" cy="584775"/>
              </a:xfrm>
              <a:prstGeom prst="rect">
                <a:avLst/>
              </a:prstGeom>
              <a:blipFill>
                <a:blip r:embed="rId10"/>
                <a:stretch>
                  <a:fillRect l="-817" t="-1042" b="-156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AF5E363-2154-46DC-AF3B-ED679F49FE9E}"/>
                  </a:ext>
                </a:extLst>
              </p:cNvPr>
              <p:cNvSpPr txBox="1"/>
              <p:nvPr/>
            </p:nvSpPr>
            <p:spPr>
              <a:xfrm>
                <a:off x="6929354" y="3574040"/>
                <a:ext cx="5214375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/>
                  <a:t>为实现高精度，面临</a:t>
                </a:r>
                <a:r>
                  <a:rPr lang="en-US" altLang="zh-CN"/>
                  <a:t>Aliasing-Path-Explosion</a:t>
                </a:r>
                <a:r>
                  <a:rPr lang="zh-CN" altLang="en-US"/>
                  <a:t>问题</a:t>
                </a:r>
                <a:endParaRPr lang="en-US" altLang="zh-CN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sz="1400"/>
                  <a:t>指针数目很多，每个指针可能指向的对象很多（</a:t>
                </a:r>
                <a:r>
                  <a:rPr lang="en-US" altLang="zh-CN" sz="1400"/>
                  <a:t>e.g. *x=b</a:t>
                </a:r>
                <a:r>
                  <a:rPr lang="zh-CN" altLang="en-US" sz="1400"/>
                  <a:t>）</a:t>
                </a:r>
                <a:endParaRPr lang="en-US" altLang="zh-CN" sz="140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sz="1400"/>
                  <a:t>每个对象可能被很多指令访问（</a:t>
                </a:r>
                <a:r>
                  <a:rPr lang="en-US" altLang="zh-CN" sz="1400"/>
                  <a:t>e.g. *d=*x</a:t>
                </a:r>
                <a:r>
                  <a:rPr lang="zh-CN" altLang="en-US" sz="1400"/>
                  <a:t>）</a:t>
                </a:r>
                <a:endParaRPr lang="en-US" altLang="zh-CN" sz="140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sz="1400"/>
                  <a:t>可能的执行路径数据很多（</a:t>
                </a:r>
                <a:r>
                  <a:rPr lang="en-US" altLang="zh-CN" sz="1400"/>
                  <a:t>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∧</m:t>
                    </m:r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zh-CN" altLang="en-US" sz="1400"/>
                  <a:t>）以及不同的调用上下文</a:t>
                </a:r>
                <a:endParaRPr lang="en-US" altLang="zh-CN" sz="1400"/>
              </a:p>
              <a:p>
                <a:pPr algn="ctr"/>
                <a:r>
                  <a:rPr lang="zh-CN" altLang="en-US" sz="1600" b="1">
                    <a:solidFill>
                      <a:srgbClr val="FF0000"/>
                    </a:solidFill>
                  </a:rPr>
                  <a:t>太多的依赖关系需要分析，耗时耗内存</a:t>
                </a:r>
                <a:endParaRPr lang="en-US" altLang="zh-CN" sz="1400" b="1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AF5E363-2154-46DC-AF3B-ED679F49F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354" y="3574040"/>
                <a:ext cx="5214375" cy="1477328"/>
              </a:xfrm>
              <a:prstGeom prst="rect">
                <a:avLst/>
              </a:prstGeom>
              <a:blipFill>
                <a:blip r:embed="rId11"/>
                <a:stretch>
                  <a:fillRect l="-1053" t="-2058" b="-4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8C36AF4-E134-4981-8E11-1B11527DB5CA}"/>
                  </a:ext>
                </a:extLst>
              </p:cNvPr>
              <p:cNvSpPr txBox="1"/>
              <p:nvPr/>
            </p:nvSpPr>
            <p:spPr>
              <a:xfrm>
                <a:off x="6765033" y="5046905"/>
                <a:ext cx="1689245" cy="1600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L12</a:t>
                </a:r>
                <a:r>
                  <a:rPr lang="zh-CN" altLang="en-US"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endParaRPr lang="en-US" altLang="zh-CN" sz="1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𝑡𝑟𝑢𝑒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⊢∗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endParaRPr lang="en-US" altLang="zh-CN" sz="1400" b="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𝑡𝑟𝑢𝑒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⊢∗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endParaRPr lang="en-US" altLang="zh-CN" sz="1400" b="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⊢∗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endParaRPr lang="en-US" altLang="zh-CN" sz="1400" b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¬</m:t>
                    </m:r>
                    <m:sSub>
                      <m:sSubPr>
                        <m:ctrlP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⊢∗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=∗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US" altLang="zh-CN" sz="1400" b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¬</m:t>
                    </m:r>
                    <m:sSub>
                      <m:sSubPr>
                        <m:ctrlP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⊢∗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endParaRPr lang="en-US" altLang="zh-CN" sz="1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𝑡𝑟𝑢𝑒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=∗</m:t>
                    </m:r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zh-CN" altLang="en-US" sz="1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8C36AF4-E134-4981-8E11-1B11527DB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033" y="5046905"/>
                <a:ext cx="1689245" cy="1600438"/>
              </a:xfrm>
              <a:prstGeom prst="rect">
                <a:avLst/>
              </a:prstGeom>
              <a:blipFill>
                <a:blip r:embed="rId12"/>
                <a:stretch>
                  <a:fillRect l="-1083" t="-763" b="-26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右大括号 5">
            <a:extLst>
              <a:ext uri="{FF2B5EF4-FFF2-40B4-BE49-F238E27FC236}">
                <a16:creationId xmlns:a16="http://schemas.microsoft.com/office/drawing/2014/main" id="{3C28CEDE-F52B-4CAB-9F9F-908BC3736919}"/>
              </a:ext>
            </a:extLst>
          </p:cNvPr>
          <p:cNvSpPr/>
          <p:nvPr/>
        </p:nvSpPr>
        <p:spPr>
          <a:xfrm>
            <a:off x="8333189" y="5411966"/>
            <a:ext cx="221104" cy="112246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5F9B3E59-41DF-421C-9293-FCF2B9448F4E}"/>
                  </a:ext>
                </a:extLst>
              </p:cNvPr>
              <p:cNvSpPr txBox="1"/>
              <p:nvPr/>
            </p:nvSpPr>
            <p:spPr>
              <a:xfrm>
                <a:off x="9158083" y="5526117"/>
                <a:ext cx="19287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4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消费者查询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𝝋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=?</m:t>
                    </m:r>
                  </m:oMath>
                </a14:m>
                <a:endPara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5F9B3E59-41DF-421C-9293-FCF2B9448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8083" y="5526117"/>
                <a:ext cx="1928733" cy="307777"/>
              </a:xfrm>
              <a:prstGeom prst="rect">
                <a:avLst/>
              </a:prstGeom>
              <a:blipFill>
                <a:blip r:embed="rId13"/>
                <a:stretch>
                  <a:fillRect l="-631" t="-4000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爆炸形: 14 pt  8">
            <a:extLst>
              <a:ext uri="{FF2B5EF4-FFF2-40B4-BE49-F238E27FC236}">
                <a16:creationId xmlns:a16="http://schemas.microsoft.com/office/drawing/2014/main" id="{6A7FF8B2-F307-45D8-9405-581520AF7D60}"/>
              </a:ext>
            </a:extLst>
          </p:cNvPr>
          <p:cNvSpPr/>
          <p:nvPr/>
        </p:nvSpPr>
        <p:spPr>
          <a:xfrm>
            <a:off x="8655342" y="5864411"/>
            <a:ext cx="3331256" cy="914400"/>
          </a:xfrm>
          <a:prstGeom prst="irregularSeal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>
                <a:solidFill>
                  <a:srgbClr val="FF0000"/>
                </a:solidFill>
              </a:rPr>
              <a:t>time expensive</a:t>
            </a:r>
          </a:p>
          <a:p>
            <a:pPr algn="ctr"/>
            <a:r>
              <a:rPr lang="en-US" altLang="zh-CN" sz="1200" b="1">
                <a:solidFill>
                  <a:srgbClr val="FF0000"/>
                </a:solidFill>
              </a:rPr>
              <a:t>memory expensive</a:t>
            </a:r>
          </a:p>
        </p:txBody>
      </p:sp>
    </p:spTree>
    <p:extLst>
      <p:ext uri="{BB962C8B-B14F-4D97-AF65-F5344CB8AC3E}">
        <p14:creationId xmlns:p14="http://schemas.microsoft.com/office/powerpoint/2010/main" val="253220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626526-1E1A-4367-A323-D06837F9F6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研究现状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47C0493-BFB7-4A7C-A9CC-B94CDD4E6D3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0" y="993589"/>
            <a:ext cx="11519623" cy="5362764"/>
          </a:xfrm>
        </p:spPr>
        <p:txBody>
          <a:bodyPr>
            <a:normAutofit/>
          </a:bodyPr>
          <a:lstStyle/>
          <a:p>
            <a:r>
              <a:rPr lang="zh-CN" altLang="en-US" sz="2400">
                <a:solidFill>
                  <a:srgbClr val="4D4D4D"/>
                </a:solidFill>
                <a:latin typeface="-apple-system"/>
              </a:rPr>
              <a:t> 实现路径敏感的数据依赖分析的方法：</a:t>
            </a:r>
            <a:endParaRPr lang="en-US" altLang="zh-CN" sz="2400">
              <a:solidFill>
                <a:srgbClr val="4D4D4D"/>
              </a:solidFill>
              <a:latin typeface="-apple-system"/>
            </a:endParaRPr>
          </a:p>
          <a:p>
            <a:pPr lvl="1"/>
            <a:r>
              <a:rPr lang="en-US" altLang="zh-CN" sz="2000">
                <a:solidFill>
                  <a:srgbClr val="4D4D4D"/>
                </a:solidFill>
                <a:latin typeface="-apple-system"/>
              </a:rPr>
              <a:t> BootStrapped Approach</a:t>
            </a:r>
            <a:r>
              <a:rPr lang="zh-CN" altLang="en-US" sz="2000">
                <a:solidFill>
                  <a:srgbClr val="4D4D4D"/>
                </a:solidFill>
                <a:latin typeface="-apple-system"/>
              </a:rPr>
              <a:t> 不利用任何先验知识，</a:t>
            </a:r>
            <a:r>
              <a:rPr lang="zh-CN" altLang="en-US" sz="2000" b="1">
                <a:solidFill>
                  <a:srgbClr val="4D4D4D"/>
                </a:solidFill>
                <a:latin typeface="-apple-system"/>
              </a:rPr>
              <a:t>建模每条程序路径上的</a:t>
            </a:r>
            <a:r>
              <a:rPr lang="en-US" altLang="zh-CN" sz="2000" b="1">
                <a:solidFill>
                  <a:srgbClr val="4D4D4D"/>
                </a:solidFill>
                <a:latin typeface="-apple-system"/>
              </a:rPr>
              <a:t>memory model</a:t>
            </a:r>
          </a:p>
          <a:p>
            <a:pPr lvl="2"/>
            <a:r>
              <a:rPr lang="en-US" altLang="zh-CN" sz="1600">
                <a:solidFill>
                  <a:srgbClr val="4D4D4D"/>
                </a:solidFill>
                <a:latin typeface="-apple-system"/>
              </a:rPr>
              <a:t> </a:t>
            </a:r>
            <a:r>
              <a:rPr lang="en-US" altLang="zh-CN" sz="1600" dirty="0">
                <a:solidFill>
                  <a:srgbClr val="4D4D4D"/>
                </a:solidFill>
                <a:latin typeface="-apple-system"/>
              </a:rPr>
              <a:t>Symbolic execution</a:t>
            </a:r>
            <a:r>
              <a:rPr lang="en-US" altLang="zh-CN" sz="1600" baseline="30000" dirty="0">
                <a:solidFill>
                  <a:srgbClr val="4D4D4D"/>
                </a:solidFill>
                <a:latin typeface="-apple-system"/>
              </a:rPr>
              <a:t>[</a:t>
            </a:r>
            <a:r>
              <a:rPr lang="en-US" altLang="zh-CN" sz="1600" baseline="30000">
                <a:solidFill>
                  <a:srgbClr val="4D4D4D"/>
                </a:solidFill>
                <a:latin typeface="-apple-system"/>
              </a:rPr>
              <a:t>1]</a:t>
            </a:r>
            <a:r>
              <a:rPr lang="en-US" altLang="zh-CN" sz="1600">
                <a:solidFill>
                  <a:srgbClr val="4D4D4D"/>
                </a:solidFill>
                <a:latin typeface="-apple-system"/>
              </a:rPr>
              <a:t> and Shape Analysis</a:t>
            </a:r>
            <a:r>
              <a:rPr lang="en-US" altLang="zh-CN" sz="1600" baseline="30000">
                <a:solidFill>
                  <a:srgbClr val="4D4D4D"/>
                </a:solidFill>
                <a:latin typeface="-apple-system"/>
              </a:rPr>
              <a:t>[2]</a:t>
            </a:r>
            <a:r>
              <a:rPr lang="en-US" altLang="zh-CN" sz="1600">
                <a:solidFill>
                  <a:srgbClr val="4D4D4D"/>
                </a:solidFill>
                <a:latin typeface="-apple-system"/>
              </a:rPr>
              <a:t>  exploit SAT to solve.  </a:t>
            </a:r>
            <a:r>
              <a:rPr lang="en-US" altLang="zh-CN" sz="1600" b="1" dirty="0">
                <a:solidFill>
                  <a:srgbClr val="FF0000"/>
                </a:solidFill>
                <a:latin typeface="-apple-system"/>
              </a:rPr>
              <a:t>Expensive</a:t>
            </a:r>
          </a:p>
          <a:p>
            <a:pPr lvl="2"/>
            <a:r>
              <a:rPr lang="en-US" altLang="zh-CN" sz="1600" b="1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altLang="zh-CN" sz="1600">
                <a:solidFill>
                  <a:srgbClr val="4D4D4D"/>
                </a:solidFill>
                <a:latin typeface="-apple-system"/>
              </a:rPr>
              <a:t>SOTA</a:t>
            </a:r>
            <a:r>
              <a:rPr lang="en-US" altLang="zh-CN" sz="1600">
                <a:latin typeface="-apple-system"/>
              </a:rPr>
              <a:t> </a:t>
            </a:r>
            <a:r>
              <a:rPr lang="en-US" altLang="zh-CN" sz="1600" dirty="0" err="1">
                <a:solidFill>
                  <a:srgbClr val="4D4D4D"/>
                </a:solidFill>
                <a:latin typeface="-apple-system"/>
              </a:rPr>
              <a:t>Facal</a:t>
            </a:r>
            <a:r>
              <a:rPr lang="en-US" altLang="zh-CN" sz="1600" baseline="30000" dirty="0">
                <a:solidFill>
                  <a:srgbClr val="4D4D4D"/>
                </a:solidFill>
                <a:latin typeface="-apple-system"/>
              </a:rPr>
              <a:t>[3]</a:t>
            </a:r>
            <a:r>
              <a:rPr lang="en-US" altLang="zh-CN" sz="1600" dirty="0">
                <a:solidFill>
                  <a:srgbClr val="4D4D4D"/>
                </a:solidFill>
                <a:latin typeface="-apple-system"/>
              </a:rPr>
              <a:t> </a:t>
            </a:r>
            <a:r>
              <a:rPr lang="zh-CN" altLang="en-US" sz="1600" dirty="0">
                <a:solidFill>
                  <a:srgbClr val="4D4D4D"/>
                </a:solidFill>
                <a:latin typeface="-apple-system"/>
              </a:rPr>
              <a:t>基于符号执行，完成</a:t>
            </a:r>
            <a:r>
              <a:rPr lang="en-US" altLang="zh-CN" sz="1600" dirty="0" err="1">
                <a:solidFill>
                  <a:srgbClr val="4D4D4D"/>
                </a:solidFill>
                <a:latin typeface="-apple-system"/>
              </a:rPr>
              <a:t>33KLoC</a:t>
            </a:r>
            <a:r>
              <a:rPr lang="zh-CN" altLang="en-US" sz="1600" dirty="0">
                <a:solidFill>
                  <a:srgbClr val="4D4D4D"/>
                </a:solidFill>
                <a:latin typeface="-apple-system"/>
              </a:rPr>
              <a:t>程序的数据依赖查询需要</a:t>
            </a:r>
            <a:r>
              <a:rPr lang="en-US" altLang="zh-CN" sz="1600" dirty="0">
                <a:solidFill>
                  <a:srgbClr val="4D4D4D"/>
                </a:solidFill>
                <a:latin typeface="-apple-system"/>
              </a:rPr>
              <a:t>230</a:t>
            </a:r>
            <a:r>
              <a:rPr lang="zh-CN" altLang="en-US" sz="1600" dirty="0">
                <a:solidFill>
                  <a:srgbClr val="4D4D4D"/>
                </a:solidFill>
                <a:latin typeface="-apple-system"/>
              </a:rPr>
              <a:t>个小时</a:t>
            </a:r>
            <a:endParaRPr lang="en-US" altLang="zh-CN" sz="1600" dirty="0">
              <a:solidFill>
                <a:srgbClr val="4D4D4D"/>
              </a:solidFill>
              <a:latin typeface="-apple-system"/>
            </a:endParaRPr>
          </a:p>
          <a:p>
            <a:pPr lvl="1"/>
            <a:r>
              <a:rPr lang="en-US" altLang="zh-CN" sz="2000" dirty="0">
                <a:solidFill>
                  <a:srgbClr val="4D4D4D"/>
                </a:solidFill>
                <a:latin typeface="-apple-system"/>
              </a:rPr>
              <a:t> Layered Approach </a:t>
            </a:r>
            <a:r>
              <a:rPr lang="zh-CN" altLang="en-US" sz="2000" dirty="0">
                <a:solidFill>
                  <a:srgbClr val="4D4D4D"/>
                </a:solidFill>
                <a:latin typeface="-apple-system"/>
              </a:rPr>
              <a:t>利用</a:t>
            </a:r>
            <a:r>
              <a:rPr lang="zh-CN" altLang="en-US" sz="2000" b="1" dirty="0">
                <a:solidFill>
                  <a:srgbClr val="4D4D4D"/>
                </a:solidFill>
                <a:latin typeface="-apple-system"/>
              </a:rPr>
              <a:t>辅助指向分析</a:t>
            </a:r>
            <a:r>
              <a:rPr lang="zh-CN" altLang="en-US" sz="2000" dirty="0">
                <a:solidFill>
                  <a:srgbClr val="4D4D4D"/>
                </a:solidFill>
                <a:latin typeface="-apple-system"/>
              </a:rPr>
              <a:t>先获得大概的数据依赖关系，用于指导后续的路径敏感分析</a:t>
            </a:r>
            <a:endParaRPr lang="en-US" altLang="zh-CN" sz="2000" dirty="0">
              <a:solidFill>
                <a:srgbClr val="4D4D4D"/>
              </a:solidFill>
              <a:latin typeface="-apple-system"/>
            </a:endParaRPr>
          </a:p>
          <a:p>
            <a:pPr lvl="2"/>
            <a:r>
              <a:rPr lang="en-US" altLang="zh-CN" sz="1600" dirty="0">
                <a:solidFill>
                  <a:srgbClr val="4D4D4D"/>
                </a:solidFill>
                <a:latin typeface="-apple-system"/>
              </a:rPr>
              <a:t> </a:t>
            </a:r>
            <a:r>
              <a:rPr lang="en-US" altLang="zh-CN" sz="1600">
                <a:solidFill>
                  <a:srgbClr val="4D4D4D"/>
                </a:solidFill>
                <a:latin typeface="-apple-system"/>
              </a:rPr>
              <a:t>SOTA</a:t>
            </a:r>
            <a:r>
              <a:rPr lang="en-US" altLang="zh-CN" sz="1600" baseline="30000">
                <a:solidFill>
                  <a:srgbClr val="4D4D4D"/>
                </a:solidFill>
                <a:latin typeface="-apple-system"/>
              </a:rPr>
              <a:t>[4] </a:t>
            </a:r>
          </a:p>
          <a:p>
            <a:pPr lvl="3"/>
            <a:r>
              <a:rPr lang="en-US" altLang="zh-CN" sz="1400" baseline="30000">
                <a:solidFill>
                  <a:srgbClr val="4D4D4D"/>
                </a:solidFill>
                <a:latin typeface="-apple-system"/>
              </a:rPr>
              <a:t> </a:t>
            </a:r>
            <a:r>
              <a:rPr lang="zh-CN" altLang="en-US" sz="1400">
                <a:solidFill>
                  <a:srgbClr val="4D4D4D"/>
                </a:solidFill>
                <a:latin typeface="-apple-system"/>
              </a:rPr>
              <a:t>利用</a:t>
            </a:r>
            <a:r>
              <a:rPr lang="en-US" altLang="zh-CN" sz="1400">
                <a:solidFill>
                  <a:srgbClr val="4D4D4D"/>
                </a:solidFill>
                <a:latin typeface="-apple-system"/>
              </a:rPr>
              <a:t>Andersen</a:t>
            </a:r>
            <a:r>
              <a:rPr lang="zh-CN" altLang="en-US" sz="1400">
                <a:solidFill>
                  <a:srgbClr val="4D4D4D"/>
                </a:solidFill>
                <a:latin typeface="-apple-system"/>
              </a:rPr>
              <a:t>分析首先构建流不敏感</a:t>
            </a:r>
            <a:r>
              <a:rPr lang="en-US" altLang="zh-CN" sz="1400">
                <a:solidFill>
                  <a:srgbClr val="4D4D4D"/>
                </a:solidFill>
                <a:latin typeface="-apple-system"/>
              </a:rPr>
              <a:t>def-use</a:t>
            </a:r>
            <a:r>
              <a:rPr lang="zh-CN" altLang="en-US" sz="1400">
                <a:solidFill>
                  <a:srgbClr val="4D4D4D"/>
                </a:solidFill>
                <a:latin typeface="-apple-system"/>
              </a:rPr>
              <a:t>链</a:t>
            </a:r>
            <a:endParaRPr lang="en-US" altLang="zh-CN" sz="1400">
              <a:solidFill>
                <a:srgbClr val="4D4D4D"/>
              </a:solidFill>
              <a:latin typeface="-apple-system"/>
            </a:endParaRPr>
          </a:p>
          <a:p>
            <a:pPr lvl="3"/>
            <a:r>
              <a:rPr lang="en-US" altLang="zh-CN" sz="1400">
                <a:solidFill>
                  <a:srgbClr val="4D4D4D"/>
                </a:solidFill>
                <a:latin typeface="-apple-system"/>
              </a:rPr>
              <a:t> </a:t>
            </a:r>
            <a:r>
              <a:rPr lang="zh-CN" altLang="en-US" sz="1400">
                <a:solidFill>
                  <a:srgbClr val="4D4D4D"/>
                </a:solidFill>
                <a:latin typeface="-apple-system"/>
              </a:rPr>
              <a:t>查询时，按需逆向遍历相关表达式，再求解对应的路径约束</a:t>
            </a:r>
            <a:endParaRPr lang="en-US" altLang="zh-CN" sz="1400">
              <a:solidFill>
                <a:srgbClr val="4D4D4D"/>
              </a:solidFill>
              <a:latin typeface="-apple-system"/>
            </a:endParaRPr>
          </a:p>
          <a:p>
            <a:pPr lvl="2"/>
            <a:r>
              <a:rPr lang="zh-CN" altLang="en-US" sz="1600">
                <a:solidFill>
                  <a:srgbClr val="4D4D4D"/>
                </a:solidFill>
                <a:latin typeface="-apple-system"/>
              </a:rPr>
              <a:t>结论：</a:t>
            </a:r>
            <a:endParaRPr lang="en-US" altLang="zh-CN" sz="1600">
              <a:solidFill>
                <a:srgbClr val="4D4D4D"/>
              </a:solidFill>
              <a:latin typeface="-apple-system"/>
            </a:endParaRPr>
          </a:p>
          <a:p>
            <a:pPr lvl="3"/>
            <a:r>
              <a:rPr lang="en-US" altLang="zh-CN" sz="1400">
                <a:solidFill>
                  <a:srgbClr val="4D4D4D"/>
                </a:solidFill>
                <a:latin typeface="-apple-system"/>
              </a:rPr>
              <a:t> </a:t>
            </a:r>
            <a:r>
              <a:rPr lang="zh-CN" altLang="en-US" sz="1400">
                <a:solidFill>
                  <a:srgbClr val="4D4D4D"/>
                </a:solidFill>
                <a:latin typeface="-apple-system"/>
              </a:rPr>
              <a:t>只能减少需要跟踪的相关内存对象的数量，</a:t>
            </a:r>
            <a:r>
              <a:rPr lang="zh-CN" altLang="en-US" sz="1400" b="1">
                <a:solidFill>
                  <a:srgbClr val="4D4D4D"/>
                </a:solidFill>
                <a:latin typeface="-apple-system"/>
              </a:rPr>
              <a:t>不能减少</a:t>
            </a:r>
            <a:r>
              <a:rPr lang="zh-CN" altLang="en-US" sz="1400">
                <a:solidFill>
                  <a:srgbClr val="4D4D4D"/>
                </a:solidFill>
                <a:latin typeface="-apple-system"/>
              </a:rPr>
              <a:t>跟踪这些对象的</a:t>
            </a:r>
            <a:r>
              <a:rPr lang="zh-CN" altLang="en-US" sz="1400" b="1">
                <a:solidFill>
                  <a:srgbClr val="4D4D4D"/>
                </a:solidFill>
                <a:latin typeface="-apple-system"/>
              </a:rPr>
              <a:t>路径数量</a:t>
            </a:r>
            <a:endParaRPr lang="en-US" altLang="zh-CN" sz="1400" b="1">
              <a:solidFill>
                <a:srgbClr val="4D4D4D"/>
              </a:solidFill>
              <a:latin typeface="-apple-system"/>
            </a:endParaRPr>
          </a:p>
          <a:p>
            <a:pPr lvl="3"/>
            <a:r>
              <a:rPr lang="en-US" altLang="zh-CN" sz="1600" b="1">
                <a:solidFill>
                  <a:srgbClr val="FF0000"/>
                </a:solidFill>
                <a:latin typeface="-apple-system"/>
              </a:rPr>
              <a:t>Also Expensive</a:t>
            </a:r>
            <a:r>
              <a:rPr lang="zh-CN" altLang="en-US" sz="1600" b="1">
                <a:solidFill>
                  <a:srgbClr val="FF0000"/>
                </a:solidFill>
                <a:latin typeface="-apple-system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-apple-system"/>
              </a:rPr>
              <a:t>even worse in worst case than SAT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67D4664-A55D-4CE5-B969-416BBD983F8F}"/>
              </a:ext>
            </a:extLst>
          </p:cNvPr>
          <p:cNvSpPr txBox="1"/>
          <p:nvPr/>
        </p:nvSpPr>
        <p:spPr>
          <a:xfrm>
            <a:off x="277217" y="6065699"/>
            <a:ext cx="7013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KLEE: Unassisted and Automatic Generation of HighCoverage Tests for Complex Systems Programs. OSDI 2008</a:t>
            </a:r>
          </a:p>
          <a:p>
            <a:r>
              <a:rPr lang="en-US" altLang="zh-CN" sz="10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 Parametric shape analysis via 3-valued logic. ACM Trans. Program. Lang. Syst. 2002</a:t>
            </a:r>
          </a:p>
          <a:p>
            <a:r>
              <a:rPr lang="en-US" altLang="zh-CN" sz="10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[3] Target-driven Compositional Concolic Testing with Function Summary Refinement for Effective Bug Detection. FSE 2019</a:t>
            </a:r>
          </a:p>
          <a:p>
            <a:r>
              <a:rPr lang="en-US" altLang="zh-CN" sz="10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[4] Spatio-temporal context reduction: a pointer-analysisbased static approach for detecting use-after-free vulnerabilities. ICSE 2018</a:t>
            </a:r>
            <a:endParaRPr lang="zh-CN" altLang="en-US" sz="100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CB2718-10B1-4AA4-A9B8-4A3215E62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92" y="3543645"/>
            <a:ext cx="2152650" cy="2667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5D8701C-C0BC-403E-9E64-547205B2B35D}"/>
              </a:ext>
            </a:extLst>
          </p:cNvPr>
          <p:cNvSpPr txBox="1"/>
          <p:nvPr/>
        </p:nvSpPr>
        <p:spPr>
          <a:xfrm>
            <a:off x="7737231" y="6356353"/>
            <a:ext cx="3044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rgbClr val="4D4D4D"/>
                </a:solidFill>
                <a:latin typeface="-apple-system"/>
              </a:rPr>
              <a:t>Andersen</a:t>
            </a:r>
            <a:r>
              <a:rPr lang="zh-CN" altLang="en-US" sz="1400">
                <a:solidFill>
                  <a:srgbClr val="4D4D4D"/>
                </a:solidFill>
                <a:latin typeface="-apple-system"/>
              </a:rPr>
              <a:t>分析构建的流不敏感</a:t>
            </a:r>
            <a:r>
              <a:rPr lang="en-US" altLang="zh-CN" sz="1400">
                <a:solidFill>
                  <a:srgbClr val="4D4D4D"/>
                </a:solidFill>
                <a:latin typeface="-apple-system"/>
              </a:rPr>
              <a:t>def-use</a:t>
            </a:r>
            <a:endParaRPr lang="zh-CN" altLang="en-US" sz="1400">
              <a:solidFill>
                <a:srgbClr val="4D4D4D"/>
              </a:solidFill>
              <a:latin typeface="-apple-system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F432845-36FC-4D05-840B-B8C3ABEF9F1A}"/>
                  </a:ext>
                </a:extLst>
              </p:cNvPr>
              <p:cNvSpPr txBox="1"/>
              <p:nvPr/>
            </p:nvSpPr>
            <p:spPr>
              <a:xfrm>
                <a:off x="10148011" y="4653093"/>
                <a:ext cx="19287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4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消费者查询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𝝋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=?</m:t>
                    </m:r>
                  </m:oMath>
                </a14:m>
                <a:endPara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F432845-36FC-4D05-840B-B8C3ABEF9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8011" y="4653093"/>
                <a:ext cx="1928733" cy="307777"/>
              </a:xfrm>
              <a:prstGeom prst="rect">
                <a:avLst/>
              </a:prstGeom>
              <a:blipFill>
                <a:blip r:embed="rId3"/>
                <a:stretch>
                  <a:fillRect l="-633" t="-1961" b="-196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34BBCC4A-6A98-4144-9777-67E3E26D5035}"/>
              </a:ext>
            </a:extLst>
          </p:cNvPr>
          <p:cNvSpPr/>
          <p:nvPr/>
        </p:nvSpPr>
        <p:spPr>
          <a:xfrm>
            <a:off x="8388817" y="5393688"/>
            <a:ext cx="420041" cy="564393"/>
          </a:xfrm>
          <a:custGeom>
            <a:avLst/>
            <a:gdLst>
              <a:gd name="connsiteX0" fmla="*/ 420041 w 420041"/>
              <a:gd name="connsiteY0" fmla="*/ 564393 h 564393"/>
              <a:gd name="connsiteX1" fmla="*/ 93174 w 420041"/>
              <a:gd name="connsiteY1" fmla="*/ 440267 h 564393"/>
              <a:gd name="connsiteX2" fmla="*/ 6285 w 420041"/>
              <a:gd name="connsiteY2" fmla="*/ 30649 h 564393"/>
              <a:gd name="connsiteX3" fmla="*/ 6285 w 420041"/>
              <a:gd name="connsiteY3" fmla="*/ 26511 h 56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041" h="564393">
                <a:moveTo>
                  <a:pt x="420041" y="564393"/>
                </a:moveTo>
                <a:cubicBezTo>
                  <a:pt x="291087" y="546808"/>
                  <a:pt x="162133" y="529224"/>
                  <a:pt x="93174" y="440267"/>
                </a:cubicBezTo>
                <a:cubicBezTo>
                  <a:pt x="24215" y="351310"/>
                  <a:pt x="6285" y="30649"/>
                  <a:pt x="6285" y="30649"/>
                </a:cubicBezTo>
                <a:cubicBezTo>
                  <a:pt x="-8196" y="-38310"/>
                  <a:pt x="6974" y="31338"/>
                  <a:pt x="6285" y="26511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814E4EF6-CC4E-4C67-AB92-C3419C84243C}"/>
              </a:ext>
            </a:extLst>
          </p:cNvPr>
          <p:cNvSpPr/>
          <p:nvPr/>
        </p:nvSpPr>
        <p:spPr>
          <a:xfrm flipH="1">
            <a:off x="9517349" y="5393688"/>
            <a:ext cx="367274" cy="548966"/>
          </a:xfrm>
          <a:custGeom>
            <a:avLst/>
            <a:gdLst>
              <a:gd name="connsiteX0" fmla="*/ 420041 w 420041"/>
              <a:gd name="connsiteY0" fmla="*/ 564393 h 564393"/>
              <a:gd name="connsiteX1" fmla="*/ 93174 w 420041"/>
              <a:gd name="connsiteY1" fmla="*/ 440267 h 564393"/>
              <a:gd name="connsiteX2" fmla="*/ 6285 w 420041"/>
              <a:gd name="connsiteY2" fmla="*/ 30649 h 564393"/>
              <a:gd name="connsiteX3" fmla="*/ 6285 w 420041"/>
              <a:gd name="connsiteY3" fmla="*/ 26511 h 56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041" h="564393">
                <a:moveTo>
                  <a:pt x="420041" y="564393"/>
                </a:moveTo>
                <a:cubicBezTo>
                  <a:pt x="291087" y="546808"/>
                  <a:pt x="162133" y="529224"/>
                  <a:pt x="93174" y="440267"/>
                </a:cubicBezTo>
                <a:cubicBezTo>
                  <a:pt x="24215" y="351310"/>
                  <a:pt x="6285" y="30649"/>
                  <a:pt x="6285" y="30649"/>
                </a:cubicBezTo>
                <a:cubicBezTo>
                  <a:pt x="-8196" y="-38310"/>
                  <a:pt x="6974" y="31338"/>
                  <a:pt x="6285" y="26511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488F8319-ACB5-4547-B501-A7AD59102BF9}"/>
              </a:ext>
            </a:extLst>
          </p:cNvPr>
          <p:cNvSpPr/>
          <p:nvPr/>
        </p:nvSpPr>
        <p:spPr>
          <a:xfrm>
            <a:off x="9160550" y="4725089"/>
            <a:ext cx="540436" cy="390211"/>
          </a:xfrm>
          <a:custGeom>
            <a:avLst/>
            <a:gdLst>
              <a:gd name="connsiteX0" fmla="*/ 420041 w 420041"/>
              <a:gd name="connsiteY0" fmla="*/ 564393 h 564393"/>
              <a:gd name="connsiteX1" fmla="*/ 93174 w 420041"/>
              <a:gd name="connsiteY1" fmla="*/ 440267 h 564393"/>
              <a:gd name="connsiteX2" fmla="*/ 6285 w 420041"/>
              <a:gd name="connsiteY2" fmla="*/ 30649 h 564393"/>
              <a:gd name="connsiteX3" fmla="*/ 6285 w 420041"/>
              <a:gd name="connsiteY3" fmla="*/ 26511 h 56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041" h="564393">
                <a:moveTo>
                  <a:pt x="420041" y="564393"/>
                </a:moveTo>
                <a:cubicBezTo>
                  <a:pt x="291087" y="546808"/>
                  <a:pt x="162133" y="529224"/>
                  <a:pt x="93174" y="440267"/>
                </a:cubicBezTo>
                <a:cubicBezTo>
                  <a:pt x="24215" y="351310"/>
                  <a:pt x="6285" y="30649"/>
                  <a:pt x="6285" y="30649"/>
                </a:cubicBezTo>
                <a:cubicBezTo>
                  <a:pt x="-8196" y="-38310"/>
                  <a:pt x="6974" y="31338"/>
                  <a:pt x="6285" y="26511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00F8D793-7115-41B1-B6E8-6D8DB4DA6542}"/>
              </a:ext>
            </a:extLst>
          </p:cNvPr>
          <p:cNvSpPr/>
          <p:nvPr/>
        </p:nvSpPr>
        <p:spPr>
          <a:xfrm>
            <a:off x="8328900" y="3905854"/>
            <a:ext cx="479957" cy="662600"/>
          </a:xfrm>
          <a:custGeom>
            <a:avLst/>
            <a:gdLst>
              <a:gd name="connsiteX0" fmla="*/ 420041 w 420041"/>
              <a:gd name="connsiteY0" fmla="*/ 564393 h 564393"/>
              <a:gd name="connsiteX1" fmla="*/ 93174 w 420041"/>
              <a:gd name="connsiteY1" fmla="*/ 440267 h 564393"/>
              <a:gd name="connsiteX2" fmla="*/ 6285 w 420041"/>
              <a:gd name="connsiteY2" fmla="*/ 30649 h 564393"/>
              <a:gd name="connsiteX3" fmla="*/ 6285 w 420041"/>
              <a:gd name="connsiteY3" fmla="*/ 26511 h 56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041" h="564393">
                <a:moveTo>
                  <a:pt x="420041" y="564393"/>
                </a:moveTo>
                <a:cubicBezTo>
                  <a:pt x="291087" y="546808"/>
                  <a:pt x="162133" y="529224"/>
                  <a:pt x="93174" y="440267"/>
                </a:cubicBezTo>
                <a:cubicBezTo>
                  <a:pt x="24215" y="351310"/>
                  <a:pt x="6285" y="30649"/>
                  <a:pt x="6285" y="30649"/>
                </a:cubicBezTo>
                <a:cubicBezTo>
                  <a:pt x="-8196" y="-38310"/>
                  <a:pt x="6974" y="31338"/>
                  <a:pt x="6285" y="26511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8B47D15-A1C5-492E-804B-DF783BB0988E}"/>
              </a:ext>
            </a:extLst>
          </p:cNvPr>
          <p:cNvSpPr/>
          <p:nvPr/>
        </p:nvSpPr>
        <p:spPr>
          <a:xfrm flipH="1">
            <a:off x="9544522" y="3955504"/>
            <a:ext cx="479957" cy="588172"/>
          </a:xfrm>
          <a:custGeom>
            <a:avLst/>
            <a:gdLst>
              <a:gd name="connsiteX0" fmla="*/ 420041 w 420041"/>
              <a:gd name="connsiteY0" fmla="*/ 564393 h 564393"/>
              <a:gd name="connsiteX1" fmla="*/ 93174 w 420041"/>
              <a:gd name="connsiteY1" fmla="*/ 440267 h 564393"/>
              <a:gd name="connsiteX2" fmla="*/ 6285 w 420041"/>
              <a:gd name="connsiteY2" fmla="*/ 30649 h 564393"/>
              <a:gd name="connsiteX3" fmla="*/ 6285 w 420041"/>
              <a:gd name="connsiteY3" fmla="*/ 26511 h 56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041" h="564393">
                <a:moveTo>
                  <a:pt x="420041" y="564393"/>
                </a:moveTo>
                <a:cubicBezTo>
                  <a:pt x="291087" y="546808"/>
                  <a:pt x="162133" y="529224"/>
                  <a:pt x="93174" y="440267"/>
                </a:cubicBezTo>
                <a:cubicBezTo>
                  <a:pt x="24215" y="351310"/>
                  <a:pt x="6285" y="30649"/>
                  <a:pt x="6285" y="30649"/>
                </a:cubicBezTo>
                <a:cubicBezTo>
                  <a:pt x="-8196" y="-38310"/>
                  <a:pt x="6974" y="31338"/>
                  <a:pt x="6285" y="26511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1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9FB5626-0243-411E-AB86-2554433320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This</a:t>
            </a:r>
            <a:r>
              <a:rPr lang="zh-CN" altLang="en-US"/>
              <a:t> </a:t>
            </a:r>
            <a:r>
              <a:rPr lang="en-US" altLang="zh-CN"/>
              <a:t>Work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3E88D-FFF2-475A-B970-607DF0111F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altLang="zh-CN" sz="2400"/>
              <a:t>  Key</a:t>
            </a:r>
            <a:r>
              <a:rPr lang="zh-CN" altLang="en-US" sz="2400"/>
              <a:t> </a:t>
            </a:r>
            <a:r>
              <a:rPr lang="en-US" altLang="zh-CN" sz="2400"/>
              <a:t>Insight</a:t>
            </a:r>
          </a:p>
          <a:p>
            <a:pPr marL="745200" lvl="1" indent="-457200">
              <a:buFont typeface="+mj-ea"/>
              <a:buAutoNum type="circleNumDbPlain"/>
            </a:pPr>
            <a:r>
              <a:rPr lang="zh-CN" altLang="en-US" sz="2000"/>
              <a:t>指针的指向关系可以直接被收集，无需辅助分析</a:t>
            </a:r>
            <a:endParaRPr lang="en-US" altLang="zh-CN" sz="2000"/>
          </a:p>
          <a:p>
            <a:pPr marL="745200" lvl="1" indent="-457200">
              <a:buFont typeface="+mj-ea"/>
              <a:buAutoNum type="circleNumDbPlain"/>
            </a:pPr>
            <a:r>
              <a:rPr lang="zh-CN" altLang="en-US" sz="2000"/>
              <a:t>存在许多冗余路径可以被</a:t>
            </a:r>
            <a:r>
              <a:rPr lang="zh-CN" altLang="en-US" sz="2000" b="1"/>
              <a:t>符号化</a:t>
            </a:r>
            <a:r>
              <a:rPr lang="zh-CN" altLang="en-US" sz="2000"/>
              <a:t>识别、消除或合并，同时保证精确性</a:t>
            </a:r>
            <a:endParaRPr lang="en-US" altLang="zh-CN" sz="2000"/>
          </a:p>
          <a:p>
            <a:pPr marL="469800" indent="-457200"/>
            <a:r>
              <a:rPr lang="en-US" altLang="zh-CN" sz="2400"/>
              <a:t>Fused Approach*</a:t>
            </a:r>
            <a:r>
              <a:rPr lang="zh-CN" altLang="en-US" sz="2400"/>
              <a:t>（两阶段）</a:t>
            </a:r>
            <a:endParaRPr lang="en-US" altLang="zh-CN" sz="2400"/>
          </a:p>
          <a:p>
            <a:pPr marL="745200" lvl="1" indent="-457200">
              <a:buFont typeface="+mj-ea"/>
              <a:buAutoNum type="circleNumDbPlain"/>
            </a:pPr>
            <a:r>
              <a:rPr lang="zh-CN" altLang="en-US" sz="2000"/>
              <a:t>首先构建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Guarded value-flow graph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，基于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Insights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进行剪枝、简化</a:t>
            </a:r>
          </a:p>
          <a:p>
            <a:pPr marL="745200" lvl="1" indent="-457200">
              <a:buFont typeface="+mj-ea"/>
              <a:buAutoNum type="circleNumDbPlain"/>
            </a:pPr>
            <a:r>
              <a:rPr lang="zh-CN" altLang="en-US" sz="2000"/>
              <a:t>然后在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Guarded value-flow graph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上</a:t>
            </a:r>
            <a:r>
              <a:rPr lang="zh-CN" altLang="en-US" sz="2000"/>
              <a:t>处理</a:t>
            </a:r>
            <a:r>
              <a:rPr lang="en-US" altLang="zh-CN" sz="2000"/>
              <a:t>query</a:t>
            </a:r>
            <a:r>
              <a:rPr lang="zh-CN" altLang="en-US" sz="2000"/>
              <a:t>，利用</a:t>
            </a:r>
            <a:r>
              <a:rPr lang="en-US" altLang="zh-CN" sz="2000"/>
              <a:t>SMT</a:t>
            </a:r>
          </a:p>
          <a:p>
            <a:pPr marL="469800" indent="-457200"/>
            <a:r>
              <a:rPr lang="en-US" altLang="zh-CN" sz="2400"/>
              <a:t>Comparison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A909FB-2277-4689-8FBE-CF842C1504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5</a:t>
            </a:fld>
            <a:endParaRPr 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49CCD14-02CC-4FB9-BE59-0A95F61DF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555" y="2019757"/>
            <a:ext cx="2271238" cy="258963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54657FE-C3C8-4190-BE01-88F544249113}"/>
              </a:ext>
            </a:extLst>
          </p:cNvPr>
          <p:cNvSpPr txBox="1"/>
          <p:nvPr/>
        </p:nvSpPr>
        <p:spPr>
          <a:xfrm>
            <a:off x="9699454" y="4662737"/>
            <a:ext cx="207941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</a:t>
            </a:r>
          </a:p>
          <a:p>
            <a:pPr algn="ctr"/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Guarded value-flow graph</a:t>
            </a:r>
          </a:p>
          <a:p>
            <a:pPr algn="ctr"/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后记作</a:t>
            </a:r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GVFG</a:t>
            </a:r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9">
            <a:extLst>
              <a:ext uri="{FF2B5EF4-FFF2-40B4-BE49-F238E27FC236}">
                <a16:creationId xmlns:a16="http://schemas.microsoft.com/office/drawing/2014/main" id="{75D988C5-2550-4D53-AA1E-D2F383BB5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623489"/>
              </p:ext>
            </p:extLst>
          </p:nvPr>
        </p:nvGraphicFramePr>
        <p:xfrm>
          <a:off x="906584" y="4662737"/>
          <a:ext cx="7116137" cy="1483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85359">
                  <a:extLst>
                    <a:ext uri="{9D8B030D-6E8A-4147-A177-3AD203B41FA5}">
                      <a16:colId xmlns:a16="http://schemas.microsoft.com/office/drawing/2014/main" val="3153839104"/>
                    </a:ext>
                  </a:extLst>
                </a:gridCol>
                <a:gridCol w="1116498">
                  <a:extLst>
                    <a:ext uri="{9D8B030D-6E8A-4147-A177-3AD203B41FA5}">
                      <a16:colId xmlns:a16="http://schemas.microsoft.com/office/drawing/2014/main" val="1998184569"/>
                    </a:ext>
                  </a:extLst>
                </a:gridCol>
                <a:gridCol w="2007140">
                  <a:extLst>
                    <a:ext uri="{9D8B030D-6E8A-4147-A177-3AD203B41FA5}">
                      <a16:colId xmlns:a16="http://schemas.microsoft.com/office/drawing/2014/main" val="4170832550"/>
                    </a:ext>
                  </a:extLst>
                </a:gridCol>
                <a:gridCol w="2007140">
                  <a:extLst>
                    <a:ext uri="{9D8B030D-6E8A-4147-A177-3AD203B41FA5}">
                      <a16:colId xmlns:a16="http://schemas.microsoft.com/office/drawing/2014/main" val="797151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/>
                        <a:t>方法名称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/>
                        <a:t>路径数目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/>
                        <a:t>相关内存对象数目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/>
                        <a:t>是否简化路径约束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57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rgbClr val="4D4D4D"/>
                          </a:solidFill>
                          <a:latin typeface="-apple-system"/>
                        </a:rPr>
                        <a:t>BootStrapped Approach</a:t>
                      </a:r>
                      <a:endParaRPr lang="zh-CN" altLang="en-US" sz="14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/>
                        <a:t>多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/>
                        <a:t>多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/>
                        <a:t>否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303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rgbClr val="4D4D4D"/>
                          </a:solidFill>
                          <a:latin typeface="-apple-system"/>
                        </a:rPr>
                        <a:t>Layered Approach </a:t>
                      </a:r>
                      <a:endParaRPr lang="zh-CN" altLang="en-US" sz="14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/>
                        <a:t>多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/>
                        <a:t>少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/>
                        <a:t>否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7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kern="1200">
                          <a:solidFill>
                            <a:srgbClr val="4D4D4D"/>
                          </a:solidFill>
                          <a:latin typeface="-apple-system"/>
                          <a:ea typeface="+mn-ea"/>
                          <a:cs typeface="+mn-cs"/>
                        </a:rPr>
                        <a:t>Fused Approach*</a:t>
                      </a:r>
                      <a:endParaRPr lang="zh-CN" altLang="en-US" sz="1400" kern="1200">
                        <a:solidFill>
                          <a:srgbClr val="4D4D4D"/>
                        </a:solidFill>
                        <a:latin typeface="-apple-system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/>
                        <a:t>少</a:t>
                      </a:r>
                      <a:r>
                        <a:rPr lang="en-US" altLang="zh-CN" sz="1400" b="1"/>
                        <a:t>(</a:t>
                      </a:r>
                      <a:r>
                        <a:rPr lang="en-US" altLang="zh-CN" sz="1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</a:t>
                      </a:r>
                      <a:r>
                        <a:rPr lang="en-US" altLang="zh-CN" sz="1400" b="1"/>
                        <a:t>)</a:t>
                      </a:r>
                      <a:endParaRPr lang="zh-CN" altLang="en-US" sz="1400" b="1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/>
                        <a:t>少</a:t>
                      </a:r>
                      <a:r>
                        <a:rPr lang="en-US" altLang="zh-CN" sz="1400" b="1"/>
                        <a:t>(</a:t>
                      </a:r>
                      <a:r>
                        <a:rPr lang="en-US" altLang="zh-CN" sz="1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</a:t>
                      </a:r>
                      <a:r>
                        <a:rPr lang="en-US" altLang="zh-CN" sz="1400" b="1"/>
                        <a:t>)</a:t>
                      </a:r>
                      <a:endParaRPr lang="zh-CN" altLang="en-US" sz="1400" b="1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/>
                        <a:t>是</a:t>
                      </a:r>
                      <a:r>
                        <a:rPr lang="en-US" altLang="zh-CN" sz="1400" b="1"/>
                        <a:t>(</a:t>
                      </a:r>
                      <a:r>
                        <a:rPr lang="en-US" altLang="zh-CN" sz="1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②</a:t>
                      </a:r>
                      <a:r>
                        <a:rPr lang="en-US" altLang="zh-CN" sz="1400" b="1"/>
                        <a:t>)</a:t>
                      </a:r>
                      <a:endParaRPr lang="zh-CN" altLang="en-US" sz="1400" b="1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243168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3801B134-4048-4AF0-93AC-1509BE795932}"/>
              </a:ext>
            </a:extLst>
          </p:cNvPr>
          <p:cNvSpPr txBox="1"/>
          <p:nvPr/>
        </p:nvSpPr>
        <p:spPr>
          <a:xfrm>
            <a:off x="513517" y="6515100"/>
            <a:ext cx="3098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>
                    <a:lumMod val="50000"/>
                  </a:schemeClr>
                </a:solidFill>
              </a:rPr>
              <a:t>*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</a:rPr>
              <a:t>表示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</a:rPr>
              <a:t>This work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</a:rPr>
              <a:t>中提出的一种新方法的名称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7145376-9384-4719-A90D-F6424BD5F757}"/>
                  </a:ext>
                </a:extLst>
              </p:cNvPr>
              <p:cNvSpPr txBox="1"/>
              <p:nvPr/>
            </p:nvSpPr>
            <p:spPr>
              <a:xfrm>
                <a:off x="9131348" y="5445496"/>
                <a:ext cx="2492542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4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消费者查询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𝝋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=?</m:t>
                    </m:r>
                  </m:oMath>
                </a14:m>
                <a:endPara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zh-CN" altLang="en-US" sz="12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借助</a:t>
                </a:r>
                <a:r>
                  <a:rPr lang="en-US" altLang="zh-CN" sz="12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SMT</a:t>
                </a:r>
                <a:r>
                  <a:rPr lang="zh-CN" altLang="en-US" sz="12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快速求解得到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𝝋</m:t>
                        </m:r>
                      </m:e>
                      <m:sub>
                        <m:r>
                          <a:rPr lang="en-US" altLang="zh-CN" sz="1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⊢</m:t>
                    </m:r>
                    <m:r>
                      <a:rPr lang="en-US" altLang="zh-CN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en-US" altLang="zh-CN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endPara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zh-CN" sz="12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double free</a:t>
                </a:r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7145376-9384-4719-A90D-F6424BD5F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348" y="5445496"/>
                <a:ext cx="2492542" cy="861774"/>
              </a:xfrm>
              <a:prstGeom prst="rect">
                <a:avLst/>
              </a:prstGeom>
              <a:blipFill>
                <a:blip r:embed="rId3"/>
                <a:stretch>
                  <a:fillRect t="-704" b="-42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C14FCC30-7CA5-4F47-9688-FD0C3FCAF22E}"/>
              </a:ext>
            </a:extLst>
          </p:cNvPr>
          <p:cNvSpPr txBox="1"/>
          <p:nvPr/>
        </p:nvSpPr>
        <p:spPr>
          <a:xfrm>
            <a:off x="8938668" y="1614635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构造时发现可以简化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388B377-DBDD-4262-B259-D75A95EEB84B}"/>
              </a:ext>
            </a:extLst>
          </p:cNvPr>
          <p:cNvSpPr/>
          <p:nvPr/>
        </p:nvSpPr>
        <p:spPr>
          <a:xfrm flipH="1" flipV="1">
            <a:off x="10697756" y="1798328"/>
            <a:ext cx="142642" cy="800057"/>
          </a:xfrm>
          <a:custGeom>
            <a:avLst/>
            <a:gdLst>
              <a:gd name="connsiteX0" fmla="*/ 420041 w 420041"/>
              <a:gd name="connsiteY0" fmla="*/ 564393 h 564393"/>
              <a:gd name="connsiteX1" fmla="*/ 93174 w 420041"/>
              <a:gd name="connsiteY1" fmla="*/ 440267 h 564393"/>
              <a:gd name="connsiteX2" fmla="*/ 6285 w 420041"/>
              <a:gd name="connsiteY2" fmla="*/ 30649 h 564393"/>
              <a:gd name="connsiteX3" fmla="*/ 6285 w 420041"/>
              <a:gd name="connsiteY3" fmla="*/ 26511 h 56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041" h="564393">
                <a:moveTo>
                  <a:pt x="420041" y="564393"/>
                </a:moveTo>
                <a:cubicBezTo>
                  <a:pt x="291087" y="546808"/>
                  <a:pt x="162133" y="529224"/>
                  <a:pt x="93174" y="440267"/>
                </a:cubicBezTo>
                <a:cubicBezTo>
                  <a:pt x="24215" y="351310"/>
                  <a:pt x="6285" y="30649"/>
                  <a:pt x="6285" y="30649"/>
                </a:cubicBezTo>
                <a:cubicBezTo>
                  <a:pt x="-8196" y="-38310"/>
                  <a:pt x="6974" y="31338"/>
                  <a:pt x="6285" y="26511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0B7649EB-7D3E-4488-8CEF-D249BD50958F}"/>
              </a:ext>
            </a:extLst>
          </p:cNvPr>
          <p:cNvSpPr/>
          <p:nvPr/>
        </p:nvSpPr>
        <p:spPr>
          <a:xfrm rot="17704590" flipV="1">
            <a:off x="9292572" y="1856854"/>
            <a:ext cx="405258" cy="864632"/>
          </a:xfrm>
          <a:custGeom>
            <a:avLst/>
            <a:gdLst>
              <a:gd name="connsiteX0" fmla="*/ 420041 w 420041"/>
              <a:gd name="connsiteY0" fmla="*/ 564393 h 564393"/>
              <a:gd name="connsiteX1" fmla="*/ 93174 w 420041"/>
              <a:gd name="connsiteY1" fmla="*/ 440267 h 564393"/>
              <a:gd name="connsiteX2" fmla="*/ 6285 w 420041"/>
              <a:gd name="connsiteY2" fmla="*/ 30649 h 564393"/>
              <a:gd name="connsiteX3" fmla="*/ 6285 w 420041"/>
              <a:gd name="connsiteY3" fmla="*/ 26511 h 56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041" h="564393">
                <a:moveTo>
                  <a:pt x="420041" y="564393"/>
                </a:moveTo>
                <a:cubicBezTo>
                  <a:pt x="291087" y="546808"/>
                  <a:pt x="162133" y="529224"/>
                  <a:pt x="93174" y="440267"/>
                </a:cubicBezTo>
                <a:cubicBezTo>
                  <a:pt x="24215" y="351310"/>
                  <a:pt x="6285" y="30649"/>
                  <a:pt x="6285" y="30649"/>
                </a:cubicBezTo>
                <a:cubicBezTo>
                  <a:pt x="-8196" y="-38310"/>
                  <a:pt x="6974" y="31338"/>
                  <a:pt x="6285" y="26511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D55BC48-852C-4756-8E7A-726F444FAB7A}"/>
              </a:ext>
            </a:extLst>
          </p:cNvPr>
          <p:cNvSpPr/>
          <p:nvPr/>
        </p:nvSpPr>
        <p:spPr>
          <a:xfrm rot="19931475">
            <a:off x="9931514" y="3760566"/>
            <a:ext cx="219279" cy="698757"/>
          </a:xfrm>
          <a:custGeom>
            <a:avLst/>
            <a:gdLst>
              <a:gd name="connsiteX0" fmla="*/ 420041 w 420041"/>
              <a:gd name="connsiteY0" fmla="*/ 564393 h 564393"/>
              <a:gd name="connsiteX1" fmla="*/ 93174 w 420041"/>
              <a:gd name="connsiteY1" fmla="*/ 440267 h 564393"/>
              <a:gd name="connsiteX2" fmla="*/ 6285 w 420041"/>
              <a:gd name="connsiteY2" fmla="*/ 30649 h 564393"/>
              <a:gd name="connsiteX3" fmla="*/ 6285 w 420041"/>
              <a:gd name="connsiteY3" fmla="*/ 26511 h 56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041" h="564393">
                <a:moveTo>
                  <a:pt x="420041" y="564393"/>
                </a:moveTo>
                <a:cubicBezTo>
                  <a:pt x="291087" y="546808"/>
                  <a:pt x="162133" y="529224"/>
                  <a:pt x="93174" y="440267"/>
                </a:cubicBezTo>
                <a:cubicBezTo>
                  <a:pt x="24215" y="351310"/>
                  <a:pt x="6285" y="30649"/>
                  <a:pt x="6285" y="30649"/>
                </a:cubicBezTo>
                <a:cubicBezTo>
                  <a:pt x="-8196" y="-38310"/>
                  <a:pt x="6974" y="31338"/>
                  <a:pt x="6285" y="26511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35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9FB5626-0243-411E-AB86-2554433320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Falcon </a:t>
            </a:r>
            <a:r>
              <a:rPr lang="zh-CN" altLang="en-US"/>
              <a:t>亮点简介</a:t>
            </a:r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983E88D-FFF2-475A-B970-607DF0111FDF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000"/>
                  <a:t> 过程内分析</a:t>
                </a:r>
                <a:r>
                  <a:rPr lang="en-US" altLang="zh-CN" sz="2000"/>
                  <a:t>: </a:t>
                </a:r>
                <a:r>
                  <a:rPr lang="zh-CN" altLang="en-US" sz="1600"/>
                  <a:t>逐条指令根据更新规则更新</a:t>
                </a:r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GVFG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zh-CN" alt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减小构建</m:t>
                        </m:r>
                        <m:r>
                          <a:rPr lang="zh-CN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代价</m:t>
                        </m:r>
                      </m:e>
                    </m:groupChr>
                  </m:oMath>
                </a14:m>
                <a:r>
                  <a:rPr lang="zh-CN" alt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zh-CN" altLang="en-US" sz="1600"/>
                  <a:t>增量式分析</a:t>
                </a:r>
                <a:endParaRPr lang="en-US" altLang="zh-CN" sz="1600"/>
              </a:p>
              <a:p>
                <a:pPr lvl="1"/>
                <a:r>
                  <a:rPr lang="en-US" altLang="zh-CN" sz="2000"/>
                  <a:t> </a:t>
                </a:r>
                <a:r>
                  <a:rPr lang="zh-CN" altLang="en-US" sz="2000"/>
                  <a:t>挑战：代价昂贵</a:t>
                </a:r>
                <a:endParaRPr lang="en-US" altLang="zh-CN" sz="2000"/>
              </a:p>
              <a:p>
                <a:pPr lvl="2"/>
                <a:r>
                  <a:rPr lang="zh-CN" altLang="en-US" sz="1300"/>
                  <a:t>保守传播：内存对象没有已知的</a:t>
                </a:r>
                <a:r>
                  <a:rPr lang="en-US" altLang="zh-CN" sz="1300"/>
                  <a:t>def-use</a:t>
                </a:r>
                <a:r>
                  <a:rPr lang="zh-CN" altLang="en-US" sz="1300"/>
                  <a:t>链，保守做法是沿着控制流图传播</a:t>
                </a:r>
                <a:r>
                  <a:rPr lang="en-US" altLang="zh-CN" sz="1300"/>
                  <a:t>Value-Flow</a:t>
                </a:r>
                <a:r>
                  <a:rPr lang="zh-CN" altLang="en-US" sz="1300"/>
                  <a:t>信息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zh-CN" alt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跳过不必要</m:t>
                        </m:r>
                        <m:r>
                          <a:rPr lang="zh-CN" alt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的</m:t>
                        </m:r>
                        <m:r>
                          <a:rPr lang="zh-CN" alt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控制流</m:t>
                        </m:r>
                        <m:r>
                          <a:rPr lang="zh-CN" alt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图</m:t>
                        </m:r>
                      </m:e>
                    </m:groupChr>
                  </m:oMath>
                </a14:m>
                <a:r>
                  <a: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zh-CN" altLang="en-US" sz="1400"/>
                  <a:t>在线稀疏分析</a:t>
                </a:r>
                <a:endParaRPr lang="en-US" altLang="zh-CN" sz="1300"/>
              </a:p>
              <a:p>
                <a:pPr lvl="3"/>
                <a:r>
                  <a:rPr lang="en-US" altLang="zh-CN" sz="1100"/>
                  <a:t> </a:t>
                </a:r>
                <a:r>
                  <a:rPr lang="zh-CN" altLang="en-US" sz="1100"/>
                  <a:t>每个基本块入口处计算所有内存对象的</a:t>
                </a:r>
                <a:r>
                  <a:rPr lang="en-US" altLang="zh-CN" sz="1100"/>
                  <a:t>Value-Flow</a:t>
                </a:r>
                <a:r>
                  <a:rPr lang="zh-CN" altLang="en-US" sz="1100"/>
                  <a:t>信息是非常</a:t>
                </a:r>
                <a:r>
                  <a:rPr lang="zh-CN" altLang="en-US" sz="1100" b="1"/>
                  <a:t>昂贵</a:t>
                </a:r>
                <a:r>
                  <a:rPr lang="zh-CN" altLang="en-US" sz="1100"/>
                  <a:t>的，且不必要（可能很多内存对象都是死的）</a:t>
                </a:r>
                <a:endParaRPr lang="en-US" altLang="zh-CN" sz="1100"/>
              </a:p>
              <a:p>
                <a:pPr lvl="2"/>
                <a:r>
                  <a:rPr lang="zh-CN" altLang="en-US" sz="1300"/>
                  <a:t>约束爆炸：条件跳转语句和调用上下文会导致已然存在大量的</a:t>
                </a:r>
                <a:r>
                  <a:rPr lang="en-US" altLang="zh-CN" sz="1300"/>
                  <a:t>guard</a:t>
                </a:r>
                <a:r>
                  <a:rPr lang="zh-CN" altLang="en-US" sz="1300"/>
                  <a:t>语句</a:t>
                </a:r>
                <a:endParaRPr lang="en-US" altLang="zh-CN" sz="1300"/>
              </a:p>
              <a:p>
                <a:pPr lvl="3"/>
                <a:r>
                  <a:rPr lang="zh-CN" altLang="en-US" sz="1100"/>
                  <a:t> 每条指令做更新时构造的约束语句包含大量的</a:t>
                </a:r>
                <a:r>
                  <a:rPr lang="en-US" altLang="zh-CN" sz="1100"/>
                  <a:t>guard</a:t>
                </a:r>
                <a:r>
                  <a:rPr lang="zh-CN" altLang="en-US" sz="1100"/>
                  <a:t>子句，代价</a:t>
                </a:r>
                <a:r>
                  <a:rPr lang="zh-CN" altLang="en-US" sz="1100" b="1"/>
                  <a:t>昂贵</a:t>
                </a:r>
                <a:r>
                  <a:rPr lang="zh-CN" altLang="en-US" sz="1100"/>
                  <a:t>，可能导致构图开销很大</a:t>
                </a:r>
                <a:endParaRPr lang="en-US" altLang="zh-CN" sz="1100"/>
              </a:p>
              <a:p>
                <a:pPr lvl="1"/>
                <a:r>
                  <a:rPr lang="en-US" altLang="zh-CN" sz="1700"/>
                  <a:t> </a:t>
                </a:r>
                <a:r>
                  <a:rPr lang="zh-CN" altLang="en-US" sz="1700"/>
                  <a:t>在线稀疏分析</a:t>
                </a:r>
                <a:endParaRPr lang="en-US" altLang="zh-CN" sz="1700"/>
              </a:p>
              <a:p>
                <a:pPr lvl="2"/>
                <a:r>
                  <a:rPr lang="en-US" altLang="zh-CN" sz="1300"/>
                  <a:t> </a:t>
                </a:r>
                <a:r>
                  <a:rPr lang="zh-CN" altLang="en-US" sz="1300"/>
                  <a:t>每个程序点 </a:t>
                </a:r>
                <a14:m>
                  <m:oMath xmlns:m="http://schemas.openxmlformats.org/officeDocument/2006/math"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zh-CN" altLang="en-US" sz="1300"/>
                  <a:t> 维护一个</a:t>
                </a:r>
                <a:r>
                  <a:rPr lang="en-US" altLang="zh-CN" sz="1300"/>
                  <a:t>local store</a:t>
                </a:r>
                <a:r>
                  <a:rPr lang="zh-CN" altLang="en-US" sz="1300"/>
                  <a:t>环境，即右图中的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300" i="1" smtClean="0">
                            <a:latin typeface="Cambria Math" panose="02040503050406030204" pitchFamily="18" charset="0"/>
                          </a:rPr>
                          <m:t>𝕊</m:t>
                        </m:r>
                      </m:e>
                      <m:sub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altLang="zh-CN" sz="1300"/>
              </a:p>
              <a:p>
                <a:pPr lvl="2"/>
                <a:r>
                  <a:rPr lang="en-US" altLang="zh-CN" sz="1300"/>
                  <a:t> Store</a:t>
                </a:r>
                <a:r>
                  <a:rPr lang="zh-CN" altLang="en-US" sz="1300"/>
                  <a:t>：额外将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en-US" sz="1300"/>
                  <a:t>处存储到对象</a:t>
                </a:r>
                <a14:m>
                  <m:oMath xmlns:m="http://schemas.openxmlformats.org/officeDocument/2006/math"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𝑎𝑙𝑙𝑜</m:t>
                    </m:r>
                    <m:sSub>
                      <m:sSubPr>
                        <m:ctrlP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1300"/>
                  <a:t>中的值</a:t>
                </a:r>
                <a14:m>
                  <m:oMath xmlns:m="http://schemas.openxmlformats.org/officeDocument/2006/math"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zh-CN" altLang="en-US" sz="1300"/>
                  <a:t>传播到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en-US" sz="1300"/>
                  <a:t>的</a:t>
                </a:r>
                <a:r>
                  <a:rPr lang="zh-CN" altLang="en-US" sz="1300">
                    <a:solidFill>
                      <a:srgbClr val="FF0000"/>
                    </a:solidFill>
                  </a:rPr>
                  <a:t>支配边界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zh-CN" altLang="en-US" sz="1300"/>
                  <a:t>处</a:t>
                </a:r>
                <a:endParaRPr lang="en-US" altLang="zh-CN" sz="1300"/>
              </a:p>
              <a:p>
                <a:pPr lvl="3"/>
                <a:r>
                  <a:rPr lang="en-US" altLang="zh-CN" sz="1100"/>
                  <a:t> </a:t>
                </a:r>
                <a:r>
                  <a:rPr lang="zh-CN" altLang="en-US" sz="1100"/>
                  <a:t>好处：不需要逐个基本块传递这个信息，直接写到可能用到这个定值的地方</a:t>
                </a:r>
                <a:endParaRPr lang="en-US" altLang="zh-CN" sz="1100"/>
              </a:p>
              <a:p>
                <a:pPr lvl="3"/>
                <a:r>
                  <a:rPr lang="zh-CN" altLang="en-US" sz="1100"/>
                  <a:t> 问题</a:t>
                </a:r>
                <a:r>
                  <a:rPr lang="en-US" altLang="zh-CN" sz="1100"/>
                  <a:t>1</a:t>
                </a:r>
                <a:r>
                  <a:rPr lang="zh-CN" altLang="en-US" sz="1100"/>
                  <a:t>：那从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en-US" sz="1100"/>
                  <a:t>到</a:t>
                </a:r>
                <a:r>
                  <a:rPr lang="zh-CN" altLang="en-US" sz="1100">
                    <a:solidFill>
                      <a:srgbClr val="FF0000"/>
                    </a:solidFill>
                  </a:rPr>
                  <a:t>支配边界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i="1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100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zh-CN" altLang="en-US" sz="1100"/>
                  <a:t>之间的基本块怎么办呢？</a:t>
                </a:r>
                <a:endParaRPr lang="en-US" altLang="zh-CN" sz="1100"/>
              </a:p>
              <a:p>
                <a:pPr lvl="2"/>
                <a:r>
                  <a:rPr lang="en-US" altLang="zh-CN" sz="1300"/>
                  <a:t> Load</a:t>
                </a:r>
                <a:r>
                  <a:rPr lang="zh-CN" altLang="en-US" sz="1300"/>
                  <a:t>：如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3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=∗</m:t>
                    </m:r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sz="1300"/>
                  <a:t>, </a:t>
                </a:r>
                <a:r>
                  <a:rPr lang="zh-CN" altLang="en-US" sz="1300"/>
                  <a:t>对可能指向的</a:t>
                </a:r>
                <a14:m>
                  <m:oMath xmlns:m="http://schemas.openxmlformats.org/officeDocument/2006/math"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r>
                  <a:rPr lang="en-US" altLang="zh-CN" sz="1300"/>
                  <a:t>,</a:t>
                </a:r>
                <a:r>
                  <a:rPr lang="zh-CN" altLang="en-US" sz="1300"/>
                  <a:t>向上遍历支配树直到找到</a:t>
                </a:r>
                <a14:m>
                  <m:oMath xmlns:m="http://schemas.openxmlformats.org/officeDocument/2006/math">
                    <m:r>
                      <a:rPr lang="en-US" altLang="zh-CN" sz="1300" b="0" i="1" smtClean="0"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r>
                  <a:rPr lang="zh-CN" altLang="en-US" sz="1300"/>
                  <a:t>的</a:t>
                </a:r>
                <a:r>
                  <a:rPr lang="zh-CN" altLang="en-US" sz="1300" b="1">
                    <a:solidFill>
                      <a:srgbClr val="FF0000"/>
                    </a:solidFill>
                  </a:rPr>
                  <a:t>强更新</a:t>
                </a:r>
                <a:r>
                  <a:rPr lang="zh-CN" altLang="en-US" sz="1300"/>
                  <a:t>，合并所有定值</a:t>
                </a:r>
                <a:endParaRPr lang="en-US" altLang="zh-CN" sz="1300"/>
              </a:p>
              <a:p>
                <a:pPr lvl="3"/>
                <a:r>
                  <a:rPr lang="zh-CN" altLang="en-US" sz="1100"/>
                  <a:t>回答问题</a:t>
                </a:r>
                <a:r>
                  <a:rPr lang="en-US" altLang="zh-CN" sz="1100"/>
                  <a:t>1</a:t>
                </a:r>
                <a:r>
                  <a:rPr lang="zh-CN" altLang="en-US" sz="1100"/>
                  <a:t>：遍历支配树时就可以找到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zh-CN" altLang="en-US" sz="1100"/>
                  <a:t>的这一次定值</a:t>
                </a:r>
                <a:endParaRPr lang="en-US" altLang="zh-CN" sz="110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983E88D-FFF2-475A-B970-607DF0111F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A909FB-2277-4689-8FBE-CF842C1504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6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729D08-1403-4154-804E-231978F87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8" r="7091"/>
          <a:stretch/>
        </p:blipFill>
        <p:spPr>
          <a:xfrm>
            <a:off x="8277871" y="3552607"/>
            <a:ext cx="3914129" cy="24992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277C808-BD6A-4D71-8FF6-0B2EEA5FFFF8}"/>
              </a:ext>
            </a:extLst>
          </p:cNvPr>
          <p:cNvSpPr txBox="1"/>
          <p:nvPr/>
        </p:nvSpPr>
        <p:spPr>
          <a:xfrm>
            <a:off x="9219272" y="6190173"/>
            <a:ext cx="2031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/>
              <a:t>在线稀疏分析示例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CBF0CAC-A4FF-44F7-85C5-E240A3AE588C}"/>
                  </a:ext>
                </a:extLst>
              </p:cNvPr>
              <p:cNvSpPr txBox="1"/>
              <p:nvPr/>
            </p:nvSpPr>
            <p:spPr>
              <a:xfrm>
                <a:off x="8614393" y="3084748"/>
                <a:ext cx="32686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𝕊</m:t>
                        </m:r>
                      </m:e>
                      <m:sub>
                        <m:r>
                          <a:rPr lang="en-US" altLang="zh-CN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altLang="zh-CN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altLang="zh-CN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)={(</m:t>
                    </m:r>
                    <m:r>
                      <a:rPr lang="en-US" altLang="zh-CN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altLang="zh-CN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zh-CN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r>
                  <a:rPr lang="zh-CN" altLang="en-US" sz="1100">
                    <a:solidFill>
                      <a:srgbClr val="FF0000"/>
                    </a:solidFill>
                  </a:rPr>
                  <a:t> </a:t>
                </a:r>
                <a:r>
                  <a:rPr lang="zh-CN" altLang="en-US" sz="1100">
                    <a:solidFill>
                      <a:schemeClr val="tx1"/>
                    </a:solidFill>
                  </a:rPr>
                  <a:t>表示在语句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11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1100">
                    <a:solidFill>
                      <a:schemeClr val="tx1"/>
                    </a:solidFill>
                  </a:rPr>
                  <a:t>处，在条件</a:t>
                </a:r>
                <a14:m>
                  <m:oMath xmlns:m="http://schemas.openxmlformats.org/officeDocument/2006/math">
                    <m:r>
                      <a:rPr lang="en-US" altLang="zh-CN" sz="1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zh-CN" altLang="en-US" sz="1100">
                    <a:solidFill>
                      <a:schemeClr val="tx1"/>
                    </a:solidFill>
                  </a:rPr>
                  <a:t>下，内存对象</a:t>
                </a:r>
                <a14:m>
                  <m:oMath xmlns:m="http://schemas.openxmlformats.org/officeDocument/2006/math">
                    <m:r>
                      <a:rPr lang="en-US" altLang="zh-CN" sz="1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r>
                  <a:rPr lang="zh-CN" altLang="en-US" sz="1100">
                    <a:solidFill>
                      <a:schemeClr val="tx1"/>
                    </a:solidFill>
                  </a:rPr>
                  <a:t>中保存了变量</a:t>
                </a:r>
                <a14:m>
                  <m:oMath xmlns:m="http://schemas.openxmlformats.org/officeDocument/2006/math">
                    <m:r>
                      <a:rPr lang="en-US" altLang="zh-CN" sz="1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zh-CN" altLang="en-US" sz="11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CBF0CAC-A4FF-44F7-85C5-E240A3AE5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393" y="3084748"/>
                <a:ext cx="3268670" cy="430887"/>
              </a:xfrm>
              <a:prstGeom prst="rect">
                <a:avLst/>
              </a:prstGeom>
              <a:blipFill>
                <a:blip r:embed="rId4"/>
                <a:stretch>
                  <a:fillRect b="-98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577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9FB5626-0243-411E-AB86-2554433320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Falcon </a:t>
            </a:r>
            <a:r>
              <a:rPr lang="zh-CN" altLang="en-US"/>
              <a:t>亮点简介</a:t>
            </a:r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983E88D-FFF2-475A-B970-607DF0111FDF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000"/>
                  <a:t> 过程内分析</a:t>
                </a:r>
                <a:r>
                  <a:rPr lang="en-US" altLang="zh-CN" sz="2000"/>
                  <a:t>: </a:t>
                </a:r>
                <a:r>
                  <a:rPr lang="zh-CN" altLang="en-US" sz="1600"/>
                  <a:t>逐条指令根据更新规则更新</a:t>
                </a:r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GVFG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zh-CN" alt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减</m:t>
                        </m:r>
                        <m:r>
                          <a:rPr lang="zh-CN" alt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小构建</m:t>
                        </m:r>
                        <m:r>
                          <a:rPr lang="zh-CN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代价</m:t>
                        </m:r>
                      </m:e>
                    </m:groupChr>
                  </m:oMath>
                </a14:m>
                <a:r>
                  <a:rPr lang="zh-CN" alt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zh-CN" altLang="en-US" sz="1600"/>
                  <a:t>增量式分析</a:t>
                </a:r>
                <a:endParaRPr lang="en-US" altLang="zh-CN" sz="1600"/>
              </a:p>
              <a:p>
                <a:pPr lvl="1"/>
                <a:r>
                  <a:rPr lang="en-US" altLang="zh-CN" sz="2000"/>
                  <a:t> </a:t>
                </a:r>
                <a:r>
                  <a:rPr lang="zh-CN" altLang="en-US" sz="2000"/>
                  <a:t>挑战：代价昂贵</a:t>
                </a:r>
                <a:endParaRPr lang="en-US" altLang="zh-CN" sz="2000"/>
              </a:p>
              <a:p>
                <a:pPr lvl="2"/>
                <a:r>
                  <a:rPr lang="zh-CN" altLang="en-US" sz="1300"/>
                  <a:t>保守传播：内存对象没有已知的</a:t>
                </a:r>
                <a:r>
                  <a:rPr lang="en-US" altLang="zh-CN" sz="1300"/>
                  <a:t>def-use</a:t>
                </a:r>
                <a:r>
                  <a:rPr lang="zh-CN" altLang="en-US" sz="1300"/>
                  <a:t>链，保守做法是沿着控制流图传播</a:t>
                </a:r>
                <a:r>
                  <a:rPr lang="en-US" altLang="zh-CN" sz="1300"/>
                  <a:t>Value-Flow</a:t>
                </a:r>
                <a:r>
                  <a:rPr lang="zh-CN" altLang="en-US" sz="1300"/>
                  <a:t>信息</a:t>
                </a:r>
                <a:endParaRPr lang="en-US" altLang="zh-CN" sz="1300"/>
              </a:p>
              <a:p>
                <a:pPr lvl="3"/>
                <a:r>
                  <a:rPr lang="en-US" altLang="zh-CN" sz="1100"/>
                  <a:t> </a:t>
                </a:r>
                <a:r>
                  <a:rPr lang="zh-CN" altLang="en-US" sz="1100"/>
                  <a:t>每个基本块入口处计算所有内存对象的</a:t>
                </a:r>
                <a:r>
                  <a:rPr lang="en-US" altLang="zh-CN" sz="1100"/>
                  <a:t>Value-Flow</a:t>
                </a:r>
                <a:r>
                  <a:rPr lang="zh-CN" altLang="en-US" sz="1100"/>
                  <a:t>信息是非常</a:t>
                </a:r>
                <a:r>
                  <a:rPr lang="zh-CN" altLang="en-US" sz="1100" b="1"/>
                  <a:t>昂贵</a:t>
                </a:r>
                <a:r>
                  <a:rPr lang="zh-CN" altLang="en-US" sz="1100"/>
                  <a:t>的，且不必要（可能很多内存对象都是死的）</a:t>
                </a:r>
                <a:endParaRPr lang="en-US" altLang="zh-CN" sz="1100"/>
              </a:p>
              <a:p>
                <a:pPr lvl="2"/>
                <a:r>
                  <a:rPr lang="zh-CN" altLang="en-US" sz="1300"/>
                  <a:t>约束爆炸：条件跳转语句和调用上下文会导致已然存在大量的</a:t>
                </a:r>
                <a:r>
                  <a:rPr lang="en-US" altLang="zh-CN" sz="1300"/>
                  <a:t>guard</a:t>
                </a:r>
                <a:r>
                  <a:rPr lang="zh-CN" altLang="en-US" sz="1300"/>
                  <a:t>语句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brk m:alnAt="2"/>
                          </m:rPr>
                          <a:rPr lang="zh-CN" alt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半决策</m:t>
                        </m:r>
                        <m:r>
                          <a:rPr lang="zh-CN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程序</m:t>
                        </m:r>
                        <m:r>
                          <a:rPr lang="zh-CN" alt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判断</m:t>
                        </m:r>
                        <m:r>
                          <a:rPr lang="zh-CN" alt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不可达</m:t>
                        </m:r>
                        <m:r>
                          <a:rPr lang="zh-CN" alt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路径</m:t>
                        </m:r>
                      </m:e>
                    </m:groupChr>
                  </m:oMath>
                </a14:m>
                <a:r>
                  <a: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半路径敏感分析</a:t>
                </a:r>
                <a:endParaRPr lang="en-US" altLang="zh-CN" sz="1300"/>
              </a:p>
              <a:p>
                <a:pPr lvl="3"/>
                <a:r>
                  <a:rPr lang="zh-CN" altLang="en-US" sz="1100"/>
                  <a:t> 每条指令做更新时构造的约束语句包含大量的</a:t>
                </a:r>
                <a:r>
                  <a:rPr lang="en-US" altLang="zh-CN" sz="1100"/>
                  <a:t>guard</a:t>
                </a:r>
                <a:r>
                  <a:rPr lang="zh-CN" altLang="en-US" sz="1100"/>
                  <a:t>子句，代价</a:t>
                </a:r>
                <a:r>
                  <a:rPr lang="zh-CN" altLang="en-US" sz="1100" b="1"/>
                  <a:t>昂贵</a:t>
                </a:r>
                <a:r>
                  <a:rPr lang="zh-CN" altLang="en-US" sz="1100"/>
                  <a:t>，可能导致构图开销很大</a:t>
                </a:r>
                <a:endParaRPr lang="en-US" altLang="zh-CN" sz="1100"/>
              </a:p>
              <a:p>
                <a:pPr lvl="1"/>
                <a:r>
                  <a:rPr lang="en-US" altLang="zh-CN" sz="1700"/>
                  <a:t> </a:t>
                </a:r>
                <a:r>
                  <a:rPr lang="zh-CN" altLang="en-US" sz="1700"/>
                  <a:t>半路径敏感分析</a:t>
                </a:r>
                <a:endParaRPr lang="en-US" altLang="zh-CN" sz="1700"/>
              </a:p>
              <a:p>
                <a:pPr lvl="2"/>
                <a:r>
                  <a:rPr lang="en-US" altLang="zh-CN" sz="1300"/>
                  <a:t> </a:t>
                </a:r>
                <a:r>
                  <a:rPr lang="zh-CN" altLang="en-US" sz="1300"/>
                  <a:t>只建模好分析的约束，编码成 </a:t>
                </a:r>
                <a:r>
                  <a:rPr lang="en-US" altLang="zh-CN" sz="1300"/>
                  <a:t>Boolean </a:t>
                </a:r>
                <a:r>
                  <a:rPr lang="zh-CN" altLang="en-US" sz="1300"/>
                  <a:t>单词</a:t>
                </a:r>
                <a:endParaRPr lang="en-US" altLang="zh-CN" sz="1300"/>
              </a:p>
              <a:p>
                <a:pPr lvl="2"/>
                <a:r>
                  <a:rPr lang="en-US" altLang="zh-CN" sz="1300"/>
                  <a:t> </a:t>
                </a:r>
                <a:r>
                  <a:rPr lang="zh-CN" altLang="en-US" sz="1300"/>
                  <a:t>利用 </a:t>
                </a:r>
                <a:r>
                  <a:rPr lang="en-US" altLang="zh-CN" sz="1300"/>
                  <a:t>unit-propagation </a:t>
                </a:r>
                <a:r>
                  <a:rPr lang="zh-CN" altLang="en-US" sz="1300"/>
                  <a:t>求解不可满足性</a:t>
                </a:r>
                <a:endParaRPr lang="en-US" altLang="zh-CN" sz="1300"/>
              </a:p>
              <a:p>
                <a:pPr marL="576000" lvl="2" indent="0">
                  <a:buNone/>
                </a:pPr>
                <a:endParaRPr lang="en-US" altLang="zh-CN" sz="110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983E88D-FFF2-475A-B970-607DF0111F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A909FB-2277-4689-8FBE-CF842C1504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7</a:t>
            </a:fld>
            <a:endParaRPr 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C219757-B6BF-4C6F-8F58-A8C1342DB5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92"/>
          <a:stretch/>
        </p:blipFill>
        <p:spPr>
          <a:xfrm>
            <a:off x="5563585" y="3595537"/>
            <a:ext cx="5582109" cy="239150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BB776C9-16E2-4957-9338-A2BE62DD76F8}"/>
              </a:ext>
            </a:extLst>
          </p:cNvPr>
          <p:cNvSpPr txBox="1"/>
          <p:nvPr/>
        </p:nvSpPr>
        <p:spPr>
          <a:xfrm>
            <a:off x="6238057" y="6079354"/>
            <a:ext cx="4122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Pruning and merging value-flow graph edges for the program</a:t>
            </a:r>
          </a:p>
        </p:txBody>
      </p:sp>
    </p:spTree>
    <p:extLst>
      <p:ext uri="{BB962C8B-B14F-4D97-AF65-F5344CB8AC3E}">
        <p14:creationId xmlns:p14="http://schemas.microsoft.com/office/powerpoint/2010/main" val="9173771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1206-多语言软件分析与优化" id="{58CE3992-943B-4FD4-9B91-A71227AC37AD}" vid="{CC3CEDF1-10B6-44E1-89CB-73999598643C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3D3DA88-639A-405A-A649-3EBD4380B0F2}">
  <we:reference id="wa200000113" version="1.0.0.0" store="zh-CN" storeType="OMEX"/>
  <we:alternateReferences>
    <we:reference id="WA200000113" version="1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F746C9E5A542A54A8B513C1ACE44F90B" ma:contentTypeVersion="8" ma:contentTypeDescription="新建文档。" ma:contentTypeScope="" ma:versionID="4c936cff723e7e82aaa6dfd8bd932124">
  <xsd:schema xmlns:xsd="http://www.w3.org/2001/XMLSchema" xmlns:xs="http://www.w3.org/2001/XMLSchema" xmlns:p="http://schemas.microsoft.com/office/2006/metadata/properties" xmlns:ns3="f50a6934-4bbe-4094-8b9c-5427d528f684" targetNamespace="http://schemas.microsoft.com/office/2006/metadata/properties" ma:root="true" ma:fieldsID="77c60a92f3b701519866b900b6bfaadb" ns3:_="">
    <xsd:import namespace="f50a6934-4bbe-4094-8b9c-5427d528f68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0a6934-4bbe-4094-8b9c-5427d528f6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1AF944-C554-4FC9-855C-E8BD817F7F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C22B70-4EB8-4847-B681-CD6CC7023CC3}">
  <ds:schemaRefs>
    <ds:schemaRef ds:uri="http://purl.org/dc/elements/1.1/"/>
    <ds:schemaRef ds:uri="f50a6934-4bbe-4094-8b9c-5427d528f684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119F53D-5BE6-43DD-86C2-5C0FBB15EB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0a6934-4bbe-4094-8b9c-5427d528f6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GoLLVM项目模板</Template>
  <TotalTime>26261</TotalTime>
  <Words>1188</Words>
  <Application>Microsoft Office PowerPoint</Application>
  <PresentationFormat>宽屏</PresentationFormat>
  <Paragraphs>133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-apple-system</vt:lpstr>
      <vt:lpstr>等线</vt:lpstr>
      <vt:lpstr>宋体</vt:lpstr>
      <vt:lpstr>微软雅黑</vt:lpstr>
      <vt:lpstr>Arial</vt:lpstr>
      <vt:lpstr>Cambria Math</vt:lpstr>
      <vt:lpstr>Times New Roman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张昱;丁伯尧</dc:creator>
  <cp:lastModifiedBy>admin</cp:lastModifiedBy>
  <cp:revision>1218</cp:revision>
  <dcterms:created xsi:type="dcterms:W3CDTF">2022-12-18T01:23:43Z</dcterms:created>
  <dcterms:modified xsi:type="dcterms:W3CDTF">2025-03-23T10:49:01Z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0x010100F746C9E5A542A54A8B513C1ACE44F90B</vt:lpwstr>
  </property>
</Properties>
</file>