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61" r:id="rId2"/>
  </p:sldMasterIdLst>
  <p:notesMasterIdLst>
    <p:notesMasterId r:id="rId14"/>
  </p:notesMasterIdLst>
  <p:sldIdLst>
    <p:sldId id="326" r:id="rId3"/>
    <p:sldId id="544" r:id="rId4"/>
    <p:sldId id="545" r:id="rId5"/>
    <p:sldId id="546" r:id="rId6"/>
    <p:sldId id="547" r:id="rId7"/>
    <p:sldId id="548" r:id="rId8"/>
    <p:sldId id="549" r:id="rId9"/>
    <p:sldId id="550" r:id="rId10"/>
    <p:sldId id="551" r:id="rId11"/>
    <p:sldId id="552" r:id="rId12"/>
    <p:sldId id="553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fix-reuse" id="{0CC8598B-1424-411E-9A74-A8CEACAF0D4C}">
          <p14:sldIdLst/>
        </p14:section>
        <p14:section name="triton" id="{4CE4B201-CD5A-4DD7-AA39-CEA75DE8D5E4}">
          <p14:sldIdLst/>
        </p14:section>
        <p14:section name="FlashInfer" id="{F761C6ED-9226-4D44-B5EA-2E7B55EC505F}">
          <p14:sldIdLst>
            <p14:sldId id="326"/>
          </p14:sldIdLst>
        </p14:section>
        <p14:section name="FlashInfer" id="{9426532F-6DAF-4902-A087-F6D3CF669BF8}">
          <p14:sldIdLst>
            <p14:sldId id="544"/>
            <p14:sldId id="545"/>
            <p14:sldId id="546"/>
            <p14:sldId id="547"/>
            <p14:sldId id="548"/>
            <p14:sldId id="549"/>
            <p14:sldId id="550"/>
            <p14:sldId id="551"/>
            <p14:sldId id="552"/>
            <p14:sldId id="55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admin" initials="a" lastIdx="1" clrIdx="6"/>
  <p:cmAuthor id="1" name="金宝 陈" initials="金宝" lastIdx="2" clrIdx="0"/>
  <p:cmAuthor id="2" name="伯尧 丁" initials="伯尧" lastIdx="1" clrIdx="1"/>
  <p:cmAuthor id="3" name="伯尧" initials="伯尧" lastIdx="1" clrIdx="2"/>
  <p:cmAuthor id="4" name="张昱" initials="yu" lastIdx="19" clrIdx="3"/>
  <p:cmAuthor id="5" name="shuo liu" initials="sl" lastIdx="4" clrIdx="4"/>
  <p:cmAuthor id="6" name="扬 季" initials="扬季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E3F3"/>
    <a:srgbClr val="FFBFBF"/>
    <a:srgbClr val="D4E8D3"/>
    <a:srgbClr val="49B7A0"/>
    <a:srgbClr val="FFF5CC"/>
    <a:srgbClr val="EEE1BE"/>
    <a:srgbClr val="005AD2"/>
    <a:srgbClr val="C284BD"/>
    <a:srgbClr val="F8CBAD"/>
    <a:srgbClr val="8FA9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72" autoAdjust="0"/>
    <p:restoredTop sz="97551" autoAdjust="0"/>
  </p:normalViewPr>
  <p:slideViewPr>
    <p:cSldViewPr snapToGrid="0">
      <p:cViewPr varScale="1">
        <p:scale>
          <a:sx n="167" d="100"/>
          <a:sy n="167" d="100"/>
        </p:scale>
        <p:origin x="132" y="16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272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D07E4-5D68-4B7F-A722-60E841C9157D}" type="datetimeFigureOut">
              <a:rPr lang="zh-CN" altLang="en-US" smtClean="0"/>
              <a:t>2025/6/8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886C54-E433-40A3-AB15-65C634352A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886C54-E433-40A3-AB15-65C634352AC1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71A84-A18C-41AE-AACC-0B3972D6D19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</p:spTree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/>
          <p:cNvSpPr txBox="1"/>
          <p:nvPr userDrawn="1"/>
        </p:nvSpPr>
        <p:spPr>
          <a:xfrm>
            <a:off x="436099" y="259484"/>
            <a:ext cx="11329222" cy="2244565"/>
          </a:xfrm>
          <a:prstGeom prst="rect">
            <a:avLst/>
          </a:prstGeom>
          <a:solidFill>
            <a:srgbClr val="005AD2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/>
          <p:cNvSpPr txBox="1"/>
          <p:nvPr userDrawn="1"/>
        </p:nvSpPr>
        <p:spPr>
          <a:xfrm>
            <a:off x="436100" y="259484"/>
            <a:ext cx="3151162" cy="6361847"/>
          </a:xfrm>
          <a:prstGeom prst="rect">
            <a:avLst/>
          </a:prstGeom>
          <a:solidFill>
            <a:srgbClr val="005AD2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07118" flipH="1">
            <a:off x="-4762466" y="-38208"/>
            <a:ext cx="10459919" cy="10624352"/>
          </a:xfrm>
          <a:prstGeom prst="rect">
            <a:avLst/>
          </a:prstGeom>
        </p:spPr>
      </p:pic>
      <p:grpSp>
        <p:nvGrpSpPr>
          <p:cNvPr id="17" name="组合 16"/>
          <p:cNvGrpSpPr/>
          <p:nvPr userDrawn="1"/>
        </p:nvGrpSpPr>
        <p:grpSpPr>
          <a:xfrm>
            <a:off x="2324028" y="2391132"/>
            <a:ext cx="1980000" cy="2160000"/>
            <a:chOff x="806121" y="2244419"/>
            <a:chExt cx="2095094" cy="2369160"/>
          </a:xfrm>
        </p:grpSpPr>
        <p:sp>
          <p:nvSpPr>
            <p:cNvPr id="18" name="图形 11"/>
            <p:cNvSpPr>
              <a:spLocks noChangeAspect="1"/>
            </p:cNvSpPr>
            <p:nvPr userDrawn="1"/>
          </p:nvSpPr>
          <p:spPr>
            <a:xfrm>
              <a:off x="806121" y="2244419"/>
              <a:ext cx="2095094" cy="2369160"/>
            </a:xfrm>
            <a:custGeom>
              <a:avLst/>
              <a:gdLst>
                <a:gd name="connsiteX0" fmla="*/ 0 w 1638300"/>
                <a:gd name="connsiteY0" fmla="*/ 526733 h 1852612"/>
                <a:gd name="connsiteX1" fmla="*/ 0 w 1638300"/>
                <a:gd name="connsiteY1" fmla="*/ 1325880 h 1852612"/>
                <a:gd name="connsiteX2" fmla="*/ 63818 w 1638300"/>
                <a:gd name="connsiteY2" fmla="*/ 1436370 h 1852612"/>
                <a:gd name="connsiteX3" fmla="*/ 755333 w 1638300"/>
                <a:gd name="connsiteY3" fmla="*/ 1835468 h 1852612"/>
                <a:gd name="connsiteX4" fmla="*/ 882968 w 1638300"/>
                <a:gd name="connsiteY4" fmla="*/ 1835468 h 1852612"/>
                <a:gd name="connsiteX5" fmla="*/ 1574483 w 1638300"/>
                <a:gd name="connsiteY5" fmla="*/ 1436370 h 1852612"/>
                <a:gd name="connsiteX6" fmla="*/ 1638300 w 1638300"/>
                <a:gd name="connsiteY6" fmla="*/ 1325880 h 1852612"/>
                <a:gd name="connsiteX7" fmla="*/ 1638300 w 1638300"/>
                <a:gd name="connsiteY7" fmla="*/ 526733 h 1852612"/>
                <a:gd name="connsiteX8" fmla="*/ 1574483 w 1638300"/>
                <a:gd name="connsiteY8" fmla="*/ 416243 h 1852612"/>
                <a:gd name="connsiteX9" fmla="*/ 882968 w 1638300"/>
                <a:gd name="connsiteY9" fmla="*/ 17145 h 1852612"/>
                <a:gd name="connsiteX10" fmla="*/ 755333 w 1638300"/>
                <a:gd name="connsiteY10" fmla="*/ 17145 h 1852612"/>
                <a:gd name="connsiteX11" fmla="*/ 63818 w 1638300"/>
                <a:gd name="connsiteY11" fmla="*/ 416243 h 1852612"/>
                <a:gd name="connsiteX12" fmla="*/ 0 w 1638300"/>
                <a:gd name="connsiteY12" fmla="*/ 526733 h 185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38300" h="1852612">
                  <a:moveTo>
                    <a:pt x="0" y="526733"/>
                  </a:moveTo>
                  <a:lnTo>
                    <a:pt x="0" y="1325880"/>
                  </a:lnTo>
                  <a:cubicBezTo>
                    <a:pt x="0" y="1371600"/>
                    <a:pt x="23813" y="1413510"/>
                    <a:pt x="63818" y="1436370"/>
                  </a:cubicBezTo>
                  <a:lnTo>
                    <a:pt x="755333" y="1835468"/>
                  </a:lnTo>
                  <a:cubicBezTo>
                    <a:pt x="794385" y="1858328"/>
                    <a:pt x="842963" y="1858328"/>
                    <a:pt x="882968" y="1835468"/>
                  </a:cubicBezTo>
                  <a:lnTo>
                    <a:pt x="1574483" y="1436370"/>
                  </a:lnTo>
                  <a:cubicBezTo>
                    <a:pt x="1613535" y="1413510"/>
                    <a:pt x="1638300" y="1371600"/>
                    <a:pt x="1638300" y="1325880"/>
                  </a:cubicBezTo>
                  <a:lnTo>
                    <a:pt x="1638300" y="526733"/>
                  </a:lnTo>
                  <a:cubicBezTo>
                    <a:pt x="1638300" y="481013"/>
                    <a:pt x="1614488" y="439103"/>
                    <a:pt x="1574483" y="416243"/>
                  </a:cubicBezTo>
                  <a:lnTo>
                    <a:pt x="882968" y="17145"/>
                  </a:lnTo>
                  <a:cubicBezTo>
                    <a:pt x="843915" y="-5715"/>
                    <a:pt x="795338" y="-5715"/>
                    <a:pt x="755333" y="17145"/>
                  </a:cubicBezTo>
                  <a:lnTo>
                    <a:pt x="63818" y="416243"/>
                  </a:lnTo>
                  <a:cubicBezTo>
                    <a:pt x="23813" y="439103"/>
                    <a:pt x="0" y="481013"/>
                    <a:pt x="0" y="526733"/>
                  </a:cubicBezTo>
                  <a:close/>
                </a:path>
              </a:pathLst>
            </a:custGeom>
            <a:gradFill>
              <a:gsLst>
                <a:gs pos="0">
                  <a:schemeClr val="bg2">
                    <a:alpha val="80000"/>
                  </a:schemeClr>
                </a:gs>
                <a:gs pos="100000">
                  <a:schemeClr val="tx2">
                    <a:alpha val="70000"/>
                  </a:schemeClr>
                </a:gs>
              </a:gsLst>
              <a:lin ang="16200000" scaled="1"/>
            </a:gradFill>
            <a:ln w="38100">
              <a:noFill/>
            </a:ln>
            <a:effectLst>
              <a:outerShdw blurRad="381000" dist="508000" dir="5400000" sx="80000" sy="80000" algn="t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9" name="组合 18"/>
            <p:cNvGrpSpPr/>
            <p:nvPr userDrawn="1"/>
          </p:nvGrpSpPr>
          <p:grpSpPr>
            <a:xfrm>
              <a:off x="1386392" y="2856393"/>
              <a:ext cx="934550" cy="1217733"/>
              <a:chOff x="2246666" y="3479316"/>
              <a:chExt cx="934550" cy="1217733"/>
            </a:xfrm>
          </p:grpSpPr>
          <p:sp>
            <p:nvSpPr>
              <p:cNvPr id="20" name="文本框 19"/>
              <p:cNvSpPr txBox="1"/>
              <p:nvPr userDrawn="1"/>
            </p:nvSpPr>
            <p:spPr>
              <a:xfrm>
                <a:off x="2384262" y="3479316"/>
                <a:ext cx="659361" cy="9852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汇 报</a:t>
                </a:r>
                <a:endParaRPr kumimoji="1" lang="en-US" altLang="zh-CN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提 纲</a:t>
                </a:r>
                <a:endParaRPr kumimoji="1" lang="en-US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" name="文本框 20"/>
              <p:cNvSpPr txBox="1"/>
              <p:nvPr userDrawn="1"/>
            </p:nvSpPr>
            <p:spPr>
              <a:xfrm>
                <a:off x="2246666" y="4481605"/>
                <a:ext cx="93455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noAutofit/>
              </a:bodyPr>
              <a:lstStyle/>
              <a:p>
                <a:pPr algn="ctr">
                  <a:spcAft>
                    <a:spcPts val="600"/>
                  </a:spcAft>
                  <a:buClr>
                    <a:schemeClr val="accent1"/>
                  </a:buClr>
                  <a:buSzPct val="70000"/>
                </a:pPr>
                <a:r>
                  <a:rPr kumimoji="1" lang="en-US" altLang="zh-CN" sz="11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CONTENTS</a:t>
                </a:r>
                <a:endParaRPr kumimoji="1" lang="en-US" sz="11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9" name="矩形: 圆角 15"/>
          <p:cNvSpPr/>
          <p:nvPr userDrawn="1"/>
        </p:nvSpPr>
        <p:spPr>
          <a:xfrm rot="2700000">
            <a:off x="11913636" y="6152955"/>
            <a:ext cx="890287" cy="890287"/>
          </a:xfrm>
          <a:prstGeom prst="roundRect">
            <a:avLst>
              <a:gd name="adj" fmla="val 20000"/>
            </a:avLst>
          </a:prstGeom>
          <a:gradFill flip="none" rotWithShape="1">
            <a:gsLst>
              <a:gs pos="0">
                <a:schemeClr val="tx2">
                  <a:alpha val="6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8100000" scaled="1"/>
            <a:tileRect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lang="en-US" sz="2000" b="1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Flex Attention: A Programming Model for Generating Optimized Attention Kernels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</a:p>
        </p:txBody>
      </p:sp>
      <p:sp>
        <p:nvSpPr>
          <p:cNvPr id="16" name="平行四边形 15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Flex Attention: A Programming Model for Generating Optimized Attention Kernels</a:t>
            </a:r>
            <a:endParaRPr lang="zh-CN" altLang="en-US" dirty="0"/>
          </a:p>
        </p:txBody>
      </p:sp>
      <p:sp>
        <p:nvSpPr>
          <p:cNvPr id="8" name="平行四边形 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</a:p>
        </p:txBody>
      </p:sp>
      <p:sp>
        <p:nvSpPr>
          <p:cNvPr id="16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</p:spTree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Flex Attention: A Programming Model for Generating Optimized Attention Kernels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644126" y="141402"/>
            <a:ext cx="9910991" cy="606530"/>
            <a:chOff x="644126" y="141402"/>
            <a:chExt cx="9910991" cy="606530"/>
          </a:xfrm>
        </p:grpSpPr>
        <p:sp>
          <p:nvSpPr>
            <p:cNvPr id="20" name="任意多边形: 形状 19"/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/>
            <p:cNvSpPr/>
            <p:nvPr userDrawn="1"/>
          </p:nvSpPr>
          <p:spPr>
            <a:xfrm>
              <a:off x="2973989" y="148419"/>
              <a:ext cx="2914143" cy="59951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4" name="标题 23"/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9" name="标题 23"/>
          <p:cNvSpPr txBox="1"/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31" name="文本占位符 30"/>
          <p:cNvSpPr>
            <a:spLocks noGrp="1"/>
          </p:cNvSpPr>
          <p:nvPr>
            <p:ph type="body" sz="quarter" idx="14" hasCustomPrompt="1"/>
          </p:nvPr>
        </p:nvSpPr>
        <p:spPr>
          <a:xfrm>
            <a:off x="2978344" y="154126"/>
            <a:ext cx="2636403" cy="599513"/>
          </a:xfrm>
        </p:spPr>
        <p:txBody>
          <a:bodyPr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流程</a:t>
            </a:r>
            <a:r>
              <a:rPr lang="en-US" altLang="zh-CN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2</a:t>
            </a:r>
            <a:endParaRPr lang="zh-CN" altLang="en-US" dirty="0"/>
          </a:p>
        </p:txBody>
      </p:sp>
      <p:sp>
        <p:nvSpPr>
          <p:cNvPr id="33" name="内容占位符 32"/>
          <p:cNvSpPr>
            <a:spLocks noGrp="1"/>
          </p:cNvSpPr>
          <p:nvPr>
            <p:ph sz="quarter" idx="15" hasCustomPrompt="1"/>
          </p:nvPr>
        </p:nvSpPr>
        <p:spPr>
          <a:xfrm>
            <a:off x="5721534" y="2294009"/>
            <a:ext cx="2642210" cy="578250"/>
          </a:xfrm>
        </p:spPr>
        <p:txBody>
          <a:bodyPr anchor="ctr">
            <a:normAutofit/>
          </a:bodyPr>
          <a:lstStyle>
            <a:lvl1pPr marL="0" indent="0" algn="ctr"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8" name="平行四边形 1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</p:spTree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Flex Attention: A Programming Model for Generating Optimized Attention Kernels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644126" y="141402"/>
            <a:ext cx="9910991" cy="590973"/>
            <a:chOff x="644126" y="141402"/>
            <a:chExt cx="9910991" cy="590973"/>
          </a:xfrm>
        </p:grpSpPr>
        <p:sp>
          <p:nvSpPr>
            <p:cNvPr id="20" name="任意多边形: 形状 19"/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2978345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4" name="标题 23"/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6" name="标题 23"/>
          <p:cNvSpPr txBox="1"/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28" name="标题 23"/>
          <p:cNvSpPr txBox="1"/>
          <p:nvPr userDrawn="1"/>
        </p:nvSpPr>
        <p:spPr>
          <a:xfrm>
            <a:off x="5312559" y="145587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29" name="标题 23"/>
          <p:cNvSpPr txBox="1"/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18" name="平行四边形 1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</p:spTree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Flex Attention: A Programming Model for Generating Optimized Attention Kernels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644126" y="141402"/>
            <a:ext cx="9910991" cy="590973"/>
            <a:chOff x="644126" y="141402"/>
            <a:chExt cx="9910991" cy="590973"/>
          </a:xfrm>
        </p:grpSpPr>
        <p:sp>
          <p:nvSpPr>
            <p:cNvPr id="20" name="任意多边形: 形状 19"/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2978345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4" name="标题 23"/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6" name="标题 23"/>
          <p:cNvSpPr txBox="1"/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28" name="标题 23"/>
          <p:cNvSpPr txBox="1"/>
          <p:nvPr userDrawn="1"/>
        </p:nvSpPr>
        <p:spPr>
          <a:xfrm>
            <a:off x="5312559" y="145587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29" name="标题 23"/>
          <p:cNvSpPr txBox="1"/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18" name="平行四边形 1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</p:spTree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Flex Attention: A Programming Model for Generating Optimized Attention Kernels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644126" y="141402"/>
            <a:ext cx="9910991" cy="590973"/>
            <a:chOff x="644126" y="141402"/>
            <a:chExt cx="9910991" cy="590973"/>
          </a:xfrm>
        </p:grpSpPr>
        <p:sp>
          <p:nvSpPr>
            <p:cNvPr id="20" name="任意多边形: 形状 19"/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2978345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6" name="标题 23"/>
          <p:cNvSpPr txBox="1"/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endParaRPr lang="zh-CN" altLang="en-US" dirty="0"/>
          </a:p>
        </p:txBody>
      </p:sp>
      <p:sp>
        <p:nvSpPr>
          <p:cNvPr id="18" name="平行四边形 1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标题 23"/>
          <p:cNvSpPr txBox="1"/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34" name="标题 23"/>
          <p:cNvSpPr txBox="1"/>
          <p:nvPr userDrawn="1"/>
        </p:nvSpPr>
        <p:spPr>
          <a:xfrm>
            <a:off x="5312559" y="145587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35" name="标题 23"/>
          <p:cNvSpPr txBox="1"/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36" name="标题 23"/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</p:spTree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-9596" y="0"/>
            <a:ext cx="12211189" cy="6858000"/>
          </a:xfrm>
          <a:prstGeom prst="rect">
            <a:avLst/>
          </a:prstGeom>
          <a:gradFill>
            <a:gsLst>
              <a:gs pos="54000">
                <a:srgbClr val="D7EFF5"/>
              </a:gs>
              <a:gs pos="100000">
                <a:schemeClr val="accent1">
                  <a:alpha val="5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矩形: 圆角 4"/>
          <p:cNvSpPr/>
          <p:nvPr userDrawn="1"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71A84-A18C-41AE-AACC-0B3972D6D19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</p:spTree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/>
          <p:cNvSpPr txBox="1"/>
          <p:nvPr userDrawn="1"/>
        </p:nvSpPr>
        <p:spPr>
          <a:xfrm>
            <a:off x="436099" y="259484"/>
            <a:ext cx="11329222" cy="2244565"/>
          </a:xfrm>
          <a:prstGeom prst="rect">
            <a:avLst/>
          </a:prstGeom>
          <a:solidFill>
            <a:srgbClr val="005AD2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</p:cSld>
  <p:clrMapOvr>
    <a:masterClrMapping/>
  </p:clrMapOvr>
  <p:hf sldNum="0"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/>
          <p:cNvSpPr txBox="1"/>
          <p:nvPr userDrawn="1"/>
        </p:nvSpPr>
        <p:spPr>
          <a:xfrm>
            <a:off x="436100" y="259484"/>
            <a:ext cx="3151162" cy="6361847"/>
          </a:xfrm>
          <a:prstGeom prst="rect">
            <a:avLst/>
          </a:prstGeom>
          <a:solidFill>
            <a:srgbClr val="005AD2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</p:cSld>
  <p:clrMapOvr>
    <a:masterClrMapping/>
  </p:clrMapOvr>
  <p:hf sldNum="0"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07118" flipH="1">
            <a:off x="-4762466" y="-38208"/>
            <a:ext cx="10459919" cy="10624352"/>
          </a:xfrm>
          <a:prstGeom prst="rect">
            <a:avLst/>
          </a:prstGeom>
        </p:spPr>
      </p:pic>
      <p:grpSp>
        <p:nvGrpSpPr>
          <p:cNvPr id="17" name="组合 16"/>
          <p:cNvGrpSpPr/>
          <p:nvPr userDrawn="1"/>
        </p:nvGrpSpPr>
        <p:grpSpPr>
          <a:xfrm>
            <a:off x="2324028" y="2391132"/>
            <a:ext cx="1980000" cy="2160000"/>
            <a:chOff x="806121" y="2244419"/>
            <a:chExt cx="2095094" cy="2369160"/>
          </a:xfrm>
        </p:grpSpPr>
        <p:sp>
          <p:nvSpPr>
            <p:cNvPr id="18" name="图形 11"/>
            <p:cNvSpPr>
              <a:spLocks noChangeAspect="1"/>
            </p:cNvSpPr>
            <p:nvPr userDrawn="1"/>
          </p:nvSpPr>
          <p:spPr>
            <a:xfrm>
              <a:off x="806121" y="2244419"/>
              <a:ext cx="2095094" cy="2369160"/>
            </a:xfrm>
            <a:custGeom>
              <a:avLst/>
              <a:gdLst>
                <a:gd name="connsiteX0" fmla="*/ 0 w 1638300"/>
                <a:gd name="connsiteY0" fmla="*/ 526733 h 1852612"/>
                <a:gd name="connsiteX1" fmla="*/ 0 w 1638300"/>
                <a:gd name="connsiteY1" fmla="*/ 1325880 h 1852612"/>
                <a:gd name="connsiteX2" fmla="*/ 63818 w 1638300"/>
                <a:gd name="connsiteY2" fmla="*/ 1436370 h 1852612"/>
                <a:gd name="connsiteX3" fmla="*/ 755333 w 1638300"/>
                <a:gd name="connsiteY3" fmla="*/ 1835468 h 1852612"/>
                <a:gd name="connsiteX4" fmla="*/ 882968 w 1638300"/>
                <a:gd name="connsiteY4" fmla="*/ 1835468 h 1852612"/>
                <a:gd name="connsiteX5" fmla="*/ 1574483 w 1638300"/>
                <a:gd name="connsiteY5" fmla="*/ 1436370 h 1852612"/>
                <a:gd name="connsiteX6" fmla="*/ 1638300 w 1638300"/>
                <a:gd name="connsiteY6" fmla="*/ 1325880 h 1852612"/>
                <a:gd name="connsiteX7" fmla="*/ 1638300 w 1638300"/>
                <a:gd name="connsiteY7" fmla="*/ 526733 h 1852612"/>
                <a:gd name="connsiteX8" fmla="*/ 1574483 w 1638300"/>
                <a:gd name="connsiteY8" fmla="*/ 416243 h 1852612"/>
                <a:gd name="connsiteX9" fmla="*/ 882968 w 1638300"/>
                <a:gd name="connsiteY9" fmla="*/ 17145 h 1852612"/>
                <a:gd name="connsiteX10" fmla="*/ 755333 w 1638300"/>
                <a:gd name="connsiteY10" fmla="*/ 17145 h 1852612"/>
                <a:gd name="connsiteX11" fmla="*/ 63818 w 1638300"/>
                <a:gd name="connsiteY11" fmla="*/ 416243 h 1852612"/>
                <a:gd name="connsiteX12" fmla="*/ 0 w 1638300"/>
                <a:gd name="connsiteY12" fmla="*/ 526733 h 185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38300" h="1852612">
                  <a:moveTo>
                    <a:pt x="0" y="526733"/>
                  </a:moveTo>
                  <a:lnTo>
                    <a:pt x="0" y="1325880"/>
                  </a:lnTo>
                  <a:cubicBezTo>
                    <a:pt x="0" y="1371600"/>
                    <a:pt x="23813" y="1413510"/>
                    <a:pt x="63818" y="1436370"/>
                  </a:cubicBezTo>
                  <a:lnTo>
                    <a:pt x="755333" y="1835468"/>
                  </a:lnTo>
                  <a:cubicBezTo>
                    <a:pt x="794385" y="1858328"/>
                    <a:pt x="842963" y="1858328"/>
                    <a:pt x="882968" y="1835468"/>
                  </a:cubicBezTo>
                  <a:lnTo>
                    <a:pt x="1574483" y="1436370"/>
                  </a:lnTo>
                  <a:cubicBezTo>
                    <a:pt x="1613535" y="1413510"/>
                    <a:pt x="1638300" y="1371600"/>
                    <a:pt x="1638300" y="1325880"/>
                  </a:cubicBezTo>
                  <a:lnTo>
                    <a:pt x="1638300" y="526733"/>
                  </a:lnTo>
                  <a:cubicBezTo>
                    <a:pt x="1638300" y="481013"/>
                    <a:pt x="1614488" y="439103"/>
                    <a:pt x="1574483" y="416243"/>
                  </a:cubicBezTo>
                  <a:lnTo>
                    <a:pt x="882968" y="17145"/>
                  </a:lnTo>
                  <a:cubicBezTo>
                    <a:pt x="843915" y="-5715"/>
                    <a:pt x="795338" y="-5715"/>
                    <a:pt x="755333" y="17145"/>
                  </a:cubicBezTo>
                  <a:lnTo>
                    <a:pt x="63818" y="416243"/>
                  </a:lnTo>
                  <a:cubicBezTo>
                    <a:pt x="23813" y="439103"/>
                    <a:pt x="0" y="481013"/>
                    <a:pt x="0" y="526733"/>
                  </a:cubicBezTo>
                  <a:close/>
                </a:path>
              </a:pathLst>
            </a:custGeom>
            <a:gradFill>
              <a:gsLst>
                <a:gs pos="0">
                  <a:schemeClr val="bg2">
                    <a:alpha val="80000"/>
                  </a:schemeClr>
                </a:gs>
                <a:gs pos="100000">
                  <a:schemeClr val="tx2">
                    <a:alpha val="70000"/>
                  </a:schemeClr>
                </a:gs>
              </a:gsLst>
              <a:lin ang="16200000" scaled="1"/>
            </a:gradFill>
            <a:ln w="38100">
              <a:noFill/>
            </a:ln>
            <a:effectLst>
              <a:outerShdw blurRad="381000" dist="508000" dir="5400000" sx="80000" sy="80000" algn="t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9" name="组合 18"/>
            <p:cNvGrpSpPr/>
            <p:nvPr userDrawn="1"/>
          </p:nvGrpSpPr>
          <p:grpSpPr>
            <a:xfrm>
              <a:off x="1386392" y="2856393"/>
              <a:ext cx="934550" cy="1217733"/>
              <a:chOff x="2246666" y="3479316"/>
              <a:chExt cx="934550" cy="1217733"/>
            </a:xfrm>
          </p:grpSpPr>
          <p:sp>
            <p:nvSpPr>
              <p:cNvPr id="20" name="文本框 19"/>
              <p:cNvSpPr txBox="1"/>
              <p:nvPr userDrawn="1"/>
            </p:nvSpPr>
            <p:spPr>
              <a:xfrm>
                <a:off x="2384262" y="3479316"/>
                <a:ext cx="659361" cy="9852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汇 报</a:t>
                </a:r>
                <a:endParaRPr kumimoji="1" lang="en-US" altLang="zh-CN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提 纲</a:t>
                </a:r>
                <a:endParaRPr kumimoji="1" lang="en-US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" name="文本框 20"/>
              <p:cNvSpPr txBox="1"/>
              <p:nvPr userDrawn="1"/>
            </p:nvSpPr>
            <p:spPr>
              <a:xfrm>
                <a:off x="2246666" y="4481605"/>
                <a:ext cx="93455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noAutofit/>
              </a:bodyPr>
              <a:lstStyle/>
              <a:p>
                <a:pPr algn="ctr">
                  <a:spcAft>
                    <a:spcPts val="600"/>
                  </a:spcAft>
                  <a:buClr>
                    <a:schemeClr val="accent1"/>
                  </a:buClr>
                  <a:buSzPct val="70000"/>
                </a:pPr>
                <a:r>
                  <a:rPr kumimoji="1" lang="en-US" altLang="zh-CN" sz="11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CONTENTS</a:t>
                </a:r>
                <a:endParaRPr kumimoji="1" lang="en-US" sz="11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9" name="矩形: 圆角 15"/>
          <p:cNvSpPr/>
          <p:nvPr userDrawn="1"/>
        </p:nvSpPr>
        <p:spPr>
          <a:xfrm rot="2700000">
            <a:off x="11913636" y="6152955"/>
            <a:ext cx="890287" cy="890287"/>
          </a:xfrm>
          <a:prstGeom prst="roundRect">
            <a:avLst>
              <a:gd name="adj" fmla="val 20000"/>
            </a:avLst>
          </a:prstGeom>
          <a:gradFill flip="none" rotWithShape="1">
            <a:gsLst>
              <a:gs pos="0">
                <a:schemeClr val="tx2">
                  <a:alpha val="6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8100000" scaled="1"/>
            <a:tileRect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lang="en-US" sz="2000" b="1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hf sldNum="0"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</a:p>
        </p:txBody>
      </p:sp>
      <p:sp>
        <p:nvSpPr>
          <p:cNvPr id="16" name="平行四边形 15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平行四边形 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</a:p>
        </p:txBody>
      </p:sp>
      <p:sp>
        <p:nvSpPr>
          <p:cNvPr id="16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</p:spTree>
  </p:cSld>
  <p:clrMapOvr>
    <a:masterClrMapping/>
  </p:clrMapOvr>
  <p:hf sldNum="0"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644126" y="141402"/>
            <a:ext cx="9910991" cy="606530"/>
            <a:chOff x="644126" y="141402"/>
            <a:chExt cx="9910991" cy="606530"/>
          </a:xfrm>
        </p:grpSpPr>
        <p:sp>
          <p:nvSpPr>
            <p:cNvPr id="20" name="任意多边形: 形状 19"/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/>
            <p:cNvSpPr/>
            <p:nvPr userDrawn="1"/>
          </p:nvSpPr>
          <p:spPr>
            <a:xfrm>
              <a:off x="2973989" y="148419"/>
              <a:ext cx="2914143" cy="59951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4" name="标题 23"/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9" name="标题 23"/>
          <p:cNvSpPr txBox="1"/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31" name="文本占位符 30"/>
          <p:cNvSpPr>
            <a:spLocks noGrp="1"/>
          </p:cNvSpPr>
          <p:nvPr>
            <p:ph type="body" sz="quarter" idx="14" hasCustomPrompt="1"/>
          </p:nvPr>
        </p:nvSpPr>
        <p:spPr>
          <a:xfrm>
            <a:off x="2978344" y="154126"/>
            <a:ext cx="2636403" cy="599513"/>
          </a:xfrm>
        </p:spPr>
        <p:txBody>
          <a:bodyPr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流程</a:t>
            </a:r>
            <a:r>
              <a:rPr lang="en-US" altLang="zh-CN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2</a:t>
            </a:r>
            <a:endParaRPr lang="zh-CN" altLang="en-US" dirty="0"/>
          </a:p>
        </p:txBody>
      </p:sp>
      <p:sp>
        <p:nvSpPr>
          <p:cNvPr id="33" name="内容占位符 32"/>
          <p:cNvSpPr>
            <a:spLocks noGrp="1"/>
          </p:cNvSpPr>
          <p:nvPr>
            <p:ph sz="quarter" idx="15" hasCustomPrompt="1"/>
          </p:nvPr>
        </p:nvSpPr>
        <p:spPr>
          <a:xfrm>
            <a:off x="5721534" y="2294009"/>
            <a:ext cx="2642210" cy="578250"/>
          </a:xfrm>
        </p:spPr>
        <p:txBody>
          <a:bodyPr anchor="ctr">
            <a:normAutofit/>
          </a:bodyPr>
          <a:lstStyle>
            <a:lvl1pPr marL="0" indent="0" algn="ctr"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8" name="平行四边形 1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</p:spTree>
  </p:cSld>
  <p:clrMapOvr>
    <a:masterClrMapping/>
  </p:clrMapOvr>
  <p:hf sldNum="0"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644126" y="141402"/>
            <a:ext cx="9910991" cy="590973"/>
            <a:chOff x="644126" y="141402"/>
            <a:chExt cx="9910991" cy="590973"/>
          </a:xfrm>
        </p:grpSpPr>
        <p:sp>
          <p:nvSpPr>
            <p:cNvPr id="20" name="任意多边形: 形状 19"/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2978345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4" name="标题 23"/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6" name="标题 23"/>
          <p:cNvSpPr txBox="1"/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28" name="标题 23"/>
          <p:cNvSpPr txBox="1"/>
          <p:nvPr userDrawn="1"/>
        </p:nvSpPr>
        <p:spPr>
          <a:xfrm>
            <a:off x="5312559" y="145587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29" name="标题 23"/>
          <p:cNvSpPr txBox="1"/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18" name="平行四边形 1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</p:spTree>
  </p:cSld>
  <p:clrMapOvr>
    <a:masterClrMapping/>
  </p:clrMapOvr>
  <p:hf sldNum="0"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644126" y="141402"/>
            <a:ext cx="9910991" cy="590973"/>
            <a:chOff x="644126" y="141402"/>
            <a:chExt cx="9910991" cy="590973"/>
          </a:xfrm>
        </p:grpSpPr>
        <p:sp>
          <p:nvSpPr>
            <p:cNvPr id="20" name="任意多边形: 形状 19"/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2978345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4" name="标题 23"/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6" name="标题 23"/>
          <p:cNvSpPr txBox="1"/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28" name="标题 23"/>
          <p:cNvSpPr txBox="1"/>
          <p:nvPr userDrawn="1"/>
        </p:nvSpPr>
        <p:spPr>
          <a:xfrm>
            <a:off x="5312559" y="145587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29" name="标题 23"/>
          <p:cNvSpPr txBox="1"/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18" name="平行四边形 1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</p:spTree>
  </p:cSld>
  <p:clrMapOvr>
    <a:masterClrMapping/>
  </p:clrMapOvr>
  <p:hf sldNum="0"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644126" y="141402"/>
            <a:ext cx="9910991" cy="590973"/>
            <a:chOff x="644126" y="141402"/>
            <a:chExt cx="9910991" cy="590973"/>
          </a:xfrm>
        </p:grpSpPr>
        <p:sp>
          <p:nvSpPr>
            <p:cNvPr id="20" name="任意多边形: 形状 19"/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2978345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6" name="标题 23"/>
          <p:cNvSpPr txBox="1"/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endParaRPr lang="zh-CN" altLang="en-US" dirty="0"/>
          </a:p>
        </p:txBody>
      </p:sp>
      <p:sp>
        <p:nvSpPr>
          <p:cNvPr id="18" name="平行四边形 1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标题 23"/>
          <p:cNvSpPr txBox="1"/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34" name="标题 23"/>
          <p:cNvSpPr txBox="1"/>
          <p:nvPr userDrawn="1"/>
        </p:nvSpPr>
        <p:spPr>
          <a:xfrm>
            <a:off x="5312559" y="145587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35" name="标题 23"/>
          <p:cNvSpPr txBox="1"/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36" name="标题 23"/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</p:spTree>
  </p:cSld>
  <p:clrMapOvr>
    <a:masterClrMapping/>
  </p:clrMapOvr>
  <p:hf sldNum="0"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-9596" y="0"/>
            <a:ext cx="12211189" cy="6858000"/>
          </a:xfrm>
          <a:prstGeom prst="rect">
            <a:avLst/>
          </a:prstGeom>
          <a:gradFill>
            <a:gsLst>
              <a:gs pos="54000">
                <a:srgbClr val="D7EFF5"/>
              </a:gs>
              <a:gs pos="100000">
                <a:schemeClr val="accent1">
                  <a:alpha val="5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矩形: 圆角 4"/>
          <p:cNvSpPr/>
          <p:nvPr userDrawn="1"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6038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32764"/>
            <a:ext cx="10515600" cy="5044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zh-CN" altLang="en-US" sz="2800" dirty="0"/>
              <a:t>出版</a:t>
            </a:r>
            <a:endParaRPr lang="en-US" altLang="zh-CN" sz="2800" dirty="0"/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anose="020B0503020204020204" pitchFamily="34" charset="-122"/>
              </a:rPr>
              <a:t>XX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anose="020B0503020204020204" pitchFamily="34" charset="-122"/>
              </a:rPr>
              <a:t>YY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Flex Attention: A Programming Model for Generating Optimized Attention Kernels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71A84-A18C-41AE-AACC-0B3972D6D19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971550" indent="-51435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6038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32764"/>
            <a:ext cx="10515600" cy="5044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zh-CN" altLang="en-US" sz="2800" dirty="0"/>
              <a:t>出版</a:t>
            </a:r>
            <a:endParaRPr lang="en-US" altLang="zh-CN" sz="2800" dirty="0"/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anose="020B0503020204020204" pitchFamily="34" charset="-122"/>
              </a:rPr>
              <a:t>XX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anose="020B0503020204020204" pitchFamily="34" charset="-122"/>
              </a:rPr>
              <a:t>YY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Flex Attention: A Programming Model for Generating Optimized Attention Kernels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71A84-A18C-41AE-AACC-0B3972D6D19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971550" indent="-51435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2619" y="390208"/>
            <a:ext cx="3506728" cy="587376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043940" y="1402080"/>
            <a:ext cx="10374629" cy="1831340"/>
            <a:chOff x="631309" y="1723634"/>
            <a:chExt cx="7153910" cy="964245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631309" y="1723634"/>
              <a:ext cx="7153910" cy="0"/>
            </a:xfrm>
            <a:prstGeom prst="line">
              <a:avLst/>
            </a:prstGeom>
            <a:gradFill>
              <a:gsLst>
                <a:gs pos="88000">
                  <a:srgbClr val="FFFFFF">
                    <a:alpha val="0"/>
                  </a:srgbClr>
                </a:gs>
                <a:gs pos="69000">
                  <a:schemeClr val="bg1"/>
                </a:gs>
              </a:gsLst>
              <a:lin ang="1800000" scaled="0"/>
            </a:gradFill>
            <a:ln w="25400">
              <a:gradFill flip="none" rotWithShape="1">
                <a:gsLst>
                  <a:gs pos="100000">
                    <a:schemeClr val="tx2">
                      <a:lumMod val="60000"/>
                      <a:lumOff val="40000"/>
                    </a:schemeClr>
                  </a:gs>
                  <a:gs pos="0">
                    <a:schemeClr val="tx2"/>
                  </a:gs>
                </a:gsLst>
                <a:lin ang="180000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631309" y="2687879"/>
              <a:ext cx="7153910" cy="0"/>
            </a:xfrm>
            <a:prstGeom prst="line">
              <a:avLst/>
            </a:prstGeom>
            <a:gradFill>
              <a:gsLst>
                <a:gs pos="88000">
                  <a:srgbClr val="FFFFFF">
                    <a:alpha val="0"/>
                  </a:srgbClr>
                </a:gs>
                <a:gs pos="69000">
                  <a:schemeClr val="bg1"/>
                </a:gs>
              </a:gsLst>
              <a:lin ang="1800000" scaled="0"/>
            </a:gradFill>
            <a:ln w="25400">
              <a:gradFill flip="none" rotWithShape="1">
                <a:gsLst>
                  <a:gs pos="100000">
                    <a:schemeClr val="tx2">
                      <a:lumMod val="60000"/>
                      <a:lumOff val="40000"/>
                    </a:schemeClr>
                  </a:gs>
                  <a:gs pos="0">
                    <a:schemeClr val="tx2"/>
                  </a:gs>
                </a:gsLst>
                <a:lin ang="180000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9" name="组合 8"/>
          <p:cNvGrpSpPr/>
          <p:nvPr/>
        </p:nvGrpSpPr>
        <p:grpSpPr>
          <a:xfrm>
            <a:off x="4963831" y="5183971"/>
            <a:ext cx="2534845" cy="617743"/>
            <a:chOff x="1091964" y="3852036"/>
            <a:chExt cx="1513876" cy="380486"/>
          </a:xfrm>
        </p:grpSpPr>
        <p:sp>
          <p:nvSpPr>
            <p:cNvPr id="10" name="矩形: 圆角 14"/>
            <p:cNvSpPr/>
            <p:nvPr/>
          </p:nvSpPr>
          <p:spPr>
            <a:xfrm>
              <a:off x="1347891" y="3852036"/>
              <a:ext cx="1257949" cy="380486"/>
            </a:xfrm>
            <a:prstGeom prst="roundRect">
              <a:avLst>
                <a:gd name="adj" fmla="val 18829"/>
              </a:avLst>
            </a:prstGeom>
            <a:solidFill>
              <a:schemeClr val="bg1"/>
            </a:solidFill>
            <a:ln w="31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0" dist="63500" dir="5400000" algn="t" rotWithShape="0">
                <a:schemeClr val="tx1">
                  <a:alpha val="5000"/>
                </a:schemeClr>
              </a:outerShdw>
            </a:effectLst>
          </p:spPr>
          <p:txBody>
            <a:bodyPr rot="0" spcFirstLastPara="0" vertOverflow="overflow" horzOverflow="overflow" vert="horz" wrap="square" lIns="972000" tIns="0" rIns="0" bIns="0" numCol="1" spcCol="0" rtlCol="0" fromWordArt="0" anchor="ctr" anchorCtr="0" forceAA="0" compatLnSpc="1">
              <a:noAutofit/>
            </a:bodyPr>
            <a:lstStyle/>
            <a:p>
              <a:pPr algn="ctr">
                <a:spcBef>
                  <a:spcPts val="0"/>
                </a:spcBef>
                <a:buClr>
                  <a:srgbClr val="FFCC00"/>
                </a:buClr>
                <a:buSzPct val="80000"/>
              </a:pPr>
              <a:r>
                <a:rPr lang="zh-CN" altLang="en-US" sz="2400" b="1">
                  <a:cs typeface="+mn-ea"/>
                  <a:sym typeface="+mn-lt"/>
                </a:rPr>
                <a:t>刘 硕</a:t>
              </a:r>
              <a:endParaRPr lang="zh-CN" altLang="en-US" sz="2400" b="1" dirty="0">
                <a:cs typeface="+mn-ea"/>
                <a:sym typeface="+mn-lt"/>
              </a:endParaRPr>
            </a:p>
          </p:txBody>
        </p:sp>
        <p:sp>
          <p:nvSpPr>
            <p:cNvPr id="11" name="矩形: 圆角 13"/>
            <p:cNvSpPr/>
            <p:nvPr/>
          </p:nvSpPr>
          <p:spPr>
            <a:xfrm>
              <a:off x="1091964" y="3852036"/>
              <a:ext cx="770042" cy="380486"/>
            </a:xfrm>
            <a:prstGeom prst="roundRect">
              <a:avLst>
                <a:gd name="adj" fmla="val 24497"/>
              </a:avLst>
            </a:prstGeom>
            <a:gradFill flip="none" rotWithShape="1">
              <a:gsLst>
                <a:gs pos="41000">
                  <a:schemeClr val="tx2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38100">
              <a:noFill/>
            </a:ln>
            <a:effectLst>
              <a:outerShdw blurRad="254000" dist="190500" dir="5400000" sx="80000" sy="80000" algn="t" rotWithShape="0">
                <a:schemeClr val="tx2"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2400" kern="0">
                  <a:solidFill>
                    <a:schemeClr val="bg1"/>
                  </a:solidFill>
                  <a:cs typeface="+mn-ea"/>
                  <a:sym typeface="+mn-lt"/>
                </a:rPr>
                <a:t>报告人</a:t>
              </a:r>
              <a:endParaRPr 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15" name="直接连接符 14"/>
          <p:cNvCxnSpPr/>
          <p:nvPr/>
        </p:nvCxnSpPr>
        <p:spPr bwMode="auto">
          <a:xfrm flipV="1">
            <a:off x="1910413" y="6774481"/>
            <a:ext cx="8380800" cy="36748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" name="网络方向"/>
          <p:cNvSpPr txBox="1">
            <a:spLocks noChangeArrowheads="1"/>
          </p:cNvSpPr>
          <p:nvPr/>
        </p:nvSpPr>
        <p:spPr bwMode="auto">
          <a:xfrm>
            <a:off x="700403" y="390558"/>
            <a:ext cx="2519999" cy="3384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ts val="1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panose="05000000000000000000" pitchFamily="2" charset="2"/>
              <a:buNone/>
              <a:defRPr/>
            </a:pPr>
            <a:r>
              <a:rPr kumimoji="1" lang="zh-CN" altLang="en-US" sz="2200" i="0" u="none" strike="noStrike" kern="1200" cap="none" normalizeH="0" baseline="0" noProof="0">
                <a:ln>
                  <a:noFill/>
                </a:ln>
                <a:uLnTx/>
                <a:uFillTx/>
                <a:latin typeface="+mn-lt"/>
                <a:ea typeface="+mn-ea"/>
                <a:cs typeface="+mn-ea"/>
                <a:sym typeface="+mn-lt"/>
              </a:rPr>
              <a:t>阅读组会</a:t>
            </a:r>
            <a:endParaRPr lang="en-US" altLang="zh-CN" sz="2800" kern="2400" dirty="0">
              <a:latin typeface="+mn-ea"/>
            </a:endParaRPr>
          </a:p>
        </p:txBody>
      </p:sp>
      <p:cxnSp>
        <p:nvCxnSpPr>
          <p:cNvPr id="18" name="直接连接符 17"/>
          <p:cNvCxnSpPr/>
          <p:nvPr/>
        </p:nvCxnSpPr>
        <p:spPr bwMode="auto">
          <a:xfrm flipV="1">
            <a:off x="700402" y="777240"/>
            <a:ext cx="2520000" cy="476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文本框 4"/>
          <p:cNvSpPr txBox="1"/>
          <p:nvPr/>
        </p:nvSpPr>
        <p:spPr>
          <a:xfrm>
            <a:off x="914401" y="1732049"/>
            <a:ext cx="104432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>
                <a:latin typeface="+mj-ea"/>
                <a:ea typeface="+mj-ea"/>
              </a:rPr>
              <a:t>FlashInfer: Efficient and Customizable Attention Engine for LLM Inference Serving</a:t>
            </a:r>
            <a:endParaRPr lang="zh-CN" altLang="en-US" sz="3600" b="1" dirty="0">
              <a:latin typeface="+mj-ea"/>
              <a:ea typeface="+mj-ea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D44E9FA-DD4F-4B27-812D-50BCD4329D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6338" y="3734009"/>
            <a:ext cx="8524875" cy="781050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69BCC7CF-B156-4EC5-A794-721C68C11BC8}"/>
              </a:ext>
            </a:extLst>
          </p:cNvPr>
          <p:cNvSpPr txBox="1"/>
          <p:nvPr/>
        </p:nvSpPr>
        <p:spPr>
          <a:xfrm>
            <a:off x="587950" y="5477233"/>
            <a:ext cx="198002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>
                <a:solidFill>
                  <a:schemeClr val="bg1">
                    <a:lumMod val="50000"/>
                  </a:schemeClr>
                </a:solidFill>
              </a:rPr>
              <a:t>一作华盛顿大学</a:t>
            </a:r>
            <a:endParaRPr lang="en-US" altLang="zh-CN" sz="140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zh-CN" altLang="en-US" sz="1400">
                <a:solidFill>
                  <a:schemeClr val="bg1">
                    <a:lumMod val="50000"/>
                  </a:schemeClr>
                </a:solidFill>
              </a:rPr>
              <a:t>在英伟达实习时的工作</a:t>
            </a:r>
            <a:endParaRPr lang="en-US" altLang="zh-CN" sz="140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US" altLang="zh-CN" sz="1400">
                <a:solidFill>
                  <a:schemeClr val="bg1">
                    <a:lumMod val="50000"/>
                  </a:schemeClr>
                </a:solidFill>
              </a:rPr>
              <a:t>MLSYS25 Best Paper</a:t>
            </a:r>
            <a:endParaRPr lang="zh-CN" altLang="en-US" sz="140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Background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sz="quarter" idx="11"/>
              </p:nvPr>
            </p:nvSpPr>
            <p:spPr>
              <a:xfrm>
                <a:off x="479425" y="802640"/>
                <a:ext cx="11106785" cy="5553710"/>
              </a:xfrm>
            </p:spPr>
            <p:txBody>
              <a:bodyPr>
                <a:normAutofit/>
              </a:bodyPr>
              <a:lstStyle/>
              <a:p>
                <a:r>
                  <a:rPr lang="en-US" altLang="zh-CN" sz="2000"/>
                  <a:t> Attention </a:t>
                </a:r>
                <a:r>
                  <a:rPr lang="zh-CN" altLang="en-US" sz="2000"/>
                  <a:t>对 </a:t>
                </a:r>
                <a:r>
                  <a:rPr lang="en-US" altLang="zh-CN" sz="2000"/>
                  <a:t>LLM </a:t>
                </a:r>
                <a:r>
                  <a:rPr lang="zh-CN" altLang="en-US" sz="2000"/>
                  <a:t>推理系统的挑战：</a:t>
                </a:r>
                <a:endParaRPr lang="en-US" altLang="zh-CN" sz="2000"/>
              </a:p>
              <a:p>
                <a:pPr lvl="1"/>
                <a:r>
                  <a:rPr lang="zh-CN" altLang="en-US" sz="1800"/>
                  <a:t>多样化工作负载的</a:t>
                </a:r>
                <a:r>
                  <a:rPr lang="zh-CN" altLang="en-US" sz="1800" b="1"/>
                  <a:t>模式</a:t>
                </a:r>
                <a:r>
                  <a:rPr lang="zh-CN" altLang="en-US" sz="1800"/>
                  <a:t>以及</a:t>
                </a:r>
                <a:r>
                  <a:rPr lang="zh-CN" altLang="en-US" sz="1800" b="1"/>
                  <a:t>输入动态性</a:t>
                </a:r>
                <a:r>
                  <a:rPr lang="en-US" altLang="zh-CN" sz="1800"/>
                  <a:t> </a:t>
                </a:r>
              </a:p>
              <a:p>
                <a:pPr lvl="2"/>
                <a:r>
                  <a:rPr lang="en-US" altLang="zh-CN" sz="1600"/>
                  <a:t> </a:t>
                </a:r>
                <a:r>
                  <a:rPr lang="zh-CN" altLang="en-US" sz="1600"/>
                  <a:t>模式多变 </a:t>
                </a:r>
                <a14:m>
                  <m:oMath xmlns:m="http://schemas.openxmlformats.org/officeDocument/2006/math">
                    <m:groupChr>
                      <m:groupChrPr>
                        <m:chr m:val="⇒"/>
                        <m:vertJc m:val="bot"/>
                        <m:ctrlPr>
                          <a:rPr lang="zh-CN" altLang="en-US" sz="1600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zh-CN" altLang="en-US" sz="1600" i="1">
                            <a:latin typeface="Cambria Math" panose="02040503050406030204" pitchFamily="18" charset="0"/>
                          </a:rPr>
                          <m:t>要</m:t>
                        </m:r>
                        <m:r>
                          <a:rPr lang="zh-CN" altLang="en-US" sz="1600" i="1">
                            <a:latin typeface="Cambria Math" panose="02040503050406030204" pitchFamily="18" charset="0"/>
                          </a:rPr>
                          <m:t>求</m:t>
                        </m:r>
                      </m:e>
                    </m:groupChr>
                  </m:oMath>
                </a14:m>
                <a:r>
                  <a:rPr lang="zh-CN" altLang="en-US" sz="1600"/>
                  <a:t> 优化算法需要对各种模式有效：</a:t>
                </a:r>
                <a:endParaRPr lang="en-US" altLang="zh-CN" sz="1600"/>
              </a:p>
              <a:p>
                <a:pPr lvl="3"/>
                <a:r>
                  <a:rPr lang="en-US" altLang="zh-CN" sz="1600"/>
                  <a:t>Prefill(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</a:rPr>
                      <m:t>≠1</m:t>
                    </m:r>
                  </m:oMath>
                </a14:m>
                <a:r>
                  <a:rPr lang="en-US" altLang="zh-CN" sz="1600"/>
                  <a:t>) vs. Decoding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6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altLang="zh-CN" sz="1600"/>
                  <a:t>)</a:t>
                </a:r>
              </a:p>
              <a:p>
                <a:pPr lvl="3"/>
                <a:r>
                  <a:rPr lang="en-US" altLang="zh-CN" sz="1600"/>
                  <a:t>Multi-Request 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altLang="zh-CN" sz="1600" dirty="0"/>
                  <a:t> prefix-reuse</a:t>
                </a:r>
              </a:p>
              <a:p>
                <a:pPr lvl="3"/>
                <a:r>
                  <a:rPr lang="zh-CN" altLang="en-US" sz="1600"/>
                  <a:t>投机式生成 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</a:rPr>
                      <m:t>⇒ </m:t>
                    </m:r>
                  </m:oMath>
                </a14:m>
                <a:r>
                  <a:rPr lang="en-US" altLang="zh-CN" sz="1600"/>
                  <a:t>Tree decoding</a:t>
                </a:r>
                <a:endParaRPr lang="en-US" altLang="zh-CN" sz="1600" dirty="0"/>
              </a:p>
              <a:p>
                <a:pPr lvl="2"/>
                <a:r>
                  <a:rPr lang="en-US" altLang="zh-CN" sz="1600"/>
                  <a:t> </a:t>
                </a:r>
                <a:r>
                  <a:rPr lang="zh-CN" altLang="en-US" sz="1600"/>
                  <a:t>输入动态性 </a:t>
                </a:r>
                <a14:m>
                  <m:oMath xmlns:m="http://schemas.openxmlformats.org/officeDocument/2006/math">
                    <m:groupChr>
                      <m:groupChrPr>
                        <m:chr m:val="⇒"/>
                        <m:vertJc m:val="bot"/>
                        <m:ctrlPr>
                          <a:rPr lang="zh-CN" altLang="en-US" sz="160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zh-CN" altLang="en-US" sz="1600" i="1">
                            <a:latin typeface="Cambria Math" panose="02040503050406030204" pitchFamily="18" charset="0"/>
                          </a:rPr>
                          <m:t>要</m:t>
                        </m:r>
                        <m:r>
                          <a:rPr lang="zh-CN" altLang="en-US" sz="1600" i="1">
                            <a:latin typeface="Cambria Math" panose="02040503050406030204" pitchFamily="18" charset="0"/>
                          </a:rPr>
                          <m:t>求</m:t>
                        </m:r>
                      </m:e>
                    </m:groupChr>
                  </m:oMath>
                </a14:m>
                <a:r>
                  <a:rPr lang="zh-CN" altLang="en-US" sz="1600"/>
                  <a:t> 根据输入形状自适应调整调度策略：</a:t>
                </a:r>
                <a:endParaRPr lang="en-US" altLang="zh-CN" sz="1600"/>
              </a:p>
              <a:p>
                <a:pPr lvl="3"/>
                <a:r>
                  <a:rPr lang="zh-CN" altLang="en-US" sz="1600"/>
                  <a:t>查询长度和</a:t>
                </a:r>
                <a:r>
                  <a:rPr lang="en-US" altLang="zh-CN" sz="1600"/>
                  <a:t>KV</a:t>
                </a:r>
                <a:r>
                  <a:rPr lang="zh-CN" altLang="en-US" sz="1600"/>
                  <a:t>缓存在批次内和随时间变化</a:t>
                </a:r>
                <a:r>
                  <a:rPr lang="en-US" altLang="zh-CN" sz="1600"/>
                  <a:t> 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zh-CN" altLang="en-US" sz="1600" dirty="0"/>
                  <a:t> </a:t>
                </a:r>
                <a:r>
                  <a:rPr lang="zh-CN" altLang="en-US" sz="1600"/>
                  <a:t>负载不平衡</a:t>
                </a:r>
                <a:endParaRPr lang="en-US" altLang="zh-CN" sz="1600"/>
              </a:p>
              <a:p>
                <a:pPr lvl="1"/>
                <a:r>
                  <a:rPr lang="zh-CN" altLang="en-US" sz="1800"/>
                  <a:t>当前提出的多样化的优化实现要求高度可定制化 </a:t>
                </a:r>
                <a:r>
                  <a:rPr lang="en-US" altLang="zh-CN" sz="1800"/>
                  <a:t>Attention </a:t>
                </a:r>
                <a:r>
                  <a:rPr lang="zh-CN" altLang="en-US" sz="1800"/>
                  <a:t>基础设施</a:t>
                </a:r>
                <a:endParaRPr lang="en-US" altLang="zh-CN" sz="1800"/>
              </a:p>
              <a:p>
                <a:pPr lvl="2"/>
                <a:r>
                  <a:rPr lang="zh-CN" altLang="en-US" sz="1400"/>
                  <a:t>内存优化方面：</a:t>
                </a:r>
                <a:r>
                  <a:rPr lang="en-US" altLang="zh-CN" sz="1400"/>
                  <a:t>paged attention</a:t>
                </a:r>
                <a:r>
                  <a:rPr lang="zh-CN" altLang="en-US" sz="1400"/>
                  <a:t>，</a:t>
                </a:r>
                <a:r>
                  <a:rPr lang="en-US" altLang="zh-CN" sz="1400"/>
                  <a:t>radix tree</a:t>
                </a:r>
              </a:p>
              <a:p>
                <a:pPr lvl="2"/>
                <a:r>
                  <a:rPr lang="zh-CN" altLang="en-US" sz="1400"/>
                  <a:t>计算优化方面：</a:t>
                </a:r>
                <a:r>
                  <a:rPr lang="en-US" altLang="zh-CN" sz="1400"/>
                  <a:t>FA</a:t>
                </a:r>
                <a:r>
                  <a:rPr lang="zh-CN" altLang="en-US" sz="1400"/>
                  <a:t>，</a:t>
                </a:r>
                <a:r>
                  <a:rPr lang="en-US" altLang="zh-CN" sz="1400"/>
                  <a:t>FlashMLA</a:t>
                </a:r>
                <a:r>
                  <a:rPr lang="zh-CN" altLang="en-US" sz="1400"/>
                  <a:t>，</a:t>
                </a:r>
                <a:r>
                  <a:rPr lang="en-US" altLang="zh-CN" sz="1400"/>
                  <a:t>GQA</a:t>
                </a:r>
                <a:r>
                  <a:rPr lang="zh-CN" altLang="en-US" sz="1400"/>
                  <a:t>，定制化</a:t>
                </a:r>
                <a:r>
                  <a:rPr lang="en-US" altLang="zh-CN" sz="1400"/>
                  <a:t>mask</a:t>
                </a:r>
                <a:r>
                  <a:rPr lang="zh-CN" altLang="en-US" sz="1400"/>
                  <a:t>和定制化注意力分数更新机制</a:t>
                </a:r>
                <a:endParaRPr lang="en-US" altLang="zh-CN" sz="140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xfrm>
                <a:off x="479425" y="802640"/>
                <a:ext cx="11106785" cy="5553710"/>
              </a:xfrm>
              <a:blipFill>
                <a:blip r:embed="rId2"/>
                <a:stretch>
                  <a:fillRect l="-494" t="-1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9208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Design Key Idea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>
          <a:xfrm>
            <a:off x="479425" y="802640"/>
            <a:ext cx="11106785" cy="5553710"/>
          </a:xfrm>
        </p:spPr>
        <p:txBody>
          <a:bodyPr>
            <a:normAutofit/>
          </a:bodyPr>
          <a:lstStyle/>
          <a:p>
            <a:r>
              <a:rPr lang="en-US" altLang="zh-CN" sz="2000"/>
              <a:t> </a:t>
            </a:r>
            <a:r>
              <a:rPr lang="zh-CN" altLang="en-US" sz="2000"/>
              <a:t>现有工作都是针对上述挑战的某个子集开展的</a:t>
            </a:r>
            <a:endParaRPr lang="en-US" altLang="zh-CN" sz="2000"/>
          </a:p>
          <a:p>
            <a:r>
              <a:rPr lang="en-US" altLang="zh-CN" sz="2000"/>
              <a:t> FlashInfer </a:t>
            </a:r>
            <a:r>
              <a:rPr lang="zh-CN" altLang="en-US" sz="2000"/>
              <a:t>： 为动态性、各种模式以及适配各种优化的 </a:t>
            </a:r>
            <a:r>
              <a:rPr lang="en-US" altLang="zh-CN" sz="2000"/>
              <a:t>Attention </a:t>
            </a:r>
            <a:r>
              <a:rPr lang="zh-CN" altLang="en-US" sz="2000"/>
              <a:t>实现代码生成</a:t>
            </a:r>
            <a:endParaRPr lang="en-US" altLang="zh-CN" sz="2000"/>
          </a:p>
          <a:p>
            <a:pPr lvl="1"/>
            <a:r>
              <a:rPr lang="zh-CN" altLang="en-US" sz="1600"/>
              <a:t>块稀疏格式来应对</a:t>
            </a:r>
            <a:r>
              <a:rPr lang="en-US" altLang="zh-CN" sz="1600"/>
              <a:t>KV-Cache</a:t>
            </a:r>
            <a:r>
              <a:rPr lang="zh-CN" altLang="en-US" sz="1600"/>
              <a:t>存储的异构性</a:t>
            </a:r>
            <a:endParaRPr lang="en-US" altLang="zh-CN" sz="1600"/>
          </a:p>
          <a:p>
            <a:pPr lvl="2"/>
            <a:r>
              <a:rPr lang="zh-CN" altLang="en-US" sz="1200"/>
              <a:t>作为各种</a:t>
            </a:r>
            <a:r>
              <a:rPr lang="en-US" altLang="zh-CN" sz="1200"/>
              <a:t>KV-Cache</a:t>
            </a:r>
            <a:r>
              <a:rPr lang="zh-CN" altLang="en-US" sz="1200"/>
              <a:t>配置的统一数据结构</a:t>
            </a:r>
            <a:endParaRPr lang="en-US" altLang="zh-CN" sz="1200"/>
          </a:p>
          <a:p>
            <a:pPr lvl="2"/>
            <a:r>
              <a:rPr lang="zh-CN" altLang="en-US" sz="1200"/>
              <a:t>允许通过可调整的块大小实现细粒度稀疏性，如向量级稀疏性</a:t>
            </a:r>
            <a:endParaRPr lang="en-US" altLang="zh-CN" sz="1200"/>
          </a:p>
          <a:p>
            <a:pPr lvl="2"/>
            <a:r>
              <a:rPr lang="zh-CN" altLang="en-US" sz="1200"/>
              <a:t>这种方法统一了多样化的</a:t>
            </a:r>
            <a:r>
              <a:rPr lang="en-US" altLang="zh-CN" sz="1200"/>
              <a:t>KV-Cache</a:t>
            </a:r>
            <a:r>
              <a:rPr lang="zh-CN" altLang="en-US" sz="1200"/>
              <a:t>模式，并提高了内存访问效率。</a:t>
            </a:r>
            <a:endParaRPr lang="en-US" altLang="zh-CN" sz="1200"/>
          </a:p>
          <a:p>
            <a:pPr lvl="1"/>
            <a:r>
              <a:rPr lang="zh-CN" altLang="en-US" sz="1600"/>
              <a:t>提供了一个可定制的注意力模板，支持不同的注意力变体</a:t>
            </a:r>
            <a:endParaRPr lang="en-US" altLang="zh-CN" sz="1600"/>
          </a:p>
          <a:p>
            <a:pPr lvl="2"/>
            <a:r>
              <a:rPr lang="zh-CN" altLang="en-US" sz="1200"/>
              <a:t>提供了一个可定制的编程接口，用户可以实现自己的注意力变体</a:t>
            </a:r>
            <a:endParaRPr lang="en-US" altLang="zh-CN" sz="1200"/>
          </a:p>
          <a:p>
            <a:pPr lvl="2"/>
            <a:r>
              <a:rPr lang="en-US" altLang="zh-CN" sz="1200"/>
              <a:t>FlashInfer</a:t>
            </a:r>
            <a:r>
              <a:rPr lang="zh-CN" altLang="en-US" sz="1200"/>
              <a:t>使用即时（</a:t>
            </a:r>
            <a:r>
              <a:rPr lang="en-US" altLang="zh-CN" sz="1200"/>
              <a:t>JIT</a:t>
            </a:r>
            <a:r>
              <a:rPr lang="zh-CN" altLang="en-US" sz="1200"/>
              <a:t>）编译将这些变体转换为高度优化的块稀疏实现，确保快速适应不同的注意力配置。</a:t>
            </a:r>
            <a:endParaRPr lang="en-US" altLang="zh-CN" sz="1200"/>
          </a:p>
          <a:p>
            <a:pPr lvl="1"/>
            <a:r>
              <a:rPr lang="zh-CN" altLang="en-US" sz="1600"/>
              <a:t>采用动态负载平衡调度框架，有效处理输入动态性</a:t>
            </a:r>
            <a:endParaRPr lang="en-US" altLang="zh-CN" sz="1600"/>
          </a:p>
          <a:p>
            <a:pPr lvl="2"/>
            <a:r>
              <a:rPr lang="zh-CN" altLang="en-US" sz="1200"/>
              <a:t>将编译时的</a:t>
            </a:r>
            <a:r>
              <a:rPr lang="en-US" altLang="zh-CN" sz="1200"/>
              <a:t>Tile</a:t>
            </a:r>
            <a:r>
              <a:rPr lang="zh-CN" altLang="en-US" sz="1200"/>
              <a:t>大小选择与运行时调度分离，提供轻量级</a:t>
            </a:r>
            <a:r>
              <a:rPr lang="en-US" altLang="zh-CN" sz="1200"/>
              <a:t>API</a:t>
            </a:r>
            <a:r>
              <a:rPr lang="zh-CN" altLang="en-US" sz="1200"/>
              <a:t>，自适应地管理推理过程中</a:t>
            </a:r>
            <a:r>
              <a:rPr lang="en-US" altLang="zh-CN" sz="1200"/>
              <a:t>KV-Cache</a:t>
            </a:r>
            <a:r>
              <a:rPr lang="zh-CN" altLang="en-US" sz="1200"/>
              <a:t>长度变化的调度</a:t>
            </a:r>
            <a:endParaRPr lang="en-US" altLang="zh-CN" sz="1200"/>
          </a:p>
          <a:p>
            <a:pPr lvl="2"/>
            <a:r>
              <a:rPr lang="zh-CN" altLang="en-US" sz="1200"/>
              <a:t>保持与</a:t>
            </a:r>
            <a:r>
              <a:rPr lang="en-US" altLang="zh-CN" sz="1200"/>
              <a:t>CUDAGraph</a:t>
            </a:r>
            <a:r>
              <a:rPr lang="zh-CN" altLang="en-US" sz="1200"/>
              <a:t>的兼容性。</a:t>
            </a:r>
          </a:p>
        </p:txBody>
      </p:sp>
    </p:spTree>
    <p:extLst>
      <p:ext uri="{BB962C8B-B14F-4D97-AF65-F5344CB8AC3E}">
        <p14:creationId xmlns:p14="http://schemas.microsoft.com/office/powerpoint/2010/main" val="1851344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KV-Cache</a:t>
            </a:r>
            <a:r>
              <a:rPr lang="zh-CN" altLang="en-US"/>
              <a:t>的存储格式：块稀疏（</a:t>
            </a:r>
            <a:r>
              <a:rPr lang="en-US" altLang="zh-CN"/>
              <a:t>Block Sparse-Row, BSR</a:t>
            </a:r>
            <a:r>
              <a:rPr lang="zh-CN" altLang="en-US"/>
              <a:t>）</a:t>
            </a:r>
            <a:endParaRPr lang="en-US" altLang="zh-C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sz="quarter" idx="11"/>
              </p:nvPr>
            </p:nvSpPr>
            <p:spPr>
              <a:xfrm>
                <a:off x="479425" y="802640"/>
                <a:ext cx="11106785" cy="5553710"/>
              </a:xfrm>
            </p:spPr>
            <p:txBody>
              <a:bodyPr>
                <a:normAutofit/>
              </a:bodyPr>
              <a:lstStyle/>
              <a:p>
                <a:r>
                  <a:rPr lang="en-US" altLang="zh-CN" sz="2000"/>
                  <a:t> </a:t>
                </a:r>
                <a:r>
                  <a:rPr lang="zh-CN" altLang="en-US" sz="2000"/>
                  <a:t>背景</a:t>
                </a:r>
                <a:endParaRPr lang="en-US" altLang="zh-CN" sz="2000"/>
              </a:p>
              <a:p>
                <a:pPr lvl="1"/>
                <a:r>
                  <a:rPr lang="zh-CN" altLang="en-US" sz="1600"/>
                  <a:t>注意力计算的 </a:t>
                </a:r>
                <a:r>
                  <a:rPr lang="en-US" altLang="zh-CN" sz="1600"/>
                  <a:t>KV-Cache </a:t>
                </a:r>
                <a:r>
                  <a:rPr lang="zh-CN" altLang="en-US" sz="1600"/>
                  <a:t>中，每个 </a:t>
                </a:r>
                <a:r>
                  <a:rPr lang="en-US" altLang="zh-CN" sz="1600"/>
                  <a:t>Token </a:t>
                </a:r>
                <a:r>
                  <a:rPr lang="zh-CN" altLang="en-US" sz="1600"/>
                  <a:t>对应一个 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zh-CN" altLang="en-US" sz="1600"/>
                  <a:t> 的块，块内数据是连续的</a:t>
                </a:r>
                <a:endParaRPr lang="en-US" altLang="zh-CN" sz="1600"/>
              </a:p>
              <a:p>
                <a:pPr lvl="1"/>
                <a:r>
                  <a:rPr lang="en-US" altLang="zh-CN" sz="1600"/>
                  <a:t>Paged Attention </a:t>
                </a:r>
                <a:r>
                  <a:rPr lang="zh-CN" altLang="en-US" sz="1600"/>
                  <a:t>等优化不连续地存储每个序列的 </a:t>
                </a:r>
                <a:r>
                  <a:rPr lang="en-US" altLang="zh-CN" sz="1600"/>
                  <a:t>Tokens </a:t>
                </a:r>
                <a:r>
                  <a:rPr lang="zh-CN" altLang="en-US" sz="1600"/>
                  <a:t>的 </a:t>
                </a:r>
                <a:r>
                  <a:rPr lang="en-US" altLang="zh-CN" sz="1600"/>
                  <a:t>KV-Cache </a:t>
                </a:r>
                <a:r>
                  <a:rPr lang="zh-CN" altLang="en-US" sz="1600"/>
                  <a:t>块</a:t>
                </a:r>
                <a:endParaRPr lang="en-US" altLang="zh-CN" sz="1600"/>
              </a:p>
              <a:p>
                <a:pPr lvl="1"/>
                <a:r>
                  <a:rPr lang="zh-CN" altLang="en-US" sz="1600"/>
                  <a:t>左下图：用统一稀疏格式表示对每个</a:t>
                </a:r>
                <a:r>
                  <a:rPr lang="en-US" altLang="zh-CN" sz="1600"/>
                  <a:t>query</a:t>
                </a:r>
                <a:r>
                  <a:rPr lang="zh-CN" altLang="en-US" sz="1600"/>
                  <a:t>，其 </a:t>
                </a:r>
                <a:r>
                  <a:rPr lang="en-US" altLang="zh-CN" sz="1600"/>
                  <a:t>KV-Cache </a:t>
                </a:r>
                <a:r>
                  <a:rPr lang="zh-CN" altLang="en-US" sz="1600"/>
                  <a:t>在内存中的位置</a:t>
                </a:r>
                <a:endParaRPr lang="en-US" altLang="zh-CN" sz="1600"/>
              </a:p>
              <a:p>
                <a:pPr lvl="2"/>
                <a:r>
                  <a:rPr lang="zh-CN" altLang="en-US" sz="1200"/>
                  <a:t>非空白的块表示该 </a:t>
                </a:r>
                <a:r>
                  <a:rPr lang="en-US" altLang="zh-CN" sz="1200"/>
                  <a:t>KV-Cache </a:t>
                </a:r>
                <a:r>
                  <a:rPr lang="zh-CN" altLang="en-US" sz="1200"/>
                  <a:t>页会被对应的 </a:t>
                </a:r>
                <a:r>
                  <a:rPr lang="en-US" altLang="zh-CN" sz="1200"/>
                  <a:t>Query </a:t>
                </a:r>
                <a:r>
                  <a:rPr lang="zh-CN" altLang="en-US" sz="1200"/>
                  <a:t>访问到</a:t>
                </a:r>
                <a:endParaRPr lang="en-US" altLang="zh-CN" sz="1200"/>
              </a:p>
              <a:p>
                <a:pPr lvl="1"/>
                <a:r>
                  <a:rPr lang="zh-CN" altLang="en-US" sz="1600"/>
                  <a:t>右下图：采用可组合格式存储 </a:t>
                </a:r>
                <a:r>
                  <a:rPr lang="en-US" altLang="zh-CN" sz="1600"/>
                  <a:t>KV-Cache</a:t>
                </a:r>
                <a:r>
                  <a:rPr lang="zh-CN" altLang="en-US" sz="1600"/>
                  <a:t>，尤其适用于多 </a:t>
                </a:r>
                <a:r>
                  <a:rPr lang="en-US" altLang="zh-CN" sz="1600"/>
                  <a:t>Query </a:t>
                </a:r>
                <a:r>
                  <a:rPr lang="zh-CN" altLang="en-US" sz="1600"/>
                  <a:t>共享 </a:t>
                </a:r>
                <a:r>
                  <a:rPr lang="en-US" altLang="zh-CN" sz="1600"/>
                  <a:t>KV-Cache </a:t>
                </a:r>
                <a:r>
                  <a:rPr lang="zh-CN" altLang="en-US" sz="1600"/>
                  <a:t>块的情况</a:t>
                </a:r>
                <a:endParaRPr lang="en-US" altLang="zh-CN" sz="1600"/>
              </a:p>
              <a:p>
                <a:pPr lvl="2"/>
                <a:r>
                  <a:rPr lang="zh-CN" altLang="en-US" sz="1200"/>
                  <a:t>越大的稠密块访存效率越高，可以保存在</a:t>
                </a:r>
                <a:r>
                  <a:rPr lang="zh-CN" altLang="en-US" sz="1200">
                    <a:highlight>
                      <a:srgbClr val="FFFF00"/>
                    </a:highlight>
                  </a:rPr>
                  <a:t>高速内存</a:t>
                </a:r>
                <a:r>
                  <a:rPr lang="zh-CN" altLang="en-US" sz="1200"/>
                  <a:t>中避免访问</a:t>
                </a:r>
                <a:r>
                  <a:rPr lang="zh-CN" altLang="en-US" sz="1200">
                    <a:highlight>
                      <a:srgbClr val="FFBFBF"/>
                    </a:highlight>
                  </a:rPr>
                  <a:t>慢速内存</a:t>
                </a:r>
                <a:r>
                  <a:rPr lang="zh-CN" altLang="en-US" sz="1200"/>
                  <a:t>，但会造成内存碎片</a:t>
                </a:r>
                <a:endParaRPr lang="en-US" altLang="zh-CN" sz="1200"/>
              </a:p>
              <a:p>
                <a:pPr lvl="2"/>
                <a:r>
                  <a:rPr lang="zh-CN" altLang="en-US" sz="1200"/>
                  <a:t>组合的方式可以兼顾访存效率和避免内存碎片</a:t>
                </a:r>
                <a:endParaRPr lang="en-US" altLang="zh-CN" sz="1200"/>
              </a:p>
              <a:p>
                <a:pPr lvl="1"/>
                <a:endParaRPr lang="zh-CN" altLang="en-US" sz="160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xfrm>
                <a:off x="479425" y="802640"/>
                <a:ext cx="11106785" cy="5553710"/>
              </a:xfrm>
              <a:blipFill>
                <a:blip r:embed="rId2"/>
                <a:stretch>
                  <a:fillRect l="-494" t="-1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>
            <a:extLst>
              <a:ext uri="{FF2B5EF4-FFF2-40B4-BE49-F238E27FC236}">
                <a16:creationId xmlns:a16="http://schemas.microsoft.com/office/drawing/2014/main" id="{F4F9785E-6F3C-441A-8AE4-CD1923E72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660" y="3499803"/>
            <a:ext cx="4350995" cy="33480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C5122B24-B75B-4DF1-B3A8-97506AD20239}"/>
                  </a:ext>
                </a:extLst>
              </p:cNvPr>
              <p:cNvSpPr txBox="1"/>
              <p:nvPr/>
            </p:nvSpPr>
            <p:spPr>
              <a:xfrm>
                <a:off x="9239250" y="888862"/>
                <a:ext cx="2693670" cy="1186159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/>
                  <a:t>H: </a:t>
                </a:r>
                <a:r>
                  <a:rPr lang="zh-CN" altLang="en-US" sz="1400"/>
                  <a:t>注意力头数目</a:t>
                </a:r>
                <a:endParaRPr lang="en-US" altLang="zh-CN" sz="1400"/>
              </a:p>
              <a:p>
                <a:r>
                  <a:rPr lang="en-US" altLang="zh-CN" sz="1400"/>
                  <a:t>D: </a:t>
                </a:r>
                <a:r>
                  <a:rPr lang="zh-CN" altLang="en-US" sz="1400"/>
                  <a:t>隐藏维度大小</a:t>
                </a:r>
                <a:r>
                  <a:rPr lang="en-US" altLang="zh-CN" sz="1400"/>
                  <a:t>/per head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𝑞𝑜</m:t>
                        </m:r>
                      </m:sub>
                    </m:sSub>
                  </m:oMath>
                </a14:m>
                <a:r>
                  <a:rPr lang="en-US" altLang="zh-CN" sz="1400"/>
                  <a:t>: query length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altLang="zh-CN" sz="1400"/>
                  <a:t>: Page Size (eg. 128)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altLang="zh-CN" sz="1400"/>
                  <a:t>: Query Tile Size</a:t>
                </a:r>
                <a:r>
                  <a:rPr lang="zh-CN" altLang="en-US" sz="1400"/>
                  <a:t> </a:t>
                </a: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C5122B24-B75B-4DF1-B3A8-97506AD202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9250" y="888862"/>
                <a:ext cx="2693670" cy="1186159"/>
              </a:xfrm>
              <a:prstGeom prst="rect">
                <a:avLst/>
              </a:prstGeom>
              <a:blipFill>
                <a:blip r:embed="rId4"/>
                <a:stretch>
                  <a:fillRect l="-450" t="-510" b="-4082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>
            <a:extLst>
              <a:ext uri="{FF2B5EF4-FFF2-40B4-BE49-F238E27FC236}">
                <a16:creationId xmlns:a16="http://schemas.microsoft.com/office/drawing/2014/main" id="{A0FC5D53-3DD4-4BCF-B6A2-9FB6E227D7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7039" y="3183960"/>
            <a:ext cx="3922507" cy="366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22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计算抽象</a:t>
            </a:r>
            <a:r>
              <a:rPr lang="en-US" altLang="zh-CN"/>
              <a:t>——Part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sz="quarter" idx="11"/>
              </p:nvPr>
            </p:nvSpPr>
            <p:spPr>
              <a:xfrm>
                <a:off x="479425" y="802640"/>
                <a:ext cx="11781155" cy="5553710"/>
              </a:xfrm>
            </p:spPr>
            <p:txBody>
              <a:bodyPr>
                <a:normAutofit/>
              </a:bodyPr>
              <a:lstStyle/>
              <a:p>
                <a:r>
                  <a:rPr lang="en-US" altLang="zh-CN" sz="2000"/>
                  <a:t> </a:t>
                </a:r>
                <a:r>
                  <a:rPr lang="zh-CN" altLang="en-US" sz="2000"/>
                  <a:t>实现的计算方法</a:t>
                </a:r>
                <a:endParaRPr lang="en-US" altLang="zh-CN" sz="2000"/>
              </a:p>
              <a:p>
                <a:pPr lvl="1"/>
                <a:r>
                  <a:rPr lang="en-US" altLang="zh-CN" sz="1600"/>
                  <a:t>Adalace </a:t>
                </a:r>
                <a:r>
                  <a:rPr lang="zh-CN" altLang="en-US" sz="1600"/>
                  <a:t>架构及以下：</a:t>
                </a:r>
                <a:r>
                  <a:rPr lang="en-US" altLang="zh-CN" sz="1600"/>
                  <a:t>Flash Attention v2</a:t>
                </a:r>
                <a:r>
                  <a:rPr lang="zh-CN" altLang="en-US" sz="1600"/>
                  <a:t>（</a:t>
                </a:r>
                <a:r>
                  <a:rPr lang="en-US" altLang="zh-CN" sz="1600"/>
                  <a:t>FA2 for short</a:t>
                </a:r>
                <a:r>
                  <a:rPr lang="zh-CN" altLang="en-US" sz="1600"/>
                  <a:t>）</a:t>
                </a:r>
                <a:endParaRPr lang="en-US" altLang="zh-CN" sz="1600"/>
              </a:p>
              <a:p>
                <a:pPr lvl="1"/>
                <a:r>
                  <a:rPr lang="en-US" altLang="zh-CN" sz="1600"/>
                  <a:t>Hopper </a:t>
                </a:r>
                <a:r>
                  <a:rPr lang="zh-CN" altLang="en-US" sz="1600"/>
                  <a:t>架构及以上：</a:t>
                </a:r>
                <a:r>
                  <a:rPr lang="en-US" altLang="zh-CN" sz="1600"/>
                  <a:t>Flash Attention v3</a:t>
                </a:r>
                <a:r>
                  <a:rPr lang="zh-CN" altLang="en-US" sz="1600"/>
                  <a:t>（</a:t>
                </a:r>
                <a:r>
                  <a:rPr lang="en-US" altLang="zh-CN" sz="1600"/>
                  <a:t>FA3 for short</a:t>
                </a:r>
                <a:r>
                  <a:rPr lang="zh-CN" altLang="en-US" sz="1600"/>
                  <a:t>）</a:t>
                </a:r>
                <a:r>
                  <a:rPr lang="en-US" altLang="zh-CN" sz="1600"/>
                  <a:t> </a:t>
                </a:r>
              </a:p>
              <a:p>
                <a:r>
                  <a:rPr lang="en-US" altLang="zh-CN" sz="2000"/>
                  <a:t> </a:t>
                </a:r>
                <a:r>
                  <a:rPr lang="zh-CN" altLang="en-US" sz="2000"/>
                  <a:t>全局变量 </a:t>
                </a:r>
                <a14:m>
                  <m:oMath xmlns:m="http://schemas.openxmlformats.org/officeDocument/2006/math">
                    <m:r>
                      <a:rPr lang="zh-CN" altLang="en-US" sz="2000" i="1" smtClean="0">
                        <a:latin typeface="Cambria Math" panose="02040503050406030204" pitchFamily="18" charset="0"/>
                      </a:rPr>
                      <m:t>⇔</m:t>
                    </m:r>
                  </m:oMath>
                </a14:m>
                <a:r>
                  <a:rPr lang="zh-CN" altLang="en-US" sz="2000"/>
                  <a:t> 共享内存之间的数据搬运</a:t>
                </a:r>
                <a:endParaRPr lang="en-US" altLang="zh-CN" sz="2000"/>
              </a:p>
              <a:p>
                <a:pPr lvl="1"/>
                <a:r>
                  <a:rPr lang="zh-CN" altLang="en-US" sz="1600"/>
                  <a:t>块稀疏矩阵 </a:t>
                </a:r>
                <a14:m>
                  <m:oMath xmlns:m="http://schemas.openxmlformats.org/officeDocument/2006/math">
                    <m:groupChr>
                      <m:groupChrPr>
                        <m:chr m:val="⇒"/>
                        <m:vertJc m:val="bot"/>
                        <m:ctrlPr>
                          <a:rPr lang="zh-CN" altLang="en-US" sz="1600" i="1" smtClean="0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sty m:val="p"/>
                            <m:brk m:alnAt="2"/>
                          </m:rPr>
                          <a:rPr lang="en-US" altLang="zh-CN" sz="1600" i="1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</a:rPr>
                          <m:t>L</m:t>
                        </m:r>
                        <m:r>
                          <m:rPr>
                            <m:sty m:val="p"/>
                          </m:rPr>
                          <a:rPr lang="en-US" altLang="zh-CN" sz="1600" i="1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</a:rPr>
                          <m:t>DGSTS</m:t>
                        </m:r>
                        <m:r>
                          <a:rPr lang="en-US" altLang="zh-CN" sz="1600" b="0" i="1" smtClean="0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</a:rPr>
                          <m:t> 128</m:t>
                        </m:r>
                        <m:r>
                          <a:rPr lang="en-US" altLang="zh-CN" sz="1600" b="0" i="1" smtClean="0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groupChr>
                  </m:oMath>
                </a14:m>
                <a:r>
                  <a:rPr lang="zh-CN" altLang="en-US" sz="1600"/>
                  <a:t> 稠密块（连续内存）</a:t>
                </a:r>
                <a:r>
                  <a:rPr lang="en-US" altLang="zh-CN" sz="1600"/>
                  <a:t>in shared memory 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zh-CN" altLang="en-US" sz="1600"/>
                  <a:t> </a:t>
                </a:r>
                <a:r>
                  <a:rPr lang="en-US" altLang="zh-CN" sz="1600"/>
                  <a:t>MMA</a:t>
                </a:r>
                <a:r>
                  <a:rPr lang="zh-CN" altLang="en-US" sz="1600"/>
                  <a:t>（</a:t>
                </a:r>
                <a:r>
                  <a:rPr lang="en-US" altLang="zh-CN" sz="1600"/>
                  <a:t>tensor core</a:t>
                </a:r>
                <a:r>
                  <a:rPr lang="zh-CN" altLang="en-US" sz="1600"/>
                  <a:t>）</a:t>
                </a:r>
                <a:endParaRPr lang="en-US" altLang="zh-CN" sz="1600"/>
              </a:p>
              <a:p>
                <a:r>
                  <a:rPr lang="zh-CN" altLang="en-US" sz="2000"/>
                  <a:t> 微内核的 </a:t>
                </a:r>
                <a:r>
                  <a:rPr lang="en-US" altLang="zh-CN" sz="2000"/>
                  <a:t>Tile Size </a:t>
                </a:r>
                <a:r>
                  <a:rPr lang="zh-CN" altLang="en-US" sz="2000"/>
                  <a:t>大小的设置</a:t>
                </a:r>
                <a:endParaRPr lang="en-US" altLang="zh-CN" sz="2000"/>
              </a:p>
              <a:p>
                <a:pPr lvl="1"/>
                <a:r>
                  <a:rPr lang="en-US" altLang="zh-CN" sz="1600"/>
                  <a:t>(1, 16, 32, 64, 128) × (32, 64, 128)</a:t>
                </a:r>
                <a:r>
                  <a:rPr lang="zh-CN" altLang="en-US" sz="1600"/>
                  <a:t>，用启发式规则选择（基于平均查询长度 </a:t>
                </a:r>
                <a:r>
                  <a:rPr lang="en-US" altLang="zh-CN" sz="1600"/>
                  <a:t>&amp;&amp; </a:t>
                </a:r>
                <a:r>
                  <a:rPr lang="zh-CN" altLang="en-US" sz="1600"/>
                  <a:t>寄存器和</a:t>
                </a:r>
                <a:r>
                  <a:rPr lang="en-US" altLang="zh-CN" sz="1600"/>
                  <a:t>shared memory</a:t>
                </a:r>
                <a:r>
                  <a:rPr lang="zh-CN" altLang="en-US" sz="1600"/>
                  <a:t>硬件约束限制）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xfrm>
                <a:off x="479425" y="802640"/>
                <a:ext cx="11781155" cy="5553710"/>
              </a:xfrm>
              <a:blipFill>
                <a:blip r:embed="rId2"/>
                <a:stretch>
                  <a:fillRect l="-466" t="-110" r="-5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>
            <a:extLst>
              <a:ext uri="{FF2B5EF4-FFF2-40B4-BE49-F238E27FC236}">
                <a16:creationId xmlns:a16="http://schemas.microsoft.com/office/drawing/2014/main" id="{20495D5F-BFA2-4AD5-8FE7-D77DA376F9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3871592"/>
            <a:ext cx="4884420" cy="2868298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DA0F93C-E731-404F-A154-2B5FFCF621D3}"/>
              </a:ext>
            </a:extLst>
          </p:cNvPr>
          <p:cNvSpPr txBox="1"/>
          <p:nvPr/>
        </p:nvSpPr>
        <p:spPr>
          <a:xfrm>
            <a:off x="7730490" y="956310"/>
            <a:ext cx="4271010" cy="10772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/>
              <a:t>数据搬运策略说明</a:t>
            </a:r>
            <a:endParaRPr lang="en-US" altLang="zh-CN" sz="1600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200"/>
              <a:t>使用 </a:t>
            </a:r>
            <a:r>
              <a:rPr lang="en-US" altLang="zh-CN" sz="1200">
                <a:highlight>
                  <a:srgbClr val="FFFF00"/>
                </a:highlight>
                <a:latin typeface="Ping Fang SC"/>
              </a:rPr>
              <a:t>LDGSTS 128B</a:t>
            </a:r>
            <a:r>
              <a:rPr lang="zh-CN" altLang="en-US" sz="1200">
                <a:highlight>
                  <a:srgbClr val="FFFF00"/>
                </a:highlight>
                <a:latin typeface="Ping Fang SC"/>
              </a:rPr>
              <a:t> </a:t>
            </a:r>
            <a:r>
              <a:rPr lang="zh-CN" altLang="en-US" sz="1200"/>
              <a:t>是考虑到 </a:t>
            </a:r>
            <a:r>
              <a:rPr lang="en-US" altLang="zh-CN" sz="1200"/>
              <a:t>D</a:t>
            </a:r>
            <a:r>
              <a:rPr lang="zh-CN" altLang="en-US" sz="1200"/>
              <a:t>（</a:t>
            </a:r>
            <a:r>
              <a:rPr lang="en-US" altLang="zh-CN" sz="1200"/>
              <a:t>head dimension</a:t>
            </a:r>
            <a:r>
              <a:rPr lang="zh-CN" altLang="en-US" sz="1200"/>
              <a:t>）</a:t>
            </a:r>
            <a:r>
              <a:rPr lang="en-US" altLang="zh-CN" sz="1200"/>
              <a:t> </a:t>
            </a:r>
            <a:r>
              <a:rPr lang="zh-CN" altLang="en-US" sz="1200"/>
              <a:t>大小一般为 </a:t>
            </a:r>
            <a:r>
              <a:rPr lang="en-US" altLang="zh-CN" sz="1200"/>
              <a:t>128 </a:t>
            </a:r>
            <a:r>
              <a:rPr lang="zh-CN" altLang="en-US" sz="1200"/>
              <a:t>或 </a:t>
            </a:r>
            <a:r>
              <a:rPr lang="en-US" altLang="zh-CN" sz="1200"/>
              <a:t>256</a:t>
            </a:r>
            <a:r>
              <a:rPr lang="zh-CN" altLang="en-US" sz="1200"/>
              <a:t>；</a:t>
            </a:r>
            <a:endParaRPr lang="en-US" altLang="zh-CN" sz="12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/>
              <a:t>Hopper TMA </a:t>
            </a:r>
            <a:r>
              <a:rPr lang="zh-CN" altLang="en-US" sz="1200"/>
              <a:t>不支持非仿射变换模式，在不连续的 </a:t>
            </a:r>
            <a:r>
              <a:rPr lang="en-US" altLang="zh-CN" sz="1200"/>
              <a:t>KV Cache </a:t>
            </a:r>
            <a:r>
              <a:rPr lang="zh-CN" altLang="en-US" sz="1200"/>
              <a:t>管理策略下不启用</a:t>
            </a:r>
            <a:endParaRPr lang="zh-CN" altLang="en-US" sz="1200">
              <a:latin typeface="Ping Fang SC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963A0A3-C32E-422D-8176-18BFB3F05E48}"/>
              </a:ext>
            </a:extLst>
          </p:cNvPr>
          <p:cNvSpPr txBox="1"/>
          <p:nvPr/>
        </p:nvSpPr>
        <p:spPr>
          <a:xfrm>
            <a:off x="837669" y="4069080"/>
            <a:ext cx="50449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/>
              <a:t>索引变换</a:t>
            </a:r>
            <a:endParaRPr lang="en-US" altLang="zh-CN" b="1"/>
          </a:p>
          <a:p>
            <a:r>
              <a:rPr lang="zh-CN" altLang="en-US"/>
              <a:t>稀疏：采用</a:t>
            </a:r>
            <a:r>
              <a:rPr lang="en-US" altLang="zh-CN"/>
              <a:t>BSR</a:t>
            </a:r>
            <a:r>
              <a:rPr lang="zh-CN" altLang="en-US" b="0" i="0">
                <a:solidFill>
                  <a:srgbClr val="191B1F"/>
                </a:solidFill>
                <a:effectLst/>
                <a:latin typeface="-apple-system"/>
              </a:rPr>
              <a:t>矩阵的索引数组计算内存中地址</a:t>
            </a:r>
            <a:endParaRPr lang="en-US" altLang="zh-CN" b="0" i="0">
              <a:solidFill>
                <a:srgbClr val="191B1F"/>
              </a:solidFill>
              <a:effectLst/>
              <a:latin typeface="-apple-system"/>
            </a:endParaRPr>
          </a:p>
          <a:p>
            <a:r>
              <a:rPr lang="zh-CN" altLang="en-US" b="0" i="0">
                <a:solidFill>
                  <a:srgbClr val="191B1F"/>
                </a:solidFill>
                <a:effectLst/>
                <a:latin typeface="-apple-system"/>
              </a:rPr>
              <a:t>密集：使用行索引仿射变换</a:t>
            </a:r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D656CE5-F1D6-4603-A2C8-8E207E5FA8D4}"/>
              </a:ext>
            </a:extLst>
          </p:cNvPr>
          <p:cNvSpPr txBox="1"/>
          <p:nvPr/>
        </p:nvSpPr>
        <p:spPr>
          <a:xfrm>
            <a:off x="324201" y="5193920"/>
            <a:ext cx="646042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/>
              <a:t>数据搬运策略说明</a:t>
            </a:r>
            <a:endParaRPr lang="en-US" altLang="zh-CN" b="1"/>
          </a:p>
          <a:p>
            <a:r>
              <a:rPr lang="en-US" altLang="zh-CN" sz="1400" b="0" i="0">
                <a:solidFill>
                  <a:srgbClr val="191B1F"/>
                </a:solidFill>
                <a:effectLst/>
                <a:latin typeface="-apple-system"/>
              </a:rPr>
              <a:t>KV-Cache</a:t>
            </a:r>
            <a:r>
              <a:rPr lang="zh-CN" altLang="en-US" sz="1400">
                <a:solidFill>
                  <a:srgbClr val="191B1F"/>
                </a:solidFill>
                <a:latin typeface="-apple-system"/>
              </a:rPr>
              <a:t> </a:t>
            </a:r>
            <a:r>
              <a:rPr lang="zh-CN" altLang="en-US" sz="1400" b="0" i="0">
                <a:solidFill>
                  <a:srgbClr val="191B1F"/>
                </a:solidFill>
                <a:effectLst/>
                <a:latin typeface="-apple-system"/>
              </a:rPr>
              <a:t>最后一个维度保持连续，大小通常为</a:t>
            </a:r>
            <a:r>
              <a:rPr lang="en-US" altLang="zh-CN" sz="1400" b="0" i="0">
                <a:solidFill>
                  <a:srgbClr val="191B1F"/>
                </a:solidFill>
                <a:effectLst/>
                <a:latin typeface="-apple-system"/>
              </a:rPr>
              <a:t>128</a:t>
            </a:r>
            <a:r>
              <a:rPr lang="zh-CN" altLang="en-US" sz="1400" b="0" i="0">
                <a:solidFill>
                  <a:srgbClr val="191B1F"/>
                </a:solidFill>
                <a:effectLst/>
                <a:latin typeface="-apple-system"/>
              </a:rPr>
              <a:t>或</a:t>
            </a:r>
            <a:r>
              <a:rPr lang="en-US" altLang="zh-CN" sz="1400" b="0" i="0">
                <a:solidFill>
                  <a:srgbClr val="191B1F"/>
                </a:solidFill>
                <a:effectLst/>
                <a:latin typeface="-apple-system"/>
              </a:rPr>
              <a:t>256</a:t>
            </a:r>
            <a:r>
              <a:rPr lang="zh-CN" altLang="en-US" sz="1400" b="0" i="0">
                <a:solidFill>
                  <a:srgbClr val="191B1F"/>
                </a:solidFill>
                <a:effectLst/>
                <a:latin typeface="-apple-system"/>
              </a:rPr>
              <a:t>，可以合并内存访问</a:t>
            </a:r>
            <a:endParaRPr lang="en-US" altLang="zh-CN" sz="1400"/>
          </a:p>
          <a:p>
            <a:r>
              <a:rPr lang="zh-CN" altLang="en-US" sz="1400" b="0" i="0">
                <a:solidFill>
                  <a:srgbClr val="191B1F"/>
                </a:solidFill>
                <a:effectLst/>
                <a:latin typeface="-apple-system"/>
              </a:rPr>
              <a:t>使用</a:t>
            </a:r>
            <a:r>
              <a:rPr lang="en-US" altLang="zh-CN" sz="1400" b="0" i="0">
                <a:solidFill>
                  <a:srgbClr val="191B1F"/>
                </a:solidFill>
                <a:effectLst/>
                <a:highlight>
                  <a:srgbClr val="FFFF00"/>
                </a:highlight>
                <a:latin typeface="-apple-system"/>
              </a:rPr>
              <a:t>128B</a:t>
            </a:r>
            <a:r>
              <a:rPr lang="zh-CN" altLang="en-US" sz="1400" b="0" i="0">
                <a:solidFill>
                  <a:srgbClr val="191B1F"/>
                </a:solidFill>
                <a:effectLst/>
                <a:latin typeface="-apple-system"/>
              </a:rPr>
              <a:t>宽度的异步复制指令</a:t>
            </a:r>
            <a:r>
              <a:rPr lang="en-US" altLang="zh-CN" sz="1400" b="0" i="0">
                <a:solidFill>
                  <a:srgbClr val="191B1F"/>
                </a:solidFill>
                <a:effectLst/>
                <a:highlight>
                  <a:srgbClr val="FFFF00"/>
                </a:highlight>
                <a:latin typeface="-apple-system"/>
              </a:rPr>
              <a:t>LDGSTS</a:t>
            </a:r>
            <a:r>
              <a:rPr lang="zh-CN" altLang="en-US" sz="1400" b="0" i="0">
                <a:solidFill>
                  <a:srgbClr val="191B1F"/>
                </a:solidFill>
                <a:effectLst/>
                <a:latin typeface="-apple-system"/>
              </a:rPr>
              <a:t>来最大化内存带宽</a:t>
            </a:r>
            <a:endParaRPr lang="en-US" altLang="zh-CN" sz="1400" b="0" i="0">
              <a:solidFill>
                <a:srgbClr val="191B1F"/>
              </a:solidFill>
              <a:effectLst/>
              <a:latin typeface="-apple-system"/>
            </a:endParaRPr>
          </a:p>
          <a:p>
            <a:r>
              <a:rPr lang="en-US" altLang="zh-CN" sz="1400"/>
              <a:t>Hopper TMA </a:t>
            </a:r>
            <a:r>
              <a:rPr lang="zh-CN" altLang="en-US" sz="1400"/>
              <a:t>不支持非仿射变换模式，在不连续的 </a:t>
            </a:r>
            <a:r>
              <a:rPr lang="en-US" altLang="zh-CN" sz="1400"/>
              <a:t>KV Cache </a:t>
            </a:r>
            <a:r>
              <a:rPr lang="zh-CN" altLang="en-US" sz="1400"/>
              <a:t>管理策略下不启用</a:t>
            </a:r>
            <a:endParaRPr lang="zh-CN" altLang="en-US" sz="1400">
              <a:latin typeface="Ping Fang SC"/>
            </a:endParaRPr>
          </a:p>
        </p:txBody>
      </p:sp>
    </p:spTree>
    <p:extLst>
      <p:ext uri="{BB962C8B-B14F-4D97-AF65-F5344CB8AC3E}">
        <p14:creationId xmlns:p14="http://schemas.microsoft.com/office/powerpoint/2010/main" val="903747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计算抽象</a:t>
            </a:r>
            <a:r>
              <a:rPr lang="en-US" altLang="zh-CN"/>
              <a:t>——Part 2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>
          <a:xfrm>
            <a:off x="479425" y="802640"/>
            <a:ext cx="11106785" cy="5553710"/>
          </a:xfrm>
        </p:spPr>
        <p:txBody>
          <a:bodyPr>
            <a:normAutofit/>
          </a:bodyPr>
          <a:lstStyle/>
          <a:p>
            <a:r>
              <a:rPr lang="en-US" altLang="zh-CN" sz="2000"/>
              <a:t> </a:t>
            </a:r>
            <a:r>
              <a:rPr lang="zh-CN" altLang="en-US" sz="2000"/>
              <a:t>实现的计算方法</a:t>
            </a:r>
            <a:endParaRPr lang="en-US" altLang="zh-CN" sz="2000"/>
          </a:p>
          <a:p>
            <a:pPr lvl="1"/>
            <a:r>
              <a:rPr lang="en-US" altLang="zh-CN" sz="1600"/>
              <a:t>Adalace </a:t>
            </a:r>
            <a:r>
              <a:rPr lang="zh-CN" altLang="en-US" sz="1600"/>
              <a:t>架构及以下：</a:t>
            </a:r>
            <a:r>
              <a:rPr lang="en-US" altLang="zh-CN" sz="1600"/>
              <a:t>Flash Attention v2</a:t>
            </a:r>
            <a:r>
              <a:rPr lang="zh-CN" altLang="en-US" sz="1600"/>
              <a:t>（</a:t>
            </a:r>
            <a:r>
              <a:rPr lang="en-US" altLang="zh-CN" sz="1600"/>
              <a:t>FA2 for short</a:t>
            </a:r>
            <a:r>
              <a:rPr lang="zh-CN" altLang="en-US" sz="1600"/>
              <a:t>）</a:t>
            </a:r>
            <a:endParaRPr lang="en-US" altLang="zh-CN" sz="1600"/>
          </a:p>
          <a:p>
            <a:pPr lvl="1"/>
            <a:r>
              <a:rPr lang="en-US" altLang="zh-CN" sz="1600"/>
              <a:t>Hopper </a:t>
            </a:r>
            <a:r>
              <a:rPr lang="zh-CN" altLang="en-US" sz="1600"/>
              <a:t>架构及以上：</a:t>
            </a:r>
            <a:r>
              <a:rPr lang="en-US" altLang="zh-CN" sz="1600"/>
              <a:t>Flash Attention v3</a:t>
            </a:r>
            <a:r>
              <a:rPr lang="zh-CN" altLang="en-US" sz="1600"/>
              <a:t>（</a:t>
            </a:r>
            <a:r>
              <a:rPr lang="en-US" altLang="zh-CN" sz="1600"/>
              <a:t>FA3 for short</a:t>
            </a:r>
            <a:r>
              <a:rPr lang="zh-CN" altLang="en-US" sz="1600"/>
              <a:t>）</a:t>
            </a:r>
            <a:r>
              <a:rPr lang="en-US" altLang="zh-CN" sz="1600"/>
              <a:t> </a:t>
            </a:r>
          </a:p>
          <a:p>
            <a:r>
              <a:rPr lang="en-US" altLang="zh-CN" sz="2000"/>
              <a:t>  </a:t>
            </a:r>
            <a:r>
              <a:rPr lang="zh-CN" altLang="en-US" sz="2000"/>
              <a:t>支持各种注意力变体的 </a:t>
            </a:r>
            <a:r>
              <a:rPr lang="en-US" altLang="zh-CN" sz="2000"/>
              <a:t>JIT </a:t>
            </a:r>
            <a:r>
              <a:rPr lang="zh-CN" altLang="en-US" sz="2000"/>
              <a:t>编译</a:t>
            </a:r>
            <a:endParaRPr lang="en-US" altLang="zh-CN" sz="1200"/>
          </a:p>
          <a:p>
            <a:pPr lvl="1"/>
            <a:r>
              <a:rPr lang="zh-CN" altLang="en-US" sz="1600"/>
              <a:t>最大公共集合基于模板生成（骨架），提供接口描述可变部分</a:t>
            </a:r>
            <a:endParaRPr lang="en-US" altLang="zh-CN" sz="1600"/>
          </a:p>
          <a:p>
            <a:pPr lvl="1"/>
            <a:r>
              <a:rPr lang="zh-CN" altLang="en-US" sz="1600"/>
              <a:t>接受一段</a:t>
            </a:r>
            <a:r>
              <a:rPr lang="en-US" altLang="zh-CN" sz="1600"/>
              <a:t>CUDA</a:t>
            </a:r>
            <a:r>
              <a:rPr lang="zh-CN" altLang="en-US" sz="1600"/>
              <a:t>代码来定义配置函数，允许用户使用高级</a:t>
            </a:r>
            <a:r>
              <a:rPr lang="en-US" altLang="zh-CN" sz="1600"/>
              <a:t>PTX</a:t>
            </a:r>
            <a:r>
              <a:rPr lang="zh-CN" altLang="en-US" sz="1600"/>
              <a:t>指令或自己的库</a:t>
            </a:r>
            <a:endParaRPr lang="en-US" altLang="zh-CN" sz="1600"/>
          </a:p>
          <a:p>
            <a:pPr lvl="1"/>
            <a:r>
              <a:rPr lang="en-US" altLang="zh-CN" sz="1600"/>
              <a:t>JIT</a:t>
            </a:r>
            <a:r>
              <a:rPr lang="zh-CN" altLang="en-US" sz="1600"/>
              <a:t>编译器通过将变体类和其他信息插入模板来生成</a:t>
            </a:r>
            <a:r>
              <a:rPr lang="en-US" altLang="zh-CN" sz="1600"/>
              <a:t>CUDA</a:t>
            </a:r>
            <a:r>
              <a:rPr lang="zh-CN" altLang="en-US" sz="1600"/>
              <a:t>代码</a:t>
            </a:r>
            <a:endParaRPr lang="en-US" altLang="zh-CN" sz="160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DA0F93C-E731-404F-A154-2B5FFCF621D3}"/>
              </a:ext>
            </a:extLst>
          </p:cNvPr>
          <p:cNvSpPr txBox="1"/>
          <p:nvPr/>
        </p:nvSpPr>
        <p:spPr>
          <a:xfrm>
            <a:off x="7086600" y="956310"/>
            <a:ext cx="4914900" cy="126188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/>
              <a:t>各种变体对应的配置函数</a:t>
            </a:r>
            <a:endParaRPr lang="en-US" altLang="zh-CN" sz="1600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>
                <a:latin typeface="Ping Fang SC"/>
              </a:rPr>
              <a:t>Query/Key/Value_Transform: </a:t>
            </a:r>
            <a:r>
              <a:rPr lang="zh-CN" altLang="en-US" sz="1200">
                <a:latin typeface="Ping Fang SC"/>
              </a:rPr>
              <a:t>在注意力计算前作用到</a:t>
            </a:r>
            <a:r>
              <a:rPr lang="en-US" altLang="zh-CN" sz="1200">
                <a:latin typeface="Ping Fang SC"/>
              </a:rPr>
              <a:t>QKV</a:t>
            </a:r>
            <a:r>
              <a:rPr lang="zh-CN" altLang="en-US" sz="1200">
                <a:latin typeface="Ping Fang SC"/>
              </a:rPr>
              <a:t>张量，</a:t>
            </a:r>
            <a:r>
              <a:rPr lang="zh-CN" altLang="en-US" sz="1200" b="1">
                <a:latin typeface="Ping Fang SC"/>
              </a:rPr>
              <a:t>适用于融合前置</a:t>
            </a:r>
            <a:r>
              <a:rPr lang="en-US" altLang="zh-CN" sz="1200" b="1">
                <a:latin typeface="Ping Fang SC"/>
              </a:rPr>
              <a:t>Norm</a:t>
            </a:r>
            <a:r>
              <a:rPr lang="zh-CN" altLang="en-US" sz="1200" b="1">
                <a:latin typeface="Ping Fang SC"/>
              </a:rPr>
              <a:t>、</a:t>
            </a:r>
            <a:r>
              <a:rPr lang="en-US" altLang="zh-CN" sz="1200" b="1">
                <a:latin typeface="Ping Fang SC"/>
              </a:rPr>
              <a:t>RoPE</a:t>
            </a:r>
            <a:r>
              <a:rPr lang="zh-CN" altLang="en-US" sz="1200" b="1">
                <a:latin typeface="Ping Fang SC"/>
              </a:rPr>
              <a:t>以及</a:t>
            </a:r>
            <a:r>
              <a:rPr lang="en-US" altLang="zh-CN" sz="1200" b="1">
                <a:latin typeface="Ping Fang SC"/>
              </a:rPr>
              <a:t>MLA</a:t>
            </a:r>
            <a:r>
              <a:rPr lang="zh-CN" altLang="en-US" sz="1200" b="1">
                <a:latin typeface="Ping Fang SC"/>
              </a:rPr>
              <a:t>的潜在投影</a:t>
            </a:r>
            <a:endParaRPr lang="en-US" altLang="zh-CN" sz="1200" b="1">
              <a:latin typeface="Ping Fang SC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>
                <a:latin typeface="Ping Fang SC"/>
              </a:rPr>
              <a:t>OutputTransform</a:t>
            </a:r>
            <a:r>
              <a:rPr lang="zh-CN" altLang="en-US" sz="1200">
                <a:latin typeface="Ping Fang SC"/>
              </a:rPr>
              <a:t>：作用到注意力计算的输出张量上，融合后计算</a:t>
            </a:r>
            <a:endParaRPr lang="en-US" altLang="zh-CN" sz="1200">
              <a:latin typeface="Ping Fang SC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>
                <a:highlight>
                  <a:srgbClr val="DAE3F3"/>
                </a:highlight>
                <a:latin typeface="Ping Fang SC"/>
              </a:rPr>
              <a:t>LogitsTransform</a:t>
            </a:r>
            <a:r>
              <a:rPr lang="en-US" altLang="zh-CN" sz="1200">
                <a:latin typeface="Ping Fang SC"/>
              </a:rPr>
              <a:t>, LogitsMask</a:t>
            </a:r>
            <a:r>
              <a:rPr lang="zh-CN" altLang="en-US" sz="1200">
                <a:latin typeface="Ping Fang SC"/>
              </a:rPr>
              <a:t>：类似于 </a:t>
            </a:r>
            <a:r>
              <a:rPr lang="en-US" altLang="zh-CN" sz="1200">
                <a:latin typeface="Ping Fang SC"/>
              </a:rPr>
              <a:t>Flex Attention</a:t>
            </a:r>
            <a:r>
              <a:rPr lang="zh-CN" altLang="en-US" sz="1200">
                <a:latin typeface="Ping Fang SC"/>
              </a:rPr>
              <a:t>，实现各种作用在</a:t>
            </a:r>
            <a:r>
              <a:rPr lang="en-US" altLang="zh-CN" sz="1200">
                <a:latin typeface="Ping Fang SC"/>
              </a:rPr>
              <a:t>score</a:t>
            </a:r>
            <a:r>
              <a:rPr lang="zh-CN" altLang="en-US" sz="1200">
                <a:latin typeface="Ping Fang SC"/>
              </a:rPr>
              <a:t>和</a:t>
            </a:r>
            <a:r>
              <a:rPr lang="en-US" altLang="zh-CN" sz="1200">
                <a:latin typeface="Ping Fang SC"/>
              </a:rPr>
              <a:t>mask</a:t>
            </a:r>
            <a:r>
              <a:rPr lang="zh-CN" altLang="en-US" sz="1200">
                <a:latin typeface="Ping Fang SC"/>
              </a:rPr>
              <a:t>上的变体</a:t>
            </a:r>
            <a:endParaRPr lang="en-US" altLang="zh-CN" sz="1200">
              <a:latin typeface="Ping Fang SC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68AA257-06FF-4B82-B944-3B367896C1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3470910"/>
            <a:ext cx="10984230" cy="3387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350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运行时感知动态性的调度 </a:t>
            </a:r>
            <a:r>
              <a:rPr lang="en-US" altLang="zh-CN"/>
              <a:t>—— Part 1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>
          <a:xfrm>
            <a:off x="479425" y="802640"/>
            <a:ext cx="11106785" cy="5553710"/>
          </a:xfrm>
        </p:spPr>
        <p:txBody>
          <a:bodyPr>
            <a:normAutofit/>
          </a:bodyPr>
          <a:lstStyle/>
          <a:p>
            <a:r>
              <a:rPr lang="en-US" altLang="zh-CN" sz="2000"/>
              <a:t> </a:t>
            </a:r>
            <a:r>
              <a:rPr lang="zh-CN" altLang="en-US" sz="2000"/>
              <a:t>目标：根据 </a:t>
            </a:r>
            <a:r>
              <a:rPr lang="en-US" altLang="zh-CN" sz="2000"/>
              <a:t>Query </a:t>
            </a:r>
            <a:r>
              <a:rPr lang="zh-CN" altLang="en-US" sz="2000"/>
              <a:t>和 </a:t>
            </a:r>
            <a:r>
              <a:rPr lang="en-US" altLang="zh-CN" sz="2000"/>
              <a:t>Key-Value </a:t>
            </a:r>
            <a:r>
              <a:rPr lang="zh-CN" altLang="en-US" sz="2000"/>
              <a:t>的维度大小，低开销产生工作负载与 </a:t>
            </a:r>
            <a:r>
              <a:rPr lang="en-US" altLang="zh-CN" sz="2000"/>
              <a:t>CTA </a:t>
            </a:r>
            <a:r>
              <a:rPr lang="zh-CN" altLang="en-US" sz="2000"/>
              <a:t>的映射</a:t>
            </a:r>
            <a:endParaRPr lang="en-US" altLang="zh-CN" sz="160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7D5EEEB-3811-490B-B819-A06A482E1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5440" y="1731010"/>
            <a:ext cx="5304134" cy="441198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CBD82367-1C35-443D-843E-48B9DDBDA107}"/>
              </a:ext>
            </a:extLst>
          </p:cNvPr>
          <p:cNvSpPr/>
          <p:nvPr/>
        </p:nvSpPr>
        <p:spPr>
          <a:xfrm>
            <a:off x="6877050" y="2308860"/>
            <a:ext cx="4495800" cy="7658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875F9C3-8309-4A39-A73F-832DDE21CFB8}"/>
              </a:ext>
            </a:extLst>
          </p:cNvPr>
          <p:cNvSpPr txBox="1"/>
          <p:nvPr/>
        </p:nvSpPr>
        <p:spPr>
          <a:xfrm>
            <a:off x="384810" y="1505062"/>
            <a:ext cx="5476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代价函数：用于估计指派给一个</a:t>
            </a:r>
            <a:r>
              <a:rPr lang="en-US" altLang="zh-CN"/>
              <a:t>CTA</a:t>
            </a:r>
            <a:r>
              <a:rPr lang="zh-CN" altLang="en-US"/>
              <a:t>的工作多久做完</a:t>
            </a:r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420FD4DB-7033-41BF-BE65-C99EE711C09B}"/>
              </a:ext>
            </a:extLst>
          </p:cNvPr>
          <p:cNvCxnSpPr>
            <a:stCxn id="9" idx="3"/>
            <a:endCxn id="8" idx="1"/>
          </p:cNvCxnSpPr>
          <p:nvPr/>
        </p:nvCxnSpPr>
        <p:spPr>
          <a:xfrm>
            <a:off x="5861502" y="1689728"/>
            <a:ext cx="1015548" cy="10020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8D781028-9032-4CE8-A589-5F1771931543}"/>
                  </a:ext>
                </a:extLst>
              </p:cNvPr>
              <p:cNvSpPr txBox="1"/>
              <p:nvPr/>
            </p:nvSpPr>
            <p:spPr>
              <a:xfrm>
                <a:off x="978712" y="2207484"/>
                <a:ext cx="43363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/>
                  <a:t>KV </a:t>
                </a:r>
                <a:r>
                  <a:rPr lang="zh-CN" altLang="en-US"/>
                  <a:t>切分尺寸：每个</a:t>
                </a:r>
                <a:r>
                  <a:rPr lang="en-US" altLang="zh-CN"/>
                  <a:t>CTA</a:t>
                </a:r>
                <a:r>
                  <a:rPr lang="zh-CN" altLang="en-US"/>
                  <a:t>需要计算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𝑘𝑣</m:t>
                        </m:r>
                      </m:sub>
                    </m:sSub>
                  </m:oMath>
                </a14:m>
                <a:r>
                  <a:rPr lang="zh-CN" altLang="en-US"/>
                  <a:t>大小</a:t>
                </a: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8D781028-9032-4CE8-A589-5F17719315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712" y="2207484"/>
                <a:ext cx="4336380" cy="369332"/>
              </a:xfrm>
              <a:prstGeom prst="rect">
                <a:avLst/>
              </a:prstGeom>
              <a:blipFill>
                <a:blip r:embed="rId3"/>
                <a:stretch>
                  <a:fillRect l="-1266" t="-8197" r="-563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矩形 14">
            <a:extLst>
              <a:ext uri="{FF2B5EF4-FFF2-40B4-BE49-F238E27FC236}">
                <a16:creationId xmlns:a16="http://schemas.microsoft.com/office/drawing/2014/main" id="{D79682C6-F266-4ED0-880E-07444537765B}"/>
              </a:ext>
            </a:extLst>
          </p:cNvPr>
          <p:cNvSpPr/>
          <p:nvPr/>
        </p:nvSpPr>
        <p:spPr>
          <a:xfrm>
            <a:off x="6877050" y="3088124"/>
            <a:ext cx="4495800" cy="7658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12CBD8DF-A874-44FD-8E63-69341CB2FFCC}"/>
              </a:ext>
            </a:extLst>
          </p:cNvPr>
          <p:cNvCxnSpPr>
            <a:cxnSpLocks/>
            <a:stCxn id="14" idx="3"/>
            <a:endCxn id="15" idx="1"/>
          </p:cNvCxnSpPr>
          <p:nvPr/>
        </p:nvCxnSpPr>
        <p:spPr>
          <a:xfrm>
            <a:off x="5315092" y="2392150"/>
            <a:ext cx="1561958" cy="10788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0F38A9ED-B24A-47F9-828F-DADE78BCFB8B}"/>
                  </a:ext>
                </a:extLst>
              </p:cNvPr>
              <p:cNvSpPr txBox="1"/>
              <p:nvPr/>
            </p:nvSpPr>
            <p:spPr>
              <a:xfrm>
                <a:off x="575734" y="2663795"/>
                <a:ext cx="4925794" cy="1100366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400" b="1">
                    <a:latin typeface="Ping Fang SC"/>
                  </a:rPr>
                  <a:t>FlashInfer KV Chunk Size </a:t>
                </a:r>
                <a:r>
                  <a:rPr lang="zh-CN" altLang="en-US" sz="1400" b="1">
                    <a:latin typeface="Ping Fang SC"/>
                  </a:rPr>
                  <a:t>计算公式的推导</a:t>
                </a:r>
                <a:endParaRPr lang="en-US" altLang="zh-CN" sz="1400" b="1">
                  <a:latin typeface="Ping Fang SC"/>
                </a:endParaRPr>
              </a:p>
              <a:p>
                <a14:m>
                  <m:oMath xmlns:m="http://schemas.openxmlformats.org/officeDocument/2006/math">
                    <m:r>
                      <a:rPr lang="en-US" altLang="zh-CN" sz="1100" b="0" i="1" smtClean="0">
                        <a:latin typeface="Cambria Math" panose="02040503050406030204" pitchFamily="18" charset="0"/>
                      </a:rPr>
                      <m:t>⌈</m:t>
                    </m:r>
                    <m:f>
                      <m:fPr>
                        <m:ctrlPr>
                          <a:rPr lang="en-US" altLang="zh-CN" sz="11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11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100" b="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b>
                            <m:r>
                              <a:rPr lang="en-US" altLang="zh-CN" sz="1100" b="0" i="1" smtClean="0">
                                <a:latin typeface="Cambria Math" panose="02040503050406030204" pitchFamily="18" charset="0"/>
                              </a:rPr>
                              <m:t>𝑞𝑜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11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1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num>
                      <m:den>
                        <m:sSub>
                          <m:sSubPr>
                            <m:ctrlPr>
                              <a:rPr lang="en-US" altLang="zh-CN" sz="11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1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altLang="zh-CN" sz="11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sub>
                        </m:sSub>
                      </m:den>
                    </m:f>
                    <m:r>
                      <a:rPr lang="en-US" altLang="zh-CN" sz="1100" b="0" i="1" smtClean="0">
                        <a:latin typeface="Cambria Math" panose="02040503050406030204" pitchFamily="18" charset="0"/>
                      </a:rPr>
                      <m:t>⌉</m:t>
                    </m:r>
                  </m:oMath>
                </a14:m>
                <a:r>
                  <a:rPr lang="en-US" altLang="zh-CN" sz="1100"/>
                  <a:t>: </a:t>
                </a:r>
                <a:r>
                  <a:rPr lang="zh-CN" altLang="en-US" sz="1100"/>
                  <a:t>第</a:t>
                </a:r>
                <a:r>
                  <a:rPr lang="en-US" altLang="zh-CN" sz="1100"/>
                  <a:t>i</a:t>
                </a:r>
                <a:r>
                  <a:rPr lang="zh-CN" altLang="en-US" sz="1100"/>
                  <a:t>个</a:t>
                </a:r>
                <a:r>
                  <a:rPr lang="en-US" altLang="zh-CN" sz="1100"/>
                  <a:t>Query</a:t>
                </a:r>
                <a:r>
                  <a:rPr lang="zh-CN" altLang="en-US" sz="1100"/>
                  <a:t>序列要分成多少个块（上取整）</a:t>
                </a:r>
                <a:endParaRPr lang="en-US" altLang="zh-CN" sz="1100"/>
              </a:p>
              <a:p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altLang="zh-CN" sz="11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11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altLang="zh-CN" sz="11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100" b="0" i="1" smtClean="0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e>
                              <m:sub>
                                <m:r>
                                  <a:rPr lang="en-US" altLang="zh-CN" sz="1100" b="0" i="1" smtClean="0">
                                    <a:latin typeface="Cambria Math" panose="02040503050406030204" pitchFamily="18" charset="0"/>
                                  </a:rPr>
                                  <m:t>𝑞𝑜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altLang="zh-CN" sz="11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11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num>
                          <m:den>
                            <m:sSub>
                              <m:sSubPr>
                                <m:ctrlPr>
                                  <a:rPr lang="en-US" altLang="zh-CN" sz="11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100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altLang="zh-CN" sz="11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a:rPr lang="en-US" altLang="zh-CN" sz="1100" b="0" i="1" smtClean="0">
                        <a:latin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altLang="zh-CN" sz="11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</a:rPr>
                          <m:t>𝑘𝑣</m:t>
                        </m:r>
                      </m:sub>
                    </m:sSub>
                    <m:r>
                      <a:rPr lang="en-US" altLang="zh-CN" sz="11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11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CN" sz="11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1100"/>
                  <a:t>: </a:t>
                </a:r>
                <a:r>
                  <a:rPr lang="zh-CN" altLang="en-US" sz="1100"/>
                  <a:t>第</a:t>
                </a:r>
                <a:r>
                  <a:rPr lang="en-US" altLang="zh-CN" sz="1100"/>
                  <a:t>i</a:t>
                </a:r>
                <a:r>
                  <a:rPr lang="zh-CN" altLang="en-US" sz="1100"/>
                  <a:t>个</a:t>
                </a:r>
                <a:r>
                  <a:rPr lang="en-US" altLang="zh-CN" sz="1100"/>
                  <a:t>Query</a:t>
                </a:r>
                <a:r>
                  <a:rPr lang="zh-CN" altLang="en-US" sz="1100"/>
                  <a:t>序列产生了 </a:t>
                </a:r>
                <a:r>
                  <a:rPr lang="en-US" altLang="zh-CN" sz="110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1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CN" sz="11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n-US" altLang="zh-CN" sz="1100" i="1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altLang="zh-CN" sz="1100"/>
                  <a:t>)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altLang="zh-CN" sz="11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11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altLang="zh-CN" sz="11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100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e>
                              <m:sub>
                                <m:r>
                                  <a:rPr lang="en-US" altLang="zh-CN" sz="1100" i="1">
                                    <a:latin typeface="Cambria Math" panose="02040503050406030204" pitchFamily="18" charset="0"/>
                                  </a:rPr>
                                  <m:t>𝑞𝑜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altLang="zh-CN" sz="11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11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num>
                          <m:den>
                            <m:sSub>
                              <m:sSubPr>
                                <m:ctrlPr>
                                  <a:rPr lang="en-US" altLang="zh-CN" sz="11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1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altLang="zh-CN" sz="1100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a:rPr lang="en-US" altLang="zh-CN" sz="1100" b="0" i="1" smtClean="0">
                        <a:latin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altLang="zh-CN" sz="11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</a:rPr>
                          <m:t>𝑘𝑣</m:t>
                        </m:r>
                      </m:sub>
                    </m:sSub>
                    <m:r>
                      <a:rPr lang="en-US" altLang="zh-CN" sz="11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11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CN" sz="11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1100"/>
                  <a:t> 的计算量</a:t>
                </a:r>
                <a:endParaRPr lang="en-US" altLang="zh-CN" sz="1100"/>
              </a:p>
              <a:p>
                <a:r>
                  <a:rPr lang="zh-CN" altLang="en-US" sz="1100"/>
                  <a:t>求和代表所有序列全部的计算量，均分到每个</a:t>
                </a:r>
                <a:r>
                  <a:rPr lang="en-US" altLang="zh-CN" sz="1100"/>
                  <a:t>CTA</a:t>
                </a:r>
                <a:r>
                  <a:rPr lang="zh-CN" altLang="en-US" sz="1100"/>
                  <a:t>上（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zh-CN" altLang="en-US" sz="1100"/>
                  <a:t>不影响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</a:rPr>
                          <m:t>𝑘𝑣</m:t>
                        </m:r>
                      </m:sub>
                    </m:sSub>
                  </m:oMath>
                </a14:m>
                <a:r>
                  <a:rPr lang="zh-CN" altLang="en-US" sz="1100"/>
                  <a:t>上的分配）</a:t>
                </a:r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0F38A9ED-B24A-47F9-828F-DADE78BCFB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734" y="2663795"/>
                <a:ext cx="4925794" cy="1100366"/>
              </a:xfrm>
              <a:prstGeom prst="rect">
                <a:avLst/>
              </a:prstGeom>
              <a:blipFill>
                <a:blip r:embed="rId4"/>
                <a:stretch>
                  <a:fillRect t="-1099" r="-2593" b="-1648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矩形 23">
            <a:extLst>
              <a:ext uri="{FF2B5EF4-FFF2-40B4-BE49-F238E27FC236}">
                <a16:creationId xmlns:a16="http://schemas.microsoft.com/office/drawing/2014/main" id="{54AED3C5-9610-48B6-A85C-75B451907254}"/>
              </a:ext>
            </a:extLst>
          </p:cNvPr>
          <p:cNvSpPr/>
          <p:nvPr/>
        </p:nvSpPr>
        <p:spPr>
          <a:xfrm>
            <a:off x="6877050" y="4016494"/>
            <a:ext cx="5124450" cy="7658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51AD2DC4-688C-45DC-91E9-27D24F1D459A}"/>
              </a:ext>
            </a:extLst>
          </p:cNvPr>
          <p:cNvCxnSpPr>
            <a:cxnSpLocks/>
            <a:stCxn id="31" idx="3"/>
            <a:endCxn id="24" idx="1"/>
          </p:cNvCxnSpPr>
          <p:nvPr/>
        </p:nvCxnSpPr>
        <p:spPr>
          <a:xfrm>
            <a:off x="6266824" y="4220472"/>
            <a:ext cx="610226" cy="1789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98DEB4E1-1DF6-4941-99D9-D88A6AD463C3}"/>
              </a:ext>
            </a:extLst>
          </p:cNvPr>
          <p:cNvSpPr txBox="1"/>
          <p:nvPr/>
        </p:nvSpPr>
        <p:spPr>
          <a:xfrm>
            <a:off x="670420" y="4035806"/>
            <a:ext cx="5596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初始化调度过程，拆分</a:t>
            </a:r>
            <a:r>
              <a:rPr lang="en-US" altLang="zh-CN"/>
              <a:t>batch</a:t>
            </a:r>
            <a:r>
              <a:rPr lang="zh-CN" altLang="en-US"/>
              <a:t>内所有的任务，统一编号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AE6770C5-B76E-442C-83D9-83FE434E8BA5}"/>
              </a:ext>
            </a:extLst>
          </p:cNvPr>
          <p:cNvSpPr/>
          <p:nvPr/>
        </p:nvSpPr>
        <p:spPr>
          <a:xfrm>
            <a:off x="6877050" y="4765937"/>
            <a:ext cx="5124450" cy="125809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08349A99-724D-4ACD-AC9F-E5A4F89065EE}"/>
              </a:ext>
            </a:extLst>
          </p:cNvPr>
          <p:cNvSpPr txBox="1"/>
          <p:nvPr/>
        </p:nvSpPr>
        <p:spPr>
          <a:xfrm>
            <a:off x="240429" y="5081439"/>
            <a:ext cx="5508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执行调度过程，从队列中取出当前负载最轻的</a:t>
            </a:r>
            <a:r>
              <a:rPr lang="en-US" altLang="zh-CN"/>
              <a:t>CTA c</a:t>
            </a:r>
            <a:r>
              <a:rPr lang="zh-CN" altLang="en-US"/>
              <a:t>，将当前负载最大的任务指派给</a:t>
            </a:r>
            <a:r>
              <a:rPr lang="en-US" altLang="zh-CN"/>
              <a:t>c</a:t>
            </a:r>
            <a:r>
              <a:rPr lang="zh-CN" altLang="en-US"/>
              <a:t>，并计算总代价</a:t>
            </a:r>
          </a:p>
        </p:txBody>
      </p: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22BCA704-D2EA-4C6C-9269-0C22FD15DFCD}"/>
              </a:ext>
            </a:extLst>
          </p:cNvPr>
          <p:cNvCxnSpPr>
            <a:cxnSpLocks/>
            <a:stCxn id="35" idx="3"/>
          </p:cNvCxnSpPr>
          <p:nvPr/>
        </p:nvCxnSpPr>
        <p:spPr>
          <a:xfrm flipV="1">
            <a:off x="5748867" y="5360155"/>
            <a:ext cx="1128183" cy="44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4964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运行时感知动态性的调度 </a:t>
            </a:r>
            <a:r>
              <a:rPr lang="en-US" altLang="zh-CN"/>
              <a:t>—— Part 2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>
          <a:xfrm>
            <a:off x="479425" y="802640"/>
            <a:ext cx="11106785" cy="5553710"/>
          </a:xfrm>
        </p:spPr>
        <p:txBody>
          <a:bodyPr>
            <a:normAutofit/>
          </a:bodyPr>
          <a:lstStyle/>
          <a:p>
            <a:r>
              <a:rPr lang="en-US" altLang="zh-CN" sz="2000"/>
              <a:t>  </a:t>
            </a:r>
            <a:r>
              <a:rPr lang="zh-CN" altLang="en-US" sz="2000"/>
              <a:t>运行时调度示意图</a:t>
            </a:r>
            <a:endParaRPr lang="en-US" altLang="zh-CN" sz="1200"/>
          </a:p>
          <a:p>
            <a:pPr lvl="1"/>
            <a:r>
              <a:rPr lang="zh-CN" altLang="en-US" sz="1600"/>
              <a:t>确定性归约，持久化内核 （避免</a:t>
            </a:r>
            <a:r>
              <a:rPr lang="en-US" altLang="zh-CN" sz="1600"/>
              <a:t>kernel launch</a:t>
            </a:r>
            <a:r>
              <a:rPr lang="zh-CN" altLang="en-US" sz="1600"/>
              <a:t>）</a:t>
            </a:r>
            <a:endParaRPr lang="en-US" altLang="zh-CN" sz="1600"/>
          </a:p>
          <a:p>
            <a:pPr lvl="1"/>
            <a:r>
              <a:rPr lang="en-US" altLang="zh-CN" sz="1600"/>
              <a:t>CPU Plan </a:t>
            </a:r>
            <a:r>
              <a:rPr lang="zh-CN" altLang="en-US" sz="1600"/>
              <a:t>可以跨层复用，分摊调度开销</a:t>
            </a:r>
            <a:endParaRPr lang="en-US" altLang="zh-CN" sz="1600"/>
          </a:p>
          <a:p>
            <a:pPr lvl="1"/>
            <a:r>
              <a:rPr lang="zh-CN" altLang="en-US" sz="1600"/>
              <a:t>兼容</a:t>
            </a:r>
            <a:r>
              <a:rPr lang="en-US" altLang="zh-CN" sz="1600"/>
              <a:t>CUDA Graph</a:t>
            </a:r>
          </a:p>
          <a:p>
            <a:pPr lvl="2"/>
            <a:r>
              <a:rPr lang="zh-CN" altLang="en-US" sz="1200"/>
              <a:t>持久化内核，</a:t>
            </a:r>
            <a:r>
              <a:rPr lang="en-US" altLang="zh-CN" sz="1200"/>
              <a:t>grid</a:t>
            </a:r>
            <a:r>
              <a:rPr lang="zh-CN" altLang="en-US" sz="1200"/>
              <a:t>大小固定，静态固定的工作缓冲区配置</a:t>
            </a:r>
            <a:endParaRPr lang="en-US" altLang="zh-CN" sz="120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44B48A7-6155-486D-BEF0-153E60E83F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374" y="2760715"/>
            <a:ext cx="4883926" cy="403801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380120B6-A3AA-4623-96D2-98E6BDD9420C}"/>
              </a:ext>
            </a:extLst>
          </p:cNvPr>
          <p:cNvSpPr txBox="1"/>
          <p:nvPr/>
        </p:nvSpPr>
        <p:spPr>
          <a:xfrm>
            <a:off x="3077633" y="4779724"/>
            <a:ext cx="740834" cy="338554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100">
                <a:solidFill>
                  <a:schemeClr val="bg1"/>
                </a:solidFill>
              </a:rPr>
              <a:t>Store on Workspace</a:t>
            </a:r>
            <a:endParaRPr lang="zh-CN" altLang="en-US" sz="1100">
              <a:solidFill>
                <a:schemeClr val="bg1"/>
              </a:solidFill>
            </a:endParaRP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5B657927-E9A3-497B-9896-1A99DDBD9294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2912533" y="4949001"/>
            <a:ext cx="165100" cy="4188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4402A6A1-4C93-42BD-B7B5-CF1F659A492B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2700867" y="4949001"/>
            <a:ext cx="376766" cy="6155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AFBA1097-784E-4CBC-AFF4-7DEE63BD1FF8}"/>
              </a:ext>
            </a:extLst>
          </p:cNvPr>
          <p:cNvCxnSpPr>
            <a:cxnSpLocks/>
            <a:stCxn id="7" idx="1"/>
          </p:cNvCxnSpPr>
          <p:nvPr/>
        </p:nvCxnSpPr>
        <p:spPr>
          <a:xfrm flipH="1" flipV="1">
            <a:off x="2764367" y="3941235"/>
            <a:ext cx="313266" cy="10077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内容占位符 2">
            <a:extLst>
              <a:ext uri="{FF2B5EF4-FFF2-40B4-BE49-F238E27FC236}">
                <a16:creationId xmlns:a16="http://schemas.microsoft.com/office/drawing/2014/main" id="{5B254093-98BB-48A7-96EF-97CD5215A0A7}"/>
              </a:ext>
            </a:extLst>
          </p:cNvPr>
          <p:cNvSpPr txBox="1">
            <a:spLocks/>
          </p:cNvSpPr>
          <p:nvPr/>
        </p:nvSpPr>
        <p:spPr>
          <a:xfrm>
            <a:off x="5786966" y="802640"/>
            <a:ext cx="6010910" cy="5553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/>
              <a:t>  编程接口</a:t>
            </a:r>
            <a:endParaRPr lang="en-US" altLang="zh-CN" sz="1200"/>
          </a:p>
          <a:p>
            <a:pPr lvl="1"/>
            <a:r>
              <a:rPr lang="zh-CN" altLang="en-US" sz="1600"/>
              <a:t>满足现有的</a:t>
            </a:r>
            <a:r>
              <a:rPr lang="en-US" altLang="zh-CN" sz="1600"/>
              <a:t>LLM</a:t>
            </a:r>
            <a:r>
              <a:rPr lang="zh-CN" altLang="en-US" sz="1600"/>
              <a:t>服务框架接口，无缝对接</a:t>
            </a:r>
            <a:endParaRPr lang="en-US" altLang="zh-CN" sz="1600"/>
          </a:p>
          <a:p>
            <a:pPr lvl="1"/>
            <a:r>
              <a:rPr lang="zh-CN" altLang="en-US" sz="1600"/>
              <a:t>运行时可以选择最优</a:t>
            </a:r>
            <a:r>
              <a:rPr lang="en-US" altLang="zh-CN" sz="1600"/>
              <a:t>cuda graph</a:t>
            </a:r>
            <a:r>
              <a:rPr lang="zh-CN" altLang="en-US" sz="1600"/>
              <a:t>（根据平均长度和 </a:t>
            </a:r>
            <a:r>
              <a:rPr lang="en-US" altLang="zh-CN" sz="1600"/>
              <a:t>KV-Cache </a:t>
            </a:r>
            <a:r>
              <a:rPr lang="zh-CN" altLang="en-US" sz="1600"/>
              <a:t>可组合格式配置）</a:t>
            </a:r>
            <a:endParaRPr lang="en-US" altLang="zh-CN" sz="1600"/>
          </a:p>
        </p:txBody>
      </p:sp>
      <p:pic>
        <p:nvPicPr>
          <p:cNvPr id="45" name="图片 44">
            <a:extLst>
              <a:ext uri="{FF2B5EF4-FFF2-40B4-BE49-F238E27FC236}">
                <a16:creationId xmlns:a16="http://schemas.microsoft.com/office/drawing/2014/main" id="{BA99481B-37BC-4BE3-BB38-154D33C0EE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58"/>
          <a:stretch/>
        </p:blipFill>
        <p:spPr>
          <a:xfrm>
            <a:off x="6867454" y="2585719"/>
            <a:ext cx="4404641" cy="4120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317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实验 </a:t>
            </a:r>
            <a:r>
              <a:rPr lang="en-US" altLang="zh-CN"/>
              <a:t>—— Part 1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>
          <a:xfrm>
            <a:off x="479425" y="802640"/>
            <a:ext cx="11106785" cy="5553710"/>
          </a:xfrm>
        </p:spPr>
        <p:txBody>
          <a:bodyPr>
            <a:normAutofit/>
          </a:bodyPr>
          <a:lstStyle/>
          <a:p>
            <a:r>
              <a:rPr lang="en-US" altLang="zh-CN" sz="2000"/>
              <a:t> </a:t>
            </a:r>
            <a:r>
              <a:rPr lang="zh-CN" altLang="en-US" sz="2000"/>
              <a:t>左下：端到端</a:t>
            </a:r>
            <a:r>
              <a:rPr lang="en-US" altLang="zh-CN" sz="2000"/>
              <a:t>LLM</a:t>
            </a:r>
            <a:r>
              <a:rPr lang="zh-CN" altLang="en-US" sz="2000"/>
              <a:t>推理性能</a:t>
            </a:r>
            <a:endParaRPr lang="en-US" altLang="zh-CN" sz="800"/>
          </a:p>
          <a:p>
            <a:pPr lvl="1"/>
            <a:r>
              <a:rPr lang="en-US" altLang="zh-CN" sz="1600"/>
              <a:t>SGLang (Triton) vs. SGLang (FlashInfer v0.2)</a:t>
            </a:r>
            <a:r>
              <a:rPr lang="zh-CN" altLang="en-US" sz="1600"/>
              <a:t>，</a:t>
            </a:r>
            <a:r>
              <a:rPr lang="en-US" altLang="zh-CN" sz="1600"/>
              <a:t>Latency </a:t>
            </a:r>
            <a:r>
              <a:rPr lang="zh-CN" altLang="en-US" sz="1600"/>
              <a:t>取中位数 （加速 </a:t>
            </a:r>
            <a:r>
              <a:rPr lang="en-US" altLang="zh-CN" sz="1600">
                <a:solidFill>
                  <a:srgbClr val="FF0000"/>
                </a:solidFill>
              </a:rPr>
              <a:t>29%-69%</a:t>
            </a:r>
            <a:r>
              <a:rPr lang="zh-CN" altLang="en-US" sz="1600"/>
              <a:t>）</a:t>
            </a:r>
            <a:endParaRPr lang="en-US" altLang="zh-CN" sz="1600"/>
          </a:p>
          <a:p>
            <a:r>
              <a:rPr lang="en-US" altLang="zh-CN" sz="2000"/>
              <a:t> </a:t>
            </a:r>
            <a:r>
              <a:rPr lang="zh-CN" altLang="en-US" sz="2000"/>
              <a:t>中下：动态输入下的核函数性能（上方 </a:t>
            </a:r>
            <a:r>
              <a:rPr lang="en-US" altLang="zh-CN" sz="2000"/>
              <a:t>for Decoding </a:t>
            </a:r>
            <a:r>
              <a:rPr lang="zh-CN" altLang="en-US" sz="2000"/>
              <a:t>，下方 </a:t>
            </a:r>
            <a:r>
              <a:rPr lang="en-US" altLang="zh-CN" sz="2000"/>
              <a:t>for Prefill</a:t>
            </a:r>
            <a:r>
              <a:rPr lang="zh-CN" altLang="en-US" sz="2000"/>
              <a:t>）</a:t>
            </a:r>
            <a:endParaRPr lang="en-US" altLang="zh-CN" sz="2000"/>
          </a:p>
          <a:p>
            <a:pPr lvl="1"/>
            <a:r>
              <a:rPr lang="en-US" altLang="zh-CN" sz="1600"/>
              <a:t>Batch Size</a:t>
            </a:r>
            <a:r>
              <a:rPr lang="zh-CN" altLang="en-US" sz="1600"/>
              <a:t>：</a:t>
            </a:r>
            <a:r>
              <a:rPr lang="en-US" altLang="zh-CN" sz="1600"/>
              <a:t>16</a:t>
            </a:r>
            <a:r>
              <a:rPr lang="zh-CN" altLang="en-US" sz="1600"/>
              <a:t>，测试不同分布，</a:t>
            </a:r>
            <a:r>
              <a:rPr lang="en-US" altLang="zh-CN" sz="1600"/>
              <a:t>prefill </a:t>
            </a:r>
            <a:r>
              <a:rPr lang="zh-CN" altLang="en-US" sz="1600"/>
              <a:t>采用 </a:t>
            </a:r>
            <a:r>
              <a:rPr lang="en-US" altLang="zh-CN" sz="1600"/>
              <a:t>causal mask</a:t>
            </a:r>
            <a:r>
              <a:rPr lang="zh-CN" altLang="en-US" sz="1600"/>
              <a:t>；性能收益来源：更加灵活可变的 </a:t>
            </a:r>
            <a:r>
              <a:rPr lang="en-US" altLang="zh-CN" sz="1600"/>
              <a:t>Tile Size</a:t>
            </a:r>
          </a:p>
          <a:p>
            <a:pPr lvl="1"/>
            <a:r>
              <a:rPr lang="en-US" altLang="zh-CN" sz="1600"/>
              <a:t>Non-Hopper </a:t>
            </a:r>
            <a:r>
              <a:rPr lang="zh-CN" altLang="en-US" sz="1600"/>
              <a:t>架构优化效果更明显（</a:t>
            </a:r>
            <a:r>
              <a:rPr lang="en-US" altLang="zh-CN" sz="1600"/>
              <a:t>A100</a:t>
            </a:r>
            <a:r>
              <a:rPr lang="zh-CN" altLang="en-US" sz="1600"/>
              <a:t>）</a:t>
            </a:r>
            <a:endParaRPr lang="en-US" altLang="zh-CN" sz="1600"/>
          </a:p>
          <a:p>
            <a:r>
              <a:rPr lang="en-US" altLang="zh-CN" sz="2000"/>
              <a:t> </a:t>
            </a:r>
            <a:r>
              <a:rPr lang="zh-CN" altLang="en-US" sz="2000"/>
              <a:t>右下：长上下文推理（基于</a:t>
            </a:r>
            <a:r>
              <a:rPr lang="en-US" altLang="zh-CN" sz="2000"/>
              <a:t>StreamingLLM</a:t>
            </a:r>
            <a:r>
              <a:rPr lang="zh-CN" altLang="en-US" sz="2000"/>
              <a:t>，上方是推理时延，下方是带宽利用率）</a:t>
            </a:r>
            <a:endParaRPr lang="en-US" altLang="zh-CN" sz="2000"/>
          </a:p>
          <a:p>
            <a:pPr lvl="1"/>
            <a:r>
              <a:rPr lang="en-US" altLang="zh-CN" sz="1600"/>
              <a:t>FlashAttention +</a:t>
            </a:r>
            <a:r>
              <a:rPr lang="zh-CN" altLang="en-US" sz="1600"/>
              <a:t> </a:t>
            </a:r>
            <a:r>
              <a:rPr lang="en-US" altLang="zh-CN" sz="1600"/>
              <a:t>unfused RoPE</a:t>
            </a:r>
            <a:r>
              <a:rPr lang="zh-CN" altLang="en-US" sz="1600"/>
              <a:t>； </a:t>
            </a:r>
            <a:r>
              <a:rPr lang="en-US" altLang="zh-CN" sz="1600"/>
              <a:t>FlashInfer 20</a:t>
            </a:r>
            <a:r>
              <a:rPr lang="zh-CN" altLang="en-US" sz="1600"/>
              <a:t>行代码实现融合</a:t>
            </a:r>
            <a:endParaRPr lang="en-US" altLang="zh-CN" sz="1600"/>
          </a:p>
          <a:p>
            <a:pPr marL="441325" lvl="1" indent="0">
              <a:buNone/>
            </a:pPr>
            <a:endParaRPr lang="en-US" altLang="zh-CN" sz="160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13D188B-DD11-4479-9688-9FE7698B63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" y="4191000"/>
            <a:ext cx="4182269" cy="251841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1B20FB4-0187-474B-A4A8-1098BDE00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1583" y="4260582"/>
            <a:ext cx="4047545" cy="244882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221AE8A-F9C1-4AFD-A9C4-E8725B8603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0793" y="4352388"/>
            <a:ext cx="3743567" cy="226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247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实验 </a:t>
            </a:r>
            <a:r>
              <a:rPr lang="en-US" altLang="zh-CN"/>
              <a:t>—— Part 2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>
          <a:xfrm>
            <a:off x="479425" y="802640"/>
            <a:ext cx="11106785" cy="5553710"/>
          </a:xfrm>
        </p:spPr>
        <p:txBody>
          <a:bodyPr>
            <a:normAutofit/>
          </a:bodyPr>
          <a:lstStyle/>
          <a:p>
            <a:r>
              <a:rPr lang="en-US" altLang="zh-CN"/>
              <a:t> </a:t>
            </a:r>
            <a:r>
              <a:rPr lang="zh-CN" altLang="en-US"/>
              <a:t>可组合格式对并行解码的性能影响</a:t>
            </a:r>
            <a:endParaRPr lang="en-US" altLang="zh-CN" sz="2000"/>
          </a:p>
          <a:p>
            <a:pPr lvl="1"/>
            <a:r>
              <a:rPr lang="zh-CN" altLang="en-US" sz="2000"/>
              <a:t>实验设置</a:t>
            </a:r>
            <a:endParaRPr lang="en-US" altLang="zh-CN" sz="2000"/>
          </a:p>
          <a:p>
            <a:pPr lvl="2"/>
            <a:r>
              <a:rPr lang="en-US" altLang="zh-CN" sz="1600"/>
              <a:t>request rate</a:t>
            </a:r>
            <a:r>
              <a:rPr lang="zh-CN" altLang="en-US" sz="1600"/>
              <a:t>： </a:t>
            </a:r>
            <a:r>
              <a:rPr lang="en-US" altLang="zh-CN" sz="1600"/>
              <a:t>16</a:t>
            </a:r>
          </a:p>
          <a:p>
            <a:pPr lvl="2"/>
            <a:r>
              <a:rPr lang="en-US" altLang="zh-CN" sz="1600"/>
              <a:t>parallel tokens</a:t>
            </a:r>
            <a:r>
              <a:rPr lang="zh-CN" altLang="en-US" sz="1600"/>
              <a:t>：</a:t>
            </a:r>
            <a:r>
              <a:rPr lang="en-US" altLang="zh-CN" sz="1600"/>
              <a:t>{1,2,4,8,16,32,64}</a:t>
            </a:r>
          </a:p>
          <a:p>
            <a:pPr lvl="2"/>
            <a:r>
              <a:rPr lang="en-US" altLang="zh-CN" sz="1600"/>
              <a:t>y</a:t>
            </a:r>
            <a:r>
              <a:rPr lang="zh-CN" altLang="en-US" sz="1600"/>
              <a:t>轴是单一</a:t>
            </a:r>
            <a:r>
              <a:rPr lang="en-US" altLang="zh-CN" sz="1600"/>
              <a:t>BSR</a:t>
            </a:r>
            <a:r>
              <a:rPr lang="zh-CN" altLang="en-US" sz="1600"/>
              <a:t>存储格式的性能</a:t>
            </a:r>
            <a:endParaRPr lang="en-US" altLang="zh-CN" sz="1600"/>
          </a:p>
          <a:p>
            <a:pPr lvl="2"/>
            <a:r>
              <a:rPr lang="en-US" altLang="zh-CN" sz="1600"/>
              <a:t>x</a:t>
            </a:r>
            <a:r>
              <a:rPr lang="zh-CN" altLang="en-US" sz="1600"/>
              <a:t>轴是可组合</a:t>
            </a:r>
            <a:r>
              <a:rPr lang="en-US" altLang="zh-CN" sz="1600"/>
              <a:t>BSR</a:t>
            </a:r>
            <a:r>
              <a:rPr lang="zh-CN" altLang="en-US" sz="1600"/>
              <a:t>存储格式对应的性能</a:t>
            </a:r>
            <a:endParaRPr lang="en-US" altLang="zh-CN" sz="1600"/>
          </a:p>
          <a:p>
            <a:pPr lvl="1"/>
            <a:r>
              <a:rPr lang="zh-CN" altLang="en-US" sz="2000"/>
              <a:t>并行度太小（</a:t>
            </a:r>
            <a:r>
              <a:rPr lang="en-US" altLang="zh-CN" sz="2000"/>
              <a:t>=1</a:t>
            </a:r>
            <a:r>
              <a:rPr lang="zh-CN" altLang="en-US" sz="2000"/>
              <a:t>）：</a:t>
            </a:r>
            <a:endParaRPr lang="en-US" altLang="zh-CN" sz="2000"/>
          </a:p>
          <a:p>
            <a:pPr lvl="2"/>
            <a:r>
              <a:rPr lang="zh-CN" altLang="en-US" sz="1600"/>
              <a:t>难以通过稠密子块获得收益</a:t>
            </a:r>
            <a:endParaRPr lang="en-US" altLang="zh-CN" sz="1600"/>
          </a:p>
          <a:p>
            <a:pPr lvl="1"/>
            <a:r>
              <a:rPr lang="zh-CN" altLang="en-US" sz="2000"/>
              <a:t>并行度太大</a:t>
            </a:r>
            <a:r>
              <a:rPr lang="en-US" altLang="zh-CN" sz="2000"/>
              <a:t>(&gt;32)</a:t>
            </a:r>
            <a:r>
              <a:rPr lang="zh-CN" altLang="en-US" sz="2000"/>
              <a:t>：</a:t>
            </a:r>
            <a:endParaRPr lang="en-US" altLang="zh-CN" sz="2000"/>
          </a:p>
          <a:p>
            <a:pPr lvl="2"/>
            <a:r>
              <a:rPr lang="en-US" altLang="zh-CN" sz="1600"/>
              <a:t>Attention </a:t>
            </a:r>
            <a:r>
              <a:rPr lang="zh-CN" altLang="en-US" sz="1600"/>
              <a:t>计算不再占主导</a:t>
            </a:r>
            <a:endParaRPr lang="en-US" altLang="zh-CN" sz="1600"/>
          </a:p>
          <a:p>
            <a:pPr lvl="1"/>
            <a:endParaRPr lang="en-US" altLang="zh-CN" sz="200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35161B0-F8F7-4A75-B2EC-5FF4139BF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7829" y="1651862"/>
            <a:ext cx="6536055" cy="4962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458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启发、总结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>
          <a:xfrm>
            <a:off x="479425" y="802640"/>
            <a:ext cx="11106785" cy="5553710"/>
          </a:xfrm>
        </p:spPr>
        <p:txBody>
          <a:bodyPr>
            <a:normAutofit/>
          </a:bodyPr>
          <a:lstStyle/>
          <a:p>
            <a:r>
              <a:rPr lang="en-US" altLang="zh-CN" sz="2400"/>
              <a:t> </a:t>
            </a:r>
            <a:r>
              <a:rPr lang="zh-CN" altLang="en-US" sz="2400"/>
              <a:t>总结</a:t>
            </a:r>
            <a:endParaRPr lang="en-US" altLang="zh-CN" sz="2400"/>
          </a:p>
          <a:p>
            <a:pPr lvl="1"/>
            <a:r>
              <a:rPr lang="zh-CN" altLang="en-US" sz="2000"/>
              <a:t>从辅助各种注意力变体开发的角度，提出了一套新的编译框架</a:t>
            </a:r>
            <a:endParaRPr lang="en-US" altLang="zh-CN" sz="2000"/>
          </a:p>
          <a:p>
            <a:pPr lvl="1"/>
            <a:r>
              <a:rPr lang="zh-CN" altLang="en-US" sz="2000"/>
              <a:t>对动态负载支持很好，对并行生成有进一步的优化（可组合格式）</a:t>
            </a:r>
            <a:endParaRPr lang="en-US" altLang="zh-CN" sz="2000"/>
          </a:p>
          <a:p>
            <a:r>
              <a:rPr lang="en-US" altLang="zh-CN" sz="2400"/>
              <a:t> </a:t>
            </a:r>
            <a:r>
              <a:rPr lang="zh-CN" altLang="en-US" sz="2400"/>
              <a:t>启发</a:t>
            </a:r>
            <a:endParaRPr lang="en-US" altLang="zh-CN" sz="1400"/>
          </a:p>
          <a:p>
            <a:pPr lvl="1"/>
            <a:r>
              <a:rPr lang="en-US" altLang="zh-CN" sz="2000"/>
              <a:t> </a:t>
            </a:r>
            <a:r>
              <a:rPr lang="zh-CN" altLang="en-US" sz="2000"/>
              <a:t>早期优化通常是 </a:t>
            </a:r>
            <a:r>
              <a:rPr lang="en-US" altLang="zh-CN" sz="2000"/>
              <a:t>case-by-case </a:t>
            </a:r>
            <a:r>
              <a:rPr lang="zh-CN" altLang="en-US" sz="2000"/>
              <a:t>的，出来一批相关工作后，要及时总结通用的优化模式，尝试编译器、半自动的方法</a:t>
            </a:r>
            <a:endParaRPr lang="en-US" altLang="zh-CN" sz="2000"/>
          </a:p>
          <a:p>
            <a:pPr lvl="1"/>
            <a:r>
              <a:rPr lang="zh-CN" altLang="en-US" sz="2000"/>
              <a:t>系统优化的工作，决不能闭门造车</a:t>
            </a:r>
            <a:endParaRPr lang="en-US" altLang="zh-CN" sz="2000"/>
          </a:p>
          <a:p>
            <a:pPr lvl="2"/>
            <a:r>
              <a:rPr lang="en-US" altLang="zh-CN" sz="1800"/>
              <a:t> </a:t>
            </a:r>
            <a:r>
              <a:rPr lang="zh-CN" altLang="en-US" sz="1800"/>
              <a:t>本文聚合了大量的相关工作，打造出一套公共优化子集</a:t>
            </a:r>
            <a:endParaRPr lang="en-US" altLang="zh-CN" sz="1800"/>
          </a:p>
          <a:p>
            <a:pPr lvl="2"/>
            <a:r>
              <a:rPr lang="zh-CN" altLang="en-US" sz="1800"/>
              <a:t> 特定场景优化很容易被质疑价值</a:t>
            </a:r>
            <a:endParaRPr lang="en-US" altLang="zh-CN" sz="1800"/>
          </a:p>
          <a:p>
            <a:r>
              <a:rPr lang="en-US" altLang="zh-CN" sz="2600"/>
              <a:t> </a:t>
            </a:r>
            <a:r>
              <a:rPr lang="zh-CN" altLang="en-US" sz="2600"/>
              <a:t>讨论</a:t>
            </a:r>
            <a:endParaRPr lang="en-US" altLang="zh-CN" sz="2600"/>
          </a:p>
          <a:p>
            <a:pPr lvl="1"/>
            <a:r>
              <a:rPr lang="zh-CN" altLang="en-US" sz="2200"/>
              <a:t>系统提示词的 </a:t>
            </a:r>
            <a:r>
              <a:rPr lang="en-US" altLang="zh-CN" sz="2200"/>
              <a:t>KV-Cache </a:t>
            </a:r>
            <a:r>
              <a:rPr lang="zh-CN" altLang="en-US" sz="2200"/>
              <a:t>跨请求复用（系统提示词是否都是前缀？）</a:t>
            </a:r>
            <a:endParaRPr lang="en-US" altLang="zh-CN" sz="2200"/>
          </a:p>
        </p:txBody>
      </p:sp>
    </p:spTree>
    <p:extLst>
      <p:ext uri="{BB962C8B-B14F-4D97-AF65-F5344CB8AC3E}">
        <p14:creationId xmlns:p14="http://schemas.microsoft.com/office/powerpoint/2010/main" val="2652132467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主题​​">
  <a:themeElements>
    <a:clrScheme name="自定义 7">
      <a:dk1>
        <a:sysClr val="windowText" lastClr="000000"/>
      </a:dk1>
      <a:lt1>
        <a:sysClr val="window" lastClr="FFFFFF"/>
      </a:lt1>
      <a:dk2>
        <a:srgbClr val="005AD2"/>
      </a:dk2>
      <a:lt2>
        <a:srgbClr val="21307F"/>
      </a:lt2>
      <a:accent1>
        <a:srgbClr val="005AD2"/>
      </a:accent1>
      <a:accent2>
        <a:srgbClr val="21307F"/>
      </a:accent2>
      <a:accent3>
        <a:srgbClr val="C00000"/>
      </a:accent3>
      <a:accent4>
        <a:srgbClr val="FFCF01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zgy2os0z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​​">
  <a:themeElements>
    <a:clrScheme name="自定义 7">
      <a:dk1>
        <a:sysClr val="windowText" lastClr="000000"/>
      </a:dk1>
      <a:lt1>
        <a:sysClr val="window" lastClr="FFFFFF"/>
      </a:lt1>
      <a:dk2>
        <a:srgbClr val="005AD2"/>
      </a:dk2>
      <a:lt2>
        <a:srgbClr val="21307F"/>
      </a:lt2>
      <a:accent1>
        <a:srgbClr val="005AD2"/>
      </a:accent1>
      <a:accent2>
        <a:srgbClr val="21307F"/>
      </a:accent2>
      <a:accent3>
        <a:srgbClr val="C00000"/>
      </a:accent3>
      <a:accent4>
        <a:srgbClr val="FFCF01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zgy2os0z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2_Office 主题​​</Template>
  <TotalTime>4178</TotalTime>
  <Words>1469</Words>
  <Application>Microsoft Office PowerPoint</Application>
  <PresentationFormat>宽屏</PresentationFormat>
  <Paragraphs>127</Paragraphs>
  <Slides>11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0" baseType="lpstr">
      <vt:lpstr>-apple-system</vt:lpstr>
      <vt:lpstr>Ping Fang SC</vt:lpstr>
      <vt:lpstr>等线</vt:lpstr>
      <vt:lpstr>微软雅黑</vt:lpstr>
      <vt:lpstr>Arial</vt:lpstr>
      <vt:lpstr>Cambria Math</vt:lpstr>
      <vt:lpstr>Wingdings</vt:lpstr>
      <vt:lpstr>2_Office 主题​​</vt:lpstr>
      <vt:lpstr>3_Office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策 孙</dc:creator>
  <cp:lastModifiedBy>admin</cp:lastModifiedBy>
  <cp:revision>1933</cp:revision>
  <dcterms:created xsi:type="dcterms:W3CDTF">2025-04-27T10:05:09Z</dcterms:created>
  <dcterms:modified xsi:type="dcterms:W3CDTF">2025-06-08T09:08:20Z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0x010100F746C9E5A542A54A8B513C1ACE44F90B</vt:lpwstr>
  </property>
  <property fmtid="{D5CDD505-2E9C-101B-9397-08002B2CF9AE}" pid="3" name="ICV">
    <vt:lpwstr>2F1556B50D426685398A07688D20EBFE_43</vt:lpwstr>
  </property>
  <property fmtid="{D5CDD505-2E9C-101B-9397-08002B2CF9AE}" pid="4" name="KSOProductBuildVer">
    <vt:lpwstr>2052-12.1.0.17900</vt:lpwstr>
  </property>
</Properties>
</file>