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  <p:sldMasterId id="2147483678" r:id="rId2"/>
    <p:sldMasterId id="2147483692" r:id="rId3"/>
  </p:sldMasterIdLst>
  <p:notesMasterIdLst>
    <p:notesMasterId r:id="rId37"/>
  </p:notesMasterIdLst>
  <p:sldIdLst>
    <p:sldId id="399" r:id="rId4"/>
    <p:sldId id="435" r:id="rId5"/>
    <p:sldId id="436" r:id="rId6"/>
    <p:sldId id="438" r:id="rId7"/>
    <p:sldId id="439" r:id="rId8"/>
    <p:sldId id="441" r:id="rId9"/>
    <p:sldId id="257" r:id="rId10"/>
    <p:sldId id="258" r:id="rId11"/>
    <p:sldId id="263" r:id="rId12"/>
    <p:sldId id="264" r:id="rId13"/>
    <p:sldId id="259" r:id="rId14"/>
    <p:sldId id="261" r:id="rId15"/>
    <p:sldId id="260" r:id="rId16"/>
    <p:sldId id="440" r:id="rId17"/>
    <p:sldId id="442" r:id="rId18"/>
    <p:sldId id="443" r:id="rId19"/>
    <p:sldId id="433" r:id="rId20"/>
    <p:sldId id="444" r:id="rId21"/>
    <p:sldId id="434" r:id="rId22"/>
    <p:sldId id="432" r:id="rId23"/>
    <p:sldId id="445" r:id="rId24"/>
    <p:sldId id="2055" r:id="rId25"/>
    <p:sldId id="2056" r:id="rId26"/>
    <p:sldId id="300" r:id="rId27"/>
    <p:sldId id="301" r:id="rId28"/>
    <p:sldId id="299" r:id="rId29"/>
    <p:sldId id="2049" r:id="rId30"/>
    <p:sldId id="2046" r:id="rId31"/>
    <p:sldId id="2050" r:id="rId32"/>
    <p:sldId id="2053" r:id="rId33"/>
    <p:sldId id="2052" r:id="rId34"/>
    <p:sldId id="2054" r:id="rId35"/>
    <p:sldId id="398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00797F7-023F-45CB-908E-7B1BF049C8B7}">
          <p14:sldIdLst>
            <p14:sldId id="399"/>
            <p14:sldId id="435"/>
            <p14:sldId id="436"/>
            <p14:sldId id="438"/>
            <p14:sldId id="439"/>
            <p14:sldId id="441"/>
            <p14:sldId id="257"/>
            <p14:sldId id="258"/>
            <p14:sldId id="263"/>
            <p14:sldId id="264"/>
            <p14:sldId id="259"/>
            <p14:sldId id="261"/>
            <p14:sldId id="260"/>
            <p14:sldId id="440"/>
            <p14:sldId id="442"/>
          </p14:sldIdLst>
        </p14:section>
        <p14:section name="MLA" id="{EF1D97B9-393D-43EF-9944-2C0897606DC1}">
          <p14:sldIdLst>
            <p14:sldId id="443"/>
            <p14:sldId id="433"/>
            <p14:sldId id="444"/>
            <p14:sldId id="434"/>
            <p14:sldId id="432"/>
          </p14:sldIdLst>
        </p14:section>
        <p14:section name="MoE" id="{2B26CC57-0771-42BF-87AD-2BD3C5E61526}">
          <p14:sldIdLst>
            <p14:sldId id="445"/>
            <p14:sldId id="2055"/>
            <p14:sldId id="2056"/>
          </p14:sldIdLst>
        </p14:section>
        <p14:section name="NSA" id="{DC105225-EEEE-45BC-823E-9380486B455F}">
          <p14:sldIdLst>
            <p14:sldId id="300"/>
          </p14:sldIdLst>
        </p14:section>
        <p14:section name="DeepGEMM" id="{3277A14E-74A5-4816-A000-9D5EF8ECB388}">
          <p14:sldIdLst>
            <p14:sldId id="301"/>
          </p14:sldIdLst>
        </p14:section>
        <p14:section name="DualPipe" id="{EDB0D2BC-02EA-421F-80A6-4F5FF6EA45B8}">
          <p14:sldIdLst>
            <p14:sldId id="299"/>
            <p14:sldId id="2049"/>
            <p14:sldId id="2046"/>
            <p14:sldId id="2050"/>
            <p14:sldId id="2053"/>
            <p14:sldId id="2052"/>
            <p14:sldId id="2054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A6B65"/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8" autoAdjust="0"/>
    <p:restoredTop sz="96841" autoAdjust="0"/>
  </p:normalViewPr>
  <p:slideViewPr>
    <p:cSldViewPr snapToGrid="0">
      <p:cViewPr varScale="1">
        <p:scale>
          <a:sx n="158" d="100"/>
          <a:sy n="158" d="100"/>
        </p:scale>
        <p:origin x="184" y="3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7" d="100"/>
          <a:sy n="127" d="100"/>
        </p:scale>
        <p:origin x="4908" y="1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2025/3/9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7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通过</a:t>
            </a:r>
            <a:r>
              <a:rPr lang="en-US" altLang="zh-CN" dirty="0"/>
              <a:t>110M</a:t>
            </a:r>
            <a:r>
              <a:rPr lang="zh-CN" altLang="en-US" dirty="0"/>
              <a:t>的小种子，从</a:t>
            </a:r>
            <a:r>
              <a:rPr lang="en-US" altLang="zh-CN" dirty="0"/>
              <a:t>Common Crawl</a:t>
            </a:r>
            <a:r>
              <a:rPr lang="zh-CN" altLang="en-US" dirty="0"/>
              <a:t>这片土地上，种出</a:t>
            </a:r>
            <a:r>
              <a:rPr lang="en-US" altLang="zh-CN" dirty="0"/>
              <a:t>120B</a:t>
            </a:r>
            <a:r>
              <a:rPr lang="zh-CN" altLang="en-US" dirty="0"/>
              <a:t> </a:t>
            </a:r>
            <a:r>
              <a:rPr lang="en-US" altLang="zh-CN" dirty="0"/>
              <a:t>token</a:t>
            </a:r>
            <a:r>
              <a:rPr lang="zh-CN" altLang="en-US" dirty="0"/>
              <a:t>的</a:t>
            </a:r>
            <a:r>
              <a:rPr lang="en-US" altLang="zh-CN" dirty="0" err="1"/>
              <a:t>DeepSeekMath</a:t>
            </a:r>
            <a:r>
              <a:rPr lang="en-US" altLang="zh-CN" dirty="0"/>
              <a:t> Corpus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392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F29C0-3924-8561-05A9-FB821236D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CF2117-0B9D-633C-20DD-86C5E104B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F7F8721-7DE4-9317-B59F-EF244D25A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A5A2CA-1759-D51E-2678-4D37648EA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388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41C56-0D9E-DC75-29E0-91E40875B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C038422-C5EB-B46F-27AC-86E9D8F1B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045FA7-2D06-1803-D4E2-FBD94A768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1D878D-3FF2-8566-238B-30E3D9F79B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096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KL</a:t>
            </a:r>
            <a:r>
              <a:rPr lang="zh-CN" altLang="en-US" dirty="0"/>
              <a:t>散度的作用是衡量两个概率分布之间的差异</a:t>
            </a:r>
          </a:p>
          <a:p>
            <a:r>
              <a:rPr lang="en-US" altLang="zh-CN" dirty="0"/>
              <a:t>Ref model </a:t>
            </a:r>
            <a:r>
              <a:rPr lang="zh-CN" altLang="en-US" dirty="0"/>
              <a:t>防止 </a:t>
            </a:r>
            <a:r>
              <a:rPr lang="en-US" altLang="zh-CN" dirty="0" err="1"/>
              <a:t>policymodel</a:t>
            </a:r>
            <a:r>
              <a:rPr lang="zh-CN" altLang="en-US"/>
              <a:t>偏离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Value model</a:t>
            </a:r>
            <a:r>
              <a:rPr lang="zh-CN" altLang="en-US" dirty="0"/>
              <a:t>估计给定状态（</a:t>
            </a:r>
            <a:r>
              <a:rPr lang="en-US" altLang="zh-CN" dirty="0"/>
              <a:t>state</a:t>
            </a:r>
            <a:r>
              <a:rPr lang="zh-CN" altLang="en-US" dirty="0"/>
              <a:t>）的价值函数（长期</a:t>
            </a:r>
          </a:p>
          <a:p>
            <a:r>
              <a:rPr lang="en-US" altLang="zh-CN" dirty="0"/>
              <a:t>Reward model </a:t>
            </a:r>
            <a:r>
              <a:rPr lang="zh-CN" altLang="en-US" dirty="0"/>
              <a:t>环境奖励 （短期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719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78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366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839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2025/3/9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37952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537F9B-7295-4D17-859A-94BD2F1B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4771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570005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64141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00455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43673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17091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DeepSeek 分享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934390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DeepSeek 分享</a:t>
            </a:r>
            <a:endParaRPr lang="zh-CN" alt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56373177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DeepSeek 分享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73186023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DeepSeek 分享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706658706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DeepSeek 分享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08945387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DeepSeek 分享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696315682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857404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/>
          <p:cNvSpPr>
            <a:spLocks noGrp="1"/>
          </p:cNvSpPr>
          <p:nvPr>
            <p:ph idx="11" hasCustomPrompt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baseline="0" dirty="0" smtClean="0">
                <a:solidFill>
                  <a:srgbClr val="4B649F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/>
          <p:cNvSpPr/>
          <p:nvPr userDrawn="1"/>
        </p:nvSpPr>
        <p:spPr>
          <a:xfrm>
            <a:off x="11379821" y="6251928"/>
            <a:ext cx="632144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7444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654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2874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08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12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7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242C8E0-D7B8-4F3A-942C-7FFC2A6F5010}"/>
                </a:ext>
              </a:extLst>
            </p:cNvPr>
            <p:cNvSpPr txBox="1"/>
            <p:nvPr userDrawn="1"/>
          </p:nvSpPr>
          <p:spPr>
            <a:xfrm>
              <a:off x="883451" y="3209572"/>
              <a:ext cx="1940434" cy="4388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400"/>
                </a:spcAft>
                <a:buClr>
                  <a:schemeClr val="accent1"/>
                </a:buClr>
                <a:buSzPct val="70000"/>
              </a:pPr>
              <a:r>
                <a:rPr kumimoji="1" lang="en-US" altLang="zh-CN" sz="2600" b="1" kern="1000" baseline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1" lang="en-US" sz="2600" b="1" kern="1000" baseline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4245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160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1800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1800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0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28517" y="6356352"/>
            <a:ext cx="46061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面向动态形状的模型推理优化</a:t>
            </a:r>
          </a:p>
        </p:txBody>
      </p:sp>
    </p:spTree>
    <p:extLst>
      <p:ext uri="{BB962C8B-B14F-4D97-AF65-F5344CB8AC3E}">
        <p14:creationId xmlns:p14="http://schemas.microsoft.com/office/powerpoint/2010/main" val="248117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800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4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/>
          <p:cNvSpPr>
            <a:spLocks noGrp="1"/>
          </p:cNvSpPr>
          <p:nvPr>
            <p:ph idx="11" hasCustomPrompt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baseline="0" dirty="0" smtClean="0">
                <a:solidFill>
                  <a:srgbClr val="4B649F"/>
                </a:solidFill>
                <a:latin typeface="Gill Sans MT" panose="020B0502020104020203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/>
          <p:cNvSpPr/>
          <p:nvPr userDrawn="1"/>
        </p:nvSpPr>
        <p:spPr>
          <a:xfrm>
            <a:off x="11379821" y="6251928"/>
            <a:ext cx="632144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855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7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3" r:id="rId2"/>
    <p:sldLayoutId id="2147483677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DeepSeek 分享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78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Go</a:t>
            </a:r>
            <a:r>
              <a:rPr lang="zh-CN" altLang="en-US"/>
              <a:t>语言及其跨语言调用的程序优化技术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4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henweiphd/DeepSeek-MoE-ResourceMap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ewsletter.maartengrootendorst.com/p/a-visual-guide-to-reasoning-llms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s://github.com/chenweiphd/DeepSeek-MoE-ResourceMap" TargetMode="External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henweiphd/DeepSeek-MoE-ResourceMap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60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eepseek-ai/FlashMLA/tree/main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E4935-0061-4288-8CF1-A556F81E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387" y="1707240"/>
            <a:ext cx="8669218" cy="1339874"/>
          </a:xfrm>
        </p:spPr>
        <p:txBody>
          <a:bodyPr/>
          <a:lstStyle/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DeepSeek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系列论文分析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725D9F7-BB5F-4088-98D9-38C7FC5D66FA}"/>
              </a:ext>
            </a:extLst>
          </p:cNvPr>
          <p:cNvSpPr txBox="1"/>
          <p:nvPr/>
        </p:nvSpPr>
        <p:spPr>
          <a:xfrm>
            <a:off x="5041059" y="4680762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DeepSeek-AI Team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BEE15EF-316D-4907-8309-DF97767DB04B}"/>
              </a:ext>
            </a:extLst>
          </p:cNvPr>
          <p:cNvSpPr txBox="1"/>
          <p:nvPr/>
        </p:nvSpPr>
        <p:spPr>
          <a:xfrm>
            <a:off x="1921448" y="2990278"/>
            <a:ext cx="82413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/>
              <a:t>论文列表：</a:t>
            </a:r>
            <a:endParaRPr lang="en-US" altLang="zh-CN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/>
              <a:t>Native Sparse Attention: Hardware-Aligned and Natively Trainable Sparse Attention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/>
              <a:t>DeepSeek-R1: Incentivizing Reasoning Capability in LLMs via Reinforcement Learning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/>
              <a:t>DeepSeekMoE: Towards Ultimate Expert Specialization in Mixture-of-Experts Language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/>
              <a:t>DeepSeek-V3 Technical Report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/>
              <a:t>DeepSeek-Prover-V1.5: Harnessing Proof Assistant Feedback for Reinforcement Learning and Monte-Carlo Tree Search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/>
              <a:t>DeepSeek-Prover: Advancing Theorem Proving in LLMs through Large-Scale Synthetic Data</a:t>
            </a:r>
          </a:p>
        </p:txBody>
      </p:sp>
    </p:spTree>
    <p:extLst>
      <p:ext uri="{BB962C8B-B14F-4D97-AF65-F5344CB8AC3E}">
        <p14:creationId xmlns:p14="http://schemas.microsoft.com/office/powerpoint/2010/main" val="184384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41237E2-BB90-405C-9202-57A56EF2D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</a:t>
            </a:r>
            <a:r>
              <a:rPr lang="zh-CN" altLang="en-US"/>
              <a:t>分享</a:t>
            </a:r>
            <a:r>
              <a:rPr lang="en-US" altLang="zh-CN"/>
              <a:t>——</a:t>
            </a:r>
            <a:r>
              <a:rPr lang="zh-CN" altLang="en-US"/>
              <a:t>报告目录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1E9CF07C-8F71-44BC-BC16-F0E5846074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内容占位符 4">
            <a:extLst>
              <a:ext uri="{FF2B5EF4-FFF2-40B4-BE49-F238E27FC236}">
                <a16:creationId xmlns:a16="http://schemas.microsoft.com/office/drawing/2014/main" id="{3EED91C1-55E8-4992-8A69-A7357E4302E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687927" cy="5296952"/>
          </a:xfrm>
        </p:spPr>
        <p:txBody>
          <a:bodyPr>
            <a:normAutofit/>
          </a:bodyPr>
          <a:lstStyle/>
          <a:p>
            <a:r>
              <a:rPr lang="en-US" altLang="zh-CN" sz="2400"/>
              <a:t> DeepSeek </a:t>
            </a:r>
            <a:r>
              <a:rPr lang="zh-CN" altLang="en-US" sz="2400"/>
              <a:t>概念及训练方法介绍</a:t>
            </a:r>
            <a:endParaRPr lang="en-US" altLang="zh-CN" sz="2000"/>
          </a:p>
          <a:p>
            <a:r>
              <a:rPr lang="en-US" altLang="zh-CN" sz="2400"/>
              <a:t> DeepSeek-R1 </a:t>
            </a:r>
            <a:r>
              <a:rPr lang="zh-CN" altLang="en-US" sz="2400"/>
              <a:t>训练算法</a:t>
            </a:r>
            <a:endParaRPr lang="en-US" altLang="zh-CN" sz="2400"/>
          </a:p>
          <a:p>
            <a:r>
              <a:rPr lang="en-US" altLang="zh-CN" sz="2400"/>
              <a:t> DeepSeek-V3 </a:t>
            </a:r>
            <a:r>
              <a:rPr lang="zh-CN" altLang="en-US" sz="2400"/>
              <a:t>基座模型介绍及训推优化</a:t>
            </a:r>
            <a:endParaRPr lang="en-US" altLang="zh-CN" sz="2400"/>
          </a:p>
          <a:p>
            <a:pPr lvl="1"/>
            <a:r>
              <a:rPr lang="en-US" altLang="zh-CN" sz="2000"/>
              <a:t> </a:t>
            </a:r>
            <a:r>
              <a:rPr lang="zh-CN" altLang="en-US" sz="2000"/>
              <a:t>基座模型算法：</a:t>
            </a:r>
            <a:r>
              <a:rPr lang="en-US" altLang="zh-CN" sz="2000"/>
              <a:t>MLA</a:t>
            </a:r>
            <a:r>
              <a:rPr lang="zh-CN" altLang="en-US" sz="2000"/>
              <a:t>、</a:t>
            </a:r>
            <a:r>
              <a:rPr lang="en-US" altLang="zh-CN" sz="2000"/>
              <a:t>DeepSeekMoE</a:t>
            </a:r>
            <a:r>
              <a:rPr lang="zh-CN" altLang="en-US" sz="2000"/>
              <a:t>、</a:t>
            </a:r>
            <a:r>
              <a:rPr lang="en-US" altLang="zh-CN" sz="2000"/>
              <a:t>NSA</a:t>
            </a:r>
            <a:r>
              <a:rPr lang="zh-CN" altLang="en-US" sz="1600">
                <a:latin typeface="楷体" panose="02010609060101010101" pitchFamily="49" charset="-122"/>
                <a:ea typeface="楷体" panose="02010609060101010101" pitchFamily="49" charset="-122"/>
              </a:rPr>
              <a:t>（稀疏注意力算法）</a:t>
            </a:r>
            <a:endParaRPr lang="en-US" altLang="zh-CN" sz="1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sz="2000"/>
              <a:t> 训推优化技术：底层优化和并行优化</a:t>
            </a:r>
            <a:endParaRPr lang="en-US" altLang="zh-CN" sz="2000"/>
          </a:p>
          <a:p>
            <a:pPr marL="985838" marR="0" lvl="2" indent="-2730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底层算子优化：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FlashMLA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（面向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Hopper GPU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MLA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高效算子库）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&amp;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DeepGEMM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（面向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Hopper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FP8GEMM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算子库）</a:t>
            </a:r>
            <a:endParaRPr lang="en-US" altLang="zh-CN" sz="1600"/>
          </a:p>
          <a:p>
            <a:pPr lvl="2"/>
            <a:r>
              <a:rPr lang="en-US" altLang="zh-CN" sz="1600"/>
              <a:t> </a:t>
            </a:r>
            <a:r>
              <a:rPr lang="zh-CN" altLang="en-US" sz="1600"/>
              <a:t>并行优化：</a:t>
            </a:r>
            <a:r>
              <a:rPr lang="en-US" altLang="zh-CN" sz="1600"/>
              <a:t> DualPipe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（流水线并行）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1600"/>
              <a:t>&amp; EPLB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（专家并行）</a:t>
            </a:r>
            <a:endParaRPr lang="en-US" altLang="zh-CN" sz="1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/>
              <a:t>DeepSeek </a:t>
            </a:r>
            <a:r>
              <a:rPr lang="zh-CN" altLang="en-US" sz="2400"/>
              <a:t>的应用介绍</a:t>
            </a:r>
            <a:endParaRPr lang="en-US" altLang="zh-CN" sz="2400"/>
          </a:p>
        </p:txBody>
      </p:sp>
    </p:spTree>
    <p:extLst>
      <p:ext uri="{BB962C8B-B14F-4D97-AF65-F5344CB8AC3E}">
        <p14:creationId xmlns:p14="http://schemas.microsoft.com/office/powerpoint/2010/main" val="3964374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1BFD1D-4E2B-4343-960B-AAC43BF876CD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en-US" altLang="zh-CN"/>
                  <a:t> DeepSeek </a:t>
                </a:r>
                <a:r>
                  <a:rPr lang="zh-CN" altLang="en-US"/>
                  <a:t>概念</a:t>
                </a:r>
                <a:endParaRPr lang="en-US" altLang="zh-CN"/>
              </a:p>
              <a:p>
                <a:pPr lvl="1"/>
                <a:r>
                  <a:rPr lang="en-US" altLang="zh-CN"/>
                  <a:t> </a:t>
                </a:r>
                <a:r>
                  <a:rPr lang="zh-CN" altLang="en-US"/>
                  <a:t>基座模型：</a:t>
                </a:r>
                <a:r>
                  <a:rPr lang="en-US" altLang="zh-CN"/>
                  <a:t>DeepSeek-V2</a:t>
                </a:r>
                <a:r>
                  <a:rPr lang="zh-CN" altLang="en-US"/>
                  <a:t>、</a:t>
                </a:r>
                <a:r>
                  <a:rPr lang="en-US" altLang="zh-CN"/>
                  <a:t>DeepSeek-V3</a:t>
                </a:r>
              </a:p>
              <a:p>
                <a:pPr lvl="1"/>
                <a:r>
                  <a:rPr lang="en-US" altLang="zh-CN"/>
                  <a:t> </a:t>
                </a:r>
                <a:r>
                  <a:rPr lang="zh-CN" altLang="en-US"/>
                  <a:t>有推理能力的模型：</a:t>
                </a:r>
                <a:r>
                  <a:rPr lang="en-US" altLang="zh-CN"/>
                  <a:t>DeepSeek-R1</a:t>
                </a:r>
                <a:r>
                  <a:rPr lang="zh-CN" altLang="en-US"/>
                  <a:t>模型族</a:t>
                </a:r>
                <a:endParaRPr lang="en-US" altLang="zh-CN"/>
              </a:p>
              <a:p>
                <a:pPr lvl="2"/>
                <a:r>
                  <a:rPr lang="en-US" altLang="zh-CN"/>
                  <a:t> </a:t>
                </a:r>
                <a:r>
                  <a:rPr lang="zh-CN" altLang="en-US"/>
                  <a:t>直接大规模强化学习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altLang="zh-CN">
                    <a:solidFill>
                      <a:srgbClr val="FF0000"/>
                    </a:solidFill>
                  </a:rPr>
                  <a:t>DeepSeek-R1-Zero</a:t>
                </a:r>
                <a:r>
                  <a:rPr lang="en-US" altLang="zh-CN"/>
                  <a:t> </a:t>
                </a:r>
                <a:r>
                  <a:rPr lang="zh-CN" altLang="en-US"/>
                  <a:t>及其他蒸馏小模型</a:t>
                </a:r>
                <a:endParaRPr lang="en-US" altLang="zh-CN"/>
              </a:p>
              <a:p>
                <a:pPr lvl="2"/>
                <a:r>
                  <a:rPr lang="en-US" altLang="zh-CN"/>
                  <a:t> </a:t>
                </a:r>
                <a:r>
                  <a:rPr lang="zh-CN" altLang="en-US"/>
                  <a:t>多阶段训练方法（</a:t>
                </a:r>
                <a:r>
                  <a:rPr lang="en-US" altLang="zh-CN"/>
                  <a:t>SFT+RL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/>
                  <a:t> </a:t>
                </a:r>
                <a:r>
                  <a:rPr lang="en-US" altLang="zh-CN"/>
                  <a:t>DeepSeek-R1 </a:t>
                </a:r>
                <a:r>
                  <a:rPr lang="zh-CN" altLang="en-US"/>
                  <a:t>满血版等及其他蒸馏小模型</a:t>
                </a:r>
                <a:endParaRPr lang="en-US" altLang="zh-CN"/>
              </a:p>
            </p:txBody>
          </p:sp>
        </mc:Choice>
        <mc:Fallback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1BFD1D-4E2B-4343-960B-AAC43BF87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44993293-1180-4600-97DF-367B819D3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/>
              <a:t>DeepSeek </a:t>
            </a:r>
            <a:r>
              <a:rPr lang="zh-CN" altLang="en-US" sz="4000"/>
              <a:t>概念及训练方法介绍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5D8E88-1EDC-43C6-883C-3A1F085750FB}"/>
              </a:ext>
            </a:extLst>
          </p:cNvPr>
          <p:cNvSpPr txBox="1"/>
          <p:nvPr/>
        </p:nvSpPr>
        <p:spPr>
          <a:xfrm>
            <a:off x="9997977" y="919698"/>
            <a:ext cx="1888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hlinkClick r:id="rId3"/>
              </a:rPr>
              <a:t>DeepSeek</a:t>
            </a:r>
            <a:r>
              <a:rPr lang="zh-CN" altLang="en-US" sz="1600">
                <a:hlinkClick r:id="rId3"/>
              </a:rPr>
              <a:t>资源汇总</a:t>
            </a:r>
            <a:endParaRPr lang="zh-CN" altLang="en-US" sz="160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1359917-EEF2-4867-8BE1-D6DBEE849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08" y="2924449"/>
            <a:ext cx="3436938" cy="342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AC771B1-587E-4E68-B3D5-5E063A4D732F}"/>
              </a:ext>
            </a:extLst>
          </p:cNvPr>
          <p:cNvSpPr txBox="1"/>
          <p:nvPr/>
        </p:nvSpPr>
        <p:spPr>
          <a:xfrm>
            <a:off x="6630406" y="6488667"/>
            <a:ext cx="3049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训练获得</a:t>
            </a:r>
            <a:r>
              <a:rPr lang="en-US" altLang="zh-CN"/>
              <a:t>DeepSeek-R1-Zero</a:t>
            </a:r>
            <a:endParaRPr lang="zh-CN" alt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F67F7C24-7F63-454A-998F-97CB124EC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13" y="3188889"/>
            <a:ext cx="4535746" cy="159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E2EFBD6-9735-4A1D-8C18-EE6D4AC39832}"/>
              </a:ext>
            </a:extLst>
          </p:cNvPr>
          <p:cNvSpPr txBox="1"/>
          <p:nvPr/>
        </p:nvSpPr>
        <p:spPr>
          <a:xfrm>
            <a:off x="1967772" y="4806957"/>
            <a:ext cx="16455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0" i="0">
                <a:solidFill>
                  <a:srgbClr val="363737"/>
                </a:solidFill>
                <a:effectLst/>
                <a:latin typeface="Spectral"/>
              </a:rPr>
              <a:t>系统提示符</a:t>
            </a: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163320-94E8-4214-B63A-A1DEA47FB740}"/>
              </a:ext>
            </a:extLst>
          </p:cNvPr>
          <p:cNvSpPr txBox="1"/>
          <p:nvPr/>
        </p:nvSpPr>
        <p:spPr>
          <a:xfrm>
            <a:off x="178002" y="6130766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/>
              <a:t>图片来源：</a:t>
            </a:r>
            <a:r>
              <a:rPr lang="en-US" altLang="zh-CN" sz="1400"/>
              <a:t> </a:t>
            </a:r>
            <a:r>
              <a:rPr lang="en-US" altLang="zh-CN" sz="1400">
                <a:hlinkClick r:id="rId6"/>
              </a:rPr>
              <a:t>Maarten Grootendorst</a:t>
            </a:r>
            <a:endParaRPr lang="en-US" altLang="zh-CN" sz="1400"/>
          </a:p>
          <a:p>
            <a:r>
              <a:rPr lang="zh-CN" altLang="en-US" sz="1400"/>
              <a:t>以下类似风格的图不再注明</a:t>
            </a:r>
          </a:p>
        </p:txBody>
      </p:sp>
    </p:spTree>
    <p:extLst>
      <p:ext uri="{BB962C8B-B14F-4D97-AF65-F5344CB8AC3E}">
        <p14:creationId xmlns:p14="http://schemas.microsoft.com/office/powerpoint/2010/main" val="2935312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1BFD1D-4E2B-4343-960B-AAC43BF876CD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en-US" altLang="zh-CN"/>
                  <a:t> DeepSeek </a:t>
                </a:r>
                <a:r>
                  <a:rPr lang="zh-CN" altLang="en-US"/>
                  <a:t>概念</a:t>
                </a:r>
                <a:endParaRPr lang="en-US" altLang="zh-CN"/>
              </a:p>
              <a:p>
                <a:pPr lvl="1"/>
                <a:r>
                  <a:rPr lang="en-US" altLang="zh-CN"/>
                  <a:t> </a:t>
                </a:r>
                <a:r>
                  <a:rPr lang="zh-CN" altLang="en-US"/>
                  <a:t>基座模型：</a:t>
                </a:r>
                <a:r>
                  <a:rPr lang="en-US" altLang="zh-CN"/>
                  <a:t>DeepSeek-V2</a:t>
                </a:r>
                <a:r>
                  <a:rPr lang="zh-CN" altLang="en-US"/>
                  <a:t>、</a:t>
                </a:r>
                <a:r>
                  <a:rPr lang="en-US" altLang="zh-CN"/>
                  <a:t>DeepSeek-V3</a:t>
                </a:r>
              </a:p>
              <a:p>
                <a:pPr lvl="1"/>
                <a:r>
                  <a:rPr lang="en-US" altLang="zh-CN"/>
                  <a:t> </a:t>
                </a:r>
                <a:r>
                  <a:rPr lang="zh-CN" altLang="en-US"/>
                  <a:t>有推理能力的模型：</a:t>
                </a:r>
                <a:r>
                  <a:rPr lang="en-US" altLang="zh-CN"/>
                  <a:t>DeepSeek-R1</a:t>
                </a:r>
                <a:r>
                  <a:rPr lang="zh-CN" altLang="en-US"/>
                  <a:t>模型族</a:t>
                </a:r>
                <a:endParaRPr lang="en-US" altLang="zh-CN"/>
              </a:p>
              <a:p>
                <a:pPr lvl="2"/>
                <a:r>
                  <a:rPr lang="en-US" altLang="zh-CN"/>
                  <a:t> </a:t>
                </a:r>
                <a:r>
                  <a:rPr lang="zh-CN" altLang="en-US"/>
                  <a:t>直接大规模强化学习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altLang="zh-CN"/>
                  <a:t>DeepSeek-R1-Zero </a:t>
                </a:r>
                <a:r>
                  <a:rPr lang="zh-CN" altLang="en-US"/>
                  <a:t>及其他蒸馏小模型</a:t>
                </a:r>
                <a:endParaRPr lang="en-US" altLang="zh-CN"/>
              </a:p>
              <a:p>
                <a:pPr lvl="2"/>
                <a:r>
                  <a:rPr lang="en-US" altLang="zh-CN"/>
                  <a:t> </a:t>
                </a:r>
                <a:r>
                  <a:rPr lang="zh-CN" altLang="en-US"/>
                  <a:t>多阶段训练方法（</a:t>
                </a:r>
                <a:r>
                  <a:rPr lang="en-US" altLang="zh-CN"/>
                  <a:t>SFT+RL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/>
                  <a:t> </a:t>
                </a:r>
                <a:r>
                  <a:rPr lang="en-US" altLang="zh-CN">
                    <a:solidFill>
                      <a:srgbClr val="FF0000"/>
                    </a:solidFill>
                  </a:rPr>
                  <a:t>DeepSeek-R1</a:t>
                </a:r>
                <a:r>
                  <a:rPr lang="en-US" altLang="zh-CN"/>
                  <a:t> </a:t>
                </a:r>
                <a:r>
                  <a:rPr lang="zh-CN" altLang="en-US"/>
                  <a:t>满血版等及其他蒸馏小模型</a:t>
                </a:r>
                <a:endParaRPr lang="en-US" altLang="zh-CN"/>
              </a:p>
              <a:p>
                <a:pPr lvl="3"/>
                <a:r>
                  <a:rPr lang="zh-CN" altLang="en-US"/>
                  <a:t>  </a:t>
                </a:r>
                <a:r>
                  <a:rPr lang="zh-CN" altLang="en-US" sz="1600">
                    <a:latin typeface="楷体" panose="02010609060101010101" pitchFamily="49" charset="-122"/>
                    <a:ea typeface="楷体" panose="02010609060101010101" pitchFamily="49" charset="-122"/>
                  </a:rPr>
                  <a:t>冷启动：使用小型高质量推理数据集（≈</a:t>
                </a:r>
                <a:r>
                  <a:rPr lang="en-US" altLang="zh-CN" sz="1600">
                    <a:latin typeface="楷体" panose="02010609060101010101" pitchFamily="49" charset="-122"/>
                    <a:ea typeface="楷体" panose="02010609060101010101" pitchFamily="49" charset="-122"/>
                  </a:rPr>
                  <a:t>5.000 </a:t>
                </a:r>
                <a:r>
                  <a:rPr lang="zh-CN" altLang="en-US" sz="1600">
                    <a:latin typeface="楷体" panose="02010609060101010101" pitchFamily="49" charset="-122"/>
                    <a:ea typeface="楷体" panose="02010609060101010101" pitchFamily="49" charset="-122"/>
                  </a:rPr>
                  <a:t>个标记）进行了微调，防止冷启动问题导致可读性差</a:t>
                </a:r>
              </a:p>
              <a:p>
                <a:pPr lvl="3"/>
                <a:r>
                  <a:rPr lang="zh-CN" altLang="en-US" sz="1600">
                    <a:latin typeface="楷体" panose="02010609060101010101" pitchFamily="49" charset="-122"/>
                    <a:ea typeface="楷体" panose="02010609060101010101" pitchFamily="49" charset="-122"/>
                  </a:rPr>
                  <a:t> 面向推理的强化学习</a:t>
                </a:r>
              </a:p>
              <a:p>
                <a:pPr lvl="3"/>
                <a:r>
                  <a:rPr lang="en-US" altLang="zh-CN" sz="1600">
                    <a:latin typeface="楷体" panose="02010609060101010101" pitchFamily="49" charset="-122"/>
                    <a:ea typeface="楷体" panose="02010609060101010101" pitchFamily="49" charset="-122"/>
                  </a:rPr>
                  <a:t> Rejection Sampling</a:t>
                </a:r>
              </a:p>
              <a:p>
                <a:pPr lvl="3"/>
                <a:r>
                  <a:rPr lang="zh-CN" altLang="en-US" sz="1600">
                    <a:latin typeface="楷体" panose="02010609060101010101" pitchFamily="49" charset="-122"/>
                    <a:ea typeface="楷体" panose="02010609060101010101" pitchFamily="49" charset="-122"/>
                  </a:rPr>
                  <a:t> 监督微调</a:t>
                </a:r>
              </a:p>
              <a:p>
                <a:pPr lvl="3"/>
                <a:r>
                  <a:rPr lang="zh-CN" altLang="en-US" sz="1600">
                    <a:latin typeface="楷体" panose="02010609060101010101" pitchFamily="49" charset="-122"/>
                    <a:ea typeface="楷体" panose="02010609060101010101" pitchFamily="49" charset="-122"/>
                  </a:rPr>
                  <a:t> 适用于所有场景的强化学习</a:t>
                </a:r>
              </a:p>
              <a:p>
                <a:pPr lvl="3"/>
                <a:endParaRPr lang="en-US" altLang="zh-CN"/>
              </a:p>
            </p:txBody>
          </p:sp>
        </mc:Choice>
        <mc:Fallback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1BFD1D-4E2B-4343-960B-AAC43BF87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44993293-1180-4600-97DF-367B819D3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/>
              <a:t>DeepSeek </a:t>
            </a:r>
            <a:r>
              <a:rPr lang="zh-CN" altLang="en-US" sz="4000"/>
              <a:t>概念及训练方法介绍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5D8E88-1EDC-43C6-883C-3A1F085750FB}"/>
              </a:ext>
            </a:extLst>
          </p:cNvPr>
          <p:cNvSpPr txBox="1"/>
          <p:nvPr/>
        </p:nvSpPr>
        <p:spPr>
          <a:xfrm>
            <a:off x="9997977" y="919698"/>
            <a:ext cx="1888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hlinkClick r:id="rId3"/>
              </a:rPr>
              <a:t>DeepSeek</a:t>
            </a:r>
            <a:r>
              <a:rPr lang="zh-CN" altLang="en-US" sz="1600">
                <a:hlinkClick r:id="rId3"/>
              </a:rPr>
              <a:t>资源汇总</a:t>
            </a:r>
            <a:endParaRPr lang="zh-CN" altLang="en-US" sz="160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DDCC9EB-18D3-4605-A98D-C8A2D866A7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6" r="16906"/>
          <a:stretch/>
        </p:blipFill>
        <p:spPr bwMode="auto">
          <a:xfrm>
            <a:off x="410876" y="4610276"/>
            <a:ext cx="1635448" cy="120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B03EF38-4C4F-4A61-B04B-187594A37E2C}"/>
              </a:ext>
            </a:extLst>
          </p:cNvPr>
          <p:cNvSpPr txBox="1"/>
          <p:nvPr/>
        </p:nvSpPr>
        <p:spPr>
          <a:xfrm>
            <a:off x="461226" y="6426923"/>
            <a:ext cx="16455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第一步：冷启动</a:t>
            </a:r>
            <a:endParaRPr lang="zh-CN" altLang="en-US" sz="1400" b="1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8F52ED2-E385-4579-8768-8D19B378B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700" y="4434478"/>
            <a:ext cx="2102716" cy="178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7D67A5A-278E-402B-A87F-5966BA613B18}"/>
              </a:ext>
            </a:extLst>
          </p:cNvPr>
          <p:cNvSpPr txBox="1"/>
          <p:nvPr/>
        </p:nvSpPr>
        <p:spPr>
          <a:xfrm>
            <a:off x="2531048" y="6319201"/>
            <a:ext cx="1645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第二步：面向推理的强化学习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3806EA43-04DE-415E-B770-995702322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103" y="3487550"/>
            <a:ext cx="2555372" cy="27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D0456C8-5297-4FC2-86A8-6FDFAC99F649}"/>
              </a:ext>
            </a:extLst>
          </p:cNvPr>
          <p:cNvSpPr txBox="1"/>
          <p:nvPr/>
        </p:nvSpPr>
        <p:spPr>
          <a:xfrm>
            <a:off x="4813693" y="6319201"/>
            <a:ext cx="2156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第三步：生成合成推理数据，用于后期的监督微调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72918D68-3274-4D95-BEBE-E2F8139C5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0" r="2648"/>
          <a:stretch/>
        </p:blipFill>
        <p:spPr bwMode="auto">
          <a:xfrm>
            <a:off x="7359511" y="4574805"/>
            <a:ext cx="2054738" cy="127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82717C2D-9F8E-4F53-991F-C0104B544A5D}"/>
              </a:ext>
            </a:extLst>
          </p:cNvPr>
          <p:cNvSpPr txBox="1"/>
          <p:nvPr/>
        </p:nvSpPr>
        <p:spPr>
          <a:xfrm>
            <a:off x="7564121" y="6426923"/>
            <a:ext cx="16455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第四步：监督微调</a:t>
            </a:r>
            <a:endParaRPr lang="zh-CN" altLang="en-US" sz="1400" b="1"/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62385B4E-1631-4E6B-B536-EF0E3788E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202" y="3459353"/>
            <a:ext cx="2742366" cy="27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B426684E-AF4B-45FF-8A6D-3A3E504E09FA}"/>
              </a:ext>
            </a:extLst>
          </p:cNvPr>
          <p:cNvSpPr txBox="1"/>
          <p:nvPr/>
        </p:nvSpPr>
        <p:spPr>
          <a:xfrm>
            <a:off x="9855492" y="6426923"/>
            <a:ext cx="2031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第五步：适应偏好场景</a:t>
            </a:r>
            <a:endParaRPr lang="zh-CN" altLang="en-US" sz="1400" b="1"/>
          </a:p>
        </p:txBody>
      </p:sp>
      <p:sp>
        <p:nvSpPr>
          <p:cNvPr id="3" name="箭头: 右 2">
            <a:extLst>
              <a:ext uri="{FF2B5EF4-FFF2-40B4-BE49-F238E27FC236}">
                <a16:creationId xmlns:a16="http://schemas.microsoft.com/office/drawing/2014/main" id="{758B2803-F064-48D7-BD22-D15782A2CA6B}"/>
              </a:ext>
            </a:extLst>
          </p:cNvPr>
          <p:cNvSpPr/>
          <p:nvPr/>
        </p:nvSpPr>
        <p:spPr>
          <a:xfrm>
            <a:off x="2070762" y="6470036"/>
            <a:ext cx="326283" cy="221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E6541A63-F69A-4A6E-8766-51C32BD3478D}"/>
              </a:ext>
            </a:extLst>
          </p:cNvPr>
          <p:cNvSpPr/>
          <p:nvPr/>
        </p:nvSpPr>
        <p:spPr>
          <a:xfrm>
            <a:off x="4303319" y="6470036"/>
            <a:ext cx="326283" cy="221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4E5D036E-1B8F-43CD-B025-D99B6121BEDF}"/>
              </a:ext>
            </a:extLst>
          </p:cNvPr>
          <p:cNvSpPr/>
          <p:nvPr/>
        </p:nvSpPr>
        <p:spPr>
          <a:xfrm>
            <a:off x="7197708" y="6470036"/>
            <a:ext cx="326283" cy="221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86D40B37-B995-45EC-BB10-6C12E8AEC805}"/>
              </a:ext>
            </a:extLst>
          </p:cNvPr>
          <p:cNvSpPr/>
          <p:nvPr/>
        </p:nvSpPr>
        <p:spPr>
          <a:xfrm>
            <a:off x="9376653" y="6470036"/>
            <a:ext cx="326283" cy="221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694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1BFD1D-4E2B-4343-960B-AAC43BF876CD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en-US" altLang="zh-CN"/>
                  <a:t> DeepSeek </a:t>
                </a:r>
                <a:r>
                  <a:rPr lang="zh-CN" altLang="en-US"/>
                  <a:t>概念</a:t>
                </a:r>
                <a:endParaRPr lang="en-US" altLang="zh-CN"/>
              </a:p>
              <a:p>
                <a:pPr lvl="1"/>
                <a:r>
                  <a:rPr lang="en-US" altLang="zh-CN"/>
                  <a:t> </a:t>
                </a:r>
                <a:r>
                  <a:rPr lang="zh-CN" altLang="en-US"/>
                  <a:t>基座模型：</a:t>
                </a:r>
                <a:r>
                  <a:rPr lang="en-US" altLang="zh-CN"/>
                  <a:t>DeepSeek-V2</a:t>
                </a:r>
                <a:r>
                  <a:rPr lang="zh-CN" altLang="en-US"/>
                  <a:t>、</a:t>
                </a:r>
                <a:r>
                  <a:rPr lang="en-US" altLang="zh-CN"/>
                  <a:t>DeepSeek-V3</a:t>
                </a:r>
              </a:p>
              <a:p>
                <a:pPr lvl="1"/>
                <a:r>
                  <a:rPr lang="en-US" altLang="zh-CN"/>
                  <a:t> </a:t>
                </a:r>
                <a:r>
                  <a:rPr lang="zh-CN" altLang="en-US"/>
                  <a:t>有推理能力的模型：</a:t>
                </a:r>
                <a:r>
                  <a:rPr lang="en-US" altLang="zh-CN"/>
                  <a:t>DeepSeek-R1</a:t>
                </a:r>
                <a:r>
                  <a:rPr lang="zh-CN" altLang="en-US"/>
                  <a:t>模型族</a:t>
                </a:r>
                <a:endParaRPr lang="en-US" altLang="zh-CN"/>
              </a:p>
              <a:p>
                <a:pPr lvl="2"/>
                <a:r>
                  <a:rPr lang="en-US" altLang="zh-CN"/>
                  <a:t> </a:t>
                </a:r>
                <a:r>
                  <a:rPr lang="zh-CN" altLang="en-US"/>
                  <a:t>直接大规模强化学习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altLang="zh-CN"/>
                  <a:t>DeepSeek-R1-Zero </a:t>
                </a:r>
                <a:r>
                  <a:rPr lang="zh-CN" altLang="en-US"/>
                  <a:t>及其他蒸馏小模型</a:t>
                </a:r>
                <a:endParaRPr lang="en-US" altLang="zh-CN"/>
              </a:p>
              <a:p>
                <a:pPr lvl="2"/>
                <a:r>
                  <a:rPr lang="en-US" altLang="zh-CN"/>
                  <a:t> </a:t>
                </a:r>
                <a:r>
                  <a:rPr lang="zh-CN" altLang="en-US"/>
                  <a:t>多阶段训练方法（</a:t>
                </a:r>
                <a:r>
                  <a:rPr lang="en-US" altLang="zh-CN"/>
                  <a:t>SFT+RL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/>
                  <a:t> </a:t>
                </a:r>
                <a:r>
                  <a:rPr lang="en-US" altLang="zh-CN"/>
                  <a:t>DeepSeek-R1 </a:t>
                </a:r>
                <a:r>
                  <a:rPr lang="zh-CN" altLang="en-US"/>
                  <a:t>满血版等及</a:t>
                </a:r>
                <a:r>
                  <a:rPr lang="zh-CN" altLang="en-US">
                    <a:solidFill>
                      <a:srgbClr val="FF0000"/>
                    </a:solidFill>
                  </a:rPr>
                  <a:t>其他蒸馏小模型</a:t>
                </a:r>
                <a:endParaRPr lang="en-US" altLang="zh-CN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1BFD1D-4E2B-4343-960B-AAC43BF87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44993293-1180-4600-97DF-367B819D3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/>
              <a:t>DeepSeek </a:t>
            </a:r>
            <a:r>
              <a:rPr lang="zh-CN" altLang="en-US" sz="4000"/>
              <a:t>概念及训练方法介绍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5D8E88-1EDC-43C6-883C-3A1F085750FB}"/>
              </a:ext>
            </a:extLst>
          </p:cNvPr>
          <p:cNvSpPr txBox="1"/>
          <p:nvPr/>
        </p:nvSpPr>
        <p:spPr>
          <a:xfrm>
            <a:off x="9997977" y="919698"/>
            <a:ext cx="1888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hlinkClick r:id="rId3"/>
              </a:rPr>
              <a:t>DeepSeek</a:t>
            </a:r>
            <a:r>
              <a:rPr lang="zh-CN" altLang="en-US" sz="1600">
                <a:hlinkClick r:id="rId3"/>
              </a:rPr>
              <a:t>资源汇总</a:t>
            </a:r>
            <a:endParaRPr lang="zh-CN" altLang="en-US" sz="160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A385A0A-79CF-4EE0-8CD7-D94F2DFB3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30" y="3350024"/>
            <a:ext cx="4067133" cy="228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EE4D38B-B66A-4D14-BCC4-3A355DF1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799" y="3350024"/>
            <a:ext cx="5186971" cy="225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31A3C867-D9E8-43AA-BA37-1D077778107B}"/>
              </a:ext>
            </a:extLst>
          </p:cNvPr>
          <p:cNvSpPr txBox="1"/>
          <p:nvPr/>
        </p:nvSpPr>
        <p:spPr>
          <a:xfrm>
            <a:off x="646525" y="5770331"/>
            <a:ext cx="48277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0" i="0">
                <a:solidFill>
                  <a:srgbClr val="363737"/>
                </a:solidFill>
                <a:effectLst/>
                <a:latin typeface="Spectral"/>
              </a:rPr>
              <a:t> </a:t>
            </a:r>
            <a:r>
              <a:rPr lang="en-US" altLang="zh-CN" sz="1400" b="0" i="0">
                <a:solidFill>
                  <a:srgbClr val="363737"/>
                </a:solidFill>
                <a:effectLst/>
                <a:latin typeface="Spectral"/>
              </a:rPr>
              <a:t>DeepSeek-R1 </a:t>
            </a:r>
            <a:r>
              <a:rPr lang="zh-CN" altLang="en-US" sz="1400" b="0" i="0">
                <a:solidFill>
                  <a:srgbClr val="363737"/>
                </a:solidFill>
                <a:effectLst/>
                <a:latin typeface="Spectral"/>
              </a:rPr>
              <a:t>用作</a:t>
            </a:r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教师</a:t>
            </a:r>
            <a:r>
              <a:rPr lang="zh-CN" altLang="en-US" sz="1400" b="0" i="0">
                <a:solidFill>
                  <a:srgbClr val="363737"/>
                </a:solidFill>
                <a:effectLst/>
                <a:latin typeface="Spectral"/>
              </a:rPr>
              <a:t>模型，将较小的模型用作</a:t>
            </a:r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学生</a:t>
            </a:r>
            <a:r>
              <a:rPr lang="zh-CN" altLang="en-US" sz="1400" b="0" i="0">
                <a:solidFill>
                  <a:srgbClr val="363737"/>
                </a:solidFill>
                <a:effectLst/>
                <a:latin typeface="Spectral"/>
              </a:rPr>
              <a:t>模型。这两个模型都带有提示，并且必须生成标记概率分布。在培训期间，</a:t>
            </a:r>
            <a:r>
              <a:rPr lang="zh-CN" altLang="en-US" sz="1400" b="1" i="0">
                <a:solidFill>
                  <a:srgbClr val="363737"/>
                </a:solidFill>
                <a:effectLst/>
                <a:latin typeface="Spectral"/>
              </a:rPr>
              <a:t>学生</a:t>
            </a:r>
            <a:r>
              <a:rPr lang="zh-CN" altLang="en-US" sz="1400" b="0" i="0">
                <a:solidFill>
                  <a:srgbClr val="363737"/>
                </a:solidFill>
                <a:effectLst/>
                <a:latin typeface="Spectral"/>
              </a:rPr>
              <a:t>将尝试密切关注老师的分布。</a:t>
            </a:r>
            <a:endParaRPr lang="zh-CN" altLang="en-US" sz="140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6F5C0DF-4703-4748-9381-7B3966E8917D}"/>
              </a:ext>
            </a:extLst>
          </p:cNvPr>
          <p:cNvSpPr txBox="1"/>
          <p:nvPr/>
        </p:nvSpPr>
        <p:spPr>
          <a:xfrm>
            <a:off x="6864042" y="5854992"/>
            <a:ext cx="4149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i="0">
                <a:solidFill>
                  <a:srgbClr val="363737"/>
                </a:solidFill>
                <a:effectLst/>
                <a:latin typeface="Spectral"/>
              </a:rPr>
              <a:t>使用之前合成的</a:t>
            </a:r>
            <a:r>
              <a:rPr lang="en-US" altLang="zh-CN" sz="1600" i="0">
                <a:solidFill>
                  <a:srgbClr val="363737"/>
                </a:solidFill>
                <a:effectLst/>
                <a:latin typeface="Spectral"/>
              </a:rPr>
              <a:t>80k</a:t>
            </a:r>
            <a:r>
              <a:rPr lang="zh-CN" altLang="en-US" sz="1600" i="0">
                <a:solidFill>
                  <a:srgbClr val="363737"/>
                </a:solidFill>
                <a:effectLst/>
                <a:latin typeface="Spectral"/>
              </a:rPr>
              <a:t>条推理数据进行蒸馏</a:t>
            </a: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46739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79D11-694D-4CC4-9E9C-34A564A1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DeepSeek-R1</a:t>
            </a:r>
            <a:r>
              <a:rPr lang="zh-CN" altLang="en-US"/>
              <a:t>训练算法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4EAB76B-D921-465A-903B-821FE5D1F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报告人：王贺</a:t>
            </a:r>
          </a:p>
        </p:txBody>
      </p:sp>
    </p:spTree>
    <p:extLst>
      <p:ext uri="{BB962C8B-B14F-4D97-AF65-F5344CB8AC3E}">
        <p14:creationId xmlns:p14="http://schemas.microsoft.com/office/powerpoint/2010/main" val="3297841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3F693BE-4060-9140-178D-67FDD9FDAE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Math Pre-Training at Scale</a:t>
            </a:r>
          </a:p>
          <a:p>
            <a:pPr lvl="1"/>
            <a:r>
              <a:rPr lang="en-US" altLang="zh-CN" dirty="0"/>
              <a:t>data selection pipeline</a:t>
            </a:r>
          </a:p>
          <a:p>
            <a:pPr lvl="1"/>
            <a:r>
              <a:rPr lang="en-US" altLang="zh-CN" dirty="0" err="1"/>
              <a:t>DeepSeekMath</a:t>
            </a:r>
            <a:r>
              <a:rPr lang="en-US" altLang="zh-CN" dirty="0"/>
              <a:t> Corpus, a high-quality dataset of 120B tokens from web pages</a:t>
            </a:r>
          </a:p>
          <a:p>
            <a:pPr lvl="1"/>
            <a:r>
              <a:rPr lang="en-US" altLang="zh-CN" dirty="0"/>
              <a:t>pre-trained base model </a:t>
            </a:r>
            <a:r>
              <a:rPr lang="en-US" altLang="zh-CN" dirty="0" err="1"/>
              <a:t>DeepSeekMath</a:t>
            </a:r>
            <a:r>
              <a:rPr lang="en-US" altLang="zh-CN" dirty="0"/>
              <a:t>-Base 7B</a:t>
            </a:r>
          </a:p>
          <a:p>
            <a:pPr lvl="1"/>
            <a:r>
              <a:rPr lang="en-US" altLang="zh-CN" dirty="0"/>
              <a:t>Does code training improve reasoning abilities?</a:t>
            </a:r>
          </a:p>
          <a:p>
            <a:r>
              <a:rPr lang="en-US" altLang="zh-CN" dirty="0"/>
              <a:t>Exploration and Analysis of Reinforcement Learning</a:t>
            </a:r>
          </a:p>
          <a:p>
            <a:pPr lvl="1"/>
            <a:r>
              <a:rPr lang="en-US" altLang="zh-CN" dirty="0"/>
              <a:t>GRPO</a:t>
            </a:r>
          </a:p>
          <a:p>
            <a:pPr lvl="1"/>
            <a:r>
              <a:rPr lang="en-US" altLang="zh-CN" dirty="0"/>
              <a:t>a unified paradigm to understand different methods</a:t>
            </a:r>
          </a:p>
          <a:p>
            <a:pPr lvl="1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61448A1-74BF-6D4F-AEBC-3C1B529B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Contributions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9466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FCF32-5498-997A-BA40-BECBC8F96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82AB63D-54AF-D8EB-A713-2279BEA5F33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167428" y="839045"/>
            <a:ext cx="9857143" cy="420000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A80D02D4-76AD-6ED2-2384-97E4C897B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DeepSeekMath</a:t>
            </a:r>
            <a:r>
              <a:rPr lang="en-US" altLang="zh-CN" dirty="0"/>
              <a:t> Corpus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108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57DAF-D0A1-0127-2125-6E7A4B36B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F116D54-98A6-E9BB-D153-3CF3CD5F3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/>
              <a:t>Does code training improve reasoning abilities?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F0DA79E-3ACA-DF05-0F63-CFD7E27C9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190" y="1013563"/>
            <a:ext cx="9847619" cy="5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26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2DF40-4E2E-ECA0-0063-7C794B25A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12D8FF1-C293-54E4-DB2C-F2D821092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/>
              <a:t>Does code training improve reasoning abilities?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A1F27BD-A59F-BE5D-5A95-82527E566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714" y="1361434"/>
            <a:ext cx="9828571" cy="32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46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C1DD7-503B-A8B0-E9C5-984AD84D1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183C4397-D240-A048-58DE-19DCDD6F7A7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010286" y="954397"/>
            <a:ext cx="10171428" cy="4104762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03AD622-1D4B-6241-2D4C-8073EAE10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GRPO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8068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68C88-E881-A4C9-7E6A-F26D52561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4152820-B71A-15F3-10E3-609C584508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43594" y="1253612"/>
            <a:ext cx="9904762" cy="4495238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84EFC4E5-4AF7-821F-D99D-3F90DC66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GRPO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5640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14A75-7920-94CA-C3E0-9424A52C5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167B0864-FDBE-3A52-3DBD-55E2806CE12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2211911"/>
                <a:ext cx="11792198" cy="3979522"/>
              </a:xfrm>
            </p:spPr>
            <p:txBody>
              <a:bodyPr/>
              <a:lstStyle/>
              <a:p>
                <a:r>
                  <a:rPr lang="en-US" altLang="zh-CN" dirty="0"/>
                  <a:t>Data Source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altLang="zh-CN" i="1" dirty="0"/>
              </a:p>
              <a:p>
                <a:r>
                  <a:rPr lang="en-US" altLang="zh-CN" dirty="0"/>
                  <a:t>Reward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altLang="zh-CN" i="1" dirty="0"/>
                          <m:t>π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𝑟𝑓</m:t>
                        </m:r>
                      </m:sub>
                    </m:sSub>
                  </m:oMath>
                </a14:m>
                <a:endParaRPr lang="en-US" altLang="zh-CN" i="1" dirty="0"/>
              </a:p>
              <a:p>
                <a:r>
                  <a:rPr lang="en-US" altLang="zh-CN" dirty="0"/>
                  <a:t>Algorithm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167B0864-FDBE-3A52-3DBD-55E2806CE1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2211911"/>
                <a:ext cx="11792198" cy="3979522"/>
              </a:xfrm>
              <a:blipFill>
                <a:blip r:embed="rId2"/>
                <a:stretch>
                  <a:fillRect l="-517" t="-3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9D4AD327-6F73-45F2-7DA3-E470F02F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dirty="0"/>
              <a:t>A unified paradigm to understand different methods</a:t>
            </a:r>
            <a:endParaRPr lang="zh-CN" altLang="en-US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934366-6A54-8D70-6098-39ACCAFC6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143" y="811911"/>
            <a:ext cx="7285714" cy="140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06C8578-85A2-E00F-D090-F2844D963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047" y="3916954"/>
            <a:ext cx="8961905" cy="2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89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79D11-694D-4CC4-9E9C-34A564A1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/>
              <a:t>DeepSeek-V3 </a:t>
            </a:r>
            <a:r>
              <a:rPr lang="zh-CN" altLang="en-US" sz="4000"/>
              <a:t>基座模型</a:t>
            </a:r>
            <a:br>
              <a:rPr lang="en-US" altLang="zh-CN" sz="4000"/>
            </a:br>
            <a:r>
              <a:rPr lang="zh-CN" altLang="en-US" sz="4000"/>
              <a:t>及训推优化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4EAB76B-D921-465A-903B-821FE5D1F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报告人：刘硕 孙策</a:t>
            </a:r>
          </a:p>
        </p:txBody>
      </p:sp>
    </p:spTree>
    <p:extLst>
      <p:ext uri="{BB962C8B-B14F-4D97-AF65-F5344CB8AC3E}">
        <p14:creationId xmlns:p14="http://schemas.microsoft.com/office/powerpoint/2010/main" val="4260848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DB1FD8B-3472-4B4F-8AD7-06BBB29BF0B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8"/>
            <a:ext cx="4739292" cy="5296952"/>
          </a:xfrm>
        </p:spPr>
        <p:txBody>
          <a:bodyPr>
            <a:normAutofit/>
          </a:bodyPr>
          <a:lstStyle/>
          <a:p>
            <a:r>
              <a:rPr lang="zh-CN" altLang="en-US" sz="2400"/>
              <a:t>主要架构特点</a:t>
            </a:r>
            <a:endParaRPr lang="en-US" altLang="zh-CN" sz="2400"/>
          </a:p>
          <a:p>
            <a:pPr lvl="1"/>
            <a:r>
              <a:rPr lang="zh-CN" altLang="en-US" sz="2000"/>
              <a:t> 多头潜注意力（</a:t>
            </a:r>
            <a:r>
              <a:rPr lang="en-US" altLang="zh-CN" sz="2000"/>
              <a:t>MLA)</a:t>
            </a:r>
            <a:r>
              <a:rPr lang="zh-CN" altLang="en-US" sz="2000"/>
              <a:t> </a:t>
            </a:r>
            <a:endParaRPr lang="en-US" altLang="zh-CN" sz="2000"/>
          </a:p>
          <a:p>
            <a:pPr lvl="2"/>
            <a:r>
              <a:rPr lang="en-US" altLang="zh-CN" sz="1800"/>
              <a:t> </a:t>
            </a:r>
            <a:r>
              <a:rPr lang="zh-CN" altLang="en-US" sz="1800"/>
              <a:t>对传统多头注意力机制的改进</a:t>
            </a:r>
            <a:endParaRPr lang="en-US" altLang="zh-CN" sz="1800"/>
          </a:p>
          <a:p>
            <a:pPr lvl="1"/>
            <a:r>
              <a:rPr lang="en-US" altLang="zh-CN" sz="2000"/>
              <a:t> DeepSeekMoE </a:t>
            </a:r>
            <a:r>
              <a:rPr lang="zh-CN" altLang="en-US" sz="2000"/>
              <a:t>架构</a:t>
            </a:r>
            <a:endParaRPr lang="en-US" altLang="zh-CN" sz="2000"/>
          </a:p>
          <a:p>
            <a:pPr lvl="2"/>
            <a:r>
              <a:rPr lang="zh-CN" altLang="en-US" sz="1800"/>
              <a:t> 引入无辅助损失的负载平衡策略对传统</a:t>
            </a:r>
            <a:r>
              <a:rPr lang="en-US" altLang="zh-CN" sz="1800"/>
              <a:t>MoE</a:t>
            </a:r>
            <a:r>
              <a:rPr lang="zh-CN" altLang="en-US" sz="1800"/>
              <a:t>架构的改进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A1A600F-99C9-4E02-8B56-5C007278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DeepSeek-V3/R1 </a:t>
            </a:r>
            <a:r>
              <a:rPr lang="zh-CN" altLang="en-US"/>
              <a:t>模型架构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1063AAA-A4DB-407A-B0C0-0E89079BE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31" y="983994"/>
            <a:ext cx="7007038" cy="582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0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80300479-C6E0-4709-A76C-8065527C12F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/>
              <a:t> KV Cache</a:t>
            </a:r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注意力机制的各种变体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87C36E2-B749-48F7-B75D-A1A3B5C7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KV Cache</a:t>
            </a:r>
            <a:r>
              <a:rPr lang="zh-CN" altLang="en-US"/>
              <a:t>和主要的注意力机制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B2F37F2-08BF-48D1-BA75-9D2E585CB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58" y="4130507"/>
            <a:ext cx="3599863" cy="195281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07C2011-22F8-4E88-AB49-3AE036A980C0}"/>
              </a:ext>
            </a:extLst>
          </p:cNvPr>
          <p:cNvSpPr txBox="1"/>
          <p:nvPr/>
        </p:nvSpPr>
        <p:spPr>
          <a:xfrm>
            <a:off x="355824" y="1448645"/>
            <a:ext cx="114803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/>
              <a:t>背景</a:t>
            </a:r>
            <a:r>
              <a:rPr lang="zh-CN" altLang="en-US"/>
              <a:t>：模型需要读入所有过去</a:t>
            </a:r>
            <a:r>
              <a:rPr lang="en-US" altLang="zh-CN"/>
              <a:t>Token</a:t>
            </a:r>
            <a:r>
              <a:rPr lang="zh-CN" altLang="en-US"/>
              <a:t>的信息，决定接下来输出什么</a:t>
            </a:r>
            <a:r>
              <a:rPr lang="en-US" altLang="zh-CN"/>
              <a:t>Token</a:t>
            </a:r>
            <a:r>
              <a:rPr lang="zh-CN" altLang="en-US"/>
              <a:t>。目前常用方法是缓存所有过去</a:t>
            </a:r>
            <a:r>
              <a:rPr lang="en-US" altLang="zh-CN"/>
              <a:t>Token</a:t>
            </a:r>
            <a:r>
              <a:rPr lang="zh-CN" altLang="en-US"/>
              <a:t>的内部状态，主要是注意力机制中的</a:t>
            </a:r>
            <a:r>
              <a:rPr lang="zh-CN" altLang="en-US">
                <a:solidFill>
                  <a:srgbClr val="FF0000"/>
                </a:solidFill>
              </a:rPr>
              <a:t>键（</a:t>
            </a:r>
            <a:r>
              <a:rPr lang="en-US" altLang="zh-CN">
                <a:solidFill>
                  <a:srgbClr val="FF0000"/>
                </a:solidFill>
              </a:rPr>
              <a:t>Key</a:t>
            </a:r>
            <a:r>
              <a:rPr lang="zh-CN" altLang="en-US">
                <a:solidFill>
                  <a:srgbClr val="FF0000"/>
                </a:solidFill>
              </a:rPr>
              <a:t>）和值（</a:t>
            </a:r>
            <a:r>
              <a:rPr lang="en-US" altLang="zh-CN">
                <a:solidFill>
                  <a:srgbClr val="FF0000"/>
                </a:solidFill>
              </a:rPr>
              <a:t>Value</a:t>
            </a:r>
            <a:r>
              <a:rPr lang="zh-CN" altLang="en-US">
                <a:solidFill>
                  <a:srgbClr val="FF0000"/>
                </a:solidFill>
              </a:rPr>
              <a:t>）向量</a:t>
            </a:r>
            <a:r>
              <a:rPr lang="zh-CN" altLang="en-US"/>
              <a:t>。这也是</a:t>
            </a:r>
            <a:r>
              <a:rPr lang="en-US" altLang="zh-CN"/>
              <a:t>KV</a:t>
            </a:r>
            <a:r>
              <a:rPr lang="zh-CN" altLang="en-US"/>
              <a:t>缓存，即 </a:t>
            </a:r>
            <a:r>
              <a:rPr lang="en-US" altLang="zh-CN">
                <a:solidFill>
                  <a:srgbClr val="FF0000"/>
                </a:solidFill>
              </a:rPr>
              <a:t>KV Cache</a:t>
            </a:r>
            <a:r>
              <a:rPr lang="zh-CN" altLang="en-US"/>
              <a:t> 的由来</a:t>
            </a:r>
            <a:endParaRPr lang="en-US" altLang="zh-CN"/>
          </a:p>
          <a:p>
            <a:r>
              <a:rPr lang="zh-CN" altLang="en-US" b="1"/>
              <a:t>带来的问题</a:t>
            </a:r>
            <a:r>
              <a:rPr lang="zh-CN" altLang="en-US"/>
              <a:t>：缓存大量占用显存，长序列、高并发场景受限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FE02CAF-3EF1-4914-B214-609831602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535" y="3973510"/>
            <a:ext cx="8059073" cy="226680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788D944-D2EB-49FD-808A-DCC697383157}"/>
              </a:ext>
            </a:extLst>
          </p:cNvPr>
          <p:cNvSpPr txBox="1"/>
          <p:nvPr/>
        </p:nvSpPr>
        <p:spPr>
          <a:xfrm>
            <a:off x="299432" y="6290712"/>
            <a:ext cx="33574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/>
              <a:t>将过去</a:t>
            </a:r>
            <a:r>
              <a:rPr lang="en-US" altLang="zh-CN" sz="1600"/>
              <a:t>Token</a:t>
            </a:r>
            <a:r>
              <a:rPr lang="zh-CN" altLang="en-US" sz="1600"/>
              <a:t>的信息保存到</a:t>
            </a:r>
            <a:r>
              <a:rPr lang="en-US" altLang="zh-CN" sz="1600"/>
              <a:t>cache</a:t>
            </a:r>
            <a:r>
              <a:rPr lang="zh-CN" altLang="en-US" sz="1600"/>
              <a:t>中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0804B10-D8AE-4324-B06C-0913D70EFF59}"/>
              </a:ext>
            </a:extLst>
          </p:cNvPr>
          <p:cNvSpPr txBox="1"/>
          <p:nvPr/>
        </p:nvSpPr>
        <p:spPr>
          <a:xfrm>
            <a:off x="6703589" y="6298882"/>
            <a:ext cx="33574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/>
              <a:t>不同注意力机制的对比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D79DFFA-6863-419C-8EF4-E3D83A47ECC5}"/>
              </a:ext>
            </a:extLst>
          </p:cNvPr>
          <p:cNvSpPr txBox="1"/>
          <p:nvPr/>
        </p:nvSpPr>
        <p:spPr>
          <a:xfrm>
            <a:off x="355823" y="2982097"/>
            <a:ext cx="114803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/>
              <a:t>背景</a:t>
            </a:r>
            <a:r>
              <a:rPr lang="zh-CN" altLang="en-US"/>
              <a:t>：为了解决 </a:t>
            </a:r>
            <a:r>
              <a:rPr lang="en-US" altLang="zh-CN"/>
              <a:t>KV Cache </a:t>
            </a:r>
            <a:r>
              <a:rPr lang="zh-CN" altLang="en-US"/>
              <a:t>占用过多显存的问题，提出各种压缩 </a:t>
            </a:r>
            <a:r>
              <a:rPr lang="en-US" altLang="zh-CN"/>
              <a:t>KV Cache </a:t>
            </a:r>
            <a:r>
              <a:rPr lang="zh-CN" altLang="en-US"/>
              <a:t>大小的注意力算法</a:t>
            </a:r>
            <a:endParaRPr lang="en-US" altLang="zh-CN"/>
          </a:p>
          <a:p>
            <a:r>
              <a:rPr lang="zh-CN" altLang="en-US" b="1"/>
              <a:t>现状</a:t>
            </a:r>
            <a:r>
              <a:rPr lang="zh-CN" altLang="en-US"/>
              <a:t>：</a:t>
            </a:r>
            <a:r>
              <a:rPr lang="en-US" altLang="zh-CN"/>
              <a:t>GQA</a:t>
            </a:r>
            <a:r>
              <a:rPr lang="zh-CN" altLang="en-US"/>
              <a:t>（分组查询注意 力）取得了在精度和效果上达到平衡，在开源大模型中广泛采用（</a:t>
            </a:r>
            <a:r>
              <a:rPr lang="en-US" altLang="zh-CN"/>
              <a:t>LLaMA</a:t>
            </a:r>
            <a:r>
              <a:rPr lang="zh-CN" altLang="en-US"/>
              <a:t>）。</a:t>
            </a:r>
            <a:r>
              <a:rPr lang="en-US" altLang="zh-CN"/>
              <a:t>GQA</a:t>
            </a:r>
            <a:r>
              <a:rPr lang="zh-CN" altLang="en-US"/>
              <a:t>为每对键和值头分配多个查询头，将查询头有效的分组在一起</a:t>
            </a:r>
          </a:p>
        </p:txBody>
      </p:sp>
    </p:spTree>
    <p:extLst>
      <p:ext uri="{BB962C8B-B14F-4D97-AF65-F5344CB8AC3E}">
        <p14:creationId xmlns:p14="http://schemas.microsoft.com/office/powerpoint/2010/main" val="1475809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0F01C87-35CE-4E04-B113-FFCE42BF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MLA </a:t>
            </a:r>
            <a:r>
              <a:rPr lang="zh-CN" altLang="en-US"/>
              <a:t>多头潜注意力</a:t>
            </a:r>
            <a:endParaRPr lang="zh-CN" altLang="en-US" dirty="0"/>
          </a:p>
        </p:txBody>
      </p:sp>
      <p:pic>
        <p:nvPicPr>
          <p:cNvPr id="1026" name="Picture 2" descr="Multi-Head Latent Attention (MLA) 详细介绍（来自Deepseek V3的回答）">
            <a:extLst>
              <a:ext uri="{FF2B5EF4-FFF2-40B4-BE49-F238E27FC236}">
                <a16:creationId xmlns:a16="http://schemas.microsoft.com/office/drawing/2014/main" id="{53A334AE-A377-4A53-96CF-C426ACC3F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8" y="3609639"/>
            <a:ext cx="7058025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4">
                <a:extLst>
                  <a:ext uri="{FF2B5EF4-FFF2-40B4-BE49-F238E27FC236}">
                    <a16:creationId xmlns:a16="http://schemas.microsoft.com/office/drawing/2014/main" id="{CAB087F9-CCFF-400A-A3B8-59220418902E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>
              <a:xfrm>
                <a:off x="-181074" y="1887181"/>
                <a:ext cx="12342600" cy="2470430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zh-CN" altLang="en-US" sz="1800"/>
                  <a:t>联合压缩</a:t>
                </a:r>
                <a:r>
                  <a:rPr lang="en-US" altLang="zh-CN" sz="1800"/>
                  <a:t>K, V</a:t>
                </a:r>
                <a:r>
                  <a:rPr lang="zh-CN" altLang="en-US" sz="1800"/>
                  <a:t>的</a:t>
                </a:r>
                <a:r>
                  <a:rPr lang="en-US" altLang="zh-CN" sz="1800"/>
                  <a:t>cache</a:t>
                </a:r>
                <a:r>
                  <a:rPr lang="zh-CN" altLang="en-US" sz="1800"/>
                  <a:t>（</a:t>
                </a:r>
                <a:r>
                  <a:rPr lang="en-US" altLang="zh-CN" sz="1800"/>
                  <a:t>latent vector</a:t>
                </a:r>
                <a:r>
                  <a:rPr lang="zh-CN" altLang="en-US" sz="1800"/>
                  <a:t>）</a:t>
                </a:r>
                <a:endParaRPr lang="en-US" altLang="zh-CN" sz="1800"/>
              </a:p>
              <a:p>
                <a:pPr lvl="2"/>
                <a:r>
                  <a:rPr lang="en-US" altLang="zh-CN" sz="1400"/>
                  <a:t>MHA</a:t>
                </a:r>
                <a:r>
                  <a:rPr lang="zh-CN" altLang="en-US" sz="1400"/>
                  <a:t>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sub>
                        </m:sSub>
                      </m:sup>
                    </m:sSup>
                  </m:oMath>
                </a14:m>
                <a:r>
                  <a:rPr lang="zh-CN" altLang="en-US" sz="1400"/>
                  <a:t>表征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1400"/>
                  <a:t>的键和值，并且推理时放在缓存里</a:t>
                </a:r>
                <a:endParaRPr lang="en-US" altLang="zh-CN" sz="1400"/>
              </a:p>
              <a:p>
                <a:pPr lvl="2"/>
                <a:r>
                  <a:rPr lang="en-US" altLang="zh-CN" sz="1400"/>
                  <a:t>MLA</a:t>
                </a:r>
                <a:r>
                  <a:rPr lang="zh-CN" altLang="en-US" sz="1400"/>
                  <a:t>用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𝐾𝑉</m:t>
                        </m:r>
                      </m:sup>
                    </m:sSubSup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sup>
                    </m:sSup>
                  </m:oMath>
                </a14:m>
                <a:r>
                  <a:rPr lang="zh-CN" altLang="en-US" sz="1400"/>
                  <a:t>表征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1400"/>
                  <a:t>的键和值潜在信息，推理时放在缓存里，用到时取出来并重建完整的键和值向量</a:t>
                </a:r>
                <a:endParaRPr lang="en-US" altLang="zh-CN" sz="1400"/>
              </a:p>
              <a:p>
                <a:pPr lvl="2"/>
                <a:r>
                  <a:rPr lang="en-US" altLang="zh-CN" sz="1400"/>
                  <a:t>DeepSeek-V3</a:t>
                </a:r>
                <a14:m>
                  <m:oMath xmlns:m="http://schemas.openxmlformats.org/officeDocument/2006/math">
                    <m:r>
                      <a:rPr lang="zh-CN" altLang="en-US" sz="1400" b="0" i="1" smtClean="0">
                        <a:latin typeface="Cambria Math" panose="02040503050406030204" pitchFamily="18" charset="0"/>
                      </a:rPr>
                      <m:t>遵循</m:t>
                    </m:r>
                    <m:r>
                      <a:rPr lang="zh-CN" altLang="en-US" sz="1400" i="1">
                        <a:latin typeface="Cambria Math" panose="02040503050406030204" pitchFamily="18" charset="0"/>
                      </a:rPr>
                      <m:t>已有</m:t>
                    </m:r>
                    <m:r>
                      <a:rPr lang="zh-CN" altLang="en-US" sz="1400" i="1" smtClean="0">
                        <a:latin typeface="Cambria Math" panose="02040503050406030204" pitchFamily="18" charset="0"/>
                      </a:rPr>
                      <m:t>低秩</m:t>
                    </m:r>
                    <m:r>
                      <a:rPr lang="zh-CN" altLang="en-US" sz="1400" i="1">
                        <a:latin typeface="Cambria Math" panose="02040503050406030204" pitchFamily="18" charset="0"/>
                      </a:rPr>
                      <m:t>压缩</m:t>
                    </m:r>
                    <m:r>
                      <a:rPr lang="zh-CN" altLang="en-US" sz="1400" i="1" smtClean="0">
                        <a:latin typeface="Cambria Math" panose="02040503050406030204" pitchFamily="18" charset="0"/>
                      </a:rPr>
                      <m:t>技术</m:t>
                    </m:r>
                    <m:r>
                      <a:rPr lang="zh-CN" altLang="en-US" sz="1400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sz="1400" i="1" smtClean="0">
                        <a:latin typeface="Cambria Math" panose="02040503050406030204" pitchFamily="18" charset="0"/>
                      </a:rPr>
                      <m:t>允许</m:t>
                    </m:r>
                    <m:r>
                      <a:rPr lang="en-US" altLang="zh-CN" sz="14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≪</m:t>
                        </m:r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zh-CN" altLang="en-US" sz="1400"/>
                  <a:t>，大幅减缩</a:t>
                </a:r>
                <a:r>
                  <a:rPr lang="en-US" altLang="zh-CN" sz="1400"/>
                  <a:t>cache</a:t>
                </a:r>
                <a:r>
                  <a:rPr lang="zh-CN" altLang="en-US" sz="1400"/>
                  <a:t>大小（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=7168,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=512,</m:t>
                    </m:r>
                    <m:r>
                      <a:rPr lang="zh-CN" altLang="en-US" sz="1400" i="1">
                        <a:latin typeface="Cambria Math" panose="02040503050406030204" pitchFamily="18" charset="0"/>
                      </a:rPr>
                      <m:t>相较于</m:t>
                    </m:r>
                    <m:r>
                      <m:rPr>
                        <m:sty m:val="p"/>
                      </m:rPr>
                      <a:rPr lang="en-US" altLang="zh-CN" sz="1400" i="1" smtClean="0">
                        <a:latin typeface="Cambria Math" panose="02040503050406030204" pitchFamily="18" charset="0"/>
                      </a:rPr>
                      <m:t>MHA</m:t>
                    </m:r>
                    <m:r>
                      <a:rPr lang="zh-CN" altLang="en-US" sz="1400" i="1">
                        <a:latin typeface="Cambria Math" panose="02040503050406030204" pitchFamily="18" charset="0"/>
                      </a:rPr>
                      <m:t>压缩</m:t>
                    </m:r>
                  </m:oMath>
                </a14:m>
                <a:r>
                  <a:rPr lang="zh-CN" altLang="en-US" sz="1400"/>
                  <a:t>比例为</a:t>
                </a:r>
                <a:r>
                  <a:rPr lang="en-US" altLang="zh-CN" sz="1400"/>
                  <a:t>1/14</a:t>
                </a:r>
                <a:r>
                  <a:rPr lang="zh-CN" altLang="en-US" sz="1400"/>
                  <a:t>）</a:t>
                </a:r>
                <a:endParaRPr lang="en-US" altLang="zh-CN" sz="1400"/>
              </a:p>
              <a:p>
                <a:pPr lvl="1"/>
                <a:r>
                  <a:rPr lang="zh-CN" altLang="en-US" sz="1800"/>
                  <a:t>此外，针对查询矩阵也进行了压缩，目的是减少训练时显存占用（张量更小）</a:t>
                </a:r>
                <a:endParaRPr lang="en-US" altLang="zh-CN" sz="1800"/>
              </a:p>
            </p:txBody>
          </p:sp>
        </mc:Choice>
        <mc:Fallback xmlns="">
          <p:sp>
            <p:nvSpPr>
              <p:cNvPr id="8" name="内容占位符 4">
                <a:extLst>
                  <a:ext uri="{FF2B5EF4-FFF2-40B4-BE49-F238E27FC236}">
                    <a16:creationId xmlns:a16="http://schemas.microsoft.com/office/drawing/2014/main" id="{CAB087F9-CCFF-400A-A3B8-5922041890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xfrm>
                <a:off x="-181074" y="1887181"/>
                <a:ext cx="12342600" cy="2470430"/>
              </a:xfrm>
              <a:blipFill>
                <a:blip r:embed="rId3"/>
                <a:stretch>
                  <a:fillRect t="-2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49F7E96-2F53-4EBE-9D42-8A6605859154}"/>
                  </a:ext>
                </a:extLst>
              </p:cNvPr>
              <p:cNvSpPr txBox="1"/>
              <p:nvPr/>
            </p:nvSpPr>
            <p:spPr>
              <a:xfrm>
                <a:off x="7556635" y="3324742"/>
                <a:ext cx="3697881" cy="1460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>
                    <a:solidFill>
                      <a:schemeClr val="bg1">
                        <a:lumMod val="50000"/>
                      </a:schemeClr>
                    </a:solidFill>
                  </a:rPr>
                  <a:t>符号说明：</a:t>
                </a:r>
                <a:endParaRPr lang="en-US" altLang="zh-CN" sz="160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altLang="zh-CN" sz="12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zh-CN" altLang="en-US" sz="1200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序列</m:t>
                      </m:r>
                      <m:r>
                        <a:rPr lang="zh-CN" altLang="en-US" sz="120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长度</m:t>
                      </m:r>
                    </m:oMath>
                  </m:oMathPara>
                </a14:m>
                <a:endParaRPr lang="en-US" altLang="zh-CN" sz="120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输入序列的嵌入：</a:t>
                </a:r>
                <a14:m>
                  <m:oMath xmlns:m="http://schemas.openxmlformats.org/officeDocument/2006/math">
                    <m:r>
                      <a:rPr lang="en-US" altLang="zh-CN" sz="1200" b="1" i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𝐡</m:t>
                    </m:r>
                    <m:r>
                      <a:rPr lang="en-US" altLang="zh-CN" sz="1200" b="1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2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2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12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altLang="zh-CN" sz="12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12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  <m:r>
                      <a:rPr lang="en-US" altLang="zh-CN" sz="1200" b="1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sz="1200" b="1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其中</m:t>
                    </m:r>
                    <m:r>
                      <a:rPr lang="en-US" altLang="zh-CN" sz="12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zh-CN" altLang="en-US" sz="1200" b="1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为</m:t>
                    </m:r>
                  </m:oMath>
                </a14:m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嵌入维度大小</a:t>
                </a:r>
                <a:endParaRPr lang="en-US" altLang="zh-CN" sz="120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en-US" altLang="zh-CN" sz="1200">
                    <a:solidFill>
                      <a:schemeClr val="bg1">
                        <a:lumMod val="50000"/>
                      </a:schemeClr>
                    </a:solidFill>
                  </a:rPr>
                  <a:t>token 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的嵌入：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1" i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𝐡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1200" b="1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200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200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1200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endParaRPr lang="en-US" altLang="zh-CN" sz="120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zh-CN" altLang="en-US" sz="1200" b="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矩阵：查询矩阵</a:t>
                </a: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矩阵</a:t>
                </a:r>
                <a:r>
                  <a:rPr lang="en-US" altLang="zh-CN" sz="1200">
                    <a:solidFill>
                      <a:schemeClr val="bg1">
                        <a:lumMod val="50000"/>
                      </a:schemeClr>
                    </a:solidFill>
                  </a:rPr>
                  <a:t>: </a:t>
                </a: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键矩阵，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矩阵：值矩阵</a:t>
                </a:r>
                <a:endParaRPr lang="en-US" altLang="zh-CN" sz="120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sz="1200">
                    <a:solidFill>
                      <a:schemeClr val="bg1">
                        <a:lumMod val="50000"/>
                      </a:schemeClr>
                    </a:solidFill>
                  </a:rPr>
                  <a:t>: </a:t>
                </a: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每个注意力头的嵌入维度大小</a:t>
                </a:r>
                <a:endParaRPr lang="en-US" altLang="zh-CN" sz="120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sz="1200">
                    <a:solidFill>
                      <a:schemeClr val="bg1">
                        <a:lumMod val="50000"/>
                      </a:schemeClr>
                    </a:solidFill>
                  </a:rPr>
                  <a:t>: </a:t>
                </a: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</a:rPr>
                  <a:t>注意力头的数目</a:t>
                </a:r>
                <a:endParaRPr lang="en-US" altLang="zh-CN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49F7E96-2F53-4EBE-9D42-8A6605859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635" y="3324742"/>
                <a:ext cx="3697881" cy="1460528"/>
              </a:xfrm>
              <a:prstGeom prst="rect">
                <a:avLst/>
              </a:prstGeom>
              <a:blipFill>
                <a:blip r:embed="rId4"/>
                <a:stretch>
                  <a:fillRect l="-990" t="-1250" b="-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>
            <a:extLst>
              <a:ext uri="{FF2B5EF4-FFF2-40B4-BE49-F238E27FC236}">
                <a16:creationId xmlns:a16="http://schemas.microsoft.com/office/drawing/2014/main" id="{9F659A5B-47CA-4447-9CAD-E4B07436C745}"/>
              </a:ext>
            </a:extLst>
          </p:cNvPr>
          <p:cNvGrpSpPr/>
          <p:nvPr/>
        </p:nvGrpSpPr>
        <p:grpSpPr>
          <a:xfrm>
            <a:off x="407582" y="984830"/>
            <a:ext cx="4776702" cy="833700"/>
            <a:chOff x="407582" y="984830"/>
            <a:chExt cx="4776702" cy="833700"/>
          </a:xfrm>
        </p:grpSpPr>
        <p:sp>
          <p:nvSpPr>
            <p:cNvPr id="12" name="泪滴形 6">
              <a:extLst>
                <a:ext uri="{FF2B5EF4-FFF2-40B4-BE49-F238E27FC236}">
                  <a16:creationId xmlns:a16="http://schemas.microsoft.com/office/drawing/2014/main" id="{35941E50-90FE-419C-ABCB-3FA7195429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7582" y="984830"/>
              <a:ext cx="677340" cy="666729"/>
            </a:xfrm>
            <a:prstGeom prst="teardrop">
              <a:avLst/>
            </a:prstGeom>
            <a:solidFill>
              <a:srgbClr val="3366FF"/>
            </a:solidFill>
            <a:ln w="38100" cap="flat" cmpd="sng" algn="ctr">
              <a:noFill/>
              <a:prstDash val="solid"/>
            </a:ln>
            <a:effectLst>
              <a:outerShdw blurRad="254000" dist="127000" dir="5400000" sx="90000" sy="90000" algn="t" rotWithShape="0">
                <a:srgbClr val="3366FF">
                  <a:alpha val="20000"/>
                </a:srgb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问题</a:t>
              </a:r>
              <a:endParaRPr kumimoji="1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挑战</a:t>
              </a: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5C76C04-43FF-4B34-8528-1CCC665F2FE6}"/>
                </a:ext>
              </a:extLst>
            </p:cNvPr>
            <p:cNvGrpSpPr/>
            <p:nvPr/>
          </p:nvGrpSpPr>
          <p:grpSpPr>
            <a:xfrm>
              <a:off x="1084926" y="984831"/>
              <a:ext cx="4099358" cy="833699"/>
              <a:chOff x="1206900" y="819543"/>
              <a:chExt cx="2807526" cy="821290"/>
            </a:xfrm>
          </p:grpSpPr>
          <p:sp>
            <p:nvSpPr>
              <p:cNvPr id="14" name="矩形 19">
                <a:extLst>
                  <a:ext uri="{FF2B5EF4-FFF2-40B4-BE49-F238E27FC236}">
                    <a16:creationId xmlns:a16="http://schemas.microsoft.com/office/drawing/2014/main" id="{09A22292-5BE9-4BBE-93DC-BAB092DC3BB6}"/>
                  </a:ext>
                </a:extLst>
              </p:cNvPr>
              <p:cNvSpPr/>
              <p:nvPr/>
            </p:nvSpPr>
            <p:spPr bwMode="auto">
              <a:xfrm>
                <a:off x="1206900" y="819543"/>
                <a:ext cx="2807526" cy="821290"/>
              </a:xfrm>
              <a:custGeom>
                <a:avLst/>
                <a:gdLst/>
                <a:ahLst/>
                <a:cxnLst/>
                <a:rect l="0" t="0" r="0" b="0"/>
                <a:pathLst>
                  <a:path w="8007795" h="980057">
                    <a:moveTo>
                      <a:pt x="0" y="0"/>
                    </a:moveTo>
                    <a:lnTo>
                      <a:pt x="8007794" y="0"/>
                    </a:lnTo>
                    <a:lnTo>
                      <a:pt x="8007794" y="692056"/>
                    </a:lnTo>
                    <a:cubicBezTo>
                      <a:pt x="8007794" y="851032"/>
                      <a:pt x="7878770" y="980056"/>
                      <a:pt x="7719794" y="980056"/>
                    </a:cubicBezTo>
                    <a:lnTo>
                      <a:pt x="0" y="9800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 algn="ctr">
                <a:solidFill>
                  <a:srgbClr val="CCEC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0" dist="38100" dir="5400000" sx="90000" sy="90000" algn="t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342900" marR="0" lvl="0" indent="-342900" algn="just" defTabSz="91440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9966"/>
                  </a:buClr>
                  <a:buSzPct val="50000"/>
                  <a:buFontTx/>
                  <a:buNone/>
                  <a:tabLst/>
                  <a:defRPr/>
                </a:pPr>
                <a:endParaRPr kumimoji="1" lang="zh-CN" altLang="en-US" sz="3000" b="1" i="0" u="none" strike="noStrike" kern="0" cap="none" spc="0" normalizeH="0" baseline="0" noProof="0">
                  <a:ln>
                    <a:noFill/>
                  </a:ln>
                  <a:solidFill>
                    <a:srgbClr val="010000"/>
                  </a:solidFill>
                  <a:effectLst/>
                  <a:uLnTx/>
                  <a:uFillTx/>
                  <a:latin typeface="Times New Roman" pitchFamily="18" charset="0"/>
                  <a:ea typeface="华文新魏" pitchFamily="2" charset="-122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文本框 14">
                    <a:extLst>
                      <a:ext uri="{FF2B5EF4-FFF2-40B4-BE49-F238E27FC236}">
                        <a16:creationId xmlns:a16="http://schemas.microsoft.com/office/drawing/2014/main" id="{A9385AE5-E579-4505-AE74-65BCFE4FCFF5}"/>
                      </a:ext>
                    </a:extLst>
                  </p:cNvPr>
                  <p:cNvSpPr txBox="1"/>
                  <p:nvPr/>
                </p:nvSpPr>
                <p:spPr>
                  <a:xfrm>
                    <a:off x="1206900" y="855381"/>
                    <a:ext cx="2773184" cy="753658"/>
                  </a:xfrm>
                  <a:prstGeom prst="rect">
                    <a:avLst/>
                  </a:prstGeom>
                  <a:noFill/>
                </p:spPr>
                <p:txBody>
                  <a:bodyPr wrap="square" lIns="91440" tIns="45720" rIns="91440" bIns="45720" rtlCol="0" anchor="t">
                    <a:spAutoFit/>
                  </a:bodyPr>
                  <a:lstStyle/>
                  <a:p>
                    <a:pPr marL="0" marR="0" lvl="0" indent="0" algn="just" defTabSz="914400" rtl="0" eaLnBrk="1" fontAlgn="auto" latinLnBrk="0" hangingPunct="1">
                      <a:spcBef>
                        <a:spcPct val="20000"/>
                      </a:spcBef>
                      <a:spcAft>
                        <a:spcPts val="0"/>
                      </a:spcAft>
                      <a:buClr>
                        <a:srgbClr val="0000FF"/>
                      </a:buClr>
                      <a:buSzPct val="50000"/>
                      <a:buFontTx/>
                      <a:buNone/>
                      <a:tabLst/>
                      <a:defRPr/>
                    </a:pPr>
                    <a:r>
                      <a:rPr lang="zh-CN" altLang="en-US" sz="2000"/>
                      <a:t>标准多头注意力计算和内存复杂度为</a:t>
                    </a:r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zh-CN" altLang="en-US" sz="2000" dirty="0"/>
                      <a:t>，</a:t>
                    </a:r>
                    <a:r>
                      <a:rPr lang="zh-CN" altLang="en-US" sz="2000"/>
                      <a:t>长序列算存消耗巨大</a:t>
                    </a:r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15" name="文本框 14">
                    <a:extLst>
                      <a:ext uri="{FF2B5EF4-FFF2-40B4-BE49-F238E27FC236}">
                        <a16:creationId xmlns:a16="http://schemas.microsoft.com/office/drawing/2014/main" id="{A9385AE5-E579-4505-AE74-65BCFE4FCF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06900" y="855381"/>
                    <a:ext cx="2773184" cy="75365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657" t="-4800" r="-1506" b="-64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5A1E1ED-3CE6-4451-BA11-FC979A32E722}"/>
              </a:ext>
            </a:extLst>
          </p:cNvPr>
          <p:cNvGrpSpPr/>
          <p:nvPr/>
        </p:nvGrpSpPr>
        <p:grpSpPr>
          <a:xfrm>
            <a:off x="5651556" y="988608"/>
            <a:ext cx="6017006" cy="829923"/>
            <a:chOff x="5651556" y="988608"/>
            <a:chExt cx="6017006" cy="829923"/>
          </a:xfrm>
        </p:grpSpPr>
        <p:sp>
          <p:nvSpPr>
            <p:cNvPr id="17" name="泪滴形 11">
              <a:extLst>
                <a:ext uri="{FF2B5EF4-FFF2-40B4-BE49-F238E27FC236}">
                  <a16:creationId xmlns:a16="http://schemas.microsoft.com/office/drawing/2014/main" id="{DA5D69F3-A8CB-4C7C-84FF-1A59D12F70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51556" y="988608"/>
              <a:ext cx="677340" cy="753390"/>
            </a:xfrm>
            <a:prstGeom prst="teardrop">
              <a:avLst/>
            </a:prstGeom>
            <a:solidFill>
              <a:srgbClr val="C00000"/>
            </a:solidFill>
            <a:ln w="38100" cap="flat" cmpd="sng" algn="ctr">
              <a:noFill/>
              <a:prstDash val="solid"/>
            </a:ln>
            <a:effectLst>
              <a:outerShdw blurRad="254000" dist="127000" dir="5400000" sx="90000" sy="90000" algn="t" rotWithShape="0">
                <a:srgbClr val="C00000">
                  <a:alpha val="20000"/>
                </a:srgb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研究思路</a:t>
              </a: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8D8F24CC-7DAD-4866-A7BE-6932BA38AFB6}"/>
                </a:ext>
              </a:extLst>
            </p:cNvPr>
            <p:cNvGrpSpPr/>
            <p:nvPr/>
          </p:nvGrpSpPr>
          <p:grpSpPr>
            <a:xfrm>
              <a:off x="6328895" y="988609"/>
              <a:ext cx="5339667" cy="829922"/>
              <a:chOff x="1028699" y="2033306"/>
              <a:chExt cx="4855462" cy="433267"/>
            </a:xfrm>
          </p:grpSpPr>
          <p:sp>
            <p:nvSpPr>
              <p:cNvPr id="19" name="矩形 19">
                <a:extLst>
                  <a:ext uri="{FF2B5EF4-FFF2-40B4-BE49-F238E27FC236}">
                    <a16:creationId xmlns:a16="http://schemas.microsoft.com/office/drawing/2014/main" id="{31759CE4-FDA8-4DD1-B91C-D2F1F3B197AD}"/>
                  </a:ext>
                </a:extLst>
              </p:cNvPr>
              <p:cNvSpPr/>
              <p:nvPr/>
            </p:nvSpPr>
            <p:spPr bwMode="auto">
              <a:xfrm>
                <a:off x="1028699" y="2033306"/>
                <a:ext cx="4855462" cy="433267"/>
              </a:xfrm>
              <a:custGeom>
                <a:avLst/>
                <a:gdLst/>
                <a:ahLst/>
                <a:cxnLst/>
                <a:rect l="0" t="0" r="0" b="0"/>
                <a:pathLst>
                  <a:path w="8007795" h="980057">
                    <a:moveTo>
                      <a:pt x="0" y="0"/>
                    </a:moveTo>
                    <a:lnTo>
                      <a:pt x="8007794" y="0"/>
                    </a:lnTo>
                    <a:lnTo>
                      <a:pt x="8007794" y="692056"/>
                    </a:lnTo>
                    <a:cubicBezTo>
                      <a:pt x="8007794" y="851032"/>
                      <a:pt x="7878770" y="980056"/>
                      <a:pt x="7719794" y="980056"/>
                    </a:cubicBezTo>
                    <a:lnTo>
                      <a:pt x="0" y="9800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 algn="ctr">
                <a:solidFill>
                  <a:srgbClr val="010000">
                    <a:lumMod val="10000"/>
                    <a:lumOff val="9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0" dist="38100" dir="5400000" sx="90000" sy="90000" algn="t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342900" marR="0" lvl="0" indent="-342900" algn="just" defTabSz="914400" eaLnBrk="1" fontAlgn="base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9966"/>
                  </a:buClr>
                  <a:buSzPct val="50000"/>
                  <a:buFontTx/>
                  <a:buNone/>
                  <a:tabLst/>
                  <a:defRPr/>
                </a:pPr>
                <a:endParaRPr kumimoji="1" lang="zh-CN" altLang="en-US" sz="3000" b="1" i="0" u="none" strike="noStrike" kern="0" cap="none" spc="0" normalizeH="0" baseline="0" noProof="0">
                  <a:ln>
                    <a:noFill/>
                  </a:ln>
                  <a:solidFill>
                    <a:srgbClr val="010000"/>
                  </a:solidFill>
                  <a:effectLst/>
                  <a:uLnTx/>
                  <a:uFillTx/>
                  <a:latin typeface="Times New Roman" pitchFamily="18" charset="0"/>
                  <a:ea typeface="华文新魏" pitchFamily="2" charset="-122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A32985A-D65C-4510-8F36-BD9AFE01FA74}"/>
                  </a:ext>
                </a:extLst>
              </p:cNvPr>
              <p:cNvSpPr txBox="1"/>
              <p:nvPr/>
            </p:nvSpPr>
            <p:spPr>
              <a:xfrm>
                <a:off x="1054596" y="2069146"/>
                <a:ext cx="4723294" cy="2771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>
                    <a:srgbClr val="336699"/>
                  </a:buClr>
                  <a:buSzPct val="100000"/>
                  <a:buFont typeface="Wingdings" panose="05000000000000000000" pitchFamily="2" charset="2"/>
                  <a:buNone/>
                  <a:tabLst/>
                  <a:defRPr/>
                </a:pPr>
                <a:r>
                  <a:rPr lang="zh-CN" altLang="en-US" sz="2000"/>
                  <a:t>针对注意力机制中的</a:t>
                </a:r>
                <a:r>
                  <a:rPr lang="en-US" altLang="zh-CN" sz="2000"/>
                  <a:t>K</a:t>
                </a:r>
                <a:r>
                  <a:rPr lang="zh-CN" altLang="en-US" sz="2000"/>
                  <a:t>、</a:t>
                </a:r>
                <a:r>
                  <a:rPr lang="en-US" altLang="zh-CN" sz="2000"/>
                  <a:t>V </a:t>
                </a:r>
                <a:r>
                  <a:rPr lang="zh-CN" altLang="en-US" sz="2000"/>
                  <a:t>矩阵，采用</a:t>
                </a:r>
                <a:r>
                  <a:rPr lang="zh-CN" altLang="en-US" sz="2000" b="1"/>
                  <a:t>联合低秩压缩</a:t>
                </a:r>
                <a:r>
                  <a:rPr lang="zh-CN" altLang="en-US" sz="2000"/>
                  <a:t>，降低内存复杂度，有效支持长序列</a:t>
                </a:r>
                <a:endParaRPr lang="zh-CN" altLang="en-US" sz="2000" dirty="0">
                  <a:sym typeface="+mn-lt"/>
                </a:endParaRPr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695BDDFE-BA34-4BF8-9D54-B7F5E2CFBB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4269" y="4869779"/>
            <a:ext cx="4616089" cy="146052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4A7C3CB6-F102-4A13-B046-08405891A698}"/>
              </a:ext>
            </a:extLst>
          </p:cNvPr>
          <p:cNvSpPr txBox="1"/>
          <p:nvPr/>
        </p:nvSpPr>
        <p:spPr>
          <a:xfrm>
            <a:off x="8436055" y="6412132"/>
            <a:ext cx="3084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MLA</a:t>
            </a:r>
            <a:r>
              <a:rPr lang="zh-CN" altLang="en-US"/>
              <a:t>方法有效降低</a:t>
            </a:r>
            <a:r>
              <a:rPr lang="en-US" altLang="zh-CN"/>
              <a:t>KV Cache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649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0F01C87-35CE-4E04-B113-FFCE42BF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其他优化 </a:t>
            </a:r>
            <a:r>
              <a:rPr lang="en-US" altLang="zh-CN"/>
              <a:t>KV Cache </a:t>
            </a:r>
            <a:r>
              <a:rPr lang="zh-CN" altLang="en-US"/>
              <a:t>的方法</a:t>
            </a:r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E8CFBCF-04FA-4BD9-9EBD-7DA4B0AD02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altLang="zh-CN" sz="2000"/>
              <a:t>MLA </a:t>
            </a:r>
            <a:r>
              <a:rPr lang="zh-CN" altLang="en-US" sz="2000"/>
              <a:t>属于 </a:t>
            </a:r>
            <a:r>
              <a:rPr lang="en-US" altLang="zh-CN" sz="2000"/>
              <a:t>Training </a:t>
            </a:r>
            <a:r>
              <a:rPr lang="zh-CN" altLang="en-US" sz="2000"/>
              <a:t>阶段优化 </a:t>
            </a:r>
            <a:r>
              <a:rPr lang="en-US" altLang="zh-CN" sz="2000"/>
              <a:t>KV Cache</a:t>
            </a:r>
            <a:r>
              <a:rPr lang="zh-CN" altLang="en-US" sz="2000"/>
              <a:t>，其他优化方式如下：</a:t>
            </a:r>
            <a:endParaRPr lang="en-US" altLang="zh-CN" sz="2000"/>
          </a:p>
          <a:p>
            <a:pPr lvl="1"/>
            <a:r>
              <a:rPr lang="zh-CN" altLang="en-US" sz="1800"/>
              <a:t> 后训练阶段优化：</a:t>
            </a:r>
            <a:endParaRPr lang="en-US" altLang="zh-CN" sz="1800"/>
          </a:p>
          <a:p>
            <a:pPr lvl="2"/>
            <a:r>
              <a:rPr lang="zh-CN" altLang="en-US" sz="1400"/>
              <a:t>量化</a:t>
            </a:r>
            <a:endParaRPr lang="en-US" altLang="zh-CN" sz="1400"/>
          </a:p>
          <a:p>
            <a:pPr lvl="2"/>
            <a:r>
              <a:rPr lang="en-US" altLang="zh-CN" sz="1400"/>
              <a:t>Token Dropping</a:t>
            </a:r>
          </a:p>
          <a:p>
            <a:pPr lvl="2"/>
            <a:r>
              <a:rPr lang="zh-CN" altLang="en-US" sz="1400"/>
              <a:t>提示词压缩</a:t>
            </a:r>
            <a:endParaRPr lang="en-US" altLang="zh-CN" sz="1400"/>
          </a:p>
          <a:p>
            <a:pPr lvl="1"/>
            <a:r>
              <a:rPr lang="en-US" altLang="zh-CN" sz="1800"/>
              <a:t> </a:t>
            </a:r>
            <a:r>
              <a:rPr lang="zh-CN" altLang="en-US" sz="1800"/>
              <a:t>部署优化</a:t>
            </a:r>
            <a:endParaRPr lang="en-US" altLang="zh-CN" sz="1800"/>
          </a:p>
          <a:p>
            <a:pPr lvl="2"/>
            <a:r>
              <a:rPr lang="en-US" altLang="zh-CN" sz="1400"/>
              <a:t>page attention</a:t>
            </a:r>
          </a:p>
          <a:p>
            <a:pPr lvl="2"/>
            <a:r>
              <a:rPr lang="zh-CN" altLang="en-US" sz="1400"/>
              <a:t>分布式推理，单机只有部分</a:t>
            </a:r>
            <a:r>
              <a:rPr lang="en-US" altLang="zh-CN" sz="1400"/>
              <a:t>cache</a:t>
            </a:r>
          </a:p>
          <a:p>
            <a:pPr lvl="2"/>
            <a:r>
              <a:rPr lang="zh-CN" altLang="en-US" sz="1400"/>
              <a:t>云端协作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1FB5FA6-A00E-43DC-9EDF-22F46455D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143" y="1889222"/>
            <a:ext cx="7978330" cy="4327427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76849B0D-893D-4681-9A37-E23BBEE9C470}"/>
              </a:ext>
            </a:extLst>
          </p:cNvPr>
          <p:cNvSpPr txBox="1"/>
          <p:nvPr/>
        </p:nvSpPr>
        <p:spPr>
          <a:xfrm>
            <a:off x="5754275" y="6167796"/>
            <a:ext cx="6151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MLA</a:t>
            </a:r>
            <a:r>
              <a:rPr lang="zh-CN" altLang="en-US"/>
              <a:t>之外的</a:t>
            </a:r>
            <a:r>
              <a:rPr lang="en-US" altLang="zh-CN"/>
              <a:t>KV Cache</a:t>
            </a:r>
            <a:r>
              <a:rPr lang="zh-CN" altLang="en-US"/>
              <a:t>优化方法（来源：武汉大学）</a:t>
            </a:r>
          </a:p>
        </p:txBody>
      </p:sp>
    </p:spTree>
    <p:extLst>
      <p:ext uri="{BB962C8B-B14F-4D97-AF65-F5344CB8AC3E}">
        <p14:creationId xmlns:p14="http://schemas.microsoft.com/office/powerpoint/2010/main" val="3115733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F9166FC-9E2D-4560-AA06-6A22A7869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FlashMLA </a:t>
            </a:r>
            <a:r>
              <a:rPr lang="zh-CN" altLang="en-US"/>
              <a:t>算法流程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F3A4953-A73D-4784-8DD0-A05298B83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209" y="3532056"/>
            <a:ext cx="7642113" cy="243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4E0CFD1-1124-4416-B827-AFC1CE9049BA}"/>
              </a:ext>
            </a:extLst>
          </p:cNvPr>
          <p:cNvSpPr txBox="1"/>
          <p:nvPr/>
        </p:nvSpPr>
        <p:spPr>
          <a:xfrm>
            <a:off x="336354" y="1018725"/>
            <a:ext cx="6151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hlinkClick r:id="rId3"/>
              </a:rPr>
              <a:t>FlashMLA</a:t>
            </a:r>
            <a:r>
              <a:rPr lang="en-US" altLang="zh-CN"/>
              <a:t>: </a:t>
            </a:r>
            <a:r>
              <a:rPr lang="zh-CN" altLang="en-US"/>
              <a:t>一种适用于 </a:t>
            </a:r>
            <a:r>
              <a:rPr lang="en-US" altLang="zh-CN"/>
              <a:t>Hopper GPU </a:t>
            </a:r>
            <a:r>
              <a:rPr lang="zh-CN" altLang="en-US"/>
              <a:t>的高效 </a:t>
            </a:r>
            <a:r>
              <a:rPr lang="en-US" altLang="zh-CN"/>
              <a:t>MLA </a:t>
            </a:r>
            <a:r>
              <a:rPr lang="zh-CN" altLang="en-US"/>
              <a:t>解码内核</a:t>
            </a:r>
            <a:endParaRPr lang="en-US" altLang="zh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2D38FE-70AA-4EB1-9A13-1933B1881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71" y="3278949"/>
            <a:ext cx="2800948" cy="2647139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EA0FB5D-3587-4AC3-A74C-7C80C2B73AA0}"/>
              </a:ext>
            </a:extLst>
          </p:cNvPr>
          <p:cNvSpPr txBox="1"/>
          <p:nvPr/>
        </p:nvSpPr>
        <p:spPr>
          <a:xfrm>
            <a:off x="300100" y="1533072"/>
            <a:ext cx="105156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核心特性</a:t>
            </a:r>
            <a:endParaRPr lang="en-US" altLang="zh-CN" b="1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数据格式：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BF16, FP16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分页 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KV 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缓存技术：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Paged kvcache with block size of 64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支持 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Hopper 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架构的 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TMA 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优化</a:t>
            </a:r>
            <a:endParaRPr lang="en-US" altLang="zh-CN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性能效果</a:t>
            </a:r>
            <a:endParaRPr lang="en-US" altLang="zh-CN"/>
          </a:p>
          <a:p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H800 SXM5 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硬件在内存受限任务上高达 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3000 GB/s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（达到峰值的 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89%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），在计算受限任务上实现 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580 TFLOPS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（达到峰值的 </a:t>
            </a:r>
            <a:r>
              <a:rPr lang="en-US" altLang="zh-CN" sz="1400">
                <a:latin typeface="楷体" panose="02010609060101010101" pitchFamily="49" charset="-122"/>
                <a:ea typeface="楷体" panose="02010609060101010101" pitchFamily="49" charset="-122"/>
              </a:rPr>
              <a:t>58.6%</a:t>
            </a:r>
            <a:r>
              <a:rPr lang="zh-CN" altLang="en-US" sz="140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1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CE3970D-6A2C-4486-A75B-077866FD8638}"/>
              </a:ext>
            </a:extLst>
          </p:cNvPr>
          <p:cNvSpPr txBox="1"/>
          <p:nvPr/>
        </p:nvSpPr>
        <p:spPr>
          <a:xfrm>
            <a:off x="1924647" y="604631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分块策略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5F9E161-A7EF-41F4-A882-04CAB71C5665}"/>
              </a:ext>
            </a:extLst>
          </p:cNvPr>
          <p:cNvSpPr txBox="1"/>
          <p:nvPr/>
        </p:nvSpPr>
        <p:spPr>
          <a:xfrm>
            <a:off x="7378151" y="6088532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FlashMLA </a:t>
            </a:r>
            <a:r>
              <a:rPr lang="zh-CN" altLang="en-US"/>
              <a:t>算法流程</a:t>
            </a:r>
          </a:p>
        </p:txBody>
      </p:sp>
    </p:spTree>
    <p:extLst>
      <p:ext uri="{BB962C8B-B14F-4D97-AF65-F5344CB8AC3E}">
        <p14:creationId xmlns:p14="http://schemas.microsoft.com/office/powerpoint/2010/main" val="2547527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0F01C87-35CE-4E04-B113-FFCE42BF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FlashMLA </a:t>
            </a:r>
            <a:r>
              <a:rPr lang="zh-CN" altLang="en-US"/>
              <a:t>与其他方法的对比</a:t>
            </a:r>
            <a:endParaRPr lang="zh-CN" altLang="en-US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B075BEA1-0657-4C98-A4D0-53C4A1841C8E}"/>
              </a:ext>
            </a:extLst>
          </p:cNvPr>
          <p:cNvGraphicFramePr>
            <a:graphicFrameLocks noGrp="1"/>
          </p:cNvGraphicFramePr>
          <p:nvPr>
            <p:ph idx="11"/>
            <p:extLst>
              <p:ext uri="{D42A27DB-BD31-4B8C-83A1-F6EECF244321}">
                <p14:modId xmlns:p14="http://schemas.microsoft.com/office/powerpoint/2010/main" val="1803987032"/>
              </p:ext>
            </p:extLst>
          </p:nvPr>
        </p:nvGraphicFramePr>
        <p:xfrm>
          <a:off x="234951" y="1225306"/>
          <a:ext cx="11722098" cy="46278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949338">
                  <a:extLst>
                    <a:ext uri="{9D8B030D-6E8A-4147-A177-3AD203B41FA5}">
                      <a16:colId xmlns:a16="http://schemas.microsoft.com/office/drawing/2014/main" val="3190214497"/>
                    </a:ext>
                  </a:extLst>
                </a:gridCol>
                <a:gridCol w="2420944">
                  <a:extLst>
                    <a:ext uri="{9D8B030D-6E8A-4147-A177-3AD203B41FA5}">
                      <a16:colId xmlns:a16="http://schemas.microsoft.com/office/drawing/2014/main" val="4203357318"/>
                    </a:ext>
                  </a:extLst>
                </a:gridCol>
                <a:gridCol w="2167169">
                  <a:extLst>
                    <a:ext uri="{9D8B030D-6E8A-4147-A177-3AD203B41FA5}">
                      <a16:colId xmlns:a16="http://schemas.microsoft.com/office/drawing/2014/main" val="501997220"/>
                    </a:ext>
                  </a:extLst>
                </a:gridCol>
                <a:gridCol w="1840884">
                  <a:extLst>
                    <a:ext uri="{9D8B030D-6E8A-4147-A177-3AD203B41FA5}">
                      <a16:colId xmlns:a16="http://schemas.microsoft.com/office/drawing/2014/main" val="725119410"/>
                    </a:ext>
                  </a:extLst>
                </a:gridCol>
                <a:gridCol w="2320240">
                  <a:extLst>
                    <a:ext uri="{9D8B030D-6E8A-4147-A177-3AD203B41FA5}">
                      <a16:colId xmlns:a16="http://schemas.microsoft.com/office/drawing/2014/main" val="3985802909"/>
                    </a:ext>
                  </a:extLst>
                </a:gridCol>
                <a:gridCol w="2023523">
                  <a:extLst>
                    <a:ext uri="{9D8B030D-6E8A-4147-A177-3AD203B41FA5}">
                      <a16:colId xmlns:a16="http://schemas.microsoft.com/office/drawing/2014/main" val="180816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>
                          <a:effectLst/>
                        </a:rPr>
                        <a:t>技术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effectLst/>
                        </a:rPr>
                        <a:t>FlashMLA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effectLst/>
                        </a:rPr>
                        <a:t>FlashAttention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effectLst/>
                        </a:rPr>
                        <a:t>MLA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effectLst/>
                        </a:rPr>
                        <a:t>G</a:t>
                      </a:r>
                      <a:r>
                        <a:rPr lang="en-US" altLang="zh-CN" b="1">
                          <a:effectLst/>
                        </a:rPr>
                        <a:t>Q</a:t>
                      </a:r>
                      <a:r>
                        <a:rPr lang="en-US" b="1">
                          <a:effectLst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effectLst/>
                        </a:rPr>
                        <a:t>MHA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121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全称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Flash Multi-head Latent Attention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Flash Attention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Multi-head Latent Attention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Grouped Query Attention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Multi-head Attention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921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核心理念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基于</a:t>
                      </a:r>
                      <a:r>
                        <a:rPr lang="en-US" altLang="zh-CN" sz="1000">
                          <a:effectLst/>
                        </a:rPr>
                        <a:t>MLA</a:t>
                      </a:r>
                      <a:r>
                        <a:rPr lang="zh-CN" altLang="en-US" sz="1000">
                          <a:effectLst/>
                        </a:rPr>
                        <a:t>稀疏向量的高效</a:t>
                      </a:r>
                      <a:r>
                        <a:rPr lang="en-US" altLang="zh-CN" sz="1000">
                          <a:effectLst/>
                        </a:rPr>
                        <a:t>MLA</a:t>
                      </a:r>
                      <a:r>
                        <a:rPr lang="zh-CN" altLang="en-US" sz="1000">
                          <a:effectLst/>
                        </a:rPr>
                        <a:t>解码，以算代存，结合分页</a:t>
                      </a:r>
                      <a:r>
                        <a:rPr lang="en-US" altLang="zh-CN" sz="1000">
                          <a:effectLst/>
                        </a:rPr>
                        <a:t>KV</a:t>
                      </a:r>
                      <a:r>
                        <a:rPr lang="zh-CN" altLang="en-US" sz="1000">
                          <a:effectLst/>
                        </a:rPr>
                        <a:t>缓存和硬件优化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减少注意力机制的显存访问次数，以算代存，减少显存访问瓶颈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基于稀疏向量的潜注意力机制，降低传统</a:t>
                      </a:r>
                      <a:r>
                        <a:rPr lang="en-US" altLang="zh-CN" sz="1000">
                          <a:effectLst/>
                        </a:rPr>
                        <a:t>MHA </a:t>
                      </a:r>
                      <a:r>
                        <a:rPr lang="zh-CN" altLang="en-US" sz="1000">
                          <a:effectLst/>
                        </a:rPr>
                        <a:t>的计算复杂度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将查询分组共享键值对，减少显存开销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传统多头注意力，独立处理每个头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1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硬件优化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专为</a:t>
                      </a:r>
                      <a:r>
                        <a:rPr lang="en-US" sz="1000">
                          <a:effectLst/>
                        </a:rPr>
                        <a:t>NVIDIA Hopper GPU（</a:t>
                      </a:r>
                      <a:r>
                        <a:rPr lang="zh-CN" altLang="en-US" sz="1000">
                          <a:effectLst/>
                        </a:rPr>
                        <a:t>如</a:t>
                      </a:r>
                      <a:r>
                        <a:rPr lang="en-US" sz="1000">
                          <a:effectLst/>
                        </a:rPr>
                        <a:t>H800/H100）</a:t>
                      </a:r>
                      <a:r>
                        <a:rPr lang="zh-CN" altLang="en-US" sz="1000">
                          <a:effectLst/>
                        </a:rPr>
                        <a:t>优化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支持多种</a:t>
                      </a:r>
                      <a:r>
                        <a:rPr lang="en-US" sz="1000">
                          <a:effectLst/>
                        </a:rPr>
                        <a:t>GPU（</a:t>
                      </a:r>
                      <a:r>
                        <a:rPr lang="zh-CN" altLang="en-US" sz="1000">
                          <a:effectLst/>
                        </a:rPr>
                        <a:t>如</a:t>
                      </a:r>
                      <a:r>
                        <a:rPr lang="en-US" sz="1000">
                          <a:effectLst/>
                        </a:rPr>
                        <a:t>A100、V100</a:t>
                      </a:r>
                      <a:r>
                        <a:rPr lang="zh-CN" altLang="en-US" sz="1000">
                          <a:effectLst/>
                        </a:rPr>
                        <a:t>等）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依赖通用矩阵运算（</a:t>
                      </a:r>
                      <a:r>
                        <a:rPr lang="en-US" altLang="zh-CN" sz="1000">
                          <a:effectLst/>
                        </a:rPr>
                        <a:t>GEMM</a:t>
                      </a:r>
                      <a:r>
                        <a:rPr lang="zh-CN" altLang="en-US" sz="1000">
                          <a:effectLst/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依赖通用矩阵运算（</a:t>
                      </a:r>
                      <a:r>
                        <a:rPr lang="en-US" altLang="zh-CN" sz="1000">
                          <a:effectLst/>
                        </a:rPr>
                        <a:t>GEMM</a:t>
                      </a:r>
                      <a:r>
                        <a:rPr lang="zh-CN" altLang="en-US" sz="1000">
                          <a:effectLst/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依赖通用矩阵运算（</a:t>
                      </a:r>
                      <a:r>
                        <a:rPr lang="en-US" altLang="zh-CN" sz="1000">
                          <a:effectLst/>
                        </a:rPr>
                        <a:t>GEMM</a:t>
                      </a:r>
                      <a:r>
                        <a:rPr lang="zh-CN" altLang="en-US" sz="1000">
                          <a:effectLst/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1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数据类型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effectLst/>
                        </a:rPr>
                        <a:t>BF16/FP16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effectLst/>
                        </a:rPr>
                        <a:t>BF16/FP16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未明确指定，通常与模型精度一致</a:t>
                      </a:r>
                      <a:r>
                        <a:rPr lang="en-US" altLang="zh-CN" sz="1000">
                          <a:effectLst/>
                        </a:rPr>
                        <a:t>(</a:t>
                      </a:r>
                      <a:r>
                        <a:rPr lang="zh-CN" altLang="en-US" sz="1000">
                          <a:effectLst/>
                        </a:rPr>
                        <a:t>如</a:t>
                      </a:r>
                      <a:r>
                        <a:rPr lang="en-US" altLang="zh-CN" sz="1000">
                          <a:effectLst/>
                        </a:rPr>
                        <a:t>FP16/BF16)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未明确指定，通常与模型精度一致</a:t>
                      </a:r>
                      <a:r>
                        <a:rPr lang="en-US" altLang="zh-CN" sz="1000">
                          <a:effectLst/>
                        </a:rPr>
                        <a:t>(</a:t>
                      </a:r>
                      <a:r>
                        <a:rPr lang="zh-CN" altLang="en-US" sz="1000">
                          <a:effectLst/>
                        </a:rPr>
                        <a:t>如</a:t>
                      </a:r>
                      <a:r>
                        <a:rPr lang="en-US" altLang="zh-CN" sz="1000">
                          <a:effectLst/>
                        </a:rPr>
                        <a:t>FP16/BF16)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未明确指定，通常与模型精度一致</a:t>
                      </a:r>
                      <a:r>
                        <a:rPr lang="en-US" altLang="zh-CN" sz="1000">
                          <a:effectLst/>
                        </a:rPr>
                        <a:t>(</a:t>
                      </a:r>
                      <a:r>
                        <a:rPr lang="zh-CN" altLang="en-US" sz="1000">
                          <a:effectLst/>
                        </a:rPr>
                        <a:t>如</a:t>
                      </a:r>
                      <a:r>
                        <a:rPr lang="en-US" altLang="zh-CN" sz="1000">
                          <a:effectLst/>
                        </a:rPr>
                        <a:t>FP16/BF16)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50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计算复杂度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接近</a:t>
                      </a:r>
                      <a:r>
                        <a:rPr lang="en-US" sz="1000">
                          <a:effectLst/>
                        </a:rPr>
                        <a:t>O(n)，</a:t>
                      </a:r>
                      <a:r>
                        <a:rPr lang="zh-CN" altLang="en-US" sz="1000">
                          <a:effectLst/>
                        </a:rPr>
                        <a:t>因 </a:t>
                      </a:r>
                      <a:r>
                        <a:rPr lang="en-US" altLang="zh-CN" sz="1000">
                          <a:effectLst/>
                        </a:rPr>
                        <a:t>MLA </a:t>
                      </a:r>
                      <a:r>
                        <a:rPr lang="zh-CN" altLang="en-US" sz="1000">
                          <a:effectLst/>
                        </a:rPr>
                        <a:t>和分页优化降低冗余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O(n)，</a:t>
                      </a:r>
                      <a:r>
                        <a:rPr lang="zh-CN" altLang="en-US" sz="1000">
                          <a:effectLst/>
                        </a:rPr>
                        <a:t>通过 </a:t>
                      </a:r>
                      <a:r>
                        <a:rPr lang="en-US" altLang="zh-CN" sz="1000">
                          <a:effectLst/>
                        </a:rPr>
                        <a:t>tiling </a:t>
                      </a:r>
                      <a:r>
                        <a:rPr lang="zh-CN" altLang="en-US" sz="1000">
                          <a:effectLst/>
                        </a:rPr>
                        <a:t>和融合操作优化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低于 </a:t>
                      </a:r>
                      <a:r>
                        <a:rPr lang="en-US" sz="1000">
                          <a:effectLst/>
                        </a:rPr>
                        <a:t>MHA </a:t>
                      </a:r>
                      <a:r>
                        <a:rPr lang="zh-CN" altLang="en-US" sz="1000">
                          <a:effectLst/>
                        </a:rPr>
                        <a:t>的</a:t>
                      </a:r>
                      <a:r>
                        <a:rPr lang="en-US" altLang="zh-CN" sz="1000">
                          <a:effectLst/>
                        </a:rPr>
                        <a:t>O(n²)</a:t>
                      </a:r>
                      <a:r>
                        <a:rPr lang="en-US" sz="1000">
                          <a:effectLst/>
                        </a:rPr>
                        <a:t>. </a:t>
                      </a:r>
                      <a:r>
                        <a:rPr lang="zh-CN" altLang="en-US" sz="1000">
                          <a:effectLst/>
                        </a:rPr>
                        <a:t>依赖实现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介于</a:t>
                      </a:r>
                      <a:r>
                        <a:rPr lang="en-US" altLang="zh-CN" sz="1000">
                          <a:effectLst/>
                        </a:rPr>
                        <a:t>MHA</a:t>
                      </a:r>
                      <a:r>
                        <a:rPr lang="zh-CN" altLang="en-US" sz="1000">
                          <a:effectLst/>
                        </a:rPr>
                        <a:t>和</a:t>
                      </a:r>
                      <a:r>
                        <a:rPr lang="en-US" altLang="zh-CN" sz="1000">
                          <a:effectLst/>
                        </a:rPr>
                        <a:t>GQA</a:t>
                      </a:r>
                      <a:r>
                        <a:rPr lang="zh-CN" altLang="en-US" sz="1000">
                          <a:effectLst/>
                        </a:rPr>
                        <a:t>之间，依赖分组策略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O(n²)，</a:t>
                      </a:r>
                      <a:r>
                        <a:rPr lang="zh-CN" altLang="en-US" sz="1000">
                          <a:effectLst/>
                        </a:rPr>
                        <a:t>随序列长度平方增长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67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运行效率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高（分页缓存动态分配，适合在线推理）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高（减少中间结果存储）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中等（未特别优化显存访问）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高（共享</a:t>
                      </a:r>
                      <a:r>
                        <a:rPr lang="en-US" altLang="zh-CN" sz="1000">
                          <a:effectLst/>
                        </a:rPr>
                        <a:t>KV</a:t>
                      </a:r>
                      <a:r>
                        <a:rPr lang="zh-CN" altLang="en-US" sz="1000">
                          <a:effectLst/>
                        </a:rPr>
                        <a:t>缓存减少缓存）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低（每个头独立计算，显存占用高）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00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序列长度支持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变长序列优化，支持动态调整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针对长序列优化，但需固定长度输入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理论上支持变长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支持变长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支持变长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87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主要优化点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effectLst/>
                        </a:rPr>
                        <a:t>Tensor Core</a:t>
                      </a:r>
                      <a:r>
                        <a:rPr lang="zh-CN" altLang="en-US" sz="1000">
                          <a:effectLst/>
                        </a:rPr>
                        <a:t>加速、分页</a:t>
                      </a:r>
                      <a:r>
                        <a:rPr lang="en-US" altLang="zh-CN" sz="1000">
                          <a:effectLst/>
                        </a:rPr>
                        <a:t>KV </a:t>
                      </a:r>
                      <a:r>
                        <a:rPr lang="zh-CN" altLang="en-US" sz="1000">
                          <a:effectLst/>
                        </a:rPr>
                        <a:t>缓存，</a:t>
                      </a:r>
                      <a:r>
                        <a:rPr lang="en-US" altLang="zh-CN" sz="1000">
                          <a:effectLst/>
                        </a:rPr>
                        <a:t>tiling</a:t>
                      </a:r>
                      <a:r>
                        <a:rPr lang="zh-CN" altLang="en-US" sz="1000">
                          <a:effectLst/>
                        </a:rPr>
                        <a:t>、</a:t>
                      </a:r>
                      <a:r>
                        <a:rPr lang="en-US" altLang="zh-CN" sz="1000">
                          <a:effectLst/>
                        </a:rPr>
                        <a:t>softmax </a:t>
                      </a:r>
                      <a:r>
                        <a:rPr lang="zh-CN" altLang="en-US" sz="1000">
                          <a:effectLst/>
                        </a:rPr>
                        <a:t>融合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effectLst/>
                        </a:rPr>
                        <a:t>tiling</a:t>
                      </a:r>
                      <a:r>
                        <a:rPr lang="zh-CN" altLang="en-US" sz="1000">
                          <a:effectLst/>
                        </a:rPr>
                        <a:t>、</a:t>
                      </a:r>
                      <a:r>
                        <a:rPr lang="en-US" altLang="zh-CN" sz="1000">
                          <a:effectLst/>
                        </a:rPr>
                        <a:t>softmax </a:t>
                      </a:r>
                      <a:r>
                        <a:rPr lang="zh-CN" altLang="en-US" sz="1000">
                          <a:effectLst/>
                        </a:rPr>
                        <a:t>融合、减少显存读写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隐式注意力设计，减少冗余计算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查询分组，平衡计算和显存效率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无特殊优化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25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开源实现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是（</a:t>
                      </a:r>
                      <a:r>
                        <a:rPr lang="en-US" sz="1000">
                          <a:effectLst/>
                        </a:rPr>
                        <a:t>DeepSeek</a:t>
                      </a:r>
                      <a:r>
                        <a:rPr lang="zh-CN" altLang="en-US" sz="1000">
                          <a:effectLst/>
                        </a:rPr>
                        <a:t>开源）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是（</a:t>
                      </a:r>
                      <a:r>
                        <a:rPr lang="en-US" sz="1000">
                          <a:effectLst/>
                        </a:rPr>
                        <a:t>FlashAttention 2/3</a:t>
                      </a:r>
                      <a:r>
                        <a:rPr lang="zh-CN" altLang="en-US" sz="1000">
                          <a:effectLst/>
                        </a:rPr>
                        <a:t>开源）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是（</a:t>
                      </a:r>
                      <a:r>
                        <a:rPr lang="en-US" sz="1000">
                          <a:effectLst/>
                        </a:rPr>
                        <a:t>DeepSeek</a:t>
                      </a:r>
                      <a:r>
                        <a:rPr lang="zh-CN" altLang="en-US" sz="1000">
                          <a:effectLst/>
                        </a:rPr>
                        <a:t>文档）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部分（</a:t>
                      </a:r>
                      <a:r>
                        <a:rPr lang="en-US" sz="1000">
                          <a:effectLst/>
                        </a:rPr>
                        <a:t>Meta L</a:t>
                      </a:r>
                      <a:r>
                        <a:rPr lang="en-US" altLang="zh-CN" sz="1000">
                          <a:effectLst/>
                        </a:rPr>
                        <a:t>l</a:t>
                      </a:r>
                      <a:r>
                        <a:rPr lang="en-US" sz="1000">
                          <a:effectLst/>
                        </a:rPr>
                        <a:t>aMA）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是（</a:t>
                      </a:r>
                      <a:r>
                        <a:rPr lang="en-US" sz="1000">
                          <a:effectLst/>
                        </a:rPr>
                        <a:t>P</a:t>
                      </a:r>
                      <a:r>
                        <a:rPr lang="en-US" altLang="zh-CN" sz="1000">
                          <a:effectLst/>
                        </a:rPr>
                        <a:t>T</a:t>
                      </a:r>
                      <a:r>
                        <a:rPr lang="en-US" sz="1000">
                          <a:effectLst/>
                        </a:rPr>
                        <a:t>/TF</a:t>
                      </a:r>
                      <a:r>
                        <a:rPr lang="zh-CN" altLang="en-US" sz="1000">
                          <a:effectLst/>
                        </a:rPr>
                        <a:t>原生支持）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2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性能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H800 GPU 3000 GB/s(</a:t>
                      </a:r>
                      <a:r>
                        <a:rPr lang="zh-CN" altLang="en-US" sz="1000">
                          <a:effectLst/>
                        </a:rPr>
                        <a:t>显存</a:t>
                      </a:r>
                      <a:r>
                        <a:rPr lang="en-US" altLang="zh-CN" sz="1000">
                          <a:effectLst/>
                        </a:rPr>
                        <a:t>)</a:t>
                      </a:r>
                      <a:r>
                        <a:rPr lang="zh-CN" altLang="en-US" sz="1000">
                          <a:effectLst/>
                        </a:rPr>
                        <a:t>、</a:t>
                      </a:r>
                      <a:r>
                        <a:rPr lang="en-US" altLang="zh-CN" sz="1000">
                          <a:effectLst/>
                        </a:rPr>
                        <a:t>580</a:t>
                      </a:r>
                      <a:r>
                        <a:rPr lang="en-US" sz="1000">
                          <a:effectLst/>
                        </a:rPr>
                        <a:t>TFLOPS(</a:t>
                      </a:r>
                      <a:r>
                        <a:rPr lang="zh-CN" altLang="en-US" sz="1000">
                          <a:effectLst/>
                        </a:rPr>
                        <a:t>计算</a:t>
                      </a:r>
                      <a:r>
                        <a:rPr lang="en-US" altLang="zh-CN" sz="1000">
                          <a:effectLst/>
                        </a:rPr>
                        <a:t>)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A100</a:t>
                      </a:r>
                      <a:r>
                        <a:rPr lang="zh-CN" altLang="en-US" sz="1000">
                          <a:effectLst/>
                        </a:rPr>
                        <a:t>上显著优于标准</a:t>
                      </a:r>
                      <a:r>
                        <a:rPr lang="en-US" sz="1000">
                          <a:effectLst/>
                        </a:rPr>
                        <a:t>MHA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依赖底层实现（如</a:t>
                      </a:r>
                      <a:r>
                        <a:rPr lang="en-US" altLang="zh-CN" sz="1000">
                          <a:effectLst/>
                        </a:rPr>
                        <a:t>FlashMLA</a:t>
                      </a:r>
                      <a:r>
                        <a:rPr lang="zh-CN" altLang="en-US" sz="1000">
                          <a:effectLst/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LLaMA </a:t>
                      </a:r>
                      <a:r>
                        <a:rPr lang="zh-CN" altLang="en-US" sz="1000">
                          <a:effectLst/>
                        </a:rPr>
                        <a:t>等模型中推断速度提升显著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effectLst/>
                        </a:rPr>
                        <a:t>基础实现，效率较低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17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>
                          <a:effectLst/>
                        </a:rPr>
                        <a:t>开发团队</a:t>
                      </a:r>
                      <a:endParaRPr lang="zh-CN" altLang="en-US" sz="1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DeepSeek 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Stanford</a:t>
                      </a:r>
                      <a:r>
                        <a:rPr lang="zh-CN" altLang="en-US" sz="1000">
                          <a:effectLst/>
                        </a:rPr>
                        <a:t>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DeepSeek 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Meta AI（</a:t>
                      </a:r>
                      <a:r>
                        <a:rPr lang="en-US" altLang="zh-CN" sz="1000">
                          <a:effectLst/>
                        </a:rPr>
                        <a:t>LLaMA</a:t>
                      </a:r>
                      <a:r>
                        <a:rPr lang="zh-CN" altLang="en-US" sz="1000">
                          <a:effectLst/>
                        </a:rPr>
                        <a:t>中使用）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Google（</a:t>
                      </a:r>
                      <a:r>
                        <a:rPr lang="zh-CN" altLang="en-US" sz="1000">
                          <a:effectLst/>
                        </a:rPr>
                        <a:t>原始论文）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943357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F4915F45-9689-407F-8EE1-7FAE7C2CFE5A}"/>
              </a:ext>
            </a:extLst>
          </p:cNvPr>
          <p:cNvSpPr txBox="1"/>
          <p:nvPr/>
        </p:nvSpPr>
        <p:spPr>
          <a:xfrm>
            <a:off x="338368" y="6433026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来源：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-apple-system"/>
              </a:rPr>
              <a:t>中存算半导体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074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9A8D1DA-8D4A-4690-83EC-44CA6941725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/>
              <a:t> </a:t>
            </a:r>
            <a:r>
              <a:rPr lang="zh-CN" altLang="en-US"/>
              <a:t>什么是 </a:t>
            </a:r>
            <a:r>
              <a:rPr lang="en-US" altLang="zh-CN"/>
              <a:t>MoE</a:t>
            </a:r>
          </a:p>
          <a:p>
            <a:pPr marL="450850" lvl="1" indent="0">
              <a:buNone/>
            </a:pPr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6BA4933-35FA-4034-8E8C-822527BF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DeepSeekMoE</a:t>
            </a: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1C31BE6-A8AC-4470-80AC-5B550ACF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704" y="1082726"/>
            <a:ext cx="7805296" cy="298838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BEDE965-F158-4145-967C-30ED57AC3F2D}"/>
              </a:ext>
            </a:extLst>
          </p:cNvPr>
          <p:cNvSpPr txBox="1"/>
          <p:nvPr/>
        </p:nvSpPr>
        <p:spPr>
          <a:xfrm>
            <a:off x="234950" y="1599230"/>
            <a:ext cx="44571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组合多个专家模型提升深度学习模型性能和效率的架构。其核心思想是通过引入多个专家模型（</a:t>
            </a:r>
            <a:r>
              <a:rPr lang="en-US" altLang="zh-CN"/>
              <a:t>Experts</a:t>
            </a:r>
            <a:r>
              <a:rPr lang="zh-CN" altLang="en-US"/>
              <a:t>），每个输入数据只 选择和激活其中的一部分专家模型进行处理，从而减少计算量，提高训练和推理速度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336FBA8-16F2-404F-A429-FBD5F2F21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23" y="4071110"/>
            <a:ext cx="11056049" cy="264526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0A6C1AC-D7AF-4082-BF55-91129F0C8F45}"/>
              </a:ext>
            </a:extLst>
          </p:cNvPr>
          <p:cNvSpPr txBox="1"/>
          <p:nvPr/>
        </p:nvSpPr>
        <p:spPr>
          <a:xfrm>
            <a:off x="6096000" y="6409779"/>
            <a:ext cx="6151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MoE</a:t>
            </a:r>
            <a:r>
              <a:rPr lang="zh-CN" altLang="en-US"/>
              <a:t>激活原理</a:t>
            </a:r>
          </a:p>
        </p:txBody>
      </p:sp>
    </p:spTree>
    <p:extLst>
      <p:ext uri="{BB962C8B-B14F-4D97-AF65-F5344CB8AC3E}">
        <p14:creationId xmlns:p14="http://schemas.microsoft.com/office/powerpoint/2010/main" val="494275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EFADC8C-E545-4D72-A221-85172420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DeepSeekMoE </a:t>
            </a:r>
            <a:r>
              <a:rPr lang="zh-CN" altLang="en-US"/>
              <a:t>的负载均衡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E0F27F4-103A-456C-930F-C95D723CC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47" y="3661943"/>
            <a:ext cx="5119094" cy="243271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70E5F2E-B847-44CF-B843-C941E34BAA89}"/>
              </a:ext>
            </a:extLst>
          </p:cNvPr>
          <p:cNvSpPr txBox="1"/>
          <p:nvPr/>
        </p:nvSpPr>
        <p:spPr>
          <a:xfrm>
            <a:off x="185933" y="6170286"/>
            <a:ext cx="5560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DeepSeekMoE</a:t>
            </a:r>
            <a:r>
              <a:rPr lang="zh-CN" altLang="en-US"/>
              <a:t>与传统的多路由和细粒度专家</a:t>
            </a:r>
            <a:r>
              <a:rPr lang="en-US" altLang="zh-CN"/>
              <a:t>MoE</a:t>
            </a:r>
            <a:r>
              <a:rPr lang="zh-CN" altLang="en-US"/>
              <a:t>对比</a:t>
            </a:r>
          </a:p>
        </p:txBody>
      </p:sp>
      <p:sp>
        <p:nvSpPr>
          <p:cNvPr id="10" name="内容占位符 4">
            <a:extLst>
              <a:ext uri="{FF2B5EF4-FFF2-40B4-BE49-F238E27FC236}">
                <a16:creationId xmlns:a16="http://schemas.microsoft.com/office/drawing/2014/main" id="{A611E938-55BF-4743-891B-B8958BE0994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47612" y="2252341"/>
            <a:ext cx="5319352" cy="3707084"/>
          </a:xfrm>
        </p:spPr>
        <p:txBody>
          <a:bodyPr/>
          <a:lstStyle/>
          <a:p>
            <a:r>
              <a:rPr lang="en-US" altLang="zh-CN"/>
              <a:t>DeepSeekMoE </a:t>
            </a:r>
            <a:r>
              <a:rPr lang="zh-CN" altLang="en-US"/>
              <a:t>算法</a:t>
            </a:r>
            <a:endParaRPr lang="en-US" altLang="zh-CN"/>
          </a:p>
          <a:p>
            <a:pPr lvl="1"/>
            <a:r>
              <a:rPr lang="zh-CN" altLang="en-US" sz="1600" b="1"/>
              <a:t>无辅助损耗负载均衡</a:t>
            </a:r>
            <a:r>
              <a:rPr lang="zh-CN" altLang="en-US" sz="1600"/>
              <a:t>：将特定于专家的偏差项添加到路由机制和专家亲和力</a:t>
            </a:r>
            <a:endParaRPr lang="en-US" altLang="zh-CN" sz="1600"/>
          </a:p>
          <a:p>
            <a:pPr lvl="1"/>
            <a:r>
              <a:rPr lang="en-US" altLang="zh-CN" sz="2000"/>
              <a:t> </a:t>
            </a:r>
            <a:r>
              <a:rPr lang="zh-CN" altLang="en-US" sz="1600"/>
              <a:t>共享专家</a:t>
            </a:r>
            <a:endParaRPr lang="en-US" altLang="zh-CN" sz="160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36BACB1-3359-4CF4-939D-B4E7380E8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449" y="830434"/>
            <a:ext cx="6646482" cy="602756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DB953B3-3DCB-4AED-B063-AD687FFAE3A3}"/>
              </a:ext>
            </a:extLst>
          </p:cNvPr>
          <p:cNvSpPr/>
          <p:nvPr/>
        </p:nvSpPr>
        <p:spPr>
          <a:xfrm>
            <a:off x="8024162" y="2126886"/>
            <a:ext cx="600201" cy="3383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9E20A82-8AC6-4552-83A2-059D3A32992B}"/>
              </a:ext>
            </a:extLst>
          </p:cNvPr>
          <p:cNvSpPr txBox="1"/>
          <p:nvPr/>
        </p:nvSpPr>
        <p:spPr>
          <a:xfrm>
            <a:off x="7943599" y="17575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偏置项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B0E5529-54DD-40EC-95B4-3CEA245694EC}"/>
              </a:ext>
            </a:extLst>
          </p:cNvPr>
          <p:cNvGrpSpPr/>
          <p:nvPr/>
        </p:nvGrpSpPr>
        <p:grpSpPr>
          <a:xfrm>
            <a:off x="407581" y="984830"/>
            <a:ext cx="5560921" cy="992105"/>
            <a:chOff x="407582" y="984830"/>
            <a:chExt cx="4776702" cy="833701"/>
          </a:xfrm>
        </p:grpSpPr>
        <p:sp>
          <p:nvSpPr>
            <p:cNvPr id="17" name="泪滴形 6">
              <a:extLst>
                <a:ext uri="{FF2B5EF4-FFF2-40B4-BE49-F238E27FC236}">
                  <a16:creationId xmlns:a16="http://schemas.microsoft.com/office/drawing/2014/main" id="{9D05A3DC-D6E6-4A7A-9246-E99FF8ADFC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7582" y="984830"/>
              <a:ext cx="677340" cy="666729"/>
            </a:xfrm>
            <a:prstGeom prst="teardrop">
              <a:avLst/>
            </a:prstGeom>
            <a:solidFill>
              <a:srgbClr val="3366FF"/>
            </a:solidFill>
            <a:ln w="38100" cap="flat" cmpd="sng" algn="ctr">
              <a:noFill/>
              <a:prstDash val="solid"/>
            </a:ln>
            <a:effectLst>
              <a:outerShdw blurRad="254000" dist="127000" dir="5400000" sx="90000" sy="90000" algn="t" rotWithShape="0">
                <a:srgbClr val="3366FF">
                  <a:alpha val="20000"/>
                </a:srgb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问题</a:t>
              </a:r>
              <a:endParaRPr kumimoji="1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挑战</a:t>
              </a: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E1BCA1BF-6B29-4FDD-B0C8-19995201C81F}"/>
                </a:ext>
              </a:extLst>
            </p:cNvPr>
            <p:cNvGrpSpPr/>
            <p:nvPr/>
          </p:nvGrpSpPr>
          <p:grpSpPr>
            <a:xfrm>
              <a:off x="1084926" y="984831"/>
              <a:ext cx="4099358" cy="833700"/>
              <a:chOff x="1206900" y="819543"/>
              <a:chExt cx="2807526" cy="821290"/>
            </a:xfrm>
          </p:grpSpPr>
          <p:sp>
            <p:nvSpPr>
              <p:cNvPr id="19" name="矩形 19">
                <a:extLst>
                  <a:ext uri="{FF2B5EF4-FFF2-40B4-BE49-F238E27FC236}">
                    <a16:creationId xmlns:a16="http://schemas.microsoft.com/office/drawing/2014/main" id="{BA1D8549-6E93-463D-A06A-45EE4B909D46}"/>
                  </a:ext>
                </a:extLst>
              </p:cNvPr>
              <p:cNvSpPr/>
              <p:nvPr/>
            </p:nvSpPr>
            <p:spPr bwMode="auto">
              <a:xfrm>
                <a:off x="1206900" y="819543"/>
                <a:ext cx="2807526" cy="821290"/>
              </a:xfrm>
              <a:custGeom>
                <a:avLst/>
                <a:gdLst/>
                <a:ahLst/>
                <a:cxnLst/>
                <a:rect l="0" t="0" r="0" b="0"/>
                <a:pathLst>
                  <a:path w="8007795" h="980057">
                    <a:moveTo>
                      <a:pt x="0" y="0"/>
                    </a:moveTo>
                    <a:lnTo>
                      <a:pt x="8007794" y="0"/>
                    </a:lnTo>
                    <a:lnTo>
                      <a:pt x="8007794" y="692056"/>
                    </a:lnTo>
                    <a:cubicBezTo>
                      <a:pt x="8007794" y="851032"/>
                      <a:pt x="7878770" y="980056"/>
                      <a:pt x="7719794" y="980056"/>
                    </a:cubicBezTo>
                    <a:lnTo>
                      <a:pt x="0" y="9800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 algn="ctr">
                <a:solidFill>
                  <a:srgbClr val="CCEC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0" dist="38100" dir="5400000" sx="90000" sy="90000" algn="t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342900" marR="0" lvl="0" indent="-342900" algn="just" defTabSz="91440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9966"/>
                  </a:buClr>
                  <a:buSzPct val="50000"/>
                  <a:buFontTx/>
                  <a:buNone/>
                  <a:tabLst/>
                  <a:defRPr/>
                </a:pPr>
                <a:endParaRPr kumimoji="1" lang="zh-CN" altLang="en-US" sz="3000" b="1" i="0" u="none" strike="noStrike" kern="0" cap="none" spc="0" normalizeH="0" baseline="0" noProof="0">
                  <a:ln>
                    <a:noFill/>
                  </a:ln>
                  <a:solidFill>
                    <a:srgbClr val="010000"/>
                  </a:solidFill>
                  <a:effectLst/>
                  <a:uLnTx/>
                  <a:uFillTx/>
                  <a:latin typeface="Times New Roman" pitchFamily="18" charset="0"/>
                  <a:ea typeface="华文新魏" pitchFamily="2" charset="-122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7F229296-6EF4-4FB9-B917-8095BDB0F472}"/>
                  </a:ext>
                </a:extLst>
              </p:cNvPr>
              <p:cNvSpPr txBox="1"/>
              <p:nvPr/>
            </p:nvSpPr>
            <p:spPr>
              <a:xfrm>
                <a:off x="1206900" y="855381"/>
                <a:ext cx="2773184" cy="76435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lvl="0" algn="just">
                  <a:spcBef>
                    <a:spcPct val="20000"/>
                  </a:spcBef>
                  <a:buClr>
                    <a:srgbClr val="0000FF"/>
                  </a:buClr>
                  <a:buSzPct val="50000"/>
                  <a:defRPr/>
                </a:pPr>
                <a:r>
                  <a:rPr lang="zh-CN" altLang="en-US"/>
                  <a:t>专家路由导致梯度下降优化方法在</a:t>
                </a:r>
                <a:r>
                  <a:rPr lang="en-US" altLang="zh-CN"/>
                  <a:t>MoE</a:t>
                </a:r>
                <a:r>
                  <a:rPr lang="zh-CN" altLang="en-US"/>
                  <a:t>训练中不佳，出现“路由崩溃”，陷入始终为每个</a:t>
                </a:r>
                <a:r>
                  <a:rPr lang="en-US" altLang="zh-CN"/>
                  <a:t>Token</a:t>
                </a:r>
                <a:r>
                  <a:rPr lang="zh-CN" altLang="en-US"/>
                  <a:t>激活相同的少数专家的困境</a:t>
                </a:r>
                <a:endParaRPr lang="zh-CN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2867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EFADC8C-E545-4D72-A221-85172420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DeepSeekMoE </a:t>
            </a:r>
            <a:r>
              <a:rPr lang="zh-CN" altLang="en-US"/>
              <a:t>的负载均衡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F6FFB5-C8AA-434E-87C8-5BB69A3C0A9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/>
              <a:t> </a:t>
            </a:r>
            <a:r>
              <a:rPr lang="zh-CN" altLang="en-US"/>
              <a:t>负载均衡与</a:t>
            </a:r>
            <a:r>
              <a:rPr lang="en-US" altLang="zh-CN"/>
              <a:t>batch</a:t>
            </a:r>
            <a:r>
              <a:rPr lang="zh-CN" altLang="en-US"/>
              <a:t>中的 </a:t>
            </a:r>
            <a:r>
              <a:rPr lang="en-US" altLang="zh-CN"/>
              <a:t>Token </a:t>
            </a:r>
            <a:r>
              <a:rPr lang="zh-CN" altLang="en-US"/>
              <a:t>数目有关</a:t>
            </a:r>
            <a:endParaRPr lang="en-US" altLang="zh-CN"/>
          </a:p>
          <a:p>
            <a:pPr lvl="1"/>
            <a:r>
              <a:rPr lang="en-US" altLang="zh-CN"/>
              <a:t> </a:t>
            </a:r>
            <a:r>
              <a:rPr lang="zh-CN" altLang="en-US"/>
              <a:t>专家利用率期望值不足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8FCC4E7-9EF5-44F1-B27E-22A636185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58" y="2386169"/>
            <a:ext cx="4424484" cy="328351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1A8495-D643-4078-AF52-5239DA95C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092" y="2279958"/>
            <a:ext cx="4381107" cy="338972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E940F0C-FBAA-4C39-A94C-5D210B8BDAE1}"/>
              </a:ext>
            </a:extLst>
          </p:cNvPr>
          <p:cNvSpPr txBox="1"/>
          <p:nvPr/>
        </p:nvSpPr>
        <p:spPr>
          <a:xfrm>
            <a:off x="107950" y="5810742"/>
            <a:ext cx="65437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蓝色部分代表各个专家的 load 次数，红色的框的高度为 load 最大的专家的 load 次数。白色部分即为 bubble，也就是专家闲置的部分，蓝色部分占红色框的比例为专家的利用率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8AFFC65-5141-42CE-92B1-6C66EFD97D27}"/>
              </a:ext>
            </a:extLst>
          </p:cNvPr>
          <p:cNvSpPr txBox="1"/>
          <p:nvPr/>
        </p:nvSpPr>
        <p:spPr>
          <a:xfrm>
            <a:off x="6931092" y="5794593"/>
            <a:ext cx="47465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要让专家利用率的期望 &gt;80%，一个 batch 中要有至少 4k 个 token，在 decoding 的背景下，即 batchsize=4k</a:t>
            </a:r>
          </a:p>
        </p:txBody>
      </p:sp>
    </p:spTree>
    <p:extLst>
      <p:ext uri="{BB962C8B-B14F-4D97-AF65-F5344CB8AC3E}">
        <p14:creationId xmlns:p14="http://schemas.microsoft.com/office/powerpoint/2010/main" val="3517719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NSA</a:t>
            </a:r>
            <a:r>
              <a:rPr>
                <a:ea typeface="宋体" charset="0"/>
              </a:rPr>
              <a:t>：可用于训练的稀疏注意力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479425" y="802640"/>
                <a:ext cx="5193665" cy="5553710"/>
              </a:xfrm>
            </p:spPr>
            <p:txBody>
              <a:bodyPr>
                <a:noAutofit/>
              </a:bodyPr>
              <a:lstStyle/>
              <a:p>
                <a:r>
                  <a:rPr lang="zh-CN" altLang="en-US" sz="2000"/>
                  <a:t>可用于训练的稀疏注意力算法</a:t>
                </a:r>
              </a:p>
              <a:p>
                <a:pPr lvl="1"/>
                <a:r>
                  <a:rPr lang="zh-CN" altLang="en-US" sz="1800"/>
                  <a:t>将 key 和 value 组织成时间块，并通过三个 Attention 分支处理：</a:t>
                </a:r>
              </a:p>
              <a:p>
                <a:pPr lvl="2"/>
                <a:r>
                  <a:rPr lang="zh-CN" altLang="en-US" sz="1400"/>
                  <a:t>压缩 token</a:t>
                </a:r>
              </a:p>
              <a:p>
                <a:pPr lvl="3"/>
                <a:r>
                  <a:rPr lang="zh-CN" altLang="en-US" sz="1400"/>
                  <a:t>将连续的 key/value 块聚合为长度为</a:t>
                </a:r>
                <a:r>
                  <a:rPr lang="en-US" altLang="zh-CN" sz="1400"/>
                  <a:t>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cs typeface="DejaVu Math TeX Gyre" panose="02000503000000000000" charset="0"/>
                      </a:rPr>
                      <m:t>𝑙</m:t>
                    </m:r>
                  </m:oMath>
                </a14:m>
                <a:r>
                  <a:rPr lang="en-US" altLang="zh-CN" sz="1400"/>
                  <a:t> </a:t>
                </a:r>
                <a:r>
                  <a:rPr sz="1400">
                    <a:ea typeface="宋体" charset="0"/>
                  </a:rPr>
                  <a:t>的</a:t>
                </a:r>
                <a:r>
                  <a:rPr lang="zh-CN" altLang="en-US" sz="1400"/>
                  <a:t>块级别的表示，捕获粗粒度信息，减少计算负担，</a:t>
                </a:r>
              </a:p>
              <a:p>
                <a:pPr marL="1208405" lvl="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n-US" altLang="zh-CN" sz="1400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𝐾</m:t>
                              </m:r>
                            </m:e>
                          </m:acc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𝑐𝑚𝑝</m:t>
                          </m:r>
                        </m:sup>
                      </m:sSubSup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𝑐𝑚𝑝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: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)∈</m:t>
                      </m:r>
                      <m:sSup>
                        <m:sSup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p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ℝ</m:t>
                          </m:r>
                        </m:e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𝑑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×(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/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𝑙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zh-CN" altLang="en-US" sz="1400"/>
              </a:p>
              <a:p>
                <a:pPr lvl="2"/>
                <a:r>
                  <a:rPr lang="zh-CN" altLang="en-US" sz="1400"/>
                  <a:t>选择性保留原始 token</a:t>
                </a:r>
              </a:p>
              <a:p>
                <a:pPr lvl="3"/>
                <a:r>
                  <a:rPr lang="zh-CN" altLang="en-US" sz="1400"/>
                  <a:t>选择地保留重要的 token，弥补压缩可能带来的信息损失</a:t>
                </a:r>
              </a:p>
              <a:p>
                <a:pPr lvl="4"/>
                <a:r>
                  <a:rPr lang="zh-CN" altLang="en-US" sz="1400"/>
                  <a:t>利用压缩后 token 的注意力分数，作为选择块的重要性评分，保留top-n 个块</a:t>
                </a:r>
              </a:p>
              <a:p>
                <a:pPr marL="0" lvl="3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n-US" altLang="zh-CN" sz="1400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𝐾</m:t>
                              </m:r>
                            </m:e>
                          </m:acc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𝑠𝑙𝑐</m:t>
                          </m:r>
                        </m:sup>
                      </m:sSubSup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𝑠𝑙𝑐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: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)∈</m:t>
                      </m:r>
                      <m:sSup>
                        <m:sSup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p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ℝ</m:t>
                          </m:r>
                        </m:e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𝑑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×(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𝑛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×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𝑙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zh-CN" altLang="en-US" sz="1400"/>
              </a:p>
              <a:p>
                <a:pPr lvl="2"/>
                <a:r>
                  <a:rPr lang="zh-CN" altLang="en-US" sz="1400"/>
                  <a:t>滑动窗口</a:t>
                </a:r>
              </a:p>
              <a:p>
                <a:pPr lvl="3"/>
                <a:r>
                  <a:rPr lang="zh-CN" altLang="en-US" sz="1400"/>
                  <a:t>通过专门处理局部上下文的宽度为</a:t>
                </a:r>
                <a:r>
                  <a:rPr lang="en-US" altLang="zh-CN" sz="1400"/>
                  <a:t>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cs typeface="DejaVu Math TeX Gyre" panose="02000503000000000000" charset="0"/>
                      </a:rPr>
                      <m:t>𝑤</m:t>
                    </m:r>
                  </m:oMath>
                </a14:m>
                <a:r>
                  <a:rPr lang="en-US" altLang="zh-CN" sz="1400"/>
                  <a:t> </a:t>
                </a:r>
                <a:r>
                  <a:rPr sz="1400">
                    <a:ea typeface="宋体" charset="0"/>
                  </a:rPr>
                  <a:t>的</a:t>
                </a:r>
                <a:r>
                  <a:rPr lang="zh-CN" altLang="en-US" sz="1400"/>
                  <a:t>滑动窗口，解决压缩可能导致的局部注意力问题</a:t>
                </a:r>
              </a:p>
              <a:p>
                <a:pPr marL="0" lvl="3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n-US" altLang="zh-CN" sz="1400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𝐾</m:t>
                              </m:r>
                            </m:e>
                          </m:acc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𝑠𝑙𝑤</m:t>
                          </m:r>
                        </m:sup>
                      </m:sSubSup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(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−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���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):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∈</m:t>
                      </m:r>
                      <m:sSup>
                        <m:sSupPr>
                          <m:ctrlP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p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ℝ</m:t>
                          </m:r>
                        </m:e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𝑑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×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zh-CN" altLang="en-US" sz="140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479425" y="802640"/>
                <a:ext cx="5193665" cy="5553710"/>
              </a:xfrm>
              <a:blipFill>
                <a:blip r:embed="rId2"/>
                <a:stretch>
                  <a:fillRect l="-1056" t="-1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DeepSeek 分享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385" y="3143250"/>
            <a:ext cx="3455670" cy="12534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090" y="828675"/>
            <a:ext cx="6430645" cy="18973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05930" y="272605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NSA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 charset="0"/>
                <a:cs typeface="+mn-cs"/>
              </a:rPr>
              <a:t>整体架构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97320" y="4614545"/>
            <a:ext cx="4681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传统</a:t>
            </a: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Attention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 charset="0"/>
                <a:cs typeface="+mn-cs"/>
              </a:rPr>
              <a:t>计算方式（第</a:t>
            </a: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 charset="0"/>
                <a:cs typeface="+mn-cs"/>
              </a:rPr>
              <a:t> t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 charset="0"/>
                <a:cs typeface="+mn-cs"/>
              </a:rPr>
              <a:t>个</a:t>
            </a: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 charset="0"/>
                <a:cs typeface="+mn-cs"/>
              </a:rPr>
              <a:t> token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 charset="0"/>
                <a:cs typeface="+mn-cs"/>
              </a:rPr>
              <a:t>）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690" y="5057140"/>
            <a:ext cx="3332480" cy="5124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171690" y="559816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当上下文长度为 t = 128k，块大小 l = 512，保留块数量 n = 8，滑动窗口大小 w = 4096，压缩率可以达到 15.5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DeepGEMM</a:t>
            </a:r>
            <a:r>
              <a:rPr>
                <a:ea typeface="宋体" charset="0"/>
              </a:rPr>
              <a:t>：高效的</a:t>
            </a:r>
            <a:r>
              <a:rPr lang="en-US" altLang="zh-CN">
                <a:ea typeface="宋体" charset="0"/>
              </a:rPr>
              <a:t> FP8 GEMM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7210" cy="5553710"/>
          </a:xfrm>
        </p:spPr>
        <p:txBody>
          <a:bodyPr>
            <a:noAutofit/>
          </a:bodyPr>
          <a:lstStyle/>
          <a:p>
            <a:r>
              <a:rPr lang="zh-CN" altLang="en-US" sz="2000"/>
              <a:t>支持 FP8 精度的高性能 GEMM</a:t>
            </a:r>
          </a:p>
          <a:p>
            <a:pPr lvl="1"/>
            <a:r>
              <a:rPr lang="zh-CN" altLang="en-US" sz="1800"/>
              <a:t>难点：FP8 的动态范围较小，更容易导致梯度消失或爆炸，影响</a:t>
            </a:r>
            <a:r>
              <a:rPr lang="zh-CN" altLang="en-US" sz="1800" b="1">
                <a:solidFill>
                  <a:srgbClr val="FF0000"/>
                </a:solidFill>
              </a:rPr>
              <a:t>训练</a:t>
            </a:r>
            <a:r>
              <a:rPr lang="zh-CN" altLang="en-US" sz="1800"/>
              <a:t>稳定性与最终模型的性能</a:t>
            </a:r>
          </a:p>
          <a:p>
            <a:pPr lvl="1"/>
            <a:r>
              <a:rPr lang="en-US" altLang="zh-CN" sz="1800"/>
              <a:t>DeepGEMM</a:t>
            </a:r>
            <a:endParaRPr lang="zh-CN" altLang="en-US" sz="1800"/>
          </a:p>
          <a:p>
            <a:pPr lvl="2"/>
            <a:r>
              <a:rPr lang="zh-CN" altLang="en-US" sz="1400"/>
              <a:t>细粒度实时量化：根据运行时数据计算实际的量化缩放因子，同时量化粒度缩小到 tile</a:t>
            </a:r>
            <a:r>
              <a:rPr lang="en-US" altLang="zh-CN" sz="1400"/>
              <a:t> </a:t>
            </a:r>
            <a:r>
              <a:rPr lang="zh-CN" altLang="en-US" sz="1400"/>
              <a:t>层级或者 block 层级</a:t>
            </a:r>
          </a:p>
          <a:p>
            <a:pPr lvl="3"/>
            <a:r>
              <a:rPr lang="zh-CN" altLang="en-US" sz="1400"/>
              <a:t>对于激活值：以大小为 1x128 的块为基础进行分组和缩放</a:t>
            </a:r>
          </a:p>
          <a:p>
            <a:pPr lvl="3"/>
            <a:r>
              <a:rPr lang="zh-CN" altLang="en-US" sz="1400"/>
              <a:t>对于权重值：以大小为 128x128 的块为基础进行分组与缩放</a:t>
            </a:r>
          </a:p>
          <a:p>
            <a:pPr lvl="2"/>
            <a:r>
              <a:rPr lang="zh-CN" altLang="en-US" sz="1400"/>
              <a:t>高精度 FP8 累加：使用 CUDA Core 进行累加操作，减少精度损失</a:t>
            </a:r>
          </a:p>
          <a:p>
            <a:pPr lvl="3"/>
            <a:r>
              <a:rPr lang="zh-CN" altLang="en-US" sz="1400"/>
              <a:t>低精度的 GEMM 在计算时非常容易溢出</a:t>
            </a:r>
          </a:p>
          <a:p>
            <a:pPr lvl="3"/>
            <a:r>
              <a:rPr lang="zh-CN" altLang="en-US" sz="1400"/>
              <a:t>硬件实现采用 FP16 / FP32 的高精度进行累加，FP8 只用于乘法。</a:t>
            </a:r>
          </a:p>
          <a:p>
            <a:pPr lvl="3"/>
            <a:r>
              <a:rPr lang="zh-CN" altLang="en-US" sz="1400"/>
              <a:t>NVIDIA 的 Tensor Core 实现理论也是如此，但</a:t>
            </a:r>
            <a:r>
              <a:rPr lang="en-US" altLang="zh-CN" sz="1400"/>
              <a:t> DeepSeek </a:t>
            </a:r>
            <a:r>
              <a:rPr sz="1400">
                <a:ea typeface="宋体" charset="0"/>
              </a:rPr>
              <a:t>开发人员观察到实际计算精度只有</a:t>
            </a:r>
            <a:r>
              <a:rPr lang="en-US" altLang="zh-CN" sz="1400">
                <a:ea typeface="宋体" charset="0"/>
              </a:rPr>
              <a:t> 22bit</a:t>
            </a:r>
            <a:endParaRPr lang="zh-CN" altLang="en-US" sz="1400"/>
          </a:p>
          <a:p>
            <a:pPr lvl="3"/>
            <a:endParaRPr lang="zh-CN" altLang="en-US" sz="1400"/>
          </a:p>
          <a:p>
            <a:pPr lvl="2"/>
            <a:endParaRPr lang="zh-CN" altLang="en-US" sz="140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DeepSeek 分享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802640"/>
            <a:ext cx="5715000" cy="2873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020" y="3787140"/>
            <a:ext cx="3872230" cy="184975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DualPipe</a:t>
            </a:r>
            <a:r>
              <a:rPr>
                <a:ea typeface="宋体" charset="0"/>
              </a:rPr>
              <a:t>：高效的流水线并行算法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5940" cy="5553710"/>
          </a:xfrm>
        </p:spPr>
        <p:txBody>
          <a:bodyPr>
            <a:normAutofit fontScale="67500" lnSpcReduction="10000"/>
          </a:bodyPr>
          <a:lstStyle/>
          <a:p>
            <a:r>
              <a:rPr lang="en-US" altLang="zh-CN"/>
              <a:t>DualPipe</a:t>
            </a:r>
          </a:p>
          <a:p>
            <a:pPr lvl="1"/>
            <a:r>
              <a:rPr>
                <a:ea typeface="宋体" charset="0"/>
              </a:rPr>
              <a:t>背景：流水线并行是模型按层或模块切分成多个阶段，每个阶段分配给一个 GPU进行训练</a:t>
            </a:r>
            <a:r>
              <a:rPr lang="en-US" altLang="zh-CN">
                <a:ea typeface="宋体" charset="0"/>
              </a:rPr>
              <a:t>/</a:t>
            </a:r>
            <a:r>
              <a:rPr>
                <a:ea typeface="宋体" charset="0"/>
              </a:rPr>
              <a:t>推理</a:t>
            </a:r>
          </a:p>
          <a:p>
            <a:pPr lvl="1"/>
            <a:r>
              <a:rPr lang="en-US" altLang="zh-CN">
                <a:ea typeface="宋体" charset="0"/>
              </a:rPr>
              <a:t>DualPipe </a:t>
            </a:r>
            <a:r>
              <a:rPr>
                <a:ea typeface="宋体" charset="0"/>
              </a:rPr>
              <a:t>特点：</a:t>
            </a:r>
          </a:p>
          <a:p>
            <a:pPr lvl="2"/>
            <a:r>
              <a:rPr>
                <a:ea typeface="宋体" charset="0"/>
              </a:rPr>
              <a:t>细粒度的计算划分：计算块被分为四部分</a:t>
            </a:r>
          </a:p>
          <a:p>
            <a:pPr lvl="3"/>
            <a:r>
              <a:rPr>
                <a:ea typeface="宋体" charset="0"/>
              </a:rPr>
              <a:t>注意力机制（Attention）</a:t>
            </a:r>
          </a:p>
          <a:p>
            <a:pPr lvl="3"/>
            <a:r>
              <a:rPr>
                <a:ea typeface="宋体" charset="0"/>
              </a:rPr>
              <a:t>All-to-All 派发（All-to-All Dispatch）</a:t>
            </a:r>
          </a:p>
          <a:p>
            <a:pPr lvl="3"/>
            <a:r>
              <a:rPr>
                <a:ea typeface="宋体" charset="0"/>
              </a:rPr>
              <a:t>多层感知机（MLP）</a:t>
            </a:r>
          </a:p>
          <a:p>
            <a:pPr lvl="3"/>
            <a:r>
              <a:rPr>
                <a:ea typeface="宋体" charset="0"/>
              </a:rPr>
              <a:t>All-to-All 合并（All-to-All Combine）。</a:t>
            </a:r>
          </a:p>
          <a:p>
            <a:pPr lvl="3"/>
            <a:r>
              <a:rPr>
                <a:ea typeface="宋体" charset="0"/>
              </a:rPr>
              <a:t>对于反向传播块，</a:t>
            </a:r>
            <a:r>
              <a:rPr lang="en-US" altLang="zh-CN">
                <a:ea typeface="宋体" charset="0"/>
              </a:rPr>
              <a:t>Attention </a:t>
            </a:r>
            <a:r>
              <a:rPr>
                <a:ea typeface="宋体" charset="0"/>
              </a:rPr>
              <a:t>和 MLP 都被进一步细分为输入梯度计算和权重梯度计算</a:t>
            </a:r>
          </a:p>
          <a:p>
            <a:pPr lvl="3"/>
            <a:r>
              <a:rPr b="1">
                <a:ea typeface="宋体" charset="0"/>
              </a:rPr>
              <a:t>效果</a:t>
            </a:r>
            <a:r>
              <a:rPr>
                <a:ea typeface="宋体" charset="0"/>
              </a:rPr>
              <a:t>：实现了计算与通信的大部分重叠，显著减少传统流水线并行中的</a:t>
            </a:r>
            <a:r>
              <a:rPr lang="en-US" altLang="zh-CN">
                <a:ea typeface="宋体" charset="0"/>
              </a:rPr>
              <a:t> bubble</a:t>
            </a:r>
          </a:p>
          <a:p>
            <a:pPr lvl="2"/>
            <a:r>
              <a:rPr>
                <a:ea typeface="宋体" charset="0"/>
              </a:rPr>
              <a:t>双向调度：从流水线的两端同时输入微批次（Micro-batches）</a:t>
            </a:r>
          </a:p>
          <a:p>
            <a:pPr lvl="3"/>
            <a:r>
              <a:rPr b="1">
                <a:ea typeface="宋体" charset="0"/>
              </a:rPr>
              <a:t>效果</a:t>
            </a:r>
            <a:r>
              <a:rPr>
                <a:ea typeface="宋体" charset="0"/>
              </a:rPr>
              <a:t>：充分利用硬件资源。在保持计算通信比例恒定的情况下，即使模型规模进一步扩大，也能维持接近零的通信开销，被计算完全覆盖</a:t>
            </a:r>
          </a:p>
          <a:p>
            <a:pPr lvl="3"/>
            <a:endParaRPr>
              <a:ea typeface="宋体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DeepSeek 分享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6" name="图片 5" descr="zeropp-bub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685" y="1330325"/>
            <a:ext cx="5517515" cy="812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81470" y="229997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传统流水线并行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720" y="3580765"/>
            <a:ext cx="5364480" cy="9467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08470" y="456057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DualPipe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流水线并行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062B112-3C96-424F-B810-05A20DAB8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DeepSeek-Prover-V1.5</a:t>
            </a:r>
            <a:endParaRPr lang="zh-CN" altLang="en-US" dirty="0"/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66BE56DA-1390-4F2B-8A88-C45B0DD91E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报告人：季扬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8681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FF78752-9F26-B965-F175-D9730EC9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语言模型与形式定理证明</a:t>
            </a:r>
            <a:endParaRPr lang="en-US" altLang="zh-C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1A06B13-76FD-DA82-39FC-1B597016BDCE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/>
                  <a:t>Lean4</a:t>
                </a:r>
              </a:p>
              <a:p>
                <a:pPr lvl="1"/>
                <a:r>
                  <a:rPr lang="zh-CN" altLang="en-US"/>
                  <a:t>交互式定理证明器，用于数学证明和软件验证</a:t>
                </a:r>
                <a:endParaRPr lang="en-US" altLang="zh-CN"/>
              </a:p>
              <a:p>
                <a:pPr lvl="1"/>
                <a:r>
                  <a:rPr lang="zh-CN" altLang="en-US"/>
                  <a:t>示例</a:t>
                </a:r>
                <a:endParaRPr lang="en-US" altLang="zh-CN"/>
              </a:p>
              <a:p>
                <a:pPr lvl="2"/>
                <a:r>
                  <a:rPr lang="zh-CN" altLang="en-US"/>
                  <a:t>证明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∀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 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N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+ 0 = 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pt-BR" altLang="zh-CN">
                  <a:solidFill>
                    <a:schemeClr val="tx1"/>
                  </a:solidFill>
                </a:endParaRPr>
              </a:p>
              <a:p>
                <a:pPr lvl="2"/>
                <a:endParaRPr lang="pt-BR" altLang="zh-CN"/>
              </a:p>
              <a:p>
                <a:pPr lvl="2"/>
                <a:endParaRPr lang="pt-BR" altLang="zh-CN">
                  <a:solidFill>
                    <a:schemeClr val="tx1"/>
                  </a:solidFill>
                </a:endParaRPr>
              </a:p>
              <a:p>
                <a:pPr lvl="2"/>
                <a:endParaRPr lang="pt-BR" altLang="zh-CN">
                  <a:solidFill>
                    <a:schemeClr val="tx1"/>
                  </a:solidFill>
                </a:endParaRPr>
              </a:p>
              <a:p>
                <a:pPr lvl="2"/>
                <a:endParaRPr lang="pt-BR" altLang="zh-CN"/>
              </a:p>
              <a:p>
                <a:pPr lvl="2"/>
                <a:r>
                  <a:rPr lang="zh-CN" altLang="en-US">
                    <a:solidFill>
                      <a:schemeClr val="tx1"/>
                    </a:solidFill>
                  </a:rPr>
                  <a:t>将以上代码输入</a:t>
                </a:r>
                <a:r>
                  <a:rPr lang="en-US" altLang="zh-CN">
                    <a:solidFill>
                      <a:schemeClr val="tx1"/>
                    </a:solidFill>
                  </a:rPr>
                  <a:t>Lean Prover</a:t>
                </a:r>
                <a:r>
                  <a:rPr lang="zh-CN" altLang="en-US">
                    <a:solidFill>
                      <a:schemeClr val="tx1"/>
                    </a:solidFill>
                  </a:rPr>
                  <a:t>可以验证证明过程是否正确</a:t>
                </a:r>
                <a:endParaRPr lang="pt-BR" altLang="zh-CN"/>
              </a:p>
              <a:p>
                <a:r>
                  <a:rPr lang="zh-CN" altLang="en-US"/>
                  <a:t>语言模型与 </a:t>
                </a:r>
                <a:r>
                  <a:rPr lang="en-US" altLang="zh-CN"/>
                  <a:t>Lean </a:t>
                </a:r>
                <a:r>
                  <a:rPr lang="zh-CN" altLang="en-US"/>
                  <a:t>结合</a:t>
                </a:r>
              </a:p>
              <a:p>
                <a:pPr lvl="1"/>
                <a:r>
                  <a:rPr lang="zh-CN" altLang="en-US"/>
                  <a:t>目标：利用语言模型的推理能力，生成指定问题 </a:t>
                </a:r>
                <a:r>
                  <a:rPr lang="en-US" altLang="zh-CN"/>
                  <a:t>Lean </a:t>
                </a:r>
                <a:r>
                  <a:rPr lang="zh-CN" altLang="en-US"/>
                  <a:t>可执行证明</a:t>
                </a:r>
                <a:endParaRPr lang="en-US" altLang="zh-CN"/>
              </a:p>
              <a:p>
                <a:pPr lvl="1"/>
                <a:r>
                  <a:rPr lang="zh-CN" altLang="en-US"/>
                  <a:t>价值：加速证明过程，探索复杂定理</a:t>
                </a:r>
              </a:p>
              <a:p>
                <a:pPr lvl="1"/>
                <a:endParaRPr lang="zh-CN" altLang="en-US"/>
              </a:p>
              <a:p>
                <a:pPr lvl="1"/>
                <a:endParaRPr lang="pt-BR" altLang="zh-CN">
                  <a:solidFill>
                    <a:schemeClr val="tx1"/>
                  </a:solidFill>
                </a:endParaRPr>
              </a:p>
              <a:p>
                <a:pPr lvl="2"/>
                <a:endParaRPr lang="en-US" altLang="zh-CN"/>
              </a:p>
              <a:p>
                <a:pPr lvl="1"/>
                <a:endParaRPr lang="zh-CN" altLang="en-US"/>
              </a:p>
              <a:p>
                <a:pPr lvl="1"/>
                <a:endParaRPr lang="zh-CN" altLang="en-US"/>
              </a:p>
              <a:p>
                <a:pPr lvl="1"/>
                <a:endParaRPr lang="en-US" altLang="zh-CN"/>
              </a:p>
              <a:p>
                <a:endParaRPr lang="en-US" altLang="zh-CN"/>
              </a:p>
              <a:p>
                <a:pPr lvl="1"/>
                <a:endParaRPr lang="zh-CN" altLang="en-US"/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1A06B13-76FD-DA82-39FC-1B597016BD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65526DD6-C818-B0BC-E62D-615291ECA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147" y="2672699"/>
            <a:ext cx="3905795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15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94DC8-B087-4251-7D8E-3BAAEED9B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A5DCFA9-A9C3-6F77-76FE-859E5A13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DeepSeek-Prover-V1.5 </a:t>
            </a:r>
            <a:r>
              <a:rPr lang="zh-CN" altLang="en-US"/>
              <a:t>总体框架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8F06926-136F-E37E-0AAA-EACDA10F938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5295261" cy="5296952"/>
          </a:xfrm>
        </p:spPr>
        <p:txBody>
          <a:bodyPr>
            <a:normAutofit/>
          </a:bodyPr>
          <a:lstStyle/>
          <a:p>
            <a:r>
              <a:rPr lang="zh-CN" altLang="en-US"/>
              <a:t>训练</a:t>
            </a:r>
            <a:endParaRPr lang="en-US" altLang="zh-CN"/>
          </a:p>
          <a:p>
            <a:pPr lvl="1"/>
            <a:r>
              <a:rPr lang="zh-CN" altLang="en-US"/>
              <a:t>预训练</a:t>
            </a:r>
            <a:endParaRPr lang="en-US" altLang="zh-CN"/>
          </a:p>
          <a:p>
            <a:pPr lvl="1"/>
            <a:r>
              <a:rPr lang="zh-CN" altLang="en-US"/>
              <a:t>监督微调</a:t>
            </a:r>
            <a:endParaRPr lang="en-US" altLang="zh-CN"/>
          </a:p>
          <a:p>
            <a:pPr lvl="2"/>
            <a:r>
              <a:rPr lang="zh-CN" altLang="en-US"/>
              <a:t>通过在证明代码中加入自然语言注释（完整解法 </a:t>
            </a:r>
            <a:r>
              <a:rPr lang="en-US" altLang="zh-CN"/>
              <a:t>+ </a:t>
            </a:r>
            <a:r>
              <a:rPr lang="zh-CN" altLang="en-US"/>
              <a:t>步骤推理），训练模型在生成策略前进行详细推理，培养更精细的数学思维</a:t>
            </a:r>
            <a:endParaRPr lang="en-US" altLang="zh-CN"/>
          </a:p>
          <a:p>
            <a:pPr lvl="1"/>
            <a:r>
              <a:rPr lang="zh-CN" altLang="en-US"/>
              <a:t>强化学习</a:t>
            </a:r>
            <a:endParaRPr lang="en-US" altLang="zh-CN"/>
          </a:p>
          <a:p>
            <a:r>
              <a:rPr lang="zh-CN" altLang="en-US"/>
              <a:t>推理</a:t>
            </a:r>
          </a:p>
          <a:p>
            <a:pPr lvl="1"/>
            <a:r>
              <a:rPr lang="zh-CN" altLang="en-US"/>
              <a:t>生成完整证明</a:t>
            </a:r>
          </a:p>
          <a:p>
            <a:pPr lvl="1"/>
            <a:r>
              <a:rPr lang="zh-CN" altLang="en-US">
                <a:solidFill>
                  <a:srgbClr val="FF0000"/>
                </a:solidFill>
              </a:rPr>
              <a:t>结合蒙特卡罗树搜索（</a:t>
            </a:r>
            <a:r>
              <a:rPr lang="en-US" altLang="zh-CN">
                <a:solidFill>
                  <a:srgbClr val="FF0000"/>
                </a:solidFill>
              </a:rPr>
              <a:t>MCTS</a:t>
            </a:r>
            <a:r>
              <a:rPr lang="zh-CN" altLang="en-US">
                <a:solidFill>
                  <a:srgbClr val="FF0000"/>
                </a:solidFill>
              </a:rPr>
              <a:t>）</a:t>
            </a:r>
          </a:p>
          <a:p>
            <a:pPr lvl="1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8DDBFB-A3CC-617E-5D5B-51CD870AF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262" y="1029403"/>
            <a:ext cx="6097211" cy="507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88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12853-7FB1-BC53-BC1B-CB3E5F284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26BB850-E864-F4B0-72AA-22F9DFBB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推理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264B61F1-2B92-48B1-D056-250F4565607D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语言模型在形式定理证明中通常采用的两种策略</a:t>
            </a:r>
            <a:endParaRPr lang="en-US" altLang="zh-CN"/>
          </a:p>
          <a:p>
            <a:pPr lvl="1"/>
            <a:r>
              <a:rPr lang="zh-CN" altLang="en-US"/>
              <a:t>逐步证明生成</a:t>
            </a:r>
            <a:endParaRPr lang="en-US" altLang="zh-CN"/>
          </a:p>
          <a:p>
            <a:pPr lvl="2"/>
            <a:r>
              <a:rPr lang="zh-CN" altLang="en-US" b="1"/>
              <a:t>方法</a:t>
            </a:r>
            <a:r>
              <a:rPr lang="zh-CN" altLang="en-US"/>
              <a:t>：预测每个后续策略，逐步构建证明</a:t>
            </a:r>
          </a:p>
          <a:p>
            <a:pPr lvl="2"/>
            <a:r>
              <a:rPr lang="zh-CN" altLang="en-US" b="1"/>
              <a:t>过程</a:t>
            </a:r>
            <a:r>
              <a:rPr lang="zh-CN" altLang="en-US"/>
              <a:t>：通过形式验证器（如 </a:t>
            </a:r>
            <a:r>
              <a:rPr lang="en-US" altLang="zh-CN"/>
              <a:t>Lean</a:t>
            </a:r>
            <a:r>
              <a:rPr lang="zh-CN" altLang="en-US"/>
              <a:t>）验证每步，更新策略状态</a:t>
            </a:r>
          </a:p>
          <a:p>
            <a:pPr lvl="2"/>
            <a:r>
              <a:rPr lang="zh-CN" altLang="en-US" b="1"/>
              <a:t>特点</a:t>
            </a:r>
            <a:r>
              <a:rPr lang="zh-CN" altLang="en-US"/>
              <a:t>：依赖树搜索（如最佳优先搜索），精确但开销大</a:t>
            </a:r>
            <a:endParaRPr lang="en-US" altLang="zh-CN"/>
          </a:p>
          <a:p>
            <a:pPr lvl="1"/>
            <a:r>
              <a:rPr lang="zh-CN" altLang="en-US"/>
              <a:t>全证明生成（</a:t>
            </a:r>
            <a:r>
              <a:rPr lang="en-US" altLang="zh-CN"/>
              <a:t>DeepSeek-Prover</a:t>
            </a:r>
            <a:r>
              <a:rPr lang="zh-CN" altLang="en-US"/>
              <a:t>的可选推理方式之一）</a:t>
            </a:r>
            <a:endParaRPr lang="en-US" altLang="zh-CN"/>
          </a:p>
          <a:p>
            <a:pPr lvl="2"/>
            <a:r>
              <a:rPr lang="zh-CN" altLang="en-US" b="1"/>
              <a:t>党法</a:t>
            </a:r>
            <a:r>
              <a:rPr lang="zh-CN" altLang="en-US"/>
              <a:t>：基于定理陈述一次性生成完整证明代码</a:t>
            </a:r>
            <a:endParaRPr lang="en-US" altLang="zh-CN"/>
          </a:p>
          <a:p>
            <a:pPr lvl="2"/>
            <a:r>
              <a:rPr lang="zh-CN" altLang="en-US" b="1"/>
              <a:t>过程</a:t>
            </a:r>
            <a:r>
              <a:rPr lang="zh-CN" altLang="en-US"/>
              <a:t>：直接输出整个策略序列，验证一次完成</a:t>
            </a:r>
          </a:p>
          <a:p>
            <a:pPr lvl="2"/>
            <a:r>
              <a:rPr lang="zh-CN" altLang="en-US" b="1"/>
              <a:t>特点</a:t>
            </a:r>
            <a:r>
              <a:rPr lang="zh-CN" altLang="en-US"/>
              <a:t>：效率高，通信预算少，但需高准确性</a:t>
            </a:r>
            <a:endParaRPr lang="en-US" altLang="zh-CN"/>
          </a:p>
          <a:p>
            <a:r>
              <a:rPr lang="en-US" altLang="zh-CN"/>
              <a:t>DeepSeek-Prover-V1.5 </a:t>
            </a:r>
            <a:r>
              <a:rPr lang="zh-CN" altLang="en-US"/>
              <a:t>的结合创新</a:t>
            </a:r>
          </a:p>
          <a:p>
            <a:pPr lvl="1"/>
            <a:r>
              <a:rPr lang="zh-CN" altLang="en-US" b="1"/>
              <a:t>方法</a:t>
            </a:r>
            <a:r>
              <a:rPr lang="zh-CN" altLang="en-US"/>
              <a:t>：在全证明生成中引入蒙特卡洛树搜索（</a:t>
            </a:r>
            <a:r>
              <a:rPr lang="en-US" altLang="zh-CN"/>
              <a:t>MCTS</a:t>
            </a:r>
            <a:r>
              <a:rPr lang="zh-CN" altLang="en-US"/>
              <a:t>）</a:t>
            </a:r>
          </a:p>
          <a:p>
            <a:pPr lvl="1"/>
            <a:r>
              <a:rPr lang="zh-CN" altLang="en-US" b="1"/>
              <a:t>过程</a:t>
            </a:r>
          </a:p>
          <a:p>
            <a:pPr lvl="2"/>
            <a:r>
              <a:rPr lang="zh-CN" altLang="en-US"/>
              <a:t>生成完整证明，若出错则截断错误处</a:t>
            </a:r>
          </a:p>
          <a:p>
            <a:pPr lvl="2"/>
            <a:r>
              <a:rPr lang="zh-CN" altLang="en-US"/>
              <a:t>将正确部分分解为树节点，基于状态继续扩展</a:t>
            </a:r>
          </a:p>
          <a:p>
            <a:pPr lvl="1"/>
            <a:r>
              <a:rPr lang="zh-CN" altLang="en-US" b="1"/>
              <a:t>特点</a:t>
            </a:r>
            <a:r>
              <a:rPr lang="zh-CN" altLang="en-US"/>
              <a:t>：融合全证明的高效与逐步生成的灵活性，优化复杂证明</a:t>
            </a:r>
          </a:p>
          <a:p>
            <a:pPr lvl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412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03551-6B26-0A77-7BC5-A478F6201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5373D6E-6D55-A564-2582-46CEC282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DeepSeek-Prover-V1.5 </a:t>
            </a:r>
            <a:r>
              <a:rPr lang="zh-CN" altLang="en-US"/>
              <a:t>中的</a:t>
            </a:r>
            <a:r>
              <a:rPr lang="en-US" altLang="zh-CN"/>
              <a:t>MCTS</a:t>
            </a:r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C182484-0585-8B2F-3776-1332FAB2894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5499447" cy="5296952"/>
          </a:xfrm>
        </p:spPr>
        <p:txBody>
          <a:bodyPr>
            <a:normAutofit/>
          </a:bodyPr>
          <a:lstStyle/>
          <a:p>
            <a:r>
              <a:rPr lang="zh-CN" altLang="en-US"/>
              <a:t>流程</a:t>
            </a:r>
            <a:endParaRPr lang="en-US" altLang="zh-CN"/>
          </a:p>
          <a:p>
            <a:pPr lvl="1"/>
            <a:r>
              <a:rPr lang="zh-CN" altLang="en-US"/>
              <a:t>① 生成完整证明过程</a:t>
            </a:r>
            <a:endParaRPr lang="en-US" altLang="zh-CN"/>
          </a:p>
          <a:p>
            <a:pPr lvl="1"/>
            <a:r>
              <a:rPr lang="zh-CN" altLang="en-US"/>
              <a:t>② </a:t>
            </a:r>
            <a:r>
              <a:rPr lang="en-US" altLang="zh-CN"/>
              <a:t>Lean4Prover</a:t>
            </a:r>
            <a:r>
              <a:rPr lang="zh-CN" altLang="en-US"/>
              <a:t>验证是否正确，如果正确就结束推理；否则从第一次出错的未知截断保留前面正确的证明过程</a:t>
            </a:r>
            <a:endParaRPr lang="en-US" altLang="zh-CN"/>
          </a:p>
          <a:p>
            <a:pPr lvl="1"/>
            <a:r>
              <a:rPr lang="zh-CN" altLang="en-US"/>
              <a:t>③ 将保留的证明过程的每一个步骤作为</a:t>
            </a:r>
            <a:r>
              <a:rPr lang="en-US" altLang="zh-CN"/>
              <a:t>MCT</a:t>
            </a:r>
            <a:r>
              <a:rPr lang="zh-CN" altLang="en-US"/>
              <a:t>的一个节点</a:t>
            </a:r>
            <a:endParaRPr lang="en-US" altLang="zh-CN"/>
          </a:p>
          <a:p>
            <a:pPr lvl="1"/>
            <a:r>
              <a:rPr lang="zh-CN" altLang="en-US"/>
              <a:t>④ 从已有的节点中选择一个最有价值的节点扩展，继续生成完整的证明过程，进入②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510C8D7-857E-D4E1-C0D4-688CA469373C}"/>
              </a:ext>
            </a:extLst>
          </p:cNvPr>
          <p:cNvGrpSpPr/>
          <p:nvPr/>
        </p:nvGrpSpPr>
        <p:grpSpPr>
          <a:xfrm>
            <a:off x="5734974" y="839798"/>
            <a:ext cx="6070482" cy="5703181"/>
            <a:chOff x="5592931" y="822043"/>
            <a:chExt cx="6070482" cy="5703181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2EBA4A1-E548-BA91-2261-4E6BCB408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92931" y="822043"/>
              <a:ext cx="6070482" cy="5703181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8143E7C-27D3-411F-4910-82D8941AFC4E}"/>
                </a:ext>
              </a:extLst>
            </p:cNvPr>
            <p:cNvSpPr/>
            <p:nvPr/>
          </p:nvSpPr>
          <p:spPr>
            <a:xfrm>
              <a:off x="5592931" y="1047565"/>
              <a:ext cx="363984" cy="390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3AA8117-2FFB-94CF-BE2B-58BA0F6FCC10}"/>
                </a:ext>
              </a:extLst>
            </p:cNvPr>
            <p:cNvSpPr/>
            <p:nvPr/>
          </p:nvSpPr>
          <p:spPr>
            <a:xfrm>
              <a:off x="5592931" y="3632107"/>
              <a:ext cx="363984" cy="390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672483E-4C66-1F97-ACB7-590BC07D97FD}"/>
                </a:ext>
              </a:extLst>
            </p:cNvPr>
            <p:cNvSpPr/>
            <p:nvPr/>
          </p:nvSpPr>
          <p:spPr>
            <a:xfrm>
              <a:off x="5592931" y="5465346"/>
              <a:ext cx="363984" cy="390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61192ED-CA88-A541-9EB5-B6A439B50C60}"/>
                </a:ext>
              </a:extLst>
            </p:cNvPr>
            <p:cNvSpPr/>
            <p:nvPr/>
          </p:nvSpPr>
          <p:spPr>
            <a:xfrm>
              <a:off x="10768612" y="4728499"/>
              <a:ext cx="363984" cy="390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5DCB825-6D83-E241-DA15-C8554C4150D5}"/>
                </a:ext>
              </a:extLst>
            </p:cNvPr>
            <p:cNvSpPr/>
            <p:nvPr/>
          </p:nvSpPr>
          <p:spPr>
            <a:xfrm>
              <a:off x="11224305" y="2464693"/>
              <a:ext cx="363984" cy="390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A910B80-F97D-F77A-042C-0BC52C444AD3}"/>
              </a:ext>
            </a:extLst>
          </p:cNvPr>
          <p:cNvSpPr txBox="1"/>
          <p:nvPr/>
        </p:nvSpPr>
        <p:spPr>
          <a:xfrm>
            <a:off x="5680502" y="248244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739982D-6B63-B41B-19B6-A156CFA53C1E}"/>
              </a:ext>
            </a:extLst>
          </p:cNvPr>
          <p:cNvSpPr txBox="1"/>
          <p:nvPr/>
        </p:nvSpPr>
        <p:spPr>
          <a:xfrm>
            <a:off x="5740288" y="54817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②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CB70B59-7371-8A28-9D53-C895F40B3075}"/>
              </a:ext>
            </a:extLst>
          </p:cNvPr>
          <p:cNvSpPr txBox="1"/>
          <p:nvPr/>
        </p:nvSpPr>
        <p:spPr>
          <a:xfrm>
            <a:off x="11283761" y="385581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③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2A6F24-FA95-533F-3FD5-C621922C946B}"/>
              </a:ext>
            </a:extLst>
          </p:cNvPr>
          <p:cNvSpPr txBox="1"/>
          <p:nvPr/>
        </p:nvSpPr>
        <p:spPr>
          <a:xfrm>
            <a:off x="11209249" y="547059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20427984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B5E80-4964-4E97-71A0-B12A0858C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9E12595-D326-33FB-1ABD-EBDDEC11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DeepSeek-Prover-V1.5 </a:t>
            </a:r>
            <a:r>
              <a:rPr lang="zh-CN" altLang="en-US"/>
              <a:t>实验结果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815BF33-9800-0D12-BB6A-8991FBF1B98C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比较模型</a:t>
            </a:r>
            <a:endParaRPr lang="en-US" altLang="zh-CN"/>
          </a:p>
          <a:p>
            <a:pPr lvl="1"/>
            <a:r>
              <a:rPr lang="zh-CN" altLang="en-US"/>
              <a:t>通用：</a:t>
            </a:r>
            <a:r>
              <a:rPr lang="en-US" altLang="zh-CN"/>
              <a:t>GPT-3.5</a:t>
            </a:r>
            <a:r>
              <a:rPr lang="zh-CN" altLang="en-US"/>
              <a:t>、</a:t>
            </a:r>
            <a:r>
              <a:rPr lang="en-US" altLang="zh-CN"/>
              <a:t>GPT-4</a:t>
            </a:r>
            <a:r>
              <a:rPr lang="zh-CN" altLang="en-US"/>
              <a:t>（</a:t>
            </a:r>
            <a:r>
              <a:rPr lang="en-US" altLang="zh-CN"/>
              <a:t>COPRA </a:t>
            </a:r>
            <a:r>
              <a:rPr lang="zh-CN" altLang="en-US"/>
              <a:t>辅助）、</a:t>
            </a:r>
            <a:r>
              <a:rPr lang="en-US" altLang="zh-CN"/>
              <a:t>Llemma</a:t>
            </a:r>
          </a:p>
          <a:p>
            <a:pPr lvl="1"/>
            <a:r>
              <a:rPr lang="zh-CN" altLang="en-US"/>
              <a:t>专用：</a:t>
            </a:r>
            <a:r>
              <a:rPr lang="en-US" altLang="zh-CN"/>
              <a:t>GPT-f</a:t>
            </a:r>
            <a:r>
              <a:rPr lang="zh-CN" altLang="en-US"/>
              <a:t>、</a:t>
            </a:r>
            <a:r>
              <a:rPr lang="en-US" altLang="zh-CN"/>
              <a:t>ReProver</a:t>
            </a:r>
            <a:r>
              <a:rPr lang="zh-CN" altLang="en-US"/>
              <a:t>、</a:t>
            </a:r>
            <a:r>
              <a:rPr lang="en-US" altLang="zh-CN"/>
              <a:t>Lean-STaR</a:t>
            </a:r>
            <a:r>
              <a:rPr lang="zh-CN" altLang="en-US"/>
              <a:t>、</a:t>
            </a:r>
            <a:r>
              <a:rPr lang="en-US" altLang="zh-CN"/>
              <a:t>InternLM2-StepProver </a:t>
            </a:r>
          </a:p>
          <a:p>
            <a:r>
              <a:rPr lang="zh-CN" altLang="en-US" b="1"/>
              <a:t>指标</a:t>
            </a:r>
            <a:r>
              <a:rPr lang="zh-CN" altLang="en-US"/>
              <a:t>：</a:t>
            </a:r>
            <a:r>
              <a:rPr lang="en-US" altLang="zh-CN"/>
              <a:t>Pass@K</a:t>
            </a:r>
            <a:r>
              <a:rPr lang="zh-CN" altLang="en-US"/>
              <a:t>（</a:t>
            </a:r>
            <a:r>
              <a:rPr lang="en-US" altLang="zh-CN"/>
              <a:t>K </a:t>
            </a:r>
            <a:r>
              <a:rPr lang="zh-CN" altLang="en-US"/>
              <a:t>次内正确率）</a:t>
            </a:r>
            <a:endParaRPr lang="en-US" altLang="zh-CN"/>
          </a:p>
          <a:p>
            <a:pPr lvl="1"/>
            <a:r>
              <a:rPr lang="zh-CN" altLang="en-US"/>
              <a:t>评估模型在 </a:t>
            </a:r>
            <a:r>
              <a:rPr lang="en-US" altLang="zh-CN"/>
              <a:t>K </a:t>
            </a:r>
            <a:r>
              <a:rPr lang="zh-CN" altLang="en-US"/>
              <a:t>次尝试中生成正确证明的能力</a:t>
            </a:r>
          </a:p>
          <a:p>
            <a:r>
              <a:rPr lang="zh-CN" altLang="en-US"/>
              <a:t>结论</a:t>
            </a:r>
            <a:endParaRPr lang="en-US" altLang="zh-CN"/>
          </a:p>
          <a:p>
            <a:pPr lvl="1"/>
            <a:r>
              <a:rPr lang="en-US" altLang="zh-CN"/>
              <a:t>miniF2F</a:t>
            </a:r>
          </a:p>
          <a:p>
            <a:pPr lvl="2"/>
            <a:r>
              <a:rPr lang="zh-CN" altLang="en-US"/>
              <a:t>单次全证明生成通过率达</a:t>
            </a:r>
            <a:r>
              <a:rPr lang="en-US" altLang="zh-CN">
                <a:solidFill>
                  <a:srgbClr val="FF0000"/>
                </a:solidFill>
              </a:rPr>
              <a:t>60.2%</a:t>
            </a:r>
            <a:r>
              <a:rPr lang="zh-CN" altLang="en-US"/>
              <a:t>，比 </a:t>
            </a:r>
            <a:r>
              <a:rPr lang="en-US" altLang="zh-CN"/>
              <a:t>DeepSeek-Prover-V1</a:t>
            </a:r>
            <a:r>
              <a:rPr lang="zh-CN" altLang="en-US"/>
              <a:t>（</a:t>
            </a:r>
            <a:r>
              <a:rPr lang="en-US" altLang="zh-CN"/>
              <a:t>50.0%</a:t>
            </a:r>
            <a:r>
              <a:rPr lang="zh-CN" altLang="en-US"/>
              <a:t>）提高 </a:t>
            </a:r>
            <a:r>
              <a:rPr lang="en-US" altLang="zh-CN"/>
              <a:t>10.2%</a:t>
            </a:r>
            <a:r>
              <a:rPr lang="zh-CN" altLang="en-US"/>
              <a:t>，且优于其他模型</a:t>
            </a:r>
            <a:endParaRPr lang="en-US" altLang="zh-CN"/>
          </a:p>
          <a:p>
            <a:pPr lvl="2"/>
            <a:r>
              <a:rPr lang="zh-CN" altLang="en-US"/>
              <a:t>结合 </a:t>
            </a:r>
            <a:r>
              <a:rPr lang="en-US" altLang="zh-CN"/>
              <a:t>MCTS</a:t>
            </a:r>
            <a:r>
              <a:rPr lang="zh-CN" altLang="en-US"/>
              <a:t>通过率达到</a:t>
            </a:r>
            <a:r>
              <a:rPr lang="en-US" altLang="zh-CN">
                <a:solidFill>
                  <a:srgbClr val="FF0000"/>
                </a:solidFill>
              </a:rPr>
              <a:t>62.7%</a:t>
            </a:r>
            <a:r>
              <a:rPr lang="zh-CN" altLang="en-US"/>
              <a:t>，优于其他模型</a:t>
            </a:r>
            <a:endParaRPr lang="en-US" altLang="zh-CN"/>
          </a:p>
          <a:p>
            <a:pPr lvl="1"/>
            <a:r>
              <a:rPr lang="en-US" altLang="zh-CN"/>
              <a:t>ProofNet</a:t>
            </a:r>
          </a:p>
          <a:p>
            <a:pPr lvl="2"/>
            <a:r>
              <a:rPr lang="zh-CN" altLang="en-US"/>
              <a:t>单次通过率 </a:t>
            </a:r>
            <a:r>
              <a:rPr lang="en-US" altLang="zh-CN"/>
              <a:t>22.6%</a:t>
            </a:r>
            <a:r>
              <a:rPr lang="zh-CN" altLang="en-US"/>
              <a:t>，加 </a:t>
            </a:r>
            <a:r>
              <a:rPr lang="en-US" altLang="zh-CN"/>
              <a:t>MCTS </a:t>
            </a:r>
            <a:r>
              <a:rPr lang="zh-CN" altLang="en-US">
                <a:solidFill>
                  <a:srgbClr val="FF0000"/>
                </a:solidFill>
              </a:rPr>
              <a:t>达 </a:t>
            </a:r>
            <a:r>
              <a:rPr lang="en-US" altLang="zh-CN">
                <a:solidFill>
                  <a:srgbClr val="FF0000"/>
                </a:solidFill>
              </a:rPr>
              <a:t>25.3%</a:t>
            </a:r>
            <a:r>
              <a:rPr lang="zh-CN" altLang="en-US"/>
              <a:t>，超过 </a:t>
            </a:r>
            <a:r>
              <a:rPr lang="en-US" altLang="zh-CN"/>
              <a:t>ReProver</a:t>
            </a:r>
            <a:r>
              <a:rPr lang="zh-CN" altLang="en-US"/>
              <a:t>（</a:t>
            </a:r>
            <a:r>
              <a:rPr lang="en-US" altLang="zh-CN"/>
              <a:t>13.8%</a:t>
            </a:r>
            <a:r>
              <a:rPr lang="zh-CN" altLang="en-US"/>
              <a:t>）和 </a:t>
            </a:r>
            <a:r>
              <a:rPr lang="en-US" altLang="zh-CN"/>
              <a:t>InternLM2-StepProver</a:t>
            </a:r>
            <a:r>
              <a:rPr lang="zh-CN" altLang="en-US"/>
              <a:t>（</a:t>
            </a:r>
            <a:r>
              <a:rPr lang="en-US" altLang="zh-CN"/>
              <a:t>18.1%</a:t>
            </a:r>
            <a:r>
              <a:rPr lang="zh-CN" altLang="en-US"/>
              <a:t>）</a:t>
            </a:r>
            <a:endParaRPr lang="en-US" altLang="zh-CN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430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B402D32-D868-492F-B1B5-A95CE0A4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4B649F"/>
                </a:solidFill>
              </a:rPr>
              <a:t>谢谢！敬请批评指正！</a:t>
            </a:r>
            <a:endParaRPr lang="zh-CN" altLang="en-US" dirty="0"/>
          </a:p>
        </p:txBody>
      </p:sp>
      <p:sp>
        <p:nvSpPr>
          <p:cNvPr id="4" name="副标题 3">
            <a:extLst>
              <a:ext uri="{FF2B5EF4-FFF2-40B4-BE49-F238E27FC236}">
                <a16:creationId xmlns:a16="http://schemas.microsoft.com/office/drawing/2014/main" id="{F86B255C-91CA-4285-A6C8-C5B0372835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defTabSz="685800"/>
            <a:r>
              <a:rPr lang="zh-CN" altLang="en-US"/>
              <a:t>刘硕 孙策 季扬 王贺</a:t>
            </a:r>
            <a:endParaRPr lang="en-US" altLang="zh-CN" dirty="0"/>
          </a:p>
          <a:p>
            <a:pPr defTabSz="685800"/>
            <a:endParaRPr lang="en-US" altLang="zh-CN" dirty="0"/>
          </a:p>
          <a:p>
            <a:pPr defTabSz="685800">
              <a:spcBef>
                <a:spcPts val="0"/>
              </a:spcBef>
            </a:pPr>
            <a:r>
              <a:rPr lang="zh-CN" altLang="en-US" sz="2000" dirty="0"/>
              <a:t>中国科学技术大学</a:t>
            </a:r>
            <a:r>
              <a:rPr lang="en-US" altLang="zh-CN" sz="2000" dirty="0"/>
              <a:t> </a:t>
            </a:r>
            <a:r>
              <a:rPr lang="zh-CN" altLang="en-US" sz="2000" dirty="0"/>
              <a:t>计算机学院</a:t>
            </a:r>
            <a:endParaRPr lang="en-US" altLang="zh-CN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25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2"/>
    </mc:Choice>
    <mc:Fallback xmlns="">
      <p:transition advClick="0" advTm="32"/>
    </mc:Fallback>
  </mc:AlternateContent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1206-多语言软件分析与优化" id="{58CE3992-943B-4FD4-9B91-A71227AC37AD}" vid="{CC3CEDF1-10B6-44E1-89CB-73999598643C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22639</TotalTime>
  <Words>2886</Words>
  <Application>Microsoft Office PowerPoint</Application>
  <PresentationFormat>宽屏</PresentationFormat>
  <Paragraphs>355</Paragraphs>
  <Slides>33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-apple-system</vt:lpstr>
      <vt:lpstr>Spectral</vt:lpstr>
      <vt:lpstr>等线</vt:lpstr>
      <vt:lpstr>等线 Light</vt:lpstr>
      <vt:lpstr>楷体</vt:lpstr>
      <vt:lpstr>微软雅黑</vt:lpstr>
      <vt:lpstr>Arial</vt:lpstr>
      <vt:lpstr>Cambria Math</vt:lpstr>
      <vt:lpstr>Gill Sans MT</vt:lpstr>
      <vt:lpstr>Times New Roman</vt:lpstr>
      <vt:lpstr>Wingdings</vt:lpstr>
      <vt:lpstr>自定义设计方案</vt:lpstr>
      <vt:lpstr>3_Office 主题​​</vt:lpstr>
      <vt:lpstr>1_Office 主题​​</vt:lpstr>
      <vt:lpstr>DeepSeek 系列论文分析</vt:lpstr>
      <vt:lpstr>DeepSeek分享——报告目录</vt:lpstr>
      <vt:lpstr>DeepSeek 概念及训练方法介绍</vt:lpstr>
      <vt:lpstr>DeepSeek 概念及训练方法介绍</vt:lpstr>
      <vt:lpstr>DeepSeek 概念及训练方法介绍</vt:lpstr>
      <vt:lpstr>DeepSeek-R1训练算法</vt:lpstr>
      <vt:lpstr>Contributions</vt:lpstr>
      <vt:lpstr>DeepSeekMath Corpus</vt:lpstr>
      <vt:lpstr>Does code training improve reasoning abilities?</vt:lpstr>
      <vt:lpstr>Does code training improve reasoning abilities?</vt:lpstr>
      <vt:lpstr>GRPO</vt:lpstr>
      <vt:lpstr>GRPO</vt:lpstr>
      <vt:lpstr>A unified paradigm to understand different methods</vt:lpstr>
      <vt:lpstr>DeepSeek-V3 基座模型 及训推优化</vt:lpstr>
      <vt:lpstr>DeepSeek-V3/R1 模型架构</vt:lpstr>
      <vt:lpstr>KV Cache和主要的注意力机制</vt:lpstr>
      <vt:lpstr>MLA 多头潜注意力</vt:lpstr>
      <vt:lpstr>其他优化 KV Cache 的方法</vt:lpstr>
      <vt:lpstr>FlashMLA 算法流程</vt:lpstr>
      <vt:lpstr>FlashMLA 与其他方法的对比</vt:lpstr>
      <vt:lpstr>DeepSeekMoE</vt:lpstr>
      <vt:lpstr>DeepSeekMoE 的负载均衡</vt:lpstr>
      <vt:lpstr>DeepSeekMoE 的负载均衡</vt:lpstr>
      <vt:lpstr>PowerPoint 演示文稿</vt:lpstr>
      <vt:lpstr>PowerPoint 演示文稿</vt:lpstr>
      <vt:lpstr>PowerPoint 演示文稿</vt:lpstr>
      <vt:lpstr>DeepSeek-Prover-V1.5</vt:lpstr>
      <vt:lpstr>语言模型与形式定理证明</vt:lpstr>
      <vt:lpstr>DeepSeek-Prover-V1.5 总体框架</vt:lpstr>
      <vt:lpstr>推理</vt:lpstr>
      <vt:lpstr>DeepSeek-Prover-V1.5 中的MCTS</vt:lpstr>
      <vt:lpstr>DeepSeek-Prover-V1.5 实验结果</vt:lpstr>
      <vt:lpstr>谢谢！敬请批评指正！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</cp:lastModifiedBy>
  <cp:revision>1882</cp:revision>
  <dcterms:created xsi:type="dcterms:W3CDTF">2018-06-04T22:40:57Z</dcterms:created>
  <dcterms:modified xsi:type="dcterms:W3CDTF">2025-03-09T10:41:11Z</dcterms:modified>
</cp:coreProperties>
</file>