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28F"/>
    <a:srgbClr val="00CAF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6774" autoAdjust="0"/>
  </p:normalViewPr>
  <p:slideViewPr>
    <p:cSldViewPr snapToGrid="0">
      <p:cViewPr>
        <p:scale>
          <a:sx n="60" d="100"/>
          <a:sy n="60" d="100"/>
        </p:scale>
        <p:origin x="1385" y="2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2025/3/23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9ECE30-DA3C-4C43-B4FA-1B84E43DAA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01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0.xml"/><Relationship Id="rId5" Type="http://schemas.openxmlformats.org/officeDocument/2006/relationships/slide" Target="slide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B2FA01-2AC6-A50E-15FF-FC8C86CFAA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Optimizing Quantum Fourier Transformation (QFT) Kernels for Modern NISQ and FT Architectures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FE84B77-69DA-5C57-4DC7-69174546D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9C3885-EAF5-0446-2D74-5A2EA6831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5101"/>
            <a:ext cx="12192000" cy="27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F3894DC-9781-5B26-34C0-B564B72D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B069C1-2555-D6B4-B04B-F7395A5154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Challenges</a:t>
            </a:r>
          </a:p>
          <a:p>
            <a:pPr lvl="1"/>
            <a:r>
              <a:rPr lang="en-US" altLang="zh-CN" dirty="0"/>
              <a:t>QFT</a:t>
            </a:r>
            <a:r>
              <a:rPr lang="zh-CN" altLang="en-US" dirty="0"/>
              <a:t>每个量子比特都与其他所有比特交互（</a:t>
            </a:r>
            <a:r>
              <a:rPr lang="en-US" altLang="zh-CN" dirty="0"/>
              <a:t>all-to-all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现有硬件存在连接限制</a:t>
            </a:r>
            <a:endParaRPr lang="en-US" altLang="zh-CN" dirty="0"/>
          </a:p>
          <a:p>
            <a:r>
              <a:rPr lang="en-US" altLang="zh-CN" dirty="0"/>
              <a:t>Insight </a:t>
            </a:r>
          </a:p>
          <a:p>
            <a:pPr lvl="1"/>
            <a:r>
              <a:rPr lang="zh-CN" altLang="en-US" dirty="0"/>
              <a:t>打破量子门的严格依赖（对易性）</a:t>
            </a:r>
            <a:endParaRPr lang="en-US" altLang="zh-CN" dirty="0"/>
          </a:p>
          <a:p>
            <a:pPr lvl="1"/>
            <a:r>
              <a:rPr lang="zh-CN" altLang="en-US" dirty="0"/>
              <a:t>递归划分</a:t>
            </a:r>
            <a:r>
              <a:rPr lang="en-US" altLang="zh-CN" dirty="0"/>
              <a:t>QFT </a:t>
            </a:r>
            <a:r>
              <a:rPr lang="en-US" altLang="zh-CN" dirty="0" err="1"/>
              <a:t>Subkernel</a:t>
            </a:r>
            <a:endParaRPr lang="en-US" altLang="zh-CN" dirty="0"/>
          </a:p>
          <a:p>
            <a:pPr lvl="1"/>
            <a:r>
              <a:rPr lang="zh-CN" altLang="en-US" dirty="0"/>
              <a:t>组合使用前两个</a:t>
            </a:r>
            <a:r>
              <a:rPr lang="en-US" altLang="zh-CN" dirty="0"/>
              <a:t>insight </a:t>
            </a:r>
          </a:p>
          <a:p>
            <a:r>
              <a:rPr lang="en-US" altLang="zh-CN" dirty="0"/>
              <a:t>Benefits  </a:t>
            </a:r>
          </a:p>
          <a:p>
            <a:pPr lvl="1"/>
            <a:r>
              <a:rPr lang="zh-CN" altLang="en-US" dirty="0"/>
              <a:t>量子比特数增加时不需要重新编译（增量编译）</a:t>
            </a:r>
            <a:endParaRPr lang="en-US" altLang="zh-CN" dirty="0"/>
          </a:p>
          <a:p>
            <a:pPr lvl="1"/>
            <a:r>
              <a:rPr lang="zh-CN" altLang="en-US" dirty="0"/>
              <a:t>适配多种架构：网格，六边形</a:t>
            </a:r>
            <a:endParaRPr lang="en-US" altLang="zh-CN" dirty="0"/>
          </a:p>
          <a:p>
            <a:pPr lvl="1"/>
            <a:r>
              <a:rPr lang="zh-CN" altLang="en-US" dirty="0"/>
              <a:t>有效优化线路，提升保真度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54E0082-BA94-208F-7463-BF564924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Domain-specific compile for QFT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5646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672AA43-0798-6FE0-017B-01B372554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3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79F6DB-A4C9-7C8D-73C3-9664B02EB47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可以按照如下线路将</a:t>
                </a:r>
                <a:r>
                  <a:rPr lang="en-US" altLang="zh-CN" dirty="0"/>
                  <a:t>QFT</a:t>
                </a:r>
                <a:r>
                  <a:rPr lang="zh-CN" altLang="en-US" dirty="0"/>
                  <a:t>编译到</a:t>
                </a:r>
                <a:r>
                  <a:rPr lang="en-US" altLang="zh-CN" dirty="0"/>
                  <a:t>LNN</a:t>
                </a:r>
                <a:r>
                  <a:rPr lang="zh-CN" altLang="en-US" dirty="0"/>
                  <a:t>架构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Initial mapping: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Odd/even SWAP layer: SWAP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for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in range(0/1, k, 2)</a:t>
                </a:r>
              </a:p>
              <a:p>
                <a:pPr lvl="1"/>
                <a:r>
                  <a:rPr lang="en-US" altLang="zh-CN" dirty="0"/>
                  <a:t>Odd/even CPHASE layer: CPHASE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for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in range(0/1, k, 2)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79F6DB-A4C9-7C8D-73C3-9664B02EB4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F69E9BCE-97F1-691A-DA48-2C851CFF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Existing approach: QFT kernel on LNN</a:t>
            </a:r>
            <a:endParaRPr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5921638-6405-1C40-289D-0934EBCD0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829" y="3091762"/>
            <a:ext cx="7962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0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DC877F6-3447-15AE-D5F1-57B6CD55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F2AA88-F444-4319-61BD-C717093353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不行，因为有的图没有哈密顿回路，且找哈密顿回路是</a:t>
            </a:r>
            <a:r>
              <a:rPr lang="en-US" altLang="zh-CN" dirty="0"/>
              <a:t>NPC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831B2A3-0FBA-32D4-F0EE-A8779A2E8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Hamiltonian path OK?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9FF8FB-3C66-228B-699E-55FFF7C1D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290" y="2287362"/>
            <a:ext cx="665797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2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F5E8A67-BE85-04AB-0C70-1F7909A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68D581-71E9-977D-37F5-85F765A77D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第一类依赖（可被放松）</a:t>
            </a:r>
            <a:endParaRPr lang="en-US" altLang="zh-CN" dirty="0"/>
          </a:p>
          <a:p>
            <a:pPr lvl="1"/>
            <a:r>
              <a:rPr lang="zh-CN" altLang="en-US" dirty="0"/>
              <a:t>两个</a:t>
            </a:r>
            <a:r>
              <a:rPr lang="en-US" altLang="zh-CN" dirty="0"/>
              <a:t>CPHASE</a:t>
            </a:r>
            <a:r>
              <a:rPr lang="zh-CN" altLang="en-US" dirty="0"/>
              <a:t>拥有共同的控制（目标）比特，则拥有更大目标（控制）比特编号的门必须后执行</a:t>
            </a:r>
            <a:endParaRPr lang="en-US" altLang="zh-CN" dirty="0"/>
          </a:p>
          <a:p>
            <a:r>
              <a:rPr lang="zh-CN" altLang="en-US" dirty="0"/>
              <a:t>第二类依赖（不可放松）</a:t>
            </a:r>
            <a:endParaRPr lang="en-US" altLang="zh-CN" dirty="0"/>
          </a:p>
          <a:p>
            <a:pPr lvl="1"/>
            <a:r>
              <a:rPr lang="zh-CN" altLang="en-US" dirty="0"/>
              <a:t>一个门的控制（目标）是另一个的目标（控制），则后者必须等待前者执行</a:t>
            </a:r>
            <a:endParaRPr lang="en-US" altLang="zh-CN" dirty="0"/>
          </a:p>
          <a:p>
            <a:r>
              <a:rPr lang="zh-CN" altLang="en-US" dirty="0"/>
              <a:t>调整顺序可以压缩深度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CE5FCC4-1938-9C77-5F54-B2FA8FE9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Breaking the Dependence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CE499C-9E56-5D5F-D40F-9FFBD413E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4406900"/>
            <a:ext cx="81915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30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0F0D300-3891-5F74-562D-E8563F64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6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DE47198-F138-D6E0-27C7-56DDC9B15EF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 b="0" dirty="0"/>
                  <a:t>假设有量子比特集合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b="0" dirty="0"/>
                  <a:t>. </a:t>
                </a:r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en-US" b="0" dirty="0"/>
                  <a:t>能被分成两个子集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b="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b="0" dirty="0"/>
                  <a:t>. </a:t>
                </a:r>
                <a:r>
                  <a:rPr lang="zh-CN" altLang="en-US" b="0" dirty="0"/>
                  <a:t>作用在</a:t>
                </a:r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en-US" b="0" dirty="0"/>
                  <a:t>上的</a:t>
                </a:r>
                <a:r>
                  <a:rPr lang="en-US" altLang="zh-CN" b="0" dirty="0"/>
                  <a:t>QFT</a:t>
                </a:r>
                <a:r>
                  <a:rPr lang="zh-CN" altLang="en-US" b="0" dirty="0"/>
                  <a:t>能够被分为三部分：</a:t>
                </a:r>
                <a:endParaRPr lang="en-US" altLang="zh-CN" b="0" dirty="0"/>
              </a:p>
              <a:p>
                <a:pPr lvl="1"/>
                <a:r>
                  <a:rPr lang="zh-CN" altLang="en-US" b="0" dirty="0"/>
                  <a:t>执行</a:t>
                </a:r>
                <a:r>
                  <a:rPr lang="en-US" altLang="zh-CN" b="0" dirty="0"/>
                  <a:t>QFT</a:t>
                </a:r>
                <a:r>
                  <a:rPr lang="zh-CN" altLang="en-US" b="0" dirty="0"/>
                  <a:t>作用于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lvl="1"/>
                <a:r>
                  <a:rPr lang="zh-CN" altLang="en-US" b="0" dirty="0"/>
                  <a:t>执行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b="0" dirty="0"/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b="0" dirty="0"/>
                  <a:t>之间的</a:t>
                </a:r>
                <a:r>
                  <a:rPr lang="en-US" altLang="zh-CN" b="0" dirty="0"/>
                  <a:t>CPHASE</a:t>
                </a:r>
              </a:p>
              <a:p>
                <a:pPr lvl="1"/>
                <a:r>
                  <a:rPr lang="zh-CN" altLang="en-US" b="0" dirty="0"/>
                  <a:t>执行</a:t>
                </a:r>
                <a:r>
                  <a:rPr lang="en-US" altLang="zh-CN" b="0" dirty="0"/>
                  <a:t>QFT</a:t>
                </a:r>
                <a:r>
                  <a:rPr lang="zh-CN" altLang="en-US" b="0" dirty="0"/>
                  <a:t>作用于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r>
                  <a:rPr lang="en-US" altLang="zh-CN" b="0" dirty="0"/>
                  <a:t>Benefits </a:t>
                </a:r>
              </a:p>
              <a:p>
                <a:pPr lvl="1"/>
                <a:r>
                  <a:rPr lang="zh-CN" altLang="en-US" dirty="0"/>
                  <a:t>可以将高维算符切割为低维算符</a:t>
                </a:r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DE47198-F138-D6E0-27C7-56DDC9B15E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775" t="-680" r="-4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3F851435-7553-5698-4178-4AFD3FCE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k-partition QFT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1C830B-2FC6-47B7-03A8-A8FDECA6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238" y="2010456"/>
            <a:ext cx="5124450" cy="2314575"/>
          </a:xfrm>
          <a:prstGeom prst="rect">
            <a:avLst/>
          </a:prstGeom>
        </p:spPr>
      </p:pic>
      <p:sp>
        <p:nvSpPr>
          <p:cNvPr id="7" name="文本框 6">
            <a:hlinkClick r:id="rId5" action="ppaction://hlinksldjump"/>
            <a:extLst>
              <a:ext uri="{FF2B5EF4-FFF2-40B4-BE49-F238E27FC236}">
                <a16:creationId xmlns:a16="http://schemas.microsoft.com/office/drawing/2014/main" id="{1DA5A6A8-FB85-ED67-7C2B-C04A15DFB806}"/>
              </a:ext>
            </a:extLst>
          </p:cNvPr>
          <p:cNvSpPr txBox="1"/>
          <p:nvPr/>
        </p:nvSpPr>
        <p:spPr>
          <a:xfrm>
            <a:off x="10030252" y="5868146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back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hlinkClick r:id="rId6" action="ppaction://hlinksldjump"/>
            <a:extLst>
              <a:ext uri="{FF2B5EF4-FFF2-40B4-BE49-F238E27FC236}">
                <a16:creationId xmlns:a16="http://schemas.microsoft.com/office/drawing/2014/main" id="{7CFB081C-E0BF-B959-F642-910655F2045A}"/>
              </a:ext>
            </a:extLst>
          </p:cNvPr>
          <p:cNvSpPr txBox="1"/>
          <p:nvPr/>
        </p:nvSpPr>
        <p:spPr>
          <a:xfrm>
            <a:off x="10030252" y="6385942"/>
            <a:ext cx="69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back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8143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E84C5F-EDCC-F464-2B4F-1609AA0C4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Mapping to</a:t>
            </a:r>
            <a:r>
              <a:rPr lang="zh-CN" altLang="en-US" dirty="0"/>
              <a:t> </a:t>
            </a:r>
            <a:r>
              <a:rPr lang="en-US" altLang="zh-CN" dirty="0"/>
              <a:t>heavy-hex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190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1BBC492-C3C1-B919-9765-477574298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AB08FA-BFAF-AAA8-54CC-A6B41652CD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一条主干道</a:t>
            </a:r>
            <a:r>
              <a:rPr lang="en-US" altLang="zh-CN" dirty="0"/>
              <a:t>+</a:t>
            </a:r>
            <a:r>
              <a:rPr lang="zh-CN" altLang="en-US" dirty="0"/>
              <a:t>多个悬挂比特（</a:t>
            </a:r>
            <a:r>
              <a:rPr lang="en-US" altLang="zh-CN" dirty="0"/>
              <a:t> dangling points </a:t>
            </a:r>
            <a:r>
              <a:rPr lang="zh-CN" altLang="en-US" dirty="0"/>
              <a:t>）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8405889-BF78-8281-2D1C-0F0C7658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Simplify coupling graph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51073D-4399-4347-D989-B0FFBC2CA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561" y="2579728"/>
            <a:ext cx="7244878" cy="195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97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51C6260-96D6-A821-5551-95694A61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6213F-D305-6F61-32CE-20B26B5CD9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初始映射</a:t>
            </a:r>
            <a:endParaRPr lang="en-US" altLang="zh-CN" dirty="0"/>
          </a:p>
          <a:p>
            <a:pPr lvl="1"/>
            <a:r>
              <a:rPr lang="zh-CN" altLang="en-US" dirty="0"/>
              <a:t>按从小到大编号选择逻辑比特，从左往右映射到物理比特，</a:t>
            </a:r>
            <a:r>
              <a:rPr lang="en-US" altLang="zh-CN" dirty="0"/>
              <a:t>dangling qubit</a:t>
            </a:r>
            <a:r>
              <a:rPr lang="zh-CN" altLang="en-US" dirty="0"/>
              <a:t>插队</a:t>
            </a:r>
            <a:endParaRPr lang="en-US" altLang="zh-CN" dirty="0"/>
          </a:p>
          <a:p>
            <a:r>
              <a:rPr lang="en-US" altLang="zh-CN" dirty="0"/>
              <a:t>Intuition behind our approach</a:t>
            </a:r>
          </a:p>
          <a:p>
            <a:pPr lvl="1"/>
            <a:r>
              <a:rPr lang="en-US" altLang="zh-CN" dirty="0"/>
              <a:t>LNN</a:t>
            </a:r>
            <a:r>
              <a:rPr lang="zh-CN" altLang="en-US" dirty="0"/>
              <a:t>中量子比特从左往右移动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5F7442B-AB6C-8A07-FE0F-6C3A2E97F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Mapping-1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3B8ABB-DE8F-D725-ACC6-FEF833DF2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374" y="2047632"/>
            <a:ext cx="3556660" cy="96055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797DB2-F490-1147-269A-028F07283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63" y="3429000"/>
            <a:ext cx="7962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44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3A3130-04B0-CB3E-5E00-21A2B64FC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10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20F47CF-5638-42F2-0D20-696A6B782BD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一边执行</a:t>
                </a:r>
                <a:r>
                  <a:rPr lang="en-US" altLang="zh-CN" dirty="0"/>
                  <a:t>CPHASE</a:t>
                </a:r>
                <a:r>
                  <a:rPr lang="zh-CN" altLang="en-US" dirty="0"/>
                  <a:t>门，一边从左往右移动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一旦量子比特执行</a:t>
                </a:r>
                <a:r>
                  <a:rPr lang="en-US" altLang="zh-CN" dirty="0"/>
                  <a:t>CPHASE</a:t>
                </a:r>
                <a:r>
                  <a:rPr lang="zh-CN" altLang="en-US" dirty="0"/>
                  <a:t>门，则称其为</a:t>
                </a:r>
                <a:r>
                  <a:rPr lang="en-US" altLang="zh-CN" dirty="0"/>
                  <a:t>active</a:t>
                </a:r>
              </a:p>
              <a:p>
                <a:r>
                  <a:rPr lang="en-US" altLang="zh-CN" dirty="0"/>
                  <a:t>Active qubit </a:t>
                </a:r>
                <a:r>
                  <a:rPr lang="zh-CN" altLang="en-US" dirty="0"/>
                  <a:t>遇到 </a:t>
                </a:r>
                <a:r>
                  <a:rPr lang="en-US" altLang="zh-CN" dirty="0"/>
                  <a:t>unactive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dangling qubit</a:t>
                </a:r>
                <a:r>
                  <a:rPr lang="zh-CN" altLang="en-US" dirty="0"/>
                  <a:t>，两者执行</a:t>
                </a:r>
                <a:r>
                  <a:rPr lang="en-US" altLang="zh-CN" dirty="0"/>
                  <a:t>CPHASE</a:t>
                </a:r>
                <a:r>
                  <a:rPr lang="zh-CN" altLang="en-US" dirty="0"/>
                  <a:t>，并</a:t>
                </a:r>
                <a:r>
                  <a:rPr lang="en-US" altLang="zh-CN" dirty="0"/>
                  <a:t>SWAP</a:t>
                </a:r>
              </a:p>
              <a:p>
                <a:r>
                  <a:rPr lang="en-US" altLang="zh-CN" dirty="0"/>
                  <a:t>Active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dangling qubit </a:t>
                </a:r>
                <a:r>
                  <a:rPr lang="zh-CN" altLang="en-US" dirty="0"/>
                  <a:t>遇到 </a:t>
                </a:r>
                <a:r>
                  <a:rPr lang="en-US" altLang="zh-CN" dirty="0"/>
                  <a:t>unactive qubit</a:t>
                </a:r>
                <a:r>
                  <a:rPr lang="zh-CN" altLang="en-US" dirty="0"/>
                  <a:t>，两者执行</a:t>
                </a:r>
                <a:r>
                  <a:rPr lang="en-US" altLang="zh-CN" dirty="0"/>
                  <a:t>CPHASE</a:t>
                </a:r>
              </a:p>
              <a:p>
                <a:r>
                  <a:rPr lang="en-US" altLang="zh-CN" dirty="0"/>
                  <a:t>Example: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en-US" dirty="0"/>
                  <a:t>执行完整的</a:t>
                </a:r>
                <a:r>
                  <a:rPr lang="en-US" altLang="zh-CN" dirty="0"/>
                  <a:t>LNN-QFT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dirty="0"/>
                  <a:t>与每个比特都有交互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dirty="0"/>
                  <a:t>所有比特对之间都有交互</a:t>
                </a: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20F47CF-5638-42F2-0D20-696A6B782B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C212ED68-E717-1487-860B-486185299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Mapping-2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31D1FB0-AEE5-5A29-C417-3AC608BDB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632" y="4498275"/>
            <a:ext cx="6251368" cy="23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21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EA163FD-010D-1B79-2C56-02EBCA21317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Dangling qubit : main line qubit = 1:4</a:t>
                </a:r>
              </a:p>
              <a:p>
                <a:pPr lvl="1"/>
                <a:r>
                  <a:rPr lang="en-US" altLang="zh-CN" dirty="0"/>
                  <a:t>5N + O(1)</a:t>
                </a:r>
              </a:p>
              <a:p>
                <a:r>
                  <a:rPr lang="en-US" altLang="zh-CN" dirty="0"/>
                  <a:t>General: Dangling qubit </a:t>
                </a:r>
                <a:r>
                  <a:rPr lang="zh-CN" altLang="en-US" dirty="0"/>
                  <a:t>可以挂在主干道的任何地方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6N + O(1)</a:t>
                </a:r>
              </a:p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dirty="0"/>
                  <a:t>线性复杂度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EA163FD-010D-1B79-2C56-02EBCA2131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3A3D5464-B5C0-F806-78BB-A8A58338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Time Complexity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2325CD-CF37-765C-467B-81D8C3BA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381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0015D-AD5A-8341-695B-F7CF37D6DF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Mapping to Sycamore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97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EBCAB4-D41E-A252-4EE3-837A9D558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6DB3B5-B9A1-F2F8-1EB4-2DF2F8A280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每两行为一个区域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Unit SWAP</a:t>
            </a:r>
          </a:p>
          <a:p>
            <a:pPr lvl="1"/>
            <a:r>
              <a:rPr lang="zh-CN" altLang="en-US" dirty="0"/>
              <a:t>一组</a:t>
            </a:r>
            <a:r>
              <a:rPr lang="en-US" altLang="zh-CN" dirty="0"/>
              <a:t>SWAP</a:t>
            </a:r>
          </a:p>
          <a:p>
            <a:pPr lvl="1"/>
            <a:r>
              <a:rPr lang="zh-CN" altLang="en-US" dirty="0"/>
              <a:t>交换两行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8A60B66-4D5B-059F-AB6A-1F938ACD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区域划分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4BA0EE-9420-DD3A-7651-7AE2AB6E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041" y="902526"/>
            <a:ext cx="4657725" cy="13620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CCB7797-55EE-BE38-8546-B61863E2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198" y="3030312"/>
            <a:ext cx="54959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1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FF1E080-C4D4-09F7-F98E-BD1E8F746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8931DB-68CF-E2C4-6BC3-B2BBBDE8D7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7148946" cy="5379522"/>
          </a:xfrm>
        </p:spPr>
        <p:txBody>
          <a:bodyPr/>
          <a:lstStyle/>
          <a:p>
            <a:r>
              <a:rPr lang="en-US" altLang="zh-CN" dirty="0"/>
              <a:t>Intra-unit QFT</a:t>
            </a:r>
          </a:p>
          <a:p>
            <a:pPr lvl="1"/>
            <a:r>
              <a:rPr lang="zh-CN" altLang="en-US" dirty="0"/>
              <a:t>和</a:t>
            </a:r>
            <a:r>
              <a:rPr lang="en-US" altLang="zh-CN" dirty="0"/>
              <a:t>LNN</a:t>
            </a:r>
            <a:r>
              <a:rPr lang="zh-CN" altLang="en-US" dirty="0"/>
              <a:t>一样</a:t>
            </a:r>
            <a:endParaRPr lang="en-US" altLang="zh-CN" dirty="0"/>
          </a:p>
          <a:p>
            <a:r>
              <a:rPr lang="en-US" altLang="zh-CN" dirty="0">
                <a:hlinkClick r:id="rId2" action="ppaction://hlinksldjump"/>
              </a:rPr>
              <a:t>Inter-unit QFT</a:t>
            </a:r>
            <a:endParaRPr lang="en-US" altLang="zh-CN" dirty="0"/>
          </a:p>
          <a:p>
            <a:pPr lvl="1"/>
            <a:r>
              <a:rPr lang="en-US" altLang="zh-CN" dirty="0"/>
              <a:t>Unit</a:t>
            </a:r>
            <a:r>
              <a:rPr lang="zh-CN" altLang="en-US" dirty="0"/>
              <a:t>内部的</a:t>
            </a:r>
            <a:r>
              <a:rPr lang="en-US" altLang="zh-CN" dirty="0"/>
              <a:t>SWAP</a:t>
            </a:r>
            <a:r>
              <a:rPr lang="zh-CN" altLang="en-US" dirty="0"/>
              <a:t>分为两组，组内可并行（类似独立集）</a:t>
            </a:r>
            <a:endParaRPr lang="en-US" altLang="zh-CN" dirty="0"/>
          </a:p>
          <a:p>
            <a:pPr lvl="1"/>
            <a:r>
              <a:rPr lang="zh-CN" altLang="en-US" dirty="0"/>
              <a:t>交替执行两组</a:t>
            </a:r>
            <a:r>
              <a:rPr lang="en-US" altLang="zh-CN" dirty="0"/>
              <a:t>SWAP</a:t>
            </a:r>
          </a:p>
          <a:p>
            <a:pPr lvl="1"/>
            <a:r>
              <a:rPr lang="zh-CN" altLang="en-US" dirty="0"/>
              <a:t>同一时间两个相邻的</a:t>
            </a:r>
            <a:r>
              <a:rPr lang="en-US" altLang="zh-CN" dirty="0"/>
              <a:t>units</a:t>
            </a:r>
            <a:r>
              <a:rPr lang="zh-CN" altLang="en-US" dirty="0"/>
              <a:t>执行不同的</a:t>
            </a:r>
            <a:r>
              <a:rPr lang="en-US" altLang="zh-CN" dirty="0"/>
              <a:t>SWAP</a:t>
            </a:r>
            <a:r>
              <a:rPr lang="zh-CN" altLang="en-US" dirty="0"/>
              <a:t>组</a:t>
            </a:r>
            <a:endParaRPr lang="en-US" altLang="zh-CN" dirty="0"/>
          </a:p>
          <a:p>
            <a:pPr lvl="1"/>
            <a:r>
              <a:rPr lang="en-US" altLang="zh-CN" dirty="0"/>
              <a:t>Guarantee: </a:t>
            </a:r>
            <a:r>
              <a:rPr lang="zh-CN" altLang="en-US" dirty="0"/>
              <a:t>两个</a:t>
            </a:r>
            <a:r>
              <a:rPr lang="en-US" altLang="zh-CN" dirty="0"/>
              <a:t>units</a:t>
            </a:r>
            <a:r>
              <a:rPr lang="zh-CN" altLang="en-US" dirty="0"/>
              <a:t>之间任意一对比特都有相邻的时刻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DF86E4A-DC9F-80C6-632B-E59F5B88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Mapping-1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249726-7526-264D-B0AC-4E3894954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951" y="2981386"/>
            <a:ext cx="44577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66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5D57C5D-3A0D-3AAC-A479-38A88293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94D02A-672E-03F4-01E6-095EEC8C6BF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分而治之</a:t>
            </a:r>
            <a:endParaRPr lang="en-US" altLang="zh-CN" dirty="0"/>
          </a:p>
          <a:p>
            <a:pPr lvl="1"/>
            <a:r>
              <a:rPr lang="en-US" altLang="zh-CN" dirty="0"/>
              <a:t>Unit -&gt; qubit</a:t>
            </a:r>
          </a:p>
          <a:p>
            <a:pPr lvl="1"/>
            <a:r>
              <a:rPr lang="en-US" altLang="zh-CN" dirty="0"/>
              <a:t>Unit SWAP -&gt; SWAP</a:t>
            </a:r>
          </a:p>
          <a:p>
            <a:pPr lvl="1"/>
            <a:r>
              <a:rPr lang="en-US" altLang="zh-CN" dirty="0"/>
              <a:t>Intra-unit QFT -&gt; H</a:t>
            </a:r>
          </a:p>
          <a:p>
            <a:pPr lvl="1"/>
            <a:r>
              <a:rPr lang="en-US" altLang="zh-CN" dirty="0"/>
              <a:t>Inter-unit QFT -&gt; CPHASE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38C80D7-F023-805E-3726-082E3EC7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Mapping-2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D3A856-14D8-FCA0-8D71-8643DC684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683" y="4048067"/>
            <a:ext cx="6629069" cy="23545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342A3F-DE0C-EB0B-CE1E-B504E1607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33" y="995536"/>
            <a:ext cx="5548003" cy="1891365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FDDE05B-40EA-BB11-9D8E-A2E81724A786}"/>
              </a:ext>
            </a:extLst>
          </p:cNvPr>
          <p:cNvCxnSpPr/>
          <p:nvPr/>
        </p:nvCxnSpPr>
        <p:spPr>
          <a:xfrm flipH="1" flipV="1">
            <a:off x="5165766" y="2933205"/>
            <a:ext cx="866899" cy="1068558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46234E5-880B-429C-6E83-4BE55E167EF9}"/>
              </a:ext>
            </a:extLst>
          </p:cNvPr>
          <p:cNvCxnSpPr/>
          <p:nvPr/>
        </p:nvCxnSpPr>
        <p:spPr>
          <a:xfrm flipV="1">
            <a:off x="6032665" y="3063944"/>
            <a:ext cx="4689107" cy="937819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215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F9527FF-8C2C-761C-D75D-9F4ED7EF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7E56E5-9EB7-C18D-FE40-C6FB404CDE0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Metrics </a:t>
            </a:r>
          </a:p>
          <a:p>
            <a:pPr lvl="1"/>
            <a:r>
              <a:rPr lang="zh-CN" altLang="en-US" dirty="0"/>
              <a:t>编译时间</a:t>
            </a:r>
            <a:endParaRPr lang="en-US" altLang="zh-CN" dirty="0"/>
          </a:p>
          <a:p>
            <a:pPr lvl="1"/>
            <a:r>
              <a:rPr lang="zh-CN" altLang="en-US" dirty="0"/>
              <a:t>门数和深度</a:t>
            </a:r>
            <a:endParaRPr lang="en-US" altLang="zh-CN" dirty="0"/>
          </a:p>
          <a:p>
            <a:r>
              <a:rPr lang="en-US" altLang="zh-CN" dirty="0"/>
              <a:t>Baseline</a:t>
            </a:r>
          </a:p>
          <a:p>
            <a:pPr lvl="1"/>
            <a:r>
              <a:rPr lang="en-US" altLang="zh-CN" dirty="0"/>
              <a:t>LNN</a:t>
            </a:r>
            <a:r>
              <a:rPr lang="zh-CN" altLang="en-US" dirty="0"/>
              <a:t>，</a:t>
            </a:r>
            <a:r>
              <a:rPr lang="en-US" altLang="zh-CN" dirty="0"/>
              <a:t>SATMAP</a:t>
            </a:r>
            <a:r>
              <a:rPr lang="zh-CN" altLang="en-US" dirty="0"/>
              <a:t>，</a:t>
            </a:r>
            <a:r>
              <a:rPr lang="en-US" altLang="zh-CN" dirty="0"/>
              <a:t>SABRE</a:t>
            </a:r>
          </a:p>
          <a:p>
            <a:r>
              <a:rPr lang="en-US" altLang="zh-CN" dirty="0"/>
              <a:t>Architecture </a:t>
            </a:r>
          </a:p>
          <a:p>
            <a:pPr lvl="1"/>
            <a:r>
              <a:rPr lang="en-US" altLang="zh-CN" dirty="0"/>
              <a:t>Google Sycamore, heavy-hex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52C7C31-AD6D-5AE6-CB35-244D45C1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setup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285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04E5B43-CCBD-E0B4-64DD-4F726A131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2E8394-C86F-8934-B571-99BAC84EE92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SATMAP</a:t>
            </a:r>
            <a:r>
              <a:rPr lang="zh-CN" altLang="en-US" dirty="0"/>
              <a:t>虽然最优，但时间指数增加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53315CF-58DD-DCD6-4D1D-8D38E969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Compile time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1A12879-1A59-E121-FE87-FDA43DA08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472" y="2247900"/>
            <a:ext cx="97155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68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FFB91D1-80DC-ACE3-B457-2328D174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1D5CF-6316-BC50-59E3-4E9C5FECAD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Sycamore: 50% fewer SWAP gate count and 20% fewer depth</a:t>
            </a:r>
          </a:p>
          <a:p>
            <a:r>
              <a:rPr lang="en-US" altLang="zh-CN" dirty="0"/>
              <a:t>Heavy-hex: 48% fewer SWAP gate count and 76% fewer depth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D43A55C-6631-B16D-70BB-003BE039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Gate count and depth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601B64-441E-93D1-C190-8B9F410DC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25" y="2982871"/>
            <a:ext cx="5696275" cy="28122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7870ED9-80D1-BC2A-CA00-412E61FEE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818" y="2982872"/>
            <a:ext cx="5602502" cy="262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1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F9E69E9-92A4-9E96-B835-DF859D97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331CE-8C34-68D6-1555-00B33C7A8C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问题模型很好，实用性存疑，算法中</a:t>
            </a:r>
            <a:r>
              <a:rPr lang="en-US" altLang="zh-CN" dirty="0"/>
              <a:t>QFT</a:t>
            </a:r>
            <a:r>
              <a:rPr lang="zh-CN" altLang="en-US" dirty="0"/>
              <a:t>不可能单独出现。文中的方法似乎依赖规整的初始映射，而规整的初始映射不一定适用于算法的其他部分。</a:t>
            </a:r>
            <a:endParaRPr lang="en-US" altLang="zh-CN" dirty="0"/>
          </a:p>
          <a:p>
            <a:r>
              <a:rPr lang="en-US" altLang="zh-CN" dirty="0"/>
              <a:t>SABRE</a:t>
            </a:r>
            <a:r>
              <a:rPr lang="zh-CN" altLang="en-US" dirty="0"/>
              <a:t>在这方面不能算</a:t>
            </a:r>
            <a:r>
              <a:rPr lang="en-US" altLang="zh-CN" dirty="0"/>
              <a:t>SOTA</a:t>
            </a:r>
            <a:r>
              <a:rPr lang="zh-CN" altLang="en-US" dirty="0"/>
              <a:t>，没有和真正的</a:t>
            </a:r>
            <a:r>
              <a:rPr lang="en-US" altLang="zh-CN" dirty="0"/>
              <a:t>SOTA</a:t>
            </a:r>
            <a:r>
              <a:rPr lang="zh-CN" altLang="en-US" dirty="0"/>
              <a:t>工作对比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97863BB-229C-323A-D40E-06712689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</a:t>
            </a:r>
          </a:p>
        </p:txBody>
      </p:sp>
    </p:spTree>
    <p:extLst>
      <p:ext uri="{BB962C8B-B14F-4D97-AF65-F5344CB8AC3E}">
        <p14:creationId xmlns:p14="http://schemas.microsoft.com/office/powerpoint/2010/main" val="3511035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A3A1AED-0A78-9B8E-8FAD-D6765998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94C2BA-F811-8A76-02D0-2FFAD5B069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Introduction </a:t>
            </a:r>
            <a:r>
              <a:rPr lang="zh-CN" altLang="en-US" dirty="0"/>
              <a:t>中写出 </a:t>
            </a:r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insights</a:t>
            </a:r>
            <a:r>
              <a:rPr lang="zh-CN" altLang="en-US" dirty="0"/>
              <a:t>，之后设置</a:t>
            </a:r>
            <a:r>
              <a:rPr lang="en-US" altLang="zh-CN" dirty="0"/>
              <a:t>key insights</a:t>
            </a:r>
            <a:r>
              <a:rPr lang="zh-CN" altLang="en-US" dirty="0"/>
              <a:t>章节</a:t>
            </a:r>
            <a:endParaRPr lang="en-US" altLang="zh-CN" dirty="0"/>
          </a:p>
          <a:p>
            <a:r>
              <a:rPr lang="zh-CN" altLang="en-US" dirty="0"/>
              <a:t>不断</a:t>
            </a:r>
            <a:r>
              <a:rPr lang="en-US" altLang="zh-CN" dirty="0"/>
              <a:t>highlight </a:t>
            </a:r>
            <a:r>
              <a:rPr lang="zh-CN" altLang="en-US" dirty="0"/>
              <a:t>总结性话语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>
                <a:hlinkClick r:id="rId2" action="ppaction://hlinksldjump"/>
              </a:rPr>
              <a:t>Figure 7</a:t>
            </a:r>
            <a:r>
              <a:rPr lang="en-US" altLang="zh-CN" dirty="0"/>
              <a:t>: </a:t>
            </a:r>
            <a:r>
              <a:rPr lang="zh-CN" altLang="en-US" dirty="0"/>
              <a:t>如何在一张图上表达大型量子线路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F741C03-F817-8F22-CD67-D4BEDCFE4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写作技巧</a:t>
            </a:r>
            <a:r>
              <a:rPr lang="en-US" altLang="zh-CN" dirty="0"/>
              <a:t>-1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6AE57F-D1E0-71E3-FB15-DD960CF10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04" y="2068675"/>
            <a:ext cx="4672784" cy="11134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29CA687-1EA8-6CBE-7A85-B94195BF0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147" y="1727644"/>
            <a:ext cx="5281613" cy="52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8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4642E1D-C5EF-C2C1-43B3-6ADD6172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B3F671-9B31-421B-5357-16BC6D0766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不怎么正宗的英文也能讲好故事，不要过分润色论文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创作</a:t>
            </a:r>
            <a:r>
              <a:rPr lang="en-US" altLang="zh-CN" dirty="0"/>
              <a:t>domain-specific compile</a:t>
            </a:r>
            <a:r>
              <a:rPr lang="zh-CN" altLang="en-US" dirty="0"/>
              <a:t>论文的参考模板</a:t>
            </a:r>
            <a:endParaRPr lang="en-US" altLang="zh-CN" dirty="0"/>
          </a:p>
          <a:p>
            <a:pPr lvl="1"/>
            <a:r>
              <a:rPr lang="zh-CN" altLang="en-US" dirty="0"/>
              <a:t>测试程序只有</a:t>
            </a:r>
            <a:r>
              <a:rPr lang="en-US" altLang="zh-CN" dirty="0"/>
              <a:t>QFT</a:t>
            </a:r>
            <a:r>
              <a:rPr lang="zh-CN" altLang="en-US" dirty="0"/>
              <a:t>，因此实验不需要丰富</a:t>
            </a:r>
            <a:endParaRPr lang="en-US" altLang="zh-CN" dirty="0"/>
          </a:p>
          <a:p>
            <a:pPr lvl="1"/>
            <a:r>
              <a:rPr lang="en-US" altLang="zh-CN" dirty="0"/>
              <a:t>SABRE</a:t>
            </a:r>
            <a:r>
              <a:rPr lang="zh-CN" altLang="en-US" dirty="0"/>
              <a:t>可以作为</a:t>
            </a:r>
            <a:r>
              <a:rPr lang="en-US" altLang="zh-CN" dirty="0"/>
              <a:t>SOTA</a:t>
            </a:r>
          </a:p>
          <a:p>
            <a:pPr lvl="1"/>
            <a:r>
              <a:rPr lang="zh-CN" altLang="en-US" dirty="0"/>
              <a:t>没有真机</a:t>
            </a:r>
            <a:r>
              <a:rPr lang="en-US" altLang="zh-CN" dirty="0"/>
              <a:t>(</a:t>
            </a:r>
            <a:r>
              <a:rPr lang="zh-CN" altLang="en-US" dirty="0"/>
              <a:t>模拟</a:t>
            </a:r>
            <a:r>
              <a:rPr lang="en-US" altLang="zh-CN" dirty="0"/>
              <a:t>)</a:t>
            </a:r>
            <a:r>
              <a:rPr lang="zh-CN" altLang="en-US" dirty="0"/>
              <a:t>实验也能介绍</a:t>
            </a:r>
            <a:endParaRPr lang="en-US" altLang="zh-CN" dirty="0"/>
          </a:p>
          <a:p>
            <a:pPr lvl="1"/>
            <a:r>
              <a:rPr lang="zh-CN" altLang="en-US" dirty="0"/>
              <a:t>关键是</a:t>
            </a:r>
            <a:r>
              <a:rPr lang="en-US" altLang="zh-CN" dirty="0"/>
              <a:t>insights</a:t>
            </a:r>
            <a:r>
              <a:rPr lang="zh-CN" altLang="en-US" dirty="0"/>
              <a:t>，</a:t>
            </a:r>
            <a:r>
              <a:rPr lang="en-US" altLang="zh-CN" dirty="0"/>
              <a:t>motivation</a:t>
            </a:r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49D40AA-2CD1-D553-3057-38BC54FA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写作</a:t>
            </a:r>
            <a:r>
              <a:rPr lang="en-US" altLang="zh-CN"/>
              <a:t>-2</a:t>
            </a: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36BADD-E294-D42C-7FBF-CCE57F44C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41" y="1400612"/>
            <a:ext cx="5986463" cy="195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5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lnDef>
      <a:spPr>
        <a:ln w="19050"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4593</TotalTime>
  <Words>792</Words>
  <Application>Microsoft Office PowerPoint</Application>
  <PresentationFormat>宽屏</PresentationFormat>
  <Paragraphs>131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微软雅黑</vt:lpstr>
      <vt:lpstr>Arial</vt:lpstr>
      <vt:lpstr>Cambria Math</vt:lpstr>
      <vt:lpstr>Wingdings</vt:lpstr>
      <vt:lpstr>1_Office 主题​​</vt:lpstr>
      <vt:lpstr>毕设</vt:lpstr>
      <vt:lpstr>Optimizing Quantum Fourier Transformation (QFT) Kernels for Modern NISQ and FT Architectures</vt:lpstr>
      <vt:lpstr>Domain-specific compile for QFT</vt:lpstr>
      <vt:lpstr>Existing approach: QFT kernel on LNN</vt:lpstr>
      <vt:lpstr>Hamiltonian path OK?</vt:lpstr>
      <vt:lpstr>Breaking the Dependence</vt:lpstr>
      <vt:lpstr>k-partition QFT</vt:lpstr>
      <vt:lpstr>Mapping to heavy-hex</vt:lpstr>
      <vt:lpstr>Simplify coupling graph</vt:lpstr>
      <vt:lpstr>Mapping-1</vt:lpstr>
      <vt:lpstr>Mapping-2</vt:lpstr>
      <vt:lpstr>Time Complexity</vt:lpstr>
      <vt:lpstr>Mapping to Sycamore</vt:lpstr>
      <vt:lpstr>区域划分</vt:lpstr>
      <vt:lpstr>Mapping-1</vt:lpstr>
      <vt:lpstr>Mapping-2</vt:lpstr>
      <vt:lpstr>Experimental setup</vt:lpstr>
      <vt:lpstr>Compile time</vt:lpstr>
      <vt:lpstr>Gate count and depth</vt:lpstr>
      <vt:lpstr>评价</vt:lpstr>
      <vt:lpstr>写作技巧-1</vt:lpstr>
      <vt:lpstr>写作-2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永尚 李</cp:lastModifiedBy>
  <cp:revision>72</cp:revision>
  <dcterms:created xsi:type="dcterms:W3CDTF">2023-05-31T05:10:39Z</dcterms:created>
  <dcterms:modified xsi:type="dcterms:W3CDTF">2025-03-23T09:23:40Z</dcterms:modified>
</cp:coreProperties>
</file>