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399" r:id="rId3"/>
    <p:sldId id="466" r:id="rId5"/>
    <p:sldId id="467" r:id="rId6"/>
    <p:sldId id="446" r:id="rId7"/>
    <p:sldId id="448" r:id="rId8"/>
    <p:sldId id="432" r:id="rId9"/>
    <p:sldId id="449" r:id="rId10"/>
    <p:sldId id="447" r:id="rId11"/>
    <p:sldId id="442" r:id="rId12"/>
    <p:sldId id="452" r:id="rId13"/>
    <p:sldId id="453" r:id="rId14"/>
    <p:sldId id="464" r:id="rId15"/>
    <p:sldId id="454" r:id="rId16"/>
    <p:sldId id="455" r:id="rId17"/>
    <p:sldId id="450" r:id="rId18"/>
    <p:sldId id="458" r:id="rId19"/>
    <p:sldId id="462" r:id="rId20"/>
    <p:sldId id="469" r:id="rId21"/>
    <p:sldId id="468" r:id="rId22"/>
    <p:sldId id="459" r:id="rId23"/>
    <p:sldId id="460" r:id="rId24"/>
  </p:sldIdLst>
  <p:sldSz cx="12192000" cy="6858000"/>
  <p:notesSz cx="7103745" cy="10234295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lys201469@gmail.com" initials="l" lastIdx="2" clrIdx="0"/>
  <p:cmAuthor id="2" name="伯尧 丁" initials="伯尧" lastIdx="1" clrIdx="1"/>
  <p:cmAuthor id="3" name="伯尧" initials="伯尧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60"/>
        <p:guide pos="38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charset="-122"/>
                <a:ea typeface="微软雅黑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17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charset="-122"/>
                <a:ea typeface="微软雅黑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pic>
        <p:nvPicPr>
          <p:cNvPr id="1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11" name="椭圆 40"/>
          <p:cNvSpPr/>
          <p:nvPr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charset="-122"/>
                <a:ea typeface="微软雅黑" charset="-122"/>
              </a:rPr>
            </a:fld>
            <a:endParaRPr lang="zh-CN" altLang="en-US" sz="1200" b="1" dirty="0">
              <a:solidFill>
                <a:prstClr val="white"/>
              </a:solidFill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9" name="椭圆 40"/>
          <p:cNvSpPr/>
          <p:nvPr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charset="-122"/>
                <a:ea typeface="微软雅黑" charset="-122"/>
              </a:rPr>
            </a:fld>
            <a:endParaRPr lang="zh-CN" altLang="en-US" sz="1200" b="1" dirty="0">
              <a:solidFill>
                <a:prstClr val="white"/>
              </a:solidFill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919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charset="-122"/>
                <a:ea typeface="微软雅黑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57948" y="6356350"/>
            <a:ext cx="8288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charset="-122"/>
                <a:ea typeface="微软雅黑" charset="-122"/>
              </a:defRPr>
            </a:lvl1pPr>
          </a:lstStyle>
          <a:p>
            <a:endParaRPr lang="zh-CN" altLang="en-US"/>
          </a:p>
        </p:txBody>
      </p:sp>
      <p:cxnSp>
        <p:nvCxnSpPr>
          <p:cNvPr id="9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charset="-122"/>
          <a:ea typeface="微软雅黑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charset="-122"/>
          <a:ea typeface="微软雅黑" charset="-122"/>
          <a:cs typeface="Times New Roman" panose="0202050305040509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charset="-122"/>
          <a:ea typeface="微软雅黑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charset="-122"/>
          <a:ea typeface="微软雅黑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charset="-122"/>
          <a:ea typeface="微软雅黑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charset="-122"/>
          <a:ea typeface="微软雅黑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2024695"/>
            <a:ext cx="8585847" cy="1783082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effectLst/>
              </a:rPr>
              <a:t>Quantum Compiler Design for Qubit Mapping and Routing</a:t>
            </a:r>
            <a:br>
              <a:rPr lang="en-US" altLang="zh-CN" dirty="0">
                <a:effectLst/>
              </a:rPr>
            </a:br>
            <a:r>
              <a:rPr lang="en-US" altLang="zh-CN" sz="2665" dirty="0">
                <a:effectLst/>
              </a:rPr>
              <a:t>A Cross-Architectural Survey of Superconducting, Trapped-Ion, and Neutral Atom Systems</a:t>
            </a:r>
            <a:endParaRPr lang="en-US" altLang="zh-CN" sz="2665" dirty="0">
              <a:effectLst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1646752" y="3931796"/>
            <a:ext cx="8585847" cy="1552698"/>
          </a:xfrm>
        </p:spPr>
        <p:txBody>
          <a:bodyPr/>
          <a:lstStyle/>
          <a:p>
            <a:r>
              <a:rPr lang="en-US" altLang="zh-CN" dirty="0">
                <a:latin typeface="+mn-lt"/>
              </a:rPr>
              <a:t>Arxiv 2025</a:t>
            </a:r>
            <a:endParaRPr lang="en-US" altLang="zh-CN" dirty="0">
              <a:latin typeface="+mn-lt"/>
            </a:endParaRPr>
          </a:p>
          <a:p>
            <a:r>
              <a:rPr lang="en-US" altLang="zh-CN" dirty="0">
                <a:latin typeface="+mn-lt"/>
              </a:rPr>
              <a:t>CHENGHONG ZHU et al. </a:t>
            </a:r>
            <a:r>
              <a:rPr lang="en-US" altLang="zh-CN" dirty="0">
                <a:latin typeface="+mn-lt"/>
              </a:rPr>
              <a:t>HKUST</a:t>
            </a:r>
            <a:endParaRPr lang="en-US" altLang="zh-CN" dirty="0">
              <a:latin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80475" y="28689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535" y="151765"/>
            <a:ext cx="12101830" cy="739140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量子编译优化</a:t>
            </a:r>
            <a:r>
              <a:rPr lang="zh-CN" altLang="en-US" sz="2665">
                <a:sym typeface="+mn-ea"/>
              </a:rPr>
              <a:t>流程</a:t>
            </a:r>
            <a:endParaRPr lang="zh-CN" altLang="en-US" sz="2665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344275" cy="5367655"/>
          </a:xfrm>
        </p:spPr>
        <p:txBody>
          <a:bodyPr>
            <a:normAutofit/>
          </a:bodyPr>
          <a:p>
            <a:pPr lvl="0"/>
            <a:r>
              <a:rPr lang="zh-CN" altLang="en-US"/>
              <a:t>电路合成</a:t>
            </a:r>
            <a:endParaRPr lang="zh-CN" altLang="en-US"/>
          </a:p>
          <a:p>
            <a:pPr lvl="1"/>
            <a:r>
              <a:rPr lang="zh-CN" altLang="en-US"/>
              <a:t>将量子算法（如酉矩阵、哈密顿量等）分解为目标硬件支持的本地门集（如CNOT等）构成的电路。目标是生成实现算法功能的门序列</a:t>
            </a:r>
            <a:endParaRPr lang="zh-CN" altLang="en-US"/>
          </a:p>
          <a:p>
            <a:pPr lvl="0"/>
            <a:r>
              <a:rPr lang="zh-CN" altLang="en-US"/>
              <a:t>逻辑层面优化</a:t>
            </a:r>
            <a:endParaRPr lang="zh-CN" altLang="en-US"/>
          </a:p>
          <a:p>
            <a:pPr lvl="1"/>
            <a:r>
              <a:rPr lang="zh-CN" altLang="en-US"/>
              <a:t>在不考虑硬件约束的情况下，优化电路以减少门数量或电路深度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900" y="3429000"/>
            <a:ext cx="9679305" cy="2585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535" y="151765"/>
            <a:ext cx="12101830" cy="739140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量子编译优化</a:t>
            </a:r>
            <a:r>
              <a:rPr lang="zh-CN" altLang="en-US" sz="2665">
                <a:sym typeface="+mn-ea"/>
              </a:rPr>
              <a:t>流程</a:t>
            </a:r>
            <a:endParaRPr lang="zh-CN" altLang="en-US" sz="2665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344275" cy="5367655"/>
          </a:xfrm>
        </p:spPr>
        <p:txBody>
          <a:bodyPr>
            <a:normAutofit/>
          </a:bodyPr>
          <a:p>
            <a:pPr lvl="0" fontAlgn="auto">
              <a:lnSpc>
                <a:spcPct val="100000"/>
              </a:lnSpc>
            </a:pPr>
            <a:r>
              <a:rPr lang="zh-CN" altLang="en-US"/>
              <a:t>量子比特映射与门调度（M&amp;S）</a:t>
            </a:r>
            <a:endParaRPr lang="zh-CN" altLang="en-US"/>
          </a:p>
          <a:p>
            <a:pPr lvl="1" fontAlgn="auto">
              <a:lnSpc>
                <a:spcPct val="100000"/>
              </a:lnSpc>
            </a:pPr>
            <a:r>
              <a:rPr lang="zh-CN" altLang="en-US"/>
              <a:t>初始映射：为逻辑量子比特分配物理量子比特，尽量减少后续操作的开销</a:t>
            </a:r>
            <a:endParaRPr lang="zh-CN" altLang="en-US"/>
          </a:p>
          <a:p>
            <a:pPr lvl="1" fontAlgn="auto">
              <a:lnSpc>
                <a:spcPct val="100000"/>
              </a:lnSpc>
            </a:pPr>
            <a:r>
              <a:rPr lang="zh-CN" altLang="en-US"/>
              <a:t>门调度：插入必要的操作（如SWAP门或穿梭）以满足硬件连接性约束，同时优化门并行性以降低电路深度</a:t>
            </a:r>
            <a:endParaRPr lang="zh-CN" altLang="en-US"/>
          </a:p>
          <a:p>
            <a:pPr lvl="0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900" y="3429000"/>
            <a:ext cx="9679305" cy="2585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535" y="151765"/>
            <a:ext cx="12101830" cy="739140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量子编译优化</a:t>
            </a:r>
            <a:r>
              <a:rPr lang="zh-CN" altLang="en-US" sz="2665">
                <a:sym typeface="+mn-ea"/>
              </a:rPr>
              <a:t>流程</a:t>
            </a:r>
            <a:endParaRPr lang="zh-CN" altLang="en-US" sz="2665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344275" cy="5367655"/>
          </a:xfrm>
        </p:spPr>
        <p:txBody>
          <a:bodyPr>
            <a:normAutofit/>
          </a:bodyPr>
          <a:p>
            <a:pPr lvl="0"/>
            <a:r>
              <a:rPr lang="zh-CN" altLang="en-US"/>
              <a:t>硬件特定优化</a:t>
            </a:r>
            <a:endParaRPr lang="zh-CN" altLang="en-US"/>
          </a:p>
          <a:p>
            <a:pPr lvl="1"/>
            <a:r>
              <a:rPr lang="zh-CN" altLang="en-US"/>
              <a:t>超导设备：处理局部连接性，插入SWAP门以实现非邻近量子比特交互，优化门数量和电路深度</a:t>
            </a:r>
            <a:endParaRPr lang="zh-CN" altLang="en-US"/>
          </a:p>
          <a:p>
            <a:pPr lvl="1"/>
            <a:r>
              <a:rPr lang="zh-CN" altLang="en-US"/>
              <a:t>离子阱设备：利用全连接性优化门并行性，管理离子穿梭（QCCD架构）以减少移动开销和串扰</a:t>
            </a:r>
            <a:endParaRPr lang="zh-CN" altLang="en-US"/>
          </a:p>
          <a:p>
            <a:pPr lvl="1"/>
            <a:r>
              <a:rPr lang="zh-CN" altLang="en-US"/>
              <a:t>中性原子设备：动态调整原子位置以实现可重构连接性，优化并行性和移动成本</a:t>
            </a:r>
            <a:endParaRPr lang="zh-CN" altLang="en-US"/>
          </a:p>
          <a:p>
            <a:pPr lvl="0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6030" y="3672840"/>
            <a:ext cx="9679305" cy="25857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535" y="151765"/>
            <a:ext cx="12101830" cy="739140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量子编译优化</a:t>
            </a:r>
            <a:r>
              <a:rPr lang="zh-CN" altLang="en-US" sz="2665">
                <a:sym typeface="+mn-ea"/>
              </a:rPr>
              <a:t>流程</a:t>
            </a:r>
            <a:endParaRPr lang="zh-CN" altLang="en-US" sz="2665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0711180" cy="5367655"/>
          </a:xfrm>
        </p:spPr>
        <p:txBody>
          <a:bodyPr>
            <a:normAutofit fontScale="90000"/>
          </a:bodyPr>
          <a:p>
            <a:pPr lvl="0" fontAlgn="auto">
              <a:lnSpc>
                <a:spcPct val="140000"/>
              </a:lnSpc>
            </a:pPr>
            <a:r>
              <a:rPr lang="zh-CN" altLang="en-US"/>
              <a:t>优化性能</a:t>
            </a:r>
            <a:r>
              <a:rPr lang="zh-CN" altLang="en-US"/>
              <a:t>指标</a:t>
            </a:r>
            <a:endParaRPr lang="zh-CN" altLang="en-US"/>
          </a:p>
          <a:p>
            <a:pPr lvl="1" fontAlgn="auto">
              <a:lnSpc>
                <a:spcPct val="140000"/>
              </a:lnSpc>
            </a:pPr>
            <a:r>
              <a:rPr lang="zh-CN" altLang="en-US"/>
              <a:t>门数量（Gate Count）</a:t>
            </a:r>
            <a:endParaRPr lang="zh-CN" altLang="en-US"/>
          </a:p>
          <a:p>
            <a:pPr lvl="2" fontAlgn="auto">
              <a:lnSpc>
                <a:spcPct val="140000"/>
              </a:lnSpc>
            </a:pPr>
            <a:r>
              <a:rPr lang="zh-CN" altLang="en-US"/>
              <a:t>由于NISQ设备上的门并非理想的，门数量的增加与保真度的降低相关。此外，量子门实现会带来一定成本</a:t>
            </a:r>
            <a:endParaRPr lang="zh-CN" altLang="en-US"/>
          </a:p>
          <a:p>
            <a:pPr lvl="1" fontAlgn="auto">
              <a:lnSpc>
                <a:spcPct val="140000"/>
              </a:lnSpc>
            </a:pPr>
            <a:r>
              <a:rPr lang="zh-CN" altLang="en-US"/>
              <a:t>电路深度（Circuit Depth）</a:t>
            </a:r>
            <a:endParaRPr lang="zh-CN" altLang="en-US"/>
          </a:p>
          <a:p>
            <a:pPr lvl="2" fontAlgn="auto">
              <a:lnSpc>
                <a:spcPct val="140000"/>
              </a:lnSpc>
            </a:pPr>
            <a:r>
              <a:rPr lang="zh-CN" altLang="en-US">
                <a:sym typeface="+mn-ea"/>
              </a:rPr>
              <a:t>电路深度与量子电路的执行时间密切相关，</a:t>
            </a:r>
            <a:r>
              <a:rPr lang="zh-CN" altLang="en-US"/>
              <a:t>通常与电路并行化的概念一致</a:t>
            </a:r>
            <a:endParaRPr lang="zh-CN" altLang="en-US"/>
          </a:p>
          <a:p>
            <a:pPr lvl="1" fontAlgn="auto">
              <a:lnSpc>
                <a:spcPct val="140000"/>
              </a:lnSpc>
            </a:pPr>
            <a:r>
              <a:rPr lang="zh-CN" altLang="en-US"/>
              <a:t>保真度（Fidelity）</a:t>
            </a:r>
            <a:endParaRPr lang="zh-CN" altLang="en-US"/>
          </a:p>
          <a:p>
            <a:pPr lvl="2" fontAlgn="auto">
              <a:lnSpc>
                <a:spcPct val="140000"/>
              </a:lnSpc>
            </a:pPr>
            <a:r>
              <a:rPr lang="zh-CN" altLang="en-US"/>
              <a:t>由于实际量子电路的固有缺陷，保真度也常用于量化电路实际输出与理想输出之间的相似性</a:t>
            </a:r>
            <a:endParaRPr lang="zh-CN" altLang="en-US"/>
          </a:p>
          <a:p>
            <a:pPr lvl="1" fontAlgn="auto">
              <a:lnSpc>
                <a:spcPct val="140000"/>
              </a:lnSpc>
            </a:pPr>
            <a:r>
              <a:rPr lang="zh-CN" altLang="en-US"/>
              <a:t>编译时间（Compilation time）</a:t>
            </a:r>
            <a:endParaRPr lang="zh-CN" altLang="en-US"/>
          </a:p>
          <a:p>
            <a:pPr lvl="2" fontAlgn="auto">
              <a:lnSpc>
                <a:spcPct val="140000"/>
              </a:lnSpc>
            </a:pPr>
            <a:r>
              <a:rPr lang="zh-CN" altLang="en-US"/>
              <a:t>编译时间指的是将逻辑电路转换为物理上可执行电路所需的时间。</a:t>
            </a:r>
            <a:r>
              <a:rPr lang="zh-CN" altLang="en-US">
                <a:sym typeface="+mn-ea"/>
              </a:rPr>
              <a:t>随着硬件的进步，可扩展编译器的需求变得至关重要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535" y="151765"/>
            <a:ext cx="12101830" cy="739140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量子编译优化</a:t>
            </a:r>
            <a:r>
              <a:rPr lang="zh-CN" altLang="en-US" sz="2665">
                <a:sym typeface="+mn-ea"/>
              </a:rPr>
              <a:t>流程</a:t>
            </a:r>
            <a:endParaRPr lang="zh-CN" altLang="en-US" sz="2665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0133965" cy="5367655"/>
          </a:xfrm>
        </p:spPr>
        <p:txBody>
          <a:bodyPr>
            <a:normAutofit/>
          </a:bodyPr>
          <a:p>
            <a:pPr lvl="0"/>
            <a:r>
              <a:rPr lang="zh-CN" altLang="en-US"/>
              <a:t>量子电路的</a:t>
            </a:r>
            <a:r>
              <a:rPr lang="zh-CN" altLang="en-US"/>
              <a:t>图表示</a:t>
            </a:r>
            <a:endParaRPr lang="zh-CN" altLang="en-US"/>
          </a:p>
          <a:p>
            <a:pPr lvl="1"/>
            <a:r>
              <a:rPr lang="zh-CN" altLang="en-US"/>
              <a:t>考虑到量子电路本质上是一个时间序的量子指令系列，采用形式化的图表示来说明这些指令之间的因果关系是方便的。</a:t>
            </a:r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2560" y="2490470"/>
            <a:ext cx="8858250" cy="32816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535" y="151765"/>
            <a:ext cx="12101830" cy="739140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量子硬件</a:t>
            </a:r>
            <a:endParaRPr lang="zh-CN" altLang="en-US" sz="2665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176635" cy="5367655"/>
          </a:xfrm>
        </p:spPr>
        <p:txBody>
          <a:bodyPr>
            <a:normAutofit/>
          </a:bodyPr>
          <a:p>
            <a:pPr lvl="0"/>
            <a:r>
              <a:rPr lang="zh-CN" altLang="en-US"/>
              <a:t>硬件特点</a:t>
            </a:r>
            <a:endParaRPr lang="zh-CN" altLang="en-US"/>
          </a:p>
          <a:p>
            <a:pPr lvl="1"/>
            <a:r>
              <a:rPr lang="zh-CN" altLang="en-US"/>
              <a:t>量子比特连接性</a:t>
            </a:r>
            <a:endParaRPr lang="zh-CN" altLang="en-US"/>
          </a:p>
          <a:p>
            <a:pPr lvl="2"/>
            <a:r>
              <a:rPr lang="zh-CN" altLang="en-US"/>
              <a:t>局部连接性：超导量子比特表现出固定且局部的连接性，在制造阶段确定。量子比特交互通常限于最近邻，使量子比特映射和SWAP门插入成为编译过程中的主要瓶颈。</a:t>
            </a:r>
            <a:endParaRPr lang="zh-CN" altLang="en-US"/>
          </a:p>
          <a:p>
            <a:pPr lvl="2"/>
            <a:r>
              <a:rPr lang="zh-CN" altLang="en-US"/>
              <a:t>可重构连接性：中性原子系统通过原子重排和选择性激发实现动态连接性。编译必须联合优化原子放置和门调度，考虑移动成本和里德伯阻塞约束。</a:t>
            </a:r>
            <a:endParaRPr lang="zh-CN" altLang="en-US"/>
          </a:p>
          <a:p>
            <a:pPr lvl="2"/>
            <a:r>
              <a:rPr lang="zh-CN" altLang="en-US"/>
              <a:t>全连接性：离子阱系统通过全局激光寻址支持全连接架构，允许任意纠缠操作。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465" y="3537585"/>
            <a:ext cx="11101070" cy="27209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535" y="151765"/>
            <a:ext cx="12101830" cy="739140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量子硬件</a:t>
            </a:r>
            <a:endParaRPr lang="zh-CN" altLang="en-US" sz="2665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323955" cy="5367655"/>
          </a:xfrm>
        </p:spPr>
        <p:txBody>
          <a:bodyPr>
            <a:normAutofit/>
          </a:bodyPr>
          <a:p>
            <a:pPr lvl="0"/>
            <a:r>
              <a:rPr lang="zh-CN" altLang="en-US"/>
              <a:t>硬件特点</a:t>
            </a:r>
            <a:endParaRPr lang="zh-CN" altLang="en-US"/>
          </a:p>
          <a:p>
            <a:pPr lvl="1"/>
            <a:r>
              <a:rPr lang="zh-CN" altLang="en-US"/>
              <a:t>量子比特并行性</a:t>
            </a:r>
            <a:endParaRPr lang="zh-CN" altLang="en-US"/>
          </a:p>
          <a:p>
            <a:pPr lvl="2"/>
            <a:r>
              <a:rPr lang="zh-CN" altLang="en-US"/>
              <a:t>低并行性：在离子阱平台中，库仑相互作用是长程且集体的，使得在单一陷阱内并行执行多个双量子比特门变得困难。通过多区域架构（如QCCD）可以实现有限的并行性。</a:t>
            </a:r>
            <a:endParaRPr lang="zh-CN" altLang="en-US"/>
          </a:p>
          <a:p>
            <a:pPr lvl="2"/>
            <a:r>
              <a:rPr lang="zh-CN" altLang="en-US"/>
              <a:t>中等并行性：超导系统允许一定程度的并行性，但附近量子比特之间的门操作常常受到串扰的影响。编译策略必须谨慎调度门操作以避免干扰。</a:t>
            </a:r>
            <a:endParaRPr lang="zh-CN" altLang="en-US"/>
          </a:p>
          <a:p>
            <a:pPr lvl="2"/>
            <a:r>
              <a:rPr lang="zh-CN" altLang="en-US"/>
              <a:t>高并行性：中性原子提供最高程度的并行性。光学镊子可以空间隔离门操作，允许多个双量子比特门的同时执行而无串扰。主要挑战在于优化原子移动以最小化传输开销。</a:t>
            </a:r>
            <a:endParaRPr lang="zh-CN" altLang="en-US"/>
          </a:p>
          <a:p>
            <a:pPr lvl="1"/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970" y="3743960"/>
            <a:ext cx="10640060" cy="26079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超导</a:t>
            </a:r>
            <a:r>
              <a:rPr lang="zh-CN" altLang="en-US"/>
              <a:t>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硬件限制</a:t>
            </a:r>
            <a:endParaRPr lang="zh-CN" altLang="en-US"/>
          </a:p>
          <a:p>
            <a:pPr lvl="1"/>
            <a:r>
              <a:rPr lang="zh-CN" altLang="en-US"/>
              <a:t>在超导设备中，双量子比特门只能应用于物理连接的量子比特对，</a:t>
            </a:r>
            <a:r>
              <a:rPr lang="zh-CN" altLang="en-US"/>
              <a:t>且量子设备中的量子比特拓扑通常是固定的</a:t>
            </a:r>
            <a:endParaRPr lang="zh-CN" altLang="en-US"/>
          </a:p>
          <a:p>
            <a:pPr lvl="1"/>
            <a:r>
              <a:rPr lang="zh-CN" altLang="en-US"/>
              <a:t>为了在这种架构上执行通用量子电路（具有任意量子比特间交互），需要对电路进行映射。</a:t>
            </a:r>
            <a:endParaRPr lang="zh-CN" altLang="en-US"/>
          </a:p>
          <a:p>
            <a:pPr lvl="2"/>
            <a:r>
              <a:rPr lang="zh-CN" altLang="en-US"/>
              <a:t>映射：即将电路的（逻辑）量子比特分配到设备的（物理）量子比特上，形成初始布局</a:t>
            </a:r>
            <a:endParaRPr lang="zh-CN" altLang="en-US"/>
          </a:p>
          <a:p>
            <a:pPr lvl="2"/>
            <a:r>
              <a:rPr lang="zh-CN" altLang="en-US"/>
              <a:t>路由：通过增加SWAP门对原始电路进行增强，使其符合目标设备的耦合图</a:t>
            </a:r>
            <a:endParaRPr lang="zh-CN" altLang="en-US"/>
          </a:p>
          <a:p>
            <a:pPr lvl="0"/>
            <a:r>
              <a:rPr lang="zh-CN" altLang="en-US"/>
              <a:t>理论</a:t>
            </a:r>
            <a:r>
              <a:rPr lang="zh-CN" altLang="en-US"/>
              <a:t>支持</a:t>
            </a:r>
            <a:endParaRPr lang="zh-CN" altLang="en-US"/>
          </a:p>
          <a:p>
            <a:pPr lvl="1"/>
            <a:r>
              <a:rPr lang="zh-CN" altLang="en-US"/>
              <a:t>一个给定的门序列是否可以使用不超过</a:t>
            </a:r>
            <a:r>
              <a:rPr lang="en-US" altLang="zh-CN"/>
              <a:t>n</a:t>
            </a:r>
            <a:r>
              <a:rPr lang="zh-CN" altLang="en-US"/>
              <a:t>个SWAP门实现是NP完全的</a:t>
            </a:r>
            <a:endParaRPr lang="zh-CN" altLang="en-US"/>
          </a:p>
          <a:p>
            <a:pPr lvl="1"/>
            <a:r>
              <a:rPr lang="zh-CN" altLang="en-US"/>
              <a:t>为量子电路找到最优量子比特映射已被证明是NP困难的</a:t>
            </a:r>
            <a:endParaRPr lang="zh-CN" altLang="en-US"/>
          </a:p>
          <a:p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9900" y="4863465"/>
            <a:ext cx="8639175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超导</a:t>
            </a:r>
            <a:r>
              <a:rPr lang="zh-CN" altLang="en-US"/>
              <a:t>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fontAlgn="auto">
              <a:lnSpc>
                <a:spcPct val="120000"/>
              </a:lnSpc>
            </a:pPr>
            <a:r>
              <a:rPr lang="zh-CN" altLang="en-US"/>
              <a:t>基于求解器的方法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通过对电路</a:t>
            </a:r>
            <a:r>
              <a:rPr lang="zh-CN" altLang="en-US"/>
              <a:t>进行建模，使用求解器寻找解</a:t>
            </a:r>
            <a:endParaRPr lang="zh-CN" altLang="en-US"/>
          </a:p>
          <a:p>
            <a:pPr lvl="2" fontAlgn="auto">
              <a:lnSpc>
                <a:spcPct val="120000"/>
              </a:lnSpc>
            </a:pPr>
            <a:r>
              <a:rPr lang="zh-CN" altLang="en-US"/>
              <a:t>可找到最优解（或近似最优解）</a:t>
            </a:r>
            <a:endParaRPr lang="zh-CN" altLang="en-US"/>
          </a:p>
          <a:p>
            <a:pPr lvl="2" fontAlgn="auto">
              <a:lnSpc>
                <a:spcPct val="120000"/>
              </a:lnSpc>
            </a:pPr>
            <a:r>
              <a:rPr lang="zh-CN" altLang="en-US"/>
              <a:t>所使用的模型大多是NP难，</a:t>
            </a:r>
            <a:r>
              <a:rPr lang="zh-CN" altLang="en-US"/>
              <a:t>因此计算时间可能过长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整数线性规划（ILP）作为另一种精确求解技术，通过整数变量在线性目标函数中解决问题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平衡解的质量与运行时效率至关重要</a:t>
            </a:r>
            <a:endParaRPr lang="zh-CN" altLang="en-US"/>
          </a:p>
          <a:p>
            <a:pPr lvl="2" fontAlgn="auto">
              <a:lnSpc>
                <a:spcPct val="120000"/>
              </a:lnSpc>
            </a:pPr>
            <a:r>
              <a:rPr lang="zh-CN" altLang="en-US"/>
              <a:t>使用启发式函数将运行时间减少到可管理水平。虽然这不一定产生最优解，但它使能够编译大规模量子电路</a:t>
            </a:r>
            <a:endParaRPr lang="zh-CN" altLang="en-US"/>
          </a:p>
          <a:p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超导</a:t>
            </a:r>
            <a:r>
              <a:rPr lang="zh-CN" altLang="en-US"/>
              <a:t>编译器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3995" y="2767965"/>
            <a:ext cx="5568315" cy="39947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50" y="2672715"/>
            <a:ext cx="3843020" cy="418528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21130" y="5485130"/>
            <a:ext cx="3037205" cy="44704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noAutofit/>
          </a:bodyPr>
          <a:p>
            <a:endParaRPr lang="zh-CN" altLang="en-US" dirty="0" smtClean="0">
              <a:latin typeface="微软雅黑" charset="-122"/>
              <a:ea typeface="微软雅黑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基于启发式的算法</a:t>
            </a:r>
            <a:endParaRPr lang="zh-CN" altLang="en-US"/>
          </a:p>
          <a:p>
            <a:pPr lvl="1"/>
            <a:r>
              <a:rPr lang="zh-CN" altLang="en-US"/>
              <a:t>在路由量子比特时，最优解需要考虑所有电路层。然而，由于计算约束，通常仅考虑前</a:t>
            </a:r>
            <a:r>
              <a:rPr lang="en-US" altLang="zh-CN"/>
              <a:t>k</a:t>
            </a:r>
            <a:r>
              <a:rPr lang="zh-CN" altLang="en-US"/>
              <a:t>层</a:t>
            </a:r>
            <a:endParaRPr lang="zh-CN" altLang="en-US"/>
          </a:p>
          <a:p>
            <a:pPr lvl="1"/>
            <a:r>
              <a:rPr lang="zh-CN" altLang="en-US"/>
              <a:t>生成与硬件兼容的量子电路，同时平衡性能和可扩展性。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超导</a:t>
            </a:r>
            <a:r>
              <a:rPr lang="zh-CN" altLang="en-US"/>
              <a:t>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456670" cy="5367655"/>
          </a:xfrm>
        </p:spPr>
        <p:txBody>
          <a:bodyPr>
            <a:normAutofit/>
          </a:bodyPr>
          <a:p>
            <a:r>
              <a:rPr lang="zh-CN" altLang="en-US"/>
              <a:t>基于机器学习的方法</a:t>
            </a:r>
            <a:endParaRPr lang="zh-CN" altLang="en-US"/>
          </a:p>
          <a:p>
            <a:pPr lvl="1" fontAlgn="auto">
              <a:lnSpc>
                <a:spcPct val="140000"/>
              </a:lnSpc>
            </a:pPr>
            <a:r>
              <a:rPr lang="en-US" altLang="zh-CN" sz="2400"/>
              <a:t>Transformer</a:t>
            </a:r>
            <a:endParaRPr lang="zh-CN" altLang="en-US" sz="2400"/>
          </a:p>
          <a:p>
            <a:pPr lvl="2" fontAlgn="auto">
              <a:lnSpc>
                <a:spcPct val="140000"/>
              </a:lnSpc>
            </a:pPr>
            <a:r>
              <a:rPr lang="zh-CN" altLang="en-US">
                <a:sym typeface="+mn-ea"/>
              </a:rPr>
              <a:t>利用Seq2Seq模型和Transformer神经网络架构，通过学习量子电路中双量子比特门的序列，生成最优的SWAP门序列</a:t>
            </a:r>
            <a:endParaRPr lang="zh-CN" altLang="en-US" sz="20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" y="2882900"/>
            <a:ext cx="9704070" cy="3975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超导</a:t>
            </a:r>
            <a:r>
              <a:rPr lang="zh-CN" altLang="en-US"/>
              <a:t>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6158865" cy="5367655"/>
          </a:xfrm>
        </p:spPr>
        <p:txBody>
          <a:bodyPr>
            <a:normAutofit fontScale="80000"/>
          </a:bodyPr>
          <a:p>
            <a:r>
              <a:rPr lang="zh-CN" altLang="en-US"/>
              <a:t>基于机器学习的方法</a:t>
            </a:r>
            <a:endParaRPr lang="zh-CN" altLang="en-US"/>
          </a:p>
          <a:p>
            <a:pPr lvl="1" fontAlgn="auto">
              <a:lnSpc>
                <a:spcPct val="140000"/>
              </a:lnSpc>
            </a:pPr>
            <a:r>
              <a:rPr lang="zh-CN" altLang="en-US" sz="2400"/>
              <a:t>强化学习</a:t>
            </a:r>
            <a:endParaRPr lang="zh-CN" altLang="en-US" sz="2400"/>
          </a:p>
          <a:p>
            <a:pPr lvl="2" fontAlgn="auto">
              <a:lnSpc>
                <a:spcPct val="140000"/>
              </a:lnSpc>
            </a:pPr>
            <a:r>
              <a:rPr lang="zh-CN" altLang="en-US" sz="2400">
                <a:sym typeface="+mn-ea"/>
              </a:rPr>
              <a:t>初始映射（RL-model）</a:t>
            </a:r>
            <a:endParaRPr lang="zh-CN" altLang="en-US" sz="2400"/>
          </a:p>
          <a:p>
            <a:pPr lvl="3" fontAlgn="auto">
              <a:lnSpc>
                <a:spcPct val="140000"/>
              </a:lnSpc>
            </a:pPr>
            <a:r>
              <a:rPr lang="zh-CN" altLang="en-US" sz="2400">
                <a:sym typeface="+mn-ea"/>
              </a:rPr>
              <a:t>采用序列到序列学习框架，利用编码器-解码器结构，通过自注意力神经网络处理量子电路的门序列和层序列，生成逻辑量子比特到物理量子比特的初始映射</a:t>
            </a:r>
            <a:endParaRPr lang="zh-CN" altLang="en-US" sz="2400"/>
          </a:p>
          <a:p>
            <a:pPr lvl="2" fontAlgn="auto">
              <a:lnSpc>
                <a:spcPct val="140000"/>
              </a:lnSpc>
            </a:pPr>
            <a:r>
              <a:rPr lang="zh-CN" altLang="en-US" sz="2400">
                <a:sym typeface="+mn-ea"/>
              </a:rPr>
              <a:t>量子比特路由（DEAR框架）</a:t>
            </a:r>
            <a:endParaRPr lang="zh-CN" altLang="en-US" sz="2400"/>
          </a:p>
          <a:p>
            <a:pPr lvl="3" fontAlgn="auto">
              <a:lnSpc>
                <a:spcPct val="140000"/>
              </a:lnSpc>
            </a:pPr>
            <a:r>
              <a:rPr lang="zh-CN" altLang="en-US" sz="2400">
                <a:sym typeface="+mn-ea"/>
              </a:rPr>
              <a:t>提出动态提取和路由（DEAR）框架，结合A*搜索，动态提取逻辑电路子电路进行路由，避免预分层限制，增强前瞻能力</a:t>
            </a:r>
            <a:endParaRPr lang="zh-CN" altLang="en-US" sz="2400"/>
          </a:p>
          <a:p>
            <a:pPr lvl="1" fontAlgn="auto">
              <a:lnSpc>
                <a:spcPct val="140000"/>
              </a:lnSpc>
            </a:pPr>
            <a:endParaRPr lang="zh-CN" altLang="en-US" sz="2400"/>
          </a:p>
        </p:txBody>
      </p:sp>
      <p:pic>
        <p:nvPicPr>
          <p:cNvPr id="6" name="内容占位符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5295" y="1261110"/>
            <a:ext cx="5179695" cy="34905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超导</a:t>
            </a:r>
            <a:r>
              <a:rPr lang="zh-CN" altLang="en-US"/>
              <a:t>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720830" cy="6228080"/>
          </a:xfrm>
        </p:spPr>
        <p:txBody>
          <a:bodyPr>
            <a:normAutofit/>
          </a:bodyPr>
          <a:p>
            <a:pPr fontAlgn="auto">
              <a:lnSpc>
                <a:spcPct val="120000"/>
              </a:lnSpc>
            </a:pPr>
            <a:r>
              <a:rPr lang="zh-CN" altLang="en-US"/>
              <a:t>哈密顿量模拟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变分量子算法（VQA）基于哈密顿量模拟，表示一类专用量子程序。</a:t>
            </a:r>
            <a:endParaRPr lang="zh-CN" altLang="en-US"/>
          </a:p>
          <a:p>
            <a:pPr lvl="0" fontAlgn="auto">
              <a:lnSpc>
                <a:spcPct val="120000"/>
              </a:lnSpc>
            </a:pPr>
            <a:r>
              <a:rPr lang="zh-CN" altLang="en-US"/>
              <a:t>量子机器学习（QML）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量子计算中的许多实际问题可以表述为基态准备，其中参数化量子电路或量子神经网络提供了自然且强大的解决方案。然而，噪声、表达能力和可训练性等因素显著影响最终性能。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自动化设计量子电路——量子架构搜索（QAS）</a:t>
            </a:r>
            <a:endParaRPr lang="zh-CN" altLang="en-US"/>
          </a:p>
          <a:p>
            <a:pPr lvl="0" fontAlgn="auto">
              <a:lnSpc>
                <a:spcPct val="120000"/>
              </a:lnSpc>
            </a:pPr>
            <a:r>
              <a:rPr lang="zh-CN" altLang="en-US"/>
              <a:t>量子纠错（QEC）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由于码拓扑与硬件架构之间的不匹配，实现QEC码在实践中仍复杂。例如，表面码需要二维量子比特格子，但大多数超导设备尚未支持这种结构。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离子阱编译器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6957060" cy="5367655"/>
          </a:xfrm>
        </p:spPr>
        <p:txBody>
          <a:bodyPr>
            <a:normAutofit fontScale="90000"/>
          </a:bodyPr>
          <a:p>
            <a:pPr lvl="0"/>
            <a:r>
              <a:rPr lang="en-US" altLang="zh-CN" sz="3265">
                <a:sym typeface="+mn-ea"/>
              </a:rPr>
              <a:t>线性磁带设备</a:t>
            </a:r>
            <a:endParaRPr lang="en-US" altLang="zh-CN" sz="3265">
              <a:sym typeface="+mn-ea"/>
            </a:endParaRPr>
          </a:p>
          <a:p>
            <a:pPr lvl="1"/>
            <a:r>
              <a:rPr lang="en-US" altLang="zh-CN" sz="2795"/>
              <a:t>离子阱线性带，是最早且最基础的离子阱架构之一。TILT是一个类似图灵机的线性结构，采用多激光控制“头部”，其中离子链在激光头部下来回移动。</a:t>
            </a:r>
            <a:endParaRPr lang="en-US" altLang="zh-CN" sz="2795"/>
          </a:p>
          <a:p>
            <a:pPr lvl="0"/>
            <a:r>
              <a:rPr lang="en-US" altLang="zh-CN" sz="3265">
                <a:sym typeface="+mn-ea"/>
              </a:rPr>
              <a:t>QCCD</a:t>
            </a:r>
            <a:endParaRPr lang="en-US" altLang="zh-CN" sz="3265">
              <a:sym typeface="+mn-ea"/>
            </a:endParaRPr>
          </a:p>
          <a:p>
            <a:pPr lvl="1"/>
            <a:r>
              <a:rPr lang="en-US" altLang="zh-CN" sz="2795"/>
              <a:t>QCCD架构允许离子在不同阱之间物理穿梭，便于量子比特传输和操作。</a:t>
            </a:r>
            <a:endParaRPr lang="en-US" altLang="zh-CN" sz="2800"/>
          </a:p>
          <a:p>
            <a:pPr lvl="2"/>
            <a:r>
              <a:rPr lang="zh-CN" altLang="en-US" sz="2800">
                <a:sym typeface="+mn-ea"/>
              </a:rPr>
              <a:t>初始映射</a:t>
            </a:r>
            <a:endParaRPr lang="zh-CN" altLang="en-US" sz="2800"/>
          </a:p>
          <a:p>
            <a:pPr lvl="3"/>
            <a:r>
              <a:rPr lang="zh-CN" altLang="en-US" sz="2800">
                <a:sym typeface="+mn-ea"/>
              </a:rPr>
              <a:t>贪婪</a:t>
            </a:r>
            <a:endParaRPr lang="zh-CN" altLang="en-US" sz="2800"/>
          </a:p>
          <a:p>
            <a:pPr lvl="3"/>
            <a:r>
              <a:rPr lang="zh-CN" altLang="en-US" sz="2800">
                <a:sym typeface="+mn-ea"/>
              </a:rPr>
              <a:t>启发式：时空感知映射算法（将具有较强时空相关性的量子比特放置得更近）</a:t>
            </a:r>
            <a:endParaRPr lang="zh-CN" altLang="en-US" sz="2800"/>
          </a:p>
          <a:p>
            <a:pPr lvl="3"/>
            <a:endParaRPr lang="zh-CN" altLang="en-US" sz="2800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8230" y="1045210"/>
            <a:ext cx="3909695" cy="20726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925" y="3265805"/>
            <a:ext cx="3048000" cy="32861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离子阱编译器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 sz="3265">
                <a:sym typeface="+mn-ea"/>
              </a:rPr>
              <a:t>QCCD</a:t>
            </a:r>
            <a:endParaRPr lang="en-US" altLang="zh-CN" sz="3265"/>
          </a:p>
          <a:p>
            <a:pPr lvl="1"/>
            <a:r>
              <a:rPr lang="zh-CN" altLang="en-US" sz="3360">
                <a:sym typeface="+mn-ea"/>
              </a:rPr>
              <a:t>编译优化</a:t>
            </a:r>
            <a:endParaRPr lang="en-US" altLang="zh-CN" sz="3360"/>
          </a:p>
          <a:p>
            <a:pPr lvl="2"/>
            <a:r>
              <a:rPr lang="en-US" altLang="zh-CN" sz="3110">
                <a:sym typeface="+mn-ea"/>
              </a:rPr>
              <a:t>Backend compiler phases for trapped-ion quantum computers</a:t>
            </a:r>
            <a:endParaRPr lang="en-US" altLang="zh-CN" sz="3110"/>
          </a:p>
          <a:p>
            <a:pPr lvl="3"/>
            <a:r>
              <a:rPr lang="en-US" altLang="zh-CN" sz="2800">
                <a:sym typeface="+mn-ea"/>
              </a:rPr>
              <a:t>将高级量子编程语言翻译为TIASM</a:t>
            </a:r>
            <a:endParaRPr lang="en-US" altLang="zh-CN" sz="2800"/>
          </a:p>
          <a:p>
            <a:pPr lvl="2"/>
            <a:r>
              <a:rPr lang="en-US" altLang="zh-CN" sz="3110">
                <a:sym typeface="+mn-ea"/>
              </a:rPr>
              <a:t>S-SYNC</a:t>
            </a:r>
            <a:endParaRPr lang="en-US" altLang="zh-CN" sz="3110"/>
          </a:p>
          <a:p>
            <a:pPr lvl="3"/>
            <a:r>
              <a:rPr lang="en-US" altLang="zh-CN" sz="2800">
                <a:sym typeface="+mn-ea"/>
              </a:rPr>
              <a:t>将整个QCCD架构建模为一个图，提供系统的统一结构化表示。穿梭操作被抽象为一种特殊的SWAP门，从而将电路编译任务重新表述为通用的SWAP门插入问题。</a:t>
            </a:r>
            <a:endParaRPr lang="en-US" altLang="zh-CN" sz="2800">
              <a:sym typeface="+mn-ea"/>
            </a:endParaRPr>
          </a:p>
          <a:p>
            <a:pPr lvl="0"/>
            <a:r>
              <a:rPr lang="zh-CN" altLang="en-US"/>
              <a:t>大规模分布式设备</a:t>
            </a:r>
            <a:endParaRPr lang="zh-CN" altLang="en-US"/>
          </a:p>
          <a:p>
            <a:pPr lvl="1"/>
            <a:r>
              <a:rPr lang="zh-CN" altLang="en-US"/>
              <a:t>虽然QCCD配置允许设计大规模量子芯片，但其受限于单个阱的容量。这种限制可能导致大规模QCCD中的过度穿梭，降低保真度。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分布式离子阱设备</a:t>
            </a:r>
            <a:r>
              <a:rPr lang="zh-CN" altLang="en-US"/>
              <a:t>通过光子交换机和量子材料链接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中心原子编译器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6661150" cy="5842635"/>
          </a:xfrm>
        </p:spPr>
        <p:txBody>
          <a:bodyPr>
            <a:normAutofit fontScale="90000"/>
          </a:bodyPr>
          <a:p>
            <a:r>
              <a:rPr lang="zh-CN" altLang="en-US"/>
              <a:t>固定中性原子阵列</a:t>
            </a:r>
            <a:endParaRPr lang="zh-CN" altLang="en-US"/>
          </a:p>
          <a:p>
            <a:r>
              <a:rPr lang="zh-CN" altLang="en-US"/>
              <a:t>可重构中性原子阵列（</a:t>
            </a:r>
            <a:r>
              <a:rPr lang="en-US" altLang="zh-CN"/>
              <a:t>RAA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 sz="2400">
                <a:sym typeface="+mn-ea"/>
              </a:rPr>
              <a:t>基本原理</a:t>
            </a:r>
            <a:endParaRPr lang="zh-CN" altLang="en-US" sz="2400"/>
          </a:p>
          <a:p>
            <a:pPr lvl="2"/>
            <a:r>
              <a:rPr lang="zh-CN" altLang="en-US" sz="2000">
                <a:sym typeface="+mn-ea"/>
              </a:rPr>
              <a:t>RAA的核心原理是通过光学镊子技术动态操控中性原子，利用Rydberg状态的强相互作用和阻塞效应实现高效的量子门操作。</a:t>
            </a:r>
            <a:endParaRPr lang="zh-CN" altLang="en-US" sz="2000">
              <a:sym typeface="+mn-ea"/>
            </a:endParaRPr>
          </a:p>
          <a:p>
            <a:pPr lvl="2"/>
            <a:r>
              <a:rPr lang="zh-CN" altLang="en-US" sz="2000">
                <a:sym typeface="+mn-ea"/>
              </a:rPr>
              <a:t>原子操控与阵列配置：</a:t>
            </a:r>
            <a:endParaRPr lang="zh-CN" altLang="en-US" sz="2000">
              <a:sym typeface="+mn-ea"/>
            </a:endParaRPr>
          </a:p>
          <a:p>
            <a:pPr lvl="3"/>
            <a:r>
              <a:rPr lang="zh-CN" altLang="en-US" sz="2160">
                <a:sym typeface="+mn-ea"/>
              </a:rPr>
              <a:t>固定原子：由空间光调制器（SLM）生成的光学阱捕获，保持固定位置，类似传统固定架构中的量子寄存器。</a:t>
            </a:r>
            <a:endParaRPr lang="zh-CN" altLang="en-US" sz="2160">
              <a:sym typeface="+mn-ea"/>
            </a:endParaRPr>
          </a:p>
          <a:p>
            <a:pPr lvl="3"/>
            <a:r>
              <a:rPr lang="zh-CN" altLang="en-US" sz="2160">
                <a:sym typeface="+mn-ea"/>
              </a:rPr>
              <a:t>可移动原子：由二维声光偏转器（AOD）生成的光学阱捕获，允许原子在二维空间内移动。</a:t>
            </a:r>
            <a:endParaRPr lang="zh-CN" altLang="en-US" sz="2160">
              <a:sym typeface="+mn-ea"/>
            </a:endParaRPr>
          </a:p>
          <a:p>
            <a:pPr lvl="3"/>
            <a:r>
              <a:rPr lang="zh-CN" altLang="en-US" sz="2160">
                <a:sym typeface="+mn-ea"/>
              </a:rPr>
              <a:t>动态重构：通过AOD，原子可以被实时重新排列，以调整量子比特之间的物理位置，从而满足Rydberg阻塞半径的要求，支持双量子比特门的执行。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6265" y="1192530"/>
            <a:ext cx="5056505" cy="26873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中心原子编译器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6617970" cy="5966460"/>
          </a:xfrm>
        </p:spPr>
        <p:txBody>
          <a:bodyPr>
            <a:normAutofit fontScale="85000"/>
          </a:bodyPr>
          <a:p>
            <a:r>
              <a:rPr lang="zh-CN" altLang="en-US"/>
              <a:t>可重构中性原子阵列（</a:t>
            </a:r>
            <a:r>
              <a:rPr lang="en-US" altLang="zh-CN"/>
              <a:t>RAA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 sz="2400">
                <a:sym typeface="+mn-ea"/>
              </a:rPr>
              <a:t>物理限制</a:t>
            </a:r>
            <a:endParaRPr lang="zh-CN" altLang="en-US" sz="2400">
              <a:sym typeface="+mn-ea"/>
            </a:endParaRPr>
          </a:p>
          <a:p>
            <a:pPr lvl="2"/>
            <a:r>
              <a:rPr lang="zh-CN" altLang="en-US" sz="2000">
                <a:sym typeface="+mn-ea"/>
              </a:rPr>
              <a:t>Rydberg阻塞效应</a:t>
            </a:r>
            <a:endParaRPr lang="zh-CN" altLang="en-US" sz="2000">
              <a:sym typeface="+mn-ea"/>
            </a:endParaRPr>
          </a:p>
          <a:p>
            <a:pPr lvl="3"/>
            <a:r>
              <a:rPr lang="zh-CN" altLang="en-US" sz="2095">
                <a:cs typeface="Times New Roman" panose="02020503050405090304" pitchFamily="18" charset="0"/>
                <a:sym typeface="+mn-ea"/>
              </a:rPr>
              <a:t>当一个原子被激发到Rydberg状态，其强偶极-偶极相互作用会引起邻近原子的能量移位，阻止它们同时被激发</a:t>
            </a:r>
            <a:endParaRPr lang="zh-CN" altLang="en-US" sz="2095">
              <a:cs typeface="Times New Roman" panose="02020503050405090304" pitchFamily="18" charset="0"/>
              <a:sym typeface="+mn-ea"/>
            </a:endParaRPr>
          </a:p>
          <a:p>
            <a:pPr lvl="3"/>
            <a:r>
              <a:rPr lang="zh-CN" altLang="en-US" sz="2095">
                <a:cs typeface="Times New Roman" panose="02020503050405090304" pitchFamily="18" charset="0"/>
                <a:sym typeface="+mn-ea"/>
              </a:rPr>
              <a:t>Rydberg阻塞半径定义了可执行双量子比特门的最大距离</a:t>
            </a:r>
            <a:endParaRPr lang="zh-CN" altLang="en-US" sz="2095">
              <a:cs typeface="Times New Roman" panose="02020503050405090304" pitchFamily="18" charset="0"/>
              <a:sym typeface="+mn-ea"/>
            </a:endParaRPr>
          </a:p>
          <a:p>
            <a:pPr lvl="2"/>
            <a:r>
              <a:rPr lang="zh-CN" altLang="en-US" sz="2000">
                <a:sym typeface="+mn-ea"/>
              </a:rPr>
              <a:t>原子移动约束</a:t>
            </a:r>
            <a:endParaRPr lang="zh-CN" altLang="en-US" sz="2000">
              <a:sym typeface="+mn-ea"/>
            </a:endParaRPr>
          </a:p>
          <a:p>
            <a:pPr lvl="3"/>
            <a:r>
              <a:rPr lang="zh-CN" altLang="en-US" sz="2095">
                <a:cs typeface="Times New Roman" panose="02020503050405090304" pitchFamily="18" charset="0"/>
                <a:sym typeface="+mn-ea"/>
              </a:rPr>
              <a:t>阈值距离：原子移动时，不能接近其他量子比特小于阈值距离</a:t>
            </a:r>
            <a:endParaRPr lang="zh-CN" altLang="en-US" sz="2095">
              <a:cs typeface="Times New Roman" panose="02020503050405090304" pitchFamily="18" charset="0"/>
              <a:sym typeface="+mn-ea"/>
            </a:endParaRPr>
          </a:p>
          <a:p>
            <a:pPr lvl="3"/>
            <a:r>
              <a:rPr lang="zh-CN" altLang="en-US" sz="2095">
                <a:cs typeface="Times New Roman" panose="02020503050405090304" pitchFamily="18" charset="0"/>
                <a:sym typeface="+mn-ea"/>
              </a:rPr>
              <a:t>非交叉限制：AOD行/列不能交叉</a:t>
            </a:r>
            <a:endParaRPr lang="zh-CN" altLang="en-US" sz="2095">
              <a:cs typeface="Times New Roman" panose="02020503050405090304" pitchFamily="18" charset="0"/>
              <a:sym typeface="+mn-ea"/>
            </a:endParaRPr>
          </a:p>
          <a:p>
            <a:pPr lvl="3"/>
            <a:r>
              <a:rPr lang="zh-CN" altLang="en-US" sz="2095">
                <a:cs typeface="Times New Roman" panose="02020503050405090304" pitchFamily="18" charset="0"/>
                <a:sym typeface="+mn-ea"/>
              </a:rPr>
              <a:t>集体移动：AOD阵列的移动是集体性质的，阵列内原子相对位置不变</a:t>
            </a:r>
            <a:endParaRPr lang="zh-CN" altLang="en-US" sz="2095">
              <a:cs typeface="Times New Roman" panose="02020503050405090304" pitchFamily="18" charset="0"/>
              <a:sym typeface="+mn-ea"/>
            </a:endParaRPr>
          </a:p>
          <a:p>
            <a:pPr lvl="2"/>
            <a:r>
              <a:rPr lang="zh-CN" altLang="en-US" sz="2000">
                <a:sym typeface="+mn-ea"/>
              </a:rPr>
              <a:t>强制性门执行</a:t>
            </a:r>
            <a:endParaRPr lang="zh-CN" altLang="en-US" sz="2000">
              <a:sym typeface="+mn-ea"/>
            </a:endParaRPr>
          </a:p>
          <a:p>
            <a:pPr lvl="3"/>
            <a:r>
              <a:rPr lang="zh-CN" altLang="en-US" sz="2095">
                <a:cs typeface="Times New Roman" panose="02020503050405090304" pitchFamily="18" charset="0"/>
                <a:sym typeface="+mn-ea"/>
              </a:rPr>
              <a:t>由于当前中性原子设备的单独寻址能力有限，在Rydberg范围内的所有量子比特对必须同时执行双量子比特门</a:t>
            </a:r>
            <a:endParaRPr lang="zh-CN" altLang="en-US" sz="2095">
              <a:cs typeface="Times New Roman" panose="02020503050405090304" pitchFamily="18" charset="0"/>
              <a:sym typeface="+mn-ea"/>
            </a:endParaRPr>
          </a:p>
          <a:p>
            <a:pPr lvl="1"/>
            <a:r>
              <a:rPr lang="en-US" altLang="zh-CN" sz="2790">
                <a:sym typeface="+mn-ea"/>
              </a:rPr>
              <a:t>SMT</a:t>
            </a:r>
            <a:r>
              <a:rPr lang="zh-CN" altLang="en-US" sz="2790">
                <a:sym typeface="+mn-ea"/>
              </a:rPr>
              <a:t>、基于图论算法</a:t>
            </a:r>
            <a:endParaRPr lang="zh-CN" altLang="en-US" sz="2790">
              <a:cs typeface="Times New Roman" panose="02020503050405090304" pitchFamily="18" charset="0"/>
              <a:sym typeface="+mn-ea"/>
            </a:endParaRPr>
          </a:p>
          <a:p>
            <a:pPr lvl="2"/>
            <a:endParaRPr lang="zh-CN" altLang="en-US" sz="3360">
              <a:cs typeface="Times New Roman" panose="0202050305040509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8655" y="2239645"/>
            <a:ext cx="4980940" cy="26473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中心原子编译器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6062980" cy="5367655"/>
          </a:xfrm>
        </p:spPr>
        <p:txBody>
          <a:bodyPr>
            <a:normAutofit/>
          </a:bodyPr>
          <a:p>
            <a:r>
              <a:rPr lang="zh-CN" altLang="en-US"/>
              <a:t>分区架构中性原子设备</a:t>
            </a:r>
            <a:endParaRPr lang="zh-CN" altLang="en-US"/>
          </a:p>
          <a:p>
            <a:pPr lvl="1"/>
            <a:r>
              <a:rPr lang="zh-CN" altLang="en-US"/>
              <a:t>分区架构中性原子设备的总体约束与RAA设备一致</a:t>
            </a:r>
            <a:endParaRPr lang="zh-CN" altLang="en-US"/>
          </a:p>
          <a:p>
            <a:pPr lvl="1"/>
            <a:r>
              <a:rPr lang="zh-CN" altLang="en-US"/>
              <a:t>只能在纠缠区内应用Rydberg纠缠门，而单量子比特门可以在存储区内应用</a:t>
            </a:r>
            <a:endParaRPr lang="zh-CN" altLang="en-US"/>
          </a:p>
          <a:p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7180" y="1018540"/>
            <a:ext cx="4997450" cy="53670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未来研究方向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720830" cy="5751830"/>
          </a:xfrm>
        </p:spPr>
        <p:txBody>
          <a:bodyPr>
            <a:normAutofit/>
          </a:bodyPr>
          <a:p>
            <a:pPr fontAlgn="auto">
              <a:lnSpc>
                <a:spcPct val="120000"/>
              </a:lnSpc>
            </a:pPr>
            <a:r>
              <a:rPr lang="en-US" altLang="zh-CN"/>
              <a:t>ML</a:t>
            </a:r>
            <a:r>
              <a:rPr lang="zh-CN" altLang="en-US"/>
              <a:t>辅助</a:t>
            </a:r>
            <a:r>
              <a:rPr lang="zh-CN" altLang="en-US"/>
              <a:t>的量子编译优化</a:t>
            </a:r>
            <a:endParaRPr lang="en-US" altLang="zh-CN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通过让学习代理直接推断最优量子比特映射和路由策略，超越手工设计的成本函数，</a:t>
            </a:r>
            <a:r>
              <a:rPr lang="zh-CN" altLang="en-US"/>
              <a:t>并自主发现微妙的时空模式，如不同硬件上连接性与噪声之间的相关性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挑战</a:t>
            </a:r>
            <a:endParaRPr lang="zh-CN" altLang="en-US"/>
          </a:p>
          <a:p>
            <a:pPr lvl="2" fontAlgn="auto">
              <a:lnSpc>
                <a:spcPct val="120000"/>
              </a:lnSpc>
            </a:pPr>
            <a:r>
              <a:rPr lang="zh-CN" altLang="en-US"/>
              <a:t>学习策略必须确保生成的映射和调度始终遵守硬件连接性约束</a:t>
            </a:r>
            <a:endParaRPr lang="zh-CN" altLang="en-US"/>
          </a:p>
          <a:p>
            <a:pPr lvl="2" fontAlgn="auto">
              <a:lnSpc>
                <a:spcPct val="120000"/>
              </a:lnSpc>
            </a:pPr>
            <a:r>
              <a:rPr lang="zh-CN" altLang="en-US"/>
              <a:t>为新兴硬件平台生成代表性训练数据</a:t>
            </a:r>
            <a:endParaRPr lang="zh-CN" altLang="en-US"/>
          </a:p>
          <a:p>
            <a:pPr lvl="2" fontAlgn="auto">
              <a:lnSpc>
                <a:spcPct val="120000"/>
              </a:lnSpc>
            </a:pPr>
            <a:r>
              <a:rPr lang="zh-CN" altLang="en-US"/>
              <a:t>输出</a:t>
            </a:r>
            <a:r>
              <a:rPr lang="zh-CN" altLang="en-US"/>
              <a:t>的可解释性</a:t>
            </a:r>
            <a:endParaRPr lang="en-US" altLang="zh-CN" sz="2000"/>
          </a:p>
          <a:p>
            <a:pPr lvl="0" fontAlgn="auto">
              <a:lnSpc>
                <a:spcPct val="120000"/>
              </a:lnSpc>
            </a:pPr>
            <a:r>
              <a:rPr lang="zh-CN" altLang="en-US"/>
              <a:t>量子应用特定编译器</a:t>
            </a:r>
            <a:endParaRPr lang="zh-CN" altLang="en-US"/>
          </a:p>
          <a:p>
            <a:pPr lvl="1" fontAlgn="auto">
              <a:lnSpc>
                <a:spcPct val="120000"/>
              </a:lnSpc>
            </a:pPr>
            <a:r>
              <a:rPr lang="zh-CN" altLang="en-US"/>
              <a:t>大多数算法特定编译器的努力主要集中在超导设备上，限制了它们在多样化量子平台上的适用性</a:t>
            </a:r>
            <a:endParaRPr lang="zh-CN" altLang="en-US"/>
          </a:p>
          <a:p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8115"/>
            <a:ext cx="10212779" cy="738893"/>
          </a:xfrm>
        </p:spPr>
        <p:txBody>
          <a:bodyPr/>
          <a:p>
            <a:r>
              <a:rPr lang="zh-CN" altLang="en-US"/>
              <a:t>未来研究方向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t>量子纠错编译器</a:t>
            </a:r>
          </a:p>
          <a:p>
            <a:pPr lvl="1"/>
            <a:r>
              <a:t>量子计算领域向进入</a:t>
            </a:r>
            <a:r>
              <a:rPr lang="zh-CN"/>
              <a:t>从</a:t>
            </a:r>
            <a:r>
              <a:rPr>
                <a:sym typeface="+mn-ea"/>
              </a:rPr>
              <a:t>NISQ处理器</a:t>
            </a:r>
            <a:r>
              <a:rPr lang="zh-CN">
                <a:sym typeface="+mn-ea"/>
              </a:rPr>
              <a:t>向</a:t>
            </a:r>
            <a:r>
              <a:rPr>
                <a:sym typeface="+mn-ea"/>
              </a:rPr>
              <a:t>未来的FASQ（容错应用规模量子）计算机</a:t>
            </a:r>
            <a:r>
              <a:rPr lang="zh-CN">
                <a:sym typeface="+mn-ea"/>
              </a:rPr>
              <a:t>过渡的</a:t>
            </a:r>
            <a:r>
              <a:t>中间阶段</a:t>
            </a:r>
          </a:p>
          <a:p>
            <a:pPr lvl="1"/>
            <a:r>
              <a:t>编译器设计必须从NISQ的启发式映射演变为面向FASQ的流水线，能够调度数万个受QEC保护的门，同时控制时空开销</a:t>
            </a:r>
          </a:p>
          <a:p>
            <a:r>
              <a:t>开发标准化基准</a:t>
            </a:r>
          </a:p>
          <a:p>
            <a:pPr lvl="1"/>
            <a:r>
              <a:t>标准化测试集旨在评估各种软件系统或计算平台的性能</a:t>
            </a:r>
          </a:p>
          <a:p>
            <a:pPr lvl="2"/>
            <a:r>
              <a:t>LINPACK</a:t>
            </a:r>
            <a:r>
              <a:rPr lang="zh-CN"/>
              <a:t>用于</a:t>
            </a:r>
            <a:r>
              <a:t>评估超级计算机和工作站的能力</a:t>
            </a:r>
          </a:p>
          <a:p>
            <a:pPr lvl="2"/>
            <a:r>
              <a:t>MLPerf和GLUE等基准套件</a:t>
            </a:r>
            <a:r>
              <a:rPr lang="zh-CN"/>
              <a:t>用于</a:t>
            </a:r>
            <a:r>
              <a:t>评估机器学习模型和自然语言理解系统的性能</a:t>
            </a:r>
          </a:p>
          <a:p>
            <a:pPr lvl="1"/>
            <a:r>
              <a:rPr lang="zh-CN"/>
              <a:t>目前</a:t>
            </a:r>
            <a:r>
              <a:t>已</a:t>
            </a:r>
            <a:r>
              <a:rPr lang="zh-CN"/>
              <a:t>有</a:t>
            </a:r>
            <a:r>
              <a:t>几个基准集合</a:t>
            </a:r>
            <a:r>
              <a:rPr lang="zh-CN"/>
              <a:t>用于</a:t>
            </a:r>
            <a:r>
              <a:t>评估量子电路编译性能，为一致性评估提供了基础。然而，</a:t>
            </a:r>
            <a:r>
              <a:rPr lang="zh-CN">
                <a:sym typeface="+mn-ea"/>
              </a:rPr>
              <a:t>由于</a:t>
            </a:r>
            <a:r>
              <a:rPr>
                <a:sym typeface="+mn-ea"/>
              </a:rPr>
              <a:t>硬件特性（如相干时间和连接性）的差异</a:t>
            </a:r>
            <a:r>
              <a:rPr lang="zh-CN">
                <a:sym typeface="+mn-ea"/>
              </a:rPr>
              <a:t>导致</a:t>
            </a:r>
            <a:r>
              <a:t>当前基准套件缺乏跨平台可比性</a:t>
            </a:r>
          </a:p>
          <a:p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zU0YWEzMWFlYjdjMzFkMjU1NjcwOGVmNjE5OTVlOW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charset="-122"/>
            <a:ea typeface="微软雅黑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charset="-122"/>
            <a:ea typeface="微软雅黑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3712</Words>
  <Application>WPS 文字</Application>
  <PresentationFormat>宽屏</PresentationFormat>
  <Paragraphs>212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汉仪旗黑</vt:lpstr>
      <vt:lpstr>Times New Roman</vt:lpstr>
      <vt:lpstr>等线</vt:lpstr>
      <vt:lpstr>汉仪中等线KW</vt:lpstr>
      <vt:lpstr>宋体</vt:lpstr>
      <vt:lpstr>Arial Unicode MS</vt:lpstr>
      <vt:lpstr>汉仪书宋二KW</vt:lpstr>
      <vt:lpstr>等线</vt:lpstr>
      <vt:lpstr>Calibri</vt:lpstr>
      <vt:lpstr>Helvetica Neue</vt:lpstr>
      <vt:lpstr>Office 主题​​</vt:lpstr>
      <vt:lpstr>GroverGPT: A Large Language Model with 8 Billion Parameters for Quantum Searching</vt:lpstr>
      <vt:lpstr>量子编译优化流程</vt:lpstr>
      <vt:lpstr>量子编译优化流程</vt:lpstr>
      <vt:lpstr>量子编译优化流程</vt:lpstr>
      <vt:lpstr>量子编译优化流程</vt:lpstr>
      <vt:lpstr>实现</vt:lpstr>
      <vt:lpstr>量子硬件</vt:lpstr>
      <vt:lpstr>量子编译优化流程</vt:lpstr>
      <vt:lpstr>评估方法</vt:lpstr>
      <vt:lpstr>超导编译器</vt:lpstr>
      <vt:lpstr>超导编译器</vt:lpstr>
      <vt:lpstr>超导编译器</vt:lpstr>
      <vt:lpstr>超导编译器</vt:lpstr>
      <vt:lpstr>超导编译器</vt:lpstr>
      <vt:lpstr>超导编译器</vt:lpstr>
      <vt:lpstr>离子阱编译器</vt:lpstr>
      <vt:lpstr>中心原子编译器</vt:lpstr>
      <vt:lpstr>中心原子编译器</vt:lpstr>
      <vt:lpstr>中心原子编译器</vt:lpstr>
      <vt:lpstr>中心原子编译器</vt:lpstr>
      <vt:lpstr>未来研究方向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rain</cp:lastModifiedBy>
  <cp:revision>158</cp:revision>
  <dcterms:created xsi:type="dcterms:W3CDTF">2025-06-29T10:34:05Z</dcterms:created>
  <dcterms:modified xsi:type="dcterms:W3CDTF">2025-06-29T10:34:05Z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2052-6.3.0.8471</vt:lpwstr>
  </property>
  <property fmtid="{D5CDD505-2E9C-101B-9397-08002B2CF9AE}" pid="3" name="ICV">
    <vt:lpwstr>AE71693AD1AEB77B2212616898A50CC0_43</vt:lpwstr>
  </property>
</Properties>
</file>