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4"/>
  </p:notesMasterIdLst>
  <p:sldIdLst>
    <p:sldId id="504" r:id="rId3"/>
    <p:sldId id="545" r:id="rId4"/>
    <p:sldId id="546" r:id="rId5"/>
    <p:sldId id="547" r:id="rId6"/>
    <p:sldId id="548" r:id="rId7"/>
    <p:sldId id="549" r:id="rId8"/>
    <p:sldId id="558" r:id="rId9"/>
    <p:sldId id="559" r:id="rId10"/>
    <p:sldId id="560" r:id="rId11"/>
    <p:sldId id="555" r:id="rId12"/>
    <p:sldId id="557"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A6CC"/>
    <a:srgbClr val="9E96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843" autoAdjust="0"/>
  </p:normalViewPr>
  <p:slideViewPr>
    <p:cSldViewPr snapToGrid="0">
      <p:cViewPr varScale="1">
        <p:scale>
          <a:sx n="80" d="100"/>
          <a:sy n="80" d="100"/>
        </p:scale>
        <p:origin x="98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09DFDA-4F70-49EB-A69F-867D1205F40F}" type="datetimeFigureOut">
              <a:rPr lang="zh-CN" altLang="en-US" smtClean="0"/>
              <a:t>2025/5/7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627EA-266D-4C34-8F27-E3405EBDF870}" type="slidenum">
              <a:rPr lang="zh-CN" altLang="en-US" smtClean="0"/>
              <a:t>‹#›</a:t>
            </a:fld>
            <a:endParaRPr lang="zh-CN" altLang="en-US"/>
          </a:p>
        </p:txBody>
      </p:sp>
    </p:spTree>
    <p:extLst>
      <p:ext uri="{BB962C8B-B14F-4D97-AF65-F5344CB8AC3E}">
        <p14:creationId xmlns:p14="http://schemas.microsoft.com/office/powerpoint/2010/main" val="878298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ubs.acs.org/doi/abs/10.1021/ci900450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u="none" dirty="0">
                <a:solidFill>
                  <a:schemeClr val="tx1"/>
                </a:solidFill>
                <a:latin typeface="等线" panose="02010600030101010101" charset="-122"/>
                <a:ea typeface="等线" panose="02010600030101010101" charset="-122"/>
              </a:rPr>
              <a:t>大家好，我今天要讲的是</a:t>
            </a:r>
            <a:r>
              <a:rPr lang="en-US" altLang="zh-CN" b="0" u="none" dirty="0">
                <a:solidFill>
                  <a:schemeClr val="tx1"/>
                </a:solidFill>
                <a:latin typeface="等线" panose="02010600030101010101" charset="-122"/>
                <a:ea typeface="等线" panose="02010600030101010101" charset="-122"/>
              </a:rPr>
              <a:t>JCIM 2020</a:t>
            </a:r>
            <a:r>
              <a:rPr lang="zh-CN" altLang="en-US" b="0" u="none" dirty="0">
                <a:solidFill>
                  <a:schemeClr val="tx1"/>
                </a:solidFill>
                <a:latin typeface="等线" panose="02010600030101010101" charset="-122"/>
                <a:ea typeface="等线" panose="02010600030101010101" charset="-122"/>
              </a:rPr>
              <a:t>的一篇文章，用图数据库研究结构活性关系网络的趋势</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首先是文章的动机，</a:t>
            </a:r>
            <a:r>
              <a:rPr lang="zh-CN" altLang="en-US" i="0" dirty="0">
                <a:effectLst/>
                <a:latin typeface="DeepSeek-CJK-patch"/>
              </a:rPr>
              <a:t>先导化合物优化</a:t>
            </a:r>
            <a:r>
              <a:rPr lang="zh-CN" altLang="en-US" b="0" i="0" dirty="0">
                <a:effectLst/>
                <a:latin typeface="DeepSeek-CJK-patch"/>
              </a:rPr>
              <a:t>是药物研发的关键阶段，旨在对初步筛选出的具有生物活性的“先导化合物”（</a:t>
            </a:r>
            <a:r>
              <a:rPr lang="en-US" altLang="zh-CN" b="0" i="0" dirty="0">
                <a:effectLst/>
                <a:latin typeface="DeepSeek-CJK-patch"/>
              </a:rPr>
              <a:t>Lead Compound</a:t>
            </a:r>
            <a:r>
              <a:rPr lang="zh-CN" altLang="en-US" b="0" i="0" dirty="0">
                <a:effectLst/>
                <a:latin typeface="DeepSeek-CJK-patch"/>
              </a:rPr>
              <a:t>）进行化学结构改造，以提高其</a:t>
            </a:r>
            <a:r>
              <a:rPr lang="zh-CN" altLang="en-US" b="1" i="0" dirty="0">
                <a:effectLst/>
                <a:latin typeface="DeepSeek-CJK-patch"/>
              </a:rPr>
              <a:t>药效、安全性、药代动力学性质</a:t>
            </a:r>
            <a:r>
              <a:rPr lang="zh-CN" altLang="en-US" b="0" i="0" dirty="0">
                <a:effectLst/>
                <a:latin typeface="DeepSeek-CJK-patch"/>
              </a:rPr>
              <a:t>（如吸收、分布、代谢、排泄，即</a:t>
            </a:r>
            <a:r>
              <a:rPr lang="en-US" altLang="zh-CN" b="0" i="0" dirty="0">
                <a:effectLst/>
                <a:latin typeface="DeepSeek-CJK-patch"/>
              </a:rPr>
              <a:t>ADME</a:t>
            </a:r>
            <a:r>
              <a:rPr lang="zh-CN" altLang="en-US" b="0" i="0" dirty="0">
                <a:effectLst/>
                <a:latin typeface="DeepSeek-CJK-patch"/>
              </a:rPr>
              <a:t>）和</a:t>
            </a:r>
            <a:r>
              <a:rPr lang="zh-CN" altLang="en-US" b="1" i="0" dirty="0">
                <a:effectLst/>
                <a:latin typeface="DeepSeek-CJK-patch"/>
              </a:rPr>
              <a:t>理化性质</a:t>
            </a:r>
            <a:r>
              <a:rPr lang="zh-CN" altLang="en-US" b="0" i="0" dirty="0">
                <a:effectLst/>
                <a:latin typeface="DeepSeek-CJK-patch"/>
              </a:rPr>
              <a:t>（如溶解度、稳定性），最终获得适合进入临床研究的候选药物（</a:t>
            </a:r>
            <a:r>
              <a:rPr lang="en-US" altLang="zh-CN" b="0" i="0" dirty="0">
                <a:effectLst/>
                <a:latin typeface="DeepSeek-CJK-patch"/>
              </a:rPr>
              <a:t>Clinical Candidate</a:t>
            </a:r>
            <a:r>
              <a:rPr lang="zh-CN" altLang="en-US" b="0" i="0" dirty="0">
                <a:effectLst/>
                <a:latin typeface="DeepSeek-CJK-patch"/>
              </a:rPr>
              <a:t>）。</a:t>
            </a:r>
            <a:endParaRPr lang="en-US" altLang="zh-CN" b="0" i="0" dirty="0">
              <a:effectLst/>
              <a:latin typeface="DeepSeek-CJK-patch"/>
            </a:endParaRPr>
          </a:p>
          <a:p>
            <a:r>
              <a:rPr lang="zh-CN" altLang="en-US" b="1" i="0" dirty="0">
                <a:effectLst/>
                <a:latin typeface="DeepSeek-CJK-patch"/>
              </a:rPr>
              <a:t>结构</a:t>
            </a:r>
            <a:r>
              <a:rPr lang="en-US" altLang="zh-CN" b="1" i="0" dirty="0">
                <a:effectLst/>
                <a:latin typeface="DeepSeek-CJK-patch"/>
              </a:rPr>
              <a:t>-</a:t>
            </a:r>
            <a:r>
              <a:rPr lang="zh-CN" altLang="en-US" b="1" i="0" dirty="0">
                <a:effectLst/>
                <a:latin typeface="DeepSeek-CJK-patch"/>
              </a:rPr>
              <a:t>活性关系（</a:t>
            </a:r>
            <a:r>
              <a:rPr lang="en-US" altLang="zh-CN" b="1" i="0" dirty="0">
                <a:effectLst/>
                <a:latin typeface="DeepSeek-CJK-patch"/>
              </a:rPr>
              <a:t>SAR</a:t>
            </a:r>
            <a:r>
              <a:rPr lang="zh-CN" altLang="en-US" b="1" i="0" dirty="0">
                <a:effectLst/>
                <a:latin typeface="DeepSeek-CJK-patch"/>
              </a:rPr>
              <a:t>）分析</a:t>
            </a:r>
            <a:r>
              <a:rPr lang="zh-CN" altLang="en-US" b="0" i="0" dirty="0">
                <a:effectLst/>
                <a:latin typeface="DeepSeek-CJK-patch"/>
              </a:rPr>
              <a:t>是根据化合物的分子结构预测活性的方法，可以调整分子结构，</a:t>
            </a:r>
            <a:r>
              <a:rPr lang="zh-CN" altLang="en-US" b="0" dirty="0">
                <a:latin typeface="DeepSeek-CJK-patch"/>
              </a:rPr>
              <a:t>在成本较低的情况下优化性质，本文主要针对</a:t>
            </a:r>
            <a:r>
              <a:rPr lang="en-US" altLang="zh-CN" b="0" dirty="0" err="1">
                <a:latin typeface="DeepSeek-CJK-patch"/>
              </a:rPr>
              <a:t>hERG</a:t>
            </a:r>
            <a:r>
              <a:rPr lang="en-US" altLang="zh-CN" b="0" dirty="0">
                <a:latin typeface="DeepSeek-CJK-patch"/>
              </a:rPr>
              <a:t>(</a:t>
            </a:r>
            <a:r>
              <a:rPr lang="en-US" altLang="zh-CN" b="0" dirty="0">
                <a:effectLst/>
                <a:latin typeface="DeepSeek-CJK-patch"/>
              </a:rPr>
              <a:t>human ether-a-go-go related gene)</a:t>
            </a:r>
            <a:r>
              <a:rPr lang="zh-CN" altLang="en-US" b="0" dirty="0">
                <a:latin typeface="DeepSeek-CJK-patch"/>
              </a:rPr>
              <a:t>活性，防止使用药物出现心源性猝死风险</a:t>
            </a:r>
            <a:endParaRPr lang="en-US" altLang="zh-CN"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2</a:t>
            </a:fld>
            <a:endParaRPr lang="zh-CN" altLang="en-US"/>
          </a:p>
        </p:txBody>
      </p:sp>
    </p:spTree>
    <p:extLst>
      <p:ext uri="{BB962C8B-B14F-4D97-AF65-F5344CB8AC3E}">
        <p14:creationId xmlns:p14="http://schemas.microsoft.com/office/powerpoint/2010/main" val="4163252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i="0" dirty="0">
                <a:effectLst/>
                <a:latin typeface="DeepSeek-CJK-patch"/>
              </a:rPr>
              <a:t>匹配分子对分析（</a:t>
            </a:r>
            <a:r>
              <a:rPr lang="en-US" altLang="zh-CN" i="0" dirty="0">
                <a:effectLst/>
                <a:latin typeface="DeepSeek-CJK-patch"/>
              </a:rPr>
              <a:t>Matched Molecular Pair Analysis, MMPA</a:t>
            </a:r>
            <a:r>
              <a:rPr lang="zh-CN" altLang="en-US" i="0" dirty="0">
                <a:effectLst/>
                <a:latin typeface="DeepSeek-CJK-patch"/>
              </a:rPr>
              <a:t>）</a:t>
            </a:r>
            <a:r>
              <a:rPr lang="zh-CN" altLang="en-US" b="0" i="0" dirty="0">
                <a:effectLst/>
                <a:latin typeface="DeepSeek-CJK-patch"/>
              </a:rPr>
              <a:t>是一种</a:t>
            </a:r>
            <a:r>
              <a:rPr lang="en-US" altLang="zh-CN" b="0" i="0" dirty="0">
                <a:effectLst/>
                <a:latin typeface="DeepSeek-CJK-patch"/>
              </a:rPr>
              <a:t>SAR</a:t>
            </a:r>
            <a:r>
              <a:rPr lang="zh-CN" altLang="en-US" b="0" i="0" dirty="0">
                <a:effectLst/>
                <a:latin typeface="DeepSeek-CJK-patch"/>
              </a:rPr>
              <a:t>的分析方法，其核心是通过比较具有微小结构差异的分子对，类似于官能团，分析这些结构变化对分子性质（如活性、溶解度、代谢稳定性等）的影响规律，从而指导化合物的优化设计</a:t>
            </a:r>
            <a:endParaRPr lang="en-US" altLang="zh-CN" b="0" i="0" dirty="0">
              <a:effectLst/>
              <a:latin typeface="DeepSeek-CJK-patch"/>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effectLst/>
                <a:latin typeface="DeepSeek-CJK-patch"/>
              </a:rPr>
              <a:t>MMPA</a:t>
            </a:r>
            <a:r>
              <a:rPr lang="zh-CN" altLang="en-US" b="0" i="0" dirty="0">
                <a:effectLst/>
                <a:latin typeface="DeepSeek-CJK-patch"/>
              </a:rPr>
              <a:t>中可以观测到活性悬崖，就是结构高度相似但是生物活性差异显著的化合物对，</a:t>
            </a:r>
            <a:endParaRPr lang="en-US" altLang="zh-CN" b="0" i="0" dirty="0">
              <a:effectLst/>
              <a:latin typeface="DeepSeek-CJK-patch"/>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DeepSeek-CJK-patch"/>
              </a:rPr>
              <a:t>对于这种分子间关系以及深层次的关系，使用图数据库相比于关系型数据库</a:t>
            </a:r>
            <a:r>
              <a:rPr lang="zh-CN" altLang="en-US" dirty="0"/>
              <a:t>更加高效方便</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这个是一个</a:t>
            </a:r>
            <a:r>
              <a:rPr lang="en-US" altLang="zh-CN" dirty="0"/>
              <a:t>MMPA</a:t>
            </a:r>
            <a:r>
              <a:rPr lang="zh-CN" altLang="en-US" dirty="0"/>
              <a:t>的替换例子，就是把甲烷中的一个氢原子替换成甲基</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3</a:t>
            </a:fld>
            <a:endParaRPr lang="zh-CN" altLang="en-US"/>
          </a:p>
        </p:txBody>
      </p:sp>
    </p:spTree>
    <p:extLst>
      <p:ext uri="{BB962C8B-B14F-4D97-AF65-F5344CB8AC3E}">
        <p14:creationId xmlns:p14="http://schemas.microsoft.com/office/powerpoint/2010/main" val="1715850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dirty="0"/>
              <a:t>然后是建立图数据库的过程，首先使用</a:t>
            </a:r>
            <a:r>
              <a:rPr lang="en-US" altLang="zh-CN" b="0" dirty="0" err="1"/>
              <a:t>rdKit</a:t>
            </a:r>
            <a:r>
              <a:rPr lang="en-US" altLang="zh-CN" b="0" dirty="0"/>
              <a:t> python</a:t>
            </a:r>
            <a:r>
              <a:rPr lang="zh-CN" altLang="en-US" b="0" dirty="0"/>
              <a:t>包中的</a:t>
            </a:r>
            <a:r>
              <a:rPr lang="en-US" altLang="zh-CN" sz="1200" b="0" dirty="0" err="1"/>
              <a:t>rdkit.Chem.rdMMPA.FragmentMol</a:t>
            </a:r>
            <a:r>
              <a:rPr lang="en-US" altLang="zh-CN" sz="1200" b="0" dirty="0"/>
              <a:t>(mol)</a:t>
            </a:r>
            <a:r>
              <a:rPr lang="zh-CN" altLang="en-US" b="0" dirty="0">
                <a:effectLst/>
              </a:rPr>
              <a:t>可以获得核心和片段，有单切、双切和三切</a:t>
            </a:r>
            <a:endParaRPr lang="en-US" altLang="zh-CN"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dirty="0">
                <a:effectLst/>
              </a:rPr>
              <a:t>单切的话就是遍历所有不在环内的连接两个非氢原子的单键化学键，断开拆成两半，没有核心；双切和三切就是找两个和三个化学键，但是只能是一个核心有多个可连接的点，其他片段只能有一个可连接的点</a:t>
            </a:r>
            <a:endParaRPr lang="en-US" altLang="zh-CN" b="0" dirty="0">
              <a:effectLst/>
            </a:endParaRPr>
          </a:p>
        </p:txBody>
      </p:sp>
      <p:sp>
        <p:nvSpPr>
          <p:cNvPr id="4" name="灯片编号占位符 3"/>
          <p:cNvSpPr>
            <a:spLocks noGrp="1"/>
          </p:cNvSpPr>
          <p:nvPr>
            <p:ph type="sldNum" sz="quarter" idx="5"/>
          </p:nvPr>
        </p:nvSpPr>
        <p:spPr/>
        <p:txBody>
          <a:bodyPr/>
          <a:lstStyle/>
          <a:p>
            <a:fld id="{7DB627EA-266D-4C34-8F27-E3405EBDF870}" type="slidenum">
              <a:rPr lang="zh-CN" altLang="en-US" smtClean="0"/>
              <a:t>4</a:t>
            </a:fld>
            <a:endParaRPr lang="zh-CN" altLang="en-US"/>
          </a:p>
        </p:txBody>
      </p:sp>
    </p:spTree>
    <p:extLst>
      <p:ext uri="{BB962C8B-B14F-4D97-AF65-F5344CB8AC3E}">
        <p14:creationId xmlns:p14="http://schemas.microsoft.com/office/powerpoint/2010/main" val="133823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之后用了</a:t>
            </a:r>
            <a:r>
              <a:rPr lang="en-US" altLang="zh-CN" dirty="0">
                <a:hlinkClick r:id="rId3"/>
              </a:rPr>
              <a:t>JCIM2010</a:t>
            </a:r>
            <a:r>
              <a:rPr lang="zh-CN" altLang="en-US" dirty="0"/>
              <a:t>的方法，高效查找替换关系，拆分成核心和片段后，将片段</a:t>
            </a:r>
            <a:r>
              <a:rPr lang="en-US" altLang="zh-CN" dirty="0"/>
              <a:t>SMILES</a:t>
            </a:r>
            <a:r>
              <a:rPr lang="zh-CN" altLang="en-US" dirty="0"/>
              <a:t>作为</a:t>
            </a:r>
            <a:r>
              <a:rPr lang="en-US" altLang="zh-CN" dirty="0"/>
              <a:t>Key</a:t>
            </a:r>
            <a:r>
              <a:rPr lang="zh-CN" altLang="en-US" dirty="0"/>
              <a:t>，核心作为</a:t>
            </a:r>
            <a:r>
              <a:rPr lang="en-US" altLang="zh-CN" dirty="0"/>
              <a:t>Value</a:t>
            </a:r>
            <a:r>
              <a:rPr lang="zh-CN" altLang="en-US" dirty="0"/>
              <a:t>，单切将两个片段互作</a:t>
            </a:r>
            <a:r>
              <a:rPr lang="en-US" altLang="zh-CN" dirty="0"/>
              <a:t>Key</a:t>
            </a:r>
            <a:r>
              <a:rPr lang="zh-CN" altLang="en-US" dirty="0"/>
              <a:t>和</a:t>
            </a:r>
            <a:r>
              <a:rPr lang="en-US" altLang="zh-CN" dirty="0"/>
              <a:t>Value</a:t>
            </a:r>
          </a:p>
          <a:p>
            <a:r>
              <a:rPr lang="zh-CN" altLang="en-US" dirty="0"/>
              <a:t>然后同一个</a:t>
            </a:r>
            <a:r>
              <a:rPr lang="en-US" altLang="zh-CN" dirty="0"/>
              <a:t>Key</a:t>
            </a:r>
            <a:r>
              <a:rPr lang="zh-CN" altLang="en-US" dirty="0"/>
              <a:t>下的</a:t>
            </a:r>
            <a:r>
              <a:rPr lang="en-US" altLang="zh-CN" dirty="0"/>
              <a:t>Value</a:t>
            </a:r>
            <a:r>
              <a:rPr lang="zh-CN" altLang="en-US" dirty="0"/>
              <a:t>两两连边获得替换关系</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5</a:t>
            </a:fld>
            <a:endParaRPr lang="zh-CN" altLang="en-US"/>
          </a:p>
        </p:txBody>
      </p:sp>
    </p:spTree>
    <p:extLst>
      <p:ext uri="{BB962C8B-B14F-4D97-AF65-F5344CB8AC3E}">
        <p14:creationId xmlns:p14="http://schemas.microsoft.com/office/powerpoint/2010/main" val="3291797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这是建立的图数据库的</a:t>
            </a:r>
            <a:r>
              <a:rPr lang="en-US" altLang="zh-CN" dirty="0"/>
              <a:t>Schema</a:t>
            </a:r>
            <a:r>
              <a:rPr lang="zh-CN" altLang="en-US" dirty="0"/>
              <a:t>，除了</a:t>
            </a:r>
            <a:r>
              <a:rPr lang="en-US" altLang="zh-CN" dirty="0"/>
              <a:t>MMPA</a:t>
            </a:r>
            <a:r>
              <a:rPr lang="zh-CN" altLang="en-US" dirty="0"/>
              <a:t>的部分还有相似度、</a:t>
            </a:r>
            <a:r>
              <a:rPr lang="en-US" altLang="zh-CN" dirty="0"/>
              <a:t>SALI</a:t>
            </a:r>
            <a:r>
              <a:rPr lang="zh-CN" altLang="en-US" dirty="0"/>
              <a:t>值等，这里</a:t>
            </a:r>
            <a:r>
              <a:rPr lang="en-US" altLang="zh-CN" sz="1200" b="0" dirty="0"/>
              <a:t>G</a:t>
            </a:r>
            <a:r>
              <a:rPr lang="zh-CN" altLang="en-US" sz="1200" b="0" dirty="0"/>
              <a:t>为分子，</a:t>
            </a:r>
            <a:r>
              <a:rPr lang="en-US" altLang="zh-CN" sz="1200" b="0" dirty="0"/>
              <a:t>Similarity</a:t>
            </a:r>
            <a:r>
              <a:rPr lang="zh-CN" altLang="en-US" sz="1200" b="0" dirty="0"/>
              <a:t>边为分子指纹相似度，</a:t>
            </a:r>
            <a:r>
              <a:rPr lang="en-US" altLang="zh-CN" sz="1200" b="0" dirty="0"/>
              <a:t>SALI</a:t>
            </a:r>
            <a:r>
              <a:rPr lang="zh-CN" altLang="en-US" sz="1200" b="0" dirty="0"/>
              <a:t>值是活性差值除以</a:t>
            </a:r>
            <a:r>
              <a:rPr lang="en-US" altLang="zh-CN" sz="1200" b="0" dirty="0"/>
              <a:t>(1-</a:t>
            </a:r>
            <a:r>
              <a:rPr lang="zh-CN" altLang="en-US" sz="1200" b="0" dirty="0"/>
              <a:t>相似度</a:t>
            </a:r>
            <a:r>
              <a:rPr lang="en-US" altLang="zh-CN" sz="1200" b="0" dirty="0"/>
              <a:t>),</a:t>
            </a:r>
            <a:r>
              <a:rPr lang="zh-CN" altLang="en-US" sz="1200" b="0" dirty="0"/>
              <a:t>  </a:t>
            </a:r>
            <a:r>
              <a:rPr lang="en-US" altLang="zh-CN" sz="1200" b="0" dirty="0"/>
              <a:t>SALI</a:t>
            </a:r>
            <a:r>
              <a:rPr lang="zh-CN" altLang="en-US" sz="1200" b="0" dirty="0"/>
              <a:t>值越大，活性悬崖越明显，</a:t>
            </a:r>
            <a:r>
              <a:rPr lang="en-US" altLang="zh-CN" sz="1200" b="0" dirty="0" err="1"/>
              <a:t>TOPO_Distance</a:t>
            </a:r>
            <a:r>
              <a:rPr lang="zh-CN" altLang="en-US" sz="1200" b="0" dirty="0"/>
              <a:t>是药物设计领域中的一种基于三维构象对齐的分子相似性度量方法，</a:t>
            </a:r>
            <a:r>
              <a:rPr lang="en-US" altLang="zh-CN" sz="1200" b="0" dirty="0"/>
              <a:t>TOPO_SALI</a:t>
            </a:r>
            <a:r>
              <a:rPr lang="zh-CN" altLang="en-US" sz="1200" b="0" dirty="0"/>
              <a:t>是把相似度替换为</a:t>
            </a:r>
            <a:r>
              <a:rPr lang="en-US" altLang="zh-CN" sz="1200" b="0" dirty="0"/>
              <a:t>TOPO</a:t>
            </a:r>
            <a:r>
              <a:rPr lang="zh-CN" altLang="en-US" sz="1200" b="0" dirty="0"/>
              <a:t>相似度</a:t>
            </a:r>
            <a:r>
              <a:rPr lang="en-US" altLang="zh-CN" sz="1200" b="0" dirty="0"/>
              <a:t>(</a:t>
            </a:r>
            <a:r>
              <a:rPr lang="zh-CN" altLang="en-US" sz="1200" b="0" dirty="0"/>
              <a:t>和</a:t>
            </a:r>
            <a:r>
              <a:rPr lang="en-US" altLang="zh-CN" sz="1200" b="0" dirty="0" err="1"/>
              <a:t>TOPO_Distance</a:t>
            </a:r>
            <a:r>
              <a:rPr lang="zh-CN" altLang="en-US" sz="1200" b="0" dirty="0"/>
              <a:t>是线性关系</a:t>
            </a:r>
            <a:endParaRPr lang="en-US" altLang="zh-CN"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dirty="0"/>
              <a:t>Substituent</a:t>
            </a:r>
            <a:r>
              <a:rPr lang="zh-CN" altLang="en-US" sz="1200" b="0" dirty="0"/>
              <a:t>为片段，</a:t>
            </a:r>
            <a:r>
              <a:rPr lang="en-US" altLang="zh-CN" sz="1200" b="0" dirty="0"/>
              <a:t>Core</a:t>
            </a:r>
            <a:r>
              <a:rPr lang="zh-CN" altLang="en-US" sz="1200" b="0" dirty="0"/>
              <a:t>为核心，对每个分子使用之前的方法计算出核心</a:t>
            </a:r>
            <a:r>
              <a:rPr lang="en-US" altLang="zh-CN" sz="1200" b="0" dirty="0"/>
              <a:t>-</a:t>
            </a:r>
            <a:r>
              <a:rPr lang="zh-CN" altLang="en-US" sz="1200" b="0" dirty="0"/>
              <a:t>片段集合对</a:t>
            </a:r>
            <a:endParaRPr lang="en-US" altLang="zh-CN"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dirty="0"/>
              <a:t>Transformation</a:t>
            </a:r>
            <a:r>
              <a:rPr lang="zh-CN" altLang="en-US" sz="1200" b="0" dirty="0"/>
              <a:t>为转换，其中</a:t>
            </a:r>
            <a:r>
              <a:rPr lang="en-US" altLang="zh-CN" sz="1200" b="0" dirty="0"/>
              <a:t>smiles</a:t>
            </a:r>
            <a:r>
              <a:rPr lang="zh-CN" altLang="en-US" sz="1200" b="0" dirty="0"/>
              <a:t>属性</a:t>
            </a:r>
            <a:r>
              <a:rPr lang="en-US" altLang="zh-CN" sz="1200" b="0" dirty="0"/>
              <a:t>(</a:t>
            </a:r>
            <a:r>
              <a:rPr lang="zh-CN" altLang="en-US" sz="1200" b="0" dirty="0"/>
              <a:t>比如把这个</a:t>
            </a:r>
            <a:r>
              <a:rPr lang="en-US" altLang="zh-CN" sz="1200" b="0" i="0" dirty="0">
                <a:solidFill>
                  <a:srgbClr val="333333"/>
                </a:solidFill>
                <a:effectLst/>
                <a:latin typeface="Open Sans" panose="020B0606030504020204" pitchFamily="34" charset="0"/>
              </a:rPr>
              <a:t>NCC1(CC1)CO[*:1]</a:t>
            </a:r>
            <a:r>
              <a:rPr lang="zh-CN" altLang="en-US" sz="1200" b="0" i="0" dirty="0">
                <a:solidFill>
                  <a:srgbClr val="333333"/>
                </a:solidFill>
                <a:effectLst/>
                <a:latin typeface="Open Sans" panose="020B0606030504020204" pitchFamily="34" charset="0"/>
              </a:rPr>
              <a:t>替换成氮</a:t>
            </a:r>
            <a:r>
              <a:rPr lang="en-US" altLang="zh-CN" sz="1200" b="0" i="0" dirty="0">
                <a:solidFill>
                  <a:srgbClr val="333333"/>
                </a:solidFill>
                <a:effectLst/>
                <a:latin typeface="Open Sans" panose="020B0606030504020204" pitchFamily="34" charset="0"/>
              </a:rPr>
              <a:t>N[*:1])</a:t>
            </a:r>
            <a:r>
              <a:rPr lang="zh-CN" altLang="en-US" sz="1200" b="0" i="0" dirty="0">
                <a:effectLst/>
                <a:latin typeface="Open Sans" panose="020B0606030504020204" pitchFamily="34" charset="0"/>
              </a:rPr>
              <a:t>表示具体转换的部分，</a:t>
            </a:r>
            <a:r>
              <a:rPr lang="en-US" altLang="zh-CN" sz="1200" b="0" dirty="0">
                <a:latin typeface="Open Sans" panose="020B0606030504020204" pitchFamily="34" charset="0"/>
              </a:rPr>
              <a:t>(G1)-[VIA]-&gt;(Transformation)-[VIA]-&gt;(G2)</a:t>
            </a:r>
            <a:r>
              <a:rPr lang="zh-CN" altLang="en-US" sz="1200" b="0" dirty="0">
                <a:latin typeface="Open Sans" panose="020B0606030504020204" pitchFamily="34" charset="0"/>
              </a:rPr>
              <a:t>描述从</a:t>
            </a:r>
            <a:r>
              <a:rPr lang="en-US" altLang="zh-CN" sz="1200" b="0" dirty="0">
                <a:latin typeface="Open Sans" panose="020B0606030504020204" pitchFamily="34" charset="0"/>
              </a:rPr>
              <a:t>G1</a:t>
            </a:r>
            <a:r>
              <a:rPr lang="zh-CN" altLang="en-US" sz="1200" b="0" dirty="0">
                <a:latin typeface="Open Sans" panose="020B0606030504020204" pitchFamily="34" charset="0"/>
              </a:rPr>
              <a:t>转换成</a:t>
            </a:r>
            <a:r>
              <a:rPr lang="en-US" altLang="zh-CN" sz="1200" b="0" dirty="0">
                <a:latin typeface="Open Sans" panose="020B0606030504020204" pitchFamily="34" charset="0"/>
              </a:rPr>
              <a:t>G2</a:t>
            </a:r>
            <a:r>
              <a:rPr lang="zh-CN" altLang="en-US" sz="1200" b="0" dirty="0">
                <a:latin typeface="Open Sans" panose="020B0606030504020204" pitchFamily="34" charset="0"/>
              </a:rPr>
              <a:t>的过程</a:t>
            </a:r>
            <a:endParaRPr lang="en-US" altLang="zh-CN" sz="1200" b="0" dirty="0">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6</a:t>
            </a:fld>
            <a:endParaRPr lang="zh-CN" altLang="en-US"/>
          </a:p>
        </p:txBody>
      </p:sp>
    </p:spTree>
    <p:extLst>
      <p:ext uri="{BB962C8B-B14F-4D97-AF65-F5344CB8AC3E}">
        <p14:creationId xmlns:p14="http://schemas.microsoft.com/office/powerpoint/2010/main" val="1898381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F2B46-881A-6DA2-AFDA-814AD665069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79E215D-BB51-F822-9DE3-0DEEA4E2C48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A48BD2B-8988-34C3-0879-000A2D4477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数据集来自</a:t>
            </a:r>
            <a:r>
              <a:rPr lang="en-US" altLang="zh-CN" dirty="0" err="1"/>
              <a:t>ChemBL</a:t>
            </a:r>
            <a:r>
              <a:rPr lang="zh-CN" altLang="en-US" dirty="0"/>
              <a:t>，总共有</a:t>
            </a:r>
            <a:r>
              <a:rPr lang="en-US" altLang="zh-CN" dirty="0"/>
              <a:t>11205</a:t>
            </a:r>
            <a:r>
              <a:rPr lang="zh-CN" altLang="en-US" dirty="0"/>
              <a:t>个分子，这是转换的例子，核心有两个片段：</a:t>
            </a:r>
            <a:r>
              <a:rPr lang="en-US" altLang="zh-CN" dirty="0"/>
              <a:t>H</a:t>
            </a:r>
            <a:r>
              <a:rPr lang="zh-CN" altLang="en-US" dirty="0"/>
              <a:t>和羟甲基，有一个化合物将</a:t>
            </a:r>
            <a:r>
              <a:rPr lang="en-US" altLang="zh-CN" dirty="0"/>
              <a:t>H</a:t>
            </a:r>
            <a:r>
              <a:rPr lang="zh-CN" altLang="en-US" dirty="0"/>
              <a:t>替换为羟甲基得到化合物</a:t>
            </a:r>
            <a:r>
              <a:rPr lang="en-US" altLang="zh-CN" dirty="0"/>
              <a:t>2</a:t>
            </a:r>
            <a:r>
              <a:rPr lang="zh-CN" altLang="en-US" dirty="0"/>
              <a:t>，他们的活性差值是</a:t>
            </a:r>
            <a:r>
              <a:rPr lang="en-US" altLang="zh-CN" dirty="0"/>
              <a:t>1.1</a:t>
            </a:r>
            <a:endParaRPr lang="zh-CN" altLang="en-US" dirty="0"/>
          </a:p>
        </p:txBody>
      </p:sp>
      <p:sp>
        <p:nvSpPr>
          <p:cNvPr id="4" name="灯片编号占位符 3">
            <a:extLst>
              <a:ext uri="{FF2B5EF4-FFF2-40B4-BE49-F238E27FC236}">
                <a16:creationId xmlns:a16="http://schemas.microsoft.com/office/drawing/2014/main" id="{55E2C79F-AC8B-DE78-C1CC-6EF4D897DE0A}"/>
              </a:ext>
            </a:extLst>
          </p:cNvPr>
          <p:cNvSpPr>
            <a:spLocks noGrp="1"/>
          </p:cNvSpPr>
          <p:nvPr>
            <p:ph type="sldNum" sz="quarter" idx="5"/>
          </p:nvPr>
        </p:nvSpPr>
        <p:spPr/>
        <p:txBody>
          <a:bodyPr/>
          <a:lstStyle/>
          <a:p>
            <a:fld id="{7DB627EA-266D-4C34-8F27-E3405EBDF870}" type="slidenum">
              <a:rPr lang="zh-CN" altLang="en-US" smtClean="0"/>
              <a:t>7</a:t>
            </a:fld>
            <a:endParaRPr lang="zh-CN" altLang="en-US"/>
          </a:p>
        </p:txBody>
      </p:sp>
    </p:spTree>
    <p:extLst>
      <p:ext uri="{BB962C8B-B14F-4D97-AF65-F5344CB8AC3E}">
        <p14:creationId xmlns:p14="http://schemas.microsoft.com/office/powerpoint/2010/main" val="2671284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78CDC-ABCC-06EC-4B9D-5F56F5EB3A2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BBB8332-1813-AA23-BAE3-0A5324FD174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873F321-A07F-B199-E702-DBF7907279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然后本文列举了一些使用场景，比如根据分子</a:t>
            </a:r>
            <a:r>
              <a:rPr lang="zh-CN" altLang="en-US" sz="1200" b="0" dirty="0"/>
              <a:t>指纹相似度，</a:t>
            </a:r>
            <a:r>
              <a:rPr lang="en-US" altLang="zh-CN" sz="1200" b="0" dirty="0" err="1"/>
              <a:t>Topomer</a:t>
            </a:r>
            <a:r>
              <a:rPr lang="zh-CN" altLang="en-US" sz="1200" b="0" dirty="0"/>
              <a:t>相似度，</a:t>
            </a:r>
            <a:r>
              <a:rPr lang="en-US" altLang="zh-CN" sz="1200" b="0" dirty="0"/>
              <a:t>MMPA</a:t>
            </a:r>
            <a:r>
              <a:rPr lang="zh-CN" altLang="en-US" sz="1200" b="0" dirty="0"/>
              <a:t>寻找活性下降较大的路径，给定起点并限制重点的</a:t>
            </a:r>
            <a:r>
              <a:rPr lang="en-US" altLang="zh-CN" sz="1200" b="0" dirty="0" err="1"/>
              <a:t>hERG</a:t>
            </a:r>
            <a:r>
              <a:rPr lang="zh-CN" altLang="en-US" sz="1200" b="0" dirty="0"/>
              <a:t>值</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5BC02D2A-618E-0C22-DF20-29E4D5E4A8EB}"/>
              </a:ext>
            </a:extLst>
          </p:cNvPr>
          <p:cNvSpPr>
            <a:spLocks noGrp="1"/>
          </p:cNvSpPr>
          <p:nvPr>
            <p:ph type="sldNum" sz="quarter" idx="5"/>
          </p:nvPr>
        </p:nvSpPr>
        <p:spPr/>
        <p:txBody>
          <a:bodyPr/>
          <a:lstStyle/>
          <a:p>
            <a:fld id="{7DB627EA-266D-4C34-8F27-E3405EBDF870}" type="slidenum">
              <a:rPr lang="zh-CN" altLang="en-US" smtClean="0"/>
              <a:t>8</a:t>
            </a:fld>
            <a:endParaRPr lang="zh-CN" altLang="en-US"/>
          </a:p>
        </p:txBody>
      </p:sp>
    </p:spTree>
    <p:extLst>
      <p:ext uri="{BB962C8B-B14F-4D97-AF65-F5344CB8AC3E}">
        <p14:creationId xmlns:p14="http://schemas.microsoft.com/office/powerpoint/2010/main" val="1449294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6E117-9487-41DE-7E3F-3BAEE3C3EF3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F1243E3-DAC2-53A9-E081-82BAF4FB05A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2A0EF94-AC97-AC66-CF26-2BC48DA9E4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effectLst/>
                <a:latin typeface="微软雅黑" panose="020B0503020204020204" pitchFamily="34" charset="-122"/>
                <a:ea typeface="微软雅黑" panose="020B0503020204020204" pitchFamily="34" charset="-122"/>
              </a:rPr>
              <a:t>还有非加和性，在构效关系（</a:t>
            </a:r>
            <a:r>
              <a:rPr lang="en-US" altLang="zh-CN" sz="1200" b="0" i="0" dirty="0">
                <a:effectLst/>
                <a:latin typeface="微软雅黑" panose="020B0503020204020204" pitchFamily="34" charset="-122"/>
                <a:ea typeface="微软雅黑" panose="020B0503020204020204" pitchFamily="34" charset="-122"/>
              </a:rPr>
              <a:t>SAR</a:t>
            </a:r>
            <a:r>
              <a:rPr lang="zh-CN" altLang="en-US" sz="1200" b="0" i="0" dirty="0">
                <a:effectLst/>
                <a:latin typeface="微软雅黑" panose="020B0503020204020204" pitchFamily="34" charset="-122"/>
                <a:ea typeface="微软雅黑" panose="020B0503020204020204" pitchFamily="34" charset="-122"/>
              </a:rPr>
              <a:t>）分析中，</a:t>
            </a:r>
            <a:r>
              <a:rPr lang="en-US" altLang="zh-CN" sz="1200" b="0" i="0" dirty="0">
                <a:effectLst/>
                <a:latin typeface="微软雅黑" panose="020B0503020204020204" pitchFamily="34" charset="-122"/>
                <a:ea typeface="微软雅黑" panose="020B0503020204020204" pitchFamily="34" charset="-122"/>
              </a:rPr>
              <a:t>"</a:t>
            </a:r>
            <a:r>
              <a:rPr lang="zh-CN" altLang="en-US" sz="1200" b="0" i="0" dirty="0">
                <a:effectLst/>
                <a:latin typeface="微软雅黑" panose="020B0503020204020204" pitchFamily="34" charset="-122"/>
                <a:ea typeface="微软雅黑" panose="020B0503020204020204" pitchFamily="34" charset="-122"/>
              </a:rPr>
              <a:t>非加和性</a:t>
            </a:r>
            <a:r>
              <a:rPr lang="en-US" altLang="zh-CN" sz="1200" b="0" i="0" dirty="0">
                <a:effectLst/>
                <a:latin typeface="微软雅黑" panose="020B0503020204020204" pitchFamily="34" charset="-122"/>
                <a:ea typeface="微软雅黑" panose="020B0503020204020204" pitchFamily="34" charset="-122"/>
              </a:rPr>
              <a:t>"</a:t>
            </a:r>
            <a:r>
              <a:rPr lang="zh-CN" altLang="en-US" sz="1200" b="0" i="0" dirty="0">
                <a:effectLst/>
                <a:latin typeface="微软雅黑" panose="020B0503020204020204" pitchFamily="34" charset="-122"/>
                <a:ea typeface="微软雅黑" panose="020B0503020204020204" pitchFamily="34" charset="-122"/>
              </a:rPr>
              <a:t>指同一分子骨架上，某个取代基对生物活性的影响会因另一取代基的存在而发生显著改变</a:t>
            </a:r>
            <a:endParaRPr lang="en-US" altLang="zh-CN" sz="1200" b="0" i="0" dirty="0">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solidFill>
                  <a:srgbClr val="000000"/>
                </a:solidFill>
                <a:effectLst/>
                <a:latin typeface="微软雅黑" panose="020B0503020204020204" pitchFamily="34" charset="-122"/>
                <a:ea typeface="微软雅黑" panose="020B0503020204020204" pitchFamily="34" charset="-122"/>
              </a:rPr>
              <a:t>就是这里</a:t>
            </a:r>
            <a:r>
              <a:rPr lang="en-US" altLang="zh-CN" sz="1200" b="0" i="0" dirty="0">
                <a:solidFill>
                  <a:srgbClr val="000000"/>
                </a:solidFill>
                <a:effectLst/>
                <a:latin typeface="微软雅黑" panose="020B0503020204020204" pitchFamily="34" charset="-122"/>
                <a:ea typeface="微软雅黑" panose="020B0503020204020204" pitchFamily="34" charset="-122"/>
              </a:rPr>
              <a:t>n1-&gt;n2-&gt;n3</a:t>
            </a:r>
            <a:r>
              <a:rPr lang="zh-CN" altLang="en-US" sz="1200" b="0" i="0" dirty="0">
                <a:solidFill>
                  <a:srgbClr val="000000"/>
                </a:solidFill>
                <a:effectLst/>
                <a:latin typeface="微软雅黑" panose="020B0503020204020204" pitchFamily="34" charset="-122"/>
                <a:ea typeface="微软雅黑" panose="020B0503020204020204" pitchFamily="34" charset="-122"/>
              </a:rPr>
              <a:t>，</a:t>
            </a:r>
            <a:r>
              <a:rPr lang="en-US" altLang="zh-CN" sz="1200" b="0" i="0" dirty="0">
                <a:solidFill>
                  <a:srgbClr val="000000"/>
                </a:solidFill>
                <a:effectLst/>
                <a:latin typeface="微软雅黑" panose="020B0503020204020204" pitchFamily="34" charset="-122"/>
                <a:ea typeface="微软雅黑" panose="020B0503020204020204" pitchFamily="34" charset="-122"/>
              </a:rPr>
              <a:t>n1-&gt;n4-&gt;n3</a:t>
            </a:r>
            <a:r>
              <a:rPr lang="zh-CN" altLang="en-US" sz="1200" b="0" i="0" dirty="0">
                <a:solidFill>
                  <a:srgbClr val="000000"/>
                </a:solidFill>
                <a:effectLst/>
                <a:latin typeface="微软雅黑" panose="020B0503020204020204" pitchFamily="34" charset="-122"/>
                <a:ea typeface="微软雅黑" panose="020B0503020204020204" pitchFamily="34" charset="-122"/>
              </a:rPr>
              <a:t>，但是</a:t>
            </a:r>
            <a:r>
              <a:rPr lang="en-US" altLang="zh-CN" sz="1200" b="0" i="0" dirty="0">
                <a:solidFill>
                  <a:srgbClr val="000000"/>
                </a:solidFill>
                <a:effectLst/>
                <a:latin typeface="微软雅黑" panose="020B0503020204020204" pitchFamily="34" charset="-122"/>
                <a:ea typeface="微软雅黑" panose="020B0503020204020204" pitchFamily="34" charset="-122"/>
              </a:rPr>
              <a:t>t1</a:t>
            </a:r>
            <a:r>
              <a:rPr lang="zh-CN" altLang="en-US" sz="1200" b="0" i="0" dirty="0">
                <a:solidFill>
                  <a:srgbClr val="000000"/>
                </a:solidFill>
                <a:effectLst/>
                <a:latin typeface="微软雅黑" panose="020B0503020204020204" pitchFamily="34" charset="-122"/>
                <a:ea typeface="微软雅黑" panose="020B0503020204020204" pitchFamily="34" charset="-122"/>
              </a:rPr>
              <a:t>和</a:t>
            </a:r>
            <a:r>
              <a:rPr lang="en-US" altLang="zh-CN" sz="1200" b="0" i="0" dirty="0">
                <a:solidFill>
                  <a:srgbClr val="000000"/>
                </a:solidFill>
                <a:effectLst/>
                <a:latin typeface="微软雅黑" panose="020B0503020204020204" pitchFamily="34" charset="-122"/>
                <a:ea typeface="微软雅黑" panose="020B0503020204020204" pitchFamily="34" charset="-122"/>
              </a:rPr>
              <a:t>t4</a:t>
            </a:r>
            <a:r>
              <a:rPr lang="zh-CN" altLang="en-US" sz="1200" b="0" i="0" dirty="0">
                <a:solidFill>
                  <a:srgbClr val="000000"/>
                </a:solidFill>
                <a:effectLst/>
                <a:latin typeface="微软雅黑" panose="020B0503020204020204" pitchFamily="34" charset="-122"/>
                <a:ea typeface="微软雅黑" panose="020B0503020204020204" pitchFamily="34" charset="-122"/>
              </a:rPr>
              <a:t>一样，</a:t>
            </a:r>
            <a:r>
              <a:rPr lang="en-US" altLang="zh-CN" sz="1200" b="0" i="0" dirty="0">
                <a:solidFill>
                  <a:srgbClr val="000000"/>
                </a:solidFill>
                <a:effectLst/>
                <a:latin typeface="微软雅黑" panose="020B0503020204020204" pitchFamily="34" charset="-122"/>
                <a:ea typeface="微软雅黑" panose="020B0503020204020204" pitchFamily="34" charset="-122"/>
              </a:rPr>
              <a:t>t2</a:t>
            </a:r>
            <a:r>
              <a:rPr lang="zh-CN" altLang="en-US" sz="1200" b="0" i="0" dirty="0">
                <a:solidFill>
                  <a:srgbClr val="000000"/>
                </a:solidFill>
                <a:effectLst/>
                <a:latin typeface="微软雅黑" panose="020B0503020204020204" pitchFamily="34" charset="-122"/>
                <a:ea typeface="微软雅黑" panose="020B0503020204020204" pitchFamily="34" charset="-122"/>
              </a:rPr>
              <a:t>和</a:t>
            </a:r>
            <a:r>
              <a:rPr lang="en-US" altLang="zh-CN" sz="1200" b="0" i="0" dirty="0">
                <a:solidFill>
                  <a:srgbClr val="000000"/>
                </a:solidFill>
                <a:effectLst/>
                <a:latin typeface="微软雅黑" panose="020B0503020204020204" pitchFamily="34" charset="-122"/>
                <a:ea typeface="微软雅黑" panose="020B0503020204020204" pitchFamily="34" charset="-122"/>
              </a:rPr>
              <a:t>t3</a:t>
            </a:r>
            <a:r>
              <a:rPr lang="zh-CN" altLang="en-US" sz="1200" b="0" i="0" dirty="0">
                <a:solidFill>
                  <a:srgbClr val="000000"/>
                </a:solidFill>
                <a:effectLst/>
                <a:latin typeface="微软雅黑" panose="020B0503020204020204" pitchFamily="34" charset="-122"/>
                <a:ea typeface="微软雅黑" panose="020B0503020204020204" pitchFamily="34" charset="-122"/>
              </a:rPr>
              <a:t>一样</a:t>
            </a:r>
            <a:endParaRPr lang="en-US" altLang="zh-CN" sz="1200" b="0" i="0" dirty="0">
              <a:solidFill>
                <a:srgbClr val="000000"/>
              </a:solidFill>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solidFill>
                  <a:srgbClr val="000000"/>
                </a:solidFill>
                <a:effectLst/>
                <a:latin typeface="微软雅黑" panose="020B0503020204020204" pitchFamily="34" charset="-122"/>
                <a:ea typeface="微软雅黑" panose="020B0503020204020204" pitchFamily="34" charset="-122"/>
              </a:rPr>
              <a:t>比如这个</a:t>
            </a:r>
            <a:r>
              <a:rPr lang="en-US" altLang="zh-CN" sz="1200" b="0" i="0" dirty="0">
                <a:solidFill>
                  <a:srgbClr val="000000"/>
                </a:solidFill>
                <a:effectLst/>
                <a:latin typeface="微软雅黑" panose="020B0503020204020204" pitchFamily="34" charset="-122"/>
                <a:ea typeface="微软雅黑" panose="020B0503020204020204" pitchFamily="34" charset="-122"/>
              </a:rPr>
              <a:t>A-&gt;A1</a:t>
            </a:r>
            <a:r>
              <a:rPr lang="zh-CN" altLang="en-US" sz="1200" b="0" i="0" dirty="0">
                <a:solidFill>
                  <a:srgbClr val="000000"/>
                </a:solidFill>
                <a:effectLst/>
                <a:latin typeface="微软雅黑" panose="020B0503020204020204" pitchFamily="34" charset="-122"/>
                <a:ea typeface="微软雅黑" panose="020B0503020204020204" pitchFamily="34" charset="-122"/>
              </a:rPr>
              <a:t>和</a:t>
            </a:r>
            <a:r>
              <a:rPr lang="en-US" altLang="zh-CN" sz="1200" b="0" i="0" dirty="0">
                <a:solidFill>
                  <a:srgbClr val="000000"/>
                </a:solidFill>
                <a:effectLst/>
                <a:latin typeface="微软雅黑" panose="020B0503020204020204" pitchFamily="34" charset="-122"/>
                <a:ea typeface="微软雅黑" panose="020B0503020204020204" pitchFamily="34" charset="-122"/>
              </a:rPr>
              <a:t>A2-&gt;B</a:t>
            </a:r>
            <a:r>
              <a:rPr lang="zh-CN" altLang="en-US" sz="1200" b="0" i="0" dirty="0">
                <a:solidFill>
                  <a:srgbClr val="000000"/>
                </a:solidFill>
                <a:effectLst/>
                <a:latin typeface="微软雅黑" panose="020B0503020204020204" pitchFamily="34" charset="-122"/>
                <a:ea typeface="微软雅黑" panose="020B0503020204020204" pitchFamily="34" charset="-122"/>
              </a:rPr>
              <a:t>都是</a:t>
            </a:r>
            <a:r>
              <a:rPr lang="en-US" altLang="zh-CN" sz="1200" b="0" i="0" dirty="0">
                <a:solidFill>
                  <a:srgbClr val="000000"/>
                </a:solidFill>
                <a:effectLst/>
                <a:latin typeface="微软雅黑" panose="020B0503020204020204" pitchFamily="34" charset="-122"/>
                <a:ea typeface="微软雅黑" panose="020B0503020204020204" pitchFamily="34" charset="-122"/>
              </a:rPr>
              <a:t>H</a:t>
            </a:r>
            <a:r>
              <a:rPr lang="zh-CN" altLang="en-US" sz="1200" b="0" i="0" dirty="0">
                <a:solidFill>
                  <a:srgbClr val="000000"/>
                </a:solidFill>
                <a:effectLst/>
                <a:latin typeface="微软雅黑" panose="020B0503020204020204" pitchFamily="34" charset="-122"/>
                <a:ea typeface="微软雅黑" panose="020B0503020204020204" pitchFamily="34" charset="-122"/>
              </a:rPr>
              <a:t>变成</a:t>
            </a:r>
            <a:r>
              <a:rPr lang="en-US" altLang="zh-CN" sz="1200" b="0" i="0" dirty="0">
                <a:solidFill>
                  <a:srgbClr val="000000"/>
                </a:solidFill>
                <a:effectLst/>
                <a:latin typeface="微软雅黑" panose="020B0503020204020204" pitchFamily="34" charset="-122"/>
                <a:ea typeface="微软雅黑" panose="020B0503020204020204" pitchFamily="34" charset="-122"/>
              </a:rPr>
              <a:t>Cl</a:t>
            </a:r>
            <a:r>
              <a:rPr lang="zh-CN" altLang="en-US" sz="1200" b="0" i="0" dirty="0">
                <a:solidFill>
                  <a:srgbClr val="000000"/>
                </a:solidFill>
                <a:effectLst/>
                <a:latin typeface="微软雅黑" panose="020B0503020204020204" pitchFamily="34" charset="-122"/>
                <a:ea typeface="微软雅黑" panose="020B0503020204020204" pitchFamily="34" charset="-122"/>
              </a:rPr>
              <a:t>，活性差值也不高，说明这里的</a:t>
            </a:r>
            <a:r>
              <a:rPr lang="en-US" altLang="zh-CN" sz="1200" b="0" i="0" dirty="0">
                <a:solidFill>
                  <a:srgbClr val="000000"/>
                </a:solidFill>
                <a:effectLst/>
                <a:latin typeface="微软雅黑" panose="020B0503020204020204" pitchFamily="34" charset="-122"/>
                <a:ea typeface="微软雅黑" panose="020B0503020204020204" pitchFamily="34" charset="-122"/>
              </a:rPr>
              <a:t>A-&gt;A2</a:t>
            </a:r>
            <a:r>
              <a:rPr lang="zh-CN" altLang="en-US" sz="1200" b="0" i="0" dirty="0">
                <a:solidFill>
                  <a:srgbClr val="000000"/>
                </a:solidFill>
                <a:effectLst/>
                <a:latin typeface="微软雅黑" panose="020B0503020204020204" pitchFamily="34" charset="-122"/>
                <a:ea typeface="微软雅黑" panose="020B0503020204020204" pitchFamily="34" charset="-122"/>
              </a:rPr>
              <a:t>和</a:t>
            </a:r>
            <a:r>
              <a:rPr lang="en-US" altLang="zh-CN" sz="1200" b="0" i="0" dirty="0">
                <a:solidFill>
                  <a:srgbClr val="000000"/>
                </a:solidFill>
                <a:effectLst/>
                <a:latin typeface="微软雅黑" panose="020B0503020204020204" pitchFamily="34" charset="-122"/>
                <a:ea typeface="微软雅黑" panose="020B0503020204020204" pitchFamily="34" charset="-122"/>
              </a:rPr>
              <a:t>A1-&gt;B</a:t>
            </a:r>
            <a:r>
              <a:rPr lang="zh-CN" altLang="en-US" sz="1200" b="0" i="0" dirty="0">
                <a:solidFill>
                  <a:srgbClr val="000000"/>
                </a:solidFill>
                <a:effectLst/>
                <a:latin typeface="微软雅黑" panose="020B0503020204020204" pitchFamily="34" charset="-122"/>
                <a:ea typeface="微软雅黑" panose="020B0503020204020204" pitchFamily="34" charset="-122"/>
              </a:rPr>
              <a:t>的</a:t>
            </a:r>
            <a:r>
              <a:rPr lang="en-US" altLang="zh-CN" sz="1200" b="0" i="0" dirty="0">
                <a:solidFill>
                  <a:srgbClr val="000000"/>
                </a:solidFill>
                <a:effectLst/>
                <a:latin typeface="微软雅黑" panose="020B0503020204020204" pitchFamily="34" charset="-122"/>
                <a:ea typeface="微软雅黑" panose="020B0503020204020204" pitchFamily="34" charset="-122"/>
              </a:rPr>
              <a:t>H-&gt;</a:t>
            </a:r>
            <a:r>
              <a:rPr lang="zh-CN" altLang="en-US" sz="1200" b="0" i="0" dirty="0">
                <a:solidFill>
                  <a:srgbClr val="000000"/>
                </a:solidFill>
                <a:effectLst/>
                <a:latin typeface="微软雅黑" panose="020B0503020204020204" pitchFamily="34" charset="-122"/>
                <a:ea typeface="微软雅黑" panose="020B0503020204020204" pitchFamily="34" charset="-122"/>
              </a:rPr>
              <a:t>甲氧基没有怎么影响</a:t>
            </a:r>
            <a:r>
              <a:rPr lang="en-US" altLang="zh-CN" sz="1200" b="0" i="0" dirty="0">
                <a:solidFill>
                  <a:srgbClr val="000000"/>
                </a:solidFill>
                <a:effectLst/>
                <a:latin typeface="微软雅黑" panose="020B0503020204020204" pitchFamily="34" charset="-122"/>
                <a:ea typeface="微软雅黑" panose="020B0503020204020204" pitchFamily="34" charset="-122"/>
              </a:rPr>
              <a:t>H-&gt;Cl</a:t>
            </a:r>
            <a:r>
              <a:rPr lang="zh-CN" altLang="en-US" sz="1200" b="0" i="0" dirty="0">
                <a:solidFill>
                  <a:srgbClr val="000000"/>
                </a:solidFill>
                <a:effectLst/>
                <a:latin typeface="微软雅黑" panose="020B0503020204020204" pitchFamily="34" charset="-122"/>
                <a:ea typeface="微软雅黑" panose="020B0503020204020204" pitchFamily="34" charset="-122"/>
              </a:rPr>
              <a:t>的变化</a:t>
            </a:r>
            <a:endParaRPr lang="en-US" altLang="zh-CN" sz="1200" b="0" i="0" dirty="0">
              <a:solidFill>
                <a:srgbClr val="000000"/>
              </a:solidFill>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solidFill>
                  <a:srgbClr val="000000"/>
                </a:solidFill>
                <a:effectLst/>
                <a:latin typeface="微软雅黑" panose="020B0503020204020204" pitchFamily="34" charset="-122"/>
                <a:ea typeface="微软雅黑" panose="020B0503020204020204" pitchFamily="34" charset="-122"/>
              </a:rPr>
              <a:t>但是右边的</a:t>
            </a:r>
            <a:r>
              <a:rPr lang="en-US" altLang="zh-CN" sz="1200" b="0" i="0" dirty="0" err="1">
                <a:solidFill>
                  <a:srgbClr val="000000"/>
                </a:solidFill>
                <a:effectLst/>
                <a:latin typeface="微软雅黑" panose="020B0503020204020204" pitchFamily="34" charset="-122"/>
                <a:ea typeface="微软雅黑" panose="020B0503020204020204" pitchFamily="34" charset="-122"/>
              </a:rPr>
              <a:t>Homopiperidine</a:t>
            </a:r>
            <a:r>
              <a:rPr lang="zh-CN" altLang="en-US" sz="1200" b="0" i="0" dirty="0">
                <a:solidFill>
                  <a:srgbClr val="000000"/>
                </a:solidFill>
                <a:effectLst/>
                <a:latin typeface="微软雅黑" panose="020B0503020204020204" pitchFamily="34" charset="-122"/>
                <a:ea typeface="微软雅黑" panose="020B0503020204020204" pitchFamily="34" charset="-122"/>
              </a:rPr>
              <a:t>（环己亚胺）到</a:t>
            </a:r>
            <a:r>
              <a:rPr lang="en-US" altLang="zh-CN" sz="1200" b="0" i="0" dirty="0" err="1">
                <a:solidFill>
                  <a:srgbClr val="000000"/>
                </a:solidFill>
                <a:effectLst/>
                <a:latin typeface="微软雅黑" panose="020B0503020204020204" pitchFamily="34" charset="-122"/>
                <a:ea typeface="微软雅黑" panose="020B0503020204020204" pitchFamily="34" charset="-122"/>
              </a:rPr>
              <a:t>Methypyrrolidine</a:t>
            </a:r>
            <a:r>
              <a:rPr lang="zh-CN" altLang="en-US" sz="1200" b="0" i="0" dirty="0">
                <a:solidFill>
                  <a:srgbClr val="000000"/>
                </a:solidFill>
                <a:effectLst/>
                <a:latin typeface="微软雅黑" panose="020B0503020204020204" pitchFamily="34" charset="-122"/>
                <a:ea typeface="微软雅黑" panose="020B0503020204020204" pitchFamily="34" charset="-122"/>
              </a:rPr>
              <a:t>（甲基吡咯胺）就受</a:t>
            </a:r>
            <a:r>
              <a:rPr lang="en-US" altLang="zh-CN" sz="1200" b="0" i="0" dirty="0">
                <a:solidFill>
                  <a:srgbClr val="000000"/>
                </a:solidFill>
                <a:effectLst/>
                <a:latin typeface="微软雅黑" panose="020B0503020204020204" pitchFamily="34" charset="-122"/>
                <a:ea typeface="微软雅黑" panose="020B0503020204020204" pitchFamily="34" charset="-122"/>
              </a:rPr>
              <a:t>4</a:t>
            </a:r>
            <a:r>
              <a:rPr lang="zh-CN" altLang="en-US" sz="1200" b="0" i="0" dirty="0">
                <a:solidFill>
                  <a:srgbClr val="000000"/>
                </a:solidFill>
                <a:effectLst/>
                <a:latin typeface="微软雅黑" panose="020B0503020204020204" pitchFamily="34" charset="-122"/>
                <a:ea typeface="微软雅黑" panose="020B0503020204020204" pitchFamily="34" charset="-122"/>
              </a:rPr>
              <a:t>氰基苯到</a:t>
            </a:r>
            <a:r>
              <a:rPr lang="en-US" altLang="zh-CN" sz="1200" b="0" i="0" dirty="0">
                <a:solidFill>
                  <a:srgbClr val="000000"/>
                </a:solidFill>
                <a:effectLst/>
                <a:latin typeface="微软雅黑" panose="020B0503020204020204" pitchFamily="34" charset="-122"/>
                <a:ea typeface="微软雅黑" panose="020B0503020204020204" pitchFamily="34" charset="-122"/>
              </a:rPr>
              <a:t>3,5</a:t>
            </a:r>
            <a:r>
              <a:rPr lang="zh-CN" altLang="en-US" sz="1200" b="0" i="0" dirty="0">
                <a:solidFill>
                  <a:srgbClr val="000000"/>
                </a:solidFill>
                <a:effectLst/>
                <a:latin typeface="微软雅黑" panose="020B0503020204020204" pitchFamily="34" charset="-122"/>
                <a:ea typeface="微软雅黑" panose="020B0503020204020204" pitchFamily="34" charset="-122"/>
              </a:rPr>
              <a:t>二氟苯影响较大，差值为</a:t>
            </a:r>
            <a:r>
              <a:rPr lang="en-US" altLang="zh-CN" sz="1200" b="0" i="0" dirty="0">
                <a:solidFill>
                  <a:srgbClr val="000000"/>
                </a:solidFill>
                <a:effectLst/>
                <a:latin typeface="微软雅黑" panose="020B0503020204020204" pitchFamily="34" charset="-122"/>
                <a:ea typeface="微软雅黑" panose="020B0503020204020204" pitchFamily="34" charset="-122"/>
              </a:rPr>
              <a:t>2.1</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a:solidFill>
                  <a:srgbClr val="000000"/>
                </a:solidFill>
                <a:effectLst/>
                <a:latin typeface="微软雅黑" panose="020B0503020204020204" pitchFamily="34" charset="-122"/>
                <a:ea typeface="微软雅黑" panose="020B0503020204020204" pitchFamily="34" charset="-122"/>
              </a:rPr>
              <a:t>所以在</a:t>
            </a:r>
            <a:r>
              <a:rPr lang="zh-CN" altLang="en-US" sz="1200" b="0" i="0" dirty="0">
                <a:solidFill>
                  <a:srgbClr val="000000"/>
                </a:solidFill>
                <a:effectLst/>
                <a:latin typeface="微软雅黑" panose="020B0503020204020204" pitchFamily="34" charset="-122"/>
                <a:ea typeface="微软雅黑" panose="020B0503020204020204" pitchFamily="34" charset="-122"/>
              </a:rPr>
              <a:t>设计的时候可以综合考虑不同取代基之间的影响</a:t>
            </a:r>
            <a:endParaRPr lang="en-US" altLang="zh-CN" sz="1200" dirty="0">
              <a:solidFill>
                <a:srgbClr val="000000"/>
              </a:solidFill>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860CAE1D-9302-AC19-B800-B657ABF5EC1A}"/>
              </a:ext>
            </a:extLst>
          </p:cNvPr>
          <p:cNvSpPr>
            <a:spLocks noGrp="1"/>
          </p:cNvSpPr>
          <p:nvPr>
            <p:ph type="sldNum" sz="quarter" idx="5"/>
          </p:nvPr>
        </p:nvSpPr>
        <p:spPr/>
        <p:txBody>
          <a:bodyPr/>
          <a:lstStyle/>
          <a:p>
            <a:fld id="{7DB627EA-266D-4C34-8F27-E3405EBDF870}" type="slidenum">
              <a:rPr lang="zh-CN" altLang="en-US" smtClean="0"/>
              <a:t>9</a:t>
            </a:fld>
            <a:endParaRPr lang="zh-CN" altLang="en-US"/>
          </a:p>
        </p:txBody>
      </p:sp>
    </p:spTree>
    <p:extLst>
      <p:ext uri="{BB962C8B-B14F-4D97-AF65-F5344CB8AC3E}">
        <p14:creationId xmlns:p14="http://schemas.microsoft.com/office/powerpoint/2010/main" val="3568258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最后总结就是本文</a:t>
            </a:r>
            <a:r>
              <a:rPr lang="zh-CN" altLang="en-US" sz="1200" dirty="0"/>
              <a:t>首次使用图数据库做</a:t>
            </a:r>
            <a:r>
              <a:rPr lang="en-US" altLang="zh-CN" sz="1200" dirty="0"/>
              <a:t>SAR</a:t>
            </a:r>
            <a:r>
              <a:rPr lang="zh-CN" altLang="en-US" sz="1200" dirty="0"/>
              <a:t>分析，较为直观地展现分子间的关系</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但是数据量较小，且提出的场景没有给出明确的意义</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10</a:t>
            </a:fld>
            <a:endParaRPr lang="zh-CN" altLang="en-US"/>
          </a:p>
        </p:txBody>
      </p:sp>
    </p:spTree>
    <p:extLst>
      <p:ext uri="{BB962C8B-B14F-4D97-AF65-F5344CB8AC3E}">
        <p14:creationId xmlns:p14="http://schemas.microsoft.com/office/powerpoint/2010/main" val="3487051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最后祝大家五一快乐！</a:t>
            </a:r>
          </a:p>
        </p:txBody>
      </p:sp>
      <p:sp>
        <p:nvSpPr>
          <p:cNvPr id="4" name="灯片编号占位符 3"/>
          <p:cNvSpPr>
            <a:spLocks noGrp="1"/>
          </p:cNvSpPr>
          <p:nvPr>
            <p:ph type="sldNum" sz="quarter" idx="5"/>
          </p:nvPr>
        </p:nvSpPr>
        <p:spPr/>
        <p:txBody>
          <a:bodyPr/>
          <a:lstStyle/>
          <a:p>
            <a:fld id="{7DB627EA-266D-4C34-8F27-E3405EBDF870}" type="slidenum">
              <a:rPr lang="zh-CN" altLang="en-US" smtClean="0"/>
              <a:t>11</a:t>
            </a:fld>
            <a:endParaRPr lang="zh-CN" altLang="en-US"/>
          </a:p>
        </p:txBody>
      </p:sp>
    </p:spTree>
    <p:extLst>
      <p:ext uri="{BB962C8B-B14F-4D97-AF65-F5344CB8AC3E}">
        <p14:creationId xmlns:p14="http://schemas.microsoft.com/office/powerpoint/2010/main" val="2976371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4" y="1726880"/>
            <a:ext cx="8585847" cy="1783082"/>
          </a:xfrm>
          <a:prstGeom prst="rect">
            <a:avLst/>
          </a:prstGeom>
        </p:spPr>
        <p:txBody>
          <a:bodyPr anchor="b"/>
          <a:lstStyle>
            <a:lvl1pPr algn="ctr">
              <a:defRPr sz="3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646754" y="3705101"/>
            <a:ext cx="8585847" cy="1552698"/>
          </a:xfrm>
        </p:spPr>
        <p:txBody>
          <a:bodyPr>
            <a:normAutofit/>
          </a:bodyPr>
          <a:lstStyle>
            <a:lvl1pPr marL="0" indent="0" algn="ctr">
              <a:buNone/>
              <a:defRPr sz="2100" b="0">
                <a:solidFill>
                  <a:srgbClr val="4B649F"/>
                </a:solidFill>
                <a:latin typeface="微软雅黑" panose="020B0503020204020204" pitchFamily="34" charset="-122"/>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382A3CAD-76BE-422E-B8F6-EDB512BFEC95}" type="datetime1">
              <a:rPr lang="zh-CN" altLang="en-US" smtClean="0"/>
              <a:t>2025/5/7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5" y="4757742"/>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5"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7" y="1612582"/>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spTree>
    <p:extLst>
      <p:ext uri="{BB962C8B-B14F-4D97-AF65-F5344CB8AC3E}">
        <p14:creationId xmlns:p14="http://schemas.microsoft.com/office/powerpoint/2010/main" val="2327429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4" y="2"/>
            <a:ext cx="8585847" cy="2047869"/>
          </a:xfrm>
          <a:prstGeom prst="rect">
            <a:avLst/>
          </a:prstGeom>
        </p:spPr>
        <p:txBody>
          <a:bodyPr vert="horz" lIns="68580" tIns="34290" rIns="68580" bIns="3429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sz="3000"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5" y="4057652"/>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5"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5" y="2184203"/>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4" y="2546030"/>
            <a:ext cx="8585847" cy="1783082"/>
          </a:xfrm>
          <a:prstGeom prst="rect">
            <a:avLst/>
          </a:prstGeom>
        </p:spPr>
        <p:txBody>
          <a:bodyPr anchor="ctr" anchorCtr="0"/>
          <a:lstStyle>
            <a:lvl1pPr algn="ctr">
              <a:defRPr sz="3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1980943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2025/5/7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6" y="902526"/>
            <a:ext cx="11792199"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608562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21"/>
            <a:ext cx="702408" cy="672935"/>
          </a:xfrm>
          <a:prstGeom prst="rect">
            <a:avLst/>
          </a:prstGeom>
        </p:spPr>
      </p:pic>
      <p:sp>
        <p:nvSpPr>
          <p:cNvPr id="11" name="文本占位符 2"/>
          <p:cNvSpPr>
            <a:spLocks noGrp="1"/>
          </p:cNvSpPr>
          <p:nvPr>
            <p:ph idx="1" hasCustomPrompt="1"/>
          </p:nvPr>
        </p:nvSpPr>
        <p:spPr>
          <a:xfrm>
            <a:off x="285009" y="878775"/>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2" name="矩形: 圆角 1"/>
          <p:cNvSpPr/>
          <p:nvPr userDrawn="1"/>
        </p:nvSpPr>
        <p:spPr>
          <a:xfrm>
            <a:off x="11556958" y="6251930"/>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900" b="1" smtClean="0">
                <a:latin typeface="微软雅黑" panose="020B0503020204020204" pitchFamily="34" charset="-122"/>
                <a:ea typeface="微软雅黑" panose="020B0503020204020204" pitchFamily="34" charset="-122"/>
              </a:rPr>
              <a:t>‹#›</a:t>
            </a:fld>
            <a:endParaRPr lang="zh-CN" altLang="en-US" sz="1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53992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2025/5/7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30974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封面">
    <p:spTree>
      <p:nvGrpSpPr>
        <p:cNvPr id="1" name=""/>
        <p:cNvGrpSpPr/>
        <p:nvPr/>
      </p:nvGrpSpPr>
      <p:grpSpPr>
        <a:xfrm>
          <a:off x="0" y="0"/>
          <a:ext cx="0" cy="0"/>
          <a:chOff x="0" y="0"/>
          <a:chExt cx="0" cy="0"/>
        </a:xfrm>
      </p:grpSpPr>
      <p:sp>
        <p:nvSpPr>
          <p:cNvPr id="4" name="标题 3"/>
          <p:cNvSpPr>
            <a:spLocks noGrp="1"/>
          </p:cNvSpPr>
          <p:nvPr>
            <p:ph type="title"/>
          </p:nvPr>
        </p:nvSpPr>
        <p:spPr>
          <a:xfrm>
            <a:off x="2113083" y="1536335"/>
            <a:ext cx="7965831" cy="1892667"/>
          </a:xfrm>
          <a:prstGeom prst="rect">
            <a:avLst/>
          </a:prstGeom>
        </p:spPr>
        <p:txBody>
          <a:bodyPr anchor="ctr"/>
          <a:lstStyle>
            <a:lvl1pPr algn="ctr">
              <a:defRPr lang="zh-CN" altLang="en-US" sz="3000" b="1" kern="1200" dirty="0" smtClean="0">
                <a:solidFill>
                  <a:schemeClr val="accent1">
                    <a:lumMod val="50000"/>
                  </a:schemeClr>
                </a:solidFill>
                <a:latin typeface="微软雅黑" panose="020B0503020204020204" pitchFamily="34" charset="-122"/>
                <a:ea typeface="微软雅黑" panose="020B0503020204020204" pitchFamily="34" charset="-122"/>
                <a:cs typeface="+mj-cs"/>
              </a:defRPr>
            </a:lvl1pPr>
          </a:lstStyle>
          <a:p>
            <a:r>
              <a:rPr lang="zh-CN" altLang="en-US" dirty="0"/>
              <a:t>单击此处编辑母版标题样式</a:t>
            </a:r>
          </a:p>
        </p:txBody>
      </p:sp>
      <p:sp>
        <p:nvSpPr>
          <p:cNvPr id="5" name="矩形 19"/>
          <p:cNvSpPr/>
          <p:nvPr userDrawn="1"/>
        </p:nvSpPr>
        <p:spPr>
          <a:xfrm>
            <a:off x="1636687"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6" name="副标题 2"/>
          <p:cNvSpPr>
            <a:spLocks noGrp="1"/>
          </p:cNvSpPr>
          <p:nvPr>
            <p:ph type="subTitle" idx="1"/>
          </p:nvPr>
        </p:nvSpPr>
        <p:spPr>
          <a:xfrm>
            <a:off x="1803077" y="3518817"/>
            <a:ext cx="8585847" cy="1552698"/>
          </a:xfrm>
          <a:prstGeom prst="rect">
            <a:avLst/>
          </a:prstGeom>
        </p:spPr>
        <p:txBody>
          <a:bodyPr>
            <a:normAutofit/>
          </a:bodyPr>
          <a:lstStyle>
            <a:lvl1pPr marL="0" indent="0" algn="ctr">
              <a:buNone/>
              <a:defRPr sz="2100" b="0">
                <a:solidFill>
                  <a:srgbClr val="4B649F"/>
                </a:solidFill>
                <a:latin typeface="微软雅黑" panose="020B0503020204020204" pitchFamily="34" charset="-122"/>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p>
        </p:txBody>
      </p:sp>
      <p:grpSp>
        <p:nvGrpSpPr>
          <p:cNvPr id="7" name="Group 3"/>
          <p:cNvGrpSpPr/>
          <p:nvPr userDrawn="1"/>
        </p:nvGrpSpPr>
        <p:grpSpPr>
          <a:xfrm>
            <a:off x="1506857" y="1331228"/>
            <a:ext cx="470297" cy="470297"/>
            <a:chOff x="1308100" y="1397035"/>
            <a:chExt cx="627063" cy="627062"/>
          </a:xfrm>
        </p:grpSpPr>
        <p:sp>
          <p:nvSpPr>
            <p:cNvPr id="8"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9"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0" name="Group 1"/>
          <p:cNvGrpSpPr/>
          <p:nvPr userDrawn="1"/>
        </p:nvGrpSpPr>
        <p:grpSpPr>
          <a:xfrm>
            <a:off x="10220907" y="4807196"/>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22" name="组合 21"/>
          <p:cNvGrpSpPr/>
          <p:nvPr userDrawn="1"/>
        </p:nvGrpSpPr>
        <p:grpSpPr>
          <a:xfrm>
            <a:off x="9524" y="0"/>
            <a:ext cx="981077" cy="1003300"/>
            <a:chOff x="9523" y="0"/>
            <a:chExt cx="981077" cy="1003300"/>
          </a:xfrm>
        </p:grpSpPr>
        <p:sp>
          <p:nvSpPr>
            <p:cNvPr id="16" name="等腰三角形 15"/>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等腰三角形 16"/>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9" name="等腰三角形 18"/>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0" name="等腰三角形 19"/>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Tree>
    <p:extLst>
      <p:ext uri="{BB962C8B-B14F-4D97-AF65-F5344CB8AC3E}">
        <p14:creationId xmlns:p14="http://schemas.microsoft.com/office/powerpoint/2010/main" val="699181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2025/5/7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9"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800E37-E163-40CA-8146-A68431A5A674}" type="datetime1">
              <a:rPr lang="zh-CN" altLang="en-US" smtClean="0"/>
              <a:t>2025/5/7</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8"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9" cstate="print">
            <a:extLst>
              <a:ext uri="{28A0092B-C50C-407E-A947-70E740481C1C}">
                <a14:useLocalDpi xmlns:a14="http://schemas.microsoft.com/office/drawing/2010/main" val="0"/>
              </a:ext>
            </a:extLst>
          </a:blip>
          <a:srcRect r="80281"/>
          <a:stretch>
            <a:fillRect/>
          </a:stretch>
        </p:blipFill>
        <p:spPr>
          <a:xfrm>
            <a:off x="9777715" y="70121"/>
            <a:ext cx="702408" cy="672935"/>
          </a:xfrm>
          <a:prstGeom prst="rect">
            <a:avLst/>
          </a:prstGeom>
        </p:spPr>
      </p:pic>
    </p:spTree>
    <p:extLst>
      <p:ext uri="{BB962C8B-B14F-4D97-AF65-F5344CB8AC3E}">
        <p14:creationId xmlns:p14="http://schemas.microsoft.com/office/powerpoint/2010/main" val="2764236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lgn="l" defTabSz="685800" rtl="0" eaLnBrk="1" latinLnBrk="0" hangingPunct="1">
        <a:lnSpc>
          <a:spcPct val="90000"/>
        </a:lnSpc>
        <a:spcBef>
          <a:spcPct val="0"/>
        </a:spcBef>
        <a:buNone/>
        <a:defRPr sz="3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266700" indent="-266700" algn="l" defTabSz="685800" rtl="0" eaLnBrk="1" latinLnBrk="0" hangingPunct="1">
        <a:lnSpc>
          <a:spcPct val="9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9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9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9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9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hyperlink" Target="https://pubs.acs.org/doi/abs/10.1021/acs.jcim.0c00947" TargetMode="External"/><Relationship Id="rId4" Type="http://schemas.openxmlformats.org/officeDocument/2006/relationships/hyperlink" Target="https://dl.acm.org/doi/pdf/10.1145/3472883.348699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pubs.acs.org/doi/abs/10.1021/ci900450m" TargetMode="External"/><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5485" y="4425555"/>
            <a:ext cx="3299519" cy="932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2625566" y="2486220"/>
            <a:ext cx="66889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buNone/>
            </a:pPr>
            <a:r>
              <a:rPr lang="en-US" altLang="zh-CN" sz="1800" b="1" dirty="0">
                <a:solidFill>
                  <a:srgbClr val="000000"/>
                </a:solidFill>
                <a:effectLst/>
                <a:latin typeface="Times New Roman" panose="02020603050405020304" pitchFamily="18" charset="0"/>
                <a:cs typeface="Times New Roman" panose="02020603050405020304" pitchFamily="18" charset="0"/>
              </a:rPr>
              <a:t>Using Graph Databases to Investigate Trends in Structure−Activity Relationship Networks</a:t>
            </a:r>
            <a:endParaRPr lang="en-US" altLang="zh-CN" sz="2400" b="1" dirty="0">
              <a:solidFill>
                <a:srgbClr val="44546A"/>
              </a:solidFill>
              <a:latin typeface="Times New Roman" panose="02020603050405020304" pitchFamily="18" charset="0"/>
              <a:cs typeface="Times New Roman" panose="02020603050405020304" pitchFamily="18" charset="0"/>
            </a:endParaRPr>
          </a:p>
        </p:txBody>
      </p:sp>
      <p:sp>
        <p:nvSpPr>
          <p:cNvPr id="20" name="矩形 19"/>
          <p:cNvSpPr/>
          <p:nvPr/>
        </p:nvSpPr>
        <p:spPr>
          <a:xfrm>
            <a:off x="2625566" y="2133496"/>
            <a:ext cx="6688970" cy="2738168"/>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nvGrpSpPr>
          <p:cNvPr id="21" name="Group 1"/>
          <p:cNvGrpSpPr/>
          <p:nvPr/>
        </p:nvGrpSpPr>
        <p:grpSpPr>
          <a:xfrm>
            <a:off x="9024526" y="4483251"/>
            <a:ext cx="418802" cy="396479"/>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grpSp>
        <p:nvGrpSpPr>
          <p:cNvPr id="24" name="Group 3"/>
          <p:cNvGrpSpPr/>
          <p:nvPr/>
        </p:nvGrpSpPr>
        <p:grpSpPr>
          <a:xfrm>
            <a:off x="2539843" y="2066686"/>
            <a:ext cx="352723" cy="352723"/>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sp>
        <p:nvSpPr>
          <p:cNvPr id="3" name="文本框 2"/>
          <p:cNvSpPr txBox="1"/>
          <p:nvPr/>
        </p:nvSpPr>
        <p:spPr>
          <a:xfrm>
            <a:off x="-634975" y="929414"/>
            <a:ext cx="184731" cy="300082"/>
          </a:xfrm>
          <a:prstGeom prst="rect">
            <a:avLst/>
          </a:prstGeom>
          <a:noFill/>
        </p:spPr>
        <p:txBody>
          <a:bodyPr wrap="none" rtlCol="0">
            <a:spAutoFit/>
          </a:bodyPr>
          <a:lstStyle/>
          <a:p>
            <a:pPr defTabSz="685800">
              <a:defRPr/>
            </a:pPr>
            <a:endParaRPr kumimoji="1" lang="zh-CN" altLang="en-US" sz="1350" dirty="0">
              <a:solidFill>
                <a:prstClr val="black"/>
              </a:solidFill>
              <a:latin typeface="等线" panose="02010600030101010101" charset="-122"/>
              <a:ea typeface="等线" panose="02010600030101010101" charset="-122"/>
            </a:endParaRPr>
          </a:p>
        </p:txBody>
      </p:sp>
      <p:sp>
        <p:nvSpPr>
          <p:cNvPr id="7" name="文本框 6">
            <a:hlinkClick r:id="rId4"/>
          </p:cNvPr>
          <p:cNvSpPr txBox="1"/>
          <p:nvPr/>
        </p:nvSpPr>
        <p:spPr>
          <a:xfrm>
            <a:off x="4860952" y="4077073"/>
            <a:ext cx="2304256" cy="584775"/>
          </a:xfrm>
          <a:prstGeom prst="rect">
            <a:avLst/>
          </a:prstGeom>
          <a:noFill/>
        </p:spPr>
        <p:txBody>
          <a:bodyPr wrap="square" rtlCol="0">
            <a:spAutoFit/>
          </a:bodyPr>
          <a:lstStyle/>
          <a:p>
            <a:pPr algn="ctr" fontAlgn="base">
              <a:spcBef>
                <a:spcPct val="0"/>
              </a:spcBef>
              <a:spcAft>
                <a:spcPct val="0"/>
              </a:spcAft>
            </a:pPr>
            <a:r>
              <a:rPr lang="en-US" altLang="zh-CN" sz="1600" u="sng" dirty="0">
                <a:solidFill>
                  <a:srgbClr val="4472C4"/>
                </a:solidFill>
                <a:latin typeface="Times New Roman" panose="02020603050405020304" pitchFamily="18" charset="0"/>
                <a:ea typeface="宋体" panose="02010600030101010101" pitchFamily="2" charset="-122"/>
                <a:cs typeface="Times New Roman" panose="02020603050405020304" pitchFamily="18" charset="0"/>
                <a:hlinkClick r:id="rId5"/>
              </a:rPr>
              <a:t>JCIM2020</a:t>
            </a:r>
          </a:p>
          <a:p>
            <a:pPr algn="ctr" fontAlgn="base">
              <a:spcBef>
                <a:spcPct val="0"/>
              </a:spcBef>
              <a:spcAft>
                <a:spcPct val="0"/>
              </a:spcAft>
            </a:pPr>
            <a:r>
              <a:rPr lang="zh-CN" altLang="en-US" sz="1600" u="sng" dirty="0">
                <a:solidFill>
                  <a:srgbClr val="4472C4"/>
                </a:solidFill>
                <a:latin typeface="Times New Roman" panose="02020603050405020304" pitchFamily="18" charset="0"/>
                <a:ea typeface="宋体" panose="02010600030101010101" pitchFamily="2" charset="-122"/>
                <a:cs typeface="Times New Roman" panose="02020603050405020304" pitchFamily="18" charset="0"/>
                <a:hlinkClick r:id="rId5"/>
              </a:rPr>
              <a:t>中科院化学</a:t>
            </a:r>
            <a:r>
              <a:rPr lang="en-US" altLang="zh-CN" sz="1600" u="sng" dirty="0">
                <a:solidFill>
                  <a:srgbClr val="4472C4"/>
                </a:solidFill>
                <a:latin typeface="Times New Roman" panose="02020603050405020304" pitchFamily="18" charset="0"/>
                <a:ea typeface="宋体" panose="02010600030101010101" pitchFamily="2" charset="-122"/>
                <a:cs typeface="Times New Roman" panose="02020603050405020304" pitchFamily="18" charset="0"/>
                <a:hlinkClick r:id="rId5"/>
              </a:rPr>
              <a:t>2</a:t>
            </a:r>
            <a:r>
              <a:rPr lang="zh-CN" altLang="en-US" sz="1600" u="sng" dirty="0">
                <a:solidFill>
                  <a:srgbClr val="4472C4"/>
                </a:solidFill>
                <a:latin typeface="Times New Roman" panose="02020603050405020304" pitchFamily="18" charset="0"/>
                <a:ea typeface="宋体" panose="02010600030101010101" pitchFamily="2" charset="-122"/>
                <a:cs typeface="Times New Roman" panose="02020603050405020304" pitchFamily="18" charset="0"/>
                <a:hlinkClick r:id="rId5"/>
              </a:rPr>
              <a:t>区</a:t>
            </a:r>
            <a:endParaRPr lang="zh-CN" altLang="en-US" sz="1600" u="sng" dirty="0">
              <a:solidFill>
                <a:srgbClr val="4472C4"/>
              </a:solidFill>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5" name="图片 4">
            <a:extLst>
              <a:ext uri="{FF2B5EF4-FFF2-40B4-BE49-F238E27FC236}">
                <a16:creationId xmlns:a16="http://schemas.microsoft.com/office/drawing/2014/main" id="{D4BA6A5F-F8BC-2311-AAD0-3D1657ADF70B}"/>
              </a:ext>
            </a:extLst>
          </p:cNvPr>
          <p:cNvPicPr>
            <a:picLocks noChangeAspect="1"/>
          </p:cNvPicPr>
          <p:nvPr/>
        </p:nvPicPr>
        <p:blipFill>
          <a:blip r:embed="rId6"/>
          <a:stretch>
            <a:fillRect/>
          </a:stretch>
        </p:blipFill>
        <p:spPr>
          <a:xfrm>
            <a:off x="2981007" y="3502580"/>
            <a:ext cx="6064145" cy="27771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i="0" dirty="0">
                <a:effectLst/>
                <a:latin typeface="DeepSeek-CJK-patch"/>
              </a:rPr>
              <a:t>先导化合物优化</a:t>
            </a:r>
            <a:r>
              <a:rPr lang="zh-CN" altLang="en-US" b="0" i="0" dirty="0">
                <a:effectLst/>
                <a:latin typeface="DeepSeek-CJK-patch"/>
              </a:rPr>
              <a:t>是药物研发的关键阶段，旨在对初步筛选出的具有生物活性的“先导化合物”（</a:t>
            </a:r>
            <a:r>
              <a:rPr lang="en-US" altLang="zh-CN" b="0" i="0" dirty="0">
                <a:effectLst/>
                <a:latin typeface="DeepSeek-CJK-patch"/>
              </a:rPr>
              <a:t>Lead Compound</a:t>
            </a:r>
            <a:r>
              <a:rPr lang="zh-CN" altLang="en-US" b="0" i="0" dirty="0">
                <a:effectLst/>
                <a:latin typeface="DeepSeek-CJK-patch"/>
              </a:rPr>
              <a:t>）进行化学结构改造，以提高其</a:t>
            </a:r>
            <a:r>
              <a:rPr lang="zh-CN" altLang="en-US" b="1" i="0" dirty="0">
                <a:effectLst/>
                <a:latin typeface="DeepSeek-CJK-patch"/>
              </a:rPr>
              <a:t>药效、安全性、药代动力学性质</a:t>
            </a:r>
            <a:r>
              <a:rPr lang="zh-CN" altLang="en-US" b="0" i="0" dirty="0">
                <a:effectLst/>
                <a:latin typeface="DeepSeek-CJK-patch"/>
              </a:rPr>
              <a:t>（如吸收、分布、代谢、排泄，即</a:t>
            </a:r>
            <a:r>
              <a:rPr lang="en-US" altLang="zh-CN" b="0" i="0" dirty="0">
                <a:effectLst/>
                <a:latin typeface="DeepSeek-CJK-patch"/>
              </a:rPr>
              <a:t>ADME</a:t>
            </a:r>
            <a:r>
              <a:rPr lang="zh-CN" altLang="en-US" b="0" i="0" dirty="0">
                <a:effectLst/>
                <a:latin typeface="DeepSeek-CJK-patch"/>
              </a:rPr>
              <a:t>）和</a:t>
            </a:r>
            <a:r>
              <a:rPr lang="zh-CN" altLang="en-US" b="1" i="0" dirty="0">
                <a:effectLst/>
                <a:latin typeface="DeepSeek-CJK-patch"/>
              </a:rPr>
              <a:t>理化性质</a:t>
            </a:r>
            <a:r>
              <a:rPr lang="zh-CN" altLang="en-US" b="0" i="0" dirty="0">
                <a:effectLst/>
                <a:latin typeface="DeepSeek-CJK-patch"/>
              </a:rPr>
              <a:t>（如溶解度、稳定性），最终获得适合进入临床研究的候选药物（</a:t>
            </a:r>
            <a:r>
              <a:rPr lang="en-US" altLang="zh-CN" b="0" i="0" dirty="0">
                <a:effectLst/>
                <a:latin typeface="DeepSeek-CJK-patch"/>
              </a:rPr>
              <a:t>Clinical Candidate</a:t>
            </a:r>
            <a:r>
              <a:rPr lang="zh-CN" altLang="en-US" b="0" i="0" dirty="0">
                <a:effectLst/>
                <a:latin typeface="DeepSeek-CJK-patch"/>
              </a:rPr>
              <a:t>）。</a:t>
            </a:r>
            <a:endParaRPr lang="en-US" altLang="zh-CN" b="0" i="0" dirty="0">
              <a:effectLst/>
              <a:latin typeface="DeepSeek-CJK-patch"/>
            </a:endParaRPr>
          </a:p>
          <a:p>
            <a:r>
              <a:rPr lang="zh-CN" altLang="en-US" b="1" i="0" dirty="0">
                <a:effectLst/>
                <a:latin typeface="DeepSeek-CJK-patch"/>
              </a:rPr>
              <a:t>结构</a:t>
            </a:r>
            <a:r>
              <a:rPr lang="en-US" altLang="zh-CN" b="1" i="0" dirty="0">
                <a:effectLst/>
                <a:latin typeface="DeepSeek-CJK-patch"/>
              </a:rPr>
              <a:t>-</a:t>
            </a:r>
            <a:r>
              <a:rPr lang="zh-CN" altLang="en-US" b="1" i="0" dirty="0">
                <a:effectLst/>
                <a:latin typeface="DeepSeek-CJK-patch"/>
              </a:rPr>
              <a:t>活性关系（</a:t>
            </a:r>
            <a:r>
              <a:rPr lang="en-US" altLang="zh-CN" b="1" i="0" dirty="0">
                <a:effectLst/>
                <a:latin typeface="DeepSeek-CJK-patch"/>
              </a:rPr>
              <a:t>SAR</a:t>
            </a:r>
            <a:r>
              <a:rPr lang="zh-CN" altLang="en-US" b="1" i="0" dirty="0">
                <a:effectLst/>
                <a:latin typeface="DeepSeek-CJK-patch"/>
              </a:rPr>
              <a:t>）分析</a:t>
            </a:r>
            <a:r>
              <a:rPr lang="zh-CN" altLang="en-US" b="0" i="0" dirty="0">
                <a:effectLst/>
                <a:latin typeface="DeepSeek-CJK-patch"/>
              </a:rPr>
              <a:t>是根据化合物的分子结构预测活性的方法，可以调整分子结构，</a:t>
            </a:r>
            <a:r>
              <a:rPr lang="zh-CN" altLang="en-US" b="0" dirty="0">
                <a:latin typeface="DeepSeek-CJK-patch"/>
              </a:rPr>
              <a:t>在成本较低的情况下优化性质，本文主要针对</a:t>
            </a:r>
            <a:r>
              <a:rPr lang="en-US" altLang="zh-CN" b="0" dirty="0" err="1">
                <a:latin typeface="DeepSeek-CJK-patch"/>
              </a:rPr>
              <a:t>hERG</a:t>
            </a:r>
            <a:r>
              <a:rPr lang="en-US" altLang="zh-CN" b="0" dirty="0">
                <a:latin typeface="DeepSeek-CJK-patch"/>
              </a:rPr>
              <a:t>(</a:t>
            </a:r>
            <a:r>
              <a:rPr lang="en-US" altLang="zh-CN" b="0" dirty="0">
                <a:effectLst/>
                <a:latin typeface="DeepSeek-CJK-patch"/>
              </a:rPr>
              <a:t>human ether-a-go-go related gene)</a:t>
            </a:r>
            <a:r>
              <a:rPr lang="zh-CN" altLang="en-US" b="0" dirty="0">
                <a:latin typeface="DeepSeek-CJK-patch"/>
              </a:rPr>
              <a:t>活性，为了防止使用药物出现心源性猝死风险</a:t>
            </a:r>
            <a:endParaRPr lang="en-US" altLang="zh-CN" b="0" dirty="0"/>
          </a:p>
        </p:txBody>
      </p:sp>
      <p:sp>
        <p:nvSpPr>
          <p:cNvPr id="3" name="标题 2"/>
          <p:cNvSpPr>
            <a:spLocks noGrp="1"/>
          </p:cNvSpPr>
          <p:nvPr>
            <p:ph type="title"/>
          </p:nvPr>
        </p:nvSpPr>
        <p:spPr/>
        <p:txBody>
          <a:bodyPr/>
          <a:lstStyle/>
          <a:p>
            <a:r>
              <a:rPr lang="zh-CN" altLang="en-US" dirty="0"/>
              <a:t>动机</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i="0" dirty="0">
                <a:effectLst/>
                <a:latin typeface="DeepSeek-CJK-patch"/>
              </a:rPr>
              <a:t>匹配分子对分析（</a:t>
            </a:r>
            <a:r>
              <a:rPr lang="en-US" altLang="zh-CN" i="0" dirty="0">
                <a:effectLst/>
                <a:latin typeface="DeepSeek-CJK-patch"/>
              </a:rPr>
              <a:t>Matched Molecular Pair Analysis, MMPA</a:t>
            </a:r>
            <a:r>
              <a:rPr lang="zh-CN" altLang="en-US" i="0" dirty="0">
                <a:effectLst/>
                <a:latin typeface="DeepSeek-CJK-patch"/>
              </a:rPr>
              <a:t>）</a:t>
            </a:r>
            <a:r>
              <a:rPr lang="zh-CN" altLang="en-US" b="0" i="0" dirty="0">
                <a:effectLst/>
                <a:latin typeface="DeepSeek-CJK-patch"/>
              </a:rPr>
              <a:t>是一种</a:t>
            </a:r>
            <a:r>
              <a:rPr lang="en-US" altLang="zh-CN" b="0" i="0" dirty="0">
                <a:effectLst/>
                <a:latin typeface="DeepSeek-CJK-patch"/>
              </a:rPr>
              <a:t>SAR</a:t>
            </a:r>
            <a:r>
              <a:rPr lang="zh-CN" altLang="en-US" b="0" i="0" dirty="0">
                <a:effectLst/>
                <a:latin typeface="DeepSeek-CJK-patch"/>
              </a:rPr>
              <a:t>的分析方法，其核心是通过比较具有微小结构差异的分子对（仅在一处基团或亚结构上不同），分析这些结构变化对分子性质（如活性、溶解度、代谢稳定性等）的影响规律，从而指导化合物的优化设计</a:t>
            </a:r>
            <a:endParaRPr lang="en-US" altLang="zh-CN" b="0" i="0" dirty="0">
              <a:effectLst/>
              <a:latin typeface="DeepSeek-CJK-patch"/>
            </a:endParaRPr>
          </a:p>
          <a:p>
            <a:r>
              <a:rPr lang="zh-CN" altLang="en-US" i="0" dirty="0">
                <a:solidFill>
                  <a:srgbClr val="191B1F"/>
                </a:solidFill>
                <a:effectLst/>
                <a:latin typeface="-apple-system"/>
              </a:rPr>
              <a:t>活性悬崖</a:t>
            </a:r>
            <a:r>
              <a:rPr lang="zh-CN" altLang="en-US" dirty="0">
                <a:solidFill>
                  <a:srgbClr val="191B1F"/>
                </a:solidFill>
                <a:latin typeface="-apple-system"/>
              </a:rPr>
              <a:t>（</a:t>
            </a:r>
            <a:r>
              <a:rPr lang="en-US" altLang="zh-CN" dirty="0">
                <a:solidFill>
                  <a:srgbClr val="191B1F"/>
                </a:solidFill>
                <a:latin typeface="-apple-system"/>
              </a:rPr>
              <a:t>Activity cliff</a:t>
            </a:r>
            <a:r>
              <a:rPr lang="zh-CN" altLang="en-US" dirty="0">
                <a:solidFill>
                  <a:srgbClr val="191B1F"/>
                </a:solidFill>
                <a:latin typeface="-apple-system"/>
              </a:rPr>
              <a:t>）</a:t>
            </a:r>
            <a:r>
              <a:rPr lang="zh-CN" altLang="en-US" b="0" dirty="0">
                <a:solidFill>
                  <a:srgbClr val="191B1F"/>
                </a:solidFill>
                <a:latin typeface="-apple-system"/>
              </a:rPr>
              <a:t>：​​结构高度相似但生物活性显著差异的化合物对或化合物组</a:t>
            </a:r>
            <a:endParaRPr lang="en-US" altLang="zh-CN" b="0" dirty="0">
              <a:solidFill>
                <a:srgbClr val="191B1F"/>
              </a:solidFill>
              <a:latin typeface="-apple-system"/>
            </a:endParaRPr>
          </a:p>
          <a:p>
            <a:r>
              <a:rPr lang="zh-CN" altLang="en-US" b="0" dirty="0">
                <a:solidFill>
                  <a:srgbClr val="191B1F"/>
                </a:solidFill>
                <a:latin typeface="-apple-system"/>
              </a:rPr>
              <a:t>使用</a:t>
            </a:r>
            <a:r>
              <a:rPr lang="zh-CN" altLang="en-US" dirty="0">
                <a:solidFill>
                  <a:srgbClr val="191B1F"/>
                </a:solidFill>
                <a:latin typeface="-apple-system"/>
              </a:rPr>
              <a:t>图数据库</a:t>
            </a:r>
            <a:r>
              <a:rPr lang="zh-CN" altLang="en-US" b="0" dirty="0">
                <a:solidFill>
                  <a:srgbClr val="191B1F"/>
                </a:solidFill>
                <a:latin typeface="-apple-system"/>
              </a:rPr>
              <a:t>表达分子间关系以及深层次的关系相比于关系数据库更加方便</a:t>
            </a:r>
            <a:endParaRPr lang="zh-CN" altLang="en-US" b="0" dirty="0"/>
          </a:p>
        </p:txBody>
      </p:sp>
      <p:sp>
        <p:nvSpPr>
          <p:cNvPr id="3" name="标题 2"/>
          <p:cNvSpPr>
            <a:spLocks noGrp="1"/>
          </p:cNvSpPr>
          <p:nvPr>
            <p:ph type="title"/>
          </p:nvPr>
        </p:nvSpPr>
        <p:spPr/>
        <p:txBody>
          <a:bodyPr>
            <a:normAutofit fontScale="90000"/>
          </a:bodyPr>
          <a:lstStyle/>
          <a:p>
            <a:r>
              <a:rPr lang="en-US" altLang="zh-CN" dirty="0"/>
              <a:t>MMPA(Matched molecular pair analysis,</a:t>
            </a:r>
            <a:r>
              <a:rPr lang="zh-CN" altLang="en-US" dirty="0"/>
              <a:t> 匹配分子对分析</a:t>
            </a:r>
            <a:r>
              <a:rPr lang="en-US" altLang="zh-CN" dirty="0"/>
              <a:t>)</a:t>
            </a:r>
            <a:endParaRPr lang="zh-CN" altLang="en-US" dirty="0"/>
          </a:p>
        </p:txBody>
      </p:sp>
      <p:pic>
        <p:nvPicPr>
          <p:cNvPr id="4" name="图片 3" descr="R-C">
            <a:extLst>
              <a:ext uri="{FF2B5EF4-FFF2-40B4-BE49-F238E27FC236}">
                <a16:creationId xmlns:a16="http://schemas.microsoft.com/office/drawing/2014/main" id="{D38D1C0A-CE6D-7F6F-028F-1E40CA5FEE24}"/>
              </a:ext>
            </a:extLst>
          </p:cNvPr>
          <p:cNvPicPr>
            <a:picLocks noChangeAspect="1"/>
          </p:cNvPicPr>
          <p:nvPr/>
        </p:nvPicPr>
        <p:blipFill>
          <a:blip r:embed="rId3"/>
          <a:srcRect l="5311" r="76291"/>
          <a:stretch>
            <a:fillRect/>
          </a:stretch>
        </p:blipFill>
        <p:spPr>
          <a:xfrm>
            <a:off x="3169905" y="3789745"/>
            <a:ext cx="1748790" cy="1948815"/>
          </a:xfrm>
          <a:prstGeom prst="rect">
            <a:avLst/>
          </a:prstGeom>
        </p:spPr>
      </p:pic>
      <p:pic>
        <p:nvPicPr>
          <p:cNvPr id="5" name="图片 4" descr="R-C">
            <a:extLst>
              <a:ext uri="{FF2B5EF4-FFF2-40B4-BE49-F238E27FC236}">
                <a16:creationId xmlns:a16="http://schemas.microsoft.com/office/drawing/2014/main" id="{66FD9EC0-CCBD-B1F4-0D1A-F7F64CDA03B9}"/>
              </a:ext>
            </a:extLst>
          </p:cNvPr>
          <p:cNvPicPr>
            <a:picLocks noChangeAspect="1"/>
          </p:cNvPicPr>
          <p:nvPr/>
        </p:nvPicPr>
        <p:blipFill>
          <a:blip r:embed="rId3"/>
          <a:srcRect l="34039" r="40941"/>
          <a:stretch>
            <a:fillRect/>
          </a:stretch>
        </p:blipFill>
        <p:spPr>
          <a:xfrm>
            <a:off x="6633195" y="3865310"/>
            <a:ext cx="2372995" cy="1945005"/>
          </a:xfrm>
          <a:prstGeom prst="rect">
            <a:avLst/>
          </a:prstGeom>
        </p:spPr>
      </p:pic>
      <p:sp>
        <p:nvSpPr>
          <p:cNvPr id="6" name="椭圆 5">
            <a:extLst>
              <a:ext uri="{FF2B5EF4-FFF2-40B4-BE49-F238E27FC236}">
                <a16:creationId xmlns:a16="http://schemas.microsoft.com/office/drawing/2014/main" id="{1C5237DB-2ABC-8495-54E2-68B1BFA6039D}"/>
              </a:ext>
            </a:extLst>
          </p:cNvPr>
          <p:cNvSpPr/>
          <p:nvPr/>
        </p:nvSpPr>
        <p:spPr>
          <a:xfrm>
            <a:off x="4464035" y="4640010"/>
            <a:ext cx="454025" cy="450215"/>
          </a:xfrm>
          <a:prstGeom prst="ellipse">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椭圆 6">
            <a:extLst>
              <a:ext uri="{FF2B5EF4-FFF2-40B4-BE49-F238E27FC236}">
                <a16:creationId xmlns:a16="http://schemas.microsoft.com/office/drawing/2014/main" id="{C70854A0-D5BD-86D7-F7EC-648FF1EE5D9B}"/>
              </a:ext>
            </a:extLst>
          </p:cNvPr>
          <p:cNvSpPr/>
          <p:nvPr/>
        </p:nvSpPr>
        <p:spPr>
          <a:xfrm>
            <a:off x="7739365" y="3865310"/>
            <a:ext cx="1266825" cy="2113915"/>
          </a:xfrm>
          <a:prstGeom prst="ellipse">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cxnSp>
        <p:nvCxnSpPr>
          <p:cNvPr id="8" name="直接箭头连接符 7">
            <a:extLst>
              <a:ext uri="{FF2B5EF4-FFF2-40B4-BE49-F238E27FC236}">
                <a16:creationId xmlns:a16="http://schemas.microsoft.com/office/drawing/2014/main" id="{56198ADA-56B3-049C-B4BE-5768780E67B0}"/>
              </a:ext>
            </a:extLst>
          </p:cNvPr>
          <p:cNvCxnSpPr>
            <a:endCxn id="5" idx="1"/>
          </p:cNvCxnSpPr>
          <p:nvPr/>
        </p:nvCxnSpPr>
        <p:spPr>
          <a:xfrm>
            <a:off x="5085700" y="4826700"/>
            <a:ext cx="1547495" cy="11430"/>
          </a:xfrm>
          <a:prstGeom prst="straightConnector1">
            <a:avLst/>
          </a:prstGeom>
          <a:ln w="31750">
            <a:gradFill>
              <a:gsLst>
                <a:gs pos="0">
                  <a:schemeClr val="accent1">
                    <a:hueOff val="-4200000"/>
                  </a:schemeClr>
                </a:gs>
                <a:gs pos="100000">
                  <a:schemeClr val="accent1"/>
                </a:gs>
              </a:gsLst>
            </a:gradFill>
            <a:tailEnd type="arrow" w="med" len="med"/>
          </a:ln>
        </p:spPr>
        <p:style>
          <a:lnRef idx="0">
            <a:srgbClr val="FFFFFF"/>
          </a:lnRef>
          <a:fillRef idx="0">
            <a:srgbClr val="FFFFFF"/>
          </a:fillRef>
          <a:effectRef idx="0">
            <a:srgbClr val="FFFFFF"/>
          </a:effectRef>
          <a:fontRef idx="minor">
            <a:schemeClr val="tx1"/>
          </a:fontRef>
        </p:style>
      </p:cxnSp>
      <p:sp>
        <p:nvSpPr>
          <p:cNvPr id="9" name="文本框 8">
            <a:extLst>
              <a:ext uri="{FF2B5EF4-FFF2-40B4-BE49-F238E27FC236}">
                <a16:creationId xmlns:a16="http://schemas.microsoft.com/office/drawing/2014/main" id="{34737CFA-4176-F53E-6640-0CF15D99AD9A}"/>
              </a:ext>
            </a:extLst>
          </p:cNvPr>
          <p:cNvSpPr txBox="1"/>
          <p:nvPr/>
        </p:nvSpPr>
        <p:spPr>
          <a:xfrm>
            <a:off x="4444115" y="6194066"/>
            <a:ext cx="2830664" cy="369332"/>
          </a:xfrm>
          <a:prstGeom prst="rect">
            <a:avLst/>
          </a:prstGeom>
          <a:noFill/>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rPr>
              <a:t>MMPA</a:t>
            </a:r>
            <a:r>
              <a:rPr lang="zh-CN" altLang="en-US" dirty="0">
                <a:latin typeface="微软雅黑" panose="020B0503020204020204" pitchFamily="34" charset="-122"/>
                <a:ea typeface="微软雅黑" panose="020B0503020204020204" pitchFamily="34" charset="-122"/>
              </a:rPr>
              <a:t>的替换例子</a:t>
            </a:r>
          </a:p>
        </p:txBody>
      </p:sp>
    </p:spTree>
    <p:extLst>
      <p:ext uri="{BB962C8B-B14F-4D97-AF65-F5344CB8AC3E}">
        <p14:creationId xmlns:p14="http://schemas.microsoft.com/office/powerpoint/2010/main" val="30784566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85009" y="878775"/>
            <a:ext cx="10743450" cy="5379521"/>
          </a:xfrm>
        </p:spPr>
        <p:txBody>
          <a:bodyPr/>
          <a:lstStyle/>
          <a:p>
            <a:r>
              <a:rPr lang="zh-CN" altLang="en-US" b="0" dirty="0"/>
              <a:t>使用</a:t>
            </a:r>
            <a:r>
              <a:rPr lang="en-US" altLang="zh-CN" sz="2000" b="0" dirty="0" err="1"/>
              <a:t>rdkit.Chem.rdMMPA.FragmentMol</a:t>
            </a:r>
            <a:r>
              <a:rPr lang="en-US" altLang="zh-CN" sz="2000" b="0" dirty="0"/>
              <a:t>(mol) </a:t>
            </a:r>
            <a:r>
              <a:rPr lang="zh-CN" altLang="en-US" b="0" dirty="0">
                <a:effectLst/>
              </a:rPr>
              <a:t>可以获得核心和片段</a:t>
            </a:r>
            <a:endParaRPr lang="en-US" altLang="zh-CN" b="0" dirty="0">
              <a:effectLst/>
            </a:endParaRPr>
          </a:p>
          <a:p>
            <a:endParaRPr lang="en-US" altLang="zh-CN" dirty="0"/>
          </a:p>
        </p:txBody>
      </p:sp>
      <p:sp>
        <p:nvSpPr>
          <p:cNvPr id="3" name="标题 2"/>
          <p:cNvSpPr>
            <a:spLocks noGrp="1"/>
          </p:cNvSpPr>
          <p:nvPr>
            <p:ph type="title"/>
          </p:nvPr>
        </p:nvSpPr>
        <p:spPr/>
        <p:txBody>
          <a:bodyPr/>
          <a:lstStyle/>
          <a:p>
            <a:r>
              <a:rPr lang="zh-CN" altLang="en-US" dirty="0"/>
              <a:t>建库</a:t>
            </a:r>
          </a:p>
        </p:txBody>
      </p:sp>
      <p:pic>
        <p:nvPicPr>
          <p:cNvPr id="6" name="图片 5">
            <a:extLst>
              <a:ext uri="{FF2B5EF4-FFF2-40B4-BE49-F238E27FC236}">
                <a16:creationId xmlns:a16="http://schemas.microsoft.com/office/drawing/2014/main" id="{72C05B07-DFBF-7AD0-CCD2-C4734595E1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256" y="1370818"/>
            <a:ext cx="5450046" cy="5281052"/>
          </a:xfrm>
          <a:prstGeom prst="rect">
            <a:avLst/>
          </a:prstGeom>
        </p:spPr>
      </p:pic>
      <p:pic>
        <p:nvPicPr>
          <p:cNvPr id="8" name="图片 7">
            <a:extLst>
              <a:ext uri="{FF2B5EF4-FFF2-40B4-BE49-F238E27FC236}">
                <a16:creationId xmlns:a16="http://schemas.microsoft.com/office/drawing/2014/main" id="{D104093F-F124-6133-A320-6BDDD061FBD3}"/>
              </a:ext>
            </a:extLst>
          </p:cNvPr>
          <p:cNvPicPr>
            <a:picLocks noChangeAspect="1"/>
          </p:cNvPicPr>
          <p:nvPr/>
        </p:nvPicPr>
        <p:blipFill>
          <a:blip r:embed="rId4">
            <a:extLst>
              <a:ext uri="{28A0092B-C50C-407E-A947-70E740481C1C}">
                <a14:useLocalDpi xmlns:a14="http://schemas.microsoft.com/office/drawing/2010/main" val="0"/>
              </a:ext>
            </a:extLst>
          </a:blip>
          <a:srcRect r="72873"/>
          <a:stretch/>
        </p:blipFill>
        <p:spPr>
          <a:xfrm>
            <a:off x="6241695" y="1370818"/>
            <a:ext cx="3737192" cy="4511018"/>
          </a:xfrm>
          <a:prstGeom prst="rect">
            <a:avLst/>
          </a:prstGeom>
        </p:spPr>
      </p:pic>
    </p:spTree>
    <p:extLst>
      <p:ext uri="{BB962C8B-B14F-4D97-AF65-F5344CB8AC3E}">
        <p14:creationId xmlns:p14="http://schemas.microsoft.com/office/powerpoint/2010/main" val="4071281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建库</a:t>
            </a:r>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5810991"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dirty="0"/>
              <a:t>用了</a:t>
            </a:r>
            <a:r>
              <a:rPr lang="en-US" altLang="zh-CN" dirty="0">
                <a:hlinkClick r:id="rId3"/>
              </a:rPr>
              <a:t>JCIM2010[1]</a:t>
            </a:r>
            <a:r>
              <a:rPr lang="zh-CN" altLang="en-US" dirty="0"/>
              <a:t>的方法，拆分成核心和片段后，将片段</a:t>
            </a:r>
            <a:r>
              <a:rPr lang="en-US" altLang="zh-CN" dirty="0"/>
              <a:t>SMILES</a:t>
            </a:r>
            <a:r>
              <a:rPr lang="zh-CN" altLang="en-US" dirty="0"/>
              <a:t>作为</a:t>
            </a:r>
            <a:r>
              <a:rPr lang="en-US" altLang="zh-CN" dirty="0"/>
              <a:t>Key</a:t>
            </a:r>
            <a:r>
              <a:rPr lang="zh-CN" altLang="en-US" dirty="0"/>
              <a:t>，核心作为</a:t>
            </a:r>
            <a:r>
              <a:rPr lang="en-US" altLang="zh-CN" dirty="0"/>
              <a:t>Value</a:t>
            </a:r>
          </a:p>
          <a:p>
            <a:r>
              <a:rPr lang="zh-CN" altLang="en-US" dirty="0"/>
              <a:t>获取同一个</a:t>
            </a:r>
            <a:r>
              <a:rPr lang="en-US" altLang="zh-CN" dirty="0"/>
              <a:t>Key</a:t>
            </a:r>
            <a:r>
              <a:rPr lang="zh-CN" altLang="en-US" dirty="0"/>
              <a:t>下的</a:t>
            </a:r>
            <a:r>
              <a:rPr lang="en-US" altLang="zh-CN" dirty="0"/>
              <a:t>Value</a:t>
            </a:r>
            <a:r>
              <a:rPr lang="zh-CN" altLang="en-US" dirty="0"/>
              <a:t>两两组合</a:t>
            </a:r>
            <a:endParaRPr lang="en-US" altLang="zh-CN" dirty="0"/>
          </a:p>
        </p:txBody>
      </p:sp>
      <p:pic>
        <p:nvPicPr>
          <p:cNvPr id="7" name="图片 6">
            <a:extLst>
              <a:ext uri="{FF2B5EF4-FFF2-40B4-BE49-F238E27FC236}">
                <a16:creationId xmlns:a16="http://schemas.microsoft.com/office/drawing/2014/main" id="{DB9EDB88-5CE9-BB13-0B6D-5F4391981ED5}"/>
              </a:ext>
            </a:extLst>
          </p:cNvPr>
          <p:cNvPicPr>
            <a:picLocks noChangeAspect="1"/>
          </p:cNvPicPr>
          <p:nvPr/>
        </p:nvPicPr>
        <p:blipFill>
          <a:blip r:embed="rId4"/>
          <a:stretch>
            <a:fillRect/>
          </a:stretch>
        </p:blipFill>
        <p:spPr>
          <a:xfrm>
            <a:off x="6096000" y="738895"/>
            <a:ext cx="4443354" cy="6059119"/>
          </a:xfrm>
          <a:prstGeom prst="rect">
            <a:avLst/>
          </a:prstGeom>
        </p:spPr>
      </p:pic>
      <p:sp>
        <p:nvSpPr>
          <p:cNvPr id="13" name="文本框 12">
            <a:extLst>
              <a:ext uri="{FF2B5EF4-FFF2-40B4-BE49-F238E27FC236}">
                <a16:creationId xmlns:a16="http://schemas.microsoft.com/office/drawing/2014/main" id="{3C43E2C9-5E7E-23EA-04DB-0B2CB23B96F2}"/>
              </a:ext>
            </a:extLst>
          </p:cNvPr>
          <p:cNvSpPr txBox="1"/>
          <p:nvPr/>
        </p:nvSpPr>
        <p:spPr>
          <a:xfrm>
            <a:off x="166256" y="6408751"/>
            <a:ext cx="6067567" cy="400110"/>
          </a:xfrm>
          <a:prstGeom prst="rect">
            <a:avLst/>
          </a:prstGeom>
          <a:noFill/>
        </p:spPr>
        <p:txBody>
          <a:bodyPr wrap="square" rtlCol="0">
            <a:spAutoFit/>
          </a:bodyPr>
          <a:lstStyle/>
          <a:p>
            <a:pPr algn="l"/>
            <a:r>
              <a:rPr lang="en-US" altLang="zh-CN" sz="1000" dirty="0">
                <a:latin typeface="Arial" panose="020B0604020202020204" pitchFamily="34" charset="0"/>
                <a:cs typeface="Arial" panose="020B0604020202020204" pitchFamily="34" charset="0"/>
              </a:rPr>
              <a:t>[1] </a:t>
            </a:r>
            <a:r>
              <a:rPr lang="en-US" altLang="zh-CN" sz="1000" b="0" i="0" dirty="0">
                <a:solidFill>
                  <a:srgbClr val="222222"/>
                </a:solidFill>
                <a:effectLst/>
                <a:latin typeface="Arial" panose="020B0604020202020204" pitchFamily="34" charset="0"/>
                <a:cs typeface="Arial" panose="020B0604020202020204" pitchFamily="34" charset="0"/>
              </a:rPr>
              <a:t>Hussain, </a:t>
            </a:r>
            <a:r>
              <a:rPr lang="en-US" altLang="zh-CN" sz="1000" b="0" i="0" dirty="0" err="1">
                <a:solidFill>
                  <a:srgbClr val="222222"/>
                </a:solidFill>
                <a:effectLst/>
                <a:latin typeface="Arial" panose="020B0604020202020204" pitchFamily="34" charset="0"/>
                <a:cs typeface="Arial" panose="020B0604020202020204" pitchFamily="34" charset="0"/>
              </a:rPr>
              <a:t>Jameed</a:t>
            </a:r>
            <a:r>
              <a:rPr lang="en-US" altLang="zh-CN" sz="1000" b="0" i="0" dirty="0">
                <a:solidFill>
                  <a:srgbClr val="222222"/>
                </a:solidFill>
                <a:effectLst/>
                <a:latin typeface="Arial" panose="020B0604020202020204" pitchFamily="34" charset="0"/>
                <a:cs typeface="Arial" panose="020B0604020202020204" pitchFamily="34" charset="0"/>
              </a:rPr>
              <a:t>, and Ceara Rea. "Computationally efficient algorithm to identify matched molecular pairs (MMPs) in large data sets." </a:t>
            </a:r>
            <a:r>
              <a:rPr lang="en-US" altLang="zh-CN" sz="1000" b="0" i="1" dirty="0">
                <a:solidFill>
                  <a:srgbClr val="222222"/>
                </a:solidFill>
                <a:effectLst/>
                <a:latin typeface="Arial" panose="020B0604020202020204" pitchFamily="34" charset="0"/>
                <a:cs typeface="Arial" panose="020B0604020202020204" pitchFamily="34" charset="0"/>
              </a:rPr>
              <a:t>Journal of chemical information and modeling</a:t>
            </a:r>
            <a:r>
              <a:rPr lang="en-US" altLang="zh-CN" sz="1000" b="0" i="0" dirty="0">
                <a:solidFill>
                  <a:srgbClr val="222222"/>
                </a:solidFill>
                <a:effectLst/>
                <a:latin typeface="Arial" panose="020B0604020202020204" pitchFamily="34" charset="0"/>
                <a:cs typeface="Arial" panose="020B0604020202020204" pitchFamily="34" charset="0"/>
              </a:rPr>
              <a:t> 50.3 (2010): 339-348.</a:t>
            </a:r>
            <a:endParaRPr lang="zh-CN" alt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5086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图数据库</a:t>
            </a:r>
            <a:r>
              <a:rPr lang="en-US" altLang="zh-CN" dirty="0"/>
              <a:t>Schema</a:t>
            </a:r>
            <a:endParaRPr lang="zh-CN" altLang="en-US" dirty="0"/>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6020375" cy="5665148"/>
          </a:xfrm>
          <a:prstGeom prst="rect">
            <a:avLst/>
          </a:prstGeom>
        </p:spPr>
        <p:txBody>
          <a:bodyPr vert="horz" lIns="91440" tIns="45720" rIns="91440" bIns="45720" rtlCol="0">
            <a:normAutofit fontScale="92500" lnSpcReduction="20000"/>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2400" b="0" dirty="0"/>
              <a:t>G</a:t>
            </a:r>
            <a:r>
              <a:rPr lang="zh-CN" altLang="en-US" sz="2400" b="0" dirty="0"/>
              <a:t>为分子，</a:t>
            </a:r>
            <a:r>
              <a:rPr lang="en-US" altLang="zh-CN" sz="2400" b="0" dirty="0"/>
              <a:t>Similarity</a:t>
            </a:r>
            <a:r>
              <a:rPr lang="zh-CN" altLang="en-US" sz="2400" b="0" dirty="0"/>
              <a:t>边为分子指纹相似度，</a:t>
            </a:r>
            <a:r>
              <a:rPr lang="en-US" altLang="zh-CN" sz="2400" b="0" dirty="0"/>
              <a:t>SALI               ,</a:t>
            </a:r>
            <a:r>
              <a:rPr lang="zh-CN" altLang="en-US" sz="2400" b="0" dirty="0"/>
              <a:t>  </a:t>
            </a:r>
            <a:r>
              <a:rPr lang="en-US" altLang="zh-CN" sz="2400" b="0" dirty="0"/>
              <a:t>SALI</a:t>
            </a:r>
            <a:r>
              <a:rPr lang="zh-CN" altLang="en-US" sz="2400" b="0" dirty="0"/>
              <a:t>值越大，活性悬崖越明显，</a:t>
            </a:r>
            <a:r>
              <a:rPr lang="en-US" altLang="zh-CN" sz="2400" b="0" dirty="0" err="1"/>
              <a:t>TOPO_Distance</a:t>
            </a:r>
            <a:r>
              <a:rPr lang="zh-CN" altLang="en-US" sz="2400" b="0" dirty="0"/>
              <a:t>是药物设计领域中的一种基于三维构象对齐的分子相似性度量方法，</a:t>
            </a:r>
            <a:r>
              <a:rPr lang="en-US" altLang="zh-CN" sz="2400" b="0" dirty="0"/>
              <a:t>TOPO_SALI</a:t>
            </a:r>
            <a:r>
              <a:rPr lang="zh-CN" altLang="en-US" sz="2400" b="0" dirty="0"/>
              <a:t>是把相似度替换为</a:t>
            </a:r>
            <a:r>
              <a:rPr lang="en-US" altLang="zh-CN" sz="2400" b="0" dirty="0"/>
              <a:t>TOPO</a:t>
            </a:r>
            <a:r>
              <a:rPr lang="zh-CN" altLang="en-US" sz="2400" b="0" dirty="0"/>
              <a:t>相似度</a:t>
            </a:r>
            <a:r>
              <a:rPr lang="en-US" altLang="zh-CN" sz="2400" b="0" dirty="0"/>
              <a:t>(</a:t>
            </a:r>
            <a:r>
              <a:rPr lang="zh-CN" altLang="en-US" sz="2400" b="0" dirty="0"/>
              <a:t>和</a:t>
            </a:r>
            <a:r>
              <a:rPr lang="en-US" altLang="zh-CN" sz="2400" b="0" dirty="0" err="1"/>
              <a:t>TOPO_Distance</a:t>
            </a:r>
            <a:r>
              <a:rPr lang="zh-CN" altLang="en-US" sz="2400" b="0" dirty="0"/>
              <a:t>是线性关系</a:t>
            </a:r>
            <a:r>
              <a:rPr lang="en-US" altLang="zh-CN" sz="2400" b="0" dirty="0"/>
              <a:t>)</a:t>
            </a:r>
          </a:p>
          <a:p>
            <a:r>
              <a:rPr lang="en-US" altLang="zh-CN" sz="2400" b="0" dirty="0"/>
              <a:t>Substituent</a:t>
            </a:r>
            <a:r>
              <a:rPr lang="zh-CN" altLang="en-US" sz="2400" b="0" dirty="0"/>
              <a:t>为片段，</a:t>
            </a:r>
            <a:r>
              <a:rPr lang="en-US" altLang="zh-CN" sz="2400" b="0" dirty="0"/>
              <a:t>Core</a:t>
            </a:r>
            <a:r>
              <a:rPr lang="zh-CN" altLang="en-US" sz="2400" b="0" dirty="0"/>
              <a:t>为核心，对每个分子使用之前的</a:t>
            </a:r>
            <a:r>
              <a:rPr lang="en-US" altLang="zh-CN" sz="2400" b="0" dirty="0" err="1"/>
              <a:t>rdkit.Chem.rdMMPA.FragmentMol</a:t>
            </a:r>
            <a:r>
              <a:rPr lang="en-US" altLang="zh-CN" sz="2400" b="0" dirty="0"/>
              <a:t>(mol)</a:t>
            </a:r>
            <a:r>
              <a:rPr lang="zh-CN" altLang="en-US" sz="2400" b="0" dirty="0"/>
              <a:t>计算出核心</a:t>
            </a:r>
            <a:r>
              <a:rPr lang="en-US" altLang="zh-CN" sz="2400" b="0" dirty="0"/>
              <a:t>-</a:t>
            </a:r>
            <a:r>
              <a:rPr lang="zh-CN" altLang="en-US" sz="2400" b="0" dirty="0"/>
              <a:t>片段集合对</a:t>
            </a:r>
          </a:p>
          <a:p>
            <a:r>
              <a:rPr lang="en-US" altLang="zh-CN" sz="2600" b="0" dirty="0"/>
              <a:t>Transformation</a:t>
            </a:r>
            <a:r>
              <a:rPr lang="zh-CN" altLang="en-US" sz="2600" b="0" dirty="0"/>
              <a:t>为转换，其中</a:t>
            </a:r>
            <a:r>
              <a:rPr lang="en-US" altLang="zh-CN" sz="2600" b="0" dirty="0"/>
              <a:t>smiles</a:t>
            </a:r>
            <a:r>
              <a:rPr lang="zh-CN" altLang="en-US" sz="2600" b="0" dirty="0"/>
              <a:t>属性</a:t>
            </a:r>
            <a:r>
              <a:rPr lang="en-US" altLang="zh-CN" sz="2600" b="0" dirty="0"/>
              <a:t>(</a:t>
            </a:r>
            <a:r>
              <a:rPr lang="zh-CN" altLang="en-US" sz="2600" b="0" dirty="0"/>
              <a:t>比如</a:t>
            </a:r>
            <a:r>
              <a:rPr lang="en-US" altLang="zh-CN" sz="2600" b="0" i="0" dirty="0">
                <a:solidFill>
                  <a:srgbClr val="333333"/>
                </a:solidFill>
                <a:effectLst/>
              </a:rPr>
              <a:t>NCC1(CC1)CO[*:1]&gt;&gt;N[*:1])</a:t>
            </a:r>
            <a:r>
              <a:rPr lang="zh-CN" altLang="en-US" sz="2600" b="0" i="0" dirty="0">
                <a:effectLst/>
              </a:rPr>
              <a:t>表示具体转换的部分，</a:t>
            </a:r>
            <a:r>
              <a:rPr lang="en-US" altLang="zh-CN" sz="2600" b="0" dirty="0"/>
              <a:t>(G1)-[VIA]-&gt;(Transformation)-[VIA]-&gt;(G2)</a:t>
            </a:r>
            <a:r>
              <a:rPr lang="zh-CN" altLang="en-US" sz="2600" b="0" dirty="0"/>
              <a:t>描述从</a:t>
            </a:r>
            <a:r>
              <a:rPr lang="en-US" altLang="zh-CN" sz="2600" b="0" dirty="0"/>
              <a:t>G1</a:t>
            </a:r>
            <a:r>
              <a:rPr lang="zh-CN" altLang="en-US" sz="2600" b="0" dirty="0"/>
              <a:t>转换成</a:t>
            </a:r>
            <a:r>
              <a:rPr lang="en-US" altLang="zh-CN" sz="2600" b="0" dirty="0"/>
              <a:t>G2</a:t>
            </a:r>
            <a:r>
              <a:rPr lang="zh-CN" altLang="en-US" sz="2600" b="0" dirty="0"/>
              <a:t>的过程</a:t>
            </a:r>
            <a:endParaRPr lang="en-US" altLang="zh-CN" sz="2600" b="0" dirty="0"/>
          </a:p>
          <a:p>
            <a:endParaRPr lang="zh-CN" altLang="en-US" dirty="0"/>
          </a:p>
        </p:txBody>
      </p:sp>
      <p:pic>
        <p:nvPicPr>
          <p:cNvPr id="2" name="内容占位符 6">
            <a:extLst>
              <a:ext uri="{FF2B5EF4-FFF2-40B4-BE49-F238E27FC236}">
                <a16:creationId xmlns:a16="http://schemas.microsoft.com/office/drawing/2014/main" id="{9A9BCBD1-C19B-0277-D718-1FAF925BBA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5384" y="1393637"/>
            <a:ext cx="5526318" cy="4279354"/>
          </a:xfrm>
          <a:prstGeom prst="rect">
            <a:avLst/>
          </a:prstGeom>
        </p:spPr>
      </p:pic>
      <p:pic>
        <p:nvPicPr>
          <p:cNvPr id="4" name="图片 3">
            <a:extLst>
              <a:ext uri="{FF2B5EF4-FFF2-40B4-BE49-F238E27FC236}">
                <a16:creationId xmlns:a16="http://schemas.microsoft.com/office/drawing/2014/main" id="{F1085954-9D00-AD40-EBF0-8C317E5456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6614" y="1231205"/>
            <a:ext cx="1415817" cy="483887"/>
          </a:xfrm>
          <a:prstGeom prst="rect">
            <a:avLst/>
          </a:prstGeom>
        </p:spPr>
      </p:pic>
    </p:spTree>
    <p:extLst>
      <p:ext uri="{BB962C8B-B14F-4D97-AF65-F5344CB8AC3E}">
        <p14:creationId xmlns:p14="http://schemas.microsoft.com/office/powerpoint/2010/main" val="24835784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7BF6-E21F-865B-49BA-42602249600D}"/>
            </a:ext>
          </a:extLst>
        </p:cNvPr>
        <p:cNvGrpSpPr/>
        <p:nvPr/>
      </p:nvGrpSpPr>
      <p:grpSpPr>
        <a:xfrm>
          <a:off x="0" y="0"/>
          <a:ext cx="0" cy="0"/>
          <a:chOff x="0" y="0"/>
          <a:chExt cx="0" cy="0"/>
        </a:xfrm>
      </p:grpSpPr>
      <p:sp>
        <p:nvSpPr>
          <p:cNvPr id="3" name="标题 2">
            <a:extLst>
              <a:ext uri="{FF2B5EF4-FFF2-40B4-BE49-F238E27FC236}">
                <a16:creationId xmlns:a16="http://schemas.microsoft.com/office/drawing/2014/main" id="{E60CBFC9-C53C-297B-A3E9-442AC42CCDF6}"/>
              </a:ext>
            </a:extLst>
          </p:cNvPr>
          <p:cNvSpPr>
            <a:spLocks noGrp="1"/>
          </p:cNvSpPr>
          <p:nvPr>
            <p:ph type="title"/>
          </p:nvPr>
        </p:nvSpPr>
        <p:spPr/>
        <p:txBody>
          <a:bodyPr>
            <a:normAutofit/>
          </a:bodyPr>
          <a:lstStyle/>
          <a:p>
            <a:r>
              <a:rPr lang="zh-CN" altLang="en-US" dirty="0"/>
              <a:t>图数据库</a:t>
            </a:r>
          </a:p>
        </p:txBody>
      </p:sp>
      <p:sp>
        <p:nvSpPr>
          <p:cNvPr id="9" name="内容占位符 1">
            <a:extLst>
              <a:ext uri="{FF2B5EF4-FFF2-40B4-BE49-F238E27FC236}">
                <a16:creationId xmlns:a16="http://schemas.microsoft.com/office/drawing/2014/main" id="{2C605884-76D4-A46E-525A-62CAD05C768B}"/>
              </a:ext>
            </a:extLst>
          </p:cNvPr>
          <p:cNvSpPr txBox="1">
            <a:spLocks/>
          </p:cNvSpPr>
          <p:nvPr/>
        </p:nvSpPr>
        <p:spPr>
          <a:xfrm>
            <a:off x="285009" y="878775"/>
            <a:ext cx="6020375" cy="5665148"/>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400" b="0" dirty="0"/>
              <a:t>从</a:t>
            </a:r>
            <a:r>
              <a:rPr lang="en-US" altLang="zh-CN" sz="2400" b="0" dirty="0" err="1"/>
              <a:t>ChemBL</a:t>
            </a:r>
            <a:r>
              <a:rPr lang="zh-CN" altLang="en-US" sz="2400" b="0" dirty="0"/>
              <a:t>中提取了</a:t>
            </a:r>
            <a:r>
              <a:rPr lang="en-US" altLang="zh-CN" sz="2400" b="0" dirty="0"/>
              <a:t>11205</a:t>
            </a:r>
            <a:r>
              <a:rPr lang="zh-CN" altLang="en-US" sz="2400" b="0" dirty="0"/>
              <a:t>个分子，最终图数据库中有</a:t>
            </a:r>
            <a:r>
              <a:rPr lang="en-US" altLang="zh-CN" sz="2400" b="0" dirty="0"/>
              <a:t>91368</a:t>
            </a:r>
            <a:r>
              <a:rPr lang="zh-CN" altLang="en-US" sz="2400" b="0" dirty="0"/>
              <a:t>个点，</a:t>
            </a:r>
            <a:r>
              <a:rPr lang="en-US" altLang="zh-CN" sz="2400" b="0" dirty="0"/>
              <a:t>972652</a:t>
            </a:r>
            <a:r>
              <a:rPr lang="zh-CN" altLang="en-US" sz="2400" b="0" dirty="0"/>
              <a:t>条边</a:t>
            </a:r>
          </a:p>
          <a:p>
            <a:r>
              <a:rPr lang="zh-CN" altLang="en-US" sz="2400" b="0" dirty="0"/>
              <a:t>右图为转换的例子</a:t>
            </a:r>
          </a:p>
          <a:p>
            <a:endParaRPr lang="zh-CN" altLang="en-US" sz="2400" b="0" dirty="0"/>
          </a:p>
          <a:p>
            <a:endParaRPr lang="zh-CN" altLang="en-US" sz="2400" b="0" dirty="0"/>
          </a:p>
          <a:p>
            <a:endParaRPr lang="zh-CN" altLang="en-US" sz="2400" b="0" dirty="0"/>
          </a:p>
        </p:txBody>
      </p:sp>
      <p:pic>
        <p:nvPicPr>
          <p:cNvPr id="5" name="内容占位符 6">
            <a:extLst>
              <a:ext uri="{FF2B5EF4-FFF2-40B4-BE49-F238E27FC236}">
                <a16:creationId xmlns:a16="http://schemas.microsoft.com/office/drawing/2014/main" id="{72A471C0-794E-4586-46C4-50302CEFC0A3}"/>
              </a:ext>
            </a:extLst>
          </p:cNvPr>
          <p:cNvPicPr>
            <a:picLocks noChangeAspect="1"/>
          </p:cNvPicPr>
          <p:nvPr/>
        </p:nvPicPr>
        <p:blipFill>
          <a:blip r:embed="rId3">
            <a:extLst>
              <a:ext uri="{28A0092B-C50C-407E-A947-70E740481C1C}">
                <a14:useLocalDpi xmlns:a14="http://schemas.microsoft.com/office/drawing/2010/main" val="0"/>
              </a:ext>
            </a:extLst>
          </a:blip>
          <a:srcRect b="59286"/>
          <a:stretch>
            <a:fillRect/>
          </a:stretch>
        </p:blipFill>
        <p:spPr>
          <a:xfrm>
            <a:off x="6400802" y="1874567"/>
            <a:ext cx="5040776" cy="3866177"/>
          </a:xfrm>
          <a:prstGeom prst="rect">
            <a:avLst/>
          </a:prstGeom>
        </p:spPr>
      </p:pic>
    </p:spTree>
    <p:extLst>
      <p:ext uri="{BB962C8B-B14F-4D97-AF65-F5344CB8AC3E}">
        <p14:creationId xmlns:p14="http://schemas.microsoft.com/office/powerpoint/2010/main" val="16204831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909BA-C0FB-2C14-B863-A31FEDA9F2AC}"/>
            </a:ext>
          </a:extLst>
        </p:cNvPr>
        <p:cNvGrpSpPr/>
        <p:nvPr/>
      </p:nvGrpSpPr>
      <p:grpSpPr>
        <a:xfrm>
          <a:off x="0" y="0"/>
          <a:ext cx="0" cy="0"/>
          <a:chOff x="0" y="0"/>
          <a:chExt cx="0" cy="0"/>
        </a:xfrm>
      </p:grpSpPr>
      <p:sp>
        <p:nvSpPr>
          <p:cNvPr id="3" name="标题 2">
            <a:extLst>
              <a:ext uri="{FF2B5EF4-FFF2-40B4-BE49-F238E27FC236}">
                <a16:creationId xmlns:a16="http://schemas.microsoft.com/office/drawing/2014/main" id="{8E829CA0-5047-F409-8FF3-C60AF4202DB2}"/>
              </a:ext>
            </a:extLst>
          </p:cNvPr>
          <p:cNvSpPr>
            <a:spLocks noGrp="1"/>
          </p:cNvSpPr>
          <p:nvPr>
            <p:ph type="title"/>
          </p:nvPr>
        </p:nvSpPr>
        <p:spPr/>
        <p:txBody>
          <a:bodyPr>
            <a:normAutofit/>
          </a:bodyPr>
          <a:lstStyle/>
          <a:p>
            <a:r>
              <a:rPr lang="zh-CN" altLang="en-US" dirty="0"/>
              <a:t>使用场景</a:t>
            </a:r>
          </a:p>
        </p:txBody>
      </p:sp>
      <p:sp>
        <p:nvSpPr>
          <p:cNvPr id="9" name="内容占位符 1">
            <a:extLst>
              <a:ext uri="{FF2B5EF4-FFF2-40B4-BE49-F238E27FC236}">
                <a16:creationId xmlns:a16="http://schemas.microsoft.com/office/drawing/2014/main" id="{6538CB69-0C8C-1C11-129B-67F4B6121DDE}"/>
              </a:ext>
            </a:extLst>
          </p:cNvPr>
          <p:cNvSpPr txBox="1">
            <a:spLocks/>
          </p:cNvSpPr>
          <p:nvPr/>
        </p:nvSpPr>
        <p:spPr>
          <a:xfrm>
            <a:off x="285008" y="878774"/>
            <a:ext cx="11906991" cy="5979223"/>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None/>
            </a:pPr>
            <a:endParaRPr lang="zh-CN" altLang="en-US" dirty="0"/>
          </a:p>
        </p:txBody>
      </p:sp>
      <p:pic>
        <p:nvPicPr>
          <p:cNvPr id="18" name="图片 17">
            <a:extLst>
              <a:ext uri="{FF2B5EF4-FFF2-40B4-BE49-F238E27FC236}">
                <a16:creationId xmlns:a16="http://schemas.microsoft.com/office/drawing/2014/main" id="{79EE5C96-71F6-3D90-6939-E877F5C83828}"/>
              </a:ext>
            </a:extLst>
          </p:cNvPr>
          <p:cNvPicPr>
            <a:picLocks noChangeAspect="1"/>
          </p:cNvPicPr>
          <p:nvPr/>
        </p:nvPicPr>
        <p:blipFill>
          <a:blip r:embed="rId3"/>
          <a:stretch>
            <a:fillRect/>
          </a:stretch>
        </p:blipFill>
        <p:spPr>
          <a:xfrm>
            <a:off x="4633964" y="738895"/>
            <a:ext cx="7391780" cy="6001058"/>
          </a:xfrm>
          <a:prstGeom prst="rect">
            <a:avLst/>
          </a:prstGeom>
        </p:spPr>
      </p:pic>
      <p:sp>
        <p:nvSpPr>
          <p:cNvPr id="19" name="内容占位符 1">
            <a:extLst>
              <a:ext uri="{FF2B5EF4-FFF2-40B4-BE49-F238E27FC236}">
                <a16:creationId xmlns:a16="http://schemas.microsoft.com/office/drawing/2014/main" id="{D83B854B-731F-5B14-62FF-D89B05422F19}"/>
              </a:ext>
            </a:extLst>
          </p:cNvPr>
          <p:cNvSpPr txBox="1">
            <a:spLocks/>
          </p:cNvSpPr>
          <p:nvPr/>
        </p:nvSpPr>
        <p:spPr>
          <a:xfrm>
            <a:off x="285009" y="878775"/>
            <a:ext cx="4348955" cy="5665148"/>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400" b="0" dirty="0"/>
              <a:t>活性悬崖</a:t>
            </a:r>
            <a:endParaRPr lang="en-US" altLang="zh-CN" sz="2400" b="0" dirty="0"/>
          </a:p>
          <a:p>
            <a:r>
              <a:rPr lang="zh-CN" altLang="en-US" sz="2400" b="0" dirty="0"/>
              <a:t>根据分子指纹相似度，</a:t>
            </a:r>
            <a:r>
              <a:rPr lang="en-US" altLang="zh-CN" sz="2400" b="0" dirty="0" err="1"/>
              <a:t>Topomer</a:t>
            </a:r>
            <a:r>
              <a:rPr lang="zh-CN" altLang="en-US" sz="2400" b="0" dirty="0"/>
              <a:t>相似度，</a:t>
            </a:r>
            <a:r>
              <a:rPr lang="en-US" altLang="zh-CN" sz="2400" b="0" dirty="0"/>
              <a:t>MMPA</a:t>
            </a:r>
            <a:r>
              <a:rPr lang="zh-CN" altLang="en-US" sz="2400" b="0" dirty="0"/>
              <a:t>寻找活性下降较大的路径</a:t>
            </a:r>
          </a:p>
          <a:p>
            <a:endParaRPr lang="zh-CN" altLang="en-US" sz="2400" b="0" dirty="0"/>
          </a:p>
          <a:p>
            <a:endParaRPr lang="zh-CN" altLang="en-US" sz="2400" b="0" dirty="0"/>
          </a:p>
        </p:txBody>
      </p:sp>
    </p:spTree>
    <p:extLst>
      <p:ext uri="{BB962C8B-B14F-4D97-AF65-F5344CB8AC3E}">
        <p14:creationId xmlns:p14="http://schemas.microsoft.com/office/powerpoint/2010/main" val="29738493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7D619-29DC-C2EA-F74C-8950DD5F829E}"/>
            </a:ext>
          </a:extLst>
        </p:cNvPr>
        <p:cNvGrpSpPr/>
        <p:nvPr/>
      </p:nvGrpSpPr>
      <p:grpSpPr>
        <a:xfrm>
          <a:off x="0" y="0"/>
          <a:ext cx="0" cy="0"/>
          <a:chOff x="0" y="0"/>
          <a:chExt cx="0" cy="0"/>
        </a:xfrm>
      </p:grpSpPr>
      <p:sp>
        <p:nvSpPr>
          <p:cNvPr id="3" name="标题 2">
            <a:extLst>
              <a:ext uri="{FF2B5EF4-FFF2-40B4-BE49-F238E27FC236}">
                <a16:creationId xmlns:a16="http://schemas.microsoft.com/office/drawing/2014/main" id="{4AE79CE7-231F-FE7F-F90C-2845C326B689}"/>
              </a:ext>
            </a:extLst>
          </p:cNvPr>
          <p:cNvSpPr>
            <a:spLocks noGrp="1"/>
          </p:cNvSpPr>
          <p:nvPr>
            <p:ph type="title"/>
          </p:nvPr>
        </p:nvSpPr>
        <p:spPr/>
        <p:txBody>
          <a:bodyPr>
            <a:normAutofit/>
          </a:bodyPr>
          <a:lstStyle/>
          <a:p>
            <a:r>
              <a:rPr lang="zh-CN" altLang="en-US" dirty="0"/>
              <a:t>使用场景</a:t>
            </a:r>
            <a:r>
              <a:rPr lang="en-US" altLang="zh-CN" dirty="0"/>
              <a:t>(</a:t>
            </a:r>
            <a:r>
              <a:rPr lang="zh-CN" altLang="en-US" dirty="0"/>
              <a:t>非加和性</a:t>
            </a:r>
            <a:r>
              <a:rPr lang="en-US" altLang="zh-CN" dirty="0"/>
              <a:t>)</a:t>
            </a:r>
            <a:endParaRPr lang="zh-CN" altLang="en-US" dirty="0"/>
          </a:p>
        </p:txBody>
      </p:sp>
      <p:sp>
        <p:nvSpPr>
          <p:cNvPr id="9" name="内容占位符 1">
            <a:extLst>
              <a:ext uri="{FF2B5EF4-FFF2-40B4-BE49-F238E27FC236}">
                <a16:creationId xmlns:a16="http://schemas.microsoft.com/office/drawing/2014/main" id="{F3519C00-02E7-7498-A5C9-63DB9F3724FF}"/>
              </a:ext>
            </a:extLst>
          </p:cNvPr>
          <p:cNvSpPr txBox="1">
            <a:spLocks/>
          </p:cNvSpPr>
          <p:nvPr/>
        </p:nvSpPr>
        <p:spPr>
          <a:xfrm>
            <a:off x="285008" y="878774"/>
            <a:ext cx="11906991" cy="5979223"/>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None/>
            </a:pPr>
            <a:endParaRPr lang="zh-CN" altLang="en-US" dirty="0"/>
          </a:p>
        </p:txBody>
      </p:sp>
      <p:sp>
        <p:nvSpPr>
          <p:cNvPr id="2" name="椭圆 1">
            <a:extLst>
              <a:ext uri="{FF2B5EF4-FFF2-40B4-BE49-F238E27FC236}">
                <a16:creationId xmlns:a16="http://schemas.microsoft.com/office/drawing/2014/main" id="{FDA14C5B-0363-42FE-810B-864EFD9CA95E}"/>
              </a:ext>
            </a:extLst>
          </p:cNvPr>
          <p:cNvSpPr/>
          <p:nvPr/>
        </p:nvSpPr>
        <p:spPr>
          <a:xfrm>
            <a:off x="8234284" y="3262362"/>
            <a:ext cx="706244" cy="3651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n1</a:t>
            </a:r>
            <a:endParaRPr lang="zh-CN" altLang="en-US" dirty="0"/>
          </a:p>
        </p:txBody>
      </p:sp>
      <p:sp>
        <p:nvSpPr>
          <p:cNvPr id="4" name="椭圆 3">
            <a:extLst>
              <a:ext uri="{FF2B5EF4-FFF2-40B4-BE49-F238E27FC236}">
                <a16:creationId xmlns:a16="http://schemas.microsoft.com/office/drawing/2014/main" id="{637919B5-7112-6A22-6E89-7A9A3EEDE680}"/>
              </a:ext>
            </a:extLst>
          </p:cNvPr>
          <p:cNvSpPr/>
          <p:nvPr/>
        </p:nvSpPr>
        <p:spPr>
          <a:xfrm>
            <a:off x="10379035" y="3347855"/>
            <a:ext cx="706244" cy="3651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n3</a:t>
            </a:r>
            <a:endParaRPr lang="zh-CN" altLang="en-US" dirty="0"/>
          </a:p>
        </p:txBody>
      </p:sp>
      <p:sp>
        <p:nvSpPr>
          <p:cNvPr id="6" name="椭圆 5">
            <a:extLst>
              <a:ext uri="{FF2B5EF4-FFF2-40B4-BE49-F238E27FC236}">
                <a16:creationId xmlns:a16="http://schemas.microsoft.com/office/drawing/2014/main" id="{B26357DA-D1D4-8219-70EA-DF6802FBFA32}"/>
              </a:ext>
            </a:extLst>
          </p:cNvPr>
          <p:cNvSpPr/>
          <p:nvPr/>
        </p:nvSpPr>
        <p:spPr>
          <a:xfrm>
            <a:off x="9345689" y="3615339"/>
            <a:ext cx="706244" cy="3651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n4</a:t>
            </a:r>
            <a:endParaRPr lang="zh-CN" altLang="en-US" dirty="0"/>
          </a:p>
        </p:txBody>
      </p:sp>
      <p:sp>
        <p:nvSpPr>
          <p:cNvPr id="7" name="椭圆 6">
            <a:extLst>
              <a:ext uri="{FF2B5EF4-FFF2-40B4-BE49-F238E27FC236}">
                <a16:creationId xmlns:a16="http://schemas.microsoft.com/office/drawing/2014/main" id="{25B9DB38-B682-1578-F6A7-E6FDC404A0E4}"/>
              </a:ext>
            </a:extLst>
          </p:cNvPr>
          <p:cNvSpPr/>
          <p:nvPr/>
        </p:nvSpPr>
        <p:spPr>
          <a:xfrm>
            <a:off x="9345689" y="2975577"/>
            <a:ext cx="706244" cy="3651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n2</a:t>
            </a:r>
            <a:endParaRPr lang="zh-CN" altLang="en-US" dirty="0"/>
          </a:p>
        </p:txBody>
      </p:sp>
      <p:cxnSp>
        <p:nvCxnSpPr>
          <p:cNvPr id="8" name="直接箭头连接符 7">
            <a:extLst>
              <a:ext uri="{FF2B5EF4-FFF2-40B4-BE49-F238E27FC236}">
                <a16:creationId xmlns:a16="http://schemas.microsoft.com/office/drawing/2014/main" id="{5B906A7A-6EE2-4438-B47B-1CBB1B2E1D49}"/>
              </a:ext>
            </a:extLst>
          </p:cNvPr>
          <p:cNvCxnSpPr>
            <a:stCxn id="2" idx="0"/>
            <a:endCxn id="7" idx="2"/>
          </p:cNvCxnSpPr>
          <p:nvPr/>
        </p:nvCxnSpPr>
        <p:spPr>
          <a:xfrm flipV="1">
            <a:off x="8587406" y="3158140"/>
            <a:ext cx="758283" cy="1042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918753DB-2699-58A5-3623-61CC2DBE8DDB}"/>
              </a:ext>
            </a:extLst>
          </p:cNvPr>
          <p:cNvCxnSpPr>
            <a:endCxn id="6" idx="2"/>
          </p:cNvCxnSpPr>
          <p:nvPr/>
        </p:nvCxnSpPr>
        <p:spPr>
          <a:xfrm>
            <a:off x="8587406" y="3624339"/>
            <a:ext cx="758283" cy="1735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4FE2577B-40CA-CD18-0EC7-BD596F6E9A5C}"/>
              </a:ext>
            </a:extLst>
          </p:cNvPr>
          <p:cNvCxnSpPr>
            <a:stCxn id="7" idx="6"/>
            <a:endCxn id="4" idx="0"/>
          </p:cNvCxnSpPr>
          <p:nvPr/>
        </p:nvCxnSpPr>
        <p:spPr>
          <a:xfrm>
            <a:off x="10051933" y="3158140"/>
            <a:ext cx="680224" cy="189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8F4F8E7C-87FA-FDB2-4373-763CB9574A1F}"/>
              </a:ext>
            </a:extLst>
          </p:cNvPr>
          <p:cNvCxnSpPr>
            <a:stCxn id="6" idx="6"/>
            <a:endCxn id="4" idx="4"/>
          </p:cNvCxnSpPr>
          <p:nvPr/>
        </p:nvCxnSpPr>
        <p:spPr>
          <a:xfrm flipV="1">
            <a:off x="10051933" y="3712980"/>
            <a:ext cx="680224" cy="849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FE49288A-0BCC-9065-A054-77B38F1D8744}"/>
              </a:ext>
            </a:extLst>
          </p:cNvPr>
          <p:cNvSpPr txBox="1"/>
          <p:nvPr/>
        </p:nvSpPr>
        <p:spPr>
          <a:xfrm rot="21103154">
            <a:off x="8673505" y="2881262"/>
            <a:ext cx="583581" cy="369332"/>
          </a:xfrm>
          <a:prstGeom prst="rect">
            <a:avLst/>
          </a:prstGeom>
          <a:noFill/>
        </p:spPr>
        <p:txBody>
          <a:bodyPr wrap="square" rtlCol="0">
            <a:spAutoFit/>
          </a:bodyPr>
          <a:lstStyle/>
          <a:p>
            <a:pPr algn="ctr"/>
            <a:r>
              <a:rPr lang="en-US" altLang="zh-CN" dirty="0"/>
              <a:t>t1</a:t>
            </a:r>
            <a:endParaRPr lang="zh-CN" altLang="en-US" dirty="0"/>
          </a:p>
        </p:txBody>
      </p:sp>
      <p:sp>
        <p:nvSpPr>
          <p:cNvPr id="14" name="文本框 13">
            <a:extLst>
              <a:ext uri="{FF2B5EF4-FFF2-40B4-BE49-F238E27FC236}">
                <a16:creationId xmlns:a16="http://schemas.microsoft.com/office/drawing/2014/main" id="{64B6E6EC-3BEB-FC4E-E915-0F490F9B3B73}"/>
              </a:ext>
            </a:extLst>
          </p:cNvPr>
          <p:cNvSpPr txBox="1"/>
          <p:nvPr/>
        </p:nvSpPr>
        <p:spPr>
          <a:xfrm rot="21103154">
            <a:off x="10091568" y="3751219"/>
            <a:ext cx="583581" cy="369332"/>
          </a:xfrm>
          <a:prstGeom prst="rect">
            <a:avLst/>
          </a:prstGeom>
          <a:noFill/>
        </p:spPr>
        <p:txBody>
          <a:bodyPr wrap="square" rtlCol="0">
            <a:spAutoFit/>
          </a:bodyPr>
          <a:lstStyle/>
          <a:p>
            <a:pPr algn="ctr"/>
            <a:r>
              <a:rPr lang="en-US" altLang="zh-CN" dirty="0"/>
              <a:t>t4</a:t>
            </a:r>
            <a:endParaRPr lang="zh-CN" altLang="en-US" dirty="0"/>
          </a:p>
        </p:txBody>
      </p:sp>
      <p:sp>
        <p:nvSpPr>
          <p:cNvPr id="15" name="文本框 14">
            <a:extLst>
              <a:ext uri="{FF2B5EF4-FFF2-40B4-BE49-F238E27FC236}">
                <a16:creationId xmlns:a16="http://schemas.microsoft.com/office/drawing/2014/main" id="{92356151-4E43-3518-19A4-1B8FB08C8A96}"/>
              </a:ext>
            </a:extLst>
          </p:cNvPr>
          <p:cNvSpPr txBox="1"/>
          <p:nvPr/>
        </p:nvSpPr>
        <p:spPr>
          <a:xfrm rot="917934">
            <a:off x="10105260" y="2871691"/>
            <a:ext cx="583581" cy="369332"/>
          </a:xfrm>
          <a:prstGeom prst="rect">
            <a:avLst/>
          </a:prstGeom>
          <a:noFill/>
        </p:spPr>
        <p:txBody>
          <a:bodyPr wrap="square" rtlCol="0">
            <a:spAutoFit/>
          </a:bodyPr>
          <a:lstStyle/>
          <a:p>
            <a:pPr algn="ctr"/>
            <a:r>
              <a:rPr lang="en-US" altLang="zh-CN" dirty="0"/>
              <a:t>t2</a:t>
            </a:r>
            <a:endParaRPr lang="zh-CN" altLang="en-US" dirty="0"/>
          </a:p>
        </p:txBody>
      </p:sp>
      <p:sp>
        <p:nvSpPr>
          <p:cNvPr id="16" name="文本框 15">
            <a:extLst>
              <a:ext uri="{FF2B5EF4-FFF2-40B4-BE49-F238E27FC236}">
                <a16:creationId xmlns:a16="http://schemas.microsoft.com/office/drawing/2014/main" id="{E815DD57-5869-DB82-D7D5-B6F78B17D7C6}"/>
              </a:ext>
            </a:extLst>
          </p:cNvPr>
          <p:cNvSpPr txBox="1"/>
          <p:nvPr/>
        </p:nvSpPr>
        <p:spPr>
          <a:xfrm rot="743620">
            <a:off x="8672279" y="3726458"/>
            <a:ext cx="583581" cy="369332"/>
          </a:xfrm>
          <a:prstGeom prst="rect">
            <a:avLst/>
          </a:prstGeom>
          <a:noFill/>
        </p:spPr>
        <p:txBody>
          <a:bodyPr wrap="square" rtlCol="0">
            <a:spAutoFit/>
          </a:bodyPr>
          <a:lstStyle/>
          <a:p>
            <a:pPr algn="ctr"/>
            <a:r>
              <a:rPr lang="en-US" altLang="zh-CN" dirty="0"/>
              <a:t>t3</a:t>
            </a:r>
            <a:endParaRPr lang="zh-CN" altLang="en-US" dirty="0"/>
          </a:p>
        </p:txBody>
      </p:sp>
      <p:pic>
        <p:nvPicPr>
          <p:cNvPr id="17" name="图片 16">
            <a:extLst>
              <a:ext uri="{FF2B5EF4-FFF2-40B4-BE49-F238E27FC236}">
                <a16:creationId xmlns:a16="http://schemas.microsoft.com/office/drawing/2014/main" id="{67782539-8899-5AD0-4D72-3AD0956E05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4221"/>
            <a:ext cx="6925586" cy="4998055"/>
          </a:xfrm>
          <a:prstGeom prst="rect">
            <a:avLst/>
          </a:prstGeom>
        </p:spPr>
      </p:pic>
      <p:sp>
        <p:nvSpPr>
          <p:cNvPr id="18" name="文本框 17">
            <a:extLst>
              <a:ext uri="{FF2B5EF4-FFF2-40B4-BE49-F238E27FC236}">
                <a16:creationId xmlns:a16="http://schemas.microsoft.com/office/drawing/2014/main" id="{3BFC1691-723B-2932-BC55-B8AACA2B44FF}"/>
              </a:ext>
            </a:extLst>
          </p:cNvPr>
          <p:cNvSpPr txBox="1"/>
          <p:nvPr/>
        </p:nvSpPr>
        <p:spPr>
          <a:xfrm>
            <a:off x="166256" y="910361"/>
            <a:ext cx="11681187" cy="1046440"/>
          </a:xfrm>
          <a:prstGeom prst="rect">
            <a:avLst/>
          </a:prstGeom>
          <a:noFill/>
        </p:spPr>
        <p:txBody>
          <a:bodyPr wrap="square" rtlCol="0">
            <a:spAutoFit/>
          </a:bodyPr>
          <a:lstStyle/>
          <a:p>
            <a:pPr>
              <a:buNone/>
            </a:pPr>
            <a:r>
              <a:rPr lang="zh-CN" altLang="en-US" sz="2200" b="0" i="0" dirty="0">
                <a:effectLst/>
                <a:latin typeface="微软雅黑" panose="020B0503020204020204" pitchFamily="34" charset="-122"/>
                <a:ea typeface="微软雅黑" panose="020B0503020204020204" pitchFamily="34" charset="-122"/>
              </a:rPr>
              <a:t>在构效关系（</a:t>
            </a:r>
            <a:r>
              <a:rPr lang="en-US" altLang="zh-CN" sz="2200" b="0" i="0" dirty="0">
                <a:effectLst/>
                <a:latin typeface="微软雅黑" panose="020B0503020204020204" pitchFamily="34" charset="-122"/>
                <a:ea typeface="微软雅黑" panose="020B0503020204020204" pitchFamily="34" charset="-122"/>
              </a:rPr>
              <a:t>SAR</a:t>
            </a:r>
            <a:r>
              <a:rPr lang="zh-CN" altLang="en-US" sz="2200" b="0" i="0" dirty="0">
                <a:effectLst/>
                <a:latin typeface="微软雅黑" panose="020B0503020204020204" pitchFamily="34" charset="-122"/>
                <a:ea typeface="微软雅黑" panose="020B0503020204020204" pitchFamily="34" charset="-122"/>
              </a:rPr>
              <a:t>）分析中，</a:t>
            </a:r>
            <a:r>
              <a:rPr lang="en-US" altLang="zh-CN" sz="2200" b="0" i="0" dirty="0">
                <a:effectLst/>
                <a:latin typeface="微软雅黑" panose="020B0503020204020204" pitchFamily="34" charset="-122"/>
                <a:ea typeface="微软雅黑" panose="020B0503020204020204" pitchFamily="34" charset="-122"/>
              </a:rPr>
              <a:t>"</a:t>
            </a:r>
            <a:r>
              <a:rPr lang="zh-CN" altLang="en-US" sz="2200" b="0" i="0" dirty="0">
                <a:effectLst/>
                <a:latin typeface="微软雅黑" panose="020B0503020204020204" pitchFamily="34" charset="-122"/>
                <a:ea typeface="微软雅黑" panose="020B0503020204020204" pitchFamily="34" charset="-122"/>
              </a:rPr>
              <a:t>非加和性</a:t>
            </a:r>
            <a:r>
              <a:rPr lang="en-US" altLang="zh-CN" sz="2200" b="0" i="0" dirty="0">
                <a:effectLst/>
                <a:latin typeface="微软雅黑" panose="020B0503020204020204" pitchFamily="34" charset="-122"/>
                <a:ea typeface="微软雅黑" panose="020B0503020204020204" pitchFamily="34" charset="-122"/>
              </a:rPr>
              <a:t>"</a:t>
            </a:r>
            <a:r>
              <a:rPr lang="zh-CN" altLang="en-US" sz="2200" b="0" i="0" dirty="0">
                <a:effectLst/>
                <a:latin typeface="微软雅黑" panose="020B0503020204020204" pitchFamily="34" charset="-122"/>
                <a:ea typeface="微软雅黑" panose="020B0503020204020204" pitchFamily="34" charset="-122"/>
              </a:rPr>
              <a:t>指同一分子骨架上，某个取代基对生物活性的影响会因另一取代基的存在而发生显著改变</a:t>
            </a:r>
            <a:endParaRPr lang="en-US" altLang="zh-CN" sz="2200" dirty="0">
              <a:solidFill>
                <a:srgbClr val="000000"/>
              </a:solidFill>
              <a:effectLst/>
              <a:latin typeface="微软雅黑" panose="020B0503020204020204" pitchFamily="34" charset="-122"/>
              <a:ea typeface="微软雅黑" panose="020B0503020204020204" pitchFamily="34" charset="-122"/>
            </a:endParaRPr>
          </a:p>
          <a:p>
            <a:pPr>
              <a:buNone/>
            </a:pPr>
            <a:r>
              <a:rPr lang="en-US" altLang="zh-CN" sz="1800" dirty="0">
                <a:solidFill>
                  <a:srgbClr val="000000"/>
                </a:solidFill>
                <a:effectLst/>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C84237AF-2F4C-1343-3F3C-C22D75BA5F6E}"/>
              </a:ext>
            </a:extLst>
          </p:cNvPr>
          <p:cNvSpPr txBox="1"/>
          <p:nvPr/>
        </p:nvSpPr>
        <p:spPr>
          <a:xfrm>
            <a:off x="6654985" y="4731756"/>
            <a:ext cx="5740841" cy="738664"/>
          </a:xfrm>
          <a:prstGeom prst="rect">
            <a:avLst/>
          </a:prstGeom>
          <a:noFill/>
        </p:spPr>
        <p:txBody>
          <a:bodyPr wrap="square" rtlCol="0">
            <a:spAutoFit/>
          </a:bodyPr>
          <a:lstStyle/>
          <a:p>
            <a:r>
              <a:rPr lang="en-US" altLang="zh-CN" sz="1400" dirty="0">
                <a:solidFill>
                  <a:srgbClr val="000000"/>
                </a:solidFill>
                <a:effectLst/>
                <a:latin typeface="微软雅黑" panose="020B0503020204020204" pitchFamily="34" charset="-122"/>
                <a:ea typeface="微软雅黑" panose="020B0503020204020204" pitchFamily="34" charset="-122"/>
              </a:rPr>
              <a:t>(n3.activity-n4.activity)-(n2.activity-n1.activity) as </a:t>
            </a:r>
            <a:r>
              <a:rPr lang="en-US" altLang="zh-CN" sz="1400" dirty="0" err="1">
                <a:solidFill>
                  <a:srgbClr val="000000"/>
                </a:solidFill>
                <a:effectLst/>
                <a:latin typeface="微软雅黑" panose="020B0503020204020204" pitchFamily="34" charset="-122"/>
                <a:ea typeface="微软雅黑" panose="020B0503020204020204" pitchFamily="34" charset="-122"/>
              </a:rPr>
              <a:t>Nonadditivity</a:t>
            </a:r>
            <a:r>
              <a:rPr lang="en-US" altLang="zh-CN" sz="1400" dirty="0">
                <a:solidFill>
                  <a:srgbClr val="000000"/>
                </a:solidFill>
                <a:effectLst/>
                <a:latin typeface="微软雅黑" panose="020B0503020204020204" pitchFamily="34" charset="-122"/>
                <a:ea typeface="微软雅黑" panose="020B0503020204020204" pitchFamily="34" charset="-122"/>
              </a:rPr>
              <a:t>;     </a:t>
            </a:r>
          </a:p>
          <a:p>
            <a:r>
              <a:rPr lang="en-US" altLang="zh-CN" sz="1400" dirty="0">
                <a:solidFill>
                  <a:srgbClr val="000000"/>
                </a:solidFill>
                <a:effectLst/>
                <a:latin typeface="微软雅黑" panose="020B0503020204020204" pitchFamily="34" charset="-122"/>
                <a:ea typeface="微软雅黑" panose="020B0503020204020204" pitchFamily="34" charset="-122"/>
              </a:rPr>
              <a:t>t1.smiles=t4.smiles; t2.smiles=t3.smiles</a:t>
            </a:r>
            <a:endParaRPr lang="en-US" altLang="zh-CN" sz="1400" dirty="0">
              <a:latin typeface="微软雅黑" panose="020B0503020204020204" pitchFamily="34" charset="-122"/>
              <a:ea typeface="微软雅黑" panose="020B0503020204020204" pitchFamily="34" charset="-122"/>
            </a:endParaRPr>
          </a:p>
          <a:p>
            <a:pPr algn="l"/>
            <a:endParaRPr lang="zh-CN" altLang="en-US" sz="1400" dirty="0"/>
          </a:p>
        </p:txBody>
      </p:sp>
    </p:spTree>
    <p:extLst>
      <p:ext uri="{BB962C8B-B14F-4D97-AF65-F5344CB8AC3E}">
        <p14:creationId xmlns:p14="http://schemas.microsoft.com/office/powerpoint/2010/main" val="1452484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总结</a:t>
            </a:r>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10912516"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800" dirty="0"/>
              <a:t>首次使用图数据库做</a:t>
            </a:r>
            <a:r>
              <a:rPr lang="en-US" altLang="zh-CN" sz="2800" dirty="0"/>
              <a:t>SAR</a:t>
            </a:r>
            <a:r>
              <a:rPr lang="zh-CN" altLang="en-US" sz="2800" dirty="0"/>
              <a:t>分析，较为直观地展现分子间的关系</a:t>
            </a:r>
            <a:endParaRPr lang="en-US" altLang="zh-CN" sz="2800" dirty="0"/>
          </a:p>
          <a:p>
            <a:r>
              <a:rPr lang="zh-CN" altLang="en-US" sz="2800" dirty="0"/>
              <a:t>但是数据量较小，且提出的场景没有给出明确的意义</a:t>
            </a:r>
            <a:endParaRPr lang="en-US" altLang="zh-CN" sz="2500" dirty="0"/>
          </a:p>
        </p:txBody>
      </p:sp>
      <p:sp>
        <p:nvSpPr>
          <p:cNvPr id="5" name="文本框 4">
            <a:extLst>
              <a:ext uri="{FF2B5EF4-FFF2-40B4-BE49-F238E27FC236}">
                <a16:creationId xmlns:a16="http://schemas.microsoft.com/office/drawing/2014/main" id="{283E777F-B499-48DB-975E-2029502EA372}"/>
              </a:ext>
            </a:extLst>
          </p:cNvPr>
          <p:cNvSpPr txBox="1"/>
          <p:nvPr/>
        </p:nvSpPr>
        <p:spPr>
          <a:xfrm>
            <a:off x="4308530" y="4812225"/>
            <a:ext cx="85240" cy="246221"/>
          </a:xfrm>
          <a:prstGeom prst="rect">
            <a:avLst/>
          </a:prstGeom>
          <a:solidFill>
            <a:schemeClr val="bg1"/>
          </a:solidFill>
        </p:spPr>
        <p:txBody>
          <a:bodyPr wrap="square" rtlCol="0">
            <a:spAutoFit/>
          </a:bodyPr>
          <a:lstStyle/>
          <a:p>
            <a:pPr algn="l"/>
            <a:endParaRPr lang="zh-CN" altLang="en-US" sz="1000" dirty="0">
              <a:solidFill>
                <a:srgbClr val="A3A6CC"/>
              </a:solidFill>
            </a:endParaRPr>
          </a:p>
        </p:txBody>
      </p:sp>
    </p:spTree>
    <p:extLst>
      <p:ext uri="{BB962C8B-B14F-4D97-AF65-F5344CB8AC3E}">
        <p14:creationId xmlns:p14="http://schemas.microsoft.com/office/powerpoint/2010/main" val="24405715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0552A9-1055-43C7-99F5-70041843DD71}"/>
              </a:ext>
            </a:extLst>
          </p:cNvPr>
          <p:cNvSpPr>
            <a:spLocks noGrp="1"/>
          </p:cNvSpPr>
          <p:nvPr>
            <p:ph type="ctrTitle"/>
          </p:nvPr>
        </p:nvSpPr>
        <p:spPr/>
        <p:txBody>
          <a:bodyPr/>
          <a:lstStyle/>
          <a:p>
            <a:r>
              <a:rPr lang="zh-CN" altLang="en-US" dirty="0"/>
              <a:t>谢谢聆听！</a:t>
            </a:r>
          </a:p>
        </p:txBody>
      </p:sp>
    </p:spTree>
    <p:extLst>
      <p:ext uri="{BB962C8B-B14F-4D97-AF65-F5344CB8AC3E}">
        <p14:creationId xmlns:p14="http://schemas.microsoft.com/office/powerpoint/2010/main" val="3850368703"/>
      </p:ext>
    </p:extLst>
  </p:cSld>
  <p:clrMapOvr>
    <a:masterClrMapping/>
  </p:clrMapOvr>
</p:sld>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rgbClr val="FF0000"/>
          </a:solidFill>
        </a:ln>
      </a:spPr>
      <a:bodyPr wrap="square" rtlCol="0" anchor="ctr">
        <a:spAutoFit/>
      </a:bodyPr>
      <a:lstStyle>
        <a:defPPr algn="ctr">
          <a:defRPr dirty="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1816</TotalTime>
  <Words>1556</Words>
  <Application>Microsoft Office PowerPoint</Application>
  <PresentationFormat>宽屏</PresentationFormat>
  <Paragraphs>80</Paragraphs>
  <Slides>11</Slides>
  <Notes>11</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11</vt:i4>
      </vt:variant>
    </vt:vector>
  </HeadingPairs>
  <TitlesOfParts>
    <vt:vector size="22" baseType="lpstr">
      <vt:lpstr>-apple-system</vt:lpstr>
      <vt:lpstr>DeepSeek-CJK-patch</vt:lpstr>
      <vt:lpstr>等线</vt:lpstr>
      <vt:lpstr>微软雅黑</vt:lpstr>
      <vt:lpstr>Arial</vt:lpstr>
      <vt:lpstr>Calibri</vt:lpstr>
      <vt:lpstr>Open Sans</vt:lpstr>
      <vt:lpstr>Times New Roman</vt:lpstr>
      <vt:lpstr>Wingdings</vt:lpstr>
      <vt:lpstr>WPS</vt:lpstr>
      <vt:lpstr>1_Office 主题​​</vt:lpstr>
      <vt:lpstr>PowerPoint 演示文稿</vt:lpstr>
      <vt:lpstr>动机</vt:lpstr>
      <vt:lpstr>MMPA(Matched molecular pair analysis, 匹配分子对分析)</vt:lpstr>
      <vt:lpstr>建库</vt:lpstr>
      <vt:lpstr>建库</vt:lpstr>
      <vt:lpstr>图数据库Schema</vt:lpstr>
      <vt:lpstr>图数据库</vt:lpstr>
      <vt:lpstr>使用场景</vt:lpstr>
      <vt:lpstr>使用场景(非加和性)</vt:lpstr>
      <vt:lpstr>总结</vt:lpstr>
      <vt:lpstr>谢谢聆听！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chaijun xu</cp:lastModifiedBy>
  <cp:revision>51</cp:revision>
  <dcterms:created xsi:type="dcterms:W3CDTF">2023-08-09T12:44:55Z</dcterms:created>
  <dcterms:modified xsi:type="dcterms:W3CDTF">2025-05-07T09:21:31Z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2052-12.1.0.15259</vt:lpwstr>
  </property>
</Properties>
</file>