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2"/>
  </p:notesMasterIdLst>
  <p:sldIdLst>
    <p:sldId id="2087" r:id="rId2"/>
    <p:sldId id="2074" r:id="rId3"/>
    <p:sldId id="2076" r:id="rId4"/>
    <p:sldId id="2075" r:id="rId5"/>
    <p:sldId id="2077" r:id="rId6"/>
    <p:sldId id="2078" r:id="rId7"/>
    <p:sldId id="2079" r:id="rId8"/>
    <p:sldId id="2088" r:id="rId9"/>
    <p:sldId id="2080" r:id="rId10"/>
    <p:sldId id="2089" r:id="rId11"/>
    <p:sldId id="2081" r:id="rId12"/>
    <p:sldId id="2082" r:id="rId13"/>
    <p:sldId id="2090" r:id="rId14"/>
    <p:sldId id="2083" r:id="rId15"/>
    <p:sldId id="2084" r:id="rId16"/>
    <p:sldId id="2091" r:id="rId17"/>
    <p:sldId id="2092" r:id="rId18"/>
    <p:sldId id="2086" r:id="rId19"/>
    <p:sldId id="2085" r:id="rId20"/>
    <p:sldId id="2073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6" d="100"/>
          <a:sy n="156" d="100"/>
        </p:scale>
        <p:origin x="444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4A702-2D84-45A1-AAA1-DE488EF3222F}" type="datetimeFigureOut">
              <a:rPr lang="zh-CN" altLang="en-US" smtClean="0"/>
              <a:t>2025/6/15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3A6CEE-9D65-4819-83B1-A79597DE76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12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961786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65098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988226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369577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/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/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/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/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0202865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 dirty="0"/>
              <a:t>QCCD Compilation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80626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 dirty="0"/>
              <a:t>QCCD Compilation</a:t>
            </a:r>
            <a:endParaRPr lang="zh-CN" altLang="en-US" dirty="0"/>
          </a:p>
        </p:txBody>
      </p:sp>
      <p:sp>
        <p:nvSpPr>
          <p:cNvPr id="8" name="平行四边形 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sp>
        <p:nvSpPr>
          <p:cNvPr id="1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509338179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 dirty="0"/>
              <a:t>QCCD Compilation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606530"/>
            <a:chOff x="644126" y="141402"/>
            <a:chExt cx="9910991" cy="606530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 userDrawn="1"/>
          </p:nvSpPr>
          <p:spPr>
            <a:xfrm>
              <a:off x="2973989" y="148419"/>
              <a:ext cx="2914143" cy="59951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14" hasCustomPrompt="1"/>
          </p:nvPr>
        </p:nvSpPr>
        <p:spPr>
          <a:xfrm>
            <a:off x="2978344" y="154126"/>
            <a:ext cx="2636403" cy="599513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流程</a:t>
            </a:r>
            <a:r>
              <a:rPr lang="en-US" altLang="zh-CN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2</a:t>
            </a:r>
            <a:endParaRPr lang="zh-CN" altLang="en-US" dirty="0"/>
          </a:p>
        </p:txBody>
      </p:sp>
      <p:sp>
        <p:nvSpPr>
          <p:cNvPr id="33" name="内容占位符 32"/>
          <p:cNvSpPr>
            <a:spLocks noGrp="1"/>
          </p:cNvSpPr>
          <p:nvPr>
            <p:ph sz="quarter" idx="15" hasCustomPrompt="1"/>
          </p:nvPr>
        </p:nvSpPr>
        <p:spPr>
          <a:xfrm>
            <a:off x="5721534" y="2294009"/>
            <a:ext cx="2642210" cy="578250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352897265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 dirty="0"/>
              <a:t>QCCD Compilation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160980972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 dirty="0"/>
              <a:t>QCCD Compilation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374852338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 dirty="0"/>
              <a:t>QCCD Compilation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4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5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6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781063496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44511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XX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YY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 dirty="0"/>
              <a:t>QCCD Compilation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172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rxiv.org/abs/2504.17886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4F94EDD-91CF-E366-4A45-0090041540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内容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997F20-9291-F22E-D48C-7B919428457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1705077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论文阅读：</a:t>
            </a:r>
            <a:r>
              <a:rPr lang="en-US" altLang="zh-CN" sz="2400" dirty="0" err="1"/>
              <a:t>TrapSIMD</a:t>
            </a:r>
            <a:r>
              <a:rPr lang="en-US" altLang="zh-CN" sz="2400" dirty="0"/>
              <a:t>: SIMD-Aware Compiler Optimization for 2D Trapped-Ion Quantum Machines [</a:t>
            </a:r>
            <a:r>
              <a:rPr lang="en-US" altLang="zh-CN" sz="2400" dirty="0">
                <a:hlinkClick r:id="rId2"/>
              </a:rPr>
              <a:t>arxiv 2025</a:t>
            </a:r>
            <a:r>
              <a:rPr lang="en-US" altLang="zh-CN" sz="2400" dirty="0"/>
              <a:t>]</a:t>
            </a:r>
          </a:p>
          <a:p>
            <a:r>
              <a:rPr lang="zh-CN" altLang="en-US" sz="2400" dirty="0"/>
              <a:t>思考：局限性，改进思路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C1134F9-0FE7-FB61-AB0A-15AB3A6436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7BD9DDD-0AB3-0BF2-7086-5FA300A5A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88" y="2507841"/>
            <a:ext cx="7346848" cy="428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476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C2900AB-0782-AAF4-A7D7-072133CD6CDD}"/>
              </a:ext>
            </a:extLst>
          </p:cNvPr>
          <p:cNvSpPr txBox="1"/>
          <p:nvPr/>
        </p:nvSpPr>
        <p:spPr>
          <a:xfrm>
            <a:off x="6477000" y="1724623"/>
            <a:ext cx="2636520" cy="3408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/>
              <a:t>硬件模型</a:t>
            </a:r>
            <a:endParaRPr lang="en-US" altLang="zh-CN" sz="2800" dirty="0"/>
          </a:p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</a:rPr>
              <a:t>编译框架</a:t>
            </a:r>
            <a:endParaRPr lang="en-US" altLang="zh-CN" sz="2800" dirty="0">
              <a:solidFill>
                <a:schemeClr val="bg1">
                  <a:lumMod val="75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</a:rPr>
              <a:t>指令聚合</a:t>
            </a:r>
            <a:endParaRPr lang="en-US" altLang="zh-CN" sz="2800" dirty="0">
              <a:solidFill>
                <a:schemeClr val="bg1">
                  <a:lumMod val="75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</a:rPr>
              <a:t>调度策略</a:t>
            </a:r>
          </a:p>
        </p:txBody>
      </p:sp>
    </p:spTree>
    <p:extLst>
      <p:ext uri="{BB962C8B-B14F-4D97-AF65-F5344CB8AC3E}">
        <p14:creationId xmlns:p14="http://schemas.microsoft.com/office/powerpoint/2010/main" val="2448818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4B48CBE-EF5A-799F-0CBE-E07ECC5180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原子操作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E22293-3C8E-A89F-6A19-71DC8904916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altLang="zh-CN" dirty="0"/>
              <a:t>Shift: </a:t>
            </a:r>
            <a:r>
              <a:rPr lang="zh-CN" altLang="en-US" dirty="0"/>
              <a:t>将量子比特移动到相邻的空闲位置</a:t>
            </a:r>
            <a:endParaRPr lang="en-US" altLang="zh-CN" dirty="0"/>
          </a:p>
          <a:p>
            <a:r>
              <a:rPr lang="en-US" altLang="zh-CN" dirty="0"/>
              <a:t>Swap:</a:t>
            </a:r>
            <a:r>
              <a:rPr lang="zh-CN" altLang="en-US" dirty="0"/>
              <a:t> 两个相邻的量子比特交换位置</a:t>
            </a:r>
            <a:endParaRPr lang="en-US" altLang="zh-CN" dirty="0"/>
          </a:p>
          <a:p>
            <a:r>
              <a:rPr lang="en-US" altLang="zh-CN" dirty="0"/>
              <a:t>Intra: </a:t>
            </a:r>
            <a:r>
              <a:rPr lang="zh-CN" altLang="en-US" dirty="0"/>
              <a:t>臂内操作</a:t>
            </a:r>
            <a:endParaRPr lang="en-US" altLang="zh-CN" dirty="0"/>
          </a:p>
          <a:p>
            <a:r>
              <a:rPr lang="en-US" altLang="zh-CN" dirty="0"/>
              <a:t>Inter:</a:t>
            </a:r>
            <a:r>
              <a:rPr lang="zh-CN" altLang="en-US" dirty="0"/>
              <a:t> 从一个臂到相邻的臂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AF6918B-1D09-4B4E-A126-8155847C3A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7A4C76D-F47A-EE4E-584C-E3FE51D2E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014" y="3429000"/>
            <a:ext cx="771525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473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55ECC5A-4364-CB6C-9EB1-CA7476495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同步机制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4005A0-5266-5151-ED67-0CC3B7B8B77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802765"/>
            <a:ext cx="11136976" cy="2042034"/>
          </a:xfrm>
        </p:spPr>
        <p:txBody>
          <a:bodyPr/>
          <a:lstStyle/>
          <a:p>
            <a:r>
              <a:rPr lang="zh-CN" altLang="en-US" dirty="0"/>
              <a:t>不同方向的跨阱操作不能并行</a:t>
            </a:r>
            <a:endParaRPr lang="en-US" altLang="zh-CN" dirty="0"/>
          </a:p>
          <a:p>
            <a:r>
              <a:rPr lang="zh-CN" altLang="en-US" dirty="0"/>
              <a:t>不同类型的跨阱（</a:t>
            </a:r>
            <a:r>
              <a:rPr lang="en-US" altLang="zh-CN" dirty="0"/>
              <a:t>shift, swap</a:t>
            </a:r>
            <a:r>
              <a:rPr lang="zh-CN" altLang="en-US" dirty="0"/>
              <a:t>）操作不能并行</a:t>
            </a:r>
            <a:endParaRPr lang="en-US" altLang="zh-CN" dirty="0"/>
          </a:p>
          <a:p>
            <a:r>
              <a:rPr lang="zh-CN" altLang="en-US" dirty="0"/>
              <a:t>跨阱操作和阱内操作不能并行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3DEB06-CE80-E765-582A-E46166AFD4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A6FE6FC-E38C-9FB6-2AF2-0001011DE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3429000"/>
            <a:ext cx="771525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40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F439F17-A159-1EA2-7913-5C1BF7F406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SIMD</a:t>
            </a:r>
            <a:r>
              <a:rPr lang="zh-CN" altLang="en-US" dirty="0"/>
              <a:t>指令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5A28FE-111B-32BB-BE41-C3E2E79F710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802765"/>
            <a:ext cx="11136976" cy="1708750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Segmented Intra-trap Shift SIMD (S3): </a:t>
            </a:r>
            <a:r>
              <a:rPr lang="zh-CN" altLang="en-US" sz="2400" dirty="0"/>
              <a:t>一条臂内连续多个量子比特同时向同一个方向移动</a:t>
            </a:r>
            <a:endParaRPr lang="en-US" altLang="zh-CN" sz="2400" dirty="0"/>
          </a:p>
          <a:p>
            <a:r>
              <a:rPr lang="en-US" altLang="zh-CN" sz="2400" dirty="0"/>
              <a:t>Global Junction Transfer SIMD (JT-SIMD): </a:t>
            </a:r>
            <a:r>
              <a:rPr lang="zh-CN" altLang="en-US" sz="2400" dirty="0"/>
              <a:t>所有</a:t>
            </a:r>
            <a:r>
              <a:rPr lang="en-US" altLang="zh-CN" sz="2400" dirty="0"/>
              <a:t>Junction</a:t>
            </a:r>
            <a:r>
              <a:rPr lang="zh-CN" altLang="en-US" sz="2400" dirty="0"/>
              <a:t>同时执行相同的操作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2766C9D-E8FC-489E-B7DB-8575EDB0EC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D76B9F3-AAD3-EC7E-8FF2-ECF1A72DD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25" y="2694193"/>
            <a:ext cx="9474149" cy="347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28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30006CC-9FB7-AD51-4B47-25B3BF0CB7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硬件拓扑图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EBEE45-F413-455C-4685-E22E91D920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6990767" cy="5553587"/>
          </a:xfrm>
        </p:spPr>
        <p:txBody>
          <a:bodyPr/>
          <a:lstStyle/>
          <a:p>
            <a:r>
              <a:rPr lang="en-US" altLang="zh-CN" dirty="0"/>
              <a:t>Dynamic Switchable</a:t>
            </a:r>
          </a:p>
          <a:p>
            <a:pPr lvl="1"/>
            <a:r>
              <a:rPr lang="en-US" altLang="zh-CN" dirty="0"/>
              <a:t>Intra model: </a:t>
            </a:r>
            <a:r>
              <a:rPr lang="zh-CN" altLang="en-US" dirty="0"/>
              <a:t>隐藏 </a:t>
            </a:r>
            <a:r>
              <a:rPr lang="en-US" altLang="zh-CN" dirty="0"/>
              <a:t>junction</a:t>
            </a:r>
            <a:r>
              <a:rPr lang="zh-CN" altLang="en-US" dirty="0"/>
              <a:t>，仅显示阱内耦合</a:t>
            </a:r>
            <a:endParaRPr lang="en-US" altLang="zh-CN" dirty="0"/>
          </a:p>
          <a:p>
            <a:pPr lvl="1"/>
            <a:r>
              <a:rPr lang="en-US" altLang="zh-CN" dirty="0"/>
              <a:t>Inter model: </a:t>
            </a:r>
            <a:r>
              <a:rPr lang="zh-CN" altLang="en-US" dirty="0"/>
              <a:t>仅显示跨阱的边</a:t>
            </a:r>
            <a:endParaRPr lang="en-US" altLang="zh-CN" dirty="0"/>
          </a:p>
          <a:p>
            <a:pPr lvl="1"/>
            <a:r>
              <a:rPr lang="zh-CN" altLang="en-US" dirty="0"/>
              <a:t>目的：防止阱内操作和跨阱操作并行</a:t>
            </a:r>
            <a:endParaRPr lang="en-US" altLang="zh-CN" dirty="0"/>
          </a:p>
          <a:p>
            <a:r>
              <a:rPr lang="en-US" altLang="zh-CN" dirty="0"/>
              <a:t>Gate Zone integrated</a:t>
            </a:r>
          </a:p>
          <a:p>
            <a:pPr lvl="1"/>
            <a:r>
              <a:rPr lang="zh-CN" altLang="en-US" dirty="0"/>
              <a:t>标记了门区域</a:t>
            </a:r>
            <a:endParaRPr lang="en-US" altLang="zh-CN" dirty="0"/>
          </a:p>
          <a:p>
            <a:r>
              <a:rPr lang="en-US" altLang="zh-CN" dirty="0"/>
              <a:t>Configurable Trap and Junction Topology</a:t>
            </a:r>
          </a:p>
          <a:p>
            <a:pPr lvl="1"/>
            <a:r>
              <a:rPr lang="zh-CN" altLang="en-US" dirty="0"/>
              <a:t>拓扑结构和门区域的密度可配置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499444A-B36A-4359-A502-A61A0053B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62F9D96-E962-F3C8-0AB4-7F6526D32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1517" y="865853"/>
            <a:ext cx="371475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86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281910F-AF36-14A7-04ED-0C5874CA79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改进思路：兼容性更好的模型</a:t>
            </a:r>
            <a:endParaRPr lang="en-US" alt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A639A5-5CDE-BE5F-F258-7F4D2E7F418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资源感知的：控制器的数量，各自支持什么样的控制。根据可用的资源来调度指令，确保生成的方案是可行性。</a:t>
            </a:r>
            <a:endParaRPr lang="en-US" altLang="zh-CN" dirty="0"/>
          </a:p>
          <a:p>
            <a:r>
              <a:rPr lang="zh-CN" altLang="en-US" dirty="0"/>
              <a:t>同步机制可配置：不去规定，而是采用配置文件描述。比如</a:t>
            </a:r>
            <a:r>
              <a:rPr lang="en-US" altLang="zh-CN" dirty="0"/>
              <a:t>x</a:t>
            </a:r>
            <a:r>
              <a:rPr lang="zh-CN" altLang="en-US" dirty="0"/>
              <a:t>个</a:t>
            </a:r>
            <a:r>
              <a:rPr lang="en-US" altLang="zh-CN" dirty="0"/>
              <a:t>junction</a:t>
            </a:r>
            <a:r>
              <a:rPr lang="zh-CN" altLang="en-US" dirty="0"/>
              <a:t>为一组，每一组单独控制？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6F07A44-4DA9-87AD-91DD-457FE9A47A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4351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C2900AB-0782-AAF4-A7D7-072133CD6CDD}"/>
              </a:ext>
            </a:extLst>
          </p:cNvPr>
          <p:cNvSpPr txBox="1"/>
          <p:nvPr/>
        </p:nvSpPr>
        <p:spPr>
          <a:xfrm>
            <a:off x="6477000" y="1724623"/>
            <a:ext cx="2636520" cy="3408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</a:rPr>
              <a:t>硬件模型</a:t>
            </a:r>
            <a:endParaRPr lang="en-US" altLang="zh-CN" sz="2800" dirty="0">
              <a:solidFill>
                <a:schemeClr val="bg1">
                  <a:lumMod val="75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/>
              <a:t>编译框架</a:t>
            </a:r>
            <a:endParaRPr lang="en-US" altLang="zh-CN" sz="2800" dirty="0"/>
          </a:p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</a:rPr>
              <a:t>指令聚合</a:t>
            </a:r>
            <a:endParaRPr lang="en-US" altLang="zh-CN" sz="2800" dirty="0">
              <a:solidFill>
                <a:schemeClr val="bg1">
                  <a:lumMod val="75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</a:rPr>
              <a:t>调度策略</a:t>
            </a:r>
          </a:p>
        </p:txBody>
      </p:sp>
    </p:spTree>
    <p:extLst>
      <p:ext uri="{BB962C8B-B14F-4D97-AF65-F5344CB8AC3E}">
        <p14:creationId xmlns:p14="http://schemas.microsoft.com/office/powerpoint/2010/main" val="3480395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99981E5-CCCF-A3E2-7713-41BA047CB9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编译过程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D94003-F9EA-FD78-6B94-8FF7D80E9D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3908323"/>
            <a:ext cx="11136976" cy="2448028"/>
          </a:xfrm>
        </p:spPr>
        <p:txBody>
          <a:bodyPr/>
          <a:lstStyle/>
          <a:p>
            <a:r>
              <a:rPr lang="zh-CN" altLang="en-US" dirty="0"/>
              <a:t>初始映射（未给出）</a:t>
            </a:r>
            <a:endParaRPr lang="en-US" altLang="zh-CN" dirty="0"/>
          </a:p>
          <a:p>
            <a:r>
              <a:rPr lang="en-US" altLang="zh-CN" dirty="0"/>
              <a:t>SIMD</a:t>
            </a:r>
            <a:r>
              <a:rPr lang="zh-CN" altLang="en-US" dirty="0"/>
              <a:t> </a:t>
            </a:r>
            <a:r>
              <a:rPr lang="en-US" altLang="zh-CN" dirty="0"/>
              <a:t>aggregation </a:t>
            </a:r>
            <a:r>
              <a:rPr lang="zh-CN" altLang="en-US" dirty="0"/>
              <a:t>生成</a:t>
            </a:r>
            <a:r>
              <a:rPr lang="en-US" altLang="zh-CN" dirty="0"/>
              <a:t>SIMD</a:t>
            </a:r>
            <a:r>
              <a:rPr lang="zh-CN" altLang="en-US" dirty="0"/>
              <a:t>指令</a:t>
            </a:r>
            <a:endParaRPr lang="en-US" altLang="zh-CN" dirty="0"/>
          </a:p>
          <a:p>
            <a:r>
              <a:rPr lang="en-US" altLang="zh-CN" dirty="0"/>
              <a:t>Scheduling </a:t>
            </a:r>
            <a:r>
              <a:rPr lang="zh-CN" altLang="en-US" dirty="0"/>
              <a:t>调度</a:t>
            </a:r>
            <a:r>
              <a:rPr lang="en-US" altLang="zh-CN" dirty="0"/>
              <a:t>SIMD</a:t>
            </a:r>
            <a:r>
              <a:rPr lang="zh-CN" altLang="en-US" dirty="0"/>
              <a:t>指令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573B4AD-0D07-737C-B4BD-9FA20553A6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DD2A214-C84D-D1D6-B9D9-0C0EB13A3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0517"/>
            <a:ext cx="12192000" cy="304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07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C2900AB-0782-AAF4-A7D7-072133CD6CDD}"/>
              </a:ext>
            </a:extLst>
          </p:cNvPr>
          <p:cNvSpPr txBox="1"/>
          <p:nvPr/>
        </p:nvSpPr>
        <p:spPr>
          <a:xfrm>
            <a:off x="6477000" y="1724623"/>
            <a:ext cx="2636520" cy="3408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</a:rPr>
              <a:t>硬件模型</a:t>
            </a:r>
            <a:endParaRPr lang="en-US" altLang="zh-CN" sz="2800" dirty="0">
              <a:solidFill>
                <a:schemeClr val="bg1">
                  <a:lumMod val="75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</a:rPr>
              <a:t>编译框架</a:t>
            </a:r>
            <a:endParaRPr lang="en-US" altLang="zh-CN" sz="2800" dirty="0">
              <a:solidFill>
                <a:schemeClr val="bg1">
                  <a:lumMod val="75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/>
              <a:t>指令聚合</a:t>
            </a:r>
            <a:endParaRPr lang="en-US" altLang="zh-CN" sz="2800" dirty="0"/>
          </a:p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</a:rPr>
              <a:t>调度策略</a:t>
            </a:r>
          </a:p>
        </p:txBody>
      </p:sp>
    </p:spTree>
    <p:extLst>
      <p:ext uri="{BB962C8B-B14F-4D97-AF65-F5344CB8AC3E}">
        <p14:creationId xmlns:p14="http://schemas.microsoft.com/office/powerpoint/2010/main" val="2532702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E444B23-3C01-AECB-E130-9EF3B7674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SIMD</a:t>
            </a:r>
            <a:r>
              <a:rPr lang="zh-CN" altLang="en-US" dirty="0"/>
              <a:t>指令聚合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C36FBB-142D-A3D2-4F7D-ACB3D8DB4EA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5235709" cy="5553587"/>
          </a:xfrm>
        </p:spPr>
        <p:txBody>
          <a:bodyPr/>
          <a:lstStyle/>
          <a:p>
            <a:r>
              <a:rPr lang="en-US" altLang="zh-CN" dirty="0"/>
              <a:t>Intra-Trap S3 Aggregation:</a:t>
            </a:r>
          </a:p>
          <a:p>
            <a:pPr lvl="1"/>
            <a:r>
              <a:rPr lang="zh-CN" altLang="en-US" dirty="0"/>
              <a:t>每一条链对应一个</a:t>
            </a:r>
            <a:r>
              <a:rPr lang="en-US" altLang="zh-CN" dirty="0"/>
              <a:t>S3</a:t>
            </a:r>
            <a:r>
              <a:rPr lang="zh-CN" altLang="en-US" dirty="0"/>
              <a:t>指令</a:t>
            </a:r>
            <a:r>
              <a:rPr lang="en-US" altLang="zh-CN" dirty="0"/>
              <a:t> </a:t>
            </a:r>
          </a:p>
          <a:p>
            <a:pPr lvl="1"/>
            <a:r>
              <a:rPr lang="zh-CN" altLang="en-US" dirty="0"/>
              <a:t>冲突的指令只保留一条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3B01691-706E-73BC-D716-64E684DE32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AC34228-056A-1E22-56BC-8FB277272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3" y="2950240"/>
            <a:ext cx="5010757" cy="2890122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BC3BD8AD-BD68-6F16-7E18-82848EAC77A4}"/>
              </a:ext>
            </a:extLst>
          </p:cNvPr>
          <p:cNvSpPr txBox="1">
            <a:spLocks/>
          </p:cNvSpPr>
          <p:nvPr/>
        </p:nvSpPr>
        <p:spPr>
          <a:xfrm>
            <a:off x="6096000" y="802763"/>
            <a:ext cx="5754329" cy="5553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Inter-Trap JT-SIMD Aggregation:</a:t>
            </a:r>
          </a:p>
          <a:p>
            <a:pPr lvl="1"/>
            <a:r>
              <a:rPr lang="zh-CN" altLang="en-US" dirty="0"/>
              <a:t>每个</a:t>
            </a:r>
            <a:r>
              <a:rPr lang="en-US" altLang="zh-CN" dirty="0"/>
              <a:t>shift/swap</a:t>
            </a:r>
            <a:r>
              <a:rPr lang="zh-CN" altLang="en-US" dirty="0"/>
              <a:t>方向对应一条</a:t>
            </a:r>
            <a:r>
              <a:rPr lang="en-US" altLang="zh-CN" dirty="0"/>
              <a:t>JT-SIMD</a:t>
            </a:r>
            <a:r>
              <a:rPr lang="zh-CN" altLang="en-US" dirty="0"/>
              <a:t>指令</a:t>
            </a:r>
            <a:endParaRPr 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4C8AE17-60E0-2B6B-D858-B44249839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865" y="2751189"/>
            <a:ext cx="5826180" cy="308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22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1B4F9A16-BA18-F160-C4B1-C16BC540E7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代价函数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A5D1A2F-FBCF-7485-13D9-CA1B1CCC93A2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479291" y="802764"/>
                <a:ext cx="11136976" cy="4010894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/>
                  <a:t>Front layer (F): </a:t>
                </a:r>
                <a:r>
                  <a:rPr lang="zh-CN" altLang="en-US" dirty="0"/>
                  <a:t>线路第一层，</a:t>
                </a:r>
                <a:r>
                  <a:rPr lang="en-US" altLang="zh-CN" dirty="0"/>
                  <a:t>Front layer</a:t>
                </a:r>
                <a:r>
                  <a:rPr lang="zh-CN" altLang="en-US" dirty="0"/>
                  <a:t>前面的门都已被执行</a:t>
                </a:r>
                <a:endParaRPr lang="en-US" altLang="zh-CN" dirty="0"/>
              </a:p>
              <a:p>
                <a:r>
                  <a:rPr lang="en-US" altLang="zh-CN" dirty="0"/>
                  <a:t>E: </a:t>
                </a:r>
                <a:r>
                  <a:rPr lang="zh-CN" altLang="en-US" dirty="0"/>
                  <a:t>正在执行的量子比特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𝑔𝑧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，</a:t>
                </a:r>
                <a:r>
                  <a:rPr lang="en-US" altLang="zh-CN" dirty="0"/>
                  <a:t>g</a:t>
                </a:r>
                <a:r>
                  <a:rPr lang="zh-CN" altLang="en-US" dirty="0"/>
                  <a:t>用到的量子比特距离分配的</a:t>
                </a:r>
                <a:r>
                  <a:rPr lang="en-US" altLang="zh-CN" dirty="0"/>
                  <a:t>gate zone</a:t>
                </a:r>
                <a:r>
                  <a:rPr lang="zh-CN" altLang="en-US" dirty="0"/>
                  <a:t>的距离之和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每个门提前分配了一个</a:t>
                </a:r>
                <a:r>
                  <a:rPr lang="en-US" altLang="zh-CN" dirty="0"/>
                  <a:t>gate zone</a:t>
                </a:r>
                <a:r>
                  <a:rPr lang="zh-CN" altLang="en-US" dirty="0"/>
                  <a:t>，文中没有说怎么分配的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𝑡𝑔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，判断</a:t>
                </a:r>
                <a:r>
                  <a:rPr lang="en-US" altLang="zh-CN" dirty="0"/>
                  <a:t>g</a:t>
                </a:r>
                <a:r>
                  <a:rPr lang="zh-CN" altLang="en-US" dirty="0"/>
                  <a:t>是否是两比特门，如果是</a:t>
                </a:r>
                <a:r>
                  <a:rPr lang="en-US" altLang="zh-CN" dirty="0"/>
                  <a:t>=1</a:t>
                </a:r>
                <a:r>
                  <a:rPr lang="zh-CN" altLang="en-US" dirty="0"/>
                  <a:t>，否则</a:t>
                </a:r>
                <a:r>
                  <a:rPr lang="en-US" altLang="zh-CN" dirty="0"/>
                  <a:t>=0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𝑡𝑒𝑟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，</a:t>
                </a:r>
                <a:r>
                  <a:rPr lang="en-US" altLang="zh-CN" dirty="0"/>
                  <a:t>g</a:t>
                </a:r>
                <a:r>
                  <a:rPr lang="zh-CN" altLang="en-US" dirty="0"/>
                  <a:t>用到的量子比特之间的距离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A5D1A2F-FBCF-7485-13D9-CA1B1CCC93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479291" y="802764"/>
                <a:ext cx="11136976" cy="4010894"/>
              </a:xfrm>
              <a:blipFill>
                <a:blip r:embed="rId2"/>
                <a:stretch>
                  <a:fillRect l="-985" t="-7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4D4A5E9-8811-03AB-260D-AE61D470F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BE9F84D-A884-B742-0194-B1118D499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737" y="4813658"/>
            <a:ext cx="80105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36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C2900AB-0782-AAF4-A7D7-072133CD6CDD}"/>
              </a:ext>
            </a:extLst>
          </p:cNvPr>
          <p:cNvSpPr txBox="1"/>
          <p:nvPr/>
        </p:nvSpPr>
        <p:spPr>
          <a:xfrm>
            <a:off x="6477000" y="1724623"/>
            <a:ext cx="2636520" cy="3408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</a:rPr>
              <a:t>硬件模型</a:t>
            </a:r>
            <a:endParaRPr lang="en-US" altLang="zh-CN" sz="2800" dirty="0">
              <a:solidFill>
                <a:schemeClr val="bg1">
                  <a:lumMod val="75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</a:rPr>
              <a:t>编译框架</a:t>
            </a:r>
            <a:endParaRPr lang="en-US" altLang="zh-CN" sz="2800" dirty="0">
              <a:solidFill>
                <a:schemeClr val="bg1">
                  <a:lumMod val="75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</a:rPr>
              <a:t>指令聚合</a:t>
            </a:r>
            <a:endParaRPr lang="en-US" altLang="zh-CN" sz="2800" dirty="0">
              <a:solidFill>
                <a:schemeClr val="bg1">
                  <a:lumMod val="75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sz="2800" dirty="0"/>
              <a:t>调度策略</a:t>
            </a:r>
          </a:p>
        </p:txBody>
      </p:sp>
    </p:spTree>
    <p:extLst>
      <p:ext uri="{BB962C8B-B14F-4D97-AF65-F5344CB8AC3E}">
        <p14:creationId xmlns:p14="http://schemas.microsoft.com/office/powerpoint/2010/main" val="2369909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C06233F-EA09-5A7C-3667-01351F9080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调度策略</a:t>
            </a:r>
            <a:r>
              <a:rPr lang="en-US" altLang="zh-CN" dirty="0"/>
              <a:t>-1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BE1F3C-7B27-F20A-B376-016EE9E1FA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altLang="zh-CN" dirty="0"/>
              <a:t>Cycle by cycle</a:t>
            </a:r>
          </a:p>
          <a:p>
            <a:r>
              <a:rPr lang="en-US" altLang="zh-CN" dirty="0"/>
              <a:t>Hierarchical Selection of SIMD Instructions</a:t>
            </a:r>
          </a:p>
          <a:p>
            <a:pPr lvl="1"/>
            <a:r>
              <a:rPr lang="zh-CN" altLang="en-US" dirty="0"/>
              <a:t>优先执行</a:t>
            </a:r>
            <a:r>
              <a:rPr lang="en-US" altLang="zh-CN" dirty="0"/>
              <a:t>intra </a:t>
            </a:r>
            <a:r>
              <a:rPr lang="zh-CN" altLang="en-US" dirty="0"/>
              <a:t>指令，只有当</a:t>
            </a:r>
            <a:r>
              <a:rPr lang="en-US" altLang="zh-CN" dirty="0"/>
              <a:t>inter </a:t>
            </a:r>
            <a:r>
              <a:rPr lang="zh-CN" altLang="en-US" dirty="0"/>
              <a:t>指令的收益</a:t>
            </a:r>
            <a:r>
              <a:rPr lang="en-US" altLang="zh-CN" dirty="0"/>
              <a:t>&gt;inter </a:t>
            </a:r>
            <a:r>
              <a:rPr lang="zh-CN" altLang="en-US" dirty="0"/>
              <a:t>指令的收益</a:t>
            </a:r>
            <a:r>
              <a:rPr lang="en-US" altLang="zh-CN" dirty="0"/>
              <a:t>*2</a:t>
            </a:r>
            <a:r>
              <a:rPr lang="zh-CN" altLang="en-US" dirty="0"/>
              <a:t>时，才会执行</a:t>
            </a:r>
            <a:r>
              <a:rPr lang="en-US" altLang="zh-CN" dirty="0"/>
              <a:t>inter </a:t>
            </a:r>
            <a:r>
              <a:rPr lang="zh-CN" altLang="en-US" dirty="0"/>
              <a:t>指令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CECD0A-E779-4F81-1803-DD6B6C7935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7939514-BC46-E429-4A32-4C33C846A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1995"/>
            <a:ext cx="12192000" cy="505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72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F9C19AAD-41C2-A977-428A-98E72FA574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调度策略</a:t>
            </a:r>
            <a:r>
              <a:rPr lang="en-US" altLang="zh-CN" dirty="0"/>
              <a:t>-2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CD7CD7-1B85-CA21-33C2-82D4836CC3D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altLang="zh-CN" dirty="0"/>
              <a:t>Time-sliced SIMD Synchronization</a:t>
            </a:r>
          </a:p>
          <a:p>
            <a:pPr lvl="1"/>
            <a:r>
              <a:rPr lang="zh-CN" altLang="en-US" dirty="0"/>
              <a:t>小时间片细粒度调度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6AFB0BB-C4C8-65CC-2EE1-26D849732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1B5A0DA-473C-885A-6240-33EE48D11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970" y="1842320"/>
            <a:ext cx="6693617" cy="462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75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38CF891-38B7-4D7B-A4FE-9222F0271C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-1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29B23A-E8E8-4E97-8A05-22752E1B77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调度次数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0F2E1E0-EEDE-41FE-8F69-52707152EB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4D7CEF6-645B-4E8A-B226-3A4F23EE6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111" y="1438708"/>
            <a:ext cx="9229725" cy="485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53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4A1773A-FB79-4763-BE92-7487E29829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-2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964DCB-D706-423A-9456-A004EFBE0EB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执行时间与保真度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BEDCE2D-60EA-4DAA-B552-EA070D521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2859511-DE11-4228-9CE1-B5E3E0FB2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54" y="1558316"/>
            <a:ext cx="10421092" cy="432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09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27AB3F0-E02E-C544-325A-7261E209BA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局限性</a:t>
            </a:r>
            <a:r>
              <a:rPr lang="en-US" altLang="zh-CN" dirty="0"/>
              <a:t>-1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FCAAEF-5DF8-24C2-FA6F-D9DFD59B855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聚合产生太大的</a:t>
            </a:r>
            <a:r>
              <a:rPr lang="en-US" altLang="zh-CN" dirty="0"/>
              <a:t>SIMD</a:t>
            </a:r>
            <a:r>
              <a:rPr lang="zh-CN" altLang="en-US" dirty="0"/>
              <a:t>指令，反而不利于并行</a:t>
            </a:r>
            <a:endParaRPr lang="en-US" altLang="zh-CN" dirty="0"/>
          </a:p>
          <a:p>
            <a:pPr lvl="1"/>
            <a:r>
              <a:rPr lang="en-US" altLang="zh-CN" dirty="0"/>
              <a:t>SIMD</a:t>
            </a:r>
            <a:r>
              <a:rPr lang="zh-CN" altLang="en-US" dirty="0"/>
              <a:t>指令越大，数据依赖越多，必须等待所需的资源全部被释放才能执行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18B5E4B-3A40-DF1C-A72C-5980F03C87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E1BCAA1C-5E34-F706-007A-4D73BC5DF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9375" y="2209865"/>
            <a:ext cx="9593250" cy="343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38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74D6981A-0915-AABB-5660-2CBA735C26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局限性</a:t>
            </a:r>
            <a:r>
              <a:rPr lang="en-US" altLang="zh-CN" dirty="0"/>
              <a:t>-2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9543A5-4E4C-D8A4-2966-AC9B1663EF0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没有考虑不同的门的重要性不同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8561E57-3F44-2FC7-344A-64F6BFC65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/>
              <a:t>QCCD Compilation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D5BAAA-F787-33E1-21F9-BA7D28DFB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2653"/>
            <a:ext cx="12192000" cy="505400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38D2DEB-698D-FDA9-8D34-450EFFE4F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75" y="3406878"/>
            <a:ext cx="1304664" cy="91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021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19E9A4B-44ED-7E53-9E00-50932B2C8F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改进思路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ECE2CA0-954A-2F59-E8D2-909D20FE544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3442665"/>
          </a:xfrm>
        </p:spPr>
        <p:txBody>
          <a:bodyPr/>
          <a:lstStyle/>
          <a:p>
            <a:r>
              <a:rPr lang="zh-CN" altLang="en-US" dirty="0"/>
              <a:t>设置门的权重，后继越多权重越大</a:t>
            </a:r>
            <a:endParaRPr lang="en-US" altLang="zh-CN" dirty="0"/>
          </a:p>
          <a:p>
            <a:r>
              <a:rPr lang="zh-CN" altLang="en-US" dirty="0"/>
              <a:t>细粒度前瞻性调度</a:t>
            </a:r>
            <a:endParaRPr lang="en-US" altLang="zh-CN" dirty="0"/>
          </a:p>
          <a:p>
            <a:pPr lvl="1"/>
            <a:r>
              <a:rPr lang="zh-CN" altLang="en-US" dirty="0"/>
              <a:t>不是先聚合再调度</a:t>
            </a:r>
            <a:endParaRPr lang="en-US" altLang="zh-CN" dirty="0"/>
          </a:p>
          <a:p>
            <a:pPr lvl="1"/>
            <a:r>
              <a:rPr lang="zh-CN" altLang="en-US" dirty="0"/>
              <a:t>而是以原子指令为调度粒度，在调度过程中决定哪些原子指令应该立即执行，哪些应该等待同类聚合</a:t>
            </a:r>
            <a:endParaRPr lang="en-US" altLang="zh-CN" dirty="0"/>
          </a:p>
          <a:p>
            <a:r>
              <a:rPr lang="zh-CN" altLang="en-US" dirty="0"/>
              <a:t>延迟分配</a:t>
            </a:r>
            <a:r>
              <a:rPr lang="en-US" altLang="zh-CN" dirty="0"/>
              <a:t>gate zone</a:t>
            </a:r>
            <a:endParaRPr lang="zh-CN" altLang="en-US" dirty="0"/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669B99C0-1E75-D288-C6BB-E095E2E485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altLang="zh-CN" dirty="0"/>
              <a:t>QCCD Compilation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C4831D5-EA8E-3448-582B-FB8A6C8D2CA5}"/>
              </a:ext>
            </a:extLst>
          </p:cNvPr>
          <p:cNvSpPr>
            <a:spLocks noChangeAspect="1"/>
          </p:cNvSpPr>
          <p:nvPr/>
        </p:nvSpPr>
        <p:spPr>
          <a:xfrm>
            <a:off x="5700640" y="5248521"/>
            <a:ext cx="360000" cy="36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44B8F2C-9A1E-A929-489D-7B3D4E12E2C5}"/>
              </a:ext>
            </a:extLst>
          </p:cNvPr>
          <p:cNvSpPr>
            <a:spLocks noChangeAspect="1"/>
          </p:cNvSpPr>
          <p:nvPr/>
        </p:nvSpPr>
        <p:spPr>
          <a:xfrm>
            <a:off x="3989410" y="5250496"/>
            <a:ext cx="360000" cy="36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F83A583E-EC41-A4ED-7D33-ADF481847715}"/>
              </a:ext>
            </a:extLst>
          </p:cNvPr>
          <p:cNvCxnSpPr>
            <a:cxnSpLocks/>
          </p:cNvCxnSpPr>
          <p:nvPr/>
        </p:nvCxnSpPr>
        <p:spPr>
          <a:xfrm>
            <a:off x="3312891" y="5415584"/>
            <a:ext cx="36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>
            <a:extLst>
              <a:ext uri="{FF2B5EF4-FFF2-40B4-BE49-F238E27FC236}">
                <a16:creationId xmlns:a16="http://schemas.microsoft.com/office/drawing/2014/main" id="{F5848926-2EAC-6CA3-15A8-A22C33B739F4}"/>
              </a:ext>
            </a:extLst>
          </p:cNvPr>
          <p:cNvSpPr>
            <a:spLocks noChangeAspect="1"/>
          </p:cNvSpPr>
          <p:nvPr/>
        </p:nvSpPr>
        <p:spPr>
          <a:xfrm>
            <a:off x="4053053" y="5307584"/>
            <a:ext cx="216000" cy="216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BD3E5E4E-ED6A-4A0A-C6AA-11095C44FEFE}"/>
              </a:ext>
            </a:extLst>
          </p:cNvPr>
          <p:cNvSpPr>
            <a:spLocks noChangeAspect="1"/>
          </p:cNvSpPr>
          <p:nvPr/>
        </p:nvSpPr>
        <p:spPr>
          <a:xfrm>
            <a:off x="4481593" y="5320910"/>
            <a:ext cx="216000" cy="216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8D81C54-7607-3B73-4450-CE3B471C0A61}"/>
              </a:ext>
            </a:extLst>
          </p:cNvPr>
          <p:cNvSpPr>
            <a:spLocks noChangeAspect="1"/>
          </p:cNvSpPr>
          <p:nvPr/>
        </p:nvSpPr>
        <p:spPr>
          <a:xfrm>
            <a:off x="4903967" y="5307584"/>
            <a:ext cx="216000" cy="216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E51211D-A1D5-BDF9-EF71-47FC33B719C1}"/>
              </a:ext>
            </a:extLst>
          </p:cNvPr>
          <p:cNvSpPr>
            <a:spLocks noChangeAspect="1"/>
          </p:cNvSpPr>
          <p:nvPr/>
        </p:nvSpPr>
        <p:spPr>
          <a:xfrm>
            <a:off x="5332507" y="5320910"/>
            <a:ext cx="216000" cy="216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B2AE7FC-EA9E-1A22-3AB8-896ACE6A83B2}"/>
              </a:ext>
            </a:extLst>
          </p:cNvPr>
          <p:cNvSpPr>
            <a:spLocks noChangeAspect="1"/>
          </p:cNvSpPr>
          <p:nvPr/>
        </p:nvSpPr>
        <p:spPr>
          <a:xfrm>
            <a:off x="5774509" y="5318199"/>
            <a:ext cx="216000" cy="216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4946376E-000A-5949-8A82-E20DA3290312}"/>
                  </a:ext>
                </a:extLst>
              </p:cNvPr>
              <p:cNvSpPr txBox="1"/>
              <p:nvPr/>
            </p:nvSpPr>
            <p:spPr>
              <a:xfrm>
                <a:off x="3437422" y="4894867"/>
                <a:ext cx="4975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4946376E-000A-5949-8A82-E20DA3290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422" y="4894867"/>
                <a:ext cx="497572" cy="369332"/>
              </a:xfrm>
              <a:prstGeom prst="rect">
                <a:avLst/>
              </a:prstGeom>
              <a:blipFill>
                <a:blip r:embed="rId2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190994E-C193-ED7A-1582-87C91001A49B}"/>
                  </a:ext>
                </a:extLst>
              </p:cNvPr>
              <p:cNvSpPr txBox="1"/>
              <p:nvPr/>
            </p:nvSpPr>
            <p:spPr>
              <a:xfrm>
                <a:off x="6063715" y="4879189"/>
                <a:ext cx="5141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190994E-C193-ED7A-1582-87C91001A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715" y="4879189"/>
                <a:ext cx="514115" cy="369332"/>
              </a:xfrm>
              <a:prstGeom prst="rect">
                <a:avLst/>
              </a:prstGeom>
              <a:blipFill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椭圆 16">
            <a:extLst>
              <a:ext uri="{FF2B5EF4-FFF2-40B4-BE49-F238E27FC236}">
                <a16:creationId xmlns:a16="http://schemas.microsoft.com/office/drawing/2014/main" id="{FAAE29EC-B92A-EF8F-D921-6658CFEE13F9}"/>
              </a:ext>
            </a:extLst>
          </p:cNvPr>
          <p:cNvSpPr>
            <a:spLocks noChangeAspect="1"/>
          </p:cNvSpPr>
          <p:nvPr/>
        </p:nvSpPr>
        <p:spPr>
          <a:xfrm>
            <a:off x="3578208" y="5318199"/>
            <a:ext cx="216000" cy="2160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57D30A51-B1A3-8436-062A-C4269F58617E}"/>
              </a:ext>
            </a:extLst>
          </p:cNvPr>
          <p:cNvSpPr>
            <a:spLocks noChangeAspect="1"/>
          </p:cNvSpPr>
          <p:nvPr/>
        </p:nvSpPr>
        <p:spPr>
          <a:xfrm>
            <a:off x="6212773" y="5307584"/>
            <a:ext cx="216000" cy="2160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989393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626</Words>
  <Application>Microsoft Office PowerPoint</Application>
  <PresentationFormat>宽屏</PresentationFormat>
  <Paragraphs>100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等线</vt:lpstr>
      <vt:lpstr>微软雅黑</vt:lpstr>
      <vt:lpstr>Arial</vt:lpstr>
      <vt:lpstr>Cambria Math</vt:lpstr>
      <vt:lpstr>Wingdings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laiminxin</dc:creator>
  <cp:lastModifiedBy>邓 皓苧</cp:lastModifiedBy>
  <cp:revision>14</cp:revision>
  <dcterms:created xsi:type="dcterms:W3CDTF">2025-05-23T01:22:33Z</dcterms:created>
  <dcterms:modified xsi:type="dcterms:W3CDTF">2025-06-15T10:38:07Z</dcterms:modified>
</cp:coreProperties>
</file>