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84" r:id="rId5"/>
    <p:sldId id="257" r:id="rId6"/>
    <p:sldId id="286" r:id="rId7"/>
    <p:sldId id="287" r:id="rId8"/>
    <p:sldId id="289" r:id="rId9"/>
    <p:sldId id="288" r:id="rId10"/>
    <p:sldId id="290" r:id="rId11"/>
    <p:sldId id="291" r:id="rId12"/>
    <p:sldId id="292" r:id="rId13"/>
    <p:sldId id="293" r:id="rId14"/>
    <p:sldId id="285" r:id="rId15"/>
    <p:sldId id="294" r:id="rId16"/>
    <p:sldId id="295" r:id="rId17"/>
    <p:sldId id="296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/>
  <p:cmAuthor id="2" name="孙 策" initials="孙" lastIdx="1" clrIdx="1"/>
  <p:cmAuthor id="3" name="shuo liu" initials="sl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0" y="785813"/>
            <a:ext cx="10176103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2"/>
          <p:cNvSpPr>
            <a:spLocks noGrp="1"/>
          </p:cNvSpPr>
          <p:nvPr>
            <p:ph idx="11" hasCustomPrompt="1"/>
          </p:nvPr>
        </p:nvSpPr>
        <p:spPr>
          <a:xfrm>
            <a:off x="235538" y="919698"/>
            <a:ext cx="11722066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  <a:defRPr sz="2800" b="1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8615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26238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>
          <a:xfrm>
            <a:off x="107955" y="1"/>
            <a:ext cx="9341283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/>
          <p:cNvSpPr/>
          <p:nvPr userDrawn="1"/>
        </p:nvSpPr>
        <p:spPr>
          <a:xfrm>
            <a:off x="11557493" y="6251928"/>
            <a:ext cx="455028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13180" y="1536333"/>
            <a:ext cx="7966200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矩形 19"/>
          <p:cNvSpPr/>
          <p:nvPr userDrawn="1"/>
        </p:nvSpPr>
        <p:spPr>
          <a:xfrm>
            <a:off x="1636762" y="1484784"/>
            <a:ext cx="8919040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1803159" y="3518817"/>
            <a:ext cx="8586245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grpSp>
        <p:nvGrpSpPr>
          <p:cNvPr id="7" name="Group 3"/>
          <p:cNvGrpSpPr/>
          <p:nvPr userDrawn="1"/>
        </p:nvGrpSpPr>
        <p:grpSpPr>
          <a:xfrm>
            <a:off x="1506925" y="1331226"/>
            <a:ext cx="470319" cy="470297"/>
            <a:chOff x="1308100" y="1397035"/>
            <a:chExt cx="627063" cy="627062"/>
          </a:xfrm>
        </p:grpSpPr>
        <p:sp>
          <p:nvSpPr>
            <p:cNvPr id="8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0" name="Group 1"/>
          <p:cNvGrpSpPr/>
          <p:nvPr userDrawn="1"/>
        </p:nvGrpSpPr>
        <p:grpSpPr>
          <a:xfrm>
            <a:off x="10221380" y="4807196"/>
            <a:ext cx="558429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2" name="组合 21"/>
          <p:cNvGrpSpPr/>
          <p:nvPr userDrawn="1"/>
        </p:nvGrpSpPr>
        <p:grpSpPr>
          <a:xfrm>
            <a:off x="9524" y="0"/>
            <a:ext cx="981123" cy="1003300"/>
            <a:chOff x="9523" y="0"/>
            <a:chExt cx="981077" cy="1003300"/>
          </a:xfrm>
        </p:grpSpPr>
        <p:sp>
          <p:nvSpPr>
            <p:cNvPr id="16" name="等腰三角形 15"/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33220" y="3772535"/>
            <a:ext cx="8926830" cy="1071880"/>
          </a:xfrm>
        </p:spPr>
        <p:txBody>
          <a:bodyPr>
            <a:normAutofit lnSpcReduction="20000"/>
          </a:bodyPr>
          <a:lstStyle/>
          <a:p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 2025</a:t>
            </a:r>
            <a:endParaRPr lang="en-US" altLang="zh-CN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Tx/>
              <a:buSzTx/>
            </a:pP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Tongji University, Shanghai Artificial Intelligence  Laboratory, Tsinghua University</a:t>
            </a:r>
            <a:endParaRPr lang="en-US" altLang="zh-CN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Tx/>
              <a:buSzTx/>
            </a:pPr>
            <a:endParaRPr lang="zh-CN" altLang="en-US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33453" y="1928526"/>
            <a:ext cx="89250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3200" b="1">
                <a:solidFill>
                  <a:srgbClr val="4B649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HPCTransCompile: An AI Compiler Generated Dataset for High-Performance CUDA Transpilation and LLM Preliminary Exploration</a:t>
            </a:r>
            <a:endParaRPr lang="en-US" altLang="zh-CN" sz="3200" b="1">
              <a:solidFill>
                <a:srgbClr val="4B649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 rot="0"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6" name="图片 5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" name="图片 6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背景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-635" y="786130"/>
            <a:ext cx="12192635" cy="6071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转译的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研究现状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CUDA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的软件生态已经在高性能计算领域占据主导地位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要求其他平台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(CPU, AMD GPU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和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TPU)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支持基于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CUDA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的软件和性能可移植性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语言扩展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的方法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(OpenCL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SYCL)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C++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基础上增加一些并行控制语义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需要</a:t>
            </a:r>
            <a:r>
              <a:rPr lang="zh-CN" altLang="en-US" sz="14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程序员手动改</a:t>
            </a:r>
            <a:r>
              <a:rPr lang="en-US" altLang="zh-CN" sz="14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API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如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__global__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改为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sycl::kernel)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领域特定语言的方法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(TVM)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使用新的语言重写计算图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依赖特定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API(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如</a:t>
            </a:r>
            <a:r>
              <a:rPr lang="en-US" altLang="zh-CN" sz="14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TVM::tir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en-US" sz="14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使用门槛高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编译器的方法(Polygeist)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通过编译器前端将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CUDA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源码直接转译为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与编译器内部实现有关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只支持部分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CUDA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特性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4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不够通用</a:t>
            </a:r>
            <a:endParaRPr lang="zh-CN" altLang="en-US" sz="140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endParaRPr lang="en-US" altLang="zh-CN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endParaRPr lang="en-US" altLang="zh-CN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大语言模型的方法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需要高质量的训练数据</a:t>
            </a:r>
            <a:endParaRPr lang="zh-CN" altLang="en-US" sz="1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开源平台上的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CUDA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代码很多没有文档描述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而且高度耦合于特定软件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需要</a:t>
            </a:r>
            <a:r>
              <a:rPr lang="zh-CN" altLang="en-US" sz="14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构建一个不依赖具体软件架构、能够自动生成</a:t>
            </a:r>
            <a:r>
              <a:rPr lang="en-US" altLang="zh-CN" sz="14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CUDA 代码及其对应平台代码的框架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endParaRPr lang="en-US" altLang="zh-CN" sz="1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78535" y="4295140"/>
            <a:ext cx="9110345" cy="62547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要么</a:t>
            </a:r>
            <a:r>
              <a:rPr lang="en-US" altLang="zh-CN"/>
              <a:t>“</a:t>
            </a:r>
            <a:r>
              <a:rPr lang="zh-CN" altLang="en-US"/>
              <a:t>重人工</a:t>
            </a:r>
            <a:r>
              <a:rPr lang="en-US" altLang="zh-CN"/>
              <a:t>”</a:t>
            </a:r>
            <a:r>
              <a:rPr lang="zh-CN" altLang="en-US"/>
              <a:t>、要么</a:t>
            </a:r>
            <a:r>
              <a:rPr lang="en-US" altLang="zh-CN"/>
              <a:t>“</a:t>
            </a:r>
            <a:r>
              <a:rPr lang="zh-CN" altLang="en-US"/>
              <a:t>功能覆盖有限</a:t>
            </a:r>
            <a:r>
              <a:rPr lang="en-US" altLang="zh-CN"/>
              <a:t>”</a:t>
            </a:r>
            <a:r>
              <a:rPr lang="zh-CN" altLang="en-US"/>
              <a:t>，都不适合大规模、工程化、跨平台迁移</a:t>
            </a:r>
            <a:r>
              <a:rPr lang="en-US" altLang="zh-CN"/>
              <a:t> CUDA </a:t>
            </a:r>
            <a:r>
              <a:rPr lang="zh-CN" altLang="en-US"/>
              <a:t>软件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925449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算子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选择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从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官方文档中收集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算子信息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验证每个算子是否可以可以通过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CodeGen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模块成功生成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GPU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和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按照计算模式将操作符划分为五类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6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逐元素操作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(add...)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sz="16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归约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(sum...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sz="16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布局变换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(reshape...)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sz="16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逻辑密集型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(sort...)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和</a:t>
            </a:r>
            <a:r>
              <a:rPr lang="zh-CN" altLang="en-US" sz="16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计算密集型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matmul...))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V="1">
            <a:off x="1668145" y="1302385"/>
            <a:ext cx="3733165" cy="193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8573135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计算图构建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选择一个算子并将其扩展到图中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增加图的复杂性：随机连接、分支扩展、分支合并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验证计算图的合法性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: DAG,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输入输出形状匹配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无悬空节点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1848485" y="1924050"/>
            <a:ext cx="7292340" cy="1809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去除无用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依赖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TVM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默认将主机和设备代码编译到同一个模块中，导致生成的代码中夹杂了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特有的依赖代码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修改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编译流程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将主机模块和设备模块分离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主机与设备模块分别调用对应的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codegen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对于设备模块的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codegen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，避免生成包含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头文件、宏定义及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API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调用的代码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2059940" y="2339975"/>
            <a:ext cx="2466975" cy="772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去除无用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依赖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2059940" y="2339975"/>
            <a:ext cx="2466975" cy="772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95" y="4767580"/>
            <a:ext cx="3573780" cy="1136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1775" y="4218305"/>
            <a:ext cx="4065905" cy="2266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5795" y="4559935"/>
            <a:ext cx="3364230" cy="134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图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标注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将硬件信息记录为转译任务的一部分注释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邀请高性能计算专家撰写：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(1)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计算流程描述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(2)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面向硬件的优化策略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在提供的代码仓库中未找到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相关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内容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1435735" y="2774315"/>
            <a:ext cx="3154680" cy="8623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数据集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将构建好的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每一个计算图用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Ansor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搜索最优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调度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搜索过程设置的测量次数为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200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根据最优调度生成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CUDA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和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生成的数据集中还包含了导出的主机与设备运行时模块，以及附带的元信息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V="1">
            <a:off x="1851660" y="2538730"/>
            <a:ext cx="6291580" cy="669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微调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用前述工作构建了一个包含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2w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&lt;CUDA,C&gt;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的数据集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HPCTransData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来微调模型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三个开源模型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:Qwen2.5-Coder, DeepSeek-Coder-V2-Lite, OpenCoder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batch_size</a:t>
            </a:r>
            <a:r>
              <a:rPr 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=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32</a:t>
            </a:r>
            <a:r>
              <a:rPr 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epoch=5,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qproj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kproj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vproj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lora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8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块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NVIDIA A100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上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训练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V="1">
            <a:off x="1261110" y="3419475"/>
            <a:ext cx="6248400" cy="2171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研究内容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框架实现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以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TVM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生成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CUDA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为例</a:t>
            </a: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算子选择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计算图构建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去除无用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依赖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标注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数据集生成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评估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TVM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默认生成的代码耦合严重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难以替换内核函数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运行时模块仅支持导出代码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不支持执行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的运行时进行了扩展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提供源代码的加载、编译和执行接口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支持用户测试外部提供的代码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加载测试用例相关的主机与设备运行模块及其元信息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将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C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代码加载至设备模块，并使用自动生成的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glue code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完成调用接口对接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LLVM ORC JIT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执行主机模块，主机模块将调用编译好的设备端内核函数并获取结果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75" y="859155"/>
            <a:ext cx="7912100" cy="322707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V="1">
            <a:off x="1273175" y="3172460"/>
            <a:ext cx="9119870" cy="8928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评估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84380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en-US" altLang="zh-CN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benchmark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HPCTransEval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: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100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个原始算子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100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个融合计算图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10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个复杂模型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KernelBenchc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: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由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250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个神经网络任务组成的评测集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每个任务以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PyTorch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模块形式定义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这些任务按难度划分为三个级别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Level 1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：单个原始算子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; Level 2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：融合算子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; Level 3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：完整的神经网络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KernelBench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的基础上手动为每个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PyTorch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模块编写对应的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CUDA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从而构建出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KernelBenchc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评估</a:t>
            </a:r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指标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用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benchmark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在三个微调后的开源模型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: Qwen2.5-Coder(M1), DeepSeek-Coder-V2-Lite(M2), OpenCoder(M3)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Compile Pass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Execute Pass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Speedup Ratio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1193800" lvl="2" indent="-285750" algn="just" fontAlgn="auto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转译后的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代码执行时间相对于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PyTorch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或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TVM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支持的原始代码执行时间的比值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实验结果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91365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KernelBenchc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给出模型架构和数据配比对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实验的影响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任务的复杂度与正确率之间没有显著的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关系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训练数据量与评估结果的关系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对于融合子图和复杂模型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5k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的训练数据量足以让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执行通过率收敛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但单一算子任务简单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更大的数据量仍然会带来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单一算子和融合子图的性能在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20k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数据趋于稳定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但复杂模型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的性能提升难以随着数据量的增加而增加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indent="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zh-CN" sz="160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060" y="727075"/>
            <a:ext cx="6278880" cy="1959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010" y="4356100"/>
            <a:ext cx="4363720" cy="2545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745" y="4451350"/>
            <a:ext cx="4056380" cy="2406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实验结果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91365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性能提升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开源大模型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没有微调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也有生成优化算子实现的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endParaRPr lang="zh-CN" altLang="en-US" sz="16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endParaRPr lang="zh-CN" altLang="en-US" sz="16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不同类型算子的性能提升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Elementwise	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提升最多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15.5%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Reduction		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提升高达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69.9%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Layout Transform	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提升高达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225.9%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Logic Intensive	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提升最高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131.5%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Compute Intensive	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提升超过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340%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indent="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zh-CN" sz="160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125" y="760095"/>
            <a:ext cx="6692265" cy="2504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90" y="3264535"/>
            <a:ext cx="4156710" cy="2954020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>
            <a:off x="4666615" y="1616075"/>
            <a:ext cx="1917700" cy="265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实验结果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91365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案例分析</a:t>
            </a:r>
            <a:endParaRPr kumimoji="1" lang="zh-CN" altLang="en-US" sz="1600" b="1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DeepSeek-Coder-V2-Lite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翻译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VGG-16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原始模型生成的代码使用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GPU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风格结构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线程私有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std::vector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和复杂的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tiling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索引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),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上效率低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685800" lvl="1" indent="-234950" algn="just">
              <a:lnSpc>
                <a:spcPct val="15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微调后的代码则改用嵌套循环的传统卷积结构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CPU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顺序执行与缓存层次设计</a:t>
            </a:r>
            <a:r>
              <a:rPr lang="en-US" altLang="zh-CN" sz="160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560" y="2495550"/>
            <a:ext cx="3634740" cy="43154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830" y="2495550"/>
            <a:ext cx="4034790" cy="32321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343025" y="2780030"/>
            <a:ext cx="3118485" cy="241300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72260" y="3546475"/>
            <a:ext cx="2484755" cy="440055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50800"/>
            <a:ext cx="9448800" cy="709295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sz="3200">
                <a:sym typeface="+mn-ea"/>
              </a:rPr>
              <a:t>启发</a:t>
            </a:r>
            <a:endParaRPr sz="3200">
              <a:sym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265999" y="46531"/>
            <a:ext cx="3871393" cy="739736"/>
            <a:chOff x="6904" y="757"/>
            <a:chExt cx="9207" cy="1710"/>
          </a:xfrm>
          <a:solidFill>
            <a:schemeClr val="bg1"/>
          </a:solidFill>
        </p:grpSpPr>
        <p:pic>
          <p:nvPicPr>
            <p:cNvPr id="73" name="图片 72" descr="科大sign----圆标.wm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04" y="757"/>
              <a:ext cx="1710" cy="1711"/>
            </a:xfrm>
            <a:prstGeom prst="rect">
              <a:avLst/>
            </a:prstGeom>
            <a:grpFill/>
          </p:spPr>
        </p:pic>
        <p:pic>
          <p:nvPicPr>
            <p:cNvPr id="74" name="图片 73" descr="科大sign----中英文.wm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5" y="896"/>
              <a:ext cx="7186" cy="1434"/>
            </a:xfrm>
            <a:prstGeom prst="rect">
              <a:avLst/>
            </a:prstGeom>
            <a:grpFill/>
          </p:spPr>
        </p:pic>
      </p:grpSp>
      <p:sp>
        <p:nvSpPr>
          <p:cNvPr id="4" name="文本框 3"/>
          <p:cNvSpPr txBox="1"/>
          <p:nvPr/>
        </p:nvSpPr>
        <p:spPr>
          <a:xfrm>
            <a:off x="4692406" y="2538776"/>
            <a:ext cx="40637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620" y="786765"/>
            <a:ext cx="12191365" cy="6071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分级构建数据集，例如单个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算子，融合算子和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完整网络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通过将主机和设备侧的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分离，消除了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TVM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生成的依赖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图标注部分的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prompt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会让性能提升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微调实验尝试多个模型，之前的工作只微调了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qwen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一个模型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5600" lvl="0" indent="-355600" algn="just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q"/>
            </a:pP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2974</Words>
  <Application>WPS 演示</Application>
  <PresentationFormat>宽屏</PresentationFormat>
  <Paragraphs>211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Times New Roman</vt:lpstr>
      <vt:lpstr>等线</vt:lpstr>
      <vt:lpstr>Arial Unicode MS</vt:lpstr>
      <vt:lpstr>Calibri</vt:lpstr>
      <vt:lpstr>WPS</vt:lpstr>
      <vt:lpstr>PowerPoint 演示文稿</vt:lpstr>
      <vt:lpstr>背景</vt:lpstr>
      <vt:lpstr>研究内容</vt:lpstr>
      <vt:lpstr>研究内容</vt:lpstr>
      <vt:lpstr>研究内容</vt:lpstr>
      <vt:lpstr>研究内容</vt:lpstr>
      <vt:lpstr>研究内容</vt:lpstr>
      <vt:lpstr>研究内容</vt:lpstr>
      <vt:lpstr>研究内容</vt:lpstr>
      <vt:lpstr>研究内容</vt:lpstr>
      <vt:lpstr>评估</vt:lpstr>
      <vt:lpstr>实验结果</vt:lpstr>
      <vt:lpstr>实验结果</vt:lpstr>
      <vt:lpstr>实验结果</vt:lpstr>
      <vt:lpstr>实验结果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蝎子莱莱</cp:lastModifiedBy>
  <cp:revision>90</cp:revision>
  <dcterms:created xsi:type="dcterms:W3CDTF">2023-08-09T12:44:00Z</dcterms:created>
  <dcterms:modified xsi:type="dcterms:W3CDTF">2025-06-22T05:18:41Z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2052-12.1.0.21541</vt:lpwstr>
  </property>
</Properties>
</file>