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0"/>
  </p:handoutMasterIdLst>
  <p:sldIdLst>
    <p:sldId id="399" r:id="rId3"/>
    <p:sldId id="446" r:id="rId5"/>
    <p:sldId id="447" r:id="rId6"/>
    <p:sldId id="456" r:id="rId7"/>
    <p:sldId id="455" r:id="rId8"/>
    <p:sldId id="457" r:id="rId9"/>
  </p:sldIdLst>
  <p:sldSz cx="12192000" cy="6858000"/>
  <p:notesSz cx="7103745" cy="10234295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lys201469@gmail.com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0"/>
        <p:guide pos="38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charset="-122"/>
                <a:ea typeface="微软雅黑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17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charset="-122"/>
                <a:ea typeface="微软雅黑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pic>
        <p:nvPicPr>
          <p:cNvPr id="1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11" name="椭圆 40"/>
          <p:cNvSpPr/>
          <p:nvPr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charset="-122"/>
                <a:ea typeface="微软雅黑" charset="-122"/>
              </a:rPr>
            </a:fld>
            <a:endParaRPr lang="zh-CN" altLang="en-US" sz="1200" b="1" dirty="0">
              <a:solidFill>
                <a:prstClr val="white"/>
              </a:solidFill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9" name="椭圆 40"/>
          <p:cNvSpPr/>
          <p:nvPr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charset="-122"/>
                <a:ea typeface="微软雅黑" charset="-122"/>
              </a:rPr>
            </a:fld>
            <a:endParaRPr lang="zh-CN" altLang="en-US" sz="1200" b="1" dirty="0">
              <a:solidFill>
                <a:prstClr val="white"/>
              </a:solidFill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19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57948" y="6356350"/>
            <a:ext cx="8288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charset="-122"/>
                <a:ea typeface="微软雅黑" charset="-122"/>
              </a:defRPr>
            </a:lvl1pPr>
          </a:lstStyle>
          <a:p>
            <a:endParaRPr lang="zh-CN" altLang="en-US"/>
          </a:p>
        </p:txBody>
      </p:sp>
      <p:cxnSp>
        <p:nvCxnSpPr>
          <p:cNvPr id="9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charset="-122"/>
          <a:ea typeface="微软雅黑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charset="-122"/>
          <a:ea typeface="微软雅黑" charset="-122"/>
          <a:cs typeface="Times New Roman" panose="0202050305040509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charset="-122"/>
          <a:ea typeface="微软雅黑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ym typeface="+mn-ea"/>
              </a:rPr>
              <a:t>Unleashing the Potential of LLMs for Quantum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Computing: A Study in Quantum Architecture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Design</a:t>
            </a:r>
            <a:endParaRPr lang="en-US" altLang="zh-CN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Arxiv 2023</a:t>
            </a:r>
            <a:endParaRPr lang="en-US" altLang="zh-CN" dirty="0">
              <a:latin typeface="+mn-lt"/>
            </a:endParaRPr>
          </a:p>
          <a:p>
            <a:endParaRPr lang="en-US" altLang="zh-CN" dirty="0">
              <a:latin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80475" y="28689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1765"/>
            <a:ext cx="10212779" cy="738893"/>
          </a:xfrm>
        </p:spPr>
        <p:txBody>
          <a:bodyPr/>
          <a:p>
            <a:r>
              <a:rPr lang="zh-CN" altLang="en-US"/>
              <a:t>背景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11632565" cy="5966460"/>
          </a:xfrm>
        </p:spPr>
        <p:txBody>
          <a:bodyPr>
            <a:normAutofit/>
          </a:bodyPr>
          <a:p>
            <a:pPr lvl="0" fontAlgn="auto">
              <a:lnSpc>
                <a:spcPct val="140000"/>
              </a:lnSpc>
            </a:pPr>
            <a:r>
              <a:rPr lang="zh-CN" altLang="en-US" sz="2390">
                <a:sym typeface="+mn-ea"/>
              </a:rPr>
              <a:t>NISQ时代，变分量子算法（VQAs）因其混合量子-经典计算的特性和对噪声的相对鲁棒性，成为解决量子化学、优化问题和量子机器学习等问题的核心方法。</a:t>
            </a:r>
            <a:endParaRPr lang="zh-CN" altLang="en-US" sz="2390">
              <a:sym typeface="+mn-ea"/>
            </a:endParaRPr>
          </a:p>
          <a:p>
            <a:pPr lvl="1" fontAlgn="auto">
              <a:lnSpc>
                <a:spcPct val="140000"/>
              </a:lnSpc>
            </a:pPr>
            <a:r>
              <a:rPr lang="zh-CN" altLang="en-US" sz="2045">
                <a:sym typeface="+mn-ea"/>
              </a:rPr>
              <a:t>VQAs依赖于ansatz电路架构的设计，合适的ansatz直接影响算法的效率和准确性。传统ansatz设计依赖人类专家的经验和启发式方法，受限于认知能力和复杂搜索空间，导致设计过程耗时且难以最优。</a:t>
            </a:r>
            <a:endParaRPr lang="zh-CN" altLang="en-US" sz="2045">
              <a:sym typeface="+mn-ea"/>
            </a:endParaRPr>
          </a:p>
          <a:p>
            <a:pPr lvl="1" fontAlgn="auto">
              <a:lnSpc>
                <a:spcPct val="140000"/>
              </a:lnSpc>
            </a:pPr>
            <a:r>
              <a:rPr lang="zh-CN" altLang="en-US" sz="2045">
                <a:sym typeface="+mn-ea"/>
              </a:rPr>
              <a:t>利用LLMs（如GPT-4）的模式识别和知识整合能力，辅助设计高效的ansatz架构，从而加速NISQ技术发展和为未来容错量子计算（FTQC）奠定基础。</a:t>
            </a:r>
            <a:endParaRPr lang="zh-CN" altLang="en-US" sz="2045">
              <a:sym typeface="+mn-ea"/>
            </a:endParaRPr>
          </a:p>
          <a:p>
            <a:pPr lvl="1" fontAlgn="auto">
              <a:lnSpc>
                <a:spcPct val="140000"/>
              </a:lnSpc>
            </a:pPr>
            <a:r>
              <a:rPr lang="en-US" altLang="zh-CN" sz="2045">
                <a:sym typeface="+mn-ea"/>
              </a:rPr>
              <a:t>本文实现了QGAS模型，该模型能够快速提出有前景的ansatz架构。结果表明，经过有限的提示指导和迭代，可以获得一个高性能的ansatz，其结果可与最先进的量子架构搜索方法相媲美。</a:t>
            </a:r>
            <a:endParaRPr lang="en-US" altLang="zh-CN" sz="1505"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1765"/>
            <a:ext cx="10212779" cy="738893"/>
          </a:xfrm>
        </p:spPr>
        <p:txBody>
          <a:bodyPr/>
          <a:p>
            <a:r>
              <a:rPr lang="en-US" altLang="zh-CN"/>
              <a:t>QGAS</a:t>
            </a:r>
            <a:r>
              <a:rPr lang="zh-CN" altLang="en-US"/>
              <a:t>框架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4170" y="1101725"/>
            <a:ext cx="7833995" cy="4043045"/>
          </a:xfrm>
          <a:prstGeom prst="rect">
            <a:avLst/>
          </a:prstGeom>
        </p:spPr>
      </p:pic>
      <p:sp>
        <p:nvSpPr>
          <p:cNvPr id="9" name="内容占位符 2"/>
          <p:cNvSpPr>
            <a:spLocks noGrp="1"/>
          </p:cNvSpPr>
          <p:nvPr/>
        </p:nvSpPr>
        <p:spPr>
          <a:xfrm>
            <a:off x="285115" y="890905"/>
            <a:ext cx="3921760" cy="6529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Times New Roman" panose="0202050305040509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55">
                <a:sym typeface="+mn-ea"/>
              </a:rPr>
              <a:t>核心目标</a:t>
            </a:r>
            <a:endParaRPr lang="zh-CN" altLang="en-US" sz="2055">
              <a:sym typeface="+mn-ea"/>
            </a:endParaRPr>
          </a:p>
          <a:p>
            <a:pPr lvl="1"/>
            <a:r>
              <a:rPr lang="zh-CN" altLang="en-US" sz="1760">
                <a:sym typeface="+mn-ea"/>
              </a:rPr>
              <a:t>利用GPT作为控制器，为VQAs推荐高质量的ansatz结构</a:t>
            </a:r>
            <a:endParaRPr lang="zh-CN" altLang="en-US" sz="2055">
              <a:sym typeface="+mn-ea"/>
            </a:endParaRPr>
          </a:p>
          <a:p>
            <a:pPr lvl="0"/>
            <a:r>
              <a:rPr lang="zh-CN" altLang="en-US" sz="2055">
                <a:sym typeface="+mn-ea"/>
              </a:rPr>
              <a:t>Ansatz架构生成</a:t>
            </a:r>
            <a:endParaRPr lang="zh-CN" altLang="en-US" sz="2055">
              <a:sym typeface="+mn-ea"/>
            </a:endParaRPr>
          </a:p>
          <a:p>
            <a:pPr lvl="1"/>
            <a:r>
              <a:rPr lang="zh-CN" altLang="en-US" sz="1760">
                <a:sym typeface="+mn-ea"/>
              </a:rPr>
              <a:t>输入详细的问题描述（如量子化学中的分子信息或量子金融中的投资参数）和设计空间（如U3+CU3、ZZ+RY等六种电路块结构）</a:t>
            </a:r>
            <a:endParaRPr lang="zh-CN" altLang="en-US" sz="1760">
              <a:sym typeface="+mn-ea"/>
            </a:endParaRPr>
          </a:p>
          <a:p>
            <a:pPr lvl="1"/>
            <a:r>
              <a:rPr lang="zh-CN" altLang="en-US" sz="1760">
                <a:sym typeface="+mn-ea"/>
              </a:rPr>
              <a:t>GPT-4根据提示生成ansatz架构，输出包含操作ID和量子比特分配的列表</a:t>
            </a:r>
            <a:endParaRPr lang="zh-CN" altLang="en-US" sz="1760">
              <a:sym typeface="+mn-ea"/>
            </a:endParaRPr>
          </a:p>
          <a:p>
            <a:pPr lvl="1"/>
            <a:r>
              <a:rPr lang="zh-CN" altLang="en-US" sz="1760">
                <a:sym typeface="+mn-ea"/>
              </a:rPr>
              <a:t>为降低成本，部分子任务（如QASM格式输出）由GPT-3.5完成</a:t>
            </a:r>
            <a:endParaRPr lang="en-US" altLang="zh-CN" sz="1760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1765"/>
            <a:ext cx="10212779" cy="738893"/>
          </a:xfrm>
        </p:spPr>
        <p:txBody>
          <a:bodyPr/>
          <a:p>
            <a:r>
              <a:rPr lang="en-US" altLang="zh-CN"/>
              <a:t>QGAS</a:t>
            </a:r>
            <a:r>
              <a:rPr lang="zh-CN" altLang="en-US"/>
              <a:t>框架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6540" y="1101725"/>
            <a:ext cx="7921625" cy="4088130"/>
          </a:xfrm>
          <a:prstGeom prst="rect">
            <a:avLst/>
          </a:prstGeom>
        </p:spPr>
      </p:pic>
      <p:sp>
        <p:nvSpPr>
          <p:cNvPr id="9" name="内容占位符 2"/>
          <p:cNvSpPr>
            <a:spLocks noGrp="1"/>
          </p:cNvSpPr>
          <p:nvPr/>
        </p:nvSpPr>
        <p:spPr>
          <a:xfrm>
            <a:off x="285115" y="890905"/>
            <a:ext cx="3785235" cy="6529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Times New Roman" panose="0202050305040509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55">
                <a:sym typeface="+mn-ea"/>
              </a:rPr>
              <a:t>Ansatz训练</a:t>
            </a:r>
            <a:endParaRPr lang="zh-CN" altLang="en-US" sz="2055">
              <a:sym typeface="+mn-ea"/>
            </a:endParaRPr>
          </a:p>
          <a:p>
            <a:pPr lvl="1"/>
            <a:r>
              <a:rPr lang="zh-CN" altLang="en-US" sz="1760">
                <a:sym typeface="+mn-ea"/>
              </a:rPr>
              <a:t>使用生成的电路结构，在特定问题（如分子基态能量或投资优化）的哈密顿量背景下进行训练。</a:t>
            </a:r>
            <a:endParaRPr lang="zh-CN" altLang="en-US" sz="1760">
              <a:sym typeface="+mn-ea"/>
            </a:endParaRPr>
          </a:p>
          <a:p>
            <a:pPr lvl="1"/>
            <a:r>
              <a:rPr lang="zh-CN" altLang="en-US" sz="1760">
                <a:sym typeface="+mn-ea"/>
              </a:rPr>
              <a:t>采用基于梯度的优化方法，调整参数以最小化目标函数（如能量差值）。</a:t>
            </a:r>
            <a:endParaRPr lang="zh-CN" altLang="en-US" sz="1760">
              <a:sym typeface="+mn-ea"/>
            </a:endParaRPr>
          </a:p>
          <a:p>
            <a:pPr lvl="0"/>
            <a:r>
              <a:rPr lang="zh-CN" altLang="en-US" sz="2055">
                <a:sym typeface="+mn-ea"/>
              </a:rPr>
              <a:t>人类反馈与迭代优化</a:t>
            </a:r>
            <a:endParaRPr lang="zh-CN" altLang="en-US" sz="2055">
              <a:sym typeface="+mn-ea"/>
            </a:endParaRPr>
          </a:p>
          <a:p>
            <a:pPr lvl="1"/>
            <a:r>
              <a:rPr lang="zh-CN" altLang="en-US" sz="1760">
                <a:sym typeface="+mn-ea"/>
              </a:rPr>
              <a:t>GPT-4根据反馈调整建议（如初始参数“热启动”或错误缓解策略），形成迭代反馈循环。</a:t>
            </a:r>
            <a:endParaRPr lang="en-US" altLang="zh-CN" sz="1760"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1765"/>
            <a:ext cx="10212779" cy="738893"/>
          </a:xfrm>
        </p:spPr>
        <p:txBody>
          <a:bodyPr/>
          <a:p>
            <a:r>
              <a:rPr lang="en-US" altLang="zh-CN">
                <a:sym typeface="+mn-ea"/>
              </a:rPr>
              <a:t>实验结果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6145530" cy="8750935"/>
          </a:xfrm>
        </p:spPr>
        <p:txBody>
          <a:bodyPr>
            <a:normAutofit/>
          </a:bodyPr>
          <a:p>
            <a:pPr lvl="0"/>
            <a:r>
              <a:rPr lang="en-US" altLang="zh-CN" sz="2045">
                <a:sym typeface="+mn-ea"/>
              </a:rPr>
              <a:t>QGAS框架通过一系列基准测试验证了其在量子计算中的有效性</a:t>
            </a:r>
            <a:endParaRPr lang="zh-CN" altLang="en-US" sz="2045">
              <a:sym typeface="+mn-ea"/>
            </a:endParaRPr>
          </a:p>
          <a:p>
            <a:pPr lvl="1"/>
            <a:r>
              <a:rPr lang="en-US" altLang="zh-CN" sz="1750">
                <a:sym typeface="+mn-ea"/>
              </a:rPr>
              <a:t>使用GPT-4作为核心模型，结合TorchQuantum和qiskit-runtime进行评估，并与现有ansatz和最先进的QuantumNAS方法比较。</a:t>
            </a:r>
            <a:endParaRPr lang="en-US" altLang="zh-CN" sz="1750">
              <a:sym typeface="+mn-ea"/>
            </a:endParaRPr>
          </a:p>
          <a:p>
            <a:pPr lvl="1"/>
            <a:r>
              <a:rPr lang="en-US" altLang="zh-CN" sz="1755">
                <a:sym typeface="+mn-ea"/>
              </a:rPr>
              <a:t>投资组合优化</a:t>
            </a:r>
            <a:endParaRPr lang="en-US" altLang="zh-CN" sz="1755">
              <a:sym typeface="+mn-ea"/>
            </a:endParaRPr>
          </a:p>
          <a:p>
            <a:pPr lvl="2"/>
            <a:r>
              <a:rPr lang="en-US" altLang="zh-CN" sz="1460">
                <a:sym typeface="+mn-ea"/>
              </a:rPr>
              <a:t>QGAS生成的ansatz性能优于TwoLocal和RealAmplitudes，尽管门计数比TwoLocal多7个，性能提升证明了权衡的合理性。</a:t>
            </a:r>
            <a:endParaRPr lang="en-US" altLang="zh-CN" sz="2050">
              <a:sym typeface="+mn-ea"/>
            </a:endParaRPr>
          </a:p>
          <a:p>
            <a:pPr lvl="1"/>
            <a:r>
              <a:rPr lang="en-US" altLang="zh-CN" sz="1755">
                <a:sym typeface="+mn-ea"/>
              </a:rPr>
              <a:t>旅行商问题（8量子比特）</a:t>
            </a:r>
            <a:endParaRPr lang="en-US" altLang="zh-CN" sz="1755">
              <a:sym typeface="+mn-ea"/>
            </a:endParaRPr>
          </a:p>
          <a:p>
            <a:pPr lvl="2"/>
            <a:r>
              <a:rPr lang="en-US" altLang="zh-CN" sz="1460">
                <a:sym typeface="+mn-ea"/>
              </a:rPr>
              <a:t>QGAS相较于TwoLocal和RealAmplitudes表现出类似优势，生成更高效的ansatz。</a:t>
            </a:r>
            <a:endParaRPr lang="en-US" altLang="zh-CN" sz="1460">
              <a:sym typeface="+mn-ea"/>
            </a:endParaRPr>
          </a:p>
          <a:p>
            <a:pPr lvl="1"/>
            <a:r>
              <a:rPr lang="en-US" altLang="zh-CN" sz="1755">
                <a:sym typeface="+mn-ea"/>
              </a:rPr>
              <a:t>最大割问题（5量子比特）</a:t>
            </a:r>
            <a:endParaRPr lang="en-US" altLang="zh-CN" sz="1755">
              <a:sym typeface="+mn-ea"/>
            </a:endParaRPr>
          </a:p>
          <a:p>
            <a:pPr lvl="2"/>
            <a:r>
              <a:rPr lang="en-US" altLang="zh-CN" sz="1460">
                <a:sym typeface="+mn-ea"/>
              </a:rPr>
              <a:t>RealAmplitudes性能最佳，比QGAS多用8个门，QGAS仍具竞争力。</a:t>
            </a:r>
            <a:endParaRPr lang="en-US" altLang="zh-CN" sz="1460">
              <a:sym typeface="+mn-ea"/>
            </a:endParaRPr>
          </a:p>
          <a:p>
            <a:pPr lvl="1"/>
            <a:r>
              <a:rPr lang="en-US" altLang="zh-CN" sz="1755">
                <a:sym typeface="+mn-ea"/>
              </a:rPr>
              <a:t>分子基态能量估算</a:t>
            </a:r>
            <a:r>
              <a:rPr lang="zh-CN" altLang="en-US" sz="1755">
                <a:sym typeface="+mn-ea"/>
              </a:rPr>
              <a:t>（</a:t>
            </a:r>
            <a:r>
              <a:rPr lang="en-US" altLang="zh-CN" sz="1755">
                <a:sym typeface="+mn-ea"/>
              </a:rPr>
              <a:t>H2O</a:t>
            </a:r>
            <a:r>
              <a:rPr lang="zh-CN" altLang="en-US" sz="1755">
                <a:sym typeface="+mn-ea"/>
              </a:rPr>
              <a:t>与</a:t>
            </a:r>
            <a:r>
              <a:rPr lang="en-US" altLang="zh-CN" sz="1755">
                <a:sym typeface="+mn-ea"/>
              </a:rPr>
              <a:t>LiH</a:t>
            </a:r>
            <a:r>
              <a:rPr lang="zh-CN" altLang="en-US" sz="1755">
                <a:sym typeface="+mn-ea"/>
              </a:rPr>
              <a:t>）</a:t>
            </a:r>
            <a:endParaRPr lang="en-US" altLang="zh-CN" sz="1755">
              <a:sym typeface="+mn-ea"/>
            </a:endParaRPr>
          </a:p>
          <a:p>
            <a:pPr lvl="2"/>
            <a:r>
              <a:rPr lang="en-US" altLang="zh-CN" sz="1460">
                <a:sym typeface="+mn-ea"/>
              </a:rPr>
              <a:t>在无噪声条件下，QGAS性能略优于UCCSD，与QuantumNAS相当。</a:t>
            </a:r>
            <a:endParaRPr lang="en-US" altLang="zh-CN" sz="1460">
              <a:sym typeface="+mn-ea"/>
            </a:endParaRPr>
          </a:p>
          <a:p>
            <a:pPr lvl="2"/>
            <a:r>
              <a:rPr lang="en-US" altLang="zh-CN" sz="1460">
                <a:sym typeface="+mn-ea"/>
              </a:rPr>
              <a:t>在噪声环境（如MNIST分类）中，QGAS逊于QuantumNAS，但显著优于随机ansatz，显示噪声适应性需改进。</a:t>
            </a:r>
            <a:endParaRPr lang="en-US" altLang="zh-CN" sz="199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8685" y="1018540"/>
            <a:ext cx="4361180" cy="50234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255" y="151765"/>
            <a:ext cx="10212779" cy="738893"/>
          </a:xfrm>
        </p:spPr>
        <p:txBody>
          <a:bodyPr/>
          <a:p>
            <a:r>
              <a:rPr lang="en-US" altLang="zh-CN">
                <a:sym typeface="+mn-ea"/>
              </a:rPr>
              <a:t>实验结果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115" y="890905"/>
            <a:ext cx="6330315" cy="5966460"/>
          </a:xfrm>
        </p:spPr>
        <p:txBody>
          <a:bodyPr>
            <a:normAutofit/>
          </a:bodyPr>
          <a:p>
            <a:pPr lvl="0"/>
            <a:r>
              <a:rPr lang="zh-CN" altLang="en-US" sz="2390">
                <a:sym typeface="+mn-ea"/>
              </a:rPr>
              <a:t>总结</a:t>
            </a:r>
            <a:endParaRPr lang="en-US" altLang="zh-CN" sz="2390">
              <a:sym typeface="+mn-ea"/>
            </a:endParaRPr>
          </a:p>
          <a:p>
            <a:pPr lvl="1"/>
            <a:r>
              <a:rPr lang="en-US" altLang="zh-CN" sz="2045">
                <a:sym typeface="+mn-ea"/>
              </a:rPr>
              <a:t>QGAS在多种应用中展现出生成高性能ansatz的能力，与现有方法相比具有竞争力，尤其在优化资源使用和性能提升方面表现突出。</a:t>
            </a:r>
            <a:endParaRPr lang="en-US" altLang="zh-CN" sz="2045">
              <a:sym typeface="+mn-ea"/>
            </a:endParaRPr>
          </a:p>
          <a:p>
            <a:pPr lvl="1"/>
            <a:r>
              <a:rPr lang="en-US" altLang="zh-CN" sz="2045">
                <a:sym typeface="+mn-ea"/>
              </a:rPr>
              <a:t>噪声环境下的适应性较弱，需进一步结合人类反馈和特定提示优化。</a:t>
            </a:r>
            <a:endParaRPr lang="en-US" altLang="zh-CN" sz="2045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3812540"/>
            <a:ext cx="10337165" cy="28301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430" y="913765"/>
            <a:ext cx="4658995" cy="28092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zU0YWEzMWFlYjdjMzFkMjU1NjcwOGVmNjE5OTVlOW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charset="-122"/>
            <a:ea typeface="微软雅黑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charset="-122"/>
            <a:ea typeface="微软雅黑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1280</Words>
  <Application>WPS 表格</Application>
  <PresentationFormat>宽屏</PresentationFormat>
  <Paragraphs>49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汉仪旗黑</vt:lpstr>
      <vt:lpstr>Times New Roman</vt:lpstr>
      <vt:lpstr>等线</vt:lpstr>
      <vt:lpstr>汉仪中等线KW</vt:lpstr>
      <vt:lpstr>宋体</vt:lpstr>
      <vt:lpstr>Arial Unicode MS</vt:lpstr>
      <vt:lpstr>汉仪书宋二KW</vt:lpstr>
      <vt:lpstr>Calibri</vt:lpstr>
      <vt:lpstr>Helvetica Neue</vt:lpstr>
      <vt:lpstr>Office 主题​​</vt:lpstr>
      <vt:lpstr>Unleashing the Potential of LLMs for Quantum Computing: A Study in Quantum Architecture Design</vt:lpstr>
      <vt:lpstr>背景</vt:lpstr>
      <vt:lpstr>QGAS框架</vt:lpstr>
      <vt:lpstr>QGAS框架</vt:lpstr>
      <vt:lpstr>实验结果</vt:lpstr>
      <vt:lpstr>实验结果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ZZY</cp:lastModifiedBy>
  <cp:revision>161</cp:revision>
  <dcterms:created xsi:type="dcterms:W3CDTF">2025-04-13T10:37:34Z</dcterms:created>
  <dcterms:modified xsi:type="dcterms:W3CDTF">2025-04-13T10:37:34Z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2052-6.3.0.8471</vt:lpwstr>
  </property>
  <property fmtid="{D5CDD505-2E9C-101B-9397-08002B2CF9AE}" pid="3" name="ICV">
    <vt:lpwstr>473E7A3983C7B5836E3A7D65427186A8_43</vt:lpwstr>
  </property>
</Properties>
</file>