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4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2" autoAdjust="0"/>
    <p:restoredTop sz="83895" autoAdjust="0"/>
  </p:normalViewPr>
  <p:slideViewPr>
    <p:cSldViewPr snapToGrid="0">
      <p:cViewPr>
        <p:scale>
          <a:sx n="75" d="100"/>
          <a:sy n="75" d="100"/>
        </p:scale>
        <p:origin x="854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AC6588-A4FC-4046-9012-A153A4633AC0}" type="datetimeFigureOut">
              <a:rPr lang="en-US" smtClean="0"/>
              <a:t>11/3/2020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0C05A1-DA8F-463F-B656-F115BB55CE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41737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灵活的枚举，自动创建搜索空间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0C05A1-DA8F-463F-B656-F115BB55CED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8607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11/3/2020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2493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11/3/2020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064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11/3/2020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5473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11/3/2020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1496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11/3/2020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435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11/3/2020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084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11/3/2020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0631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11/3/2020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5379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11/3/2020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8763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11/3/2020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5600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11/3/2020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2867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077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164336"/>
            <a:ext cx="10515600" cy="50126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A1C593-65D0-4073-BCC9-577B9352EA97}" type="datetimeFigureOut">
              <a:rPr lang="en-US" smtClean="0"/>
              <a:t>11/3/2020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300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senix.org/conference/osdi20/presentation/zheng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zh-CN" sz="4400" dirty="0" err="1" smtClean="0">
                <a:latin typeface="+mn-lt"/>
              </a:rPr>
              <a:t>Ansor</a:t>
            </a:r>
            <a:r>
              <a:rPr lang="en-US" altLang="zh-CN" sz="4400" dirty="0" smtClean="0">
                <a:latin typeface="+mn-lt"/>
              </a:rPr>
              <a:t>: Generating High Performance Tensor Programs for Deep Learning</a:t>
            </a:r>
            <a:endParaRPr lang="en-US" sz="4400" dirty="0"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1800" i="1" dirty="0" err="1"/>
              <a:t>Lianmin</a:t>
            </a:r>
            <a:r>
              <a:rPr lang="en-US" sz="1800" i="1" dirty="0"/>
              <a:t> Zheng 1, </a:t>
            </a:r>
            <a:r>
              <a:rPr lang="en-US" sz="1800" i="1" dirty="0" err="1"/>
              <a:t>Chengfan</a:t>
            </a:r>
            <a:r>
              <a:rPr lang="en-US" sz="1800" i="1" dirty="0"/>
              <a:t> </a:t>
            </a:r>
            <a:r>
              <a:rPr lang="en-US" sz="1800" i="1" dirty="0" err="1"/>
              <a:t>Jia</a:t>
            </a:r>
            <a:r>
              <a:rPr lang="en-US" sz="1800" i="1" dirty="0"/>
              <a:t> 2, </a:t>
            </a:r>
            <a:r>
              <a:rPr lang="en-US" sz="1800" i="1" dirty="0" err="1"/>
              <a:t>Minmin</a:t>
            </a:r>
            <a:r>
              <a:rPr lang="en-US" sz="1800" i="1" dirty="0"/>
              <a:t> Sun 2, Zhao Wu 2, Cody </a:t>
            </a:r>
            <a:r>
              <a:rPr lang="en-US" sz="1800" i="1" dirty="0" err="1"/>
              <a:t>Hao</a:t>
            </a:r>
            <a:r>
              <a:rPr lang="en-US" sz="1800" i="1" dirty="0"/>
              <a:t> Yu 3 ,</a:t>
            </a:r>
            <a:br>
              <a:rPr lang="en-US" sz="1800" i="1" dirty="0"/>
            </a:br>
            <a:r>
              <a:rPr lang="en-US" sz="1800" i="1" dirty="0"/>
              <a:t>Ameer Haj-Ali 1, </a:t>
            </a:r>
            <a:r>
              <a:rPr lang="en-US" sz="1800" i="1" dirty="0" err="1"/>
              <a:t>Yida</a:t>
            </a:r>
            <a:r>
              <a:rPr lang="en-US" sz="1800" i="1" dirty="0"/>
              <a:t> Wang 3, Jun Yang 2, </a:t>
            </a:r>
            <a:r>
              <a:rPr lang="en-US" sz="1800" i="1" dirty="0" err="1"/>
              <a:t>Danyang</a:t>
            </a:r>
            <a:r>
              <a:rPr lang="en-US" sz="1800" i="1" dirty="0"/>
              <a:t> </a:t>
            </a:r>
            <a:r>
              <a:rPr lang="en-US" sz="1800" i="1" dirty="0" err="1"/>
              <a:t>Zhuo</a:t>
            </a:r>
            <a:r>
              <a:rPr lang="en-US" sz="1800" i="1" dirty="0"/>
              <a:t> 1;4 ,</a:t>
            </a:r>
            <a:br>
              <a:rPr lang="en-US" sz="1800" i="1" dirty="0"/>
            </a:br>
            <a:r>
              <a:rPr lang="en-US" sz="1800" i="1" dirty="0" err="1"/>
              <a:t>Koushik</a:t>
            </a:r>
            <a:r>
              <a:rPr lang="en-US" sz="1800" i="1" dirty="0"/>
              <a:t> Sen 1, Joseph E. Gonzalez 1, Ion </a:t>
            </a:r>
            <a:r>
              <a:rPr lang="en-US" sz="1800" i="1" dirty="0" err="1"/>
              <a:t>Stoica</a:t>
            </a:r>
            <a:r>
              <a:rPr lang="en-US" sz="1800" i="1" dirty="0"/>
              <a:t> 1</a:t>
            </a:r>
            <a:br>
              <a:rPr lang="en-US" sz="1800" i="1" dirty="0"/>
            </a:br>
            <a:r>
              <a:rPr lang="en-US" sz="1800" i="1" dirty="0"/>
              <a:t>1 UC Berkeley, 2Alibaba, 3Amazon Web Services, 4 Duke </a:t>
            </a:r>
            <a:r>
              <a:rPr lang="en-US" sz="1800" i="1" dirty="0" smtClean="0"/>
              <a:t>University</a:t>
            </a:r>
          </a:p>
          <a:p>
            <a:r>
              <a:rPr lang="en-US" sz="1800" i="1" dirty="0" smtClean="0"/>
              <a:t>OSDI2020, </a:t>
            </a:r>
            <a:r>
              <a:rPr lang="en-US" sz="1800" i="1" dirty="0" smtClean="0">
                <a:hlinkClick r:id="rId2"/>
              </a:rPr>
              <a:t>Paper link </a:t>
            </a:r>
            <a:r>
              <a:rPr lang="en-US" sz="1800" i="1" dirty="0">
                <a:hlinkClick r:id="rId2"/>
              </a:rPr>
              <a:t/>
            </a:r>
            <a:br>
              <a:rPr lang="en-US" sz="1800" i="1" dirty="0">
                <a:hlinkClick r:id="rId2"/>
              </a:rPr>
            </a:b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3072013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Kernel libraries for deep learning framework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Existing deep learning framework map the operators to </a:t>
            </a:r>
            <a:r>
              <a:rPr lang="en-US" dirty="0" err="1" smtClean="0"/>
              <a:t>vendo</a:t>
            </a:r>
            <a:r>
              <a:rPr lang="en-US" dirty="0" smtClean="0"/>
              <a:t>-provided kernel libraries</a:t>
            </a:r>
          </a:p>
          <a:p>
            <a:pPr lvl="1"/>
            <a:r>
              <a:rPr lang="en-US" dirty="0" err="1" smtClean="0"/>
              <a:t>CuDNN</a:t>
            </a:r>
            <a:r>
              <a:rPr lang="en-US" dirty="0" smtClean="0"/>
              <a:t> and MKL-DNN, etc.</a:t>
            </a:r>
          </a:p>
          <a:p>
            <a:r>
              <a:rPr lang="en-US" dirty="0" smtClean="0"/>
              <a:t>Significant engineering effort in manual tuning towards each hardware and operator</a:t>
            </a:r>
          </a:p>
          <a:p>
            <a:pPr lvl="1"/>
            <a:r>
              <a:rPr lang="en-US" dirty="0" smtClean="0"/>
              <a:t>Limit the innovation of new operator and accelerator</a:t>
            </a:r>
          </a:p>
          <a:p>
            <a:pPr marL="0" indent="0">
              <a:buNone/>
            </a:pPr>
            <a:endParaRPr lang="en-US" dirty="0" smtClean="0"/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765597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Search-based automated generation of tensor program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Given operator or sub-graph</a:t>
            </a:r>
          </a:p>
          <a:p>
            <a:pPr lvl="1"/>
            <a:r>
              <a:rPr lang="en-US" dirty="0" smtClean="0"/>
              <a:t>User define computation in high-level declarative language</a:t>
            </a:r>
          </a:p>
          <a:p>
            <a:pPr lvl="1"/>
            <a:r>
              <a:rPr lang="en-US" dirty="0" smtClean="0"/>
              <a:t>Compiler searches for performant program tailed towards hardware platform</a:t>
            </a:r>
          </a:p>
          <a:p>
            <a:r>
              <a:rPr lang="en-US" dirty="0" smtClean="0"/>
              <a:t>Existing approaches fail to cover a large enough search space</a:t>
            </a:r>
          </a:p>
          <a:p>
            <a:pPr lvl="1"/>
            <a:r>
              <a:rPr lang="en-US" dirty="0" smtClean="0"/>
              <a:t>Manually-written templates</a:t>
            </a:r>
          </a:p>
          <a:p>
            <a:pPr lvl="1"/>
            <a:r>
              <a:rPr lang="en-US" dirty="0" smtClean="0"/>
              <a:t>Aggressive pruning by accurately evaluating in complete program</a:t>
            </a: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4817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Ansor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Large search space with comprehensive coverage of optimizations</a:t>
            </a:r>
          </a:p>
          <a:p>
            <a:pPr lvl="1"/>
            <a:r>
              <a:rPr lang="en-US" dirty="0"/>
              <a:t>Hierarchical representation decouples high-level structures and low-level details</a:t>
            </a:r>
          </a:p>
          <a:p>
            <a:r>
              <a:rPr lang="en-US" dirty="0"/>
              <a:t>Efficient searching without comparing incomplete programs</a:t>
            </a:r>
          </a:p>
          <a:p>
            <a:pPr lvl="1"/>
            <a:r>
              <a:rPr lang="en-US" altLang="zh-CN" dirty="0"/>
              <a:t>Sample complete programs and fine-tune with learned cost model</a:t>
            </a:r>
            <a:endParaRPr lang="en-US" dirty="0"/>
          </a:p>
          <a:p>
            <a:r>
              <a:rPr lang="en-US" dirty="0"/>
              <a:t>Prioritizing more important subgraphs in optimizing DNN end to </a:t>
            </a:r>
            <a:r>
              <a:rPr lang="en-US" dirty="0" smtClean="0"/>
              <a:t>end</a:t>
            </a:r>
          </a:p>
          <a:p>
            <a:pPr lvl="1"/>
            <a:r>
              <a:rPr lang="en-US" altLang="zh-CN" dirty="0" smtClean="0"/>
              <a:t>Optimizing with gradient descent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5915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Design overview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6873240" y="1268361"/>
            <a:ext cx="4480560" cy="4908602"/>
          </a:xfrm>
        </p:spPr>
        <p:txBody>
          <a:bodyPr/>
          <a:lstStyle/>
          <a:p>
            <a:r>
              <a:rPr lang="en-US" dirty="0" smtClean="0"/>
              <a:t>Task scheduler:</a:t>
            </a:r>
          </a:p>
          <a:p>
            <a:pPr lvl="1"/>
            <a:r>
              <a:rPr lang="en-US" dirty="0" smtClean="0"/>
              <a:t>Allocate tuning time resources among  subgraphs</a:t>
            </a:r>
          </a:p>
          <a:p>
            <a:r>
              <a:rPr lang="en-US" dirty="0" smtClean="0"/>
              <a:t>Program Sampler</a:t>
            </a:r>
          </a:p>
          <a:p>
            <a:pPr lvl="1"/>
            <a:r>
              <a:rPr lang="en-US" altLang="zh-CN" dirty="0" smtClean="0"/>
              <a:t>Enumerate program structures hierarchically</a:t>
            </a:r>
          </a:p>
          <a:p>
            <a:pPr lvl="1"/>
            <a:r>
              <a:rPr lang="en-US" altLang="zh-CN" dirty="0" smtClean="0"/>
              <a:t>Random sample a bath of initial parameterized  programs</a:t>
            </a:r>
          </a:p>
          <a:p>
            <a:r>
              <a:rPr lang="en-US" altLang="zh-CN" dirty="0" smtClean="0"/>
              <a:t>Performance Tuner</a:t>
            </a:r>
          </a:p>
          <a:p>
            <a:pPr lvl="1"/>
            <a:r>
              <a:rPr lang="en-US" altLang="zh-CN" dirty="0" smtClean="0"/>
              <a:t>Tuning the parameters</a:t>
            </a:r>
          </a:p>
          <a:p>
            <a:pPr lvl="1"/>
            <a:endParaRPr lang="en-US" altLang="zh-CN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231" y="1165930"/>
            <a:ext cx="6294021" cy="5239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4389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Program Sampler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838200" y="1164336"/>
            <a:ext cx="4069080" cy="5012627"/>
          </a:xfrm>
        </p:spPr>
        <p:txBody>
          <a:bodyPr/>
          <a:lstStyle/>
          <a:p>
            <a:r>
              <a:rPr lang="en-US" dirty="0" smtClean="0"/>
              <a:t>Hierarchical search </a:t>
            </a:r>
            <a:r>
              <a:rPr lang="en-US" dirty="0"/>
              <a:t>space with two </a:t>
            </a:r>
            <a:r>
              <a:rPr lang="en-US" dirty="0" smtClean="0"/>
              <a:t>levels</a:t>
            </a:r>
            <a:endParaRPr lang="en-US" dirty="0"/>
          </a:p>
          <a:p>
            <a:pPr lvl="1"/>
            <a:r>
              <a:rPr lang="en-US" dirty="0" smtClean="0"/>
              <a:t>Sketch</a:t>
            </a:r>
          </a:p>
          <a:p>
            <a:pPr lvl="1"/>
            <a:r>
              <a:rPr lang="en-US" dirty="0" smtClean="0"/>
              <a:t>Annotation</a:t>
            </a:r>
            <a:br>
              <a:rPr lang="en-US" dirty="0" smtClean="0"/>
            </a:b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7280" y="989844"/>
            <a:ext cx="7152640" cy="5361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761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Pogrom Sampler: Sketch Generation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Visit </a:t>
                </a:r>
                <a:r>
                  <a:rPr lang="en-US" dirty="0"/>
                  <a:t>all the </a:t>
                </a:r>
                <a:r>
                  <a:rPr lang="en-US" dirty="0" smtClean="0"/>
                  <a:t>DAG nodes </a:t>
                </a:r>
                <a:r>
                  <a:rPr lang="en-US" dirty="0"/>
                  <a:t>in a topological order </a:t>
                </a:r>
                <a:r>
                  <a:rPr lang="en-US" dirty="0" smtClean="0"/>
                  <a:t>and build </a:t>
                </a:r>
                <a:r>
                  <a:rPr lang="en-US" dirty="0"/>
                  <a:t>the structure</a:t>
                </a:r>
                <a:br>
                  <a:rPr lang="en-US" dirty="0"/>
                </a:br>
                <a:r>
                  <a:rPr lang="en-US" dirty="0"/>
                  <a:t>iteratively</a:t>
                </a:r>
                <a:r>
                  <a:rPr lang="en-US" dirty="0"/>
                  <a:t> </a:t>
                </a:r>
                <a:endParaRPr lang="en-US" dirty="0" smtClean="0"/>
              </a:p>
              <a:p>
                <a:r>
                  <a:rPr lang="en-US" dirty="0" smtClean="0"/>
                  <a:t>Define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d>
                  </m:oMath>
                </a14:m>
                <a:r>
                  <a:rPr lang="en-US" dirty="0" smtClean="0"/>
                  <a:t> as the program state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dirty="0" smtClean="0"/>
                  <a:t> the </a:t>
                </a:r>
                <a:r>
                  <a:rPr lang="en-US" altLang="zh-CN" dirty="0" smtClean="0"/>
                  <a:t>partial constructed sketch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dirty="0" smtClean="0"/>
                  <a:t> the index of current working node</a:t>
                </a:r>
              </a:p>
              <a:p>
                <a:r>
                  <a:rPr lang="en-US" dirty="0" smtClean="0"/>
                  <a:t>Apply rules to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lang="en-US" dirty="0" smtClean="0"/>
                  <a:t> to derive succeeding states and enter the global queue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19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044" y="4120037"/>
            <a:ext cx="11907912" cy="2295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402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Program Sampler: Random Annotation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generated sketches are </a:t>
            </a:r>
            <a:r>
              <a:rPr lang="en-US" dirty="0"/>
              <a:t>incomplete </a:t>
            </a:r>
            <a:endParaRPr lang="en-US" dirty="0" smtClean="0"/>
          </a:p>
          <a:p>
            <a:pPr lvl="1"/>
            <a:r>
              <a:rPr lang="en-US" dirty="0" smtClean="0"/>
              <a:t>They only </a:t>
            </a:r>
            <a:r>
              <a:rPr lang="en-US" dirty="0"/>
              <a:t>have tile structures </a:t>
            </a:r>
            <a:r>
              <a:rPr lang="en-US" dirty="0" smtClean="0"/>
              <a:t>without specific </a:t>
            </a:r>
            <a:r>
              <a:rPr lang="en-US" dirty="0"/>
              <a:t>tile sizes and loop annotations</a:t>
            </a:r>
            <a:r>
              <a:rPr lang="en-US" dirty="0" smtClean="0"/>
              <a:t>,</a:t>
            </a:r>
          </a:p>
          <a:p>
            <a:pPr lvl="2"/>
            <a:r>
              <a:rPr lang="en-US" dirty="0" smtClean="0"/>
              <a:t>parallel</a:t>
            </a:r>
            <a:r>
              <a:rPr lang="en-US" dirty="0"/>
              <a:t>, unroll</a:t>
            </a:r>
            <a:r>
              <a:rPr lang="en-US" dirty="0" smtClean="0"/>
              <a:t>, and </a:t>
            </a:r>
            <a:r>
              <a:rPr lang="en-US" dirty="0"/>
              <a:t>vectorization</a:t>
            </a:r>
            <a:r>
              <a:rPr lang="en-US" dirty="0"/>
              <a:t> </a:t>
            </a:r>
            <a:endParaRPr lang="en-US" dirty="0" smtClean="0"/>
          </a:p>
          <a:p>
            <a:r>
              <a:rPr lang="en-US" dirty="0" smtClean="0"/>
              <a:t>randomly </a:t>
            </a:r>
            <a:r>
              <a:rPr lang="en-US" dirty="0"/>
              <a:t>pick </a:t>
            </a:r>
            <a:r>
              <a:rPr lang="en-US" dirty="0" smtClean="0"/>
              <a:t>one sketch from list and randomly annotation sketch</a:t>
            </a:r>
          </a:p>
          <a:p>
            <a:pPr lvl="1"/>
            <a:r>
              <a:rPr lang="en-US" dirty="0" smtClean="0"/>
              <a:t>fill </a:t>
            </a:r>
            <a:r>
              <a:rPr lang="en-US" dirty="0"/>
              <a:t>out tile </a:t>
            </a:r>
            <a:r>
              <a:rPr lang="en-US" dirty="0" smtClean="0"/>
              <a:t>sizes</a:t>
            </a:r>
          </a:p>
          <a:p>
            <a:pPr lvl="1"/>
            <a:r>
              <a:rPr lang="en-US" dirty="0" smtClean="0"/>
              <a:t>parallelize </a:t>
            </a:r>
            <a:r>
              <a:rPr lang="en-US" dirty="0"/>
              <a:t>some </a:t>
            </a:r>
            <a:r>
              <a:rPr lang="en-US" dirty="0" smtClean="0"/>
              <a:t>outer loops</a:t>
            </a:r>
          </a:p>
          <a:p>
            <a:pPr lvl="1"/>
            <a:r>
              <a:rPr lang="en-US" dirty="0" smtClean="0"/>
              <a:t>vectorize </a:t>
            </a:r>
            <a:r>
              <a:rPr lang="en-US" dirty="0"/>
              <a:t>some inner </a:t>
            </a:r>
            <a:r>
              <a:rPr lang="en-US" dirty="0" smtClean="0"/>
              <a:t>loops</a:t>
            </a:r>
          </a:p>
          <a:p>
            <a:pPr lvl="1"/>
            <a:r>
              <a:rPr lang="en-US" dirty="0" smtClean="0"/>
              <a:t>unroll </a:t>
            </a:r>
            <a:r>
              <a:rPr lang="en-US" dirty="0"/>
              <a:t>a few </a:t>
            </a:r>
            <a:r>
              <a:rPr lang="en-US" dirty="0" smtClean="0"/>
              <a:t>inner loops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5510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Program Sampler: Random Annotation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072896"/>
            <a:ext cx="7152640" cy="5361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559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Performance </a:t>
            </a:r>
            <a:r>
              <a:rPr lang="en-US" altLang="zh-CN" dirty="0" smtClean="0"/>
              <a:t>Fine-tuning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qualities of sampled programs are not </a:t>
            </a:r>
            <a:r>
              <a:rPr lang="en-US" dirty="0"/>
              <a:t>guaranteed</a:t>
            </a:r>
            <a:r>
              <a:rPr lang="en-US" dirty="0"/>
              <a:t> </a:t>
            </a:r>
            <a:endParaRPr lang="en-US" dirty="0" smtClean="0"/>
          </a:p>
          <a:p>
            <a:r>
              <a:rPr lang="en-US" dirty="0" smtClean="0"/>
              <a:t>Iteratively performance fine-tuning</a:t>
            </a:r>
          </a:p>
          <a:p>
            <a:pPr lvl="1"/>
            <a:r>
              <a:rPr lang="en-US" dirty="0" smtClean="0"/>
              <a:t>First use </a:t>
            </a:r>
            <a:r>
              <a:rPr lang="en-US" dirty="0"/>
              <a:t>evolutionary search to find a small batch of promising programs </a:t>
            </a:r>
            <a:r>
              <a:rPr lang="en-US" dirty="0" smtClean="0"/>
              <a:t>base on a </a:t>
            </a:r>
            <a:r>
              <a:rPr lang="en-US" dirty="0"/>
              <a:t>learned cost </a:t>
            </a:r>
            <a:r>
              <a:rPr lang="en-US" dirty="0" smtClean="0"/>
              <a:t>model</a:t>
            </a:r>
          </a:p>
          <a:p>
            <a:pPr lvl="1"/>
            <a:r>
              <a:rPr lang="en-US" dirty="0" smtClean="0"/>
              <a:t>Then measure </a:t>
            </a:r>
            <a:r>
              <a:rPr lang="en-US" dirty="0"/>
              <a:t>these programs on hardware to get the actual execution</a:t>
            </a:r>
            <a:br>
              <a:rPr lang="en-US" dirty="0"/>
            </a:br>
            <a:r>
              <a:rPr lang="en-US" dirty="0"/>
              <a:t>time </a:t>
            </a:r>
            <a:r>
              <a:rPr lang="en-US" dirty="0" smtClean="0"/>
              <a:t>cost</a:t>
            </a:r>
          </a:p>
          <a:p>
            <a:pPr lvl="1"/>
            <a:r>
              <a:rPr lang="en-US" dirty="0" smtClean="0"/>
              <a:t>Finally feedback profiling </a:t>
            </a:r>
            <a:r>
              <a:rPr lang="en-US" dirty="0"/>
              <a:t>data got from measurement </a:t>
            </a:r>
            <a:r>
              <a:rPr lang="en-US" dirty="0" smtClean="0"/>
              <a:t>to </a:t>
            </a:r>
            <a:r>
              <a:rPr lang="en-US" dirty="0"/>
              <a:t>re-train the cost </a:t>
            </a:r>
            <a:r>
              <a:rPr lang="en-US" dirty="0" smtClean="0"/>
              <a:t>model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3408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Performance Fine-tuning: Evolutionary Search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Start from </a:t>
            </a:r>
            <a:r>
              <a:rPr lang="en-US" dirty="0"/>
              <a:t>the </a:t>
            </a:r>
            <a:r>
              <a:rPr lang="en-US" dirty="0" smtClean="0"/>
              <a:t>sampled initial generation</a:t>
            </a:r>
            <a:endParaRPr lang="en-US" dirty="0"/>
          </a:p>
          <a:p>
            <a:r>
              <a:rPr lang="en-US" dirty="0" smtClean="0"/>
              <a:t>Next generation</a:t>
            </a:r>
          </a:p>
          <a:p>
            <a:pPr lvl="1"/>
            <a:r>
              <a:rPr lang="en-US" dirty="0" smtClean="0"/>
              <a:t>Some from current generation + Some randomly sampled</a:t>
            </a:r>
          </a:p>
          <a:p>
            <a:pPr lvl="1"/>
            <a:r>
              <a:rPr lang="en-US" dirty="0"/>
              <a:t>The probability </a:t>
            </a:r>
            <a:r>
              <a:rPr lang="en-US" dirty="0" smtClean="0"/>
              <a:t>to be selected is proportional </a:t>
            </a:r>
            <a:r>
              <a:rPr lang="en-US" dirty="0"/>
              <a:t>to its fitness predicted by the learned cost </a:t>
            </a:r>
            <a:r>
              <a:rPr lang="en-US" dirty="0" smtClean="0"/>
              <a:t>model </a:t>
            </a:r>
          </a:p>
          <a:p>
            <a:r>
              <a:rPr lang="en-US" dirty="0" smtClean="0"/>
              <a:t>Mutation</a:t>
            </a:r>
          </a:p>
          <a:p>
            <a:pPr lvl="1"/>
            <a:r>
              <a:rPr lang="en-US" dirty="0"/>
              <a:t>Tile size </a:t>
            </a:r>
            <a:r>
              <a:rPr lang="en-US" dirty="0" smtClean="0"/>
              <a:t>mutation</a:t>
            </a:r>
          </a:p>
          <a:p>
            <a:pPr lvl="1"/>
            <a:r>
              <a:rPr lang="en-US" dirty="0" smtClean="0"/>
              <a:t>Parallel</a:t>
            </a:r>
            <a:r>
              <a:rPr lang="en-US" dirty="0"/>
              <a:t>, vectorization </a:t>
            </a:r>
            <a:r>
              <a:rPr lang="en-US" dirty="0" smtClean="0"/>
              <a:t>mutation</a:t>
            </a:r>
          </a:p>
          <a:p>
            <a:r>
              <a:rPr lang="en-US" dirty="0" smtClean="0"/>
              <a:t>Crossover</a:t>
            </a:r>
          </a:p>
          <a:p>
            <a:pPr lvl="1"/>
            <a:r>
              <a:rPr lang="en-US" dirty="0" smtClean="0"/>
              <a:t>Rewriting steps as the gene of the grogram</a:t>
            </a:r>
          </a:p>
          <a:p>
            <a:pPr lvl="1"/>
            <a:r>
              <a:rPr lang="en-US" dirty="0" smtClean="0"/>
              <a:t>To avoid dependency breakup, the </a:t>
            </a:r>
            <a:r>
              <a:rPr lang="en-US" dirty="0"/>
              <a:t>granularity of crossover </a:t>
            </a:r>
            <a:r>
              <a:rPr lang="en-US" dirty="0" smtClean="0"/>
              <a:t>is based on DAG nodes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1831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Performance </a:t>
            </a:r>
            <a:r>
              <a:rPr lang="en-US" dirty="0" smtClean="0"/>
              <a:t>Fine-tuning: Learned cost model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Predict the score of program</a:t>
                </a:r>
              </a:p>
              <a:p>
                <a:pPr lvl="1"/>
                <a:r>
                  <a:rPr lang="en-US" dirty="0" smtClean="0"/>
                  <a:t>predict </a:t>
                </a:r>
                <a:r>
                  <a:rPr lang="en-US" dirty="0"/>
                  <a:t>the score of one innermost non-loop statement in a loop nest</a:t>
                </a:r>
                <a:r>
                  <a:rPr lang="en-US" dirty="0"/>
                  <a:t> </a:t>
                </a:r>
                <a:endParaRPr lang="en-US" dirty="0" smtClean="0"/>
              </a:p>
              <a:p>
                <a:pPr lvl="1"/>
                <a:r>
                  <a:rPr lang="en-US" dirty="0" smtClean="0"/>
                  <a:t>Add all predicted scores up in a full program</a:t>
                </a:r>
              </a:p>
              <a:p>
                <a:r>
                  <a:rPr lang="en-US" dirty="0" smtClean="0"/>
                  <a:t>Weighted squared </a:t>
                </a:r>
                <a:r>
                  <a:rPr lang="en-US" dirty="0"/>
                  <a:t>error as the loss </a:t>
                </a:r>
                <a:r>
                  <a:rPr lang="en-US" dirty="0" smtClean="0"/>
                  <a:t>function</a:t>
                </a:r>
              </a:p>
              <a:p>
                <a:pPr lvl="1"/>
                <a:r>
                  <a:rPr lang="en-US" dirty="0" smtClean="0"/>
                  <a:t>Model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altLang="zh-CN" dirty="0" smtClean="0"/>
                  <a:t>, program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dirty="0" smtClean="0"/>
                  <a:t>, throughput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US" b="0" dirty="0" smtClean="0"/>
              </a:p>
              <a:p>
                <a:r>
                  <a:rPr lang="en-US" dirty="0" smtClean="0"/>
                  <a:t>Gradient boosting </a:t>
                </a:r>
                <a:r>
                  <a:rPr lang="en-US" dirty="0"/>
                  <a:t>decision </a:t>
                </a:r>
                <a:r>
                  <a:rPr lang="en-US" dirty="0" smtClean="0"/>
                  <a:t>tree</a:t>
                </a:r>
              </a:p>
              <a:p>
                <a:pPr lvl="1"/>
                <a:r>
                  <a:rPr lang="en-US" dirty="0" smtClean="0"/>
                  <a:t>164 </a:t>
                </a:r>
                <a:r>
                  <a:rPr lang="en-US" altLang="zh-CN" dirty="0" smtClean="0"/>
                  <a:t>features extracted from innermost non-loop statement</a:t>
                </a:r>
                <a:r>
                  <a:rPr lang="en-US" dirty="0"/>
                  <a:t/>
                </a:r>
                <a:br>
                  <a:rPr lang="en-US" dirty="0"/>
                </a:br>
                <a:endParaRPr lang="en-US" dirty="0" smtClean="0"/>
              </a:p>
              <a:p>
                <a:endParaRPr lang="en-US" dirty="0" smtClean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19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4410042"/>
            <a:ext cx="8183117" cy="476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693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b="45259"/>
          <a:stretch/>
        </p:blipFill>
        <p:spPr>
          <a:xfrm>
            <a:off x="4043134" y="1236454"/>
            <a:ext cx="4105731" cy="439928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t="54708" b="-9449"/>
          <a:stretch/>
        </p:blipFill>
        <p:spPr>
          <a:xfrm>
            <a:off x="8161484" y="1256087"/>
            <a:ext cx="4030516" cy="431868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Performance </a:t>
            </a:r>
            <a:r>
              <a:rPr lang="en-US" dirty="0" smtClean="0"/>
              <a:t>Fine-tuning: Learned cost model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280" y="1236454"/>
            <a:ext cx="4022739" cy="5135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8727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Evaluation: single operator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5361" y="1956816"/>
            <a:ext cx="4820323" cy="330563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9360" y="2171158"/>
            <a:ext cx="4696480" cy="2876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7646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Evaluation: subgraph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932" y="1782824"/>
            <a:ext cx="4658375" cy="3658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604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Evaluation: end-to-end network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910336"/>
            <a:ext cx="5029902" cy="293410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3301" y="1010361"/>
            <a:ext cx="4582164" cy="273405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0627" y="3844445"/>
            <a:ext cx="4706007" cy="26864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40783" y="3744418"/>
            <a:ext cx="4424682" cy="2870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694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</TotalTime>
  <Words>483</Words>
  <Application>Microsoft Office PowerPoint</Application>
  <PresentationFormat>Widescreen</PresentationFormat>
  <Paragraphs>81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等线</vt:lpstr>
      <vt:lpstr>宋体</vt:lpstr>
      <vt:lpstr>Arial</vt:lpstr>
      <vt:lpstr>Calibri</vt:lpstr>
      <vt:lpstr>Calibri Light</vt:lpstr>
      <vt:lpstr>Cambria Math</vt:lpstr>
      <vt:lpstr>Office Theme</vt:lpstr>
      <vt:lpstr>Ansor: Generating High Performance Tensor Programs for Deep Learning</vt:lpstr>
      <vt:lpstr>Kernel libraries for deep learning framework</vt:lpstr>
      <vt:lpstr>Search-based automated generation of tensor program</vt:lpstr>
      <vt:lpstr>Ansor</vt:lpstr>
      <vt:lpstr>Design overview</vt:lpstr>
      <vt:lpstr>Program Sampler</vt:lpstr>
      <vt:lpstr>Pogrom Sampler: Sketch Generation</vt:lpstr>
      <vt:lpstr>Program Sampler: Random Annotation</vt:lpstr>
      <vt:lpstr>Program Sampler: Random Annotation</vt:lpstr>
      <vt:lpstr>Performance Fine-tuning</vt:lpstr>
      <vt:lpstr>Performance Fine-tuning: Evolutionary Search</vt:lpstr>
      <vt:lpstr>Performance Fine-tuning: Learned cost model</vt:lpstr>
      <vt:lpstr>Performance Fine-tuning: Learned cost model</vt:lpstr>
      <vt:lpstr>Evaluation: single operator</vt:lpstr>
      <vt:lpstr>Evaluation: subgraph</vt:lpstr>
      <vt:lpstr>Evaluation: end-to-end network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WPS Presentation</dc:title>
  <dc:creator>Yuxiang Zhang</dc:creator>
  <cp:lastModifiedBy>Zhang Yuxiang</cp:lastModifiedBy>
  <cp:revision>72</cp:revision>
  <dcterms:created xsi:type="dcterms:W3CDTF">2020-11-03T01:04:22Z</dcterms:created>
  <dcterms:modified xsi:type="dcterms:W3CDTF">2020-11-03T03:39:46Z</dcterms:modified>
</cp:coreProperties>
</file>