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409" r:id="rId2"/>
    <p:sldId id="414" r:id="rId3"/>
    <p:sldId id="421" r:id="rId4"/>
    <p:sldId id="420" r:id="rId5"/>
    <p:sldId id="426" r:id="rId6"/>
    <p:sldId id="427" r:id="rId7"/>
    <p:sldId id="428" r:id="rId8"/>
    <p:sldId id="429" r:id="rId9"/>
    <p:sldId id="430" r:id="rId10"/>
    <p:sldId id="431" r:id="rId11"/>
    <p:sldId id="422" r:id="rId12"/>
    <p:sldId id="423" r:id="rId13"/>
    <p:sldId id="424" r:id="rId14"/>
    <p:sldId id="425" r:id="rId15"/>
    <p:sldId id="432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649F"/>
    <a:srgbClr val="66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18" autoAdjust="0"/>
    <p:restoredTop sz="68731" autoAdjust="0"/>
  </p:normalViewPr>
  <p:slideViewPr>
    <p:cSldViewPr snapToGrid="0">
      <p:cViewPr varScale="1">
        <p:scale>
          <a:sx n="51" d="100"/>
          <a:sy n="51" d="100"/>
        </p:scale>
        <p:origin x="1100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C86BB-1BE5-4D31-8AAB-BABBD22ED087}" type="datetimeFigureOut">
              <a:rPr lang="zh-CN" altLang="en-US" smtClean="0"/>
              <a:t>2020/12/14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91FFA3-0EA4-44E6-8181-C4602F553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48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5266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01837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47517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587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1. Unavailable operators </a:t>
            </a:r>
          </a:p>
          <a:p>
            <a:r>
              <a:rPr lang="en-US" dirty="0" smtClean="0"/>
              <a:t>2. Incompatible arguments</a:t>
            </a:r>
          </a:p>
          <a:p>
            <a:r>
              <a:rPr lang="en-US" dirty="0" smtClean="0"/>
              <a:t>3. Unsupported padding mode</a:t>
            </a:r>
          </a:p>
          <a:p>
            <a:r>
              <a:rPr lang="en-US" dirty="0" smtClean="0"/>
              <a:t>4. Inconsistent tensor layout : NCHW、NHWC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5. Saved model files are different from original expression, e.g. </a:t>
            </a:r>
            <a:r>
              <a:rPr lang="en-US" altLang="zh-CN" dirty="0" smtClean="0"/>
              <a:t>CG construction schema, optimization, 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52596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1. Unavailable operators </a:t>
            </a:r>
          </a:p>
          <a:p>
            <a:r>
              <a:rPr lang="en-US" dirty="0" smtClean="0"/>
              <a:t>2. Incompatible arguments</a:t>
            </a:r>
          </a:p>
          <a:p>
            <a:r>
              <a:rPr lang="en-US" dirty="0" smtClean="0"/>
              <a:t>3. Unsupported padding mode</a:t>
            </a:r>
          </a:p>
          <a:p>
            <a:r>
              <a:rPr lang="en-US" dirty="0" smtClean="0"/>
              <a:t>4. Inconsistent tensor layout : NCHW、NHWC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5. Saved model files are different from original expression, e.g. </a:t>
            </a:r>
            <a:r>
              <a:rPr lang="en-US" altLang="zh-CN" dirty="0" smtClean="0"/>
              <a:t>CG construction schema, optimization, 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397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1. Unavailable operators </a:t>
            </a:r>
          </a:p>
          <a:p>
            <a:r>
              <a:rPr lang="en-US" dirty="0" smtClean="0"/>
              <a:t>2. Incompatible arguments</a:t>
            </a:r>
          </a:p>
          <a:p>
            <a:r>
              <a:rPr lang="en-US" dirty="0" smtClean="0"/>
              <a:t>3. Unsupported padding mode</a:t>
            </a:r>
          </a:p>
          <a:p>
            <a:r>
              <a:rPr lang="en-US" dirty="0" smtClean="0"/>
              <a:t>4. Inconsistent tensor layout : NCHW、NHWC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5. Saved model files are different from original expression, e.g. </a:t>
            </a:r>
            <a:r>
              <a:rPr lang="en-US" altLang="zh-CN" dirty="0" smtClean="0"/>
              <a:t>CG construction schema, optimization, 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11147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1. Unavailable operators </a:t>
            </a:r>
          </a:p>
          <a:p>
            <a:r>
              <a:rPr lang="en-US" dirty="0" smtClean="0"/>
              <a:t>2. Incompatible arguments</a:t>
            </a:r>
          </a:p>
          <a:p>
            <a:r>
              <a:rPr lang="en-US" dirty="0" smtClean="0"/>
              <a:t>3. Unsupported padding mode</a:t>
            </a:r>
          </a:p>
          <a:p>
            <a:r>
              <a:rPr lang="en-US" dirty="0" smtClean="0"/>
              <a:t>4. Inconsistent tensor layout : NCHW、NHWC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5. Saved model files are different from original expression, e.g. </a:t>
            </a:r>
            <a:r>
              <a:rPr lang="en-US" altLang="zh-CN" dirty="0" smtClean="0"/>
              <a:t>CG construction schema, optimization, 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79825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1. Unavailable operators </a:t>
            </a:r>
          </a:p>
          <a:p>
            <a:r>
              <a:rPr lang="en-US" dirty="0" smtClean="0"/>
              <a:t>2. Incompatible arguments</a:t>
            </a:r>
          </a:p>
          <a:p>
            <a:r>
              <a:rPr lang="en-US" dirty="0" smtClean="0"/>
              <a:t>3. Unsupported padding mode</a:t>
            </a:r>
          </a:p>
          <a:p>
            <a:r>
              <a:rPr lang="en-US" dirty="0" smtClean="0"/>
              <a:t>4. Inconsistent tensor layout : NCHW、NHWC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5. Saved model files are different from original expression, e.g. </a:t>
            </a:r>
            <a:r>
              <a:rPr lang="en-US" altLang="zh-CN" dirty="0" smtClean="0"/>
              <a:t>CG construction schema, optimization, 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02432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1. Unavailable operators </a:t>
            </a:r>
          </a:p>
          <a:p>
            <a:r>
              <a:rPr lang="en-US" dirty="0" smtClean="0"/>
              <a:t>2. Incompatible arguments</a:t>
            </a:r>
          </a:p>
          <a:p>
            <a:r>
              <a:rPr lang="en-US" dirty="0" smtClean="0"/>
              <a:t>3. Unsupported padding mode</a:t>
            </a:r>
          </a:p>
          <a:p>
            <a:r>
              <a:rPr lang="en-US" dirty="0" smtClean="0"/>
              <a:t>4. Inconsistent tensor layout : NCHW、NHWC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5. Saved model files are different from original expression, e.g. </a:t>
            </a:r>
            <a:r>
              <a:rPr lang="en-US" altLang="zh-CN" dirty="0" smtClean="0"/>
              <a:t>CG construction schema, optimization, 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33031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16377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02816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4013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75220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0652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46EC9B-BF03-44DF-A8BA-DEC10CF46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3174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 txBox="1">
            <a:spLocks/>
          </p:cNvSpPr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51343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2020/12/14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2000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椭圆 40">
            <a:extLst>
              <a:ext uri="{FF2B5EF4-FFF2-40B4-BE49-F238E27FC236}">
                <a16:creationId xmlns:a16="http://schemas.microsoft.com/office/drawing/2014/main" id="{CCA4BDB6-C259-C048-9E89-C6F6047B56C4}"/>
              </a:ext>
            </a:extLst>
          </p:cNvPr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4B649F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pPr algn="ct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92718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2020/12/14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椭圆 40">
            <a:extLst>
              <a:ext uri="{FF2B5EF4-FFF2-40B4-BE49-F238E27FC236}">
                <a16:creationId xmlns:a16="http://schemas.microsoft.com/office/drawing/2014/main" id="{CCA4BDB6-C259-C048-9E89-C6F6047B56C4}"/>
              </a:ext>
            </a:extLst>
          </p:cNvPr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4B649F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pPr algn="ct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2000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25432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C78C77-0627-4E3B-B193-1A5437236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7DCBBAA-89A2-49CD-B912-47843CB9F0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6560D98-9D3C-4456-85B6-7160F23B2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CD420-30B2-4310-BF5F-705128F7846D}" type="datetimeFigureOut">
              <a:rPr lang="zh-CN" altLang="en-US" smtClean="0"/>
              <a:t>2020/12/14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8505300-F14D-49BD-87DF-74612C982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420F865-6799-4237-92EA-854F49975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C168-2E40-4D65-A7CE-7FC580E6DD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8536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00C973-F94C-48B5-B69A-DF371E842A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fld id="{D2800E37-E163-40CA-8146-A68431A5A674}" type="datetime1">
              <a:rPr lang="zh-CN" altLang="en-US" smtClean="0"/>
              <a:pPr/>
              <a:t>2020/12/14</a:t>
            </a:fld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4" name="图片 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440" y="31751"/>
            <a:ext cx="3383560" cy="639212"/>
          </a:xfrm>
          <a:prstGeom prst="rect">
            <a:avLst/>
          </a:prstGeom>
        </p:spPr>
      </p:pic>
      <p:sp>
        <p:nvSpPr>
          <p:cNvPr id="10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72000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7489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1" r:id="rId3"/>
    <p:sldLayoutId id="2147483662" r:id="rId4"/>
    <p:sldLayoutId id="2147483665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90000"/>
        <a:buFont typeface="Wingdings" pitchFamily="2" charset="2"/>
        <a:buChar char="q"/>
        <a:defRPr sz="2800" b="1" kern="1200">
          <a:solidFill>
            <a:schemeClr val="tx1"/>
          </a:solidFill>
          <a:latin typeface="微软雅黑" pitchFamily="34" charset="-122"/>
          <a:ea typeface="微软雅黑" pitchFamily="34" charset="-122"/>
          <a:cs typeface="Times New Roman" pitchFamily="18" charset="0"/>
        </a:defRPr>
      </a:lvl1pPr>
      <a:lvl2pPr marL="685800" indent="-23495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90000"/>
        <a:buFont typeface="Wingdings" pitchFamily="2" charset="2"/>
        <a:buChar char="n"/>
        <a:defRPr sz="2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985838" indent="-27305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Font typeface="Wingdings" pitchFamily="2" charset="2"/>
        <a:buChar char="v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262063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microsoft.com/en-us/research/uploads/prod/2019/11/mmdnn.pdf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microsoft/MMdnn/blob/master/mmdnn/conversion/common/IR/graph.proto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565753" y="1302707"/>
            <a:ext cx="94822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Enhancing the Interoperability between Deep Learning</a:t>
            </a:r>
          </a:p>
          <a:p>
            <a:pPr algn="ctr"/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Frameworks by Model Conversion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029" y="3796224"/>
            <a:ext cx="10833650" cy="179038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90029" y="5999967"/>
            <a:ext cx="10546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Paper: 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  <a:hlinkClick r:id="rId4"/>
              </a:rPr>
              <a:t>https://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  <a:hlinkClick r:id="rId4"/>
              </a:rPr>
              <a:t>www.microsoft.com/en-us/research/uploads/prod/2019/11/mmdnn.pdf</a:t>
            </a:r>
            <a:endParaRPr lang="en-US" altLang="zh-CN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Repo: https://github.com/microsoft/MMdnn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3690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6592E1-1E0D-4CAF-8CBD-D5ACB0871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err="1" smtClean="0">
                <a:solidFill>
                  <a:schemeClr val="accent1"/>
                </a:solidFill>
              </a:rPr>
              <a:t>MMdnn</a:t>
            </a:r>
            <a:r>
              <a:rPr lang="en-US" altLang="zh-CN" dirty="0" smtClean="0">
                <a:solidFill>
                  <a:schemeClr val="accent1"/>
                </a:solidFill>
              </a:rPr>
              <a:t> Introduction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0" dirty="0" smtClean="0"/>
              <a:t> Model management for </a:t>
            </a:r>
            <a:r>
              <a:rPr lang="en-US" altLang="zh-CN" b="0" dirty="0" err="1" smtClean="0"/>
              <a:t>dnn</a:t>
            </a:r>
            <a:endParaRPr lang="en-US" altLang="zh-CN" b="0" dirty="0" smtClean="0"/>
          </a:p>
          <a:p>
            <a:r>
              <a:rPr lang="en-US" altLang="zh-CN" b="0" dirty="0"/>
              <a:t> S</a:t>
            </a:r>
            <a:r>
              <a:rPr lang="en-US" altLang="zh-CN" b="0" dirty="0" smtClean="0"/>
              <a:t>upported ops: 60 ~</a:t>
            </a:r>
          </a:p>
          <a:p>
            <a:r>
              <a:rPr lang="en-US" altLang="zh-CN" b="0" dirty="0"/>
              <a:t> </a:t>
            </a:r>
            <a:r>
              <a:rPr lang="en-US" altLang="zh-CN" b="0" dirty="0" smtClean="0"/>
              <a:t>Python 23000+ lines</a:t>
            </a:r>
          </a:p>
          <a:p>
            <a:r>
              <a:rPr lang="en-US" altLang="zh-CN" b="0" dirty="0"/>
              <a:t> </a:t>
            </a:r>
            <a:r>
              <a:rPr lang="en-US" altLang="zh-CN" b="0" dirty="0" smtClean="0"/>
              <a:t>Supported Models: 15</a:t>
            </a:r>
          </a:p>
          <a:p>
            <a:pPr lvl="1"/>
            <a:r>
              <a:rPr lang="en-US" altLang="zh-CN" dirty="0"/>
              <a:t> </a:t>
            </a:r>
            <a:r>
              <a:rPr lang="en-US" altLang="zh-CN" dirty="0" smtClean="0"/>
              <a:t>Only ImageNet models</a:t>
            </a:r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784" y="1490354"/>
            <a:ext cx="7162001" cy="536764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032" y="4061443"/>
            <a:ext cx="3592585" cy="2652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135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6592E1-1E0D-4CAF-8CBD-D5ACB0871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err="1" smtClean="0">
                <a:solidFill>
                  <a:schemeClr val="accent1"/>
                </a:solidFill>
              </a:rPr>
              <a:t>MMdnn</a:t>
            </a:r>
            <a:r>
              <a:rPr lang="en-US" altLang="zh-CN" dirty="0">
                <a:solidFill>
                  <a:schemeClr val="accent1"/>
                </a:solidFill>
              </a:rPr>
              <a:t> Architecture 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55" y="2052565"/>
            <a:ext cx="11772838" cy="3108158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4546948" y="2189806"/>
            <a:ext cx="25052" cy="2970917"/>
          </a:xfrm>
          <a:prstGeom prst="line">
            <a:avLst/>
          </a:prstGeom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" name="矩形标注 11"/>
          <p:cNvSpPr/>
          <p:nvPr/>
        </p:nvSpPr>
        <p:spPr>
          <a:xfrm>
            <a:off x="166255" y="5435206"/>
            <a:ext cx="5846238" cy="1015663"/>
          </a:xfrm>
          <a:prstGeom prst="wedgeRectCallout">
            <a:avLst>
              <a:gd name="adj1" fmla="val -23540"/>
              <a:gd name="adj2" fmla="val -88944"/>
            </a:avLst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</a:rPr>
              <a:t>First Phase</a:t>
            </a:r>
          </a:p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Read model files from source framework</a:t>
            </a:r>
          </a:p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Use corresponding parser to generate source IR</a:t>
            </a: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标注 12"/>
          <p:cNvSpPr/>
          <p:nvPr/>
        </p:nvSpPr>
        <p:spPr>
          <a:xfrm>
            <a:off x="1615858" y="736191"/>
            <a:ext cx="9151483" cy="1292662"/>
          </a:xfrm>
          <a:prstGeom prst="wedgeRectCallout">
            <a:avLst>
              <a:gd name="adj1" fmla="val -8471"/>
              <a:gd name="adj2" fmla="val 109152"/>
            </a:avLst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</a:rPr>
              <a:t>Second Phase</a:t>
            </a:r>
          </a:p>
          <a:p>
            <a:pPr algn="ctr"/>
            <a:r>
              <a:rPr lang="en-US" altLang="zh-CN" dirty="0" err="1" smtClean="0">
                <a:latin typeface="微软雅黑" pitchFamily="34" charset="-122"/>
                <a:ea typeface="微软雅黑" pitchFamily="34" charset="-122"/>
              </a:rPr>
              <a:t>MMdnn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 IR generator transforms source IR to </a:t>
            </a:r>
            <a:r>
              <a:rPr lang="en-US" altLang="zh-CN" dirty="0" err="1" smtClean="0">
                <a:latin typeface="微软雅黑" pitchFamily="34" charset="-122"/>
                <a:ea typeface="微软雅黑" pitchFamily="34" charset="-122"/>
              </a:rPr>
              <a:t>MMdnn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 IR</a:t>
            </a:r>
          </a:p>
          <a:p>
            <a:pPr algn="ctr"/>
            <a:r>
              <a:rPr lang="en-US" altLang="zh-CN" dirty="0" err="1" smtClean="0">
                <a:latin typeface="微软雅黑" pitchFamily="34" charset="-122"/>
                <a:ea typeface="微软雅黑" pitchFamily="34" charset="-122"/>
              </a:rPr>
              <a:t>MMdnn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 IR node : inputs, outputs, attributes</a:t>
            </a:r>
          </a:p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Learnable parameters are saved in </a:t>
            </a:r>
            <a:r>
              <a:rPr lang="en-US" altLang="zh-CN" dirty="0" err="1" smtClean="0">
                <a:latin typeface="微软雅黑" pitchFamily="34" charset="-122"/>
                <a:ea typeface="微软雅黑" pitchFamily="34" charset="-122"/>
              </a:rPr>
              <a:t>Numpy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 format</a:t>
            </a: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7141924" y="2189805"/>
            <a:ext cx="25052" cy="2970917"/>
          </a:xfrm>
          <a:prstGeom prst="line">
            <a:avLst/>
          </a:prstGeom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0" name="矩形标注 19"/>
          <p:cNvSpPr/>
          <p:nvPr/>
        </p:nvSpPr>
        <p:spPr>
          <a:xfrm>
            <a:off x="6166547" y="5435205"/>
            <a:ext cx="5846238" cy="1015663"/>
          </a:xfrm>
          <a:prstGeom prst="wedgeRectCallout">
            <a:avLst>
              <a:gd name="adj1" fmla="val -11327"/>
              <a:gd name="adj2" fmla="val -121009"/>
            </a:avLst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</a:rPr>
              <a:t>Final Phase</a:t>
            </a:r>
          </a:p>
          <a:p>
            <a:pPr algn="ctr"/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G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enerator generates serialization target model</a:t>
            </a:r>
          </a:p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Source learnable p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arameters are also converted</a:t>
            </a: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4912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6592E1-1E0D-4CAF-8CBD-D5ACB0871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olidFill>
                  <a:schemeClr val="accent1"/>
                </a:solidFill>
              </a:rPr>
              <a:t>Challenges </a:t>
            </a:r>
            <a:r>
              <a:rPr lang="en-US" altLang="zh-CN" dirty="0" smtClean="0">
                <a:solidFill>
                  <a:schemeClr val="accent1"/>
                </a:solidFill>
              </a:rPr>
              <a:t>for a Converter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 Features difference between frameworks</a:t>
            </a:r>
          </a:p>
          <a:p>
            <a:pPr lvl="1"/>
            <a:r>
              <a:rPr lang="en-US" altLang="zh-CN" dirty="0"/>
              <a:t> U</a:t>
            </a:r>
            <a:r>
              <a:rPr lang="en-US" altLang="zh-CN" dirty="0" smtClean="0"/>
              <a:t>navailable operators </a:t>
            </a:r>
          </a:p>
          <a:p>
            <a:pPr lvl="1"/>
            <a:r>
              <a:rPr lang="en-US" altLang="zh-CN" dirty="0"/>
              <a:t> </a:t>
            </a:r>
            <a:r>
              <a:rPr lang="en-US" altLang="zh-CN" dirty="0" smtClean="0"/>
              <a:t>Incompatible arguments</a:t>
            </a:r>
          </a:p>
          <a:p>
            <a:pPr lvl="1"/>
            <a:r>
              <a:rPr lang="en-US" altLang="zh-CN" dirty="0"/>
              <a:t> </a:t>
            </a:r>
            <a:r>
              <a:rPr lang="en-US" altLang="zh-CN" dirty="0" smtClean="0"/>
              <a:t>Unsupported padding mode</a:t>
            </a:r>
          </a:p>
          <a:p>
            <a:pPr lvl="1"/>
            <a:r>
              <a:rPr lang="en-US" altLang="zh-CN" dirty="0"/>
              <a:t> </a:t>
            </a:r>
            <a:r>
              <a:rPr lang="en-US" altLang="zh-CN" dirty="0" smtClean="0"/>
              <a:t>Inconsistent tensor layout : NCHW</a:t>
            </a:r>
            <a:r>
              <a:rPr lang="zh-CN" altLang="en-US" dirty="0" smtClean="0"/>
              <a:t>、</a:t>
            </a:r>
            <a:r>
              <a:rPr lang="en-US" altLang="zh-CN" dirty="0" smtClean="0"/>
              <a:t>NHWC</a:t>
            </a:r>
          </a:p>
          <a:p>
            <a:pPr lvl="1"/>
            <a:r>
              <a:rPr lang="en-US" altLang="zh-CN" dirty="0"/>
              <a:t> </a:t>
            </a:r>
            <a:r>
              <a:rPr lang="en-US" altLang="zh-CN" dirty="0" smtClean="0"/>
              <a:t>Saved model files are different from original expression, e.g.</a:t>
            </a:r>
          </a:p>
          <a:p>
            <a:pPr lvl="2"/>
            <a:r>
              <a:rPr lang="en-US" altLang="zh-CN" dirty="0"/>
              <a:t> </a:t>
            </a:r>
            <a:r>
              <a:rPr lang="en-US" altLang="zh-CN" dirty="0" smtClean="0"/>
              <a:t>CG construction schema, optimization, …</a:t>
            </a:r>
          </a:p>
          <a:p>
            <a:r>
              <a:rPr lang="en-US" altLang="zh-CN" dirty="0" smtClean="0"/>
              <a:t> Front-end and back-end combined complexity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02300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6592E1-1E0D-4CAF-8CBD-D5ACB0871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err="1" smtClean="0">
                <a:solidFill>
                  <a:schemeClr val="accent1"/>
                </a:solidFill>
              </a:rPr>
              <a:t>MMdnn</a:t>
            </a:r>
            <a:r>
              <a:rPr lang="en-US" altLang="zh-CN" dirty="0" smtClean="0">
                <a:solidFill>
                  <a:schemeClr val="accent1"/>
                </a:solidFill>
              </a:rPr>
              <a:t> Key Points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 Features difference between frameworks</a:t>
            </a:r>
          </a:p>
          <a:p>
            <a:pPr lvl="1"/>
            <a:r>
              <a:rPr lang="en-US" altLang="zh-CN" dirty="0" smtClean="0"/>
              <a:t> Unavailable </a:t>
            </a:r>
            <a:r>
              <a:rPr lang="en-US" altLang="zh-CN" dirty="0"/>
              <a:t>operators 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 Translates IR node to semantically </a:t>
            </a:r>
            <a:r>
              <a:rPr lang="en-US" altLang="zh-CN" dirty="0"/>
              <a:t>equivalent </a:t>
            </a:r>
            <a:r>
              <a:rPr lang="en-US" altLang="zh-CN" dirty="0" smtClean="0"/>
              <a:t>subgraph of </a:t>
            </a:r>
            <a:r>
              <a:rPr lang="en-US" altLang="zh-CN" dirty="0"/>
              <a:t>target </a:t>
            </a:r>
            <a:r>
              <a:rPr lang="en-US" altLang="zh-CN" dirty="0" smtClean="0"/>
              <a:t>model</a:t>
            </a:r>
          </a:p>
          <a:p>
            <a:pPr lvl="2"/>
            <a:r>
              <a:rPr lang="en-US" altLang="zh-CN" dirty="0" smtClean="0"/>
              <a:t> Simply generates a placeholder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824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6592E1-1E0D-4CAF-8CBD-D5ACB0871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err="1" smtClean="0">
                <a:solidFill>
                  <a:schemeClr val="accent1"/>
                </a:solidFill>
              </a:rPr>
              <a:t>MMdnn</a:t>
            </a:r>
            <a:r>
              <a:rPr lang="en-US" altLang="zh-CN" dirty="0" smtClean="0">
                <a:solidFill>
                  <a:schemeClr val="accent1"/>
                </a:solidFill>
              </a:rPr>
              <a:t> Key Points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 Features difference between frameworks</a:t>
            </a:r>
          </a:p>
          <a:p>
            <a:pPr lvl="1"/>
            <a:r>
              <a:rPr lang="en-US" altLang="zh-CN" dirty="0"/>
              <a:t> Incompatible </a:t>
            </a:r>
            <a:r>
              <a:rPr lang="en-US" altLang="zh-CN" dirty="0" smtClean="0"/>
              <a:t>arguments like python tuple vs. tensor</a:t>
            </a:r>
          </a:p>
          <a:p>
            <a:pPr lvl="2"/>
            <a:r>
              <a:rPr lang="en-US" altLang="zh-CN" dirty="0" smtClean="0"/>
              <a:t> Current: Accepted python object argument must be a constant</a:t>
            </a:r>
          </a:p>
          <a:p>
            <a:pPr lvl="2"/>
            <a:r>
              <a:rPr lang="en-US" altLang="zh-CN" dirty="0" smtClean="0"/>
              <a:t> Ideal: Code analysis on entire program; </a:t>
            </a:r>
            <a:r>
              <a:rPr lang="en-US" altLang="zh-CN" b="1" dirty="0" smtClean="0"/>
              <a:t>general IR</a:t>
            </a:r>
            <a:r>
              <a:rPr lang="en-US" altLang="zh-CN" dirty="0" smtClean="0"/>
              <a:t>(e.g. MLIR)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45777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6592E1-1E0D-4CAF-8CBD-D5ACB0871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err="1" smtClean="0">
                <a:solidFill>
                  <a:schemeClr val="accent1"/>
                </a:solidFill>
              </a:rPr>
              <a:t>MMdnn</a:t>
            </a:r>
            <a:r>
              <a:rPr lang="en-US" altLang="zh-CN" dirty="0" smtClean="0">
                <a:solidFill>
                  <a:schemeClr val="accent1"/>
                </a:solidFill>
              </a:rPr>
              <a:t> Key Points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 Features difference between frameworks</a:t>
            </a:r>
          </a:p>
          <a:p>
            <a:pPr lvl="1"/>
            <a:r>
              <a:rPr lang="en-US" altLang="zh-CN" dirty="0" smtClean="0"/>
              <a:t> </a:t>
            </a:r>
            <a:r>
              <a:rPr lang="en-US" altLang="zh-CN" dirty="0"/>
              <a:t>Unsupported padding </a:t>
            </a:r>
            <a:r>
              <a:rPr lang="en-US" altLang="zh-CN" dirty="0" smtClean="0"/>
              <a:t>mode </a:t>
            </a:r>
          </a:p>
          <a:p>
            <a:pPr lvl="2"/>
            <a:r>
              <a:rPr lang="en-US" altLang="zh-CN" dirty="0"/>
              <a:t> </a:t>
            </a:r>
            <a:r>
              <a:rPr lang="en-US" altLang="zh-CN" dirty="0" smtClean="0"/>
              <a:t>Enlarge input then pad it then prune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760127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6592E1-1E0D-4CAF-8CBD-D5ACB0871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err="1" smtClean="0">
                <a:solidFill>
                  <a:schemeClr val="accent1"/>
                </a:solidFill>
              </a:rPr>
              <a:t>MMdnn</a:t>
            </a:r>
            <a:r>
              <a:rPr lang="en-US" altLang="zh-CN" dirty="0" smtClean="0">
                <a:solidFill>
                  <a:schemeClr val="accent1"/>
                </a:solidFill>
              </a:rPr>
              <a:t> Key Points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 Features difference between frameworks</a:t>
            </a:r>
          </a:p>
          <a:p>
            <a:pPr lvl="1"/>
            <a:r>
              <a:rPr lang="en-US" altLang="zh-CN" dirty="0" smtClean="0"/>
              <a:t> </a:t>
            </a:r>
            <a:r>
              <a:rPr lang="en-US" altLang="zh-CN" dirty="0"/>
              <a:t>Inconsistent tensor layout : </a:t>
            </a:r>
            <a:r>
              <a:rPr lang="en-US" altLang="zh-CN" dirty="0" smtClean="0"/>
              <a:t>NCHW、NHWC</a:t>
            </a:r>
          </a:p>
          <a:p>
            <a:pPr lvl="2"/>
            <a:r>
              <a:rPr lang="en-US" altLang="zh-CN" dirty="0"/>
              <a:t> </a:t>
            </a:r>
            <a:r>
              <a:rPr lang="en-US" altLang="zh-CN" dirty="0" smtClean="0"/>
              <a:t>Emit transpose node, make nodes </a:t>
            </a:r>
            <a:r>
              <a:rPr lang="en-US" altLang="zh-CN" b="1" dirty="0" smtClean="0"/>
              <a:t>transpose-commutative</a:t>
            </a:r>
            <a:r>
              <a:rPr lang="en-US" altLang="zh-CN" dirty="0" smtClean="0"/>
              <a:t>(</a:t>
            </a:r>
            <a:r>
              <a:rPr lang="zh-CN" altLang="en-US" dirty="0" smtClean="0"/>
              <a:t>转置可交换</a:t>
            </a:r>
            <a:r>
              <a:rPr lang="en-US" altLang="zh-CN" dirty="0" smtClean="0"/>
              <a:t>)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909174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6592E1-1E0D-4CAF-8CBD-D5ACB0871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err="1" smtClean="0">
                <a:solidFill>
                  <a:schemeClr val="accent1"/>
                </a:solidFill>
              </a:rPr>
              <a:t>MMdnn</a:t>
            </a:r>
            <a:r>
              <a:rPr lang="en-US" altLang="zh-CN" dirty="0" smtClean="0">
                <a:solidFill>
                  <a:schemeClr val="accent1"/>
                </a:solidFill>
              </a:rPr>
              <a:t> Key Points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 Features difference between frameworks</a:t>
            </a:r>
          </a:p>
          <a:p>
            <a:pPr lvl="1"/>
            <a:r>
              <a:rPr lang="en-US" altLang="zh-CN" dirty="0"/>
              <a:t> Saved model files are different from original expression, e.g. CG construction schema, optimization, </a:t>
            </a:r>
            <a:r>
              <a:rPr lang="en-US" altLang="zh-CN" dirty="0" smtClean="0"/>
              <a:t>…</a:t>
            </a:r>
          </a:p>
          <a:p>
            <a:pPr lvl="2"/>
            <a:r>
              <a:rPr lang="en-US" altLang="zh-CN" dirty="0"/>
              <a:t> DAG </a:t>
            </a:r>
            <a:r>
              <a:rPr lang="en-US" altLang="zh-CN" dirty="0" err="1" smtClean="0"/>
              <a:t>convering</a:t>
            </a:r>
            <a:endParaRPr lang="en-US" altLang="zh-CN" dirty="0" smtClean="0"/>
          </a:p>
          <a:p>
            <a:r>
              <a:rPr lang="en-US" altLang="zh-CN" dirty="0" smtClean="0"/>
              <a:t> Front-end and back-end combined complexity</a:t>
            </a:r>
          </a:p>
          <a:p>
            <a:pPr lvl="1"/>
            <a:r>
              <a:rPr lang="en-US" altLang="zh-CN" dirty="0" smtClean="0"/>
              <a:t> N front-end parsers and M back-end target generators,</a:t>
            </a:r>
          </a:p>
          <a:p>
            <a:pPr lvl="2"/>
            <a:r>
              <a:rPr lang="en-US" altLang="zh-CN" b="1" dirty="0" smtClean="0"/>
              <a:t>complexity: O(N+M)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208645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6592E1-1E0D-4CAF-8CBD-D5ACB0871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err="1" smtClean="0">
                <a:solidFill>
                  <a:schemeClr val="accent1"/>
                </a:solidFill>
              </a:rPr>
              <a:t>MMdnn</a:t>
            </a:r>
            <a:r>
              <a:rPr lang="en-US" altLang="zh-CN" dirty="0" smtClean="0">
                <a:solidFill>
                  <a:schemeClr val="accent1"/>
                </a:solidFill>
              </a:rPr>
              <a:t> Key Points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 Features difference between frameworks</a:t>
            </a:r>
          </a:p>
          <a:p>
            <a:pPr lvl="1"/>
            <a:r>
              <a:rPr lang="en-US" altLang="zh-CN" dirty="0" smtClean="0"/>
              <a:t> Translates IR node to semantically </a:t>
            </a:r>
            <a:r>
              <a:rPr lang="en-US" altLang="zh-CN" dirty="0"/>
              <a:t>equivalent </a:t>
            </a:r>
            <a:r>
              <a:rPr lang="en-US" altLang="zh-CN" dirty="0" smtClean="0"/>
              <a:t>subgraph of </a:t>
            </a:r>
            <a:r>
              <a:rPr lang="en-US" altLang="zh-CN" dirty="0"/>
              <a:t>target </a:t>
            </a:r>
            <a:r>
              <a:rPr lang="en-US" altLang="zh-CN" dirty="0" smtClean="0"/>
              <a:t>model or Simply generates a placeholder</a:t>
            </a:r>
          </a:p>
          <a:p>
            <a:pPr lvl="1"/>
            <a:r>
              <a:rPr lang="en-US" altLang="zh-CN" dirty="0" smtClean="0"/>
              <a:t> Current: Accepted python object argument must be a constant</a:t>
            </a:r>
          </a:p>
          <a:p>
            <a:pPr lvl="2"/>
            <a:r>
              <a:rPr lang="en-US" altLang="zh-CN" dirty="0" smtClean="0"/>
              <a:t> Ideal: Code analysis on entire program; </a:t>
            </a:r>
            <a:r>
              <a:rPr lang="en-US" altLang="zh-CN" b="1" dirty="0" smtClean="0"/>
              <a:t>general IR</a:t>
            </a:r>
            <a:r>
              <a:rPr lang="en-US" altLang="zh-CN" dirty="0" smtClean="0"/>
              <a:t>(e.g. MLIR)</a:t>
            </a:r>
          </a:p>
          <a:p>
            <a:pPr lvl="1"/>
            <a:r>
              <a:rPr lang="en-US" altLang="zh-CN" dirty="0" smtClean="0"/>
              <a:t> Enlarge input then pad it then prune </a:t>
            </a:r>
          </a:p>
          <a:p>
            <a:pPr lvl="1"/>
            <a:r>
              <a:rPr lang="en-US" altLang="zh-CN" dirty="0" smtClean="0"/>
              <a:t> Emit transpose node, make nodes </a:t>
            </a:r>
            <a:r>
              <a:rPr lang="en-US" altLang="zh-CN" b="1" dirty="0" smtClean="0"/>
              <a:t>transpose-commutative</a:t>
            </a:r>
            <a:r>
              <a:rPr lang="en-US" altLang="zh-CN" dirty="0" smtClean="0"/>
              <a:t>(</a:t>
            </a:r>
            <a:r>
              <a:rPr lang="zh-CN" altLang="en-US" dirty="0" smtClean="0"/>
              <a:t>转置可交换</a:t>
            </a:r>
            <a:r>
              <a:rPr lang="en-US" altLang="zh-CN" dirty="0" smtClean="0"/>
              <a:t>)</a:t>
            </a:r>
          </a:p>
          <a:p>
            <a:pPr lvl="1"/>
            <a:r>
              <a:rPr lang="en-US" altLang="zh-CN" dirty="0"/>
              <a:t> DAG </a:t>
            </a:r>
            <a:r>
              <a:rPr lang="en-US" altLang="zh-CN" dirty="0" err="1" smtClean="0"/>
              <a:t>convering</a:t>
            </a:r>
            <a:endParaRPr lang="en-US" altLang="zh-CN" dirty="0" smtClean="0"/>
          </a:p>
          <a:p>
            <a:r>
              <a:rPr lang="en-US" altLang="zh-CN" dirty="0" smtClean="0"/>
              <a:t> Front-end and back-end combined complexity</a:t>
            </a:r>
          </a:p>
          <a:p>
            <a:pPr lvl="1"/>
            <a:r>
              <a:rPr lang="en-US" altLang="zh-CN" dirty="0" smtClean="0"/>
              <a:t> N front-end parsers and M back-end target generators,</a:t>
            </a:r>
          </a:p>
          <a:p>
            <a:pPr lvl="2"/>
            <a:r>
              <a:rPr lang="en-US" altLang="zh-CN" b="1" dirty="0" smtClean="0"/>
              <a:t>complexity: O(N+M)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237320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6592E1-1E0D-4CAF-8CBD-D5ACB0871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err="1" smtClean="0">
                <a:solidFill>
                  <a:schemeClr val="accent1"/>
                </a:solidFill>
              </a:rPr>
              <a:t>MMdnn</a:t>
            </a:r>
            <a:r>
              <a:rPr lang="en-US" altLang="zh-CN" dirty="0" smtClean="0">
                <a:solidFill>
                  <a:schemeClr val="accent1"/>
                </a:solidFill>
              </a:rPr>
              <a:t> IR 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38410" y="5941841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Focus on graph syntax rather than </a:t>
            </a:r>
            <a:r>
              <a:rPr lang="en-US" altLang="zh-CN" sz="2000" b="1" dirty="0" smtClean="0"/>
              <a:t>implementation, defined </a:t>
            </a:r>
            <a:r>
              <a:rPr lang="en-US" altLang="zh-CN" sz="2000" b="1" dirty="0" smtClean="0">
                <a:hlinkClick r:id="rId3"/>
              </a:rPr>
              <a:t>here</a:t>
            </a:r>
            <a:endParaRPr lang="en-US" altLang="zh-CN" sz="2000" b="1" dirty="0"/>
          </a:p>
        </p:txBody>
      </p:sp>
      <p:grpSp>
        <p:nvGrpSpPr>
          <p:cNvPr id="16" name="组合 15"/>
          <p:cNvGrpSpPr/>
          <p:nvPr/>
        </p:nvGrpSpPr>
        <p:grpSpPr>
          <a:xfrm>
            <a:off x="313151" y="1013666"/>
            <a:ext cx="4847572" cy="4699159"/>
            <a:chOff x="2116899" y="888405"/>
            <a:chExt cx="4847572" cy="4699159"/>
          </a:xfrm>
        </p:grpSpPr>
        <p:sp>
          <p:nvSpPr>
            <p:cNvPr id="4" name="圆角矩形 3"/>
            <p:cNvSpPr/>
            <p:nvPr/>
          </p:nvSpPr>
          <p:spPr>
            <a:xfrm>
              <a:off x="2116899" y="1164921"/>
              <a:ext cx="3519813" cy="3995802"/>
            </a:xfrm>
            <a:prstGeom prst="roundRect">
              <a:avLst/>
            </a:prstGeom>
          </p:spPr>
          <p:txBody>
            <a:bodyPr wrap="square" rtlCol="0" anchor="ctr">
              <a:spAutoFit/>
            </a:bodyPr>
            <a:lstStyle/>
            <a:p>
              <a:pPr algn="ctr"/>
              <a:endParaRPr lang="zh-CN" altLang="en-US" dirty="0" smtClean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2242158" y="888405"/>
              <a:ext cx="4722313" cy="4699159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r>
                <a:rPr lang="en-US" altLang="zh-CN" b="1" dirty="0" err="1" smtClean="0">
                  <a:latin typeface="微软雅黑" pitchFamily="34" charset="-122"/>
                  <a:ea typeface="微软雅黑" pitchFamily="34" charset="-122"/>
                </a:rPr>
                <a:t>G</a:t>
              </a:r>
              <a:r>
                <a:rPr lang="en-US" altLang="zh-CN" b="1" dirty="0" err="1" smtClean="0">
                  <a:latin typeface="微软雅黑" pitchFamily="34" charset="-122"/>
                  <a:ea typeface="微软雅黑" pitchFamily="34" charset="-122"/>
                </a:rPr>
                <a:t>raphDef</a:t>
              </a:r>
              <a:endParaRPr lang="en-US" altLang="zh-CN" b="1" dirty="0" smtClean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endParaRPr lang="en-US" altLang="zh-CN" dirty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endParaRPr lang="en-US" altLang="zh-CN" dirty="0" smtClean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endParaRPr lang="en-US" altLang="zh-CN" dirty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endParaRPr lang="en-US" altLang="zh-CN" dirty="0" smtClean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endParaRPr lang="en-US" altLang="zh-CN" dirty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endParaRPr lang="en-US" altLang="zh-CN" dirty="0" smtClean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endParaRPr lang="en-US" altLang="zh-CN" dirty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endParaRPr lang="en-US" altLang="zh-CN" dirty="0" smtClean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endParaRPr lang="en-US" altLang="zh-CN" dirty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endParaRPr lang="en-US" altLang="zh-CN" dirty="0" smtClean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endParaRPr lang="en-US" altLang="zh-CN" dirty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endParaRPr lang="en-US" altLang="zh-CN" dirty="0" smtClean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endParaRPr lang="en-US" altLang="zh-CN" dirty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endParaRPr lang="zh-CN" altLang="en-US" dirty="0" smtClean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3645073" y="1144595"/>
              <a:ext cx="2981195" cy="4086225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r>
                <a:rPr lang="en-US" altLang="zh-CN" b="1" dirty="0" err="1" smtClean="0">
                  <a:latin typeface="微软雅黑" pitchFamily="34" charset="-122"/>
                  <a:ea typeface="微软雅黑" pitchFamily="34" charset="-122"/>
                </a:rPr>
                <a:t>NodeDef</a:t>
              </a:r>
              <a:r>
                <a:rPr lang="en-US" altLang="zh-CN" dirty="0" smtClean="0"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en-US" altLang="zh-CN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repeated</a:t>
              </a:r>
            </a:p>
            <a:p>
              <a:pPr algn="ctr"/>
              <a:endParaRPr lang="en-US" altLang="zh-CN" dirty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endParaRPr lang="en-US" altLang="zh-CN" dirty="0" smtClean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endParaRPr lang="en-US" altLang="zh-CN" dirty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endParaRPr lang="en-US" altLang="zh-CN" dirty="0" smtClean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endParaRPr lang="en-US" altLang="zh-CN" dirty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endParaRPr lang="en-US" altLang="zh-CN" dirty="0" smtClean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endParaRPr lang="en-US" altLang="zh-CN" dirty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endParaRPr lang="en-US" altLang="zh-CN" dirty="0" smtClean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endParaRPr lang="en-US" altLang="zh-CN" dirty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endParaRPr lang="en-US" altLang="zh-CN" dirty="0" smtClean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endParaRPr lang="en-US" altLang="zh-CN" dirty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endParaRPr lang="zh-CN" altLang="en-US" dirty="0" smtClean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3958222" y="1882277"/>
              <a:ext cx="2379947" cy="408623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b="1" dirty="0" smtClean="0">
                  <a:latin typeface="微软雅黑" pitchFamily="34" charset="-122"/>
                  <a:ea typeface="微软雅黑" pitchFamily="34" charset="-122"/>
                </a:rPr>
                <a:t>Name </a:t>
              </a:r>
              <a:r>
                <a:rPr lang="en-US" altLang="zh-CN" dirty="0" smtClean="0">
                  <a:latin typeface="微软雅黑" pitchFamily="34" charset="-122"/>
                  <a:ea typeface="微软雅黑" pitchFamily="34" charset="-122"/>
                </a:rPr>
                <a:t>string</a:t>
              </a:r>
              <a:endParaRPr lang="en-US" altLang="zh-CN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3951961" y="2549595"/>
              <a:ext cx="2386208" cy="408623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b="1" dirty="0" smtClean="0">
                  <a:latin typeface="微软雅黑" pitchFamily="34" charset="-122"/>
                  <a:ea typeface="微软雅黑" pitchFamily="34" charset="-122"/>
                </a:rPr>
                <a:t>op </a:t>
              </a:r>
              <a:r>
                <a:rPr lang="en-US" altLang="zh-CN" dirty="0" smtClean="0">
                  <a:latin typeface="微软雅黑" pitchFamily="34" charset="-122"/>
                  <a:ea typeface="微软雅黑" pitchFamily="34" charset="-122"/>
                </a:rPr>
                <a:t>string</a:t>
              </a:r>
              <a:endParaRPr lang="en-US" altLang="zh-CN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3951960" y="3207205"/>
              <a:ext cx="2386209" cy="715089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b="1" dirty="0" smtClean="0">
                  <a:latin typeface="微软雅黑" pitchFamily="34" charset="-122"/>
                  <a:ea typeface="微软雅黑" pitchFamily="34" charset="-122"/>
                </a:rPr>
                <a:t>input </a:t>
              </a:r>
              <a:r>
                <a:rPr lang="en-US" altLang="zh-CN" dirty="0" smtClean="0">
                  <a:latin typeface="微软雅黑" pitchFamily="34" charset="-122"/>
                  <a:ea typeface="微软雅黑" pitchFamily="34" charset="-122"/>
                </a:rPr>
                <a:t>string </a:t>
              </a:r>
              <a:r>
                <a:rPr lang="en-US" altLang="zh-CN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repeated</a:t>
              </a:r>
              <a:endParaRPr lang="en-US" altLang="zh-CN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3951960" y="4151310"/>
              <a:ext cx="2386209" cy="715089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b="1" dirty="0" err="1" smtClean="0">
                  <a:latin typeface="微软雅黑" pitchFamily="34" charset="-122"/>
                  <a:ea typeface="微软雅黑" pitchFamily="34" charset="-122"/>
                </a:rPr>
                <a:t>attr</a:t>
              </a:r>
              <a:r>
                <a:rPr lang="en-US" altLang="zh-CN" b="1" dirty="0" smtClean="0"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en-US" altLang="zh-CN" dirty="0" smtClean="0">
                  <a:latin typeface="微软雅黑" pitchFamily="34" charset="-122"/>
                  <a:ea typeface="微软雅黑" pitchFamily="34" charset="-122"/>
                </a:rPr>
                <a:t>map</a:t>
              </a:r>
            </a:p>
            <a:p>
              <a:pPr algn="ctr"/>
              <a:r>
                <a:rPr lang="en-US" altLang="zh-CN" dirty="0" smtClean="0">
                  <a:latin typeface="微软雅黑" pitchFamily="34" charset="-122"/>
                  <a:ea typeface="微软雅黑" pitchFamily="34" charset="-122"/>
                </a:rPr>
                <a:t>&lt;string, </a:t>
              </a:r>
              <a:r>
                <a:rPr lang="en-US" altLang="zh-CN" dirty="0" err="1" smtClean="0">
                  <a:latin typeface="微软雅黑" pitchFamily="34" charset="-122"/>
                  <a:ea typeface="微软雅黑" pitchFamily="34" charset="-122"/>
                </a:rPr>
                <a:t>AttrValue</a:t>
              </a:r>
              <a:r>
                <a:rPr lang="en-US" altLang="zh-CN" dirty="0" smtClean="0">
                  <a:latin typeface="微软雅黑" pitchFamily="34" charset="-122"/>
                  <a:ea typeface="微软雅黑" pitchFamily="34" charset="-122"/>
                </a:rPr>
                <a:t>&gt;</a:t>
              </a:r>
              <a:endParaRPr lang="en-US" altLang="zh-CN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285982" y="1343527"/>
            <a:ext cx="6176144" cy="1328023"/>
            <a:chOff x="5285982" y="1343527"/>
            <a:chExt cx="6176144" cy="1328023"/>
          </a:xfrm>
        </p:grpSpPr>
        <p:sp>
          <p:nvSpPr>
            <p:cNvPr id="17" name="圆角矩形 16"/>
            <p:cNvSpPr/>
            <p:nvPr/>
          </p:nvSpPr>
          <p:spPr>
            <a:xfrm>
              <a:off x="5285982" y="1343527"/>
              <a:ext cx="6176144" cy="1328023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r>
                <a:rPr lang="en-US" altLang="zh-CN" b="1" dirty="0" err="1" smtClean="0">
                  <a:latin typeface="微软雅黑" pitchFamily="34" charset="-122"/>
                  <a:ea typeface="微软雅黑" pitchFamily="34" charset="-122"/>
                </a:rPr>
                <a:t>AttrValue</a:t>
              </a:r>
              <a:endParaRPr lang="en-US" altLang="zh-CN" b="1" dirty="0" smtClean="0">
                <a:latin typeface="微软雅黑" pitchFamily="34" charset="-122"/>
                <a:ea typeface="微软雅黑" pitchFamily="34" charset="-122"/>
              </a:endParaRPr>
            </a:p>
            <a:p>
              <a:endParaRPr lang="en-US" altLang="zh-CN" b="1" dirty="0" smtClean="0">
                <a:latin typeface="微软雅黑" pitchFamily="34" charset="-122"/>
                <a:ea typeface="微软雅黑" pitchFamily="34" charset="-122"/>
              </a:endParaRPr>
            </a:p>
            <a:p>
              <a:endParaRPr lang="en-US" altLang="zh-CN" b="1" dirty="0">
                <a:latin typeface="微软雅黑" pitchFamily="34" charset="-122"/>
                <a:ea typeface="微软雅黑" pitchFamily="34" charset="-122"/>
              </a:endParaRPr>
            </a:p>
            <a:p>
              <a:endParaRPr lang="en-US" altLang="zh-CN" b="1" dirty="0" smtClean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5636711" y="1806676"/>
              <a:ext cx="5546945" cy="715089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r>
                <a:rPr lang="en-US" altLang="zh-CN" b="1" dirty="0" smtClean="0">
                  <a:latin typeface="微软雅黑" pitchFamily="34" charset="-122"/>
                  <a:ea typeface="微软雅黑" pitchFamily="34" charset="-122"/>
                </a:rPr>
                <a:t>One of Value </a:t>
              </a:r>
            </a:p>
            <a:p>
              <a:r>
                <a:rPr lang="en-US" altLang="zh-CN" dirty="0" err="1" smtClean="0">
                  <a:latin typeface="微软雅黑" pitchFamily="34" charset="-122"/>
                  <a:ea typeface="微软雅黑" pitchFamily="34" charset="-122"/>
                </a:rPr>
                <a:t>ListValue</a:t>
              </a:r>
              <a:r>
                <a:rPr lang="en-US" altLang="zh-CN" dirty="0" smtClean="0">
                  <a:latin typeface="微软雅黑" pitchFamily="34" charset="-122"/>
                  <a:ea typeface="微软雅黑" pitchFamily="34" charset="-122"/>
                </a:rPr>
                <a:t> string </a:t>
              </a:r>
              <a:r>
                <a:rPr lang="en-US" altLang="zh-CN" dirty="0" err="1" smtClean="0">
                  <a:latin typeface="微软雅黑" pitchFamily="34" charset="-122"/>
                  <a:ea typeface="微软雅黑" pitchFamily="34" charset="-122"/>
                </a:rPr>
                <a:t>int</a:t>
              </a:r>
              <a:r>
                <a:rPr lang="en-US" altLang="zh-CN" dirty="0" smtClean="0">
                  <a:latin typeface="微软雅黑" pitchFamily="34" charset="-122"/>
                  <a:ea typeface="微软雅黑" pitchFamily="34" charset="-122"/>
                </a:rPr>
                <a:t> float bool </a:t>
              </a:r>
              <a:r>
                <a:rPr lang="en-US" altLang="zh-CN" dirty="0">
                  <a:latin typeface="微软雅黑" pitchFamily="34" charset="-122"/>
                  <a:ea typeface="微软雅黑" pitchFamily="34" charset="-122"/>
                </a:rPr>
                <a:t>t</a:t>
              </a:r>
              <a:r>
                <a:rPr lang="en-US" altLang="zh-CN" dirty="0" smtClean="0">
                  <a:latin typeface="微软雅黑" pitchFamily="34" charset="-122"/>
                  <a:ea typeface="微软雅黑" pitchFamily="34" charset="-122"/>
                </a:rPr>
                <a:t>ype </a:t>
              </a:r>
              <a:r>
                <a:rPr lang="en-US" altLang="zh-CN" dirty="0">
                  <a:latin typeface="微软雅黑" pitchFamily="34" charset="-122"/>
                  <a:ea typeface="微软雅黑" pitchFamily="34" charset="-122"/>
                </a:rPr>
                <a:t>s</a:t>
              </a:r>
              <a:r>
                <a:rPr lang="en-US" altLang="zh-CN" dirty="0" smtClean="0">
                  <a:latin typeface="微软雅黑" pitchFamily="34" charset="-122"/>
                  <a:ea typeface="微软雅黑" pitchFamily="34" charset="-122"/>
                </a:rPr>
                <a:t>hape </a:t>
              </a:r>
              <a:r>
                <a:rPr lang="en-US" altLang="zh-CN" dirty="0">
                  <a:latin typeface="微软雅黑" pitchFamily="34" charset="-122"/>
                  <a:ea typeface="微软雅黑" pitchFamily="34" charset="-122"/>
                </a:rPr>
                <a:t>t</a:t>
              </a:r>
              <a:r>
                <a:rPr lang="en-US" altLang="zh-CN" dirty="0" smtClean="0">
                  <a:latin typeface="微软雅黑" pitchFamily="34" charset="-122"/>
                  <a:ea typeface="微软雅黑" pitchFamily="34" charset="-122"/>
                </a:rPr>
                <a:t>ensor</a:t>
              </a:r>
            </a:p>
          </p:txBody>
        </p:sp>
      </p:grpSp>
      <p:sp>
        <p:nvSpPr>
          <p:cNvPr id="20" name="圆角矩形 19"/>
          <p:cNvSpPr/>
          <p:nvPr/>
        </p:nvSpPr>
        <p:spPr>
          <a:xfrm>
            <a:off x="5636711" y="3083479"/>
            <a:ext cx="5521892" cy="715089"/>
          </a:xfrm>
          <a:prstGeom prst="roundRect">
            <a:avLst/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r>
              <a:rPr lang="en-US" altLang="zh-CN" b="1" dirty="0" err="1" smtClean="0">
                <a:latin typeface="微软雅黑" pitchFamily="34" charset="-122"/>
                <a:ea typeface="微软雅黑" pitchFamily="34" charset="-122"/>
              </a:rPr>
              <a:t>ListValue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 </a:t>
            </a:r>
          </a:p>
          <a:p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List of string </a:t>
            </a:r>
            <a:r>
              <a:rPr lang="en-US" altLang="zh-CN" dirty="0" err="1" smtClean="0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 float bool 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t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ype 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s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hape 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t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ensor</a:t>
            </a:r>
          </a:p>
        </p:txBody>
      </p:sp>
      <p:sp>
        <p:nvSpPr>
          <p:cNvPr id="22" name="矩形 21"/>
          <p:cNvSpPr/>
          <p:nvPr/>
        </p:nvSpPr>
        <p:spPr>
          <a:xfrm>
            <a:off x="5636711" y="2074589"/>
            <a:ext cx="1202500" cy="447176"/>
          </a:xfrm>
          <a:prstGeom prst="rect">
            <a:avLst/>
          </a:prstGeom>
          <a:ln w="1905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4" name="直接箭头连接符 23"/>
          <p:cNvCxnSpPr/>
          <p:nvPr/>
        </p:nvCxnSpPr>
        <p:spPr>
          <a:xfrm>
            <a:off x="6275540" y="2521765"/>
            <a:ext cx="50104" cy="56171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圆角矩形 24"/>
          <p:cNvSpPr/>
          <p:nvPr/>
        </p:nvSpPr>
        <p:spPr>
          <a:xfrm>
            <a:off x="5636711" y="4057264"/>
            <a:ext cx="5521892" cy="1021556"/>
          </a:xfrm>
          <a:prstGeom prst="roundRect">
            <a:avLst/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r>
              <a:rPr lang="en-US" altLang="zh-CN" b="1" dirty="0" err="1" smtClean="0">
                <a:latin typeface="微软雅黑" pitchFamily="34" charset="-122"/>
                <a:ea typeface="微软雅黑" pitchFamily="34" charset="-122"/>
              </a:rPr>
              <a:t>TensorShape</a:t>
            </a:r>
            <a:endParaRPr lang="en-US" altLang="zh-CN" b="1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Dim { size </a:t>
            </a:r>
            <a:r>
              <a:rPr lang="en-US" altLang="zh-CN" dirty="0" err="1" smtClean="0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, name optional } </a:t>
            </a:r>
            <a:r>
              <a:rPr lang="en-US" altLang="zh-CN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repeated</a:t>
            </a:r>
          </a:p>
          <a:p>
            <a:r>
              <a:rPr lang="en-US" altLang="zh-CN" dirty="0" err="1" smtClean="0">
                <a:latin typeface="微软雅黑" pitchFamily="34" charset="-122"/>
                <a:ea typeface="微软雅黑" pitchFamily="34" charset="-122"/>
              </a:rPr>
              <a:t>Unknow_rank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 bool</a:t>
            </a:r>
          </a:p>
        </p:txBody>
      </p:sp>
      <p:sp>
        <p:nvSpPr>
          <p:cNvPr id="26" name="矩形 25"/>
          <p:cNvSpPr/>
          <p:nvPr/>
        </p:nvSpPr>
        <p:spPr>
          <a:xfrm>
            <a:off x="9394523" y="2072674"/>
            <a:ext cx="826718" cy="447176"/>
          </a:xfrm>
          <a:prstGeom prst="rect">
            <a:avLst/>
          </a:prstGeom>
          <a:ln w="1905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7" name="直接箭头连接符 26"/>
          <p:cNvCxnSpPr>
            <a:stCxn id="26" idx="2"/>
          </p:cNvCxnSpPr>
          <p:nvPr/>
        </p:nvCxnSpPr>
        <p:spPr>
          <a:xfrm>
            <a:off x="9807882" y="2519850"/>
            <a:ext cx="37578" cy="153549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圆角矩形 29"/>
          <p:cNvSpPr/>
          <p:nvPr/>
        </p:nvSpPr>
        <p:spPr>
          <a:xfrm>
            <a:off x="5661764" y="5431064"/>
            <a:ext cx="5521892" cy="1021556"/>
          </a:xfrm>
          <a:prstGeom prst="roundRect">
            <a:avLst/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r>
              <a:rPr lang="en-US" altLang="zh-CN" b="1" dirty="0" err="1" smtClean="0">
                <a:latin typeface="微软雅黑" pitchFamily="34" charset="-122"/>
                <a:ea typeface="微软雅黑" pitchFamily="34" charset="-122"/>
              </a:rPr>
              <a:t>LiteralTensor</a:t>
            </a:r>
            <a:endParaRPr lang="en-US" altLang="zh-CN" b="1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dirty="0" err="1" smtClean="0">
                <a:latin typeface="微软雅黑" pitchFamily="34" charset="-122"/>
                <a:ea typeface="微软雅黑" pitchFamily="34" charset="-122"/>
              </a:rPr>
              <a:t>Dtype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dirty="0" err="1" smtClean="0">
                <a:latin typeface="微软雅黑" pitchFamily="34" charset="-122"/>
                <a:ea typeface="微软雅黑" pitchFamily="34" charset="-122"/>
              </a:rPr>
              <a:t>DataType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       Flattened value </a:t>
            </a:r>
            <a:r>
              <a:rPr lang="en-US" altLang="zh-CN" dirty="0" err="1" smtClean="0">
                <a:latin typeface="微软雅黑" pitchFamily="34" charset="-122"/>
                <a:ea typeface="微软雅黑" pitchFamily="34" charset="-122"/>
              </a:rPr>
              <a:t>tensor_val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 </a:t>
            </a:r>
          </a:p>
          <a:p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Shape </a:t>
            </a:r>
            <a:r>
              <a:rPr lang="en-US" altLang="zh-CN" dirty="0" err="1">
                <a:latin typeface="微软雅黑" pitchFamily="34" charset="-122"/>
                <a:ea typeface="微软雅黑" pitchFamily="34" charset="-122"/>
              </a:rPr>
              <a:t>TensorShape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 </a:t>
            </a:r>
          </a:p>
        </p:txBody>
      </p:sp>
      <p:sp>
        <p:nvSpPr>
          <p:cNvPr id="31" name="矩形 30"/>
          <p:cNvSpPr/>
          <p:nvPr/>
        </p:nvSpPr>
        <p:spPr>
          <a:xfrm>
            <a:off x="10221241" y="2055051"/>
            <a:ext cx="826718" cy="447176"/>
          </a:xfrm>
          <a:prstGeom prst="rect">
            <a:avLst/>
          </a:prstGeom>
          <a:ln w="1905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2" name="直接箭头连接符 31"/>
          <p:cNvCxnSpPr>
            <a:stCxn id="31" idx="2"/>
          </p:cNvCxnSpPr>
          <p:nvPr/>
        </p:nvCxnSpPr>
        <p:spPr>
          <a:xfrm>
            <a:off x="10634600" y="2502227"/>
            <a:ext cx="76604" cy="292883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80903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6592E1-1E0D-4CAF-8CBD-D5ACB0871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err="1">
                <a:solidFill>
                  <a:schemeClr val="accent1"/>
                </a:solidFill>
              </a:rPr>
              <a:t>MMdnn</a:t>
            </a:r>
            <a:r>
              <a:rPr lang="en-US" altLang="zh-CN" dirty="0">
                <a:solidFill>
                  <a:schemeClr val="accent1"/>
                </a:solidFill>
              </a:rPr>
              <a:t> IR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6517" y="1127053"/>
            <a:ext cx="2598889" cy="487418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5742" y="1127053"/>
            <a:ext cx="2573313" cy="390841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2868" y="1127053"/>
            <a:ext cx="2573313" cy="3908410"/>
          </a:xfrm>
          <a:prstGeom prst="rect">
            <a:avLst/>
          </a:prstGeom>
        </p:spPr>
      </p:pic>
      <p:cxnSp>
        <p:nvCxnSpPr>
          <p:cNvPr id="16" name="直接箭头连接符 15"/>
          <p:cNvCxnSpPr>
            <a:stCxn id="13" idx="3"/>
          </p:cNvCxnSpPr>
          <p:nvPr/>
        </p:nvCxnSpPr>
        <p:spPr>
          <a:xfrm flipV="1">
            <a:off x="4359055" y="1866378"/>
            <a:ext cx="1578282" cy="121488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>
            <a:stCxn id="14" idx="1"/>
          </p:cNvCxnSpPr>
          <p:nvPr/>
        </p:nvCxnSpPr>
        <p:spPr>
          <a:xfrm flipH="1" flipV="1">
            <a:off x="6752572" y="1866378"/>
            <a:ext cx="1120296" cy="121488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0428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6592E1-1E0D-4CAF-8CBD-D5ACB0871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>
                <a:solidFill>
                  <a:schemeClr val="accent1"/>
                </a:solidFill>
              </a:rPr>
              <a:t> Tensor </a:t>
            </a:r>
            <a:r>
              <a:rPr lang="en-US" altLang="zh-CN" dirty="0">
                <a:solidFill>
                  <a:schemeClr val="accent1"/>
                </a:solidFill>
              </a:rPr>
              <a:t>Layout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9E55BD1-49BF-4A69-BE21-4E37929F5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0" dirty="0"/>
              <a:t> </a:t>
            </a:r>
            <a:r>
              <a:rPr lang="en-US" altLang="zh-CN" b="0" dirty="0"/>
              <a:t>NCHW (channels first</a:t>
            </a:r>
            <a:r>
              <a:rPr lang="en-US" altLang="zh-CN" b="0" dirty="0" smtClean="0"/>
              <a:t>) and </a:t>
            </a:r>
            <a:r>
              <a:rPr lang="en-US" altLang="zh-CN" b="0" dirty="0"/>
              <a:t>NHWC (channels last) are widely used by different </a:t>
            </a:r>
            <a:r>
              <a:rPr lang="en-US" altLang="zh-CN" b="0" dirty="0" smtClean="0"/>
              <a:t>computing devices</a:t>
            </a:r>
          </a:p>
          <a:p>
            <a:r>
              <a:rPr lang="en-US" altLang="zh-CN" b="0" dirty="0"/>
              <a:t> </a:t>
            </a:r>
            <a:r>
              <a:rPr lang="en-US" altLang="zh-CN" b="0" dirty="0" smtClean="0"/>
              <a:t>Simply inserting transpose nodes </a:t>
            </a:r>
            <a:r>
              <a:rPr lang="en-US" altLang="zh-CN" dirty="0" smtClean="0"/>
              <a:t>not works</a:t>
            </a:r>
          </a:p>
          <a:p>
            <a:pPr lvl="1"/>
            <a:r>
              <a:rPr lang="en-US" altLang="zh-CN" dirty="0" smtClean="0"/>
              <a:t> Some operators like Conv2d… </a:t>
            </a:r>
            <a:r>
              <a:rPr lang="en-US" altLang="zh-CN" dirty="0"/>
              <a:t>h</a:t>
            </a:r>
            <a:r>
              <a:rPr lang="en-US" altLang="zh-CN" dirty="0" smtClean="0"/>
              <a:t>as filters … hyper parameters</a:t>
            </a:r>
          </a:p>
          <a:p>
            <a:pPr lvl="2"/>
            <a:r>
              <a:rPr lang="en-US" altLang="zh-CN" dirty="0" smtClean="0"/>
              <a:t> </a:t>
            </a:r>
            <a:r>
              <a:rPr lang="en-US" altLang="zh-CN" b="1" dirty="0" smtClean="0"/>
              <a:t>Not</a:t>
            </a:r>
            <a:r>
              <a:rPr lang="en-US" altLang="zh-CN" dirty="0" smtClean="0"/>
              <a:t> transpose-commutative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5866436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6592E1-1E0D-4CAF-8CBD-D5ACB0871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olidFill>
                  <a:schemeClr val="accent1"/>
                </a:solidFill>
              </a:rPr>
              <a:t>Tensor Layout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655981" y="3741751"/>
            <a:ext cx="3353763" cy="411457"/>
          </a:xfrm>
          <a:prstGeom prst="roundRect">
            <a:avLst/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Node</a:t>
            </a: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" name="直接箭头连接符 5"/>
          <p:cNvCxnSpPr>
            <a:stCxn id="15" idx="2"/>
            <a:endCxn id="4" idx="0"/>
          </p:cNvCxnSpPr>
          <p:nvPr/>
        </p:nvCxnSpPr>
        <p:spPr>
          <a:xfrm>
            <a:off x="3436176" y="2616819"/>
            <a:ext cx="1896687" cy="11249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>
            <a:stCxn id="17" idx="2"/>
            <a:endCxn id="4" idx="0"/>
          </p:cNvCxnSpPr>
          <p:nvPr/>
        </p:nvCxnSpPr>
        <p:spPr>
          <a:xfrm flipH="1">
            <a:off x="5332864" y="2616819"/>
            <a:ext cx="1" cy="11249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>
            <a:stCxn id="19" idx="2"/>
            <a:endCxn id="4" idx="0"/>
          </p:cNvCxnSpPr>
          <p:nvPr/>
        </p:nvCxnSpPr>
        <p:spPr>
          <a:xfrm flipH="1">
            <a:off x="5332864" y="2616819"/>
            <a:ext cx="1904149" cy="11249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圆角矩形 14"/>
          <p:cNvSpPr/>
          <p:nvPr/>
        </p:nvSpPr>
        <p:spPr>
          <a:xfrm>
            <a:off x="2522146" y="2205362"/>
            <a:ext cx="1828060" cy="411457"/>
          </a:xfrm>
          <a:prstGeom prst="roundRect">
            <a:avLst/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Parent 1</a:t>
            </a: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4418834" y="2205362"/>
            <a:ext cx="1828060" cy="411457"/>
          </a:xfrm>
          <a:prstGeom prst="roundRect">
            <a:avLst/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Parent 2</a:t>
            </a: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6322982" y="2205362"/>
            <a:ext cx="1828060" cy="411457"/>
          </a:xfrm>
          <a:prstGeom prst="roundRect">
            <a:avLst/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Parent 3</a:t>
            </a: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0" name="直接箭头连接符 29"/>
          <p:cNvCxnSpPr>
            <a:stCxn id="4" idx="2"/>
          </p:cNvCxnSpPr>
          <p:nvPr/>
        </p:nvCxnSpPr>
        <p:spPr>
          <a:xfrm flipH="1">
            <a:off x="3398131" y="4153207"/>
            <a:ext cx="1934731" cy="1105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4" idx="2"/>
          </p:cNvCxnSpPr>
          <p:nvPr/>
        </p:nvCxnSpPr>
        <p:spPr>
          <a:xfrm>
            <a:off x="5332864" y="4153207"/>
            <a:ext cx="0" cy="11249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/>
          <p:cNvCxnSpPr>
            <a:stCxn id="4" idx="2"/>
          </p:cNvCxnSpPr>
          <p:nvPr/>
        </p:nvCxnSpPr>
        <p:spPr>
          <a:xfrm>
            <a:off x="5332864" y="4153207"/>
            <a:ext cx="1900417" cy="11327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椭圆 38"/>
          <p:cNvSpPr/>
          <p:nvPr/>
        </p:nvSpPr>
        <p:spPr>
          <a:xfrm>
            <a:off x="2788852" y="1460637"/>
            <a:ext cx="1287181" cy="519351"/>
          </a:xfrm>
          <a:prstGeom prst="ellipse">
            <a:avLst/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l1</a:t>
            </a: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1" name="直接连接符 40"/>
          <p:cNvCxnSpPr>
            <a:stCxn id="39" idx="4"/>
            <a:endCxn id="15" idx="0"/>
          </p:cNvCxnSpPr>
          <p:nvPr/>
        </p:nvCxnSpPr>
        <p:spPr>
          <a:xfrm>
            <a:off x="3432443" y="1979988"/>
            <a:ext cx="3733" cy="2253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椭圆 43"/>
          <p:cNvSpPr/>
          <p:nvPr/>
        </p:nvSpPr>
        <p:spPr>
          <a:xfrm>
            <a:off x="4723354" y="1485752"/>
            <a:ext cx="1219015" cy="519351"/>
          </a:xfrm>
          <a:prstGeom prst="ellipse">
            <a:avLst/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l2</a:t>
            </a: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5" name="直接连接符 44"/>
          <p:cNvCxnSpPr>
            <a:stCxn id="44" idx="4"/>
            <a:endCxn id="17" idx="0"/>
          </p:cNvCxnSpPr>
          <p:nvPr/>
        </p:nvCxnSpPr>
        <p:spPr>
          <a:xfrm>
            <a:off x="5332862" y="2005103"/>
            <a:ext cx="2" cy="2002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椭圆 47"/>
          <p:cNvSpPr/>
          <p:nvPr/>
        </p:nvSpPr>
        <p:spPr>
          <a:xfrm>
            <a:off x="6627505" y="1510388"/>
            <a:ext cx="1219015" cy="519351"/>
          </a:xfrm>
          <a:prstGeom prst="ellipse">
            <a:avLst/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l3</a:t>
            </a: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9" name="直接连接符 48"/>
          <p:cNvCxnSpPr>
            <a:stCxn id="48" idx="4"/>
            <a:endCxn id="19" idx="0"/>
          </p:cNvCxnSpPr>
          <p:nvPr/>
        </p:nvCxnSpPr>
        <p:spPr>
          <a:xfrm flipH="1">
            <a:off x="7237012" y="2029739"/>
            <a:ext cx="1" cy="1756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750373" y="1444734"/>
            <a:ext cx="2217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Old layout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矩形标注 57"/>
          <p:cNvSpPr/>
          <p:nvPr/>
        </p:nvSpPr>
        <p:spPr>
          <a:xfrm>
            <a:off x="8760549" y="1722590"/>
            <a:ext cx="1541103" cy="646331"/>
          </a:xfrm>
          <a:prstGeom prst="wedgeRectCallout">
            <a:avLst>
              <a:gd name="adj1" fmla="val -90282"/>
              <a:gd name="adj2" fmla="val 50981"/>
            </a:avLst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Transpose node</a:t>
            </a:r>
          </a:p>
        </p:txBody>
      </p:sp>
      <p:sp>
        <p:nvSpPr>
          <p:cNvPr id="59" name="椭圆 58"/>
          <p:cNvSpPr/>
          <p:nvPr/>
        </p:nvSpPr>
        <p:spPr>
          <a:xfrm>
            <a:off x="2098361" y="3197536"/>
            <a:ext cx="1287181" cy="519351"/>
          </a:xfrm>
          <a:prstGeom prst="ellipse">
            <a:avLst/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l4</a:t>
            </a: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1" name="直接连接符 60"/>
          <p:cNvCxnSpPr>
            <a:stCxn id="59" idx="5"/>
            <a:endCxn id="4" idx="1"/>
          </p:cNvCxnSpPr>
          <p:nvPr/>
        </p:nvCxnSpPr>
        <p:spPr>
          <a:xfrm>
            <a:off x="3197039" y="3640830"/>
            <a:ext cx="458942" cy="306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矩形标注 69"/>
          <p:cNvSpPr/>
          <p:nvPr/>
        </p:nvSpPr>
        <p:spPr>
          <a:xfrm>
            <a:off x="5942369" y="811212"/>
            <a:ext cx="1541103" cy="646331"/>
          </a:xfrm>
          <a:prstGeom prst="wedgeRectCallout">
            <a:avLst>
              <a:gd name="adj1" fmla="val -52081"/>
              <a:gd name="adj2" fmla="val 175014"/>
            </a:avLst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Transpose node</a:t>
            </a:r>
          </a:p>
        </p:txBody>
      </p:sp>
      <p:sp>
        <p:nvSpPr>
          <p:cNvPr id="71" name="文本框 70"/>
          <p:cNvSpPr txBox="1"/>
          <p:nvPr/>
        </p:nvSpPr>
        <p:spPr>
          <a:xfrm>
            <a:off x="7996462" y="3379405"/>
            <a:ext cx="365274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err="1" smtClean="0">
                <a:latin typeface="微软雅黑" pitchFamily="34" charset="-122"/>
                <a:ea typeface="微软雅黑" pitchFamily="34" charset="-122"/>
              </a:rPr>
              <a:t>Assumpation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buAutoNum type="arabicPeriod"/>
            </a:pP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l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4 != l1, l2, l3</a:t>
            </a:r>
          </a:p>
          <a:p>
            <a:pPr marL="342900" indent="-342900">
              <a:buAutoNum type="arabicPeriod"/>
            </a:pP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(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l2, l4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) is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not reverse</a:t>
            </a:r>
          </a:p>
          <a:p>
            <a:pPr marL="342900" indent="-342900">
              <a:buAutoNum type="arabicPeriod"/>
            </a:pP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(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l3, 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l4) 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is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 reverse</a:t>
            </a:r>
          </a:p>
          <a:p>
            <a:pPr marL="342900" indent="-342900">
              <a:buAutoNum type="arabicPeriod"/>
            </a:pP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Node is not transpose-commutative</a:t>
            </a:r>
          </a:p>
          <a:p>
            <a:pPr marL="342900" indent="-342900">
              <a:buAutoNum type="arabicPeriod"/>
            </a:pP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59882" y="3271498"/>
            <a:ext cx="2217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Allowed in layout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1870254" y="4218061"/>
            <a:ext cx="1287181" cy="519351"/>
          </a:xfrm>
          <a:prstGeom prst="ellipse">
            <a:avLst/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l5</a:t>
            </a: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89" name="直接连接符 88"/>
          <p:cNvCxnSpPr>
            <a:stCxn id="88" idx="7"/>
          </p:cNvCxnSpPr>
          <p:nvPr/>
        </p:nvCxnSpPr>
        <p:spPr>
          <a:xfrm flipV="1">
            <a:off x="2968932" y="3983982"/>
            <a:ext cx="667710" cy="3101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/>
          <p:cNvSpPr txBox="1"/>
          <p:nvPr/>
        </p:nvSpPr>
        <p:spPr>
          <a:xfrm>
            <a:off x="669508" y="4786825"/>
            <a:ext cx="2986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Out layout of Node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2738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6592E1-1E0D-4CAF-8CBD-D5ACB0871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olidFill>
                  <a:schemeClr val="accent1"/>
                </a:solidFill>
              </a:rPr>
              <a:t>Tensor Layout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9012008" y="949383"/>
            <a:ext cx="365274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err="1" smtClean="0">
                <a:latin typeface="微软雅黑" pitchFamily="34" charset="-122"/>
                <a:ea typeface="微软雅黑" pitchFamily="34" charset="-122"/>
              </a:rPr>
              <a:t>Assumpation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buAutoNum type="arabicPeriod"/>
            </a:pP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l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4 != l1, l2, l3</a:t>
            </a:r>
          </a:p>
          <a:p>
            <a:pPr marL="342900" indent="-342900">
              <a:buAutoNum type="arabicPeriod"/>
            </a:pP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(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l2, l4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) is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not reverse</a:t>
            </a:r>
          </a:p>
          <a:p>
            <a:pPr marL="342900" indent="-342900">
              <a:buAutoNum type="arabicPeriod"/>
            </a:pP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(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l3, 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l4) 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is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 reverse</a:t>
            </a:r>
          </a:p>
          <a:p>
            <a:pPr marL="342900" indent="-342900">
              <a:buAutoNum type="arabicPeriod"/>
            </a:pP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Node is not transpose-commutative</a:t>
            </a:r>
          </a:p>
          <a:p>
            <a:pPr marL="342900" indent="-342900">
              <a:buAutoNum type="arabicPeriod"/>
            </a:pP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074144" y="4076777"/>
            <a:ext cx="2791360" cy="408623"/>
          </a:xfrm>
          <a:prstGeom prst="roundRect">
            <a:avLst/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New Node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(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转置可交换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)</a:t>
            </a: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" name="直接箭头连接符 5"/>
          <p:cNvCxnSpPr>
            <a:stCxn id="15" idx="2"/>
            <a:endCxn id="4" idx="0"/>
          </p:cNvCxnSpPr>
          <p:nvPr/>
        </p:nvCxnSpPr>
        <p:spPr>
          <a:xfrm>
            <a:off x="2891199" y="2808883"/>
            <a:ext cx="1578626" cy="12445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>
            <a:stCxn id="17" idx="2"/>
            <a:endCxn id="4" idx="0"/>
          </p:cNvCxnSpPr>
          <p:nvPr/>
        </p:nvCxnSpPr>
        <p:spPr>
          <a:xfrm flipH="1">
            <a:off x="4469825" y="2808883"/>
            <a:ext cx="1" cy="12445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>
            <a:stCxn id="19" idx="2"/>
            <a:endCxn id="4" idx="0"/>
          </p:cNvCxnSpPr>
          <p:nvPr/>
        </p:nvCxnSpPr>
        <p:spPr>
          <a:xfrm flipH="1">
            <a:off x="4469825" y="2808883"/>
            <a:ext cx="1584836" cy="12445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圆角矩形 14"/>
          <p:cNvSpPr/>
          <p:nvPr/>
        </p:nvSpPr>
        <p:spPr>
          <a:xfrm>
            <a:off x="2130445" y="2353659"/>
            <a:ext cx="1521507" cy="455224"/>
          </a:xfrm>
          <a:prstGeom prst="roundRect">
            <a:avLst/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Parent 1</a:t>
            </a: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3709072" y="2353659"/>
            <a:ext cx="1521507" cy="455224"/>
          </a:xfrm>
          <a:prstGeom prst="roundRect">
            <a:avLst/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Parent 2</a:t>
            </a: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5293907" y="2353659"/>
            <a:ext cx="1521507" cy="455224"/>
          </a:xfrm>
          <a:prstGeom prst="roundRect">
            <a:avLst/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Parent 3</a:t>
            </a: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0" name="直接箭头连接符 29"/>
          <p:cNvCxnSpPr>
            <a:stCxn id="4" idx="2"/>
          </p:cNvCxnSpPr>
          <p:nvPr/>
        </p:nvCxnSpPr>
        <p:spPr>
          <a:xfrm flipH="1">
            <a:off x="2859534" y="4508700"/>
            <a:ext cx="1610290" cy="12227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4" idx="2"/>
          </p:cNvCxnSpPr>
          <p:nvPr/>
        </p:nvCxnSpPr>
        <p:spPr>
          <a:xfrm>
            <a:off x="4469825" y="4508700"/>
            <a:ext cx="0" cy="12445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/>
          <p:cNvCxnSpPr>
            <a:stCxn id="4" idx="2"/>
          </p:cNvCxnSpPr>
          <p:nvPr/>
        </p:nvCxnSpPr>
        <p:spPr>
          <a:xfrm>
            <a:off x="4469825" y="4508700"/>
            <a:ext cx="1581730" cy="12532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椭圆 38"/>
          <p:cNvSpPr/>
          <p:nvPr/>
        </p:nvSpPr>
        <p:spPr>
          <a:xfrm>
            <a:off x="2352427" y="1529716"/>
            <a:ext cx="1071330" cy="574595"/>
          </a:xfrm>
          <a:prstGeom prst="ellipse">
            <a:avLst/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l1</a:t>
            </a: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1" name="直接连接符 40"/>
          <p:cNvCxnSpPr>
            <a:stCxn id="39" idx="4"/>
            <a:endCxn id="15" idx="0"/>
          </p:cNvCxnSpPr>
          <p:nvPr/>
        </p:nvCxnSpPr>
        <p:spPr>
          <a:xfrm>
            <a:off x="2888092" y="2104312"/>
            <a:ext cx="3107" cy="2493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椭圆 43"/>
          <p:cNvSpPr/>
          <p:nvPr/>
        </p:nvSpPr>
        <p:spPr>
          <a:xfrm>
            <a:off x="3962526" y="1557503"/>
            <a:ext cx="1014595" cy="574595"/>
          </a:xfrm>
          <a:prstGeom prst="ellipse">
            <a:avLst/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l2</a:t>
            </a: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5" name="直接连接符 44"/>
          <p:cNvCxnSpPr>
            <a:stCxn id="44" idx="4"/>
            <a:endCxn id="17" idx="0"/>
          </p:cNvCxnSpPr>
          <p:nvPr/>
        </p:nvCxnSpPr>
        <p:spPr>
          <a:xfrm>
            <a:off x="4469824" y="2132098"/>
            <a:ext cx="2" cy="2215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椭圆 47"/>
          <p:cNvSpPr/>
          <p:nvPr/>
        </p:nvSpPr>
        <p:spPr>
          <a:xfrm>
            <a:off x="5547364" y="1584760"/>
            <a:ext cx="1014595" cy="574595"/>
          </a:xfrm>
          <a:prstGeom prst="ellipse">
            <a:avLst/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l3</a:t>
            </a: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9" name="直接连接符 48"/>
          <p:cNvCxnSpPr>
            <a:stCxn id="48" idx="4"/>
            <a:endCxn id="19" idx="0"/>
          </p:cNvCxnSpPr>
          <p:nvPr/>
        </p:nvCxnSpPr>
        <p:spPr>
          <a:xfrm flipH="1">
            <a:off x="6054661" y="2159355"/>
            <a:ext cx="1" cy="194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655786" y="1512122"/>
            <a:ext cx="1845314" cy="408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Old layout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矩形标注 57"/>
          <p:cNvSpPr/>
          <p:nvPr/>
        </p:nvSpPr>
        <p:spPr>
          <a:xfrm>
            <a:off x="7322711" y="1853909"/>
            <a:ext cx="1435842" cy="646331"/>
          </a:xfrm>
          <a:prstGeom prst="wedgeRectCallout">
            <a:avLst>
              <a:gd name="adj1" fmla="val -90282"/>
              <a:gd name="adj2" fmla="val 50981"/>
            </a:avLst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Transpose node</a:t>
            </a:r>
          </a:p>
        </p:txBody>
      </p:sp>
      <p:sp>
        <p:nvSpPr>
          <p:cNvPr id="70" name="矩形标注 69"/>
          <p:cNvSpPr/>
          <p:nvPr/>
        </p:nvSpPr>
        <p:spPr>
          <a:xfrm>
            <a:off x="4977121" y="845586"/>
            <a:ext cx="1403983" cy="646331"/>
          </a:xfrm>
          <a:prstGeom prst="wedgeRectCallout">
            <a:avLst>
              <a:gd name="adj1" fmla="val -52081"/>
              <a:gd name="adj2" fmla="val 175014"/>
            </a:avLst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Transpose node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242126" y="3569918"/>
            <a:ext cx="348223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</a:rPr>
              <a:t>Action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:</a:t>
            </a:r>
          </a:p>
          <a:p>
            <a:pPr marL="342900" indent="-342900">
              <a:buAutoNum type="arabicPeriod"/>
            </a:pP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Make 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new 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node</a:t>
            </a:r>
          </a:p>
          <a:p>
            <a:pPr marL="342900" indent="-342900">
              <a:buAutoNum type="arabicPeriod"/>
            </a:pP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Emit transpose at P1, P2</a:t>
            </a:r>
          </a:p>
          <a:p>
            <a:pPr marL="342900" indent="-342900">
              <a:buAutoNum type="arabicPeriod"/>
            </a:pP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Remove P3</a:t>
            </a:r>
          </a:p>
          <a:p>
            <a:pPr marL="342900" indent="-342900">
              <a:buAutoNum type="arabicPeriod"/>
            </a:pP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Compare l5 with l6, l7, l8, if not equal, emit transpose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2705622" y="3174023"/>
            <a:ext cx="1098245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l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1 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→ 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l4</a:t>
            </a: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3920703" y="3165917"/>
            <a:ext cx="1098245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l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→ 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l4</a:t>
            </a: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禁止符 7"/>
          <p:cNvSpPr/>
          <p:nvPr/>
        </p:nvSpPr>
        <p:spPr>
          <a:xfrm>
            <a:off x="5224867" y="3134607"/>
            <a:ext cx="390999" cy="455636"/>
          </a:xfrm>
          <a:prstGeom prst="noSmoking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1497186" y="3510360"/>
            <a:ext cx="1287181" cy="519351"/>
          </a:xfrm>
          <a:prstGeom prst="ellipse">
            <a:avLst/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l4</a:t>
            </a: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5" name="直接连接符 34"/>
          <p:cNvCxnSpPr>
            <a:stCxn id="33" idx="5"/>
          </p:cNvCxnSpPr>
          <p:nvPr/>
        </p:nvCxnSpPr>
        <p:spPr>
          <a:xfrm>
            <a:off x="2595864" y="3953654"/>
            <a:ext cx="458942" cy="306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/>
          <p:cNvSpPr/>
          <p:nvPr/>
        </p:nvSpPr>
        <p:spPr>
          <a:xfrm>
            <a:off x="1288418" y="4494383"/>
            <a:ext cx="1287181" cy="519351"/>
          </a:xfrm>
          <a:prstGeom prst="ellipse">
            <a:avLst/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l5</a:t>
            </a: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7" name="直接连接符 36"/>
          <p:cNvCxnSpPr>
            <a:stCxn id="36" idx="7"/>
          </p:cNvCxnSpPr>
          <p:nvPr/>
        </p:nvCxnSpPr>
        <p:spPr>
          <a:xfrm flipV="1">
            <a:off x="2387096" y="4260304"/>
            <a:ext cx="667710" cy="3101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268272" y="5888509"/>
            <a:ext cx="2986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Output layout of New Node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97219" y="3929949"/>
            <a:ext cx="2217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Allowed in layout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2866411" y="5964437"/>
            <a:ext cx="1071330" cy="519351"/>
          </a:xfrm>
          <a:prstGeom prst="ellipse">
            <a:avLst/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l6</a:t>
            </a: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6" name="直接连接符 45"/>
          <p:cNvCxnSpPr>
            <a:stCxn id="42" idx="0"/>
          </p:cNvCxnSpPr>
          <p:nvPr/>
        </p:nvCxnSpPr>
        <p:spPr>
          <a:xfrm flipH="1" flipV="1">
            <a:off x="3244736" y="5443807"/>
            <a:ext cx="157340" cy="5206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椭圆 46"/>
          <p:cNvSpPr/>
          <p:nvPr/>
        </p:nvSpPr>
        <p:spPr>
          <a:xfrm>
            <a:off x="4117108" y="5941348"/>
            <a:ext cx="1071330" cy="519351"/>
          </a:xfrm>
          <a:prstGeom prst="ellipse">
            <a:avLst/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l7</a:t>
            </a: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0" name="直接连接符 49"/>
          <p:cNvCxnSpPr>
            <a:stCxn id="47" idx="0"/>
          </p:cNvCxnSpPr>
          <p:nvPr/>
        </p:nvCxnSpPr>
        <p:spPr>
          <a:xfrm flipH="1" flipV="1">
            <a:off x="4468273" y="5370442"/>
            <a:ext cx="184500" cy="5709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椭圆 50"/>
          <p:cNvSpPr/>
          <p:nvPr/>
        </p:nvSpPr>
        <p:spPr>
          <a:xfrm>
            <a:off x="5293907" y="5968970"/>
            <a:ext cx="1071330" cy="519351"/>
          </a:xfrm>
          <a:prstGeom prst="ellipse">
            <a:avLst/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l8</a:t>
            </a: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2" name="直接连接符 51"/>
          <p:cNvCxnSpPr>
            <a:stCxn id="51" idx="0"/>
          </p:cNvCxnSpPr>
          <p:nvPr/>
        </p:nvCxnSpPr>
        <p:spPr>
          <a:xfrm flipV="1">
            <a:off x="5829572" y="5578000"/>
            <a:ext cx="16434" cy="3909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本框 52"/>
          <p:cNvSpPr txBox="1"/>
          <p:nvPr/>
        </p:nvSpPr>
        <p:spPr>
          <a:xfrm>
            <a:off x="240072" y="5215547"/>
            <a:ext cx="2986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Out layout of Node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37645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itchFamily="34" charset="-122"/>
            <a:ea typeface="微软雅黑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>
          <a:defRPr dirty="0"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9789</TotalTime>
  <Words>941</Words>
  <Application>Microsoft Office PowerPoint</Application>
  <PresentationFormat>宽屏</PresentationFormat>
  <Paragraphs>212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1" baseType="lpstr">
      <vt:lpstr>等线</vt:lpstr>
      <vt:lpstr>微软雅黑</vt:lpstr>
      <vt:lpstr>Arial</vt:lpstr>
      <vt:lpstr>Times New Roman</vt:lpstr>
      <vt:lpstr>Wingdings</vt:lpstr>
      <vt:lpstr>Office 主题​​</vt:lpstr>
      <vt:lpstr>PowerPoint 演示文稿</vt:lpstr>
      <vt:lpstr>MMdnn Introduction</vt:lpstr>
      <vt:lpstr>MMdnn Architecture </vt:lpstr>
      <vt:lpstr>Challenges for a Converter</vt:lpstr>
      <vt:lpstr>MMdnn Key Points</vt:lpstr>
      <vt:lpstr>MMdnn Key Points</vt:lpstr>
      <vt:lpstr>MMdnn Key Points</vt:lpstr>
      <vt:lpstr>MMdnn Key Points</vt:lpstr>
      <vt:lpstr>MMdnn Key Points</vt:lpstr>
      <vt:lpstr>MMdnn Key Points</vt:lpstr>
      <vt:lpstr>MMdnn IR </vt:lpstr>
      <vt:lpstr>MMdnn IR</vt:lpstr>
      <vt:lpstr> Tensor Layout</vt:lpstr>
      <vt:lpstr>Tensor Layout</vt:lpstr>
      <vt:lpstr>Tensor Layout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shuo liu</cp:lastModifiedBy>
  <cp:revision>974</cp:revision>
  <dcterms:created xsi:type="dcterms:W3CDTF">2018-06-04T22:40:57Z</dcterms:created>
  <dcterms:modified xsi:type="dcterms:W3CDTF">2020-12-15T02:30:25Z</dcterms:modified>
</cp:coreProperties>
</file>