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1" r:id="rId15"/>
    <p:sldId id="272" r:id="rId16"/>
    <p:sldId id="273" r:id="rId17"/>
    <p:sldId id="274" r:id="rId18"/>
    <p:sldId id="275" r:id="rId19"/>
    <p:sldId id="276" r:id="rId20"/>
    <p:sldId id="277" r:id="rId21"/>
    <p:sldId id="280" r:id="rId22"/>
    <p:sldId id="281" r:id="rId23"/>
    <p:sldId id="278" r:id="rId24"/>
    <p:sldId id="279" r:id="rId25"/>
    <p:sldId id="282" r:id="rId26"/>
    <p:sldId id="283" r:id="rId27"/>
    <p:sldId id="287" r:id="rId28"/>
    <p:sldId id="284" r:id="rId29"/>
    <p:sldId id="288" r:id="rId30"/>
    <p:sldId id="285" r:id="rId31"/>
    <p:sldId id="28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78" userDrawn="1">
          <p15:clr>
            <a:srgbClr val="A4A3A4"/>
          </p15:clr>
        </p15:guide>
        <p15:guide id="2" pos="377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Yuxiang" initials="ZY" lastIdx="2" clrIdx="0">
    <p:extLst>
      <p:ext uri="{19B8F6BF-5375-455C-9EA6-DF929625EA0E}">
        <p15:presenceInfo xmlns:p15="http://schemas.microsoft.com/office/powerpoint/2012/main" userId="db384827bedd702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FBFBF"/>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0472" autoAdjust="0"/>
  </p:normalViewPr>
  <p:slideViewPr>
    <p:cSldViewPr snapToGrid="0" showGuides="1">
      <p:cViewPr varScale="1">
        <p:scale>
          <a:sx n="112" d="100"/>
          <a:sy n="112" d="100"/>
        </p:scale>
        <p:origin x="734" y="91"/>
      </p:cViewPr>
      <p:guideLst>
        <p:guide orient="horz" pos="4178"/>
        <p:guide pos="377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83E26F-A450-4128-BA75-B502DC2D8211}" type="datetimeFigureOut">
              <a:rPr lang="en-US" smtClean="0"/>
              <a:t>9/22/2020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78613F-83B0-426B-BAAF-33AB58C17D5A}" type="slidenum">
              <a:rPr lang="en-US" smtClean="0"/>
              <a:t>‹#›</a:t>
            </a:fld>
            <a:endParaRPr lang="en-US"/>
          </a:p>
        </p:txBody>
      </p:sp>
    </p:spTree>
    <p:extLst>
      <p:ext uri="{BB962C8B-B14F-4D97-AF65-F5344CB8AC3E}">
        <p14:creationId xmlns:p14="http://schemas.microsoft.com/office/powerpoint/2010/main" val="4243386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理解稀疏性如何影响迭代空间</a:t>
            </a:r>
            <a:endParaRPr lang="en-US" altLang="zh-CN" dirty="0" smtClean="0"/>
          </a:p>
          <a:p>
            <a:r>
              <a:rPr lang="zh-CN" altLang="en-US" dirty="0" smtClean="0"/>
              <a:t>如果都是稠密的</a:t>
            </a:r>
            <a:endParaRPr lang="en-US" dirty="0"/>
          </a:p>
        </p:txBody>
      </p:sp>
      <p:sp>
        <p:nvSpPr>
          <p:cNvPr id="4" name="Slide Number Placeholder 3"/>
          <p:cNvSpPr>
            <a:spLocks noGrp="1"/>
          </p:cNvSpPr>
          <p:nvPr>
            <p:ph type="sldNum" sz="quarter" idx="10"/>
          </p:nvPr>
        </p:nvSpPr>
        <p:spPr/>
        <p:txBody>
          <a:bodyPr/>
          <a:lstStyle/>
          <a:p>
            <a:fld id="{8078613F-83B0-426B-BAAF-33AB58C17D5A}" type="slidenum">
              <a:rPr lang="en-US" smtClean="0"/>
              <a:t>12</a:t>
            </a:fld>
            <a:endParaRPr lang="en-US"/>
          </a:p>
        </p:txBody>
      </p:sp>
    </p:spTree>
    <p:extLst>
      <p:ext uri="{BB962C8B-B14F-4D97-AF65-F5344CB8AC3E}">
        <p14:creationId xmlns:p14="http://schemas.microsoft.com/office/powerpoint/2010/main" val="2818446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理解稀疏性如何影响迭代空间</a:t>
            </a:r>
            <a:endParaRPr lang="en-US" altLang="zh-CN" dirty="0" smtClean="0"/>
          </a:p>
          <a:p>
            <a:r>
              <a:rPr lang="zh-CN" altLang="en-US" dirty="0" smtClean="0"/>
              <a:t>如果都是稠密的</a:t>
            </a:r>
            <a:endParaRPr lang="en-US" dirty="0"/>
          </a:p>
        </p:txBody>
      </p:sp>
      <p:sp>
        <p:nvSpPr>
          <p:cNvPr id="4" name="Slide Number Placeholder 3"/>
          <p:cNvSpPr>
            <a:spLocks noGrp="1"/>
          </p:cNvSpPr>
          <p:nvPr>
            <p:ph type="sldNum" sz="quarter" idx="10"/>
          </p:nvPr>
        </p:nvSpPr>
        <p:spPr/>
        <p:txBody>
          <a:bodyPr/>
          <a:lstStyle/>
          <a:p>
            <a:fld id="{8078613F-83B0-426B-BAAF-33AB58C17D5A}" type="slidenum">
              <a:rPr lang="en-US" smtClean="0"/>
              <a:t>13</a:t>
            </a:fld>
            <a:endParaRPr lang="en-US"/>
          </a:p>
        </p:txBody>
      </p:sp>
    </p:spTree>
    <p:extLst>
      <p:ext uri="{BB962C8B-B14F-4D97-AF65-F5344CB8AC3E}">
        <p14:creationId xmlns:p14="http://schemas.microsoft.com/office/powerpoint/2010/main" val="1964742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理解稀疏性如何影响迭代空间</a:t>
            </a:r>
            <a:endParaRPr lang="en-US" altLang="zh-CN" dirty="0" smtClean="0"/>
          </a:p>
          <a:p>
            <a:r>
              <a:rPr lang="zh-CN" altLang="en-US" dirty="0" smtClean="0"/>
              <a:t>如果都是稠密的</a:t>
            </a:r>
            <a:endParaRPr lang="en-US" dirty="0"/>
          </a:p>
        </p:txBody>
      </p:sp>
      <p:sp>
        <p:nvSpPr>
          <p:cNvPr id="4" name="Slide Number Placeholder 3"/>
          <p:cNvSpPr>
            <a:spLocks noGrp="1"/>
          </p:cNvSpPr>
          <p:nvPr>
            <p:ph type="sldNum" sz="quarter" idx="10"/>
          </p:nvPr>
        </p:nvSpPr>
        <p:spPr/>
        <p:txBody>
          <a:bodyPr/>
          <a:lstStyle/>
          <a:p>
            <a:fld id="{8078613F-83B0-426B-BAAF-33AB58C17D5A}" type="slidenum">
              <a:rPr lang="en-US" smtClean="0"/>
              <a:t>14</a:t>
            </a:fld>
            <a:endParaRPr lang="en-US"/>
          </a:p>
        </p:txBody>
      </p:sp>
    </p:spTree>
    <p:extLst>
      <p:ext uri="{BB962C8B-B14F-4D97-AF65-F5344CB8AC3E}">
        <p14:creationId xmlns:p14="http://schemas.microsoft.com/office/powerpoint/2010/main" val="3031119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理解稀疏性如何影响迭代空间</a:t>
            </a:r>
            <a:endParaRPr lang="en-US" altLang="zh-CN" dirty="0" smtClean="0"/>
          </a:p>
          <a:p>
            <a:r>
              <a:rPr lang="zh-CN" altLang="en-US" dirty="0" smtClean="0"/>
              <a:t>如果都是稠密的</a:t>
            </a:r>
            <a:endParaRPr lang="en-US" dirty="0"/>
          </a:p>
        </p:txBody>
      </p:sp>
      <p:sp>
        <p:nvSpPr>
          <p:cNvPr id="4" name="Slide Number Placeholder 3"/>
          <p:cNvSpPr>
            <a:spLocks noGrp="1"/>
          </p:cNvSpPr>
          <p:nvPr>
            <p:ph type="sldNum" sz="quarter" idx="10"/>
          </p:nvPr>
        </p:nvSpPr>
        <p:spPr/>
        <p:txBody>
          <a:bodyPr/>
          <a:lstStyle/>
          <a:p>
            <a:fld id="{8078613F-83B0-426B-BAAF-33AB58C17D5A}" type="slidenum">
              <a:rPr lang="en-US" smtClean="0"/>
              <a:t>15</a:t>
            </a:fld>
            <a:endParaRPr lang="en-US"/>
          </a:p>
        </p:txBody>
      </p:sp>
    </p:spTree>
    <p:extLst>
      <p:ext uri="{BB962C8B-B14F-4D97-AF65-F5344CB8AC3E}">
        <p14:creationId xmlns:p14="http://schemas.microsoft.com/office/powerpoint/2010/main" val="544020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理解稀疏性如何影响迭代空间</a:t>
            </a:r>
            <a:endParaRPr lang="en-US" altLang="zh-CN" dirty="0" smtClean="0"/>
          </a:p>
          <a:p>
            <a:r>
              <a:rPr lang="zh-CN" altLang="en-US" dirty="0" smtClean="0"/>
              <a:t>如果都是稠密的</a:t>
            </a:r>
            <a:endParaRPr lang="en-US" dirty="0"/>
          </a:p>
        </p:txBody>
      </p:sp>
      <p:sp>
        <p:nvSpPr>
          <p:cNvPr id="4" name="Slide Number Placeholder 3"/>
          <p:cNvSpPr>
            <a:spLocks noGrp="1"/>
          </p:cNvSpPr>
          <p:nvPr>
            <p:ph type="sldNum" sz="quarter" idx="10"/>
          </p:nvPr>
        </p:nvSpPr>
        <p:spPr/>
        <p:txBody>
          <a:bodyPr/>
          <a:lstStyle/>
          <a:p>
            <a:fld id="{8078613F-83B0-426B-BAAF-33AB58C17D5A}" type="slidenum">
              <a:rPr lang="en-US" smtClean="0"/>
              <a:t>16</a:t>
            </a:fld>
            <a:endParaRPr lang="en-US"/>
          </a:p>
        </p:txBody>
      </p:sp>
    </p:spTree>
    <p:extLst>
      <p:ext uri="{BB962C8B-B14F-4D97-AF65-F5344CB8AC3E}">
        <p14:creationId xmlns:p14="http://schemas.microsoft.com/office/powerpoint/2010/main" val="3342952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理解稀疏性如何影响迭代空间</a:t>
            </a:r>
            <a:endParaRPr lang="en-US" altLang="zh-CN" dirty="0" smtClean="0"/>
          </a:p>
          <a:p>
            <a:r>
              <a:rPr lang="en-US" altLang="zh-CN" dirty="0" smtClean="0"/>
              <a:t>A</a:t>
            </a:r>
            <a:r>
              <a:rPr lang="zh-CN" altLang="en-US" dirty="0" smtClean="0"/>
              <a:t>不影响合并</a:t>
            </a:r>
            <a:endParaRPr lang="en-US" altLang="zh-CN" dirty="0" smtClean="0"/>
          </a:p>
        </p:txBody>
      </p:sp>
      <p:sp>
        <p:nvSpPr>
          <p:cNvPr id="4" name="Slide Number Placeholder 3"/>
          <p:cNvSpPr>
            <a:spLocks noGrp="1"/>
          </p:cNvSpPr>
          <p:nvPr>
            <p:ph type="sldNum" sz="quarter" idx="10"/>
          </p:nvPr>
        </p:nvSpPr>
        <p:spPr/>
        <p:txBody>
          <a:bodyPr/>
          <a:lstStyle/>
          <a:p>
            <a:fld id="{8078613F-83B0-426B-BAAF-33AB58C17D5A}" type="slidenum">
              <a:rPr lang="en-US" smtClean="0"/>
              <a:t>17</a:t>
            </a:fld>
            <a:endParaRPr lang="en-US"/>
          </a:p>
        </p:txBody>
      </p:sp>
    </p:spTree>
    <p:extLst>
      <p:ext uri="{BB962C8B-B14F-4D97-AF65-F5344CB8AC3E}">
        <p14:creationId xmlns:p14="http://schemas.microsoft.com/office/powerpoint/2010/main" val="2586123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编译器自动地为表达式生成迭代图</a:t>
            </a:r>
            <a:endParaRPr lang="en-US" altLang="zh-CN" dirty="0" smtClean="0"/>
          </a:p>
          <a:p>
            <a:r>
              <a:rPr lang="zh-CN" altLang="en-US" dirty="0" smtClean="0"/>
              <a:t>把代码生成的复杂度分解为按层生成代码，每层只为一个迭代变量生成代码</a:t>
            </a:r>
            <a:endParaRPr lang="en-US" altLang="zh-CN" dirty="0" smtClean="0"/>
          </a:p>
          <a:p>
            <a:endParaRPr lang="en-US" dirty="0"/>
          </a:p>
        </p:txBody>
      </p:sp>
      <p:sp>
        <p:nvSpPr>
          <p:cNvPr id="4" name="Slide Number Placeholder 3"/>
          <p:cNvSpPr>
            <a:spLocks noGrp="1"/>
          </p:cNvSpPr>
          <p:nvPr>
            <p:ph type="sldNum" sz="quarter" idx="10"/>
          </p:nvPr>
        </p:nvSpPr>
        <p:spPr/>
        <p:txBody>
          <a:bodyPr/>
          <a:lstStyle/>
          <a:p>
            <a:fld id="{8078613F-83B0-426B-BAAF-33AB58C17D5A}" type="slidenum">
              <a:rPr lang="en-US" smtClean="0"/>
              <a:t>18</a:t>
            </a:fld>
            <a:endParaRPr lang="en-US"/>
          </a:p>
        </p:txBody>
      </p:sp>
    </p:spTree>
    <p:extLst>
      <p:ext uri="{BB962C8B-B14F-4D97-AF65-F5344CB8AC3E}">
        <p14:creationId xmlns:p14="http://schemas.microsoft.com/office/powerpoint/2010/main" val="625492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引入合并格的目的是解决每个迭代变量层次上对不同参与迭代变量的访问情况（各变量稠密</a:t>
            </a:r>
            <a:r>
              <a:rPr lang="en-US" altLang="zh-CN" dirty="0" smtClean="0"/>
              <a:t>or</a:t>
            </a:r>
            <a:r>
              <a:rPr lang="zh-CN" altLang="en-US" dirty="0" smtClean="0"/>
              <a:t>稀疏有非常多种组合）</a:t>
            </a:r>
            <a:endParaRPr lang="en-US" dirty="0"/>
          </a:p>
        </p:txBody>
      </p:sp>
      <p:sp>
        <p:nvSpPr>
          <p:cNvPr id="4" name="Slide Number Placeholder 3"/>
          <p:cNvSpPr>
            <a:spLocks noGrp="1"/>
          </p:cNvSpPr>
          <p:nvPr>
            <p:ph type="sldNum" sz="quarter" idx="10"/>
          </p:nvPr>
        </p:nvSpPr>
        <p:spPr/>
        <p:txBody>
          <a:bodyPr/>
          <a:lstStyle/>
          <a:p>
            <a:fld id="{8078613F-83B0-426B-BAAF-33AB58C17D5A}" type="slidenum">
              <a:rPr lang="en-US" smtClean="0"/>
              <a:t>19</a:t>
            </a:fld>
            <a:endParaRPr lang="en-US"/>
          </a:p>
        </p:txBody>
      </p:sp>
    </p:spTree>
    <p:extLst>
      <p:ext uri="{BB962C8B-B14F-4D97-AF65-F5344CB8AC3E}">
        <p14:creationId xmlns:p14="http://schemas.microsoft.com/office/powerpoint/2010/main" val="2136607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解释格的含义</a:t>
            </a:r>
            <a:endParaRPr lang="en-US" dirty="0"/>
          </a:p>
        </p:txBody>
      </p:sp>
      <p:sp>
        <p:nvSpPr>
          <p:cNvPr id="4" name="Slide Number Placeholder 3"/>
          <p:cNvSpPr>
            <a:spLocks noGrp="1"/>
          </p:cNvSpPr>
          <p:nvPr>
            <p:ph type="sldNum" sz="quarter" idx="10"/>
          </p:nvPr>
        </p:nvSpPr>
        <p:spPr/>
        <p:txBody>
          <a:bodyPr/>
          <a:lstStyle/>
          <a:p>
            <a:fld id="{8078613F-83B0-426B-BAAF-33AB58C17D5A}" type="slidenum">
              <a:rPr lang="en-US" smtClean="0"/>
              <a:t>21</a:t>
            </a:fld>
            <a:endParaRPr lang="en-US"/>
          </a:p>
        </p:txBody>
      </p:sp>
    </p:spTree>
    <p:extLst>
      <p:ext uri="{BB962C8B-B14F-4D97-AF65-F5344CB8AC3E}">
        <p14:creationId xmlns:p14="http://schemas.microsoft.com/office/powerpoint/2010/main" val="368397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3CDADE-F2D9-40D9-9E37-1F661CA92E22}" type="datetimeFigureOut">
              <a:rPr lang="en-US" smtClean="0"/>
              <a:t>9/22/2020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6DD19-95CB-4CF7-B39D-A143FAC24C42}" type="slidenum">
              <a:rPr lang="en-US" smtClean="0"/>
              <a:t>‹#›</a:t>
            </a:fld>
            <a:endParaRPr lang="en-US"/>
          </a:p>
        </p:txBody>
      </p:sp>
    </p:spTree>
    <p:extLst>
      <p:ext uri="{BB962C8B-B14F-4D97-AF65-F5344CB8AC3E}">
        <p14:creationId xmlns:p14="http://schemas.microsoft.com/office/powerpoint/2010/main" val="3620299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3CDADE-F2D9-40D9-9E37-1F661CA92E22}" type="datetimeFigureOut">
              <a:rPr lang="en-US" smtClean="0"/>
              <a:t>9/22/2020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6DD19-95CB-4CF7-B39D-A143FAC24C42}" type="slidenum">
              <a:rPr lang="en-US" smtClean="0"/>
              <a:t>‹#›</a:t>
            </a:fld>
            <a:endParaRPr lang="en-US"/>
          </a:p>
        </p:txBody>
      </p:sp>
    </p:spTree>
    <p:extLst>
      <p:ext uri="{BB962C8B-B14F-4D97-AF65-F5344CB8AC3E}">
        <p14:creationId xmlns:p14="http://schemas.microsoft.com/office/powerpoint/2010/main" val="3659357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3CDADE-F2D9-40D9-9E37-1F661CA92E22}" type="datetimeFigureOut">
              <a:rPr lang="en-US" smtClean="0"/>
              <a:t>9/22/2020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6DD19-95CB-4CF7-B39D-A143FAC24C42}" type="slidenum">
              <a:rPr lang="en-US" smtClean="0"/>
              <a:t>‹#›</a:t>
            </a:fld>
            <a:endParaRPr lang="en-US"/>
          </a:p>
        </p:txBody>
      </p:sp>
    </p:spTree>
    <p:extLst>
      <p:ext uri="{BB962C8B-B14F-4D97-AF65-F5344CB8AC3E}">
        <p14:creationId xmlns:p14="http://schemas.microsoft.com/office/powerpoint/2010/main" val="3442083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3CDADE-F2D9-40D9-9E37-1F661CA92E22}" type="datetimeFigureOut">
              <a:rPr lang="en-US" smtClean="0"/>
              <a:t>9/22/2020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C6DD19-95CB-4CF7-B39D-A143FAC24C42}" type="slidenum">
              <a:rPr lang="en-US" smtClean="0"/>
              <a:t>‹#›</a:t>
            </a:fld>
            <a:endParaRPr lang="en-US"/>
          </a:p>
        </p:txBody>
      </p:sp>
    </p:spTree>
    <p:extLst>
      <p:ext uri="{BB962C8B-B14F-4D97-AF65-F5344CB8AC3E}">
        <p14:creationId xmlns:p14="http://schemas.microsoft.com/office/powerpoint/2010/main" val="3612719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3CDADE-F2D9-40D9-9E37-1F661CA92E22}" type="datetimeFigureOut">
              <a:rPr lang="en-US" smtClean="0"/>
              <a:t>9/22/2020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C6DD19-95CB-4CF7-B39D-A143FAC24C42}" type="slidenum">
              <a:rPr lang="en-US" smtClean="0"/>
              <a:t>‹#›</a:t>
            </a:fld>
            <a:endParaRPr lang="en-US"/>
          </a:p>
        </p:txBody>
      </p:sp>
    </p:spTree>
    <p:extLst>
      <p:ext uri="{BB962C8B-B14F-4D97-AF65-F5344CB8AC3E}">
        <p14:creationId xmlns:p14="http://schemas.microsoft.com/office/powerpoint/2010/main" val="3011119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3CDADE-F2D9-40D9-9E37-1F661CA92E22}" type="datetimeFigureOut">
              <a:rPr lang="en-US" smtClean="0"/>
              <a:t>9/22/2020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C6DD19-95CB-4CF7-B39D-A143FAC24C42}" type="slidenum">
              <a:rPr lang="en-US" smtClean="0"/>
              <a:t>‹#›</a:t>
            </a:fld>
            <a:endParaRPr lang="en-US"/>
          </a:p>
        </p:txBody>
      </p:sp>
    </p:spTree>
    <p:extLst>
      <p:ext uri="{BB962C8B-B14F-4D97-AF65-F5344CB8AC3E}">
        <p14:creationId xmlns:p14="http://schemas.microsoft.com/office/powerpoint/2010/main" val="1926671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3CDADE-F2D9-40D9-9E37-1F661CA92E22}" type="datetimeFigureOut">
              <a:rPr lang="en-US" smtClean="0"/>
              <a:t>9/22/2020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C6DD19-95CB-4CF7-B39D-A143FAC24C42}" type="slidenum">
              <a:rPr lang="en-US" smtClean="0"/>
              <a:t>‹#›</a:t>
            </a:fld>
            <a:endParaRPr lang="en-US"/>
          </a:p>
        </p:txBody>
      </p:sp>
    </p:spTree>
    <p:extLst>
      <p:ext uri="{BB962C8B-B14F-4D97-AF65-F5344CB8AC3E}">
        <p14:creationId xmlns:p14="http://schemas.microsoft.com/office/powerpoint/2010/main" val="1429666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E3CDADE-F2D9-40D9-9E37-1F661CA92E22}" type="datetimeFigureOut">
              <a:rPr lang="en-US" smtClean="0"/>
              <a:t>9/22/2020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C6DD19-95CB-4CF7-B39D-A143FAC24C42}" type="slidenum">
              <a:rPr lang="en-US" smtClean="0"/>
              <a:t>‹#›</a:t>
            </a:fld>
            <a:endParaRPr lang="en-US"/>
          </a:p>
        </p:txBody>
      </p:sp>
    </p:spTree>
    <p:extLst>
      <p:ext uri="{BB962C8B-B14F-4D97-AF65-F5344CB8AC3E}">
        <p14:creationId xmlns:p14="http://schemas.microsoft.com/office/powerpoint/2010/main" val="257808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E3CDADE-F2D9-40D9-9E37-1F661CA92E22}" type="datetimeFigureOut">
              <a:rPr lang="en-US" smtClean="0"/>
              <a:t>9/22/2020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C6DD19-95CB-4CF7-B39D-A143FAC24C42}" type="slidenum">
              <a:rPr lang="en-US" smtClean="0"/>
              <a:t>‹#›</a:t>
            </a:fld>
            <a:endParaRPr lang="en-US"/>
          </a:p>
        </p:txBody>
      </p:sp>
    </p:spTree>
    <p:extLst>
      <p:ext uri="{BB962C8B-B14F-4D97-AF65-F5344CB8AC3E}">
        <p14:creationId xmlns:p14="http://schemas.microsoft.com/office/powerpoint/2010/main" val="3922673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3CDADE-F2D9-40D9-9E37-1F661CA92E22}" type="datetimeFigureOut">
              <a:rPr lang="en-US" smtClean="0"/>
              <a:t>9/22/2020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6DD19-95CB-4CF7-B39D-A143FAC24C42}" type="slidenum">
              <a:rPr lang="en-US" smtClean="0"/>
              <a:t>‹#›</a:t>
            </a:fld>
            <a:endParaRPr lang="en-US"/>
          </a:p>
        </p:txBody>
      </p:sp>
    </p:spTree>
    <p:extLst>
      <p:ext uri="{BB962C8B-B14F-4D97-AF65-F5344CB8AC3E}">
        <p14:creationId xmlns:p14="http://schemas.microsoft.com/office/powerpoint/2010/main" val="29717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3CDADE-F2D9-40D9-9E37-1F661CA92E22}" type="datetimeFigureOut">
              <a:rPr lang="en-US" smtClean="0"/>
              <a:t>9/22/2020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6DD19-95CB-4CF7-B39D-A143FAC24C42}" type="slidenum">
              <a:rPr lang="en-US" smtClean="0"/>
              <a:t>‹#›</a:t>
            </a:fld>
            <a:endParaRPr lang="en-US"/>
          </a:p>
        </p:txBody>
      </p:sp>
    </p:spTree>
    <p:extLst>
      <p:ext uri="{BB962C8B-B14F-4D97-AF65-F5344CB8AC3E}">
        <p14:creationId xmlns:p14="http://schemas.microsoft.com/office/powerpoint/2010/main" val="3272610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829691"/>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310640"/>
            <a:ext cx="10515600" cy="486632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3CDADE-F2D9-40D9-9E37-1F661CA92E22}" type="datetimeFigureOut">
              <a:rPr lang="en-US" smtClean="0"/>
              <a:t>9/22/2020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C6DD19-95CB-4CF7-B39D-A143FAC24C42}" type="slidenum">
              <a:rPr lang="en-US" smtClean="0"/>
              <a:t>‹#›</a:t>
            </a:fld>
            <a:endParaRPr lang="en-US"/>
          </a:p>
        </p:txBody>
      </p:sp>
    </p:spTree>
    <p:extLst>
      <p:ext uri="{BB962C8B-B14F-4D97-AF65-F5344CB8AC3E}">
        <p14:creationId xmlns:p14="http://schemas.microsoft.com/office/powerpoint/2010/main" val="316456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tensor-compiler.org/kjolstad-oopsla17-tensor-compiler.pd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3.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microsoft.com/office/2007/relationships/hdphoto" Target="../media/hdphoto6.wdp"/><Relationship Id="rId4" Type="http://schemas.openxmlformats.org/officeDocument/2006/relationships/image" Target="../media/image20.png"/><Relationship Id="rId9"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3.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22.png"/><Relationship Id="rId4" Type="http://schemas.openxmlformats.org/officeDocument/2006/relationships/image" Target="../media/image20.png"/><Relationship Id="rId9"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13.png"/><Relationship Id="rId4" Type="http://schemas.microsoft.com/office/2007/relationships/hdphoto" Target="../media/hdphoto8.wdp"/></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1.pn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34.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36.png"/><Relationship Id="rId10" Type="http://schemas.openxmlformats.org/officeDocument/2006/relationships/image" Target="../media/image47.png"/><Relationship Id="rId4" Type="http://schemas.openxmlformats.org/officeDocument/2006/relationships/image" Target="../media/image42.png"/><Relationship Id="rId9" Type="http://schemas.openxmlformats.org/officeDocument/2006/relationships/image" Target="../media/image46.png"/></Relationships>
</file>

<file path=ppt/slides/_rels/slide24.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18" Type="http://schemas.openxmlformats.org/officeDocument/2006/relationships/image" Target="../media/image66.png"/><Relationship Id="rId26" Type="http://schemas.openxmlformats.org/officeDocument/2006/relationships/image" Target="../media/image74.png"/><Relationship Id="rId3" Type="http://schemas.openxmlformats.org/officeDocument/2006/relationships/image" Target="../media/image51.png"/><Relationship Id="rId21" Type="http://schemas.openxmlformats.org/officeDocument/2006/relationships/image" Target="../media/image69.png"/><Relationship Id="rId7" Type="http://schemas.openxmlformats.org/officeDocument/2006/relationships/image" Target="../media/image55.png"/><Relationship Id="rId12" Type="http://schemas.openxmlformats.org/officeDocument/2006/relationships/image" Target="../media/image60.png"/><Relationship Id="rId17" Type="http://schemas.openxmlformats.org/officeDocument/2006/relationships/image" Target="../media/image65.png"/><Relationship Id="rId25" Type="http://schemas.openxmlformats.org/officeDocument/2006/relationships/image" Target="../media/image73.png"/><Relationship Id="rId2" Type="http://schemas.openxmlformats.org/officeDocument/2006/relationships/image" Target="../media/image50.png"/><Relationship Id="rId16" Type="http://schemas.openxmlformats.org/officeDocument/2006/relationships/image" Target="../media/image64.png"/><Relationship Id="rId20" Type="http://schemas.openxmlformats.org/officeDocument/2006/relationships/image" Target="../media/image68.png"/><Relationship Id="rId29"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png"/><Relationship Id="rId24" Type="http://schemas.openxmlformats.org/officeDocument/2006/relationships/image" Target="../media/image72.png"/><Relationship Id="rId32" Type="http://schemas.openxmlformats.org/officeDocument/2006/relationships/image" Target="../media/image80.png"/><Relationship Id="rId5" Type="http://schemas.openxmlformats.org/officeDocument/2006/relationships/image" Target="../media/image53.png"/><Relationship Id="rId15" Type="http://schemas.openxmlformats.org/officeDocument/2006/relationships/image" Target="../media/image63.png"/><Relationship Id="rId23" Type="http://schemas.openxmlformats.org/officeDocument/2006/relationships/image" Target="../media/image71.png"/><Relationship Id="rId28" Type="http://schemas.openxmlformats.org/officeDocument/2006/relationships/image" Target="../media/image76.png"/><Relationship Id="rId10" Type="http://schemas.openxmlformats.org/officeDocument/2006/relationships/image" Target="../media/image58.png"/><Relationship Id="rId19" Type="http://schemas.openxmlformats.org/officeDocument/2006/relationships/image" Target="../media/image67.png"/><Relationship Id="rId31" Type="http://schemas.openxmlformats.org/officeDocument/2006/relationships/image" Target="../media/image79.png"/><Relationship Id="rId4" Type="http://schemas.openxmlformats.org/officeDocument/2006/relationships/image" Target="../media/image52.png"/><Relationship Id="rId9" Type="http://schemas.openxmlformats.org/officeDocument/2006/relationships/image" Target="../media/image57.png"/><Relationship Id="rId14" Type="http://schemas.openxmlformats.org/officeDocument/2006/relationships/image" Target="../media/image62.png"/><Relationship Id="rId22" Type="http://schemas.openxmlformats.org/officeDocument/2006/relationships/image" Target="../media/image70.png"/><Relationship Id="rId27" Type="http://schemas.openxmlformats.org/officeDocument/2006/relationships/image" Target="../media/image75.png"/><Relationship Id="rId30" Type="http://schemas.openxmlformats.org/officeDocument/2006/relationships/image" Target="../media/image78.png"/></Relationships>
</file>

<file path=ppt/slides/_rels/slide25.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18" Type="http://schemas.openxmlformats.org/officeDocument/2006/relationships/image" Target="../media/image66.png"/><Relationship Id="rId26" Type="http://schemas.openxmlformats.org/officeDocument/2006/relationships/image" Target="../media/image83.png"/><Relationship Id="rId3" Type="http://schemas.openxmlformats.org/officeDocument/2006/relationships/image" Target="../media/image51.png"/><Relationship Id="rId21" Type="http://schemas.openxmlformats.org/officeDocument/2006/relationships/image" Target="../media/image81.png"/><Relationship Id="rId7" Type="http://schemas.openxmlformats.org/officeDocument/2006/relationships/image" Target="../media/image55.png"/><Relationship Id="rId12" Type="http://schemas.openxmlformats.org/officeDocument/2006/relationships/image" Target="../media/image60.png"/><Relationship Id="rId17" Type="http://schemas.openxmlformats.org/officeDocument/2006/relationships/image" Target="../media/image65.png"/><Relationship Id="rId25" Type="http://schemas.openxmlformats.org/officeDocument/2006/relationships/image" Target="../media/image82.png"/><Relationship Id="rId2" Type="http://schemas.openxmlformats.org/officeDocument/2006/relationships/image" Target="../media/image50.png"/><Relationship Id="rId16" Type="http://schemas.openxmlformats.org/officeDocument/2006/relationships/image" Target="../media/image64.png"/><Relationship Id="rId20"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png"/><Relationship Id="rId24" Type="http://schemas.openxmlformats.org/officeDocument/2006/relationships/image" Target="../media/image77.png"/><Relationship Id="rId5" Type="http://schemas.openxmlformats.org/officeDocument/2006/relationships/image" Target="../media/image53.png"/><Relationship Id="rId15" Type="http://schemas.openxmlformats.org/officeDocument/2006/relationships/image" Target="../media/image63.png"/><Relationship Id="rId23" Type="http://schemas.openxmlformats.org/officeDocument/2006/relationships/image" Target="../media/image74.png"/><Relationship Id="rId10" Type="http://schemas.openxmlformats.org/officeDocument/2006/relationships/image" Target="../media/image58.png"/><Relationship Id="rId19" Type="http://schemas.openxmlformats.org/officeDocument/2006/relationships/image" Target="../media/image67.png"/><Relationship Id="rId4" Type="http://schemas.openxmlformats.org/officeDocument/2006/relationships/image" Target="../media/image52.png"/><Relationship Id="rId9" Type="http://schemas.openxmlformats.org/officeDocument/2006/relationships/image" Target="../media/image57.png"/><Relationship Id="rId14" Type="http://schemas.openxmlformats.org/officeDocument/2006/relationships/image" Target="../media/image62.png"/><Relationship Id="rId22" Type="http://schemas.openxmlformats.org/officeDocument/2006/relationships/image" Target="../media/image7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7.png"/><Relationship Id="rId1" Type="http://schemas.openxmlformats.org/officeDocument/2006/relationships/slideLayout" Target="../slideLayouts/slideLayout6.xml"/><Relationship Id="rId6" Type="http://schemas.openxmlformats.org/officeDocument/2006/relationships/image" Target="../media/image88.png"/><Relationship Id="rId5" Type="http://schemas.openxmlformats.org/officeDocument/2006/relationships/image" Target="../media/image86.png"/><Relationship Id="rId4" Type="http://schemas.microsoft.com/office/2007/relationships/hdphoto" Target="../media/hdphoto9.wdp"/></Relationships>
</file>

<file path=ppt/slides/_rels/slide31.xml.rels><?xml version="1.0" encoding="UTF-8" standalone="yes"?>
<Relationships xmlns="http://schemas.openxmlformats.org/package/2006/relationships"><Relationship Id="rId3" Type="http://schemas.openxmlformats.org/officeDocument/2006/relationships/hyperlink" Target="http://tensor-compiler.org/codegen.html" TargetMode="External"/><Relationship Id="rId2" Type="http://schemas.openxmlformats.org/officeDocument/2006/relationships/image" Target="../media/image89.png"/><Relationship Id="rId1" Type="http://schemas.openxmlformats.org/officeDocument/2006/relationships/slideLayout" Target="../slideLayouts/slideLayout6.xml"/><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ltLang="zh-CN" sz="4800" dirty="0" smtClean="0"/>
              <a:t>The Tensor Algebra Compiler</a:t>
            </a:r>
            <a:endParaRPr lang="en-US" sz="4800" dirty="0"/>
          </a:p>
        </p:txBody>
      </p:sp>
      <p:sp>
        <p:nvSpPr>
          <p:cNvPr id="3" name="Subtitle 2"/>
          <p:cNvSpPr>
            <a:spLocks noGrp="1"/>
          </p:cNvSpPr>
          <p:nvPr>
            <p:ph type="subTitle" idx="1"/>
          </p:nvPr>
        </p:nvSpPr>
        <p:spPr/>
        <p:txBody>
          <a:bodyPr/>
          <a:lstStyle/>
          <a:p>
            <a:r>
              <a:rPr lang="en-US" dirty="0" smtClean="0"/>
              <a:t>2020.09.22</a:t>
            </a:r>
            <a:endParaRPr lang="en-US" dirty="0"/>
          </a:p>
        </p:txBody>
      </p:sp>
      <p:sp>
        <p:nvSpPr>
          <p:cNvPr id="4" name="TextBox 3"/>
          <p:cNvSpPr txBox="1"/>
          <p:nvPr/>
        </p:nvSpPr>
        <p:spPr>
          <a:xfrm>
            <a:off x="968991" y="5257800"/>
            <a:ext cx="6360267" cy="954107"/>
          </a:xfrm>
          <a:prstGeom prst="rect">
            <a:avLst/>
          </a:prstGeom>
          <a:noFill/>
        </p:spPr>
        <p:txBody>
          <a:bodyPr wrap="none" rtlCol="0">
            <a:spAutoFit/>
          </a:bodyPr>
          <a:lstStyle/>
          <a:p>
            <a:r>
              <a:rPr lang="en-US" sz="1400" dirty="0" smtClean="0">
                <a:hlinkClick r:id="rId2"/>
              </a:rPr>
              <a:t>The </a:t>
            </a:r>
            <a:r>
              <a:rPr lang="en-US" sz="1400" dirty="0">
                <a:hlinkClick r:id="rId2"/>
              </a:rPr>
              <a:t>Tensor Algebra Compiler </a:t>
            </a:r>
            <a:endParaRPr lang="en-US" sz="1400" dirty="0" smtClean="0"/>
          </a:p>
          <a:p>
            <a:r>
              <a:rPr lang="en-US" sz="1400" dirty="0" smtClean="0"/>
              <a:t>Fredrik </a:t>
            </a:r>
            <a:r>
              <a:rPr lang="en-US" sz="1400" dirty="0" err="1"/>
              <a:t>Kjolstad</a:t>
            </a:r>
            <a:r>
              <a:rPr lang="en-US" sz="1400" dirty="0"/>
              <a:t>, </a:t>
            </a:r>
            <a:r>
              <a:rPr lang="en-US" sz="1400" dirty="0" err="1"/>
              <a:t>Shoaib</a:t>
            </a:r>
            <a:r>
              <a:rPr lang="en-US" sz="1400" dirty="0"/>
              <a:t> </a:t>
            </a:r>
            <a:r>
              <a:rPr lang="en-US" sz="1400" dirty="0" err="1"/>
              <a:t>Kamil</a:t>
            </a:r>
            <a:r>
              <a:rPr lang="en-US" sz="1400" dirty="0"/>
              <a:t>, Stephen Chou, David </a:t>
            </a:r>
            <a:r>
              <a:rPr lang="en-US" sz="1400" dirty="0" err="1"/>
              <a:t>Lugato</a:t>
            </a:r>
            <a:r>
              <a:rPr lang="en-US" sz="1400" dirty="0"/>
              <a:t>, and </a:t>
            </a:r>
            <a:r>
              <a:rPr lang="en-US" sz="1400" dirty="0" err="1"/>
              <a:t>Saman</a:t>
            </a:r>
            <a:r>
              <a:rPr lang="en-US" sz="1400" dirty="0"/>
              <a:t> </a:t>
            </a:r>
            <a:r>
              <a:rPr lang="en-US" sz="1400" dirty="0" err="1" smtClean="0"/>
              <a:t>Amarasinghe</a:t>
            </a:r>
            <a:endParaRPr lang="en-US" sz="1400" dirty="0" smtClean="0"/>
          </a:p>
          <a:p>
            <a:r>
              <a:rPr lang="en-US" sz="1400" dirty="0" smtClean="0"/>
              <a:t>Massachusetts </a:t>
            </a:r>
            <a:r>
              <a:rPr lang="en-US" sz="1400" dirty="0"/>
              <a:t>Institute of Technology, USA, Adobe Research, USA</a:t>
            </a:r>
          </a:p>
          <a:p>
            <a:r>
              <a:rPr lang="en-US" sz="1400" dirty="0"/>
              <a:t>Object-Oriented Programming, Systems, Languages &amp; </a:t>
            </a:r>
            <a:r>
              <a:rPr lang="en-US" sz="1400" dirty="0" smtClean="0"/>
              <a:t>Applications, OOPLSA17</a:t>
            </a:r>
            <a:endParaRPr lang="en-US" sz="1400" dirty="0"/>
          </a:p>
        </p:txBody>
      </p:sp>
    </p:spTree>
    <p:extLst>
      <p:ext uri="{BB962C8B-B14F-4D97-AF65-F5344CB8AC3E}">
        <p14:creationId xmlns:p14="http://schemas.microsoft.com/office/powerpoint/2010/main" val="10787727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we need a Tensor Algebra Compiler</a:t>
            </a:r>
            <a:endParaRPr lang="en-US" dirty="0"/>
          </a:p>
        </p:txBody>
      </p:sp>
      <p:sp>
        <p:nvSpPr>
          <p:cNvPr id="3" name="Content Placeholder 2"/>
          <p:cNvSpPr>
            <a:spLocks noGrp="1"/>
          </p:cNvSpPr>
          <p:nvPr>
            <p:ph idx="1"/>
          </p:nvPr>
        </p:nvSpPr>
        <p:spPr>
          <a:xfrm>
            <a:off x="838200" y="1310641"/>
            <a:ext cx="10515600" cy="950976"/>
          </a:xfrm>
        </p:spPr>
        <p:txBody>
          <a:bodyPr/>
          <a:lstStyle/>
          <a:p>
            <a:r>
              <a:rPr lang="en-US" altLang="zh-CN" dirty="0" smtClean="0"/>
              <a:t>Writing a library?</a:t>
            </a:r>
          </a:p>
          <a:p>
            <a:pPr lvl="1"/>
            <a:r>
              <a:rPr lang="en-US" altLang="zh-CN" dirty="0" smtClean="0"/>
              <a:t>Done for the dense computation for a long time</a:t>
            </a:r>
          </a:p>
          <a:p>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993648" y="2749296"/>
                <a:ext cx="2774349" cy="1796774"/>
              </a:xfrm>
              <a:prstGeom prst="rect">
                <a:avLst/>
              </a:prstGeom>
              <a:noFill/>
            </p:spPr>
            <p:txBody>
              <a:bodyPr wrap="none" rtlCol="0">
                <a:spAutoFit/>
              </a:bodyPr>
              <a:lstStyle/>
              <a:p>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𝐵𝑐</m:t>
                    </m:r>
                  </m:oMath>
                </a14:m>
                <a:r>
                  <a:rPr lang="en-US" dirty="0" smtClean="0"/>
                  <a:t>		Eigen</a:t>
                </a:r>
              </a:p>
              <a:p>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𝐵𝑐</m:t>
                    </m:r>
                    <m:r>
                      <a:rPr lang="en-US" b="0" i="1" smtClean="0">
                        <a:latin typeface="Cambria Math" panose="02040503050406030204" pitchFamily="18" charset="0"/>
                      </a:rPr>
                      <m:t>+</m:t>
                    </m:r>
                    <m:r>
                      <a:rPr lang="en-US" b="0" i="1" smtClean="0">
                        <a:latin typeface="Cambria Math" panose="02040503050406030204" pitchFamily="18" charset="0"/>
                      </a:rPr>
                      <m:t>𝑎</m:t>
                    </m:r>
                  </m:oMath>
                </a14:m>
                <a:r>
                  <a:rPr lang="en-US" dirty="0" smtClean="0"/>
                  <a:t>	</a:t>
                </a:r>
                <a:r>
                  <a:rPr lang="en-US" dirty="0" err="1" smtClean="0"/>
                  <a:t>CSparse</a:t>
                </a:r>
                <a:endParaRPr lang="en-US" dirty="0" smtClean="0"/>
              </a:p>
              <a:p>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𝛼</m:t>
                    </m:r>
                    <m:r>
                      <a:rPr lang="en-US" b="0" i="1" smtClean="0">
                        <a:latin typeface="Cambria Math" panose="02040503050406030204" pitchFamily="18" charset="0"/>
                      </a:rPr>
                      <m:t>𝐵𝑐</m:t>
                    </m:r>
                    <m:r>
                      <a:rPr lang="en-US" b="0" i="1" smtClean="0">
                        <a:latin typeface="Cambria Math" panose="02040503050406030204" pitchFamily="18" charset="0"/>
                      </a:rPr>
                      <m:t>+</m:t>
                    </m:r>
                    <m:r>
                      <a:rPr lang="en-US" b="0" i="1" smtClean="0">
                        <a:latin typeface="Cambria Math" panose="02040503050406030204" pitchFamily="18" charset="0"/>
                      </a:rPr>
                      <m:t>𝛽</m:t>
                    </m:r>
                    <m:r>
                      <a:rPr lang="en-US" b="0" i="1" smtClean="0">
                        <a:latin typeface="Cambria Math" panose="02040503050406030204" pitchFamily="18" charset="0"/>
                      </a:rPr>
                      <m:t>𝑎</m:t>
                    </m:r>
                  </m:oMath>
                </a14:m>
                <a:r>
                  <a:rPr lang="en-US" dirty="0" smtClean="0"/>
                  <a:t>	OSKI</a:t>
                </a:r>
              </a:p>
              <a:p>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𝐵𝑐</m:t>
                    </m:r>
                    <m:r>
                      <a:rPr lang="en-US" b="0" i="1" smtClean="0">
                        <a:latin typeface="Cambria Math" panose="02040503050406030204" pitchFamily="18" charset="0"/>
                      </a:rPr>
                      <m:t>+</m:t>
                    </m:r>
                    <m:r>
                      <a:rPr lang="en-US" b="0" i="1" smtClean="0">
                        <a:latin typeface="Cambria Math" panose="02040503050406030204" pitchFamily="18" charset="0"/>
                      </a:rPr>
                      <m:t>𝑏</m:t>
                    </m:r>
                  </m:oMath>
                </a14:m>
                <a:r>
                  <a:rPr lang="en-US" dirty="0" smtClean="0"/>
                  <a:t>	</a:t>
                </a:r>
                <a:r>
                  <a:rPr lang="en-US" dirty="0" err="1" smtClean="0"/>
                  <a:t>PETSc</a:t>
                </a:r>
                <a:endParaRPr lang="en-US" dirty="0" smtClean="0"/>
              </a:p>
              <a:p>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𝐵</m:t>
                        </m:r>
                      </m:e>
                      <m:sup>
                        <m:r>
                          <a:rPr lang="en-US" b="0" i="1" smtClean="0">
                            <a:latin typeface="Cambria Math" panose="02040503050406030204" pitchFamily="18" charset="0"/>
                          </a:rPr>
                          <m:t>𝑇</m:t>
                        </m:r>
                      </m:sup>
                    </m:sSup>
                    <m:r>
                      <a:rPr lang="en-US" b="0" i="1" smtClean="0">
                        <a:latin typeface="Cambria Math" panose="02040503050406030204" pitchFamily="18" charset="0"/>
                      </a:rPr>
                      <m:t>𝑐</m:t>
                    </m:r>
                  </m:oMath>
                </a14:m>
                <a:r>
                  <a:rPr lang="en-US" dirty="0" smtClean="0"/>
                  <a:t>		</a:t>
                </a:r>
                <a:r>
                  <a:rPr lang="en-US" dirty="0" err="1" smtClean="0"/>
                  <a:t>PETSc</a:t>
                </a:r>
                <a:endParaRPr lang="en-US" dirty="0" smtClean="0"/>
              </a:p>
              <a:p>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𝐵</m:t>
                        </m:r>
                      </m:e>
                      <m:sup>
                        <m:r>
                          <a:rPr lang="en-US" b="0" i="1" smtClean="0">
                            <a:latin typeface="Cambria Math" panose="02040503050406030204" pitchFamily="18" charset="0"/>
                          </a:rPr>
                          <m:t>𝑇</m:t>
                        </m:r>
                      </m:sup>
                    </m:sSup>
                    <m:r>
                      <a:rPr lang="en-US" b="0" i="1" smtClean="0">
                        <a:latin typeface="Cambria Math" panose="02040503050406030204" pitchFamily="18" charset="0"/>
                      </a:rPr>
                      <m:t>𝑐</m:t>
                    </m:r>
                    <m:r>
                      <a:rPr lang="en-US" b="0" i="1" smtClean="0">
                        <a:latin typeface="Cambria Math" panose="02040503050406030204" pitchFamily="18" charset="0"/>
                      </a:rPr>
                      <m:t>+</m:t>
                    </m:r>
                    <m:r>
                      <a:rPr lang="en-US" b="0" i="1" smtClean="0">
                        <a:latin typeface="Cambria Math" panose="02040503050406030204" pitchFamily="18" charset="0"/>
                      </a:rPr>
                      <m:t>𝑑</m:t>
                    </m:r>
                  </m:oMath>
                </a14:m>
                <a:r>
                  <a:rPr lang="en-US" dirty="0" smtClean="0"/>
                  <a:t>	</a:t>
                </a:r>
                <a:r>
                  <a:rPr lang="en-US" dirty="0" err="1" smtClean="0"/>
                  <a:t>PETSc</a:t>
                </a:r>
                <a:endParaRPr lang="en-US" dirty="0" smtClean="0"/>
              </a:p>
            </p:txBody>
          </p:sp>
        </mc:Choice>
        <mc:Fallback xmlns="">
          <p:sp>
            <p:nvSpPr>
              <p:cNvPr id="4" name="TextBox 3"/>
              <p:cNvSpPr txBox="1">
                <a:spLocks noRot="1" noChangeAspect="1" noMove="1" noResize="1" noEditPoints="1" noAdjustHandles="1" noChangeArrowheads="1" noChangeShapeType="1" noTextEdit="1"/>
              </p:cNvSpPr>
              <p:nvPr/>
            </p:nvSpPr>
            <p:spPr>
              <a:xfrm>
                <a:off x="993648" y="2749296"/>
                <a:ext cx="2774349" cy="1796774"/>
              </a:xfrm>
              <a:prstGeom prst="rect">
                <a:avLst/>
              </a:prstGeom>
              <a:blipFill>
                <a:blip r:embed="rId2"/>
                <a:stretch>
                  <a:fillRect t="-1695" r="-879" b="-2034"/>
                </a:stretch>
              </a:blipFill>
            </p:spPr>
            <p:txBody>
              <a:bodyPr/>
              <a:lstStyle/>
              <a:p>
                <a:r>
                  <a:rPr lang="en-US">
                    <a:noFill/>
                  </a:rPr>
                  <a:t> </a:t>
                </a:r>
              </a:p>
            </p:txBody>
          </p:sp>
        </mc:Fallback>
      </mc:AlternateContent>
      <p:sp>
        <p:nvSpPr>
          <p:cNvPr id="5" name="TextBox 4"/>
          <p:cNvSpPr txBox="1"/>
          <p:nvPr/>
        </p:nvSpPr>
        <p:spPr>
          <a:xfrm>
            <a:off x="4498848" y="2909019"/>
            <a:ext cx="1758815" cy="1477328"/>
          </a:xfrm>
          <a:prstGeom prst="rect">
            <a:avLst/>
          </a:prstGeom>
          <a:noFill/>
        </p:spPr>
        <p:txBody>
          <a:bodyPr wrap="none" rtlCol="0">
            <a:spAutoFit/>
          </a:bodyPr>
          <a:lstStyle/>
          <a:p>
            <a:r>
              <a:rPr lang="en-US" dirty="0" smtClean="0"/>
              <a:t>(D)(V)(B)CSR</a:t>
            </a:r>
          </a:p>
          <a:p>
            <a:r>
              <a:rPr lang="en-US" dirty="0" smtClean="0"/>
              <a:t>(D)(V)(B)CSC</a:t>
            </a:r>
          </a:p>
          <a:p>
            <a:r>
              <a:rPr lang="en-US" dirty="0"/>
              <a:t> </a:t>
            </a:r>
            <a:r>
              <a:rPr lang="en-US" dirty="0" smtClean="0"/>
              <a:t>    (V)(B)COO</a:t>
            </a:r>
          </a:p>
          <a:p>
            <a:r>
              <a:rPr lang="en-US" dirty="0"/>
              <a:t> </a:t>
            </a:r>
            <a:r>
              <a:rPr lang="en-US" dirty="0" smtClean="0"/>
              <a:t>    (V)(B)ELL[???]</a:t>
            </a:r>
          </a:p>
          <a:p>
            <a:r>
              <a:rPr lang="en-US" dirty="0"/>
              <a:t> </a:t>
            </a:r>
            <a:r>
              <a:rPr lang="en-US" dirty="0" smtClean="0"/>
              <a:t>    (V)(B)DIA</a:t>
            </a:r>
            <a:endParaRPr lang="en-US" dirty="0"/>
          </a:p>
        </p:txBody>
      </p:sp>
      <p:sp>
        <p:nvSpPr>
          <p:cNvPr id="6" name="TextBox 5"/>
          <p:cNvSpPr txBox="1"/>
          <p:nvPr/>
        </p:nvSpPr>
        <p:spPr>
          <a:xfrm>
            <a:off x="6797040" y="3105834"/>
            <a:ext cx="1552797" cy="646331"/>
          </a:xfrm>
          <a:prstGeom prst="rect">
            <a:avLst/>
          </a:prstGeom>
          <a:noFill/>
        </p:spPr>
        <p:txBody>
          <a:bodyPr wrap="none" rtlCol="0">
            <a:spAutoFit/>
          </a:bodyPr>
          <a:lstStyle/>
          <a:p>
            <a:r>
              <a:rPr lang="en-US" dirty="0" smtClean="0"/>
              <a:t>Dense Vectors</a:t>
            </a:r>
          </a:p>
          <a:p>
            <a:r>
              <a:rPr lang="en-US" dirty="0" smtClean="0"/>
              <a:t>Sparse Vectors</a:t>
            </a:r>
            <a:endParaRPr lang="en-US" dirty="0"/>
          </a:p>
        </p:txBody>
      </p:sp>
      <p:sp>
        <p:nvSpPr>
          <p:cNvPr id="7" name="TextBox 6"/>
          <p:cNvSpPr txBox="1"/>
          <p:nvPr/>
        </p:nvSpPr>
        <p:spPr>
          <a:xfrm>
            <a:off x="3935049" y="3334512"/>
            <a:ext cx="284052" cy="369332"/>
          </a:xfrm>
          <a:prstGeom prst="rect">
            <a:avLst/>
          </a:prstGeom>
          <a:noFill/>
        </p:spPr>
        <p:txBody>
          <a:bodyPr wrap="none" rtlCol="0">
            <a:spAutoFit/>
          </a:bodyPr>
          <a:lstStyle/>
          <a:p>
            <a:r>
              <a:rPr lang="en-US" dirty="0" smtClean="0"/>
              <a:t>x</a:t>
            </a:r>
            <a:endParaRPr lang="en-US" dirty="0"/>
          </a:p>
        </p:txBody>
      </p:sp>
      <p:sp>
        <p:nvSpPr>
          <p:cNvPr id="8" name="TextBox 7"/>
          <p:cNvSpPr txBox="1"/>
          <p:nvPr/>
        </p:nvSpPr>
        <p:spPr>
          <a:xfrm>
            <a:off x="6294201" y="3334512"/>
            <a:ext cx="284052" cy="369332"/>
          </a:xfrm>
          <a:prstGeom prst="rect">
            <a:avLst/>
          </a:prstGeom>
          <a:noFill/>
        </p:spPr>
        <p:txBody>
          <a:bodyPr wrap="none" rtlCol="0">
            <a:spAutoFit/>
          </a:bodyPr>
          <a:lstStyle/>
          <a:p>
            <a:r>
              <a:rPr lang="en-US" dirty="0" smtClean="0"/>
              <a:t>x</a:t>
            </a:r>
            <a:endParaRPr lang="en-US" dirty="0"/>
          </a:p>
        </p:txBody>
      </p:sp>
      <p:sp>
        <p:nvSpPr>
          <p:cNvPr id="9" name="TextBox 8"/>
          <p:cNvSpPr txBox="1"/>
          <p:nvPr/>
        </p:nvSpPr>
        <p:spPr>
          <a:xfrm>
            <a:off x="896112" y="5260848"/>
            <a:ext cx="2747740" cy="923330"/>
          </a:xfrm>
          <a:prstGeom prst="rect">
            <a:avLst/>
          </a:prstGeom>
          <a:noFill/>
        </p:spPr>
        <p:txBody>
          <a:bodyPr wrap="none" rtlCol="0">
            <a:spAutoFit/>
          </a:bodyPr>
          <a:lstStyle/>
          <a:p>
            <a:r>
              <a:rPr lang="en-US" dirty="0" smtClean="0"/>
              <a:t>B: blocked</a:t>
            </a:r>
          </a:p>
          <a:p>
            <a:r>
              <a:rPr lang="en-US" dirty="0" smtClean="0"/>
              <a:t>V: variable slice blocked</a:t>
            </a:r>
          </a:p>
          <a:p>
            <a:r>
              <a:rPr lang="en-US" dirty="0" smtClean="0"/>
              <a:t>D: double compressed[???]</a:t>
            </a:r>
            <a:endParaRPr lang="en-US" dirty="0"/>
          </a:p>
        </p:txBody>
      </p:sp>
      <p:sp>
        <p:nvSpPr>
          <p:cNvPr id="10" name="TextBox 9"/>
          <p:cNvSpPr txBox="1"/>
          <p:nvPr/>
        </p:nvSpPr>
        <p:spPr>
          <a:xfrm>
            <a:off x="5228684" y="4750256"/>
            <a:ext cx="2131033" cy="461665"/>
          </a:xfrm>
          <a:prstGeom prst="rect">
            <a:avLst/>
          </a:prstGeom>
          <a:noFill/>
        </p:spPr>
        <p:txBody>
          <a:bodyPr wrap="none" rtlCol="0">
            <a:spAutoFit/>
          </a:bodyPr>
          <a:lstStyle/>
          <a:p>
            <a:r>
              <a:rPr lang="en-US" sz="2400" dirty="0" smtClean="0"/>
              <a:t>Infinite variants</a:t>
            </a:r>
            <a:endParaRPr lang="en-US" sz="2400" dirty="0"/>
          </a:p>
        </p:txBody>
      </p:sp>
      <p:sp>
        <p:nvSpPr>
          <p:cNvPr id="11" name="Right Arrow 10"/>
          <p:cNvSpPr/>
          <p:nvPr/>
        </p:nvSpPr>
        <p:spPr>
          <a:xfrm>
            <a:off x="7784592" y="4750256"/>
            <a:ext cx="978408" cy="406960"/>
          </a:xfrm>
          <a:prstGeom prst="rightArrow">
            <a:avLst>
              <a:gd name="adj1" fmla="val 47004"/>
              <a:gd name="adj2" fmla="val 50000"/>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9151660" y="4684831"/>
            <a:ext cx="2400016" cy="461665"/>
          </a:xfrm>
          <a:prstGeom prst="rect">
            <a:avLst/>
          </a:prstGeom>
          <a:noFill/>
        </p:spPr>
        <p:txBody>
          <a:bodyPr wrap="none" rtlCol="0">
            <a:spAutoFit/>
          </a:bodyPr>
          <a:lstStyle/>
          <a:p>
            <a:r>
              <a:rPr lang="en-US" altLang="zh-CN" sz="2400" dirty="0" smtClean="0">
                <a:solidFill>
                  <a:schemeClr val="accent6"/>
                </a:solidFill>
              </a:rPr>
              <a:t>Compiler solution</a:t>
            </a:r>
            <a:endParaRPr lang="en-US" sz="2400" dirty="0">
              <a:solidFill>
                <a:schemeClr val="accent6"/>
              </a:solidFill>
            </a:endParaRPr>
          </a:p>
        </p:txBody>
      </p:sp>
      <p:sp>
        <p:nvSpPr>
          <p:cNvPr id="14" name="Bent-Up Arrow 13"/>
          <p:cNvSpPr/>
          <p:nvPr/>
        </p:nvSpPr>
        <p:spPr>
          <a:xfrm rot="5400000">
            <a:off x="6056255" y="5434045"/>
            <a:ext cx="850392" cy="731520"/>
          </a:xfrm>
          <a:prstGeom prst="bentUp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7149829" y="5799805"/>
            <a:ext cx="2903359" cy="461665"/>
          </a:xfrm>
          <a:prstGeom prst="rect">
            <a:avLst/>
          </a:prstGeom>
          <a:noFill/>
        </p:spPr>
        <p:txBody>
          <a:bodyPr wrap="none" rtlCol="0">
            <a:spAutoFit/>
          </a:bodyPr>
          <a:lstStyle/>
          <a:p>
            <a:r>
              <a:rPr lang="en-US" altLang="zh-CN" sz="2400" dirty="0" smtClean="0">
                <a:solidFill>
                  <a:srgbClr val="C00000"/>
                </a:solidFill>
              </a:rPr>
              <a:t>Combine Library APIs</a:t>
            </a:r>
            <a:endParaRPr lang="en-US" sz="2400" dirty="0">
              <a:solidFill>
                <a:srgbClr val="C00000"/>
              </a:solidFill>
            </a:endParaRPr>
          </a:p>
        </p:txBody>
      </p:sp>
      <p:sp>
        <p:nvSpPr>
          <p:cNvPr id="16" name="TextBox 15"/>
          <p:cNvSpPr txBox="1"/>
          <p:nvPr/>
        </p:nvSpPr>
        <p:spPr>
          <a:xfrm>
            <a:off x="9966181" y="5922916"/>
            <a:ext cx="1688796" cy="338554"/>
          </a:xfrm>
          <a:prstGeom prst="rect">
            <a:avLst/>
          </a:prstGeom>
          <a:noFill/>
        </p:spPr>
        <p:txBody>
          <a:bodyPr wrap="none" rtlCol="0">
            <a:spAutoFit/>
          </a:bodyPr>
          <a:lstStyle/>
          <a:p>
            <a:r>
              <a:rPr lang="en-US" sz="1600" dirty="0" smtClean="0">
                <a:solidFill>
                  <a:srgbClr val="C00000"/>
                </a:solidFill>
              </a:rPr>
              <a:t>Lose performance</a:t>
            </a:r>
            <a:endParaRPr lang="en-US" sz="1600" dirty="0">
              <a:solidFill>
                <a:srgbClr val="C00000"/>
              </a:solidFill>
            </a:endParaRPr>
          </a:p>
        </p:txBody>
      </p:sp>
    </p:spTree>
    <p:extLst>
      <p:ext uri="{BB962C8B-B14F-4D97-AF65-F5344CB8AC3E}">
        <p14:creationId xmlns:p14="http://schemas.microsoft.com/office/powerpoint/2010/main" val="34291557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Outline</a:t>
            </a:r>
            <a:endParaRPr lang="en-US" dirty="0"/>
          </a:p>
        </p:txBody>
      </p:sp>
      <p:sp>
        <p:nvSpPr>
          <p:cNvPr id="3" name="Content Placeholder 2"/>
          <p:cNvSpPr>
            <a:spLocks noGrp="1"/>
          </p:cNvSpPr>
          <p:nvPr>
            <p:ph idx="1"/>
          </p:nvPr>
        </p:nvSpPr>
        <p:spPr/>
        <p:txBody>
          <a:bodyPr/>
          <a:lstStyle/>
          <a:p>
            <a:r>
              <a:rPr lang="en-US" dirty="0" smtClean="0"/>
              <a:t>Sparse code and data</a:t>
            </a:r>
          </a:p>
          <a:p>
            <a:r>
              <a:rPr lang="en-US" dirty="0" smtClean="0">
                <a:solidFill>
                  <a:schemeClr val="bg1">
                    <a:lumMod val="75000"/>
                  </a:schemeClr>
                </a:solidFill>
              </a:rPr>
              <a:t>Intermedia Representation and Code Generation</a:t>
            </a:r>
          </a:p>
          <a:p>
            <a:r>
              <a:rPr lang="en-US" dirty="0" smtClean="0">
                <a:solidFill>
                  <a:schemeClr val="bg1">
                    <a:lumMod val="75000"/>
                  </a:schemeClr>
                </a:solidFill>
              </a:rPr>
              <a:t>Evaluation</a:t>
            </a:r>
          </a:p>
        </p:txBody>
      </p:sp>
    </p:spTree>
    <p:extLst>
      <p:ext uri="{BB962C8B-B14F-4D97-AF65-F5344CB8AC3E}">
        <p14:creationId xmlns:p14="http://schemas.microsoft.com/office/powerpoint/2010/main" val="28122219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Tensor-vector multiplication example</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2478009" y="1552743"/>
                <a:ext cx="2136803" cy="7645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smtClean="0">
                              <a:latin typeface="Cambria Math" panose="02040503050406030204" pitchFamily="18" charset="0"/>
                            </a:rPr>
                            <m:t>A</m:t>
                          </m:r>
                        </m:e>
                        <m:sub>
                          <m:r>
                            <a:rPr lang="en-US" altLang="zh-CN" b="0" i="1" smtClean="0">
                              <a:latin typeface="Cambria Math" panose="02040503050406030204" pitchFamily="18" charset="0"/>
                            </a:rPr>
                            <m:t>𝑖𝑗</m:t>
                          </m:r>
                        </m:sub>
                      </m:sSub>
                      <m:r>
                        <a:rPr lang="en-US" altLang="zh-CN" b="0" i="1" smtClean="0">
                          <a:latin typeface="Cambria Math" panose="02040503050406030204" pitchFamily="18" charset="0"/>
                        </a:rPr>
                        <m:t>=</m:t>
                      </m:r>
                      <m:nary>
                        <m:naryPr>
                          <m:chr m:val="∑"/>
                          <m:supHide m:val="on"/>
                          <m:ctrlPr>
                            <a:rPr lang="en-US" altLang="zh-CN" b="0" i="1" smtClean="0">
                              <a:latin typeface="Cambria Math" panose="02040503050406030204" pitchFamily="18" charset="0"/>
                            </a:rPr>
                          </m:ctrlPr>
                        </m:naryPr>
                        <m:sub>
                          <m:r>
                            <m:rPr>
                              <m:brk m:alnAt="7"/>
                            </m:rPr>
                            <a:rPr lang="en-US" altLang="zh-CN" b="0" i="1" smtClean="0">
                              <a:latin typeface="Cambria Math" panose="02040503050406030204" pitchFamily="18" charset="0"/>
                            </a:rPr>
                            <m:t>𝑘</m:t>
                          </m:r>
                        </m:sub>
                        <m:sup/>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𝐵</m:t>
                              </m:r>
                            </m:e>
                            <m:sub>
                              <m:r>
                                <a:rPr lang="en-US" altLang="zh-CN" b="0" i="1" smtClean="0">
                                  <a:latin typeface="Cambria Math" panose="02040503050406030204" pitchFamily="18" charset="0"/>
                                </a:rPr>
                                <m:t>𝑖𝑗𝑘</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e>
                      </m:nary>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2478009" y="1552743"/>
                <a:ext cx="2136803" cy="764505"/>
              </a:xfrm>
              <a:prstGeom prst="rect">
                <a:avLst/>
              </a:prstGeom>
              <a:blipFill>
                <a:blip r:embed="rId2"/>
                <a:stretch>
                  <a:fillRect/>
                </a:stretch>
              </a:blipFill>
            </p:spPr>
            <p:txBody>
              <a:bodyPr/>
              <a:lstStyle/>
              <a:p>
                <a:r>
                  <a:rPr lang="en-US">
                    <a:noFill/>
                  </a:rPr>
                  <a:t> </a:t>
                </a:r>
              </a:p>
            </p:txBody>
          </p:sp>
        </mc:Fallback>
      </mc:AlternateContent>
      <p:sp>
        <p:nvSpPr>
          <p:cNvPr id="5" name="TextBox 4"/>
          <p:cNvSpPr txBox="1"/>
          <p:nvPr/>
        </p:nvSpPr>
        <p:spPr>
          <a:xfrm>
            <a:off x="2390390" y="2761487"/>
            <a:ext cx="2218171" cy="646331"/>
          </a:xfrm>
          <a:prstGeom prst="rect">
            <a:avLst/>
          </a:prstGeom>
          <a:noFill/>
        </p:spPr>
        <p:txBody>
          <a:bodyPr wrap="none" rtlCol="0">
            <a:spAutoFit/>
          </a:bodyPr>
          <a:lstStyle/>
          <a:p>
            <a:r>
              <a:rPr lang="en-US" dirty="0" smtClean="0"/>
              <a:t>Free variable </a:t>
            </a:r>
            <a:r>
              <a:rPr lang="en-US" dirty="0" err="1" smtClean="0"/>
              <a:t>ij</a:t>
            </a:r>
            <a:endParaRPr lang="en-US" dirty="0" smtClean="0"/>
          </a:p>
          <a:p>
            <a:r>
              <a:rPr lang="en-US" dirty="0" smtClean="0"/>
              <a:t>Summation variable k</a:t>
            </a:r>
            <a:endParaRPr lang="en-US" dirty="0"/>
          </a:p>
        </p:txBody>
      </p:sp>
      <p:pic>
        <p:nvPicPr>
          <p:cNvPr id="6" name="Picture 5"/>
          <p:cNvPicPr>
            <a:picLocks noChangeAspect="1"/>
          </p:cNvPicPr>
          <p:nvPr/>
        </p:nvPicPr>
        <p:blipFill rotWithShape="1">
          <a:blip r:embed="rId3"/>
          <a:srcRect l="3684" r="67290"/>
          <a:stretch/>
        </p:blipFill>
        <p:spPr>
          <a:xfrm>
            <a:off x="6447098" y="1371220"/>
            <a:ext cx="2812648" cy="4761890"/>
          </a:xfrm>
          <a:prstGeom prst="rect">
            <a:avLst/>
          </a:prstGeom>
        </p:spPr>
      </p:pic>
      <p:grpSp>
        <p:nvGrpSpPr>
          <p:cNvPr id="10" name="Group 9"/>
          <p:cNvGrpSpPr/>
          <p:nvPr/>
        </p:nvGrpSpPr>
        <p:grpSpPr>
          <a:xfrm>
            <a:off x="1098696" y="5457117"/>
            <a:ext cx="1997512" cy="730539"/>
            <a:chOff x="2171700" y="3764281"/>
            <a:chExt cx="1630680" cy="723898"/>
          </a:xfrm>
          <a:scene3d>
            <a:camera prst="perspectiveRelaxed" fov="4500000"/>
            <a:lightRig rig="threePt" dir="t"/>
          </a:scene3d>
        </p:grpSpPr>
        <p:sp>
          <p:nvSpPr>
            <p:cNvPr id="11" name="Rectangle 10"/>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sp>
          <p:nvSpPr>
            <p:cNvPr id="12" name="Rectangle 11"/>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80</a:t>
              </a:r>
              <a:endParaRPr lang="en-US" sz="1400" dirty="0"/>
            </a:p>
          </p:txBody>
        </p:sp>
        <p:sp>
          <p:nvSpPr>
            <p:cNvPr id="13" name="Rectangle 12"/>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20</a:t>
              </a:r>
              <a:endParaRPr lang="en-US" sz="1400" dirty="0"/>
            </a:p>
          </p:txBody>
        </p:sp>
        <p:sp>
          <p:nvSpPr>
            <p:cNvPr id="14" name="Rectangle 13"/>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60</a:t>
              </a:r>
              <a:endParaRPr lang="en-US" sz="1400" dirty="0"/>
            </a:p>
          </p:txBody>
        </p:sp>
        <p:sp>
          <p:nvSpPr>
            <p:cNvPr id="15" name="Rectangle 14"/>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10</a:t>
              </a:r>
              <a:endParaRPr lang="en-US" sz="1400" dirty="0"/>
            </a:p>
          </p:txBody>
        </p:sp>
        <p:sp>
          <p:nvSpPr>
            <p:cNvPr id="16" name="Rectangle 15"/>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sp>
          <p:nvSpPr>
            <p:cNvPr id="17" name="Rectangle 16"/>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10</a:t>
              </a:r>
              <a:endParaRPr lang="en-US" sz="1400" dirty="0"/>
            </a:p>
          </p:txBody>
        </p:sp>
        <p:sp>
          <p:nvSpPr>
            <p:cNvPr id="18" name="Rectangle 17"/>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grpSp>
      <p:grpSp>
        <p:nvGrpSpPr>
          <p:cNvPr id="19" name="Group 18"/>
          <p:cNvGrpSpPr/>
          <p:nvPr/>
        </p:nvGrpSpPr>
        <p:grpSpPr>
          <a:xfrm>
            <a:off x="1098696" y="4732259"/>
            <a:ext cx="1997512" cy="730539"/>
            <a:chOff x="2171700" y="3764281"/>
            <a:chExt cx="1630680" cy="723898"/>
          </a:xfrm>
          <a:scene3d>
            <a:camera prst="perspectiveRelaxed" fov="4500000"/>
            <a:lightRig rig="threePt" dir="t"/>
          </a:scene3d>
        </p:grpSpPr>
        <p:sp>
          <p:nvSpPr>
            <p:cNvPr id="20" name="Rectangle 19"/>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sp>
          <p:nvSpPr>
            <p:cNvPr id="21" name="Rectangle 20"/>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sp>
          <p:nvSpPr>
            <p:cNvPr id="22" name="Rectangle 21"/>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sp>
          <p:nvSpPr>
            <p:cNvPr id="23" name="Rectangle 22"/>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sp>
          <p:nvSpPr>
            <p:cNvPr id="24" name="Rectangle 23"/>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sp>
          <p:nvSpPr>
            <p:cNvPr id="25" name="Rectangle 24"/>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sp>
          <p:nvSpPr>
            <p:cNvPr id="26" name="Rectangle 25"/>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sp>
          <p:nvSpPr>
            <p:cNvPr id="27" name="Rectangle 26"/>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grpSp>
      <p:grpSp>
        <p:nvGrpSpPr>
          <p:cNvPr id="28" name="Group 27"/>
          <p:cNvGrpSpPr/>
          <p:nvPr/>
        </p:nvGrpSpPr>
        <p:grpSpPr>
          <a:xfrm>
            <a:off x="1098696" y="3948359"/>
            <a:ext cx="1997512" cy="730539"/>
            <a:chOff x="2171700" y="3764281"/>
            <a:chExt cx="1630680" cy="723898"/>
          </a:xfrm>
          <a:scene3d>
            <a:camera prst="perspectiveRelaxed" fov="4500000"/>
            <a:lightRig rig="threePt" dir="t"/>
          </a:scene3d>
        </p:grpSpPr>
        <p:sp>
          <p:nvSpPr>
            <p:cNvPr id="29" name="Rectangle 28"/>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sp>
          <p:nvSpPr>
            <p:cNvPr id="30" name="Rectangle 29"/>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sp>
          <p:nvSpPr>
            <p:cNvPr id="31" name="Rectangle 30"/>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sp>
          <p:nvSpPr>
            <p:cNvPr id="32" name="Rectangle 31"/>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sp>
          <p:nvSpPr>
            <p:cNvPr id="33" name="Rectangle 32"/>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30</a:t>
              </a:r>
              <a:endParaRPr lang="en-US" sz="1400" dirty="0"/>
            </a:p>
          </p:txBody>
        </p:sp>
        <p:sp>
          <p:nvSpPr>
            <p:cNvPr id="34" name="Rectangle 33"/>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sp>
          <p:nvSpPr>
            <p:cNvPr id="35" name="Rectangle 34"/>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40</a:t>
              </a:r>
              <a:endParaRPr lang="en-US" sz="1400" dirty="0"/>
            </a:p>
          </p:txBody>
        </p:sp>
        <p:sp>
          <p:nvSpPr>
            <p:cNvPr id="36" name="Rectangle 35"/>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50</a:t>
              </a:r>
              <a:endParaRPr lang="en-US" sz="1400" dirty="0"/>
            </a:p>
          </p:txBody>
        </p:sp>
      </p:grpSp>
      <p:grpSp>
        <p:nvGrpSpPr>
          <p:cNvPr id="42" name="Group 41"/>
          <p:cNvGrpSpPr/>
          <p:nvPr/>
        </p:nvGrpSpPr>
        <p:grpSpPr>
          <a:xfrm>
            <a:off x="3609805" y="4974489"/>
            <a:ext cx="1997512" cy="330665"/>
            <a:chOff x="2171700" y="4160520"/>
            <a:chExt cx="1630680" cy="327659"/>
          </a:xfrm>
          <a:solidFill>
            <a:schemeClr val="accent2"/>
          </a:solidFill>
          <a:scene3d>
            <a:camera prst="perspectiveRelaxed" fov="4500000"/>
            <a:lightRig rig="threePt" dir="t"/>
          </a:scene3d>
        </p:grpSpPr>
        <p:sp>
          <p:nvSpPr>
            <p:cNvPr id="43" name="Rectangle 42"/>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1</a:t>
              </a:r>
            </a:p>
          </p:txBody>
        </p:sp>
        <p:sp>
          <p:nvSpPr>
            <p:cNvPr id="44" name="Rectangle 43"/>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0</a:t>
              </a:r>
            </a:p>
          </p:txBody>
        </p:sp>
        <p:sp>
          <p:nvSpPr>
            <p:cNvPr id="45" name="Rectangle 44"/>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3</a:t>
              </a:r>
              <a:endParaRPr lang="en-US" sz="1400" dirty="0"/>
            </a:p>
          </p:txBody>
        </p:sp>
        <p:sp>
          <p:nvSpPr>
            <p:cNvPr id="46" name="Rectangle 45"/>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grpSp>
      <mc:AlternateContent xmlns:mc="http://schemas.openxmlformats.org/markup-compatibility/2006">
        <mc:Choice xmlns:a14="http://schemas.microsoft.com/office/drawing/2010/main" Requires="a14">
          <p:sp>
            <p:nvSpPr>
              <p:cNvPr id="69" name="TextBox 68"/>
              <p:cNvSpPr txBox="1"/>
              <p:nvPr/>
            </p:nvSpPr>
            <p:spPr>
              <a:xfrm>
                <a:off x="1812134" y="3492264"/>
                <a:ext cx="37862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altLang="zh-CN" i="1">
                          <a:latin typeface="Cambria Math" panose="02040503050406030204" pitchFamily="18" charset="0"/>
                        </a:rPr>
                        <m:t>B</m:t>
                      </m:r>
                    </m:oMath>
                  </m:oMathPara>
                </a14:m>
                <a:endParaRPr lang="en-US" dirty="0"/>
              </a:p>
            </p:txBody>
          </p:sp>
        </mc:Choice>
        <mc:Fallback>
          <p:sp>
            <p:nvSpPr>
              <p:cNvPr id="69" name="TextBox 68"/>
              <p:cNvSpPr txBox="1">
                <a:spLocks noRot="1" noChangeAspect="1" noMove="1" noResize="1" noEditPoints="1" noAdjustHandles="1" noChangeArrowheads="1" noChangeShapeType="1" noTextEdit="1"/>
              </p:cNvSpPr>
              <p:nvPr/>
            </p:nvSpPr>
            <p:spPr>
              <a:xfrm>
                <a:off x="1812134" y="3492264"/>
                <a:ext cx="378629"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0" name="TextBox 69"/>
              <p:cNvSpPr txBox="1"/>
              <p:nvPr/>
            </p:nvSpPr>
            <p:spPr>
              <a:xfrm>
                <a:off x="4323426" y="3514587"/>
                <a:ext cx="33855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altLang="zh-CN" i="1">
                          <a:latin typeface="Cambria Math" panose="02040503050406030204" pitchFamily="18" charset="0"/>
                        </a:rPr>
                        <m:t>c</m:t>
                      </m:r>
                    </m:oMath>
                  </m:oMathPara>
                </a14:m>
                <a:endParaRPr lang="en-US" dirty="0"/>
              </a:p>
            </p:txBody>
          </p:sp>
        </mc:Choice>
        <mc:Fallback>
          <p:sp>
            <p:nvSpPr>
              <p:cNvPr id="70" name="TextBox 69"/>
              <p:cNvSpPr txBox="1">
                <a:spLocks noRot="1" noChangeAspect="1" noMove="1" noResize="1" noEditPoints="1" noAdjustHandles="1" noChangeArrowheads="1" noChangeShapeType="1" noTextEdit="1"/>
              </p:cNvSpPr>
              <p:nvPr/>
            </p:nvSpPr>
            <p:spPr>
              <a:xfrm>
                <a:off x="4323426" y="3514587"/>
                <a:ext cx="338554" cy="369332"/>
              </a:xfrm>
              <a:prstGeom prst="rect">
                <a:avLst/>
              </a:prstGeom>
              <a:blipFill>
                <a:blip r:embed="rId5"/>
                <a:stretch>
                  <a:fillRect/>
                </a:stretch>
              </a:blipFill>
            </p:spPr>
            <p:txBody>
              <a:bodyPr/>
              <a:lstStyle/>
              <a:p>
                <a:r>
                  <a:rPr lang="en-US">
                    <a:noFill/>
                  </a:rPr>
                  <a:t> </a:t>
                </a:r>
              </a:p>
            </p:txBody>
          </p:sp>
        </mc:Fallback>
      </mc:AlternateContent>
      <p:cxnSp>
        <p:nvCxnSpPr>
          <p:cNvPr id="71" name="Straight Arrow Connector 70"/>
          <p:cNvCxnSpPr/>
          <p:nvPr/>
        </p:nvCxnSpPr>
        <p:spPr>
          <a:xfrm flipV="1">
            <a:off x="803014" y="5618379"/>
            <a:ext cx="129540" cy="643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H="1" flipV="1">
            <a:off x="803014" y="4974489"/>
            <a:ext cx="15240" cy="1287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818254" y="6258459"/>
            <a:ext cx="12725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540139" y="5020954"/>
            <a:ext cx="237566" cy="369332"/>
          </a:xfrm>
          <a:prstGeom prst="rect">
            <a:avLst/>
          </a:prstGeom>
          <a:noFill/>
        </p:spPr>
        <p:txBody>
          <a:bodyPr wrap="none" rtlCol="0">
            <a:spAutoFit/>
          </a:bodyPr>
          <a:lstStyle/>
          <a:p>
            <a:r>
              <a:rPr lang="en-US" altLang="zh-CN" dirty="0" err="1" smtClean="0"/>
              <a:t>i</a:t>
            </a:r>
            <a:endParaRPr lang="en-US" dirty="0"/>
          </a:p>
        </p:txBody>
      </p:sp>
      <p:sp>
        <p:nvSpPr>
          <p:cNvPr id="75" name="TextBox 74"/>
          <p:cNvSpPr txBox="1"/>
          <p:nvPr/>
        </p:nvSpPr>
        <p:spPr>
          <a:xfrm>
            <a:off x="813771" y="5704463"/>
            <a:ext cx="239168" cy="369332"/>
          </a:xfrm>
          <a:prstGeom prst="rect">
            <a:avLst/>
          </a:prstGeom>
          <a:noFill/>
        </p:spPr>
        <p:txBody>
          <a:bodyPr wrap="none" rtlCol="0">
            <a:spAutoFit/>
          </a:bodyPr>
          <a:lstStyle/>
          <a:p>
            <a:r>
              <a:rPr lang="en-US" altLang="zh-CN" dirty="0" err="1"/>
              <a:t>j</a:t>
            </a:r>
            <a:endParaRPr lang="en-US" dirty="0"/>
          </a:p>
        </p:txBody>
      </p:sp>
      <p:sp>
        <p:nvSpPr>
          <p:cNvPr id="76" name="TextBox 75"/>
          <p:cNvSpPr txBox="1"/>
          <p:nvPr/>
        </p:nvSpPr>
        <p:spPr>
          <a:xfrm>
            <a:off x="1210949" y="6178868"/>
            <a:ext cx="288862" cy="369332"/>
          </a:xfrm>
          <a:prstGeom prst="rect">
            <a:avLst/>
          </a:prstGeom>
          <a:noFill/>
        </p:spPr>
        <p:txBody>
          <a:bodyPr wrap="none" rtlCol="0">
            <a:spAutoFit/>
          </a:bodyPr>
          <a:lstStyle/>
          <a:p>
            <a:r>
              <a:rPr lang="en-US" dirty="0" err="1" smtClean="0"/>
              <a:t>k</a:t>
            </a:r>
            <a:endParaRPr lang="en-US" dirty="0"/>
          </a:p>
        </p:txBody>
      </p:sp>
      <p:cxnSp>
        <p:nvCxnSpPr>
          <p:cNvPr id="77" name="Straight Arrow Connector 76"/>
          <p:cNvCxnSpPr/>
          <p:nvPr/>
        </p:nvCxnSpPr>
        <p:spPr>
          <a:xfrm>
            <a:off x="3529739" y="5427311"/>
            <a:ext cx="22742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4306663" y="5347720"/>
            <a:ext cx="288862" cy="369332"/>
          </a:xfrm>
          <a:prstGeom prst="rect">
            <a:avLst/>
          </a:prstGeom>
          <a:noFill/>
        </p:spPr>
        <p:txBody>
          <a:bodyPr wrap="none" rtlCol="0">
            <a:spAutoFit/>
          </a:bodyPr>
          <a:lstStyle/>
          <a:p>
            <a:r>
              <a:rPr lang="en-US" dirty="0" err="1" smtClean="0"/>
              <a:t>k</a:t>
            </a:r>
            <a:endParaRPr lang="en-US" dirty="0"/>
          </a:p>
        </p:txBody>
      </p:sp>
    </p:spTree>
    <p:extLst>
      <p:ext uri="{BB962C8B-B14F-4D97-AF65-F5344CB8AC3E}">
        <p14:creationId xmlns:p14="http://schemas.microsoft.com/office/powerpoint/2010/main" val="29493126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Tensor-vector multiplication example</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2478009" y="1552743"/>
                <a:ext cx="2136803" cy="7645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smtClean="0">
                              <a:latin typeface="Cambria Math" panose="02040503050406030204" pitchFamily="18" charset="0"/>
                            </a:rPr>
                            <m:t>A</m:t>
                          </m:r>
                        </m:e>
                        <m:sub>
                          <m:r>
                            <a:rPr lang="en-US" altLang="zh-CN" b="0" i="1" smtClean="0">
                              <a:latin typeface="Cambria Math" panose="02040503050406030204" pitchFamily="18" charset="0"/>
                            </a:rPr>
                            <m:t>𝑖𝑗</m:t>
                          </m:r>
                        </m:sub>
                      </m:sSub>
                      <m:r>
                        <a:rPr lang="en-US" altLang="zh-CN" b="0" i="1" smtClean="0">
                          <a:latin typeface="Cambria Math" panose="02040503050406030204" pitchFamily="18" charset="0"/>
                        </a:rPr>
                        <m:t>=</m:t>
                      </m:r>
                      <m:nary>
                        <m:naryPr>
                          <m:chr m:val="∑"/>
                          <m:supHide m:val="on"/>
                          <m:ctrlPr>
                            <a:rPr lang="en-US" altLang="zh-CN" b="0" i="1" smtClean="0">
                              <a:latin typeface="Cambria Math" panose="02040503050406030204" pitchFamily="18" charset="0"/>
                            </a:rPr>
                          </m:ctrlPr>
                        </m:naryPr>
                        <m:sub>
                          <m:r>
                            <m:rPr>
                              <m:brk m:alnAt="7"/>
                            </m:rPr>
                            <a:rPr lang="en-US" altLang="zh-CN" b="0" i="1" smtClean="0">
                              <a:latin typeface="Cambria Math" panose="02040503050406030204" pitchFamily="18" charset="0"/>
                            </a:rPr>
                            <m:t>𝑘</m:t>
                          </m:r>
                        </m:sub>
                        <m:sup/>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𝐵</m:t>
                              </m:r>
                            </m:e>
                            <m:sub>
                              <m:r>
                                <a:rPr lang="en-US" altLang="zh-CN" b="0" i="1" smtClean="0">
                                  <a:latin typeface="Cambria Math" panose="02040503050406030204" pitchFamily="18" charset="0"/>
                                </a:rPr>
                                <m:t>𝑖𝑗𝑘</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e>
                      </m:nary>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2478009" y="1552743"/>
                <a:ext cx="2136803" cy="764505"/>
              </a:xfrm>
              <a:prstGeom prst="rect">
                <a:avLst/>
              </a:prstGeom>
              <a:blipFill>
                <a:blip r:embed="rId2"/>
                <a:stretch>
                  <a:fillRect/>
                </a:stretch>
              </a:blipFill>
            </p:spPr>
            <p:txBody>
              <a:bodyPr/>
              <a:lstStyle/>
              <a:p>
                <a:r>
                  <a:rPr lang="en-US">
                    <a:noFill/>
                  </a:rPr>
                  <a:t> </a:t>
                </a:r>
              </a:p>
            </p:txBody>
          </p:sp>
        </mc:Fallback>
      </mc:AlternateContent>
      <p:sp>
        <p:nvSpPr>
          <p:cNvPr id="5" name="TextBox 4"/>
          <p:cNvSpPr txBox="1"/>
          <p:nvPr/>
        </p:nvSpPr>
        <p:spPr>
          <a:xfrm>
            <a:off x="2390390" y="2761487"/>
            <a:ext cx="2218171" cy="646331"/>
          </a:xfrm>
          <a:prstGeom prst="rect">
            <a:avLst/>
          </a:prstGeom>
          <a:noFill/>
        </p:spPr>
        <p:txBody>
          <a:bodyPr wrap="none" rtlCol="0">
            <a:spAutoFit/>
          </a:bodyPr>
          <a:lstStyle/>
          <a:p>
            <a:r>
              <a:rPr lang="en-US" dirty="0" smtClean="0"/>
              <a:t>Free variable </a:t>
            </a:r>
            <a:r>
              <a:rPr lang="en-US" dirty="0" err="1" smtClean="0"/>
              <a:t>ij</a:t>
            </a:r>
            <a:endParaRPr lang="en-US" dirty="0" smtClean="0"/>
          </a:p>
          <a:p>
            <a:r>
              <a:rPr lang="en-US" dirty="0" smtClean="0"/>
              <a:t>Summation variable k</a:t>
            </a:r>
            <a:endParaRPr lang="en-US" dirty="0"/>
          </a:p>
        </p:txBody>
      </p:sp>
      <p:pic>
        <p:nvPicPr>
          <p:cNvPr id="6" name="Picture 5"/>
          <p:cNvPicPr>
            <a:picLocks noChangeAspect="1"/>
          </p:cNvPicPr>
          <p:nvPr/>
        </p:nvPicPr>
        <p:blipFill rotWithShape="1">
          <a:blip r:embed="rId3"/>
          <a:srcRect l="32830" r="35755"/>
          <a:stretch/>
        </p:blipFill>
        <p:spPr>
          <a:xfrm>
            <a:off x="6447097" y="1371220"/>
            <a:ext cx="3044143" cy="4761890"/>
          </a:xfrm>
          <a:prstGeom prst="rect">
            <a:avLst/>
          </a:prstGeom>
        </p:spPr>
      </p:pic>
      <p:grpSp>
        <p:nvGrpSpPr>
          <p:cNvPr id="34" name="Group 33"/>
          <p:cNvGrpSpPr/>
          <p:nvPr/>
        </p:nvGrpSpPr>
        <p:grpSpPr>
          <a:xfrm>
            <a:off x="3609805" y="4974489"/>
            <a:ext cx="1997512" cy="330665"/>
            <a:chOff x="2171700" y="4160520"/>
            <a:chExt cx="1630680" cy="327659"/>
          </a:xfrm>
          <a:solidFill>
            <a:schemeClr val="accent2"/>
          </a:solidFill>
          <a:scene3d>
            <a:camera prst="perspectiveRelaxed" fov="4500000"/>
            <a:lightRig rig="threePt" dir="t"/>
          </a:scene3d>
        </p:grpSpPr>
        <p:sp>
          <p:nvSpPr>
            <p:cNvPr id="35" name="Rectangle 34"/>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1</a:t>
              </a:r>
            </a:p>
          </p:txBody>
        </p:sp>
        <p:sp>
          <p:nvSpPr>
            <p:cNvPr id="36" name="Rectangle 35"/>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0</a:t>
              </a:r>
            </a:p>
          </p:txBody>
        </p:sp>
        <p:sp>
          <p:nvSpPr>
            <p:cNvPr id="37" name="Rectangle 36"/>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3</a:t>
              </a:r>
              <a:endParaRPr lang="en-US" sz="1400" dirty="0"/>
            </a:p>
          </p:txBody>
        </p:sp>
        <p:sp>
          <p:nvSpPr>
            <p:cNvPr id="38" name="Rectangle 37"/>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0</a:t>
              </a:r>
              <a:endParaRPr lang="en-US" sz="1400" dirty="0"/>
            </a:p>
          </p:txBody>
        </p:sp>
      </p:grpSp>
      <p:cxnSp>
        <p:nvCxnSpPr>
          <p:cNvPr id="47" name="Straight Arrow Connector 46"/>
          <p:cNvCxnSpPr/>
          <p:nvPr/>
        </p:nvCxnSpPr>
        <p:spPr>
          <a:xfrm>
            <a:off x="3529739" y="5427311"/>
            <a:ext cx="22742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4306663" y="5347720"/>
            <a:ext cx="288862" cy="369332"/>
          </a:xfrm>
          <a:prstGeom prst="rect">
            <a:avLst/>
          </a:prstGeom>
          <a:noFill/>
        </p:spPr>
        <p:txBody>
          <a:bodyPr wrap="none" rtlCol="0">
            <a:spAutoFit/>
          </a:bodyPr>
          <a:lstStyle/>
          <a:p>
            <a:r>
              <a:rPr lang="en-US" dirty="0" err="1" smtClean="0"/>
              <a:t>k</a:t>
            </a:r>
            <a:endParaRPr lang="en-US" dirty="0"/>
          </a:p>
        </p:txBody>
      </p:sp>
      <p:cxnSp>
        <p:nvCxnSpPr>
          <p:cNvPr id="50" name="Straight Arrow Connector 49"/>
          <p:cNvCxnSpPr/>
          <p:nvPr/>
        </p:nvCxnSpPr>
        <p:spPr>
          <a:xfrm flipV="1">
            <a:off x="588455" y="5656345"/>
            <a:ext cx="128403" cy="5444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flipV="1">
            <a:off x="588455" y="5111918"/>
            <a:ext cx="15106" cy="10888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603562" y="6197549"/>
            <a:ext cx="12613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3" name="Group 52"/>
          <p:cNvGrpSpPr/>
          <p:nvPr/>
        </p:nvGrpSpPr>
        <p:grpSpPr>
          <a:xfrm>
            <a:off x="889216" y="5395915"/>
            <a:ext cx="2318804" cy="813417"/>
            <a:chOff x="2171700" y="3764281"/>
            <a:chExt cx="1630680" cy="723898"/>
          </a:xfrm>
          <a:scene3d>
            <a:camera prst="perspectiveRelaxed" fov="4500000"/>
            <a:lightRig rig="threePt" dir="t"/>
          </a:scene3d>
        </p:grpSpPr>
        <p:sp>
          <p:nvSpPr>
            <p:cNvPr id="76" name="Rectangle 75"/>
            <p:cNvSpPr/>
            <p:nvPr/>
          </p:nvSpPr>
          <p:spPr>
            <a:xfrm>
              <a:off x="217170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7" name="Rectangle 76"/>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80</a:t>
              </a:r>
              <a:endParaRPr lang="en-US" sz="1600" dirty="0"/>
            </a:p>
          </p:txBody>
        </p:sp>
        <p:sp>
          <p:nvSpPr>
            <p:cNvPr id="78" name="Rectangle 77"/>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20</a:t>
              </a:r>
              <a:endParaRPr lang="en-US" sz="1600" dirty="0"/>
            </a:p>
          </p:txBody>
        </p:sp>
        <p:sp>
          <p:nvSpPr>
            <p:cNvPr id="79" name="Rectangle 78"/>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60</a:t>
              </a:r>
              <a:endParaRPr lang="en-US" sz="1600" dirty="0"/>
            </a:p>
          </p:txBody>
        </p:sp>
        <p:sp>
          <p:nvSpPr>
            <p:cNvPr id="80" name="Rectangle 7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81" name="Rectangle 80"/>
            <p:cNvSpPr/>
            <p:nvPr/>
          </p:nvSpPr>
          <p:spPr>
            <a:xfrm>
              <a:off x="261112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82" name="Rectangle 8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83" name="Rectangle 82"/>
            <p:cNvSpPr/>
            <p:nvPr/>
          </p:nvSpPr>
          <p:spPr>
            <a:xfrm>
              <a:off x="3489960" y="377190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54" name="Group 53"/>
          <p:cNvGrpSpPr/>
          <p:nvPr/>
        </p:nvGrpSpPr>
        <p:grpSpPr>
          <a:xfrm>
            <a:off x="889216" y="4783028"/>
            <a:ext cx="2318804" cy="813417"/>
            <a:chOff x="2171700" y="3764281"/>
            <a:chExt cx="1630680" cy="723898"/>
          </a:xfrm>
          <a:scene3d>
            <a:camera prst="perspectiveRelaxed" fov="4500000"/>
            <a:lightRig rig="threePt" dir="t"/>
          </a:scene3d>
        </p:grpSpPr>
        <p:sp>
          <p:nvSpPr>
            <p:cNvPr id="68" name="Rectangle 67"/>
            <p:cNvSpPr/>
            <p:nvPr/>
          </p:nvSpPr>
          <p:spPr>
            <a:xfrm>
              <a:off x="217170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9" name="Rectangle 68"/>
            <p:cNvSpPr/>
            <p:nvPr/>
          </p:nvSpPr>
          <p:spPr>
            <a:xfrm>
              <a:off x="261112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0" name="Rectangle 69"/>
            <p:cNvSpPr/>
            <p:nvPr/>
          </p:nvSpPr>
          <p:spPr>
            <a:xfrm>
              <a:off x="305054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1" name="Rectangle 70"/>
            <p:cNvSpPr/>
            <p:nvPr/>
          </p:nvSpPr>
          <p:spPr>
            <a:xfrm>
              <a:off x="348996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2" name="Rectangle 71"/>
            <p:cNvSpPr/>
            <p:nvPr/>
          </p:nvSpPr>
          <p:spPr>
            <a:xfrm>
              <a:off x="217170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3" name="Rectangle 72"/>
            <p:cNvSpPr/>
            <p:nvPr/>
          </p:nvSpPr>
          <p:spPr>
            <a:xfrm>
              <a:off x="261112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4" name="Rectangle 73"/>
            <p:cNvSpPr/>
            <p:nvPr/>
          </p:nvSpPr>
          <p:spPr>
            <a:xfrm>
              <a:off x="3050540" y="377190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5" name="Rectangle 74"/>
            <p:cNvSpPr/>
            <p:nvPr/>
          </p:nvSpPr>
          <p:spPr>
            <a:xfrm>
              <a:off x="3489960" y="377190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55" name="Group 54"/>
          <p:cNvGrpSpPr/>
          <p:nvPr/>
        </p:nvGrpSpPr>
        <p:grpSpPr>
          <a:xfrm>
            <a:off x="889216" y="4120220"/>
            <a:ext cx="2318804" cy="813417"/>
            <a:chOff x="2171700" y="3764281"/>
            <a:chExt cx="1630680" cy="723898"/>
          </a:xfrm>
          <a:scene3d>
            <a:camera prst="perspectiveRelaxed" fov="4500000"/>
            <a:lightRig rig="threePt" dir="t"/>
          </a:scene3d>
        </p:grpSpPr>
        <p:sp>
          <p:nvSpPr>
            <p:cNvPr id="60" name="Rectangle 59"/>
            <p:cNvSpPr/>
            <p:nvPr/>
          </p:nvSpPr>
          <p:spPr>
            <a:xfrm>
              <a:off x="217170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1" name="Rectangle 60"/>
            <p:cNvSpPr/>
            <p:nvPr/>
          </p:nvSpPr>
          <p:spPr>
            <a:xfrm>
              <a:off x="261112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2" name="Rectangle 61"/>
            <p:cNvSpPr/>
            <p:nvPr/>
          </p:nvSpPr>
          <p:spPr>
            <a:xfrm>
              <a:off x="305054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3" name="Rectangle 62"/>
            <p:cNvSpPr/>
            <p:nvPr/>
          </p:nvSpPr>
          <p:spPr>
            <a:xfrm>
              <a:off x="348996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4" name="Rectangle 63"/>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30</a:t>
              </a:r>
              <a:endParaRPr lang="en-US" sz="1600" dirty="0"/>
            </a:p>
          </p:txBody>
        </p:sp>
        <p:sp>
          <p:nvSpPr>
            <p:cNvPr id="65" name="Rectangle 64"/>
            <p:cNvSpPr/>
            <p:nvPr/>
          </p:nvSpPr>
          <p:spPr>
            <a:xfrm>
              <a:off x="261112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6" name="Rectangle 65"/>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40</a:t>
              </a:r>
              <a:endParaRPr lang="en-US" sz="1600" dirty="0"/>
            </a:p>
          </p:txBody>
        </p:sp>
        <p:sp>
          <p:nvSpPr>
            <p:cNvPr id="67" name="Rectangle 66"/>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50</a:t>
              </a:r>
              <a:endParaRPr lang="en-US" sz="1600" dirty="0"/>
            </a:p>
          </p:txBody>
        </p:sp>
      </p:grpSp>
      <p:sp>
        <p:nvSpPr>
          <p:cNvPr id="56" name="TextBox 55"/>
          <p:cNvSpPr txBox="1"/>
          <p:nvPr/>
        </p:nvSpPr>
        <p:spPr>
          <a:xfrm>
            <a:off x="327888" y="5151206"/>
            <a:ext cx="235481" cy="312280"/>
          </a:xfrm>
          <a:prstGeom prst="rect">
            <a:avLst/>
          </a:prstGeom>
          <a:noFill/>
        </p:spPr>
        <p:txBody>
          <a:bodyPr wrap="none" rtlCol="0">
            <a:spAutoFit/>
          </a:bodyPr>
          <a:lstStyle/>
          <a:p>
            <a:r>
              <a:rPr lang="en-US" altLang="zh-CN" dirty="0" err="1" smtClean="0"/>
              <a:t>i</a:t>
            </a:r>
            <a:endParaRPr lang="en-US" dirty="0"/>
          </a:p>
        </p:txBody>
      </p:sp>
      <p:sp>
        <p:nvSpPr>
          <p:cNvPr id="57" name="TextBox 56"/>
          <p:cNvSpPr txBox="1"/>
          <p:nvPr/>
        </p:nvSpPr>
        <p:spPr>
          <a:xfrm>
            <a:off x="599118" y="5729131"/>
            <a:ext cx="237068" cy="312280"/>
          </a:xfrm>
          <a:prstGeom prst="rect">
            <a:avLst/>
          </a:prstGeom>
          <a:noFill/>
        </p:spPr>
        <p:txBody>
          <a:bodyPr wrap="none" rtlCol="0">
            <a:spAutoFit/>
          </a:bodyPr>
          <a:lstStyle/>
          <a:p>
            <a:r>
              <a:rPr lang="en-US" altLang="zh-CN" dirty="0" err="1"/>
              <a:t>j</a:t>
            </a:r>
            <a:endParaRPr lang="en-US" dirty="0"/>
          </a:p>
        </p:txBody>
      </p:sp>
      <p:sp>
        <p:nvSpPr>
          <p:cNvPr id="58" name="TextBox 57"/>
          <p:cNvSpPr txBox="1"/>
          <p:nvPr/>
        </p:nvSpPr>
        <p:spPr>
          <a:xfrm>
            <a:off x="992809" y="6130253"/>
            <a:ext cx="286326" cy="312280"/>
          </a:xfrm>
          <a:prstGeom prst="rect">
            <a:avLst/>
          </a:prstGeom>
          <a:noFill/>
        </p:spPr>
        <p:txBody>
          <a:bodyPr wrap="none" rtlCol="0">
            <a:spAutoFit/>
          </a:bodyPr>
          <a:lstStyle/>
          <a:p>
            <a:r>
              <a:rPr lang="en-US" dirty="0" err="1" smtClean="0"/>
              <a:t>k</a:t>
            </a:r>
            <a:endParaRPr lang="en-US" dirty="0"/>
          </a:p>
        </p:txBody>
      </p:sp>
      <mc:AlternateContent xmlns:mc="http://schemas.openxmlformats.org/markup-compatibility/2006">
        <mc:Choice xmlns:a14="http://schemas.microsoft.com/office/drawing/2010/main" Requires="a14">
          <p:sp>
            <p:nvSpPr>
              <p:cNvPr id="49" name="TextBox 48"/>
              <p:cNvSpPr txBox="1"/>
              <p:nvPr/>
            </p:nvSpPr>
            <p:spPr>
              <a:xfrm>
                <a:off x="1812134" y="3492264"/>
                <a:ext cx="37862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altLang="zh-CN" i="1">
                          <a:latin typeface="Cambria Math" panose="02040503050406030204" pitchFamily="18" charset="0"/>
                        </a:rPr>
                        <m:t>B</m:t>
                      </m:r>
                    </m:oMath>
                  </m:oMathPara>
                </a14:m>
                <a:endParaRPr lang="en-US" dirty="0"/>
              </a:p>
            </p:txBody>
          </p:sp>
        </mc:Choice>
        <mc:Fallback>
          <p:sp>
            <p:nvSpPr>
              <p:cNvPr id="49" name="TextBox 48"/>
              <p:cNvSpPr txBox="1">
                <a:spLocks noRot="1" noChangeAspect="1" noMove="1" noResize="1" noEditPoints="1" noAdjustHandles="1" noChangeArrowheads="1" noChangeShapeType="1" noTextEdit="1"/>
              </p:cNvSpPr>
              <p:nvPr/>
            </p:nvSpPr>
            <p:spPr>
              <a:xfrm>
                <a:off x="1812134" y="3492264"/>
                <a:ext cx="378629"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4" name="TextBox 83"/>
              <p:cNvSpPr txBox="1"/>
              <p:nvPr/>
            </p:nvSpPr>
            <p:spPr>
              <a:xfrm>
                <a:off x="4323426" y="3514587"/>
                <a:ext cx="33855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altLang="zh-CN" i="1">
                          <a:latin typeface="Cambria Math" panose="02040503050406030204" pitchFamily="18" charset="0"/>
                        </a:rPr>
                        <m:t>c</m:t>
                      </m:r>
                    </m:oMath>
                  </m:oMathPara>
                </a14:m>
                <a:endParaRPr lang="en-US" dirty="0"/>
              </a:p>
            </p:txBody>
          </p:sp>
        </mc:Choice>
        <mc:Fallback>
          <p:sp>
            <p:nvSpPr>
              <p:cNvPr id="84" name="TextBox 83"/>
              <p:cNvSpPr txBox="1">
                <a:spLocks noRot="1" noChangeAspect="1" noMove="1" noResize="1" noEditPoints="1" noAdjustHandles="1" noChangeArrowheads="1" noChangeShapeType="1" noTextEdit="1"/>
              </p:cNvSpPr>
              <p:nvPr/>
            </p:nvSpPr>
            <p:spPr>
              <a:xfrm>
                <a:off x="4323426" y="3514587"/>
                <a:ext cx="338554" cy="369332"/>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601114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Tensor-vector multiplication example</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2478009" y="1552743"/>
                <a:ext cx="2136803" cy="7645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smtClean="0">
                              <a:latin typeface="Cambria Math" panose="02040503050406030204" pitchFamily="18" charset="0"/>
                            </a:rPr>
                            <m:t>A</m:t>
                          </m:r>
                        </m:e>
                        <m:sub>
                          <m:r>
                            <a:rPr lang="en-US" altLang="zh-CN" b="0" i="1" smtClean="0">
                              <a:latin typeface="Cambria Math" panose="02040503050406030204" pitchFamily="18" charset="0"/>
                            </a:rPr>
                            <m:t>𝑖𝑗</m:t>
                          </m:r>
                        </m:sub>
                      </m:sSub>
                      <m:r>
                        <a:rPr lang="en-US" altLang="zh-CN" b="0" i="1" smtClean="0">
                          <a:latin typeface="Cambria Math" panose="02040503050406030204" pitchFamily="18" charset="0"/>
                        </a:rPr>
                        <m:t>=</m:t>
                      </m:r>
                      <m:nary>
                        <m:naryPr>
                          <m:chr m:val="∑"/>
                          <m:supHide m:val="on"/>
                          <m:ctrlPr>
                            <a:rPr lang="en-US" altLang="zh-CN" b="0" i="1" smtClean="0">
                              <a:latin typeface="Cambria Math" panose="02040503050406030204" pitchFamily="18" charset="0"/>
                            </a:rPr>
                          </m:ctrlPr>
                        </m:naryPr>
                        <m:sub>
                          <m:r>
                            <m:rPr>
                              <m:brk m:alnAt="7"/>
                            </m:rPr>
                            <a:rPr lang="en-US" altLang="zh-CN" b="0" i="1" smtClean="0">
                              <a:latin typeface="Cambria Math" panose="02040503050406030204" pitchFamily="18" charset="0"/>
                            </a:rPr>
                            <m:t>𝑘</m:t>
                          </m:r>
                        </m:sub>
                        <m:sup/>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𝐵</m:t>
                              </m:r>
                            </m:e>
                            <m:sub>
                              <m:r>
                                <a:rPr lang="en-US" altLang="zh-CN" b="0" i="1" smtClean="0">
                                  <a:latin typeface="Cambria Math" panose="02040503050406030204" pitchFamily="18" charset="0"/>
                                </a:rPr>
                                <m:t>𝑖𝑗𝑘</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e>
                      </m:nary>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2478009" y="1552743"/>
                <a:ext cx="2136803" cy="764505"/>
              </a:xfrm>
              <a:prstGeom prst="rect">
                <a:avLst/>
              </a:prstGeom>
              <a:blipFill>
                <a:blip r:embed="rId2"/>
                <a:stretch>
                  <a:fillRect/>
                </a:stretch>
              </a:blipFill>
            </p:spPr>
            <p:txBody>
              <a:bodyPr/>
              <a:lstStyle/>
              <a:p>
                <a:r>
                  <a:rPr lang="en-US">
                    <a:noFill/>
                  </a:rPr>
                  <a:t> </a:t>
                </a:r>
              </a:p>
            </p:txBody>
          </p:sp>
        </mc:Fallback>
      </mc:AlternateContent>
      <p:sp>
        <p:nvSpPr>
          <p:cNvPr id="5" name="TextBox 4"/>
          <p:cNvSpPr txBox="1"/>
          <p:nvPr/>
        </p:nvSpPr>
        <p:spPr>
          <a:xfrm>
            <a:off x="2390390" y="2761487"/>
            <a:ext cx="2218171" cy="646331"/>
          </a:xfrm>
          <a:prstGeom prst="rect">
            <a:avLst/>
          </a:prstGeom>
          <a:noFill/>
        </p:spPr>
        <p:txBody>
          <a:bodyPr wrap="none" rtlCol="0">
            <a:spAutoFit/>
          </a:bodyPr>
          <a:lstStyle/>
          <a:p>
            <a:r>
              <a:rPr lang="en-US" dirty="0" smtClean="0"/>
              <a:t>Free variable </a:t>
            </a:r>
            <a:r>
              <a:rPr lang="en-US" dirty="0" err="1" smtClean="0"/>
              <a:t>ij</a:t>
            </a:r>
            <a:endParaRPr lang="en-US" dirty="0" smtClean="0"/>
          </a:p>
          <a:p>
            <a:r>
              <a:rPr lang="en-US" dirty="0" smtClean="0"/>
              <a:t>Summation variable k</a:t>
            </a:r>
            <a:endParaRPr lang="en-US" dirty="0"/>
          </a:p>
        </p:txBody>
      </p:sp>
      <p:pic>
        <p:nvPicPr>
          <p:cNvPr id="6" name="Picture 5"/>
          <p:cNvPicPr>
            <a:picLocks noChangeAspect="1"/>
          </p:cNvPicPr>
          <p:nvPr/>
        </p:nvPicPr>
        <p:blipFill rotWithShape="1">
          <a:blip r:embed="rId3"/>
          <a:srcRect l="66037" t="486" r="1353" b="-486"/>
          <a:stretch/>
        </p:blipFill>
        <p:spPr>
          <a:xfrm>
            <a:off x="6447097" y="1371220"/>
            <a:ext cx="3159890" cy="4761890"/>
          </a:xfrm>
          <a:prstGeom prst="rect">
            <a:avLst/>
          </a:prstGeom>
        </p:spPr>
      </p:pic>
      <p:grpSp>
        <p:nvGrpSpPr>
          <p:cNvPr id="7" name="Group 6"/>
          <p:cNvGrpSpPr/>
          <p:nvPr/>
        </p:nvGrpSpPr>
        <p:grpSpPr>
          <a:xfrm>
            <a:off x="273635" y="3985447"/>
            <a:ext cx="2801227" cy="2214926"/>
            <a:chOff x="619158" y="3284466"/>
            <a:chExt cx="2905639" cy="2746588"/>
          </a:xfrm>
        </p:grpSpPr>
        <p:cxnSp>
          <p:nvCxnSpPr>
            <p:cNvPr id="8" name="Straight Arrow Connector 7"/>
            <p:cNvCxnSpPr/>
            <p:nvPr/>
          </p:nvCxnSpPr>
          <p:spPr>
            <a:xfrm flipV="1">
              <a:off x="882033" y="5101233"/>
              <a:ext cx="129540" cy="643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882033" y="4457343"/>
              <a:ext cx="15240" cy="1287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897273" y="5741313"/>
              <a:ext cx="12725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1185457" y="4793224"/>
              <a:ext cx="2339340" cy="962024"/>
              <a:chOff x="2171700" y="3764281"/>
              <a:chExt cx="1630680" cy="723898"/>
            </a:xfrm>
            <a:scene3d>
              <a:camera prst="perspectiveRelaxed" fov="4500000"/>
              <a:lightRig rig="threePt" dir="t"/>
            </a:scene3d>
          </p:grpSpPr>
          <p:sp>
            <p:nvSpPr>
              <p:cNvPr id="34" name="Rectangle 33"/>
              <p:cNvSpPr/>
              <p:nvPr/>
            </p:nvSpPr>
            <p:spPr>
              <a:xfrm>
                <a:off x="217170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35" name="Rectangle 34"/>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80</a:t>
                </a:r>
                <a:endParaRPr lang="en-US" sz="1600" dirty="0"/>
              </a:p>
            </p:txBody>
          </p:sp>
          <p:sp>
            <p:nvSpPr>
              <p:cNvPr id="36" name="Rectangle 35"/>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20</a:t>
                </a:r>
                <a:endParaRPr lang="en-US" sz="1600" dirty="0"/>
              </a:p>
            </p:txBody>
          </p:sp>
          <p:sp>
            <p:nvSpPr>
              <p:cNvPr id="37" name="Rectangle 36"/>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60</a:t>
                </a:r>
                <a:endParaRPr lang="en-US" sz="1600" dirty="0"/>
              </a:p>
            </p:txBody>
          </p:sp>
          <p:sp>
            <p:nvSpPr>
              <p:cNvPr id="38" name="Rectangle 37"/>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39" name="Rectangle 38"/>
              <p:cNvSpPr/>
              <p:nvPr/>
            </p:nvSpPr>
            <p:spPr>
              <a:xfrm>
                <a:off x="261112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40" name="Rectangle 39"/>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41" name="Rectangle 40"/>
              <p:cNvSpPr/>
              <p:nvPr/>
            </p:nvSpPr>
            <p:spPr>
              <a:xfrm>
                <a:off x="3489960" y="377190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12" name="Group 11"/>
            <p:cNvGrpSpPr/>
            <p:nvPr/>
          </p:nvGrpSpPr>
          <p:grpSpPr>
            <a:xfrm>
              <a:off x="1185457" y="4068366"/>
              <a:ext cx="2339340" cy="962024"/>
              <a:chOff x="2171700" y="3764281"/>
              <a:chExt cx="1630680" cy="723898"/>
            </a:xfrm>
            <a:scene3d>
              <a:camera prst="perspectiveRelaxed" fov="4500000"/>
              <a:lightRig rig="threePt" dir="t"/>
            </a:scene3d>
          </p:grpSpPr>
          <p:sp>
            <p:nvSpPr>
              <p:cNvPr id="26" name="Rectangle 25"/>
              <p:cNvSpPr/>
              <p:nvPr/>
            </p:nvSpPr>
            <p:spPr>
              <a:xfrm>
                <a:off x="217170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27" name="Rectangle 26"/>
              <p:cNvSpPr/>
              <p:nvPr/>
            </p:nvSpPr>
            <p:spPr>
              <a:xfrm>
                <a:off x="261112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28" name="Rectangle 27"/>
              <p:cNvSpPr/>
              <p:nvPr/>
            </p:nvSpPr>
            <p:spPr>
              <a:xfrm>
                <a:off x="305054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29" name="Rectangle 28"/>
              <p:cNvSpPr/>
              <p:nvPr/>
            </p:nvSpPr>
            <p:spPr>
              <a:xfrm>
                <a:off x="348996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30" name="Rectangle 29"/>
              <p:cNvSpPr/>
              <p:nvPr/>
            </p:nvSpPr>
            <p:spPr>
              <a:xfrm>
                <a:off x="217170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31" name="Rectangle 30"/>
              <p:cNvSpPr/>
              <p:nvPr/>
            </p:nvSpPr>
            <p:spPr>
              <a:xfrm>
                <a:off x="261112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32" name="Rectangle 31"/>
              <p:cNvSpPr/>
              <p:nvPr/>
            </p:nvSpPr>
            <p:spPr>
              <a:xfrm>
                <a:off x="3050540" y="377190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33" name="Rectangle 32"/>
              <p:cNvSpPr/>
              <p:nvPr/>
            </p:nvSpPr>
            <p:spPr>
              <a:xfrm>
                <a:off x="3489960" y="377190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13" name="Group 12"/>
            <p:cNvGrpSpPr/>
            <p:nvPr/>
          </p:nvGrpSpPr>
          <p:grpSpPr>
            <a:xfrm>
              <a:off x="1185457" y="3284466"/>
              <a:ext cx="2339340" cy="962024"/>
              <a:chOff x="2171700" y="3764281"/>
              <a:chExt cx="1630680" cy="723898"/>
            </a:xfrm>
            <a:scene3d>
              <a:camera prst="perspectiveRelaxed" fov="4500000"/>
              <a:lightRig rig="threePt" dir="t"/>
            </a:scene3d>
          </p:grpSpPr>
          <p:sp>
            <p:nvSpPr>
              <p:cNvPr id="18" name="Rectangle 17"/>
              <p:cNvSpPr/>
              <p:nvPr/>
            </p:nvSpPr>
            <p:spPr>
              <a:xfrm>
                <a:off x="217170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9" name="Rectangle 18"/>
              <p:cNvSpPr/>
              <p:nvPr/>
            </p:nvSpPr>
            <p:spPr>
              <a:xfrm>
                <a:off x="261112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20" name="Rectangle 19"/>
              <p:cNvSpPr/>
              <p:nvPr/>
            </p:nvSpPr>
            <p:spPr>
              <a:xfrm>
                <a:off x="305054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21" name="Rectangle 20"/>
              <p:cNvSpPr/>
              <p:nvPr/>
            </p:nvSpPr>
            <p:spPr>
              <a:xfrm>
                <a:off x="348996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22" name="Rectangle 21"/>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30</a:t>
                </a:r>
                <a:endParaRPr lang="en-US" sz="1600" dirty="0"/>
              </a:p>
            </p:txBody>
          </p:sp>
          <p:sp>
            <p:nvSpPr>
              <p:cNvPr id="23" name="Rectangle 22"/>
              <p:cNvSpPr/>
              <p:nvPr/>
            </p:nvSpPr>
            <p:spPr>
              <a:xfrm>
                <a:off x="261112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24" name="Rectangle 23"/>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40</a:t>
                </a:r>
                <a:endParaRPr lang="en-US" sz="1600" dirty="0"/>
              </a:p>
            </p:txBody>
          </p:sp>
          <p:sp>
            <p:nvSpPr>
              <p:cNvPr id="25" name="Rectangle 24"/>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50</a:t>
                </a:r>
                <a:endParaRPr lang="en-US" sz="1600" dirty="0"/>
              </a:p>
            </p:txBody>
          </p:sp>
        </p:grpSp>
        <p:sp>
          <p:nvSpPr>
            <p:cNvPr id="14" name="TextBox 13"/>
            <p:cNvSpPr txBox="1"/>
            <p:nvPr/>
          </p:nvSpPr>
          <p:spPr>
            <a:xfrm>
              <a:off x="619158" y="4503808"/>
              <a:ext cx="237566" cy="369332"/>
            </a:xfrm>
            <a:prstGeom prst="rect">
              <a:avLst/>
            </a:prstGeom>
            <a:noFill/>
          </p:spPr>
          <p:txBody>
            <a:bodyPr wrap="none" rtlCol="0">
              <a:spAutoFit/>
            </a:bodyPr>
            <a:lstStyle/>
            <a:p>
              <a:r>
                <a:rPr lang="en-US" altLang="zh-CN" dirty="0" err="1" smtClean="0"/>
                <a:t>i</a:t>
              </a:r>
              <a:endParaRPr lang="en-US" dirty="0"/>
            </a:p>
          </p:txBody>
        </p:sp>
        <p:sp>
          <p:nvSpPr>
            <p:cNvPr id="15" name="TextBox 14"/>
            <p:cNvSpPr txBox="1"/>
            <p:nvPr/>
          </p:nvSpPr>
          <p:spPr>
            <a:xfrm>
              <a:off x="892790" y="5187317"/>
              <a:ext cx="239168" cy="369332"/>
            </a:xfrm>
            <a:prstGeom prst="rect">
              <a:avLst/>
            </a:prstGeom>
            <a:noFill/>
          </p:spPr>
          <p:txBody>
            <a:bodyPr wrap="none" rtlCol="0">
              <a:spAutoFit/>
            </a:bodyPr>
            <a:lstStyle/>
            <a:p>
              <a:r>
                <a:rPr lang="en-US" altLang="zh-CN" dirty="0" err="1"/>
                <a:t>j</a:t>
              </a:r>
              <a:endParaRPr lang="en-US" dirty="0"/>
            </a:p>
          </p:txBody>
        </p:sp>
        <p:sp>
          <p:nvSpPr>
            <p:cNvPr id="16" name="TextBox 15"/>
            <p:cNvSpPr txBox="1"/>
            <p:nvPr/>
          </p:nvSpPr>
          <p:spPr>
            <a:xfrm>
              <a:off x="1289968" y="5661722"/>
              <a:ext cx="288862" cy="369332"/>
            </a:xfrm>
            <a:prstGeom prst="rect">
              <a:avLst/>
            </a:prstGeom>
            <a:noFill/>
          </p:spPr>
          <p:txBody>
            <a:bodyPr wrap="none" rtlCol="0">
              <a:spAutoFit/>
            </a:bodyPr>
            <a:lstStyle/>
            <a:p>
              <a:r>
                <a:rPr lang="en-US" dirty="0" err="1" smtClean="0"/>
                <a:t>k</a:t>
              </a:r>
              <a:endParaRPr lang="en-US" dirty="0"/>
            </a:p>
          </p:txBody>
        </p:sp>
      </p:grpSp>
      <p:cxnSp>
        <p:nvCxnSpPr>
          <p:cNvPr id="43" name="Straight Arrow Connector 42"/>
          <p:cNvCxnSpPr/>
          <p:nvPr/>
        </p:nvCxnSpPr>
        <p:spPr>
          <a:xfrm>
            <a:off x="3732772" y="5966717"/>
            <a:ext cx="2192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481778" y="5902532"/>
            <a:ext cx="278482" cy="297840"/>
          </a:xfrm>
          <a:prstGeom prst="rect">
            <a:avLst/>
          </a:prstGeom>
          <a:noFill/>
        </p:spPr>
        <p:txBody>
          <a:bodyPr wrap="none" rtlCol="0">
            <a:spAutoFit/>
          </a:bodyPr>
          <a:lstStyle/>
          <a:p>
            <a:r>
              <a:rPr lang="en-US" dirty="0" err="1" smtClean="0"/>
              <a:t>k</a:t>
            </a:r>
            <a:endParaRPr lang="en-US" dirty="0"/>
          </a:p>
        </p:txBody>
      </p:sp>
      <p:grpSp>
        <p:nvGrpSpPr>
          <p:cNvPr id="46" name="Group 45"/>
          <p:cNvGrpSpPr/>
          <p:nvPr/>
        </p:nvGrpSpPr>
        <p:grpSpPr>
          <a:xfrm>
            <a:off x="3732772" y="5637271"/>
            <a:ext cx="2255278" cy="351153"/>
            <a:chOff x="2171700" y="4160520"/>
            <a:chExt cx="1630680" cy="327659"/>
          </a:xfrm>
          <a:solidFill>
            <a:schemeClr val="accent2"/>
          </a:solidFill>
          <a:scene3d>
            <a:camera prst="perspectiveRelaxed" fov="4500000"/>
            <a:lightRig rig="threePt" dir="t"/>
          </a:scene3d>
        </p:grpSpPr>
        <p:sp>
          <p:nvSpPr>
            <p:cNvPr id="65" name="Rectangle 64"/>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66" name="Rectangle 65"/>
            <p:cNvSpPr/>
            <p:nvPr/>
          </p:nvSpPr>
          <p:spPr>
            <a:xfrm>
              <a:off x="2611120" y="416052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67" name="Rectangle 66"/>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68" name="Rectangle 67"/>
            <p:cNvSpPr/>
            <p:nvPr/>
          </p:nvSpPr>
          <p:spPr>
            <a:xfrm>
              <a:off x="3489960" y="4168139"/>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mc:AlternateContent xmlns:mc="http://schemas.openxmlformats.org/markup-compatibility/2006">
        <mc:Choice xmlns:a14="http://schemas.microsoft.com/office/drawing/2010/main" Requires="a14">
          <p:sp>
            <p:nvSpPr>
              <p:cNvPr id="49" name="TextBox 48"/>
              <p:cNvSpPr txBox="1"/>
              <p:nvPr/>
            </p:nvSpPr>
            <p:spPr>
              <a:xfrm>
                <a:off x="1812134" y="3492264"/>
                <a:ext cx="37862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altLang="zh-CN" i="1">
                          <a:latin typeface="Cambria Math" panose="02040503050406030204" pitchFamily="18" charset="0"/>
                        </a:rPr>
                        <m:t>B</m:t>
                      </m:r>
                    </m:oMath>
                  </m:oMathPara>
                </a14:m>
                <a:endParaRPr lang="en-US" dirty="0"/>
              </a:p>
            </p:txBody>
          </p:sp>
        </mc:Choice>
        <mc:Fallback>
          <p:sp>
            <p:nvSpPr>
              <p:cNvPr id="49" name="TextBox 48"/>
              <p:cNvSpPr txBox="1">
                <a:spLocks noRot="1" noChangeAspect="1" noMove="1" noResize="1" noEditPoints="1" noAdjustHandles="1" noChangeArrowheads="1" noChangeShapeType="1" noTextEdit="1"/>
              </p:cNvSpPr>
              <p:nvPr/>
            </p:nvSpPr>
            <p:spPr>
              <a:xfrm>
                <a:off x="1812134" y="3492264"/>
                <a:ext cx="378629"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0" name="TextBox 49"/>
              <p:cNvSpPr txBox="1"/>
              <p:nvPr/>
            </p:nvSpPr>
            <p:spPr>
              <a:xfrm>
                <a:off x="4323426" y="3514587"/>
                <a:ext cx="33855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altLang="zh-CN" i="1">
                          <a:latin typeface="Cambria Math" panose="02040503050406030204" pitchFamily="18" charset="0"/>
                        </a:rPr>
                        <m:t>c</m:t>
                      </m:r>
                    </m:oMath>
                  </m:oMathPara>
                </a14:m>
                <a:endParaRPr lang="en-US" dirty="0"/>
              </a:p>
            </p:txBody>
          </p:sp>
        </mc:Choice>
        <mc:Fallback>
          <p:sp>
            <p:nvSpPr>
              <p:cNvPr id="50" name="TextBox 49"/>
              <p:cNvSpPr txBox="1">
                <a:spLocks noRot="1" noChangeAspect="1" noMove="1" noResize="1" noEditPoints="1" noAdjustHandles="1" noChangeArrowheads="1" noChangeShapeType="1" noTextEdit="1"/>
              </p:cNvSpPr>
              <p:nvPr/>
            </p:nvSpPr>
            <p:spPr>
              <a:xfrm>
                <a:off x="4323426" y="3514587"/>
                <a:ext cx="338554" cy="369332"/>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8576628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Dense storage formats</a:t>
            </a:r>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0"/>
                    </a14:imgEffect>
                  </a14:imgLayer>
                </a14:imgProps>
              </a:ext>
            </a:extLst>
          </a:blip>
          <a:stretch>
            <a:fillRect/>
          </a:stretch>
        </p:blipFill>
        <p:spPr>
          <a:xfrm>
            <a:off x="838200" y="1340979"/>
            <a:ext cx="3543795" cy="5125165"/>
          </a:xfrm>
          <a:prstGeom prst="rect">
            <a:avLst/>
          </a:prstGeom>
        </p:spPr>
      </p:pic>
    </p:spTree>
    <p:extLst>
      <p:ext uri="{BB962C8B-B14F-4D97-AF65-F5344CB8AC3E}">
        <p14:creationId xmlns:p14="http://schemas.microsoft.com/office/powerpoint/2010/main" val="31853376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Dense storage formats</a:t>
            </a:r>
            <a:endParaRPr lang="en-US" dirty="0"/>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0"/>
                    </a14:imgEffect>
                  </a14:imgLayer>
                </a14:imgProps>
              </a:ext>
            </a:extLst>
          </a:blip>
          <a:srcRect r="1662"/>
          <a:stretch/>
        </p:blipFill>
        <p:spPr>
          <a:xfrm>
            <a:off x="233423" y="4207513"/>
            <a:ext cx="11725154" cy="2153958"/>
          </a:xfrm>
          <a:prstGeom prst="rect">
            <a:avLst/>
          </a:prstGeom>
        </p:spPr>
      </p:pic>
      <mc:AlternateContent xmlns:mc="http://schemas.openxmlformats.org/markup-compatibility/2006" xmlns:a14="http://schemas.microsoft.com/office/drawing/2010/main">
        <mc:Choice Requires="a14">
          <p:sp>
            <p:nvSpPr>
              <p:cNvPr id="3" name="TextBox 2"/>
              <p:cNvSpPr txBox="1"/>
              <p:nvPr/>
            </p:nvSpPr>
            <p:spPr>
              <a:xfrm>
                <a:off x="3232230" y="2516498"/>
                <a:ext cx="4748223" cy="369332"/>
              </a:xfrm>
              <a:prstGeom prst="rect">
                <a:avLst/>
              </a:prstGeom>
              <a:noFill/>
            </p:spPr>
            <p:txBody>
              <a:bodyPr wrap="none" rtlCol="0">
                <a:spAutoFit/>
              </a:bodyPr>
              <a:lstStyle/>
              <a:p>
                <a:r>
                  <a:rPr lang="en-US" altLang="zh-CN" dirty="0" smtClean="0"/>
                  <a:t>Locate (2, 0,2 ) </a:t>
                </a:r>
                <a14:m>
                  <m:oMath xmlns:m="http://schemas.openxmlformats.org/officeDocument/2006/math">
                    <m:r>
                      <a:rPr lang="en-US" altLang="zh-CN" b="0" i="1" smtClean="0">
                        <a:latin typeface="Cambria Math" panose="02040503050406030204" pitchFamily="18" charset="0"/>
                      </a:rPr>
                      <m:t>→</m:t>
                    </m:r>
                  </m:oMath>
                </a14:m>
                <a:r>
                  <a:rPr lang="en-US" dirty="0" smtClean="0"/>
                  <a:t> offset = </a:t>
                </a:r>
                <a:r>
                  <a:rPr lang="en-US" dirty="0" err="1" smtClean="0"/>
                  <a:t>i</a:t>
                </a:r>
                <a:r>
                  <a:rPr lang="en-US" dirty="0" smtClean="0"/>
                  <a:t> * 2 * 4 + j * 4 + k = 18</a:t>
                </a:r>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3232230" y="2516498"/>
                <a:ext cx="4748223" cy="369332"/>
              </a:xfrm>
              <a:prstGeom prst="rect">
                <a:avLst/>
              </a:prstGeom>
              <a:blipFill>
                <a:blip r:embed="rId4"/>
                <a:stretch>
                  <a:fillRect l="-1027" t="-10000" r="-257" b="-26667"/>
                </a:stretch>
              </a:blipFill>
            </p:spPr>
            <p:txBody>
              <a:bodyPr/>
              <a:lstStyle/>
              <a:p>
                <a:r>
                  <a:rPr lang="en-US">
                    <a:noFill/>
                  </a:rPr>
                  <a:t> </a:t>
                </a:r>
              </a:p>
            </p:txBody>
          </p:sp>
        </mc:Fallback>
      </mc:AlternateContent>
      <p:sp>
        <p:nvSpPr>
          <p:cNvPr id="6" name="Oval 5"/>
          <p:cNvSpPr/>
          <p:nvPr/>
        </p:nvSpPr>
        <p:spPr>
          <a:xfrm>
            <a:off x="9845040" y="4472940"/>
            <a:ext cx="281940" cy="32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8801100" y="4792980"/>
            <a:ext cx="358140" cy="32003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9090660" y="5113019"/>
            <a:ext cx="350520" cy="33528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9090660" y="5984474"/>
            <a:ext cx="418704" cy="369332"/>
          </a:xfrm>
          <a:prstGeom prst="rect">
            <a:avLst/>
          </a:prstGeom>
          <a:noFill/>
        </p:spPr>
        <p:txBody>
          <a:bodyPr wrap="none" rtlCol="0">
            <a:spAutoFit/>
          </a:bodyPr>
          <a:lstStyle/>
          <a:p>
            <a:r>
              <a:rPr lang="en-US" dirty="0" smtClean="0">
                <a:solidFill>
                  <a:schemeClr val="accent1">
                    <a:lumMod val="50000"/>
                  </a:schemeClr>
                </a:solidFill>
              </a:rPr>
              <a:t>18</a:t>
            </a:r>
            <a:endParaRPr lang="en-US" dirty="0">
              <a:solidFill>
                <a:schemeClr val="accent1">
                  <a:lumMod val="50000"/>
                </a:schemeClr>
              </a:solidFill>
            </a:endParaRPr>
          </a:p>
        </p:txBody>
      </p:sp>
      <p:sp>
        <p:nvSpPr>
          <p:cNvPr id="10" name="TextBox 9"/>
          <p:cNvSpPr txBox="1"/>
          <p:nvPr/>
        </p:nvSpPr>
        <p:spPr>
          <a:xfrm>
            <a:off x="3854932" y="2985053"/>
            <a:ext cx="3502818" cy="369332"/>
          </a:xfrm>
          <a:prstGeom prst="rect">
            <a:avLst/>
          </a:prstGeom>
          <a:noFill/>
        </p:spPr>
        <p:txBody>
          <a:bodyPr wrap="none" rtlCol="0">
            <a:spAutoFit/>
          </a:bodyPr>
          <a:lstStyle/>
          <a:p>
            <a:r>
              <a:rPr lang="en-US" dirty="0" smtClean="0"/>
              <a:t>Random access, but waste memory</a:t>
            </a:r>
            <a:endParaRPr lang="en-US" dirty="0"/>
          </a:p>
        </p:txBody>
      </p:sp>
    </p:spTree>
    <p:extLst>
      <p:ext uri="{BB962C8B-B14F-4D97-AF65-F5344CB8AC3E}">
        <p14:creationId xmlns:p14="http://schemas.microsoft.com/office/powerpoint/2010/main" val="39528578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Dense storage formats</a:t>
            </a:r>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0"/>
                    </a14:imgEffect>
                  </a14:imgLayer>
                </a14:imgProps>
              </a:ext>
            </a:extLst>
          </a:blip>
          <a:stretch>
            <a:fillRect/>
          </a:stretch>
        </p:blipFill>
        <p:spPr>
          <a:xfrm>
            <a:off x="7719105" y="1371600"/>
            <a:ext cx="3634695" cy="5064868"/>
          </a:xfrm>
          <a:prstGeom prst="rect">
            <a:avLst/>
          </a:prstGeom>
        </p:spPr>
      </p:pic>
      <p:sp>
        <p:nvSpPr>
          <p:cNvPr id="5" name="TextBox 4"/>
          <p:cNvSpPr txBox="1"/>
          <p:nvPr/>
        </p:nvSpPr>
        <p:spPr>
          <a:xfrm>
            <a:off x="1242060" y="2438400"/>
            <a:ext cx="3665220" cy="646331"/>
          </a:xfrm>
          <a:prstGeom prst="rect">
            <a:avLst/>
          </a:prstGeom>
          <a:noFill/>
        </p:spPr>
        <p:txBody>
          <a:bodyPr wrap="square" rtlCol="0">
            <a:spAutoFit/>
          </a:bodyPr>
          <a:lstStyle/>
          <a:p>
            <a:r>
              <a:rPr lang="en-US" dirty="0" smtClean="0"/>
              <a:t>No random access: must traverse level by level to locate the coordinate</a:t>
            </a:r>
          </a:p>
        </p:txBody>
      </p:sp>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saturation sat="0"/>
                    </a14:imgEffect>
                  </a14:imgLayer>
                </a14:imgProps>
              </a:ext>
            </a:extLst>
          </a:blip>
          <a:stretch>
            <a:fillRect/>
          </a:stretch>
        </p:blipFill>
        <p:spPr>
          <a:xfrm>
            <a:off x="6937960" y="1032161"/>
            <a:ext cx="621720" cy="4286599"/>
          </a:xfrm>
          <a:prstGeom prst="rect">
            <a:avLst/>
          </a:prstGeom>
        </p:spPr>
      </p:pic>
      <p:sp>
        <p:nvSpPr>
          <p:cNvPr id="7" name="TextBox 6"/>
          <p:cNvSpPr txBox="1"/>
          <p:nvPr/>
        </p:nvSpPr>
        <p:spPr>
          <a:xfrm>
            <a:off x="9346028" y="2499360"/>
            <a:ext cx="2863604" cy="369332"/>
          </a:xfrm>
          <a:prstGeom prst="rect">
            <a:avLst/>
          </a:prstGeom>
          <a:noFill/>
        </p:spPr>
        <p:txBody>
          <a:bodyPr wrap="none" rtlCol="0">
            <a:spAutoFit/>
          </a:bodyPr>
          <a:lstStyle/>
          <a:p>
            <a:r>
              <a:rPr lang="en-US" dirty="0" smtClean="0"/>
              <a:t>Begin and end of index array</a:t>
            </a:r>
            <a:endParaRPr lang="en-US" dirty="0"/>
          </a:p>
        </p:txBody>
      </p:sp>
    </p:spTree>
    <p:extLst>
      <p:ext uri="{BB962C8B-B14F-4D97-AF65-F5344CB8AC3E}">
        <p14:creationId xmlns:p14="http://schemas.microsoft.com/office/powerpoint/2010/main" val="7565503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smtClean="0"/>
              <a:t>Outline</a:t>
            </a:r>
            <a:endParaRPr lang="en-US" dirty="0"/>
          </a:p>
        </p:txBody>
      </p:sp>
      <p:sp>
        <p:nvSpPr>
          <p:cNvPr id="3" name="Content Placeholder 2"/>
          <p:cNvSpPr>
            <a:spLocks noGrp="1"/>
          </p:cNvSpPr>
          <p:nvPr>
            <p:ph idx="1"/>
          </p:nvPr>
        </p:nvSpPr>
        <p:spPr/>
        <p:txBody>
          <a:bodyPr/>
          <a:lstStyle/>
          <a:p>
            <a:r>
              <a:rPr lang="en-US" dirty="0">
                <a:solidFill>
                  <a:schemeClr val="bg1">
                    <a:lumMod val="75000"/>
                  </a:schemeClr>
                </a:solidFill>
              </a:rPr>
              <a:t>Sparse code and data</a:t>
            </a:r>
          </a:p>
          <a:p>
            <a:r>
              <a:rPr lang="en-US" dirty="0" smtClean="0"/>
              <a:t>Intermedia Representation and Code Generation</a:t>
            </a:r>
          </a:p>
          <a:p>
            <a:r>
              <a:rPr lang="en-US" dirty="0" smtClean="0">
                <a:solidFill>
                  <a:schemeClr val="bg1">
                    <a:lumMod val="75000"/>
                  </a:schemeClr>
                </a:solidFill>
              </a:rPr>
              <a:t>Evaluation</a:t>
            </a:r>
          </a:p>
        </p:txBody>
      </p:sp>
    </p:spTree>
    <p:extLst>
      <p:ext uri="{BB962C8B-B14F-4D97-AF65-F5344CB8AC3E}">
        <p14:creationId xmlns:p14="http://schemas.microsoft.com/office/powerpoint/2010/main" val="7598481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Tensor Algebra Compiler(taco)</a:t>
            </a:r>
            <a:endParaRPr lang="en-US" dirty="0"/>
          </a:p>
        </p:txBody>
      </p:sp>
      <mc:AlternateContent xmlns:mc="http://schemas.openxmlformats.org/markup-compatibility/2006">
        <mc:Choice xmlns:a14="http://schemas.microsoft.com/office/drawing/2010/main" Requires="a14">
          <p:sp>
            <p:nvSpPr>
              <p:cNvPr id="4" name="TextBox 3"/>
              <p:cNvSpPr txBox="1"/>
              <p:nvPr/>
            </p:nvSpPr>
            <p:spPr>
              <a:xfrm>
                <a:off x="1502649" y="1773723"/>
                <a:ext cx="2136803" cy="7645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smtClean="0">
                              <a:latin typeface="Cambria Math" panose="02040503050406030204" pitchFamily="18" charset="0"/>
                            </a:rPr>
                            <m:t>A</m:t>
                          </m:r>
                        </m:e>
                        <m:sub>
                          <m:r>
                            <a:rPr lang="en-US" altLang="zh-CN" b="0" i="1" smtClean="0">
                              <a:latin typeface="Cambria Math" panose="02040503050406030204" pitchFamily="18" charset="0"/>
                            </a:rPr>
                            <m:t>𝑖𝑗</m:t>
                          </m:r>
                        </m:sub>
                      </m:sSub>
                      <m:r>
                        <a:rPr lang="en-US" altLang="zh-CN" b="0" i="1" smtClean="0">
                          <a:latin typeface="Cambria Math" panose="02040503050406030204" pitchFamily="18" charset="0"/>
                        </a:rPr>
                        <m:t>=</m:t>
                      </m:r>
                      <m:nary>
                        <m:naryPr>
                          <m:chr m:val="∑"/>
                          <m:supHide m:val="on"/>
                          <m:ctrlPr>
                            <a:rPr lang="en-US" altLang="zh-CN" b="0" i="1" smtClean="0">
                              <a:latin typeface="Cambria Math" panose="02040503050406030204" pitchFamily="18" charset="0"/>
                            </a:rPr>
                          </m:ctrlPr>
                        </m:naryPr>
                        <m:sub>
                          <m:r>
                            <m:rPr>
                              <m:brk m:alnAt="7"/>
                            </m:rPr>
                            <a:rPr lang="en-US" altLang="zh-CN" b="0" i="1" smtClean="0">
                              <a:latin typeface="Cambria Math" panose="02040503050406030204" pitchFamily="18" charset="0"/>
                            </a:rPr>
                            <m:t>𝑘</m:t>
                          </m:r>
                        </m:sub>
                        <m:sup/>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𝐵</m:t>
                              </m:r>
                            </m:e>
                            <m:sub>
                              <m:r>
                                <a:rPr lang="en-US" altLang="zh-CN" b="0" i="1" smtClean="0">
                                  <a:latin typeface="Cambria Math" panose="02040503050406030204" pitchFamily="18" charset="0"/>
                                </a:rPr>
                                <m:t>𝑖𝑗𝑘</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e>
                      </m:nary>
                    </m:oMath>
                  </m:oMathPara>
                </a14:m>
                <a:endParaRPr lang="en-US" dirty="0"/>
              </a:p>
            </p:txBody>
          </p:sp>
        </mc:Choice>
        <mc:Fallback>
          <p:sp>
            <p:nvSpPr>
              <p:cNvPr id="4" name="TextBox 3"/>
              <p:cNvSpPr txBox="1">
                <a:spLocks noRot="1" noChangeAspect="1" noMove="1" noResize="1" noEditPoints="1" noAdjustHandles="1" noChangeArrowheads="1" noChangeShapeType="1" noTextEdit="1"/>
              </p:cNvSpPr>
              <p:nvPr/>
            </p:nvSpPr>
            <p:spPr>
              <a:xfrm>
                <a:off x="1502649" y="1773723"/>
                <a:ext cx="2136803" cy="764505"/>
              </a:xfrm>
              <a:prstGeom prst="rect">
                <a:avLst/>
              </a:prstGeom>
              <a:blipFill>
                <a:blip r:embed="rId2"/>
                <a:stretch>
                  <a:fillRect/>
                </a:stretch>
              </a:blipFill>
            </p:spPr>
            <p:txBody>
              <a:bodyPr/>
              <a:lstStyle/>
              <a:p>
                <a:r>
                  <a:rPr lang="en-US">
                    <a:noFill/>
                  </a:rPr>
                  <a:t> </a:t>
                </a:r>
              </a:p>
            </p:txBody>
          </p:sp>
        </mc:Fallback>
      </mc:AlternateContent>
      <p:sp>
        <p:nvSpPr>
          <p:cNvPr id="5" name="Rectangle 4"/>
          <p:cNvSpPr/>
          <p:nvPr/>
        </p:nvSpPr>
        <p:spPr>
          <a:xfrm>
            <a:off x="4411980" y="2011680"/>
            <a:ext cx="3017520" cy="314706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p:cNvSpPr txBox="1"/>
              <p:nvPr/>
            </p:nvSpPr>
            <p:spPr>
              <a:xfrm>
                <a:off x="1066800" y="3866495"/>
                <a:ext cx="2741456" cy="923330"/>
              </a:xfrm>
              <a:prstGeom prst="rect">
                <a:avLst/>
              </a:prstGeom>
              <a:noFill/>
            </p:spPr>
            <p:txBody>
              <a:bodyPr wrap="none" rtlCol="0">
                <a:spAutoFit/>
              </a:bodyPr>
              <a:lstStyle/>
              <a:p>
                <a:r>
                  <a:rPr lang="en-US" dirty="0" smtClean="0"/>
                  <a:t>A</a:t>
                </a:r>
                <a:r>
                  <a:rPr lang="en-US" dirty="0" smtClean="0">
                    <a:sym typeface="Wingdings" panose="05000000000000000000" pitchFamily="2" charset="2"/>
                  </a:rPr>
                  <a:t>:</a:t>
                </a:r>
                <a14:m>
                  <m:oMath xmlns:m="http://schemas.openxmlformats.org/officeDocument/2006/math">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𝑑𝑒𝑛𝑠𝑒</m:t>
                    </m:r>
                    <m:r>
                      <a:rPr lang="en-US" b="0" i="1" smtClean="0">
                        <a:latin typeface="Cambria Math" panose="02040503050406030204" pitchFamily="18" charset="0"/>
                        <a:sym typeface="Wingdings" panose="05000000000000000000" pitchFamily="2" charset="2"/>
                      </a:rPr>
                      <m:t>, </m:t>
                    </m:r>
                    <m:r>
                      <a:rPr lang="en-US" b="0" i="1" smtClean="0">
                        <a:latin typeface="Cambria Math" panose="02040503050406030204" pitchFamily="18" charset="0"/>
                        <a:sym typeface="Wingdings" panose="05000000000000000000" pitchFamily="2" charset="2"/>
                      </a:rPr>
                      <m:t>𝑑𝑒𝑛𝑠𝑒</m:t>
                    </m:r>
                    <m:r>
                      <a:rPr lang="en-US" b="0" i="1" smtClean="0">
                        <a:latin typeface="Cambria Math" panose="02040503050406030204" pitchFamily="18" charset="0"/>
                        <a:sym typeface="Wingdings" panose="05000000000000000000" pitchFamily="2" charset="2"/>
                      </a:rPr>
                      <m:t>)</m:t>
                    </m:r>
                  </m:oMath>
                </a14:m>
                <a:endParaRPr lang="en-US" dirty="0" smtClean="0"/>
              </a:p>
              <a:p>
                <a:r>
                  <a:rPr lang="en-US" dirty="0" smtClean="0"/>
                  <a:t>B</a:t>
                </a:r>
                <a:r>
                  <a:rPr lang="en-US" dirty="0" smtClean="0">
                    <a:sym typeface="Wingdings" panose="05000000000000000000" pitchFamily="2" charset="2"/>
                  </a:rPr>
                  <a:t>:</a:t>
                </a:r>
                <a14:m>
                  <m:oMath xmlns:m="http://schemas.openxmlformats.org/officeDocument/2006/math">
                    <m:d>
                      <m:dPr>
                        <m:ctrlPr>
                          <a:rPr lang="en-US" b="0" i="1" smtClean="0">
                            <a:latin typeface="Cambria Math" panose="02040503050406030204" pitchFamily="18" charset="0"/>
                            <a:sym typeface="Wingdings" panose="05000000000000000000" pitchFamily="2" charset="2"/>
                          </a:rPr>
                        </m:ctrlPr>
                      </m:dPr>
                      <m:e>
                        <m:r>
                          <a:rPr lang="en-US" b="0" i="1" smtClean="0">
                            <a:latin typeface="Cambria Math" panose="02040503050406030204" pitchFamily="18" charset="0"/>
                            <a:sym typeface="Wingdings" panose="05000000000000000000" pitchFamily="2" charset="2"/>
                          </a:rPr>
                          <m:t>𝑑𝑒𝑛𝑠𝑒</m:t>
                        </m:r>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𝑠𝑝𝑎𝑟𝑠𝑒</m:t>
                        </m:r>
                        <m:r>
                          <a:rPr lang="en-US" b="0" i="1" smtClean="0">
                            <a:latin typeface="Cambria Math" panose="02040503050406030204" pitchFamily="18" charset="0"/>
                            <a:sym typeface="Wingdings" panose="05000000000000000000" pitchFamily="2" charset="2"/>
                          </a:rPr>
                          <m:t>, </m:t>
                        </m:r>
                        <m:r>
                          <a:rPr lang="en-US" b="0" i="1" smtClean="0">
                            <a:latin typeface="Cambria Math" panose="02040503050406030204" pitchFamily="18" charset="0"/>
                            <a:sym typeface="Wingdings" panose="05000000000000000000" pitchFamily="2" charset="2"/>
                          </a:rPr>
                          <m:t>𝑠𝑝𝑎𝑟𝑠𝑒</m:t>
                        </m:r>
                      </m:e>
                    </m:d>
                  </m:oMath>
                </a14:m>
                <a:endParaRPr lang="en-US" b="0" dirty="0" smtClean="0">
                  <a:sym typeface="Wingdings" panose="05000000000000000000" pitchFamily="2" charset="2"/>
                </a:endParaRPr>
              </a:p>
              <a:p>
                <a:r>
                  <a:rPr lang="en-US" dirty="0" smtClean="0"/>
                  <a:t>c:</a:t>
                </a:r>
                <a14:m>
                  <m:oMath xmlns:m="http://schemas.openxmlformats.org/officeDocument/2006/math">
                    <m:r>
                      <a:rPr lang="en-US" b="0" i="0" smtClean="0">
                        <a:latin typeface="Cambria Math" panose="02040503050406030204" pitchFamily="18" charset="0"/>
                      </a:rPr>
                      <m:t>(</m:t>
                    </m:r>
                    <m:r>
                      <a:rPr lang="en-US" b="0" i="1" smtClean="0">
                        <a:latin typeface="Cambria Math" panose="02040503050406030204" pitchFamily="18" charset="0"/>
                      </a:rPr>
                      <m:t>𝑠𝑝𝑎𝑟𝑠𝑒</m:t>
                    </m:r>
                    <m:r>
                      <a:rPr lang="en-US" b="0" i="1" smtClean="0">
                        <a:latin typeface="Cambria Math" panose="02040503050406030204" pitchFamily="18" charset="0"/>
                      </a:rPr>
                      <m:t>)</m:t>
                    </m:r>
                  </m:oMath>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1066800" y="3866495"/>
                <a:ext cx="2741456" cy="923330"/>
              </a:xfrm>
              <a:prstGeom prst="rect">
                <a:avLst/>
              </a:prstGeom>
              <a:blipFill>
                <a:blip r:embed="rId3"/>
                <a:stretch>
                  <a:fillRect l="-1778" t="-3289" b="-9211"/>
                </a:stretch>
              </a:blipFill>
            </p:spPr>
            <p:txBody>
              <a:bodyPr/>
              <a:lstStyle/>
              <a:p>
                <a:r>
                  <a:rPr lang="en-US">
                    <a:noFill/>
                  </a:rPr>
                  <a:t> </a:t>
                </a:r>
              </a:p>
            </p:txBody>
          </p:sp>
        </mc:Fallback>
      </mc:AlternateContent>
      <p:sp>
        <p:nvSpPr>
          <p:cNvPr id="7" name="TextBox 6"/>
          <p:cNvSpPr txBox="1"/>
          <p:nvPr/>
        </p:nvSpPr>
        <p:spPr>
          <a:xfrm>
            <a:off x="5644907" y="1508564"/>
            <a:ext cx="587084" cy="369332"/>
          </a:xfrm>
          <a:prstGeom prst="rect">
            <a:avLst/>
          </a:prstGeom>
          <a:noFill/>
        </p:spPr>
        <p:txBody>
          <a:bodyPr wrap="none" rtlCol="0">
            <a:spAutoFit/>
          </a:bodyPr>
          <a:lstStyle/>
          <a:p>
            <a:r>
              <a:rPr lang="en-US" dirty="0" smtClean="0"/>
              <a:t>taco</a:t>
            </a:r>
            <a:endParaRPr lang="en-US" dirty="0"/>
          </a:p>
        </p:txBody>
      </p:sp>
      <p:cxnSp>
        <p:nvCxnSpPr>
          <p:cNvPr id="9" name="Straight Arrow Connector 8"/>
          <p:cNvCxnSpPr>
            <a:stCxn id="4" idx="3"/>
            <a:endCxn id="5" idx="1"/>
          </p:cNvCxnSpPr>
          <p:nvPr/>
        </p:nvCxnSpPr>
        <p:spPr>
          <a:xfrm>
            <a:off x="3639452" y="2155976"/>
            <a:ext cx="772528" cy="14292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6" idx="3"/>
            <a:endCxn id="5" idx="1"/>
          </p:cNvCxnSpPr>
          <p:nvPr/>
        </p:nvCxnSpPr>
        <p:spPr>
          <a:xfrm flipV="1">
            <a:off x="3808256" y="3585210"/>
            <a:ext cx="603724" cy="7429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5" idx="3"/>
          </p:cNvCxnSpPr>
          <p:nvPr/>
        </p:nvCxnSpPr>
        <p:spPr>
          <a:xfrm flipV="1">
            <a:off x="7429500" y="3489960"/>
            <a:ext cx="746760" cy="952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rot="3533515">
            <a:off x="3317024" y="2479874"/>
            <a:ext cx="1490921" cy="307777"/>
          </a:xfrm>
          <a:prstGeom prst="rect">
            <a:avLst/>
          </a:prstGeom>
          <a:noFill/>
        </p:spPr>
        <p:txBody>
          <a:bodyPr wrap="none" rtlCol="0">
            <a:spAutoFit/>
          </a:bodyPr>
          <a:lstStyle/>
          <a:p>
            <a:r>
              <a:rPr lang="en-US" sz="1400" dirty="0" smtClean="0"/>
              <a:t>Tensor expression</a:t>
            </a:r>
            <a:endParaRPr lang="en-US" sz="1400" dirty="0"/>
          </a:p>
        </p:txBody>
      </p:sp>
      <p:sp>
        <p:nvSpPr>
          <p:cNvPr id="19" name="TextBox 18"/>
          <p:cNvSpPr txBox="1"/>
          <p:nvPr/>
        </p:nvSpPr>
        <p:spPr>
          <a:xfrm rot="18345800">
            <a:off x="3761255" y="3960912"/>
            <a:ext cx="751488" cy="307777"/>
          </a:xfrm>
          <a:prstGeom prst="rect">
            <a:avLst/>
          </a:prstGeom>
          <a:noFill/>
        </p:spPr>
        <p:txBody>
          <a:bodyPr wrap="none" rtlCol="0">
            <a:spAutoFit/>
          </a:bodyPr>
          <a:lstStyle/>
          <a:p>
            <a:r>
              <a:rPr lang="en-US" sz="1400" dirty="0" smtClean="0"/>
              <a:t>formats</a:t>
            </a:r>
            <a:endParaRPr lang="en-US" sz="1400" dirty="0"/>
          </a:p>
        </p:txBody>
      </p:sp>
      <p:sp>
        <p:nvSpPr>
          <p:cNvPr id="20" name="TextBox 19"/>
          <p:cNvSpPr txBox="1"/>
          <p:nvPr/>
        </p:nvSpPr>
        <p:spPr>
          <a:xfrm>
            <a:off x="7545554" y="3182183"/>
            <a:ext cx="673711" cy="307777"/>
          </a:xfrm>
          <a:prstGeom prst="rect">
            <a:avLst/>
          </a:prstGeom>
          <a:noFill/>
        </p:spPr>
        <p:txBody>
          <a:bodyPr wrap="none" rtlCol="0">
            <a:spAutoFit/>
          </a:bodyPr>
          <a:lstStyle/>
          <a:p>
            <a:r>
              <a:rPr lang="en-US" sz="1400" dirty="0" smtClean="0"/>
              <a:t>C code</a:t>
            </a:r>
            <a:endParaRPr lang="en-US" sz="1400" dirty="0"/>
          </a:p>
        </p:txBody>
      </p:sp>
      <p:pic>
        <p:nvPicPr>
          <p:cNvPr id="21" name="Picture 20"/>
          <p:cNvPicPr>
            <a:picLocks noChangeAspect="1"/>
          </p:cNvPicPr>
          <p:nvPr/>
        </p:nvPicPr>
        <p:blipFill>
          <a:blip r:embed="rId4"/>
          <a:stretch>
            <a:fillRect/>
          </a:stretch>
        </p:blipFill>
        <p:spPr>
          <a:xfrm>
            <a:off x="8471677" y="1214735"/>
            <a:ext cx="3144830" cy="5303520"/>
          </a:xfrm>
          <a:prstGeom prst="rect">
            <a:avLst/>
          </a:prstGeom>
        </p:spPr>
      </p:pic>
      <p:sp>
        <p:nvSpPr>
          <p:cNvPr id="34" name="Rectangle 33"/>
          <p:cNvSpPr/>
          <p:nvPr/>
        </p:nvSpPr>
        <p:spPr>
          <a:xfrm>
            <a:off x="4671059" y="2538228"/>
            <a:ext cx="1180127" cy="225159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Iteration Graph IR</a:t>
            </a:r>
            <a:endParaRPr lang="en-US" sz="1600" dirty="0"/>
          </a:p>
        </p:txBody>
      </p:sp>
      <p:sp>
        <p:nvSpPr>
          <p:cNvPr id="35" name="Rectangle 34"/>
          <p:cNvSpPr/>
          <p:nvPr/>
        </p:nvSpPr>
        <p:spPr>
          <a:xfrm>
            <a:off x="6059784" y="2538228"/>
            <a:ext cx="1180127" cy="225159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Code Generation</a:t>
            </a:r>
            <a:endParaRPr lang="en-US" sz="1600" dirty="0"/>
          </a:p>
        </p:txBody>
      </p:sp>
      <p:cxnSp>
        <p:nvCxnSpPr>
          <p:cNvPr id="36" name="Straight Arrow Connector 35"/>
          <p:cNvCxnSpPr>
            <a:stCxn id="34" idx="3"/>
            <a:endCxn id="35" idx="1"/>
          </p:cNvCxnSpPr>
          <p:nvPr/>
        </p:nvCxnSpPr>
        <p:spPr>
          <a:xfrm>
            <a:off x="5851186" y="3664027"/>
            <a:ext cx="20859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6214821" y="4097120"/>
            <a:ext cx="845820" cy="584775"/>
          </a:xfrm>
          <a:prstGeom prst="rect">
            <a:avLst/>
          </a:prstGeom>
          <a:solidFill>
            <a:schemeClr val="accent6"/>
          </a:solidFill>
          <a:ln>
            <a:solidFill>
              <a:schemeClr val="accent6"/>
            </a:solidFill>
          </a:ln>
        </p:spPr>
        <p:txBody>
          <a:bodyPr wrap="square" rtlCol="0">
            <a:spAutoFit/>
          </a:bodyPr>
          <a:lstStyle/>
          <a:p>
            <a:pPr algn="ctr"/>
            <a:r>
              <a:rPr lang="en-US" sz="1600" dirty="0" smtClean="0">
                <a:solidFill>
                  <a:schemeClr val="bg1"/>
                </a:solidFill>
              </a:rPr>
              <a:t>Merge lattice</a:t>
            </a:r>
            <a:endParaRPr lang="en-US" sz="1600" dirty="0">
              <a:solidFill>
                <a:schemeClr val="bg1"/>
              </a:solidFill>
            </a:endParaRPr>
          </a:p>
        </p:txBody>
      </p:sp>
    </p:spTree>
    <p:extLst>
      <p:ext uri="{BB962C8B-B14F-4D97-AF65-F5344CB8AC3E}">
        <p14:creationId xmlns:p14="http://schemas.microsoft.com/office/powerpoint/2010/main" val="8291904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Sparse iteration spaces and iteration Graphs</a:t>
            </a:r>
            <a:endParaRPr lang="en-US" dirty="0"/>
          </a:p>
        </p:txBody>
      </p:sp>
      <mc:AlternateContent xmlns:mc="http://schemas.openxmlformats.org/markup-compatibility/2006">
        <mc:Choice xmlns:a14="http://schemas.microsoft.com/office/drawing/2010/main" Requires="a14">
          <p:sp>
            <p:nvSpPr>
              <p:cNvPr id="4" name="TextBox 3"/>
              <p:cNvSpPr txBox="1"/>
              <p:nvPr/>
            </p:nvSpPr>
            <p:spPr>
              <a:xfrm>
                <a:off x="4946889" y="1453683"/>
                <a:ext cx="2136803" cy="7645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smtClean="0">
                              <a:latin typeface="Cambria Math" panose="02040503050406030204" pitchFamily="18" charset="0"/>
                            </a:rPr>
                            <m:t>A</m:t>
                          </m:r>
                        </m:e>
                        <m:sub>
                          <m:r>
                            <a:rPr lang="en-US" altLang="zh-CN" b="0" i="1" smtClean="0">
                              <a:latin typeface="Cambria Math" panose="02040503050406030204" pitchFamily="18" charset="0"/>
                            </a:rPr>
                            <m:t>𝑖𝑗</m:t>
                          </m:r>
                        </m:sub>
                      </m:sSub>
                      <m:r>
                        <a:rPr lang="en-US" altLang="zh-CN" b="0" i="1" smtClean="0">
                          <a:latin typeface="Cambria Math" panose="02040503050406030204" pitchFamily="18" charset="0"/>
                        </a:rPr>
                        <m:t>=</m:t>
                      </m:r>
                      <m:nary>
                        <m:naryPr>
                          <m:chr m:val="∑"/>
                          <m:supHide m:val="on"/>
                          <m:ctrlPr>
                            <a:rPr lang="en-US" altLang="zh-CN" b="0" i="1" smtClean="0">
                              <a:latin typeface="Cambria Math" panose="02040503050406030204" pitchFamily="18" charset="0"/>
                            </a:rPr>
                          </m:ctrlPr>
                        </m:naryPr>
                        <m:sub>
                          <m:r>
                            <m:rPr>
                              <m:brk m:alnAt="7"/>
                            </m:rPr>
                            <a:rPr lang="en-US" altLang="zh-CN" b="0" i="1" smtClean="0">
                              <a:latin typeface="Cambria Math" panose="02040503050406030204" pitchFamily="18" charset="0"/>
                            </a:rPr>
                            <m:t>𝑘</m:t>
                          </m:r>
                        </m:sub>
                        <m:sup/>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𝐵</m:t>
                              </m:r>
                            </m:e>
                            <m:sub>
                              <m:r>
                                <a:rPr lang="en-US" altLang="zh-CN" b="0" i="1" smtClean="0">
                                  <a:latin typeface="Cambria Math" panose="02040503050406030204" pitchFamily="18" charset="0"/>
                                </a:rPr>
                                <m:t>𝑖𝑗𝑘</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e>
                      </m:nary>
                    </m:oMath>
                  </m:oMathPara>
                </a14:m>
                <a:endParaRPr lang="en-US" dirty="0"/>
              </a:p>
            </p:txBody>
          </p:sp>
        </mc:Choice>
        <mc:Fallback>
          <p:sp>
            <p:nvSpPr>
              <p:cNvPr id="4" name="TextBox 3"/>
              <p:cNvSpPr txBox="1">
                <a:spLocks noRot="1" noChangeAspect="1" noMove="1" noResize="1" noEditPoints="1" noAdjustHandles="1" noChangeArrowheads="1" noChangeShapeType="1" noTextEdit="1"/>
              </p:cNvSpPr>
              <p:nvPr/>
            </p:nvSpPr>
            <p:spPr>
              <a:xfrm>
                <a:off x="4946889" y="1453683"/>
                <a:ext cx="2136803" cy="764505"/>
              </a:xfrm>
              <a:prstGeom prst="rect">
                <a:avLst/>
              </a:prstGeom>
              <a:blipFill>
                <a:blip r:embed="rId3"/>
                <a:stretch>
                  <a:fillRect/>
                </a:stretch>
              </a:blipFill>
            </p:spPr>
            <p:txBody>
              <a:bodyPr/>
              <a:lstStyle/>
              <a:p>
                <a:r>
                  <a:rPr lang="en-US">
                    <a:noFill/>
                  </a:rPr>
                  <a:t> </a:t>
                </a:r>
              </a:p>
            </p:txBody>
          </p:sp>
        </mc:Fallback>
      </mc:AlternateContent>
      <p:cxnSp>
        <p:nvCxnSpPr>
          <p:cNvPr id="7" name="Straight Arrow Connector 6"/>
          <p:cNvCxnSpPr/>
          <p:nvPr/>
        </p:nvCxnSpPr>
        <p:spPr>
          <a:xfrm flipV="1">
            <a:off x="5274416" y="5078127"/>
            <a:ext cx="129540" cy="643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5274416" y="4434237"/>
            <a:ext cx="15240" cy="1287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5289656" y="5718207"/>
            <a:ext cx="12725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5577840" y="4770118"/>
            <a:ext cx="2339340" cy="962024"/>
            <a:chOff x="2171700" y="3764281"/>
            <a:chExt cx="1630680" cy="723898"/>
          </a:xfrm>
          <a:scene3d>
            <a:camera prst="perspectiveRelaxed" fov="4500000"/>
            <a:lightRig rig="threePt" dir="t"/>
          </a:scene3d>
        </p:grpSpPr>
        <p:sp>
          <p:nvSpPr>
            <p:cNvPr id="15" name="Rectangle 14"/>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6" name="Rectangle 15"/>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80</a:t>
              </a:r>
              <a:endParaRPr lang="en-US" sz="1600" dirty="0"/>
            </a:p>
          </p:txBody>
        </p:sp>
        <p:sp>
          <p:nvSpPr>
            <p:cNvPr id="17" name="Rectangle 16"/>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20</a:t>
              </a:r>
              <a:endParaRPr lang="en-US" sz="1600" dirty="0"/>
            </a:p>
          </p:txBody>
        </p:sp>
        <p:sp>
          <p:nvSpPr>
            <p:cNvPr id="18" name="Rectangle 17"/>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60</a:t>
              </a:r>
              <a:endParaRPr lang="en-US" sz="1600" dirty="0"/>
            </a:p>
          </p:txBody>
        </p:sp>
        <p:sp>
          <p:nvSpPr>
            <p:cNvPr id="20" name="Rectangle 1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21" name="Rectangle 20"/>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22" name="Rectangle 2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23" name="Rectangle 22"/>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66" name="Group 65"/>
          <p:cNvGrpSpPr/>
          <p:nvPr/>
        </p:nvGrpSpPr>
        <p:grpSpPr>
          <a:xfrm>
            <a:off x="5577840" y="4045260"/>
            <a:ext cx="2339340" cy="962024"/>
            <a:chOff x="2171700" y="3764281"/>
            <a:chExt cx="1630680" cy="723898"/>
          </a:xfrm>
          <a:scene3d>
            <a:camera prst="perspectiveRelaxed" fov="4500000"/>
            <a:lightRig rig="threePt" dir="t"/>
          </a:scene3d>
        </p:grpSpPr>
        <p:sp>
          <p:nvSpPr>
            <p:cNvPr id="67" name="Rectangle 66"/>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8" name="Rectangle 67"/>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9" name="Rectangle 68"/>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0" name="Rectangle 69"/>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1" name="Rectangle 70"/>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2" name="Rectangle 71"/>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3" name="Rectangle 72"/>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4" name="Rectangle 73"/>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75" name="Group 74"/>
          <p:cNvGrpSpPr/>
          <p:nvPr/>
        </p:nvGrpSpPr>
        <p:grpSpPr>
          <a:xfrm>
            <a:off x="5577840" y="3261360"/>
            <a:ext cx="2339340" cy="962024"/>
            <a:chOff x="2171700" y="3764281"/>
            <a:chExt cx="1630680" cy="723898"/>
          </a:xfrm>
          <a:scene3d>
            <a:camera prst="perspectiveRelaxed" fov="4500000"/>
            <a:lightRig rig="threePt" dir="t"/>
          </a:scene3d>
        </p:grpSpPr>
        <p:sp>
          <p:nvSpPr>
            <p:cNvPr id="76" name="Rectangle 75"/>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7" name="Rectangle 76"/>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8" name="Rectangle 77"/>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9" name="Rectangle 78"/>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80" name="Rectangle 7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30</a:t>
              </a:r>
              <a:endParaRPr lang="en-US" sz="1600" dirty="0"/>
            </a:p>
          </p:txBody>
        </p:sp>
        <p:sp>
          <p:nvSpPr>
            <p:cNvPr id="81" name="Rectangle 80"/>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82" name="Rectangle 8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40</a:t>
              </a:r>
              <a:endParaRPr lang="en-US" sz="1600" dirty="0"/>
            </a:p>
          </p:txBody>
        </p:sp>
        <p:sp>
          <p:nvSpPr>
            <p:cNvPr id="83" name="Rectangle 82"/>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50</a:t>
              </a:r>
              <a:endParaRPr lang="en-US" sz="1600" dirty="0"/>
            </a:p>
          </p:txBody>
        </p:sp>
      </p:grpSp>
      <p:sp>
        <p:nvSpPr>
          <p:cNvPr id="84" name="TextBox 83"/>
          <p:cNvSpPr txBox="1"/>
          <p:nvPr/>
        </p:nvSpPr>
        <p:spPr>
          <a:xfrm>
            <a:off x="5011541" y="4480702"/>
            <a:ext cx="237566" cy="369332"/>
          </a:xfrm>
          <a:prstGeom prst="rect">
            <a:avLst/>
          </a:prstGeom>
          <a:noFill/>
        </p:spPr>
        <p:txBody>
          <a:bodyPr wrap="none" rtlCol="0">
            <a:spAutoFit/>
          </a:bodyPr>
          <a:lstStyle/>
          <a:p>
            <a:r>
              <a:rPr lang="en-US" altLang="zh-CN" dirty="0" err="1" smtClean="0"/>
              <a:t>i</a:t>
            </a:r>
            <a:endParaRPr lang="en-US" dirty="0"/>
          </a:p>
        </p:txBody>
      </p:sp>
      <p:sp>
        <p:nvSpPr>
          <p:cNvPr id="85" name="TextBox 84"/>
          <p:cNvSpPr txBox="1"/>
          <p:nvPr/>
        </p:nvSpPr>
        <p:spPr>
          <a:xfrm>
            <a:off x="5285173" y="5164211"/>
            <a:ext cx="239168" cy="369332"/>
          </a:xfrm>
          <a:prstGeom prst="rect">
            <a:avLst/>
          </a:prstGeom>
          <a:noFill/>
        </p:spPr>
        <p:txBody>
          <a:bodyPr wrap="none" rtlCol="0">
            <a:spAutoFit/>
          </a:bodyPr>
          <a:lstStyle/>
          <a:p>
            <a:r>
              <a:rPr lang="en-US" altLang="zh-CN" dirty="0" err="1"/>
              <a:t>j</a:t>
            </a:r>
            <a:endParaRPr lang="en-US" dirty="0"/>
          </a:p>
        </p:txBody>
      </p:sp>
      <p:sp>
        <p:nvSpPr>
          <p:cNvPr id="86" name="TextBox 85"/>
          <p:cNvSpPr txBox="1"/>
          <p:nvPr/>
        </p:nvSpPr>
        <p:spPr>
          <a:xfrm>
            <a:off x="5682351" y="5638616"/>
            <a:ext cx="288862" cy="369332"/>
          </a:xfrm>
          <a:prstGeom prst="rect">
            <a:avLst/>
          </a:prstGeom>
          <a:noFill/>
        </p:spPr>
        <p:txBody>
          <a:bodyPr wrap="none" rtlCol="0">
            <a:spAutoFit/>
          </a:bodyPr>
          <a:lstStyle/>
          <a:p>
            <a:r>
              <a:rPr lang="en-US" dirty="0" err="1" smtClean="0"/>
              <a:t>k</a:t>
            </a:r>
            <a:endParaRPr lang="en-US" dirty="0"/>
          </a:p>
        </p:txBody>
      </p:sp>
      <p:cxnSp>
        <p:nvCxnSpPr>
          <p:cNvPr id="87" name="Straight Arrow Connector 86"/>
          <p:cNvCxnSpPr/>
          <p:nvPr/>
        </p:nvCxnSpPr>
        <p:spPr>
          <a:xfrm>
            <a:off x="8729029" y="5718207"/>
            <a:ext cx="22742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9505953" y="5638616"/>
            <a:ext cx="288862" cy="369332"/>
          </a:xfrm>
          <a:prstGeom prst="rect">
            <a:avLst/>
          </a:prstGeom>
          <a:noFill/>
        </p:spPr>
        <p:txBody>
          <a:bodyPr wrap="none" rtlCol="0">
            <a:spAutoFit/>
          </a:bodyPr>
          <a:lstStyle/>
          <a:p>
            <a:r>
              <a:rPr lang="en-US" dirty="0" err="1" smtClean="0"/>
              <a:t>k</a:t>
            </a:r>
            <a:endParaRPr lang="en-US" dirty="0"/>
          </a:p>
        </p:txBody>
      </p:sp>
      <p:grpSp>
        <p:nvGrpSpPr>
          <p:cNvPr id="89" name="Group 88"/>
          <p:cNvGrpSpPr/>
          <p:nvPr/>
        </p:nvGrpSpPr>
        <p:grpSpPr>
          <a:xfrm>
            <a:off x="8729029" y="5283531"/>
            <a:ext cx="2339340" cy="435442"/>
            <a:chOff x="2171700" y="4160520"/>
            <a:chExt cx="1630680" cy="327659"/>
          </a:xfrm>
          <a:solidFill>
            <a:schemeClr val="accent2"/>
          </a:solidFill>
          <a:scene3d>
            <a:camera prst="perspectiveRelaxed" fov="4500000"/>
            <a:lightRig rig="threePt" dir="t"/>
          </a:scene3d>
        </p:grpSpPr>
        <p:sp>
          <p:nvSpPr>
            <p:cNvPr id="90" name="Rectangle 89"/>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91" name="Rectangle 90"/>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92" name="Rectangle 91"/>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93" name="Rectangle 92"/>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mc:AlternateContent xmlns:mc="http://schemas.openxmlformats.org/markup-compatibility/2006">
        <mc:Choice xmlns:a14="http://schemas.microsoft.com/office/drawing/2010/main" Requires="a14">
          <p:sp>
            <p:nvSpPr>
              <p:cNvPr id="47" name="TextBox 46"/>
              <p:cNvSpPr txBox="1"/>
              <p:nvPr/>
            </p:nvSpPr>
            <p:spPr>
              <a:xfrm>
                <a:off x="6725328" y="2692564"/>
                <a:ext cx="37862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altLang="zh-CN" i="1">
                          <a:latin typeface="Cambria Math" panose="02040503050406030204" pitchFamily="18" charset="0"/>
                        </a:rPr>
                        <m:t>B</m:t>
                      </m:r>
                    </m:oMath>
                  </m:oMathPara>
                </a14:m>
                <a:endParaRPr lang="en-US" dirty="0"/>
              </a:p>
            </p:txBody>
          </p:sp>
        </mc:Choice>
        <mc:Fallback>
          <p:sp>
            <p:nvSpPr>
              <p:cNvPr id="47" name="TextBox 46"/>
              <p:cNvSpPr txBox="1">
                <a:spLocks noRot="1" noChangeAspect="1" noMove="1" noResize="1" noEditPoints="1" noAdjustHandles="1" noChangeArrowheads="1" noChangeShapeType="1" noTextEdit="1"/>
              </p:cNvSpPr>
              <p:nvPr/>
            </p:nvSpPr>
            <p:spPr>
              <a:xfrm>
                <a:off x="6725328" y="2692564"/>
                <a:ext cx="378629"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8" name="TextBox 47"/>
              <p:cNvSpPr txBox="1"/>
              <p:nvPr/>
            </p:nvSpPr>
            <p:spPr>
              <a:xfrm>
                <a:off x="9236620" y="2714887"/>
                <a:ext cx="33855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altLang="zh-CN" i="1">
                          <a:latin typeface="Cambria Math" panose="02040503050406030204" pitchFamily="18" charset="0"/>
                        </a:rPr>
                        <m:t>c</m:t>
                      </m:r>
                    </m:oMath>
                  </m:oMathPara>
                </a14:m>
                <a:endParaRPr lang="en-US" dirty="0"/>
              </a:p>
            </p:txBody>
          </p:sp>
        </mc:Choice>
        <mc:Fallback>
          <p:sp>
            <p:nvSpPr>
              <p:cNvPr id="48" name="TextBox 47"/>
              <p:cNvSpPr txBox="1">
                <a:spLocks noRot="1" noChangeAspect="1" noMove="1" noResize="1" noEditPoints="1" noAdjustHandles="1" noChangeArrowheads="1" noChangeShapeType="1" noTextEdit="1"/>
              </p:cNvSpPr>
              <p:nvPr/>
            </p:nvSpPr>
            <p:spPr>
              <a:xfrm>
                <a:off x="9236620" y="2714887"/>
                <a:ext cx="338554" cy="369332"/>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5497799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Sparse iteration spaces and iteration Graphs</a:t>
            </a:r>
            <a:endParaRPr lang="en-US" dirty="0"/>
          </a:p>
        </p:txBody>
      </p:sp>
      <mc:AlternateContent xmlns:mc="http://schemas.openxmlformats.org/markup-compatibility/2006">
        <mc:Choice xmlns:a14="http://schemas.microsoft.com/office/drawing/2010/main" Requires="a14">
          <p:sp>
            <p:nvSpPr>
              <p:cNvPr id="4" name="TextBox 3"/>
              <p:cNvSpPr txBox="1"/>
              <p:nvPr/>
            </p:nvSpPr>
            <p:spPr>
              <a:xfrm>
                <a:off x="4946889" y="1453683"/>
                <a:ext cx="2136803" cy="7645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smtClean="0">
                              <a:latin typeface="Cambria Math" panose="02040503050406030204" pitchFamily="18" charset="0"/>
                            </a:rPr>
                            <m:t>A</m:t>
                          </m:r>
                        </m:e>
                        <m:sub>
                          <m:r>
                            <a:rPr lang="en-US" altLang="zh-CN" b="0" i="1" smtClean="0">
                              <a:latin typeface="Cambria Math" panose="02040503050406030204" pitchFamily="18" charset="0"/>
                            </a:rPr>
                            <m:t>𝑖𝑗</m:t>
                          </m:r>
                        </m:sub>
                      </m:sSub>
                      <m:r>
                        <a:rPr lang="en-US" altLang="zh-CN" b="0" i="1" smtClean="0">
                          <a:latin typeface="Cambria Math" panose="02040503050406030204" pitchFamily="18" charset="0"/>
                        </a:rPr>
                        <m:t>=</m:t>
                      </m:r>
                      <m:nary>
                        <m:naryPr>
                          <m:chr m:val="∑"/>
                          <m:supHide m:val="on"/>
                          <m:ctrlPr>
                            <a:rPr lang="en-US" altLang="zh-CN" b="0" i="1" smtClean="0">
                              <a:latin typeface="Cambria Math" panose="02040503050406030204" pitchFamily="18" charset="0"/>
                            </a:rPr>
                          </m:ctrlPr>
                        </m:naryPr>
                        <m:sub>
                          <m:r>
                            <m:rPr>
                              <m:brk m:alnAt="7"/>
                            </m:rPr>
                            <a:rPr lang="en-US" altLang="zh-CN" b="0" i="1" smtClean="0">
                              <a:latin typeface="Cambria Math" panose="02040503050406030204" pitchFamily="18" charset="0"/>
                            </a:rPr>
                            <m:t>𝑘</m:t>
                          </m:r>
                        </m:sub>
                        <m:sup/>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𝐵</m:t>
                              </m:r>
                            </m:e>
                            <m:sub>
                              <m:r>
                                <a:rPr lang="en-US" altLang="zh-CN" b="0" i="1" smtClean="0">
                                  <a:latin typeface="Cambria Math" panose="02040503050406030204" pitchFamily="18" charset="0"/>
                                </a:rPr>
                                <m:t>𝑖𝑗𝑘</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e>
                      </m:nary>
                    </m:oMath>
                  </m:oMathPara>
                </a14:m>
                <a:endParaRPr lang="en-US" dirty="0"/>
              </a:p>
            </p:txBody>
          </p:sp>
        </mc:Choice>
        <mc:Fallback>
          <p:sp>
            <p:nvSpPr>
              <p:cNvPr id="4" name="TextBox 3"/>
              <p:cNvSpPr txBox="1">
                <a:spLocks noRot="1" noChangeAspect="1" noMove="1" noResize="1" noEditPoints="1" noAdjustHandles="1" noChangeArrowheads="1" noChangeShapeType="1" noTextEdit="1"/>
              </p:cNvSpPr>
              <p:nvPr/>
            </p:nvSpPr>
            <p:spPr>
              <a:xfrm>
                <a:off x="4946889" y="1453683"/>
                <a:ext cx="2136803" cy="764505"/>
              </a:xfrm>
              <a:prstGeom prst="rect">
                <a:avLst/>
              </a:prstGeom>
              <a:blipFill>
                <a:blip r:embed="rId3"/>
                <a:stretch>
                  <a:fillRect/>
                </a:stretch>
              </a:blipFill>
            </p:spPr>
            <p:txBody>
              <a:bodyPr/>
              <a:lstStyle/>
              <a:p>
                <a:r>
                  <a:rPr lang="en-US">
                    <a:noFill/>
                  </a:rPr>
                  <a:t> </a:t>
                </a:r>
              </a:p>
            </p:txBody>
          </p:sp>
        </mc:Fallback>
      </mc:AlternateContent>
      <p:cxnSp>
        <p:nvCxnSpPr>
          <p:cNvPr id="7" name="Straight Arrow Connector 6"/>
          <p:cNvCxnSpPr/>
          <p:nvPr/>
        </p:nvCxnSpPr>
        <p:spPr>
          <a:xfrm flipV="1">
            <a:off x="5274416" y="5078127"/>
            <a:ext cx="129540" cy="643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5274416" y="4434237"/>
            <a:ext cx="15240" cy="1287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5289656" y="5718207"/>
            <a:ext cx="12725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5577840" y="4770118"/>
            <a:ext cx="2339340" cy="962024"/>
            <a:chOff x="2171700" y="3764281"/>
            <a:chExt cx="1630680" cy="723898"/>
          </a:xfrm>
          <a:scene3d>
            <a:camera prst="perspectiveRelaxed" fov="4500000"/>
            <a:lightRig rig="threePt" dir="t"/>
          </a:scene3d>
        </p:grpSpPr>
        <p:sp>
          <p:nvSpPr>
            <p:cNvPr id="15" name="Rectangle 14"/>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6" name="Rectangle 15"/>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80</a:t>
              </a:r>
              <a:endParaRPr lang="en-US" sz="1600" dirty="0"/>
            </a:p>
          </p:txBody>
        </p:sp>
        <p:sp>
          <p:nvSpPr>
            <p:cNvPr id="17" name="Rectangle 16"/>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20</a:t>
              </a:r>
              <a:endParaRPr lang="en-US" sz="1600" dirty="0"/>
            </a:p>
          </p:txBody>
        </p:sp>
        <p:sp>
          <p:nvSpPr>
            <p:cNvPr id="18" name="Rectangle 17"/>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60</a:t>
              </a:r>
              <a:endParaRPr lang="en-US" sz="1600" dirty="0"/>
            </a:p>
          </p:txBody>
        </p:sp>
        <p:sp>
          <p:nvSpPr>
            <p:cNvPr id="20" name="Rectangle 1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21" name="Rectangle 20"/>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22" name="Rectangle 2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23" name="Rectangle 22"/>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66" name="Group 65"/>
          <p:cNvGrpSpPr/>
          <p:nvPr/>
        </p:nvGrpSpPr>
        <p:grpSpPr>
          <a:xfrm>
            <a:off x="5577840" y="4045260"/>
            <a:ext cx="2339340" cy="962024"/>
            <a:chOff x="2171700" y="3764281"/>
            <a:chExt cx="1630680" cy="723898"/>
          </a:xfrm>
          <a:scene3d>
            <a:camera prst="perspectiveRelaxed" fov="4500000"/>
            <a:lightRig rig="threePt" dir="t"/>
          </a:scene3d>
        </p:grpSpPr>
        <p:sp>
          <p:nvSpPr>
            <p:cNvPr id="67" name="Rectangle 66"/>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8" name="Rectangle 67"/>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9" name="Rectangle 68"/>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0" name="Rectangle 69"/>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1" name="Rectangle 70"/>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2" name="Rectangle 71"/>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3" name="Rectangle 72"/>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4" name="Rectangle 73"/>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75" name="Group 74"/>
          <p:cNvGrpSpPr/>
          <p:nvPr/>
        </p:nvGrpSpPr>
        <p:grpSpPr>
          <a:xfrm>
            <a:off x="5577840" y="3261360"/>
            <a:ext cx="2339340" cy="962024"/>
            <a:chOff x="2171700" y="3764281"/>
            <a:chExt cx="1630680" cy="723898"/>
          </a:xfrm>
          <a:scene3d>
            <a:camera prst="perspectiveRelaxed" fov="4500000"/>
            <a:lightRig rig="threePt" dir="t"/>
          </a:scene3d>
        </p:grpSpPr>
        <p:sp>
          <p:nvSpPr>
            <p:cNvPr id="76" name="Rectangle 75"/>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7" name="Rectangle 76"/>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8" name="Rectangle 77"/>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9" name="Rectangle 78"/>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80" name="Rectangle 7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30</a:t>
              </a:r>
              <a:endParaRPr lang="en-US" sz="1600" dirty="0"/>
            </a:p>
          </p:txBody>
        </p:sp>
        <p:sp>
          <p:nvSpPr>
            <p:cNvPr id="81" name="Rectangle 80"/>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82" name="Rectangle 8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40</a:t>
              </a:r>
              <a:endParaRPr lang="en-US" sz="1600" dirty="0"/>
            </a:p>
          </p:txBody>
        </p:sp>
        <p:sp>
          <p:nvSpPr>
            <p:cNvPr id="83" name="Rectangle 82"/>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50</a:t>
              </a:r>
              <a:endParaRPr lang="en-US" sz="1600" dirty="0"/>
            </a:p>
          </p:txBody>
        </p:sp>
      </p:grpSp>
      <p:sp>
        <p:nvSpPr>
          <p:cNvPr id="84" name="TextBox 83"/>
          <p:cNvSpPr txBox="1"/>
          <p:nvPr/>
        </p:nvSpPr>
        <p:spPr>
          <a:xfrm>
            <a:off x="5011541" y="4480702"/>
            <a:ext cx="237566" cy="369332"/>
          </a:xfrm>
          <a:prstGeom prst="rect">
            <a:avLst/>
          </a:prstGeom>
          <a:noFill/>
        </p:spPr>
        <p:txBody>
          <a:bodyPr wrap="none" rtlCol="0">
            <a:spAutoFit/>
          </a:bodyPr>
          <a:lstStyle/>
          <a:p>
            <a:r>
              <a:rPr lang="en-US" altLang="zh-CN" dirty="0" err="1" smtClean="0"/>
              <a:t>i</a:t>
            </a:r>
            <a:endParaRPr lang="en-US" dirty="0"/>
          </a:p>
        </p:txBody>
      </p:sp>
      <p:sp>
        <p:nvSpPr>
          <p:cNvPr id="85" name="TextBox 84"/>
          <p:cNvSpPr txBox="1"/>
          <p:nvPr/>
        </p:nvSpPr>
        <p:spPr>
          <a:xfrm>
            <a:off x="5285173" y="5164211"/>
            <a:ext cx="239168" cy="369332"/>
          </a:xfrm>
          <a:prstGeom prst="rect">
            <a:avLst/>
          </a:prstGeom>
          <a:noFill/>
        </p:spPr>
        <p:txBody>
          <a:bodyPr wrap="none" rtlCol="0">
            <a:spAutoFit/>
          </a:bodyPr>
          <a:lstStyle/>
          <a:p>
            <a:r>
              <a:rPr lang="en-US" altLang="zh-CN" dirty="0" err="1"/>
              <a:t>j</a:t>
            </a:r>
            <a:endParaRPr lang="en-US" dirty="0"/>
          </a:p>
        </p:txBody>
      </p:sp>
      <p:sp>
        <p:nvSpPr>
          <p:cNvPr id="86" name="TextBox 85"/>
          <p:cNvSpPr txBox="1"/>
          <p:nvPr/>
        </p:nvSpPr>
        <p:spPr>
          <a:xfrm>
            <a:off x="5682351" y="5638616"/>
            <a:ext cx="288862" cy="369332"/>
          </a:xfrm>
          <a:prstGeom prst="rect">
            <a:avLst/>
          </a:prstGeom>
          <a:noFill/>
        </p:spPr>
        <p:txBody>
          <a:bodyPr wrap="none" rtlCol="0">
            <a:spAutoFit/>
          </a:bodyPr>
          <a:lstStyle/>
          <a:p>
            <a:r>
              <a:rPr lang="en-US" dirty="0" err="1" smtClean="0"/>
              <a:t>k</a:t>
            </a:r>
            <a:endParaRPr lang="en-US" dirty="0"/>
          </a:p>
        </p:txBody>
      </p:sp>
      <p:cxnSp>
        <p:nvCxnSpPr>
          <p:cNvPr id="87" name="Straight Arrow Connector 86"/>
          <p:cNvCxnSpPr/>
          <p:nvPr/>
        </p:nvCxnSpPr>
        <p:spPr>
          <a:xfrm>
            <a:off x="8729029" y="5718207"/>
            <a:ext cx="22742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9505953" y="5638616"/>
            <a:ext cx="288862" cy="369332"/>
          </a:xfrm>
          <a:prstGeom prst="rect">
            <a:avLst/>
          </a:prstGeom>
          <a:noFill/>
        </p:spPr>
        <p:txBody>
          <a:bodyPr wrap="none" rtlCol="0">
            <a:spAutoFit/>
          </a:bodyPr>
          <a:lstStyle/>
          <a:p>
            <a:r>
              <a:rPr lang="en-US" dirty="0" err="1" smtClean="0"/>
              <a:t>k</a:t>
            </a:r>
            <a:endParaRPr lang="en-US" dirty="0"/>
          </a:p>
        </p:txBody>
      </p:sp>
      <p:grpSp>
        <p:nvGrpSpPr>
          <p:cNvPr id="52" name="Group 51"/>
          <p:cNvGrpSpPr/>
          <p:nvPr/>
        </p:nvGrpSpPr>
        <p:grpSpPr>
          <a:xfrm>
            <a:off x="8729029" y="4783099"/>
            <a:ext cx="2339340" cy="962024"/>
            <a:chOff x="2171700" y="3764281"/>
            <a:chExt cx="1630680" cy="723898"/>
          </a:xfrm>
          <a:solidFill>
            <a:schemeClr val="accent2"/>
          </a:solidFill>
          <a:scene3d>
            <a:camera prst="perspectiveRelaxed" fov="4500000"/>
            <a:lightRig rig="threePt" dir="t"/>
          </a:scene3d>
        </p:grpSpPr>
        <p:sp>
          <p:nvSpPr>
            <p:cNvPr id="53" name="Rectangle 52"/>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54" name="Rectangle 53"/>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55" name="Rectangle 54"/>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56" name="Rectangle 55"/>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57" name="Rectangle 56"/>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58" name="Rectangle 57"/>
            <p:cNvSpPr/>
            <p:nvPr/>
          </p:nvSpPr>
          <p:spPr>
            <a:xfrm>
              <a:off x="261112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59" name="Rectangle 58"/>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60" name="Rectangle 59"/>
            <p:cNvSpPr/>
            <p:nvPr/>
          </p:nvSpPr>
          <p:spPr>
            <a:xfrm>
              <a:off x="348996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61" name="Group 60"/>
          <p:cNvGrpSpPr/>
          <p:nvPr/>
        </p:nvGrpSpPr>
        <p:grpSpPr>
          <a:xfrm>
            <a:off x="8696484" y="4020276"/>
            <a:ext cx="2339340" cy="962024"/>
            <a:chOff x="2171700" y="3764281"/>
            <a:chExt cx="1630680" cy="723898"/>
          </a:xfrm>
          <a:solidFill>
            <a:schemeClr val="accent2"/>
          </a:solidFill>
          <a:scene3d>
            <a:camera prst="perspectiveRelaxed" fov="4500000"/>
            <a:lightRig rig="threePt" dir="t"/>
          </a:scene3d>
        </p:grpSpPr>
        <p:sp>
          <p:nvSpPr>
            <p:cNvPr id="62" name="Rectangle 61"/>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63" name="Rectangle 62"/>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64" name="Rectangle 63"/>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65" name="Rectangle 64"/>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94" name="Rectangle 93"/>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95" name="Rectangle 94"/>
            <p:cNvSpPr/>
            <p:nvPr/>
          </p:nvSpPr>
          <p:spPr>
            <a:xfrm>
              <a:off x="261112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96" name="Rectangle 95"/>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97" name="Rectangle 96"/>
            <p:cNvSpPr/>
            <p:nvPr/>
          </p:nvSpPr>
          <p:spPr>
            <a:xfrm>
              <a:off x="348996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98" name="Group 97"/>
          <p:cNvGrpSpPr/>
          <p:nvPr/>
        </p:nvGrpSpPr>
        <p:grpSpPr>
          <a:xfrm>
            <a:off x="8696484" y="3266314"/>
            <a:ext cx="2339340" cy="962024"/>
            <a:chOff x="2171700" y="3764281"/>
            <a:chExt cx="1630680" cy="723898"/>
          </a:xfrm>
          <a:solidFill>
            <a:schemeClr val="accent2"/>
          </a:solidFill>
          <a:scene3d>
            <a:camera prst="perspectiveRelaxed" fov="4500000"/>
            <a:lightRig rig="threePt" dir="t"/>
          </a:scene3d>
        </p:grpSpPr>
        <p:sp>
          <p:nvSpPr>
            <p:cNvPr id="99" name="Rectangle 98"/>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103" name="Rectangle 102"/>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104" name="Rectangle 103"/>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105" name="Rectangle 104"/>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06" name="Rectangle 105"/>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107" name="Rectangle 106"/>
            <p:cNvSpPr/>
            <p:nvPr/>
          </p:nvSpPr>
          <p:spPr>
            <a:xfrm>
              <a:off x="261112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08" name="Rectangle 107"/>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109" name="Rectangle 108"/>
            <p:cNvSpPr/>
            <p:nvPr/>
          </p:nvSpPr>
          <p:spPr>
            <a:xfrm>
              <a:off x="348996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mc:AlternateContent xmlns:mc="http://schemas.openxmlformats.org/markup-compatibility/2006">
        <mc:Choice xmlns:a14="http://schemas.microsoft.com/office/drawing/2010/main" Requires="a14">
          <p:sp>
            <p:nvSpPr>
              <p:cNvPr id="89" name="TextBox 88"/>
              <p:cNvSpPr txBox="1"/>
              <p:nvPr/>
            </p:nvSpPr>
            <p:spPr>
              <a:xfrm>
                <a:off x="6725328" y="2692564"/>
                <a:ext cx="37862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altLang="zh-CN" i="1">
                          <a:latin typeface="Cambria Math" panose="02040503050406030204" pitchFamily="18" charset="0"/>
                        </a:rPr>
                        <m:t>B</m:t>
                      </m:r>
                    </m:oMath>
                  </m:oMathPara>
                </a14:m>
                <a:endParaRPr lang="en-US" dirty="0"/>
              </a:p>
            </p:txBody>
          </p:sp>
        </mc:Choice>
        <mc:Fallback>
          <p:sp>
            <p:nvSpPr>
              <p:cNvPr id="89" name="TextBox 88"/>
              <p:cNvSpPr txBox="1">
                <a:spLocks noRot="1" noChangeAspect="1" noMove="1" noResize="1" noEditPoints="1" noAdjustHandles="1" noChangeArrowheads="1" noChangeShapeType="1" noTextEdit="1"/>
              </p:cNvSpPr>
              <p:nvPr/>
            </p:nvSpPr>
            <p:spPr>
              <a:xfrm>
                <a:off x="6725328" y="2692564"/>
                <a:ext cx="378629"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0" name="TextBox 89"/>
              <p:cNvSpPr txBox="1"/>
              <p:nvPr/>
            </p:nvSpPr>
            <p:spPr>
              <a:xfrm>
                <a:off x="9236620" y="2714887"/>
                <a:ext cx="33855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altLang="zh-CN" i="1">
                          <a:latin typeface="Cambria Math" panose="02040503050406030204" pitchFamily="18" charset="0"/>
                        </a:rPr>
                        <m:t>c</m:t>
                      </m:r>
                    </m:oMath>
                  </m:oMathPara>
                </a14:m>
                <a:endParaRPr lang="en-US" dirty="0"/>
              </a:p>
            </p:txBody>
          </p:sp>
        </mc:Choice>
        <mc:Fallback>
          <p:sp>
            <p:nvSpPr>
              <p:cNvPr id="90" name="TextBox 89"/>
              <p:cNvSpPr txBox="1">
                <a:spLocks noRot="1" noChangeAspect="1" noMove="1" noResize="1" noEditPoints="1" noAdjustHandles="1" noChangeArrowheads="1" noChangeShapeType="1" noTextEdit="1"/>
              </p:cNvSpPr>
              <p:nvPr/>
            </p:nvSpPr>
            <p:spPr>
              <a:xfrm>
                <a:off x="9236620" y="2714887"/>
                <a:ext cx="338554" cy="369332"/>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081208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Sparse iteration spaces and iteration Graphs</a:t>
            </a:r>
            <a:endParaRPr lang="en-US" dirty="0"/>
          </a:p>
        </p:txBody>
      </p:sp>
      <mc:AlternateContent xmlns:mc="http://schemas.openxmlformats.org/markup-compatibility/2006">
        <mc:Choice xmlns:a14="http://schemas.microsoft.com/office/drawing/2010/main" Requires="a14">
          <p:sp>
            <p:nvSpPr>
              <p:cNvPr id="4" name="TextBox 3"/>
              <p:cNvSpPr txBox="1"/>
              <p:nvPr/>
            </p:nvSpPr>
            <p:spPr>
              <a:xfrm>
                <a:off x="4946889" y="1453683"/>
                <a:ext cx="2136803" cy="7645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smtClean="0">
                              <a:latin typeface="Cambria Math" panose="02040503050406030204" pitchFamily="18" charset="0"/>
                            </a:rPr>
                            <m:t>A</m:t>
                          </m:r>
                        </m:e>
                        <m:sub>
                          <m:r>
                            <a:rPr lang="en-US" altLang="zh-CN" b="0" i="1" smtClean="0">
                              <a:latin typeface="Cambria Math" panose="02040503050406030204" pitchFamily="18" charset="0"/>
                            </a:rPr>
                            <m:t>𝑖𝑗</m:t>
                          </m:r>
                        </m:sub>
                      </m:sSub>
                      <m:r>
                        <a:rPr lang="en-US" altLang="zh-CN" b="0" i="1" smtClean="0">
                          <a:latin typeface="Cambria Math" panose="02040503050406030204" pitchFamily="18" charset="0"/>
                        </a:rPr>
                        <m:t>=</m:t>
                      </m:r>
                      <m:nary>
                        <m:naryPr>
                          <m:chr m:val="∑"/>
                          <m:supHide m:val="on"/>
                          <m:ctrlPr>
                            <a:rPr lang="en-US" altLang="zh-CN" b="0" i="1" smtClean="0">
                              <a:latin typeface="Cambria Math" panose="02040503050406030204" pitchFamily="18" charset="0"/>
                            </a:rPr>
                          </m:ctrlPr>
                        </m:naryPr>
                        <m:sub>
                          <m:r>
                            <m:rPr>
                              <m:brk m:alnAt="7"/>
                            </m:rPr>
                            <a:rPr lang="en-US" altLang="zh-CN" b="0" i="1" smtClean="0">
                              <a:latin typeface="Cambria Math" panose="02040503050406030204" pitchFamily="18" charset="0"/>
                            </a:rPr>
                            <m:t>𝑘</m:t>
                          </m:r>
                        </m:sub>
                        <m:sup/>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𝐵</m:t>
                              </m:r>
                            </m:e>
                            <m:sub>
                              <m:r>
                                <a:rPr lang="en-US" altLang="zh-CN" b="0" i="1" smtClean="0">
                                  <a:latin typeface="Cambria Math" panose="02040503050406030204" pitchFamily="18" charset="0"/>
                                </a:rPr>
                                <m:t>𝑖𝑗𝑘</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e>
                      </m:nary>
                    </m:oMath>
                  </m:oMathPara>
                </a14:m>
                <a:endParaRPr lang="en-US" dirty="0"/>
              </a:p>
            </p:txBody>
          </p:sp>
        </mc:Choice>
        <mc:Fallback>
          <p:sp>
            <p:nvSpPr>
              <p:cNvPr id="4" name="TextBox 3"/>
              <p:cNvSpPr txBox="1">
                <a:spLocks noRot="1" noChangeAspect="1" noMove="1" noResize="1" noEditPoints="1" noAdjustHandles="1" noChangeArrowheads="1" noChangeShapeType="1" noTextEdit="1"/>
              </p:cNvSpPr>
              <p:nvPr/>
            </p:nvSpPr>
            <p:spPr>
              <a:xfrm>
                <a:off x="4946889" y="1453683"/>
                <a:ext cx="2136803" cy="764505"/>
              </a:xfrm>
              <a:prstGeom prst="rect">
                <a:avLst/>
              </a:prstGeom>
              <a:blipFill>
                <a:blip r:embed="rId3"/>
                <a:stretch>
                  <a:fillRect/>
                </a:stretch>
              </a:blipFill>
            </p:spPr>
            <p:txBody>
              <a:bodyPr/>
              <a:lstStyle/>
              <a:p>
                <a:r>
                  <a:rPr lang="en-US">
                    <a:noFill/>
                  </a:rPr>
                  <a:t> </a:t>
                </a:r>
              </a:p>
            </p:txBody>
          </p:sp>
        </mc:Fallback>
      </mc:AlternateContent>
      <p:grpSp>
        <p:nvGrpSpPr>
          <p:cNvPr id="3" name="Group 2"/>
          <p:cNvGrpSpPr/>
          <p:nvPr/>
        </p:nvGrpSpPr>
        <p:grpSpPr>
          <a:xfrm>
            <a:off x="8053133" y="3261360"/>
            <a:ext cx="2905639" cy="2470782"/>
            <a:chOff x="5011541" y="3261360"/>
            <a:chExt cx="2905639" cy="2470782"/>
          </a:xfrm>
        </p:grpSpPr>
        <p:cxnSp>
          <p:nvCxnSpPr>
            <p:cNvPr id="7" name="Straight Arrow Connector 6"/>
            <p:cNvCxnSpPr/>
            <p:nvPr/>
          </p:nvCxnSpPr>
          <p:spPr>
            <a:xfrm flipV="1">
              <a:off x="5274416" y="5078127"/>
              <a:ext cx="129540" cy="643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5274416" y="4434237"/>
              <a:ext cx="15240" cy="1287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5577840" y="4770118"/>
              <a:ext cx="2339340" cy="962024"/>
              <a:chOff x="2171700" y="3764281"/>
              <a:chExt cx="1630680" cy="723898"/>
            </a:xfrm>
            <a:scene3d>
              <a:camera prst="perspectiveRelaxed" fov="4500000"/>
              <a:lightRig rig="threePt" dir="t"/>
            </a:scene3d>
          </p:grpSpPr>
          <p:sp>
            <p:nvSpPr>
              <p:cNvPr id="15" name="Rectangle 14"/>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6" name="Rectangle 15"/>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80</a:t>
                </a:r>
                <a:endParaRPr lang="en-US" sz="1600" dirty="0"/>
              </a:p>
            </p:txBody>
          </p:sp>
          <p:sp>
            <p:nvSpPr>
              <p:cNvPr id="17" name="Rectangle 16"/>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20</a:t>
                </a:r>
                <a:endParaRPr lang="en-US" sz="1600" dirty="0"/>
              </a:p>
            </p:txBody>
          </p:sp>
          <p:sp>
            <p:nvSpPr>
              <p:cNvPr id="18" name="Rectangle 17"/>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60</a:t>
                </a:r>
                <a:endParaRPr lang="en-US" sz="1600" dirty="0"/>
              </a:p>
            </p:txBody>
          </p:sp>
          <p:sp>
            <p:nvSpPr>
              <p:cNvPr id="20" name="Rectangle 1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21" name="Rectangle 20"/>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22" name="Rectangle 2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23" name="Rectangle 22"/>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66" name="Group 65"/>
            <p:cNvGrpSpPr/>
            <p:nvPr/>
          </p:nvGrpSpPr>
          <p:grpSpPr>
            <a:xfrm>
              <a:off x="5577840" y="4045260"/>
              <a:ext cx="2339340" cy="962024"/>
              <a:chOff x="2171700" y="3764281"/>
              <a:chExt cx="1630680" cy="723898"/>
            </a:xfrm>
            <a:scene3d>
              <a:camera prst="perspectiveRelaxed" fov="4500000"/>
              <a:lightRig rig="threePt" dir="t"/>
            </a:scene3d>
          </p:grpSpPr>
          <p:sp>
            <p:nvSpPr>
              <p:cNvPr id="67" name="Rectangle 66"/>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8" name="Rectangle 67"/>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9" name="Rectangle 68"/>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0" name="Rectangle 69"/>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1" name="Rectangle 70"/>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2" name="Rectangle 71"/>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3" name="Rectangle 72"/>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4" name="Rectangle 73"/>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75" name="Group 74"/>
            <p:cNvGrpSpPr/>
            <p:nvPr/>
          </p:nvGrpSpPr>
          <p:grpSpPr>
            <a:xfrm>
              <a:off x="5577840" y="3261360"/>
              <a:ext cx="2339340" cy="962024"/>
              <a:chOff x="2171700" y="3764281"/>
              <a:chExt cx="1630680" cy="723898"/>
            </a:xfrm>
            <a:scene3d>
              <a:camera prst="perspectiveRelaxed" fov="4500000"/>
              <a:lightRig rig="threePt" dir="t"/>
            </a:scene3d>
          </p:grpSpPr>
          <p:sp>
            <p:nvSpPr>
              <p:cNvPr id="76" name="Rectangle 75"/>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7" name="Rectangle 76"/>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8" name="Rectangle 77"/>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9" name="Rectangle 78"/>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80" name="Rectangle 7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30</a:t>
                </a:r>
                <a:endParaRPr lang="en-US" sz="1600" dirty="0"/>
              </a:p>
            </p:txBody>
          </p:sp>
          <p:sp>
            <p:nvSpPr>
              <p:cNvPr id="81" name="Rectangle 80"/>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82" name="Rectangle 8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40</a:t>
                </a:r>
                <a:endParaRPr lang="en-US" sz="1600" dirty="0"/>
              </a:p>
            </p:txBody>
          </p:sp>
          <p:sp>
            <p:nvSpPr>
              <p:cNvPr id="83" name="Rectangle 82"/>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50</a:t>
                </a:r>
                <a:endParaRPr lang="en-US" sz="1600" dirty="0"/>
              </a:p>
            </p:txBody>
          </p:sp>
        </p:grpSp>
        <p:sp>
          <p:nvSpPr>
            <p:cNvPr id="84" name="TextBox 83"/>
            <p:cNvSpPr txBox="1"/>
            <p:nvPr/>
          </p:nvSpPr>
          <p:spPr>
            <a:xfrm>
              <a:off x="5011541" y="4480702"/>
              <a:ext cx="237566" cy="369332"/>
            </a:xfrm>
            <a:prstGeom prst="rect">
              <a:avLst/>
            </a:prstGeom>
            <a:noFill/>
          </p:spPr>
          <p:txBody>
            <a:bodyPr wrap="none" rtlCol="0">
              <a:spAutoFit/>
            </a:bodyPr>
            <a:lstStyle/>
            <a:p>
              <a:r>
                <a:rPr lang="en-US" altLang="zh-CN" dirty="0" err="1" smtClean="0"/>
                <a:t>i</a:t>
              </a:r>
              <a:endParaRPr lang="en-US" dirty="0"/>
            </a:p>
          </p:txBody>
        </p:sp>
        <p:sp>
          <p:nvSpPr>
            <p:cNvPr id="85" name="TextBox 84"/>
            <p:cNvSpPr txBox="1"/>
            <p:nvPr/>
          </p:nvSpPr>
          <p:spPr>
            <a:xfrm>
              <a:off x="5285173" y="5164211"/>
              <a:ext cx="239168" cy="369332"/>
            </a:xfrm>
            <a:prstGeom prst="rect">
              <a:avLst/>
            </a:prstGeom>
            <a:noFill/>
          </p:spPr>
          <p:txBody>
            <a:bodyPr wrap="none" rtlCol="0">
              <a:spAutoFit/>
            </a:bodyPr>
            <a:lstStyle/>
            <a:p>
              <a:r>
                <a:rPr lang="en-US" altLang="zh-CN" dirty="0" err="1"/>
                <a:t>j</a:t>
              </a:r>
              <a:endParaRPr lang="en-US" dirty="0"/>
            </a:p>
          </p:txBody>
        </p:sp>
      </p:grpSp>
      <mc:AlternateContent xmlns:mc="http://schemas.openxmlformats.org/markup-compatibility/2006" xmlns:a14="http://schemas.microsoft.com/office/drawing/2010/main">
        <mc:Choice Requires="a14">
          <p:sp>
            <p:nvSpPr>
              <p:cNvPr id="100" name="TextBox 99"/>
              <p:cNvSpPr txBox="1"/>
              <p:nvPr/>
            </p:nvSpPr>
            <p:spPr>
              <a:xfrm>
                <a:off x="9086017" y="2598951"/>
                <a:ext cx="1079911" cy="39504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a:latin typeface="Cambria Math" panose="02040503050406030204" pitchFamily="18" charset="0"/>
                            </a:rPr>
                            <m:t>B</m:t>
                          </m:r>
                        </m:e>
                        <m:sub>
                          <m:r>
                            <m:rPr>
                              <m:sty m:val="p"/>
                            </m:rPr>
                            <a:rPr lang="en-US" altLang="zh-CN" i="1">
                              <a:latin typeface="Cambria Math" panose="02040503050406030204" pitchFamily="18" charset="0"/>
                            </a:rPr>
                            <m:t>ijk</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oMath>
                  </m:oMathPara>
                </a14:m>
                <a:endParaRPr lang="en-US" dirty="0"/>
              </a:p>
            </p:txBody>
          </p:sp>
        </mc:Choice>
        <mc:Fallback xmlns="">
          <p:sp>
            <p:nvSpPr>
              <p:cNvPr id="100" name="TextBox 99"/>
              <p:cNvSpPr txBox="1">
                <a:spLocks noRot="1" noChangeAspect="1" noMove="1" noResize="1" noEditPoints="1" noAdjustHandles="1" noChangeArrowheads="1" noChangeShapeType="1" noTextEdit="1"/>
              </p:cNvSpPr>
              <p:nvPr/>
            </p:nvSpPr>
            <p:spPr>
              <a:xfrm>
                <a:off x="9086017" y="2598951"/>
                <a:ext cx="1079911" cy="395045"/>
              </a:xfrm>
              <a:prstGeom prst="rect">
                <a:avLst/>
              </a:prstGeom>
              <a:blipFill>
                <a:blip r:embed="rId4"/>
                <a:stretch>
                  <a:fillRect b="-9231"/>
                </a:stretch>
              </a:blipFill>
            </p:spPr>
            <p:txBody>
              <a:bodyPr/>
              <a:lstStyle/>
              <a:p>
                <a:r>
                  <a:rPr lang="en-US">
                    <a:noFill/>
                  </a:rPr>
                  <a:t> </a:t>
                </a:r>
              </a:p>
            </p:txBody>
          </p:sp>
        </mc:Fallback>
      </mc:AlternateContent>
      <p:grpSp>
        <p:nvGrpSpPr>
          <p:cNvPr id="5" name="Group 4"/>
          <p:cNvGrpSpPr/>
          <p:nvPr/>
        </p:nvGrpSpPr>
        <p:grpSpPr>
          <a:xfrm>
            <a:off x="8331248" y="3266314"/>
            <a:ext cx="2737121" cy="2741634"/>
            <a:chOff x="8331248" y="3266314"/>
            <a:chExt cx="2737121" cy="2741634"/>
          </a:xfrm>
        </p:grpSpPr>
        <p:cxnSp>
          <p:nvCxnSpPr>
            <p:cNvPr id="87" name="Straight Arrow Connector 86"/>
            <p:cNvCxnSpPr/>
            <p:nvPr/>
          </p:nvCxnSpPr>
          <p:spPr>
            <a:xfrm>
              <a:off x="8331248" y="5718207"/>
              <a:ext cx="26720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9505953" y="5638616"/>
              <a:ext cx="288862" cy="369332"/>
            </a:xfrm>
            <a:prstGeom prst="rect">
              <a:avLst/>
            </a:prstGeom>
            <a:noFill/>
          </p:spPr>
          <p:txBody>
            <a:bodyPr wrap="none" rtlCol="0">
              <a:spAutoFit/>
            </a:bodyPr>
            <a:lstStyle/>
            <a:p>
              <a:r>
                <a:rPr lang="en-US" dirty="0" err="1" smtClean="0"/>
                <a:t>k</a:t>
              </a:r>
              <a:endParaRPr lang="en-US" dirty="0"/>
            </a:p>
          </p:txBody>
        </p:sp>
        <p:grpSp>
          <p:nvGrpSpPr>
            <p:cNvPr id="52" name="Group 51"/>
            <p:cNvGrpSpPr/>
            <p:nvPr/>
          </p:nvGrpSpPr>
          <p:grpSpPr>
            <a:xfrm>
              <a:off x="8729029" y="4783099"/>
              <a:ext cx="2339340" cy="962024"/>
              <a:chOff x="2171700" y="3764281"/>
              <a:chExt cx="1630680" cy="723898"/>
            </a:xfrm>
            <a:solidFill>
              <a:schemeClr val="accent2"/>
            </a:solidFill>
            <a:scene3d>
              <a:camera prst="perspectiveRelaxed" fov="4500000"/>
              <a:lightRig rig="threePt" dir="t"/>
            </a:scene3d>
          </p:grpSpPr>
          <p:sp>
            <p:nvSpPr>
              <p:cNvPr id="53" name="Rectangle 52"/>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54" name="Rectangle 53"/>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55" name="Rectangle 54"/>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56" name="Rectangle 55"/>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57" name="Rectangle 56"/>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58" name="Rectangle 57"/>
              <p:cNvSpPr/>
              <p:nvPr/>
            </p:nvSpPr>
            <p:spPr>
              <a:xfrm>
                <a:off x="261112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59" name="Rectangle 58"/>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60" name="Rectangle 59"/>
              <p:cNvSpPr/>
              <p:nvPr/>
            </p:nvSpPr>
            <p:spPr>
              <a:xfrm>
                <a:off x="348996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61" name="Group 60"/>
            <p:cNvGrpSpPr/>
            <p:nvPr/>
          </p:nvGrpSpPr>
          <p:grpSpPr>
            <a:xfrm>
              <a:off x="8696484" y="4020276"/>
              <a:ext cx="2339340" cy="962024"/>
              <a:chOff x="2171700" y="3764281"/>
              <a:chExt cx="1630680" cy="723898"/>
            </a:xfrm>
            <a:solidFill>
              <a:schemeClr val="accent2"/>
            </a:solidFill>
            <a:scene3d>
              <a:camera prst="perspectiveRelaxed" fov="4500000"/>
              <a:lightRig rig="threePt" dir="t"/>
            </a:scene3d>
          </p:grpSpPr>
          <p:sp>
            <p:nvSpPr>
              <p:cNvPr id="62" name="Rectangle 61"/>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63" name="Rectangle 62"/>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64" name="Rectangle 63"/>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65" name="Rectangle 64"/>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94" name="Rectangle 93"/>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95" name="Rectangle 94"/>
              <p:cNvSpPr/>
              <p:nvPr/>
            </p:nvSpPr>
            <p:spPr>
              <a:xfrm>
                <a:off x="261112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96" name="Rectangle 95"/>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97" name="Rectangle 96"/>
              <p:cNvSpPr/>
              <p:nvPr/>
            </p:nvSpPr>
            <p:spPr>
              <a:xfrm>
                <a:off x="348996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98" name="Group 97"/>
            <p:cNvGrpSpPr/>
            <p:nvPr/>
          </p:nvGrpSpPr>
          <p:grpSpPr>
            <a:xfrm>
              <a:off x="8696484" y="3266314"/>
              <a:ext cx="2339340" cy="962024"/>
              <a:chOff x="2171700" y="3764281"/>
              <a:chExt cx="1630680" cy="723898"/>
            </a:xfrm>
            <a:solidFill>
              <a:schemeClr val="accent2"/>
            </a:solidFill>
            <a:scene3d>
              <a:camera prst="perspectiveRelaxed" fov="4500000"/>
              <a:lightRig rig="threePt" dir="t"/>
            </a:scene3d>
          </p:grpSpPr>
          <p:sp>
            <p:nvSpPr>
              <p:cNvPr id="99" name="Rectangle 98"/>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103" name="Rectangle 102"/>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104" name="Rectangle 103"/>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105" name="Rectangle 104"/>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06" name="Rectangle 105"/>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107" name="Rectangle 106"/>
              <p:cNvSpPr/>
              <p:nvPr/>
            </p:nvSpPr>
            <p:spPr>
              <a:xfrm>
                <a:off x="261112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08" name="Rectangle 107"/>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109" name="Rectangle 108"/>
              <p:cNvSpPr/>
              <p:nvPr/>
            </p:nvSpPr>
            <p:spPr>
              <a:xfrm>
                <a:off x="348996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sp>
        <p:nvSpPr>
          <p:cNvPr id="9" name="TextBox 8"/>
          <p:cNvSpPr txBox="1"/>
          <p:nvPr/>
        </p:nvSpPr>
        <p:spPr>
          <a:xfrm>
            <a:off x="9473910" y="6166630"/>
            <a:ext cx="769763" cy="369332"/>
          </a:xfrm>
          <a:prstGeom prst="rect">
            <a:avLst/>
          </a:prstGeom>
          <a:noFill/>
        </p:spPr>
        <p:txBody>
          <a:bodyPr wrap="none" rtlCol="0">
            <a:spAutoFit/>
          </a:bodyPr>
          <a:lstStyle/>
          <a:p>
            <a:r>
              <a:rPr lang="en-US" dirty="0" smtClean="0"/>
              <a:t>Dense</a:t>
            </a:r>
            <a:endParaRPr lang="en-US" dirty="0"/>
          </a:p>
        </p:txBody>
      </p:sp>
    </p:spTree>
    <p:extLst>
      <p:ext uri="{BB962C8B-B14F-4D97-AF65-F5344CB8AC3E}">
        <p14:creationId xmlns:p14="http://schemas.microsoft.com/office/powerpoint/2010/main" val="23486675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Sparse iteration spaces and iteration Graphs</a:t>
            </a:r>
            <a:endParaRPr lang="en-US" dirty="0"/>
          </a:p>
        </p:txBody>
      </p:sp>
      <mc:AlternateContent xmlns:mc="http://schemas.openxmlformats.org/markup-compatibility/2006">
        <mc:Choice xmlns:a14="http://schemas.microsoft.com/office/drawing/2010/main" Requires="a14">
          <p:sp>
            <p:nvSpPr>
              <p:cNvPr id="4" name="TextBox 3"/>
              <p:cNvSpPr txBox="1"/>
              <p:nvPr/>
            </p:nvSpPr>
            <p:spPr>
              <a:xfrm>
                <a:off x="4946889" y="1453683"/>
                <a:ext cx="2136803" cy="7645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smtClean="0">
                              <a:latin typeface="Cambria Math" panose="02040503050406030204" pitchFamily="18" charset="0"/>
                            </a:rPr>
                            <m:t>A</m:t>
                          </m:r>
                        </m:e>
                        <m:sub>
                          <m:r>
                            <a:rPr lang="en-US" altLang="zh-CN" b="0" i="1" smtClean="0">
                              <a:latin typeface="Cambria Math" panose="02040503050406030204" pitchFamily="18" charset="0"/>
                            </a:rPr>
                            <m:t>𝑖𝑗</m:t>
                          </m:r>
                        </m:sub>
                      </m:sSub>
                      <m:r>
                        <a:rPr lang="en-US" altLang="zh-CN" b="0" i="1" smtClean="0">
                          <a:latin typeface="Cambria Math" panose="02040503050406030204" pitchFamily="18" charset="0"/>
                        </a:rPr>
                        <m:t>=</m:t>
                      </m:r>
                      <m:nary>
                        <m:naryPr>
                          <m:chr m:val="∑"/>
                          <m:supHide m:val="on"/>
                          <m:ctrlPr>
                            <a:rPr lang="en-US" altLang="zh-CN" b="0" i="1" smtClean="0">
                              <a:latin typeface="Cambria Math" panose="02040503050406030204" pitchFamily="18" charset="0"/>
                            </a:rPr>
                          </m:ctrlPr>
                        </m:naryPr>
                        <m:sub>
                          <m:r>
                            <m:rPr>
                              <m:brk m:alnAt="7"/>
                            </m:rPr>
                            <a:rPr lang="en-US" altLang="zh-CN" b="0" i="1" smtClean="0">
                              <a:latin typeface="Cambria Math" panose="02040503050406030204" pitchFamily="18" charset="0"/>
                            </a:rPr>
                            <m:t>𝑘</m:t>
                          </m:r>
                        </m:sub>
                        <m:sup/>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𝐵</m:t>
                              </m:r>
                            </m:e>
                            <m:sub>
                              <m:r>
                                <a:rPr lang="en-US" altLang="zh-CN" b="0" i="1" smtClean="0">
                                  <a:latin typeface="Cambria Math" panose="02040503050406030204" pitchFamily="18" charset="0"/>
                                </a:rPr>
                                <m:t>𝑖𝑗𝑘</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e>
                      </m:nary>
                    </m:oMath>
                  </m:oMathPara>
                </a14:m>
                <a:endParaRPr lang="en-US" dirty="0"/>
              </a:p>
            </p:txBody>
          </p:sp>
        </mc:Choice>
        <mc:Fallback>
          <p:sp>
            <p:nvSpPr>
              <p:cNvPr id="4" name="TextBox 3"/>
              <p:cNvSpPr txBox="1">
                <a:spLocks noRot="1" noChangeAspect="1" noMove="1" noResize="1" noEditPoints="1" noAdjustHandles="1" noChangeArrowheads="1" noChangeShapeType="1" noTextEdit="1"/>
              </p:cNvSpPr>
              <p:nvPr/>
            </p:nvSpPr>
            <p:spPr>
              <a:xfrm>
                <a:off x="4946889" y="1453683"/>
                <a:ext cx="2136803" cy="764505"/>
              </a:xfrm>
              <a:prstGeom prst="rect">
                <a:avLst/>
              </a:prstGeom>
              <a:blipFill>
                <a:blip r:embed="rId3"/>
                <a:stretch>
                  <a:fillRect/>
                </a:stretch>
              </a:blipFill>
            </p:spPr>
            <p:txBody>
              <a:bodyPr/>
              <a:lstStyle/>
              <a:p>
                <a:r>
                  <a:rPr lang="en-US">
                    <a:noFill/>
                  </a:rPr>
                  <a:t> </a:t>
                </a:r>
              </a:p>
            </p:txBody>
          </p:sp>
        </mc:Fallback>
      </mc:AlternateContent>
      <p:grpSp>
        <p:nvGrpSpPr>
          <p:cNvPr id="3" name="Group 2"/>
          <p:cNvGrpSpPr/>
          <p:nvPr/>
        </p:nvGrpSpPr>
        <p:grpSpPr>
          <a:xfrm>
            <a:off x="8053133" y="3261360"/>
            <a:ext cx="2905639" cy="2470782"/>
            <a:chOff x="5011541" y="3261360"/>
            <a:chExt cx="2905639" cy="2470782"/>
          </a:xfrm>
        </p:grpSpPr>
        <p:cxnSp>
          <p:nvCxnSpPr>
            <p:cNvPr id="7" name="Straight Arrow Connector 6"/>
            <p:cNvCxnSpPr/>
            <p:nvPr/>
          </p:nvCxnSpPr>
          <p:spPr>
            <a:xfrm flipV="1">
              <a:off x="5274416" y="5078127"/>
              <a:ext cx="129540" cy="643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5274416" y="4434237"/>
              <a:ext cx="15240" cy="1287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5577840" y="4770118"/>
              <a:ext cx="2339340" cy="962024"/>
              <a:chOff x="2171700" y="3764281"/>
              <a:chExt cx="1630680" cy="723898"/>
            </a:xfrm>
            <a:scene3d>
              <a:camera prst="perspectiveRelaxed" fov="4500000"/>
              <a:lightRig rig="threePt" dir="t"/>
            </a:scene3d>
          </p:grpSpPr>
          <p:sp>
            <p:nvSpPr>
              <p:cNvPr id="15" name="Rectangle 14"/>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6" name="Rectangle 15"/>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80</a:t>
                </a:r>
                <a:endParaRPr lang="en-US" sz="1600" dirty="0"/>
              </a:p>
            </p:txBody>
          </p:sp>
          <p:sp>
            <p:nvSpPr>
              <p:cNvPr id="17" name="Rectangle 16"/>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20</a:t>
                </a:r>
                <a:endParaRPr lang="en-US" sz="1600" dirty="0"/>
              </a:p>
            </p:txBody>
          </p:sp>
          <p:sp>
            <p:nvSpPr>
              <p:cNvPr id="18" name="Rectangle 17"/>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60</a:t>
                </a:r>
                <a:endParaRPr lang="en-US" sz="1600" dirty="0"/>
              </a:p>
            </p:txBody>
          </p:sp>
          <p:sp>
            <p:nvSpPr>
              <p:cNvPr id="20" name="Rectangle 1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21" name="Rectangle 20"/>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22" name="Rectangle 2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23" name="Rectangle 22"/>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66" name="Group 65"/>
            <p:cNvGrpSpPr/>
            <p:nvPr/>
          </p:nvGrpSpPr>
          <p:grpSpPr>
            <a:xfrm>
              <a:off x="5577840" y="4045260"/>
              <a:ext cx="2339340" cy="962024"/>
              <a:chOff x="2171700" y="3764281"/>
              <a:chExt cx="1630680" cy="723898"/>
            </a:xfrm>
            <a:scene3d>
              <a:camera prst="perspectiveRelaxed" fov="4500000"/>
              <a:lightRig rig="threePt" dir="t"/>
            </a:scene3d>
          </p:grpSpPr>
          <p:sp>
            <p:nvSpPr>
              <p:cNvPr id="67" name="Rectangle 66"/>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8" name="Rectangle 67"/>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9" name="Rectangle 68"/>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0" name="Rectangle 69"/>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1" name="Rectangle 70"/>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2" name="Rectangle 71"/>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3" name="Rectangle 72"/>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4" name="Rectangle 73"/>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75" name="Group 74"/>
            <p:cNvGrpSpPr/>
            <p:nvPr/>
          </p:nvGrpSpPr>
          <p:grpSpPr>
            <a:xfrm>
              <a:off x="5577840" y="3261360"/>
              <a:ext cx="2339340" cy="962024"/>
              <a:chOff x="2171700" y="3764281"/>
              <a:chExt cx="1630680" cy="723898"/>
            </a:xfrm>
            <a:scene3d>
              <a:camera prst="perspectiveRelaxed" fov="4500000"/>
              <a:lightRig rig="threePt" dir="t"/>
            </a:scene3d>
          </p:grpSpPr>
          <p:sp>
            <p:nvSpPr>
              <p:cNvPr id="76" name="Rectangle 75"/>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7" name="Rectangle 76"/>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8" name="Rectangle 77"/>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9" name="Rectangle 78"/>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80" name="Rectangle 7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30</a:t>
                </a:r>
                <a:endParaRPr lang="en-US" sz="1600" dirty="0"/>
              </a:p>
            </p:txBody>
          </p:sp>
          <p:sp>
            <p:nvSpPr>
              <p:cNvPr id="81" name="Rectangle 80"/>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82" name="Rectangle 8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40</a:t>
                </a:r>
                <a:endParaRPr lang="en-US" sz="1600" dirty="0"/>
              </a:p>
            </p:txBody>
          </p:sp>
          <p:sp>
            <p:nvSpPr>
              <p:cNvPr id="83" name="Rectangle 82"/>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50</a:t>
                </a:r>
                <a:endParaRPr lang="en-US" sz="1600" dirty="0"/>
              </a:p>
            </p:txBody>
          </p:sp>
        </p:grpSp>
        <p:sp>
          <p:nvSpPr>
            <p:cNvPr id="84" name="TextBox 83"/>
            <p:cNvSpPr txBox="1"/>
            <p:nvPr/>
          </p:nvSpPr>
          <p:spPr>
            <a:xfrm>
              <a:off x="5011541" y="4480702"/>
              <a:ext cx="237566" cy="369332"/>
            </a:xfrm>
            <a:prstGeom prst="rect">
              <a:avLst/>
            </a:prstGeom>
            <a:noFill/>
          </p:spPr>
          <p:txBody>
            <a:bodyPr wrap="none" rtlCol="0">
              <a:spAutoFit/>
            </a:bodyPr>
            <a:lstStyle/>
            <a:p>
              <a:r>
                <a:rPr lang="en-US" altLang="zh-CN" dirty="0" err="1" smtClean="0"/>
                <a:t>i</a:t>
              </a:r>
              <a:endParaRPr lang="en-US" dirty="0"/>
            </a:p>
          </p:txBody>
        </p:sp>
        <p:sp>
          <p:nvSpPr>
            <p:cNvPr id="85" name="TextBox 84"/>
            <p:cNvSpPr txBox="1"/>
            <p:nvPr/>
          </p:nvSpPr>
          <p:spPr>
            <a:xfrm>
              <a:off x="5285173" y="5164211"/>
              <a:ext cx="239168" cy="369332"/>
            </a:xfrm>
            <a:prstGeom prst="rect">
              <a:avLst/>
            </a:prstGeom>
            <a:noFill/>
          </p:spPr>
          <p:txBody>
            <a:bodyPr wrap="none" rtlCol="0">
              <a:spAutoFit/>
            </a:bodyPr>
            <a:lstStyle/>
            <a:p>
              <a:r>
                <a:rPr lang="en-US" altLang="zh-CN" dirty="0" err="1"/>
                <a:t>j</a:t>
              </a:r>
              <a:endParaRPr lang="en-US" dirty="0"/>
            </a:p>
          </p:txBody>
        </p:sp>
      </p:grpSp>
      <mc:AlternateContent xmlns:mc="http://schemas.openxmlformats.org/markup-compatibility/2006" xmlns:a14="http://schemas.microsoft.com/office/drawing/2010/main">
        <mc:Choice Requires="a14">
          <p:sp>
            <p:nvSpPr>
              <p:cNvPr id="100" name="TextBox 99"/>
              <p:cNvSpPr txBox="1"/>
              <p:nvPr/>
            </p:nvSpPr>
            <p:spPr>
              <a:xfrm>
                <a:off x="9086017" y="2598951"/>
                <a:ext cx="1079911" cy="39504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a:latin typeface="Cambria Math" panose="02040503050406030204" pitchFamily="18" charset="0"/>
                            </a:rPr>
                            <m:t>B</m:t>
                          </m:r>
                        </m:e>
                        <m:sub>
                          <m:r>
                            <m:rPr>
                              <m:sty m:val="p"/>
                            </m:rPr>
                            <a:rPr lang="en-US" altLang="zh-CN" i="1">
                              <a:latin typeface="Cambria Math" panose="02040503050406030204" pitchFamily="18" charset="0"/>
                            </a:rPr>
                            <m:t>ijk</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oMath>
                  </m:oMathPara>
                </a14:m>
                <a:endParaRPr lang="en-US" dirty="0"/>
              </a:p>
            </p:txBody>
          </p:sp>
        </mc:Choice>
        <mc:Fallback xmlns="">
          <p:sp>
            <p:nvSpPr>
              <p:cNvPr id="100" name="TextBox 99"/>
              <p:cNvSpPr txBox="1">
                <a:spLocks noRot="1" noChangeAspect="1" noMove="1" noResize="1" noEditPoints="1" noAdjustHandles="1" noChangeArrowheads="1" noChangeShapeType="1" noTextEdit="1"/>
              </p:cNvSpPr>
              <p:nvPr/>
            </p:nvSpPr>
            <p:spPr>
              <a:xfrm>
                <a:off x="9086017" y="2598951"/>
                <a:ext cx="1079911" cy="395045"/>
              </a:xfrm>
              <a:prstGeom prst="rect">
                <a:avLst/>
              </a:prstGeom>
              <a:blipFill>
                <a:blip r:embed="rId4"/>
                <a:stretch>
                  <a:fillRect b="-9231"/>
                </a:stretch>
              </a:blipFill>
            </p:spPr>
            <p:txBody>
              <a:bodyPr/>
              <a:lstStyle/>
              <a:p>
                <a:r>
                  <a:rPr lang="en-US">
                    <a:noFill/>
                  </a:rPr>
                  <a:t> </a:t>
                </a:r>
              </a:p>
            </p:txBody>
          </p:sp>
        </mc:Fallback>
      </mc:AlternateContent>
      <p:grpSp>
        <p:nvGrpSpPr>
          <p:cNvPr id="5" name="Group 4"/>
          <p:cNvGrpSpPr/>
          <p:nvPr/>
        </p:nvGrpSpPr>
        <p:grpSpPr>
          <a:xfrm>
            <a:off x="8331248" y="3266314"/>
            <a:ext cx="2737121" cy="2741634"/>
            <a:chOff x="8331248" y="3266314"/>
            <a:chExt cx="2737121" cy="2741634"/>
          </a:xfrm>
        </p:grpSpPr>
        <p:cxnSp>
          <p:nvCxnSpPr>
            <p:cNvPr id="87" name="Straight Arrow Connector 86"/>
            <p:cNvCxnSpPr/>
            <p:nvPr/>
          </p:nvCxnSpPr>
          <p:spPr>
            <a:xfrm>
              <a:off x="8331248" y="5718207"/>
              <a:ext cx="26720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9505953" y="5638616"/>
              <a:ext cx="288862" cy="369332"/>
            </a:xfrm>
            <a:prstGeom prst="rect">
              <a:avLst/>
            </a:prstGeom>
            <a:noFill/>
          </p:spPr>
          <p:txBody>
            <a:bodyPr wrap="none" rtlCol="0">
              <a:spAutoFit/>
            </a:bodyPr>
            <a:lstStyle/>
            <a:p>
              <a:r>
                <a:rPr lang="en-US" dirty="0" err="1" smtClean="0"/>
                <a:t>k</a:t>
              </a:r>
              <a:endParaRPr lang="en-US" dirty="0"/>
            </a:p>
          </p:txBody>
        </p:sp>
        <p:grpSp>
          <p:nvGrpSpPr>
            <p:cNvPr id="52" name="Group 51"/>
            <p:cNvGrpSpPr/>
            <p:nvPr/>
          </p:nvGrpSpPr>
          <p:grpSpPr>
            <a:xfrm>
              <a:off x="8729029" y="4783099"/>
              <a:ext cx="2339340" cy="962024"/>
              <a:chOff x="2171700" y="3764281"/>
              <a:chExt cx="1630680" cy="723898"/>
            </a:xfrm>
            <a:solidFill>
              <a:schemeClr val="accent2"/>
            </a:solidFill>
            <a:scene3d>
              <a:camera prst="perspectiveRelaxed" fov="4500000"/>
              <a:lightRig rig="threePt" dir="t"/>
            </a:scene3d>
          </p:grpSpPr>
          <p:sp>
            <p:nvSpPr>
              <p:cNvPr id="53" name="Rectangle 52"/>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54" name="Rectangle 53"/>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55" name="Rectangle 54"/>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56" name="Rectangle 55"/>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57" name="Rectangle 56"/>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58" name="Rectangle 57"/>
              <p:cNvSpPr/>
              <p:nvPr/>
            </p:nvSpPr>
            <p:spPr>
              <a:xfrm>
                <a:off x="261112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59" name="Rectangle 58"/>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60" name="Rectangle 59"/>
              <p:cNvSpPr/>
              <p:nvPr/>
            </p:nvSpPr>
            <p:spPr>
              <a:xfrm>
                <a:off x="348996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61" name="Group 60"/>
            <p:cNvGrpSpPr/>
            <p:nvPr/>
          </p:nvGrpSpPr>
          <p:grpSpPr>
            <a:xfrm>
              <a:off x="8696484" y="4020276"/>
              <a:ext cx="2339340" cy="962024"/>
              <a:chOff x="2171700" y="3764281"/>
              <a:chExt cx="1630680" cy="723898"/>
            </a:xfrm>
            <a:solidFill>
              <a:schemeClr val="accent2"/>
            </a:solidFill>
            <a:scene3d>
              <a:camera prst="perspectiveRelaxed" fov="4500000"/>
              <a:lightRig rig="threePt" dir="t"/>
            </a:scene3d>
          </p:grpSpPr>
          <p:sp>
            <p:nvSpPr>
              <p:cNvPr id="62" name="Rectangle 61"/>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63" name="Rectangle 62"/>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64" name="Rectangle 63"/>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65" name="Rectangle 64"/>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94" name="Rectangle 93"/>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95" name="Rectangle 94"/>
              <p:cNvSpPr/>
              <p:nvPr/>
            </p:nvSpPr>
            <p:spPr>
              <a:xfrm>
                <a:off x="261112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96" name="Rectangle 95"/>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97" name="Rectangle 96"/>
              <p:cNvSpPr/>
              <p:nvPr/>
            </p:nvSpPr>
            <p:spPr>
              <a:xfrm>
                <a:off x="348996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98" name="Group 97"/>
            <p:cNvGrpSpPr/>
            <p:nvPr/>
          </p:nvGrpSpPr>
          <p:grpSpPr>
            <a:xfrm>
              <a:off x="8696484" y="3266314"/>
              <a:ext cx="2339340" cy="962024"/>
              <a:chOff x="2171700" y="3764281"/>
              <a:chExt cx="1630680" cy="723898"/>
            </a:xfrm>
            <a:solidFill>
              <a:schemeClr val="accent2"/>
            </a:solidFill>
            <a:scene3d>
              <a:camera prst="perspectiveRelaxed" fov="4500000"/>
              <a:lightRig rig="threePt" dir="t"/>
            </a:scene3d>
          </p:grpSpPr>
          <p:sp>
            <p:nvSpPr>
              <p:cNvPr id="99" name="Rectangle 98"/>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103" name="Rectangle 102"/>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104" name="Rectangle 103"/>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105" name="Rectangle 104"/>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06" name="Rectangle 105"/>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107" name="Rectangle 106"/>
              <p:cNvSpPr/>
              <p:nvPr/>
            </p:nvSpPr>
            <p:spPr>
              <a:xfrm>
                <a:off x="261112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08" name="Rectangle 107"/>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109" name="Rectangle 108"/>
              <p:cNvSpPr/>
              <p:nvPr/>
            </p:nvSpPr>
            <p:spPr>
              <a:xfrm>
                <a:off x="348996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sp>
        <p:nvSpPr>
          <p:cNvPr id="9" name="TextBox 8"/>
          <p:cNvSpPr txBox="1"/>
          <p:nvPr/>
        </p:nvSpPr>
        <p:spPr>
          <a:xfrm>
            <a:off x="9473910" y="6166630"/>
            <a:ext cx="769763" cy="369332"/>
          </a:xfrm>
          <a:prstGeom prst="rect">
            <a:avLst/>
          </a:prstGeom>
          <a:noFill/>
        </p:spPr>
        <p:txBody>
          <a:bodyPr wrap="none" rtlCol="0">
            <a:spAutoFit/>
          </a:bodyPr>
          <a:lstStyle/>
          <a:p>
            <a:r>
              <a:rPr lang="en-US" dirty="0" smtClean="0"/>
              <a:t>Dense</a:t>
            </a:r>
            <a:endParaRPr lang="en-US" dirty="0"/>
          </a:p>
        </p:txBody>
      </p:sp>
      <p:grpSp>
        <p:nvGrpSpPr>
          <p:cNvPr id="10" name="Group 9"/>
          <p:cNvGrpSpPr/>
          <p:nvPr/>
        </p:nvGrpSpPr>
        <p:grpSpPr>
          <a:xfrm>
            <a:off x="124950" y="2568186"/>
            <a:ext cx="2905639" cy="3462868"/>
            <a:chOff x="619158" y="2568186"/>
            <a:chExt cx="2905639" cy="3462868"/>
          </a:xfrm>
        </p:grpSpPr>
        <p:cxnSp>
          <p:nvCxnSpPr>
            <p:cNvPr id="86" name="Straight Arrow Connector 85"/>
            <p:cNvCxnSpPr/>
            <p:nvPr/>
          </p:nvCxnSpPr>
          <p:spPr>
            <a:xfrm flipV="1">
              <a:off x="882033" y="5101233"/>
              <a:ext cx="129540" cy="643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flipH="1" flipV="1">
              <a:off x="882033" y="4457343"/>
              <a:ext cx="15240" cy="1287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a:off x="897273" y="5741313"/>
              <a:ext cx="12725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91" name="Group 90"/>
            <p:cNvGrpSpPr/>
            <p:nvPr/>
          </p:nvGrpSpPr>
          <p:grpSpPr>
            <a:xfrm>
              <a:off x="1185457" y="4793224"/>
              <a:ext cx="2339340" cy="962024"/>
              <a:chOff x="2171700" y="3764281"/>
              <a:chExt cx="1630680" cy="723898"/>
            </a:xfrm>
            <a:scene3d>
              <a:camera prst="perspectiveRelaxed" fov="4500000"/>
              <a:lightRig rig="threePt" dir="t"/>
            </a:scene3d>
          </p:grpSpPr>
          <p:sp>
            <p:nvSpPr>
              <p:cNvPr id="92" name="Rectangle 91"/>
              <p:cNvSpPr/>
              <p:nvPr/>
            </p:nvSpPr>
            <p:spPr>
              <a:xfrm>
                <a:off x="217170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93" name="Rectangle 92"/>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80</a:t>
                </a:r>
                <a:endParaRPr lang="en-US" sz="1600" dirty="0"/>
              </a:p>
            </p:txBody>
          </p:sp>
          <p:sp>
            <p:nvSpPr>
              <p:cNvPr id="101" name="Rectangle 100"/>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20</a:t>
                </a:r>
                <a:endParaRPr lang="en-US" sz="1600" dirty="0"/>
              </a:p>
            </p:txBody>
          </p:sp>
          <p:sp>
            <p:nvSpPr>
              <p:cNvPr id="102" name="Rectangle 101"/>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60</a:t>
                </a:r>
                <a:endParaRPr lang="en-US" sz="1600" dirty="0"/>
              </a:p>
            </p:txBody>
          </p:sp>
          <p:sp>
            <p:nvSpPr>
              <p:cNvPr id="110" name="Rectangle 10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111" name="Rectangle 110"/>
              <p:cNvSpPr/>
              <p:nvPr/>
            </p:nvSpPr>
            <p:spPr>
              <a:xfrm>
                <a:off x="261112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12" name="Rectangle 11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113" name="Rectangle 112"/>
              <p:cNvSpPr/>
              <p:nvPr/>
            </p:nvSpPr>
            <p:spPr>
              <a:xfrm>
                <a:off x="3489960" y="377190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114" name="Group 113"/>
            <p:cNvGrpSpPr/>
            <p:nvPr/>
          </p:nvGrpSpPr>
          <p:grpSpPr>
            <a:xfrm>
              <a:off x="1185457" y="4068366"/>
              <a:ext cx="2339340" cy="962024"/>
              <a:chOff x="2171700" y="3764281"/>
              <a:chExt cx="1630680" cy="723898"/>
            </a:xfrm>
            <a:scene3d>
              <a:camera prst="perspectiveRelaxed" fov="4500000"/>
              <a:lightRig rig="threePt" dir="t"/>
            </a:scene3d>
          </p:grpSpPr>
          <p:sp>
            <p:nvSpPr>
              <p:cNvPr id="115" name="Rectangle 114"/>
              <p:cNvSpPr/>
              <p:nvPr/>
            </p:nvSpPr>
            <p:spPr>
              <a:xfrm>
                <a:off x="217170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16" name="Rectangle 115"/>
              <p:cNvSpPr/>
              <p:nvPr/>
            </p:nvSpPr>
            <p:spPr>
              <a:xfrm>
                <a:off x="261112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17" name="Rectangle 116"/>
              <p:cNvSpPr/>
              <p:nvPr/>
            </p:nvSpPr>
            <p:spPr>
              <a:xfrm>
                <a:off x="305054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18" name="Rectangle 117"/>
              <p:cNvSpPr/>
              <p:nvPr/>
            </p:nvSpPr>
            <p:spPr>
              <a:xfrm>
                <a:off x="348996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19" name="Rectangle 118"/>
              <p:cNvSpPr/>
              <p:nvPr/>
            </p:nvSpPr>
            <p:spPr>
              <a:xfrm>
                <a:off x="217170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0" name="Rectangle 119"/>
              <p:cNvSpPr/>
              <p:nvPr/>
            </p:nvSpPr>
            <p:spPr>
              <a:xfrm>
                <a:off x="261112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1" name="Rectangle 120"/>
              <p:cNvSpPr/>
              <p:nvPr/>
            </p:nvSpPr>
            <p:spPr>
              <a:xfrm>
                <a:off x="3050540" y="377190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2" name="Rectangle 121"/>
              <p:cNvSpPr/>
              <p:nvPr/>
            </p:nvSpPr>
            <p:spPr>
              <a:xfrm>
                <a:off x="3489960" y="377190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123" name="Group 122"/>
            <p:cNvGrpSpPr/>
            <p:nvPr/>
          </p:nvGrpSpPr>
          <p:grpSpPr>
            <a:xfrm>
              <a:off x="1185457" y="3284466"/>
              <a:ext cx="2339340" cy="962024"/>
              <a:chOff x="2171700" y="3764281"/>
              <a:chExt cx="1630680" cy="723898"/>
            </a:xfrm>
            <a:scene3d>
              <a:camera prst="perspectiveRelaxed" fov="4500000"/>
              <a:lightRig rig="threePt" dir="t"/>
            </a:scene3d>
          </p:grpSpPr>
          <p:sp>
            <p:nvSpPr>
              <p:cNvPr id="124" name="Rectangle 123"/>
              <p:cNvSpPr/>
              <p:nvPr/>
            </p:nvSpPr>
            <p:spPr>
              <a:xfrm>
                <a:off x="217170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5" name="Rectangle 124"/>
              <p:cNvSpPr/>
              <p:nvPr/>
            </p:nvSpPr>
            <p:spPr>
              <a:xfrm>
                <a:off x="261112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6" name="Rectangle 125"/>
              <p:cNvSpPr/>
              <p:nvPr/>
            </p:nvSpPr>
            <p:spPr>
              <a:xfrm>
                <a:off x="305054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7" name="Rectangle 126"/>
              <p:cNvSpPr/>
              <p:nvPr/>
            </p:nvSpPr>
            <p:spPr>
              <a:xfrm>
                <a:off x="348996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8" name="Rectangle 127"/>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30</a:t>
                </a:r>
                <a:endParaRPr lang="en-US" sz="1600" dirty="0"/>
              </a:p>
            </p:txBody>
          </p:sp>
          <p:sp>
            <p:nvSpPr>
              <p:cNvPr id="129" name="Rectangle 128"/>
              <p:cNvSpPr/>
              <p:nvPr/>
            </p:nvSpPr>
            <p:spPr>
              <a:xfrm>
                <a:off x="261112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30" name="Rectangle 129"/>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40</a:t>
                </a:r>
                <a:endParaRPr lang="en-US" sz="1600" dirty="0"/>
              </a:p>
            </p:txBody>
          </p:sp>
          <p:sp>
            <p:nvSpPr>
              <p:cNvPr id="131" name="Rectangle 130"/>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50</a:t>
                </a:r>
                <a:endParaRPr lang="en-US" sz="1600" dirty="0"/>
              </a:p>
            </p:txBody>
          </p:sp>
        </p:grpSp>
        <p:sp>
          <p:nvSpPr>
            <p:cNvPr id="132" name="TextBox 131"/>
            <p:cNvSpPr txBox="1"/>
            <p:nvPr/>
          </p:nvSpPr>
          <p:spPr>
            <a:xfrm>
              <a:off x="619158" y="4503808"/>
              <a:ext cx="237566" cy="369332"/>
            </a:xfrm>
            <a:prstGeom prst="rect">
              <a:avLst/>
            </a:prstGeom>
            <a:noFill/>
          </p:spPr>
          <p:txBody>
            <a:bodyPr wrap="none" rtlCol="0">
              <a:spAutoFit/>
            </a:bodyPr>
            <a:lstStyle/>
            <a:p>
              <a:r>
                <a:rPr lang="en-US" altLang="zh-CN" dirty="0" err="1" smtClean="0"/>
                <a:t>i</a:t>
              </a:r>
              <a:endParaRPr lang="en-US" dirty="0"/>
            </a:p>
          </p:txBody>
        </p:sp>
        <p:sp>
          <p:nvSpPr>
            <p:cNvPr id="133" name="TextBox 132"/>
            <p:cNvSpPr txBox="1"/>
            <p:nvPr/>
          </p:nvSpPr>
          <p:spPr>
            <a:xfrm>
              <a:off x="892790" y="5187317"/>
              <a:ext cx="239168" cy="369332"/>
            </a:xfrm>
            <a:prstGeom prst="rect">
              <a:avLst/>
            </a:prstGeom>
            <a:noFill/>
          </p:spPr>
          <p:txBody>
            <a:bodyPr wrap="none" rtlCol="0">
              <a:spAutoFit/>
            </a:bodyPr>
            <a:lstStyle/>
            <a:p>
              <a:r>
                <a:rPr lang="en-US" altLang="zh-CN" dirty="0" err="1"/>
                <a:t>j</a:t>
              </a:r>
              <a:endParaRPr lang="en-US" dirty="0"/>
            </a:p>
          </p:txBody>
        </p:sp>
        <p:sp>
          <p:nvSpPr>
            <p:cNvPr id="134" name="TextBox 133"/>
            <p:cNvSpPr txBox="1"/>
            <p:nvPr/>
          </p:nvSpPr>
          <p:spPr>
            <a:xfrm>
              <a:off x="1289968" y="5661722"/>
              <a:ext cx="288862" cy="369332"/>
            </a:xfrm>
            <a:prstGeom prst="rect">
              <a:avLst/>
            </a:prstGeom>
            <a:noFill/>
          </p:spPr>
          <p:txBody>
            <a:bodyPr wrap="none" rtlCol="0">
              <a:spAutoFit/>
            </a:bodyPr>
            <a:lstStyle/>
            <a:p>
              <a:r>
                <a:rPr lang="en-US" dirty="0" err="1" smtClean="0"/>
                <a:t>k</a:t>
              </a:r>
              <a:endParaRPr lang="en-US" dirty="0"/>
            </a:p>
          </p:txBody>
        </p:sp>
        <mc:AlternateContent xmlns:mc="http://schemas.openxmlformats.org/markup-compatibility/2006">
          <mc:Choice xmlns:a14="http://schemas.microsoft.com/office/drawing/2010/main" Requires="a14">
            <p:sp>
              <p:nvSpPr>
                <p:cNvPr id="137" name="TextBox 136"/>
                <p:cNvSpPr txBox="1"/>
                <p:nvPr/>
              </p:nvSpPr>
              <p:spPr>
                <a:xfrm>
                  <a:off x="1921832" y="2568186"/>
                  <a:ext cx="39606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𝐵</m:t>
                        </m:r>
                      </m:oMath>
                    </m:oMathPara>
                  </a14:m>
                  <a:endParaRPr lang="en-US" dirty="0"/>
                </a:p>
              </p:txBody>
            </p:sp>
          </mc:Choice>
          <mc:Fallback>
            <p:sp>
              <p:nvSpPr>
                <p:cNvPr id="137" name="TextBox 136"/>
                <p:cNvSpPr txBox="1">
                  <a:spLocks noRot="1" noChangeAspect="1" noMove="1" noResize="1" noEditPoints="1" noAdjustHandles="1" noChangeArrowheads="1" noChangeShapeType="1" noTextEdit="1"/>
                </p:cNvSpPr>
                <p:nvPr/>
              </p:nvSpPr>
              <p:spPr>
                <a:xfrm>
                  <a:off x="1921832" y="2568186"/>
                  <a:ext cx="396069" cy="369332"/>
                </a:xfrm>
                <a:prstGeom prst="rect">
                  <a:avLst/>
                </a:prstGeom>
                <a:blipFill>
                  <a:blip r:embed="rId5"/>
                  <a:stretch>
                    <a:fillRect/>
                  </a:stretch>
                </a:blipFill>
              </p:spPr>
              <p:txBody>
                <a:bodyPr/>
                <a:lstStyle/>
                <a:p>
                  <a:r>
                    <a:rPr lang="en-US">
                      <a:noFill/>
                    </a:rPr>
                    <a:t> </a:t>
                  </a:r>
                </a:p>
              </p:txBody>
            </p:sp>
          </mc:Fallback>
        </mc:AlternateContent>
      </p:grpSp>
      <p:grpSp>
        <p:nvGrpSpPr>
          <p:cNvPr id="11" name="Group 10"/>
          <p:cNvGrpSpPr/>
          <p:nvPr/>
        </p:nvGrpSpPr>
        <p:grpSpPr>
          <a:xfrm>
            <a:off x="4319287" y="2568186"/>
            <a:ext cx="2356699" cy="3462868"/>
            <a:chOff x="4319287" y="2568186"/>
            <a:chExt cx="2356699" cy="3462868"/>
          </a:xfrm>
        </p:grpSpPr>
        <p:cxnSp>
          <p:nvCxnSpPr>
            <p:cNvPr id="135" name="Straight Arrow Connector 134"/>
            <p:cNvCxnSpPr/>
            <p:nvPr/>
          </p:nvCxnSpPr>
          <p:spPr>
            <a:xfrm>
              <a:off x="4336646" y="5741313"/>
              <a:ext cx="22742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5113570" y="5661722"/>
              <a:ext cx="288862" cy="369332"/>
            </a:xfrm>
            <a:prstGeom prst="rect">
              <a:avLst/>
            </a:prstGeom>
            <a:noFill/>
          </p:spPr>
          <p:txBody>
            <a:bodyPr wrap="none" rtlCol="0">
              <a:spAutoFit/>
            </a:bodyPr>
            <a:lstStyle/>
            <a:p>
              <a:r>
                <a:rPr lang="en-US" dirty="0" err="1" smtClean="0"/>
                <a:t>k</a:t>
              </a:r>
              <a:endParaRPr lang="en-US" dirty="0"/>
            </a:p>
          </p:txBody>
        </p:sp>
        <mc:AlternateContent xmlns:mc="http://schemas.openxmlformats.org/markup-compatibility/2006">
          <mc:Choice xmlns:a14="http://schemas.microsoft.com/office/drawing/2010/main" Requires="a14">
            <p:sp>
              <p:nvSpPr>
                <p:cNvPr id="138" name="TextBox 137"/>
                <p:cNvSpPr txBox="1"/>
                <p:nvPr/>
              </p:nvSpPr>
              <p:spPr>
                <a:xfrm>
                  <a:off x="5176286" y="2568186"/>
                  <a:ext cx="35067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𝑐</m:t>
                        </m:r>
                      </m:oMath>
                    </m:oMathPara>
                  </a14:m>
                  <a:endParaRPr lang="en-US" dirty="0"/>
                </a:p>
              </p:txBody>
            </p:sp>
          </mc:Choice>
          <mc:Fallback>
            <p:sp>
              <p:nvSpPr>
                <p:cNvPr id="138" name="TextBox 137"/>
                <p:cNvSpPr txBox="1">
                  <a:spLocks noRot="1" noChangeAspect="1" noMove="1" noResize="1" noEditPoints="1" noAdjustHandles="1" noChangeArrowheads="1" noChangeShapeType="1" noTextEdit="1"/>
                </p:cNvSpPr>
                <p:nvPr/>
              </p:nvSpPr>
              <p:spPr>
                <a:xfrm>
                  <a:off x="5176286" y="2568186"/>
                  <a:ext cx="350673" cy="369332"/>
                </a:xfrm>
                <a:prstGeom prst="rect">
                  <a:avLst/>
                </a:prstGeom>
                <a:blipFill>
                  <a:blip r:embed="rId6"/>
                  <a:stretch>
                    <a:fillRect/>
                  </a:stretch>
                </a:blipFill>
              </p:spPr>
              <p:txBody>
                <a:bodyPr/>
                <a:lstStyle/>
                <a:p>
                  <a:r>
                    <a:rPr lang="en-US">
                      <a:noFill/>
                    </a:rPr>
                    <a:t> </a:t>
                  </a:r>
                </a:p>
              </p:txBody>
            </p:sp>
          </mc:Fallback>
        </mc:AlternateContent>
        <p:grpSp>
          <p:nvGrpSpPr>
            <p:cNvPr id="139" name="Group 138"/>
            <p:cNvGrpSpPr/>
            <p:nvPr/>
          </p:nvGrpSpPr>
          <p:grpSpPr>
            <a:xfrm>
              <a:off x="4336646" y="4806205"/>
              <a:ext cx="2339340" cy="962024"/>
              <a:chOff x="2171700" y="3764281"/>
              <a:chExt cx="1630680" cy="723898"/>
            </a:xfrm>
            <a:solidFill>
              <a:schemeClr val="accent2"/>
            </a:solidFill>
            <a:scene3d>
              <a:camera prst="perspectiveRelaxed" fov="4500000"/>
              <a:lightRig rig="threePt" dir="t"/>
            </a:scene3d>
          </p:grpSpPr>
          <p:sp>
            <p:nvSpPr>
              <p:cNvPr id="140" name="Rectangle 139"/>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141" name="Rectangle 140"/>
              <p:cNvSpPr/>
              <p:nvPr/>
            </p:nvSpPr>
            <p:spPr>
              <a:xfrm>
                <a:off x="2611120" y="416052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142" name="Rectangle 141"/>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143" name="Rectangle 142"/>
              <p:cNvSpPr/>
              <p:nvPr/>
            </p:nvSpPr>
            <p:spPr>
              <a:xfrm>
                <a:off x="3489960" y="4168139"/>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44" name="Rectangle 143"/>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145" name="Rectangle 144"/>
              <p:cNvSpPr/>
              <p:nvPr/>
            </p:nvSpPr>
            <p:spPr>
              <a:xfrm>
                <a:off x="2611120" y="3764281"/>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46" name="Rectangle 145"/>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147" name="Rectangle 146"/>
              <p:cNvSpPr/>
              <p:nvPr/>
            </p:nvSpPr>
            <p:spPr>
              <a:xfrm>
                <a:off x="3489960" y="377190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166" name="Group 165"/>
            <p:cNvGrpSpPr/>
            <p:nvPr/>
          </p:nvGrpSpPr>
          <p:grpSpPr>
            <a:xfrm>
              <a:off x="4333331" y="4051725"/>
              <a:ext cx="2339340" cy="962024"/>
              <a:chOff x="2171700" y="3764281"/>
              <a:chExt cx="1630680" cy="723898"/>
            </a:xfrm>
            <a:solidFill>
              <a:schemeClr val="accent2"/>
            </a:solidFill>
            <a:scene3d>
              <a:camera prst="perspectiveRelaxed" fov="4500000"/>
              <a:lightRig rig="threePt" dir="t"/>
            </a:scene3d>
          </p:grpSpPr>
          <p:sp>
            <p:nvSpPr>
              <p:cNvPr id="167" name="Rectangle 166"/>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168" name="Rectangle 167"/>
              <p:cNvSpPr/>
              <p:nvPr/>
            </p:nvSpPr>
            <p:spPr>
              <a:xfrm>
                <a:off x="2611120" y="416052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169" name="Rectangle 168"/>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170" name="Rectangle 169"/>
              <p:cNvSpPr/>
              <p:nvPr/>
            </p:nvSpPr>
            <p:spPr>
              <a:xfrm>
                <a:off x="3489960" y="4168139"/>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71" name="Rectangle 170"/>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172" name="Rectangle 171"/>
              <p:cNvSpPr/>
              <p:nvPr/>
            </p:nvSpPr>
            <p:spPr>
              <a:xfrm>
                <a:off x="2611120" y="3764281"/>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73" name="Rectangle 172"/>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174" name="Rectangle 173"/>
              <p:cNvSpPr/>
              <p:nvPr/>
            </p:nvSpPr>
            <p:spPr>
              <a:xfrm>
                <a:off x="3489960" y="377190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175" name="Group 174"/>
            <p:cNvGrpSpPr/>
            <p:nvPr/>
          </p:nvGrpSpPr>
          <p:grpSpPr>
            <a:xfrm>
              <a:off x="4319287" y="3271485"/>
              <a:ext cx="2339340" cy="962024"/>
              <a:chOff x="2171700" y="3764281"/>
              <a:chExt cx="1630680" cy="723898"/>
            </a:xfrm>
            <a:solidFill>
              <a:schemeClr val="accent2"/>
            </a:solidFill>
            <a:scene3d>
              <a:camera prst="perspectiveRelaxed" fov="4500000"/>
              <a:lightRig rig="threePt" dir="t"/>
            </a:scene3d>
          </p:grpSpPr>
          <p:sp>
            <p:nvSpPr>
              <p:cNvPr id="176" name="Rectangle 175"/>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177" name="Rectangle 176"/>
              <p:cNvSpPr/>
              <p:nvPr/>
            </p:nvSpPr>
            <p:spPr>
              <a:xfrm>
                <a:off x="2611120" y="416052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178" name="Rectangle 177"/>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179" name="Rectangle 178"/>
              <p:cNvSpPr/>
              <p:nvPr/>
            </p:nvSpPr>
            <p:spPr>
              <a:xfrm>
                <a:off x="3489960" y="4168139"/>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80" name="Rectangle 179"/>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181" name="Rectangle 180"/>
              <p:cNvSpPr/>
              <p:nvPr/>
            </p:nvSpPr>
            <p:spPr>
              <a:xfrm>
                <a:off x="2611120" y="3764281"/>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82" name="Rectangle 181"/>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183" name="Rectangle 182"/>
              <p:cNvSpPr/>
              <p:nvPr/>
            </p:nvSpPr>
            <p:spPr>
              <a:xfrm>
                <a:off x="3489960" y="377190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spTree>
    <p:extLst>
      <p:ext uri="{BB962C8B-B14F-4D97-AF65-F5344CB8AC3E}">
        <p14:creationId xmlns:p14="http://schemas.microsoft.com/office/powerpoint/2010/main" val="10373058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Sparse iteration spaces and iteration Graphs</a:t>
            </a:r>
            <a:endParaRPr lang="en-US" dirty="0"/>
          </a:p>
        </p:txBody>
      </p:sp>
      <mc:AlternateContent xmlns:mc="http://schemas.openxmlformats.org/markup-compatibility/2006">
        <mc:Choice xmlns:a14="http://schemas.microsoft.com/office/drawing/2010/main" Requires="a14">
          <p:sp>
            <p:nvSpPr>
              <p:cNvPr id="4" name="TextBox 3"/>
              <p:cNvSpPr txBox="1"/>
              <p:nvPr/>
            </p:nvSpPr>
            <p:spPr>
              <a:xfrm>
                <a:off x="4946889" y="1453683"/>
                <a:ext cx="2136803" cy="7645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smtClean="0">
                              <a:latin typeface="Cambria Math" panose="02040503050406030204" pitchFamily="18" charset="0"/>
                            </a:rPr>
                            <m:t>A</m:t>
                          </m:r>
                        </m:e>
                        <m:sub>
                          <m:r>
                            <a:rPr lang="en-US" altLang="zh-CN" b="0" i="1" smtClean="0">
                              <a:latin typeface="Cambria Math" panose="02040503050406030204" pitchFamily="18" charset="0"/>
                            </a:rPr>
                            <m:t>𝑖𝑗</m:t>
                          </m:r>
                        </m:sub>
                      </m:sSub>
                      <m:r>
                        <a:rPr lang="en-US" altLang="zh-CN" b="0" i="1" smtClean="0">
                          <a:latin typeface="Cambria Math" panose="02040503050406030204" pitchFamily="18" charset="0"/>
                        </a:rPr>
                        <m:t>=</m:t>
                      </m:r>
                      <m:nary>
                        <m:naryPr>
                          <m:chr m:val="∑"/>
                          <m:supHide m:val="on"/>
                          <m:ctrlPr>
                            <a:rPr lang="en-US" altLang="zh-CN" b="0" i="1" smtClean="0">
                              <a:latin typeface="Cambria Math" panose="02040503050406030204" pitchFamily="18" charset="0"/>
                            </a:rPr>
                          </m:ctrlPr>
                        </m:naryPr>
                        <m:sub>
                          <m:r>
                            <m:rPr>
                              <m:brk m:alnAt="7"/>
                            </m:rPr>
                            <a:rPr lang="en-US" altLang="zh-CN" b="0" i="1" smtClean="0">
                              <a:latin typeface="Cambria Math" panose="02040503050406030204" pitchFamily="18" charset="0"/>
                            </a:rPr>
                            <m:t>𝑘</m:t>
                          </m:r>
                        </m:sub>
                        <m:sup/>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𝐵</m:t>
                              </m:r>
                            </m:e>
                            <m:sub>
                              <m:r>
                                <a:rPr lang="en-US" altLang="zh-CN" b="0" i="1" smtClean="0">
                                  <a:latin typeface="Cambria Math" panose="02040503050406030204" pitchFamily="18" charset="0"/>
                                </a:rPr>
                                <m:t>𝑖𝑗𝑘</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e>
                      </m:nary>
                    </m:oMath>
                  </m:oMathPara>
                </a14:m>
                <a:endParaRPr lang="en-US" dirty="0"/>
              </a:p>
            </p:txBody>
          </p:sp>
        </mc:Choice>
        <mc:Fallback>
          <p:sp>
            <p:nvSpPr>
              <p:cNvPr id="4" name="TextBox 3"/>
              <p:cNvSpPr txBox="1">
                <a:spLocks noRot="1" noChangeAspect="1" noMove="1" noResize="1" noEditPoints="1" noAdjustHandles="1" noChangeArrowheads="1" noChangeShapeType="1" noTextEdit="1"/>
              </p:cNvSpPr>
              <p:nvPr/>
            </p:nvSpPr>
            <p:spPr>
              <a:xfrm>
                <a:off x="4946889" y="1453683"/>
                <a:ext cx="2136803" cy="764505"/>
              </a:xfrm>
              <a:prstGeom prst="rect">
                <a:avLst/>
              </a:prstGeom>
              <a:blipFill>
                <a:blip r:embed="rId3"/>
                <a:stretch>
                  <a:fillRect/>
                </a:stretch>
              </a:blipFill>
            </p:spPr>
            <p:txBody>
              <a:bodyPr/>
              <a:lstStyle/>
              <a:p>
                <a:r>
                  <a:rPr lang="en-US">
                    <a:noFill/>
                  </a:rPr>
                  <a:t> </a:t>
                </a:r>
              </a:p>
            </p:txBody>
          </p:sp>
        </mc:Fallback>
      </mc:AlternateContent>
      <p:grpSp>
        <p:nvGrpSpPr>
          <p:cNvPr id="3" name="Group 2"/>
          <p:cNvGrpSpPr/>
          <p:nvPr/>
        </p:nvGrpSpPr>
        <p:grpSpPr>
          <a:xfrm>
            <a:off x="8053133" y="3261360"/>
            <a:ext cx="2905639" cy="2470782"/>
            <a:chOff x="5011541" y="3261360"/>
            <a:chExt cx="2905639" cy="2470782"/>
          </a:xfrm>
        </p:grpSpPr>
        <p:cxnSp>
          <p:nvCxnSpPr>
            <p:cNvPr id="7" name="Straight Arrow Connector 6"/>
            <p:cNvCxnSpPr/>
            <p:nvPr/>
          </p:nvCxnSpPr>
          <p:spPr>
            <a:xfrm flipV="1">
              <a:off x="5274416" y="5078127"/>
              <a:ext cx="129540" cy="643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5274416" y="4434237"/>
              <a:ext cx="15240" cy="1287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5577840" y="4770118"/>
              <a:ext cx="2339340" cy="962024"/>
              <a:chOff x="2171700" y="3764281"/>
              <a:chExt cx="1630680" cy="723898"/>
            </a:xfrm>
            <a:scene3d>
              <a:camera prst="perspectiveRelaxed" fov="4500000"/>
              <a:lightRig rig="threePt" dir="t"/>
            </a:scene3d>
          </p:grpSpPr>
          <p:sp>
            <p:nvSpPr>
              <p:cNvPr id="15" name="Rectangle 14"/>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6" name="Rectangle 15"/>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80</a:t>
                </a:r>
                <a:endParaRPr lang="en-US" sz="1600" dirty="0"/>
              </a:p>
            </p:txBody>
          </p:sp>
          <p:sp>
            <p:nvSpPr>
              <p:cNvPr id="17" name="Rectangle 16"/>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20</a:t>
                </a:r>
                <a:endParaRPr lang="en-US" sz="1600" dirty="0"/>
              </a:p>
            </p:txBody>
          </p:sp>
          <p:sp>
            <p:nvSpPr>
              <p:cNvPr id="18" name="Rectangle 17"/>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60</a:t>
                </a:r>
                <a:endParaRPr lang="en-US" sz="1600" dirty="0"/>
              </a:p>
            </p:txBody>
          </p:sp>
          <p:sp>
            <p:nvSpPr>
              <p:cNvPr id="20" name="Rectangle 1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21" name="Rectangle 20"/>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22" name="Rectangle 2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23" name="Rectangle 22"/>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66" name="Group 65"/>
            <p:cNvGrpSpPr/>
            <p:nvPr/>
          </p:nvGrpSpPr>
          <p:grpSpPr>
            <a:xfrm>
              <a:off x="5577840" y="4045260"/>
              <a:ext cx="2339340" cy="962024"/>
              <a:chOff x="2171700" y="3764281"/>
              <a:chExt cx="1630680" cy="723898"/>
            </a:xfrm>
            <a:scene3d>
              <a:camera prst="perspectiveRelaxed" fov="4500000"/>
              <a:lightRig rig="threePt" dir="t"/>
            </a:scene3d>
          </p:grpSpPr>
          <p:sp>
            <p:nvSpPr>
              <p:cNvPr id="67" name="Rectangle 66"/>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8" name="Rectangle 67"/>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9" name="Rectangle 68"/>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0" name="Rectangle 69"/>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1" name="Rectangle 70"/>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2" name="Rectangle 71"/>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3" name="Rectangle 72"/>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4" name="Rectangle 73"/>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75" name="Group 74"/>
            <p:cNvGrpSpPr/>
            <p:nvPr/>
          </p:nvGrpSpPr>
          <p:grpSpPr>
            <a:xfrm>
              <a:off x="5577840" y="3261360"/>
              <a:ext cx="2339340" cy="962024"/>
              <a:chOff x="2171700" y="3764281"/>
              <a:chExt cx="1630680" cy="723898"/>
            </a:xfrm>
            <a:scene3d>
              <a:camera prst="perspectiveRelaxed" fov="4500000"/>
              <a:lightRig rig="threePt" dir="t"/>
            </a:scene3d>
          </p:grpSpPr>
          <p:sp>
            <p:nvSpPr>
              <p:cNvPr id="76" name="Rectangle 75"/>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7" name="Rectangle 76"/>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8" name="Rectangle 77"/>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9" name="Rectangle 78"/>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80" name="Rectangle 7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30</a:t>
                </a:r>
                <a:endParaRPr lang="en-US" sz="1600" dirty="0"/>
              </a:p>
            </p:txBody>
          </p:sp>
          <p:sp>
            <p:nvSpPr>
              <p:cNvPr id="81" name="Rectangle 80"/>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82" name="Rectangle 8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40</a:t>
                </a:r>
                <a:endParaRPr lang="en-US" sz="1600" dirty="0"/>
              </a:p>
            </p:txBody>
          </p:sp>
          <p:sp>
            <p:nvSpPr>
              <p:cNvPr id="83" name="Rectangle 82"/>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50</a:t>
                </a:r>
                <a:endParaRPr lang="en-US" sz="1600" dirty="0"/>
              </a:p>
            </p:txBody>
          </p:sp>
        </p:grpSp>
        <p:sp>
          <p:nvSpPr>
            <p:cNvPr id="84" name="TextBox 83"/>
            <p:cNvSpPr txBox="1"/>
            <p:nvPr/>
          </p:nvSpPr>
          <p:spPr>
            <a:xfrm>
              <a:off x="5011541" y="4480702"/>
              <a:ext cx="237566" cy="369332"/>
            </a:xfrm>
            <a:prstGeom prst="rect">
              <a:avLst/>
            </a:prstGeom>
            <a:noFill/>
          </p:spPr>
          <p:txBody>
            <a:bodyPr wrap="none" rtlCol="0">
              <a:spAutoFit/>
            </a:bodyPr>
            <a:lstStyle/>
            <a:p>
              <a:r>
                <a:rPr lang="en-US" altLang="zh-CN" dirty="0" err="1" smtClean="0"/>
                <a:t>i</a:t>
              </a:r>
              <a:endParaRPr lang="en-US" dirty="0"/>
            </a:p>
          </p:txBody>
        </p:sp>
        <p:sp>
          <p:nvSpPr>
            <p:cNvPr id="85" name="TextBox 84"/>
            <p:cNvSpPr txBox="1"/>
            <p:nvPr/>
          </p:nvSpPr>
          <p:spPr>
            <a:xfrm>
              <a:off x="5285173" y="5164211"/>
              <a:ext cx="239168" cy="369332"/>
            </a:xfrm>
            <a:prstGeom prst="rect">
              <a:avLst/>
            </a:prstGeom>
            <a:noFill/>
          </p:spPr>
          <p:txBody>
            <a:bodyPr wrap="none" rtlCol="0">
              <a:spAutoFit/>
            </a:bodyPr>
            <a:lstStyle/>
            <a:p>
              <a:r>
                <a:rPr lang="en-US" altLang="zh-CN" dirty="0" err="1"/>
                <a:t>j</a:t>
              </a:r>
              <a:endParaRPr lang="en-US" dirty="0"/>
            </a:p>
          </p:txBody>
        </p:sp>
      </p:grpSp>
      <mc:AlternateContent xmlns:mc="http://schemas.openxmlformats.org/markup-compatibility/2006" xmlns:a14="http://schemas.microsoft.com/office/drawing/2010/main">
        <mc:Choice Requires="a14">
          <p:sp>
            <p:nvSpPr>
              <p:cNvPr id="100" name="TextBox 99"/>
              <p:cNvSpPr txBox="1"/>
              <p:nvPr/>
            </p:nvSpPr>
            <p:spPr>
              <a:xfrm>
                <a:off x="9086017" y="2598951"/>
                <a:ext cx="1079911" cy="39504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a:latin typeface="Cambria Math" panose="02040503050406030204" pitchFamily="18" charset="0"/>
                            </a:rPr>
                            <m:t>B</m:t>
                          </m:r>
                        </m:e>
                        <m:sub>
                          <m:r>
                            <m:rPr>
                              <m:sty m:val="p"/>
                            </m:rPr>
                            <a:rPr lang="en-US" altLang="zh-CN" i="1">
                              <a:latin typeface="Cambria Math" panose="02040503050406030204" pitchFamily="18" charset="0"/>
                            </a:rPr>
                            <m:t>ijk</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oMath>
                  </m:oMathPara>
                </a14:m>
                <a:endParaRPr lang="en-US" dirty="0"/>
              </a:p>
            </p:txBody>
          </p:sp>
        </mc:Choice>
        <mc:Fallback xmlns="">
          <p:sp>
            <p:nvSpPr>
              <p:cNvPr id="100" name="TextBox 99"/>
              <p:cNvSpPr txBox="1">
                <a:spLocks noRot="1" noChangeAspect="1" noMove="1" noResize="1" noEditPoints="1" noAdjustHandles="1" noChangeArrowheads="1" noChangeShapeType="1" noTextEdit="1"/>
              </p:cNvSpPr>
              <p:nvPr/>
            </p:nvSpPr>
            <p:spPr>
              <a:xfrm>
                <a:off x="9086017" y="2598951"/>
                <a:ext cx="1079911" cy="395045"/>
              </a:xfrm>
              <a:prstGeom prst="rect">
                <a:avLst/>
              </a:prstGeom>
              <a:blipFill>
                <a:blip r:embed="rId4"/>
                <a:stretch>
                  <a:fillRect b="-9231"/>
                </a:stretch>
              </a:blipFill>
            </p:spPr>
            <p:txBody>
              <a:bodyPr/>
              <a:lstStyle/>
              <a:p>
                <a:r>
                  <a:rPr lang="en-US">
                    <a:noFill/>
                  </a:rPr>
                  <a:t> </a:t>
                </a:r>
              </a:p>
            </p:txBody>
          </p:sp>
        </mc:Fallback>
      </mc:AlternateContent>
      <p:grpSp>
        <p:nvGrpSpPr>
          <p:cNvPr id="5" name="Group 4"/>
          <p:cNvGrpSpPr/>
          <p:nvPr/>
        </p:nvGrpSpPr>
        <p:grpSpPr>
          <a:xfrm>
            <a:off x="8331248" y="3266314"/>
            <a:ext cx="2737121" cy="2741634"/>
            <a:chOff x="8331248" y="3266314"/>
            <a:chExt cx="2737121" cy="2741634"/>
          </a:xfrm>
        </p:grpSpPr>
        <p:cxnSp>
          <p:nvCxnSpPr>
            <p:cNvPr id="87" name="Straight Arrow Connector 86"/>
            <p:cNvCxnSpPr/>
            <p:nvPr/>
          </p:nvCxnSpPr>
          <p:spPr>
            <a:xfrm>
              <a:off x="8331248" y="5718207"/>
              <a:ext cx="26720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9505953" y="5638616"/>
              <a:ext cx="288862" cy="369332"/>
            </a:xfrm>
            <a:prstGeom prst="rect">
              <a:avLst/>
            </a:prstGeom>
            <a:noFill/>
          </p:spPr>
          <p:txBody>
            <a:bodyPr wrap="none" rtlCol="0">
              <a:spAutoFit/>
            </a:bodyPr>
            <a:lstStyle/>
            <a:p>
              <a:r>
                <a:rPr lang="en-US" dirty="0" err="1" smtClean="0"/>
                <a:t>k</a:t>
              </a:r>
              <a:endParaRPr lang="en-US" dirty="0"/>
            </a:p>
          </p:txBody>
        </p:sp>
        <p:grpSp>
          <p:nvGrpSpPr>
            <p:cNvPr id="52" name="Group 51"/>
            <p:cNvGrpSpPr/>
            <p:nvPr/>
          </p:nvGrpSpPr>
          <p:grpSpPr>
            <a:xfrm>
              <a:off x="8729029" y="4783099"/>
              <a:ext cx="2339340" cy="962024"/>
              <a:chOff x="2171700" y="3764281"/>
              <a:chExt cx="1630680" cy="723898"/>
            </a:xfrm>
            <a:solidFill>
              <a:schemeClr val="accent2"/>
            </a:solidFill>
            <a:scene3d>
              <a:camera prst="perspectiveRelaxed" fov="4500000"/>
              <a:lightRig rig="threePt" dir="t"/>
            </a:scene3d>
          </p:grpSpPr>
          <p:sp>
            <p:nvSpPr>
              <p:cNvPr id="53" name="Rectangle 52"/>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54" name="Rectangle 53"/>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55" name="Rectangle 54"/>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56" name="Rectangle 55"/>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57" name="Rectangle 56"/>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58" name="Rectangle 57"/>
              <p:cNvSpPr/>
              <p:nvPr/>
            </p:nvSpPr>
            <p:spPr>
              <a:xfrm>
                <a:off x="261112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59" name="Rectangle 58"/>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60" name="Rectangle 59"/>
              <p:cNvSpPr/>
              <p:nvPr/>
            </p:nvSpPr>
            <p:spPr>
              <a:xfrm>
                <a:off x="348996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61" name="Group 60"/>
            <p:cNvGrpSpPr/>
            <p:nvPr/>
          </p:nvGrpSpPr>
          <p:grpSpPr>
            <a:xfrm>
              <a:off x="8696484" y="4020276"/>
              <a:ext cx="2339340" cy="962024"/>
              <a:chOff x="2171700" y="3764281"/>
              <a:chExt cx="1630680" cy="723898"/>
            </a:xfrm>
            <a:solidFill>
              <a:schemeClr val="accent2"/>
            </a:solidFill>
            <a:scene3d>
              <a:camera prst="perspectiveRelaxed" fov="4500000"/>
              <a:lightRig rig="threePt" dir="t"/>
            </a:scene3d>
          </p:grpSpPr>
          <p:sp>
            <p:nvSpPr>
              <p:cNvPr id="62" name="Rectangle 61"/>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63" name="Rectangle 62"/>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64" name="Rectangle 63"/>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65" name="Rectangle 64"/>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94" name="Rectangle 93"/>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95" name="Rectangle 94"/>
              <p:cNvSpPr/>
              <p:nvPr/>
            </p:nvSpPr>
            <p:spPr>
              <a:xfrm>
                <a:off x="261112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96" name="Rectangle 95"/>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97" name="Rectangle 96"/>
              <p:cNvSpPr/>
              <p:nvPr/>
            </p:nvSpPr>
            <p:spPr>
              <a:xfrm>
                <a:off x="348996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98" name="Group 97"/>
            <p:cNvGrpSpPr/>
            <p:nvPr/>
          </p:nvGrpSpPr>
          <p:grpSpPr>
            <a:xfrm>
              <a:off x="8696484" y="3266314"/>
              <a:ext cx="2339340" cy="962024"/>
              <a:chOff x="2171700" y="3764281"/>
              <a:chExt cx="1630680" cy="723898"/>
            </a:xfrm>
            <a:solidFill>
              <a:schemeClr val="accent2"/>
            </a:solidFill>
            <a:scene3d>
              <a:camera prst="perspectiveRelaxed" fov="4500000"/>
              <a:lightRig rig="threePt" dir="t"/>
            </a:scene3d>
          </p:grpSpPr>
          <p:sp>
            <p:nvSpPr>
              <p:cNvPr id="99" name="Rectangle 98"/>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103" name="Rectangle 102"/>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104" name="Rectangle 103"/>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105" name="Rectangle 104"/>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06" name="Rectangle 105"/>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107" name="Rectangle 106"/>
              <p:cNvSpPr/>
              <p:nvPr/>
            </p:nvSpPr>
            <p:spPr>
              <a:xfrm>
                <a:off x="261112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08" name="Rectangle 107"/>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109" name="Rectangle 108"/>
              <p:cNvSpPr/>
              <p:nvPr/>
            </p:nvSpPr>
            <p:spPr>
              <a:xfrm>
                <a:off x="348996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sp>
        <p:nvSpPr>
          <p:cNvPr id="9" name="TextBox 8"/>
          <p:cNvSpPr txBox="1"/>
          <p:nvPr/>
        </p:nvSpPr>
        <p:spPr>
          <a:xfrm>
            <a:off x="9473910" y="6166630"/>
            <a:ext cx="769763" cy="369332"/>
          </a:xfrm>
          <a:prstGeom prst="rect">
            <a:avLst/>
          </a:prstGeom>
          <a:noFill/>
        </p:spPr>
        <p:txBody>
          <a:bodyPr wrap="none" rtlCol="0">
            <a:spAutoFit/>
          </a:bodyPr>
          <a:lstStyle/>
          <a:p>
            <a:r>
              <a:rPr lang="en-US" dirty="0" smtClean="0"/>
              <a:t>Dense</a:t>
            </a:r>
            <a:endParaRPr lang="en-US" dirty="0"/>
          </a:p>
        </p:txBody>
      </p:sp>
      <p:grpSp>
        <p:nvGrpSpPr>
          <p:cNvPr id="10" name="Group 9"/>
          <p:cNvGrpSpPr/>
          <p:nvPr/>
        </p:nvGrpSpPr>
        <p:grpSpPr>
          <a:xfrm>
            <a:off x="124950" y="2568186"/>
            <a:ext cx="2905639" cy="3462868"/>
            <a:chOff x="619158" y="2568186"/>
            <a:chExt cx="2905639" cy="3462868"/>
          </a:xfrm>
        </p:grpSpPr>
        <p:cxnSp>
          <p:nvCxnSpPr>
            <p:cNvPr id="86" name="Straight Arrow Connector 85"/>
            <p:cNvCxnSpPr/>
            <p:nvPr/>
          </p:nvCxnSpPr>
          <p:spPr>
            <a:xfrm flipV="1">
              <a:off x="882033" y="5101233"/>
              <a:ext cx="129540" cy="643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flipH="1" flipV="1">
              <a:off x="882033" y="4457343"/>
              <a:ext cx="15240" cy="1287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a:off x="897273" y="5741313"/>
              <a:ext cx="12725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91" name="Group 90"/>
            <p:cNvGrpSpPr/>
            <p:nvPr/>
          </p:nvGrpSpPr>
          <p:grpSpPr>
            <a:xfrm>
              <a:off x="1185457" y="4793224"/>
              <a:ext cx="2339340" cy="962024"/>
              <a:chOff x="2171700" y="3764281"/>
              <a:chExt cx="1630680" cy="723898"/>
            </a:xfrm>
            <a:scene3d>
              <a:camera prst="perspectiveRelaxed" fov="4500000"/>
              <a:lightRig rig="threePt" dir="t"/>
            </a:scene3d>
          </p:grpSpPr>
          <p:sp>
            <p:nvSpPr>
              <p:cNvPr id="92" name="Rectangle 91"/>
              <p:cNvSpPr/>
              <p:nvPr/>
            </p:nvSpPr>
            <p:spPr>
              <a:xfrm>
                <a:off x="217170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93" name="Rectangle 92"/>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80</a:t>
                </a:r>
                <a:endParaRPr lang="en-US" sz="1600" dirty="0"/>
              </a:p>
            </p:txBody>
          </p:sp>
          <p:sp>
            <p:nvSpPr>
              <p:cNvPr id="101" name="Rectangle 100"/>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20</a:t>
                </a:r>
                <a:endParaRPr lang="en-US" sz="1600" dirty="0"/>
              </a:p>
            </p:txBody>
          </p:sp>
          <p:sp>
            <p:nvSpPr>
              <p:cNvPr id="102" name="Rectangle 101"/>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60</a:t>
                </a:r>
                <a:endParaRPr lang="en-US" sz="1600" dirty="0"/>
              </a:p>
            </p:txBody>
          </p:sp>
          <p:sp>
            <p:nvSpPr>
              <p:cNvPr id="110" name="Rectangle 10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111" name="Rectangle 110"/>
              <p:cNvSpPr/>
              <p:nvPr/>
            </p:nvSpPr>
            <p:spPr>
              <a:xfrm>
                <a:off x="261112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12" name="Rectangle 11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113" name="Rectangle 112"/>
              <p:cNvSpPr/>
              <p:nvPr/>
            </p:nvSpPr>
            <p:spPr>
              <a:xfrm>
                <a:off x="3489960" y="377190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114" name="Group 113"/>
            <p:cNvGrpSpPr/>
            <p:nvPr/>
          </p:nvGrpSpPr>
          <p:grpSpPr>
            <a:xfrm>
              <a:off x="1185457" y="4068366"/>
              <a:ext cx="2339340" cy="962024"/>
              <a:chOff x="2171700" y="3764281"/>
              <a:chExt cx="1630680" cy="723898"/>
            </a:xfrm>
            <a:scene3d>
              <a:camera prst="perspectiveRelaxed" fov="4500000"/>
              <a:lightRig rig="threePt" dir="t"/>
            </a:scene3d>
          </p:grpSpPr>
          <p:sp>
            <p:nvSpPr>
              <p:cNvPr id="115" name="Rectangle 114"/>
              <p:cNvSpPr/>
              <p:nvPr/>
            </p:nvSpPr>
            <p:spPr>
              <a:xfrm>
                <a:off x="217170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16" name="Rectangle 115"/>
              <p:cNvSpPr/>
              <p:nvPr/>
            </p:nvSpPr>
            <p:spPr>
              <a:xfrm>
                <a:off x="261112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17" name="Rectangle 116"/>
              <p:cNvSpPr/>
              <p:nvPr/>
            </p:nvSpPr>
            <p:spPr>
              <a:xfrm>
                <a:off x="305054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18" name="Rectangle 117"/>
              <p:cNvSpPr/>
              <p:nvPr/>
            </p:nvSpPr>
            <p:spPr>
              <a:xfrm>
                <a:off x="348996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19" name="Rectangle 118"/>
              <p:cNvSpPr/>
              <p:nvPr/>
            </p:nvSpPr>
            <p:spPr>
              <a:xfrm>
                <a:off x="217170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0" name="Rectangle 119"/>
              <p:cNvSpPr/>
              <p:nvPr/>
            </p:nvSpPr>
            <p:spPr>
              <a:xfrm>
                <a:off x="261112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1" name="Rectangle 120"/>
              <p:cNvSpPr/>
              <p:nvPr/>
            </p:nvSpPr>
            <p:spPr>
              <a:xfrm>
                <a:off x="3050540" y="377190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2" name="Rectangle 121"/>
              <p:cNvSpPr/>
              <p:nvPr/>
            </p:nvSpPr>
            <p:spPr>
              <a:xfrm>
                <a:off x="3489960" y="377190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123" name="Group 122"/>
            <p:cNvGrpSpPr/>
            <p:nvPr/>
          </p:nvGrpSpPr>
          <p:grpSpPr>
            <a:xfrm>
              <a:off x="1185457" y="3284466"/>
              <a:ext cx="2339340" cy="962024"/>
              <a:chOff x="2171700" y="3764281"/>
              <a:chExt cx="1630680" cy="723898"/>
            </a:xfrm>
            <a:scene3d>
              <a:camera prst="perspectiveRelaxed" fov="4500000"/>
              <a:lightRig rig="threePt" dir="t"/>
            </a:scene3d>
          </p:grpSpPr>
          <p:sp>
            <p:nvSpPr>
              <p:cNvPr id="124" name="Rectangle 123"/>
              <p:cNvSpPr/>
              <p:nvPr/>
            </p:nvSpPr>
            <p:spPr>
              <a:xfrm>
                <a:off x="217170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5" name="Rectangle 124"/>
              <p:cNvSpPr/>
              <p:nvPr/>
            </p:nvSpPr>
            <p:spPr>
              <a:xfrm>
                <a:off x="261112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6" name="Rectangle 125"/>
              <p:cNvSpPr/>
              <p:nvPr/>
            </p:nvSpPr>
            <p:spPr>
              <a:xfrm>
                <a:off x="305054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7" name="Rectangle 126"/>
              <p:cNvSpPr/>
              <p:nvPr/>
            </p:nvSpPr>
            <p:spPr>
              <a:xfrm>
                <a:off x="348996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8" name="Rectangle 127"/>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30</a:t>
                </a:r>
                <a:endParaRPr lang="en-US" sz="1600" dirty="0"/>
              </a:p>
            </p:txBody>
          </p:sp>
          <p:sp>
            <p:nvSpPr>
              <p:cNvPr id="129" name="Rectangle 128"/>
              <p:cNvSpPr/>
              <p:nvPr/>
            </p:nvSpPr>
            <p:spPr>
              <a:xfrm>
                <a:off x="261112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30" name="Rectangle 129"/>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40</a:t>
                </a:r>
                <a:endParaRPr lang="en-US" sz="1600" dirty="0"/>
              </a:p>
            </p:txBody>
          </p:sp>
          <p:sp>
            <p:nvSpPr>
              <p:cNvPr id="131" name="Rectangle 130"/>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50</a:t>
                </a:r>
                <a:endParaRPr lang="en-US" sz="1600" dirty="0"/>
              </a:p>
            </p:txBody>
          </p:sp>
        </p:grpSp>
        <p:sp>
          <p:nvSpPr>
            <p:cNvPr id="132" name="TextBox 131"/>
            <p:cNvSpPr txBox="1"/>
            <p:nvPr/>
          </p:nvSpPr>
          <p:spPr>
            <a:xfrm>
              <a:off x="619158" y="4503808"/>
              <a:ext cx="237566" cy="369332"/>
            </a:xfrm>
            <a:prstGeom prst="rect">
              <a:avLst/>
            </a:prstGeom>
            <a:noFill/>
          </p:spPr>
          <p:txBody>
            <a:bodyPr wrap="none" rtlCol="0">
              <a:spAutoFit/>
            </a:bodyPr>
            <a:lstStyle/>
            <a:p>
              <a:r>
                <a:rPr lang="en-US" altLang="zh-CN" dirty="0" err="1" smtClean="0"/>
                <a:t>i</a:t>
              </a:r>
              <a:endParaRPr lang="en-US" dirty="0"/>
            </a:p>
          </p:txBody>
        </p:sp>
        <p:sp>
          <p:nvSpPr>
            <p:cNvPr id="133" name="TextBox 132"/>
            <p:cNvSpPr txBox="1"/>
            <p:nvPr/>
          </p:nvSpPr>
          <p:spPr>
            <a:xfrm>
              <a:off x="892790" y="5187317"/>
              <a:ext cx="239168" cy="369332"/>
            </a:xfrm>
            <a:prstGeom prst="rect">
              <a:avLst/>
            </a:prstGeom>
            <a:noFill/>
          </p:spPr>
          <p:txBody>
            <a:bodyPr wrap="none" rtlCol="0">
              <a:spAutoFit/>
            </a:bodyPr>
            <a:lstStyle/>
            <a:p>
              <a:r>
                <a:rPr lang="en-US" altLang="zh-CN" dirty="0" err="1"/>
                <a:t>j</a:t>
              </a:r>
              <a:endParaRPr lang="en-US" dirty="0"/>
            </a:p>
          </p:txBody>
        </p:sp>
        <p:sp>
          <p:nvSpPr>
            <p:cNvPr id="134" name="TextBox 133"/>
            <p:cNvSpPr txBox="1"/>
            <p:nvPr/>
          </p:nvSpPr>
          <p:spPr>
            <a:xfrm>
              <a:off x="1289968" y="5661722"/>
              <a:ext cx="288862" cy="369332"/>
            </a:xfrm>
            <a:prstGeom prst="rect">
              <a:avLst/>
            </a:prstGeom>
            <a:noFill/>
          </p:spPr>
          <p:txBody>
            <a:bodyPr wrap="none" rtlCol="0">
              <a:spAutoFit/>
            </a:bodyPr>
            <a:lstStyle/>
            <a:p>
              <a:r>
                <a:rPr lang="en-US" dirty="0" err="1" smtClean="0"/>
                <a:t>k</a:t>
              </a:r>
              <a:endParaRPr lang="en-US" dirty="0"/>
            </a:p>
          </p:txBody>
        </p:sp>
        <mc:AlternateContent xmlns:mc="http://schemas.openxmlformats.org/markup-compatibility/2006">
          <mc:Choice xmlns:a14="http://schemas.microsoft.com/office/drawing/2010/main" Requires="a14">
            <p:sp>
              <p:nvSpPr>
                <p:cNvPr id="137" name="TextBox 136"/>
                <p:cNvSpPr txBox="1"/>
                <p:nvPr/>
              </p:nvSpPr>
              <p:spPr>
                <a:xfrm>
                  <a:off x="1921832" y="2568186"/>
                  <a:ext cx="39606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𝐵</m:t>
                        </m:r>
                      </m:oMath>
                    </m:oMathPara>
                  </a14:m>
                  <a:endParaRPr lang="en-US" dirty="0"/>
                </a:p>
              </p:txBody>
            </p:sp>
          </mc:Choice>
          <mc:Fallback>
            <p:sp>
              <p:nvSpPr>
                <p:cNvPr id="137" name="TextBox 136"/>
                <p:cNvSpPr txBox="1">
                  <a:spLocks noRot="1" noChangeAspect="1" noMove="1" noResize="1" noEditPoints="1" noAdjustHandles="1" noChangeArrowheads="1" noChangeShapeType="1" noTextEdit="1"/>
                </p:cNvSpPr>
                <p:nvPr/>
              </p:nvSpPr>
              <p:spPr>
                <a:xfrm>
                  <a:off x="1921832" y="2568186"/>
                  <a:ext cx="396069" cy="369332"/>
                </a:xfrm>
                <a:prstGeom prst="rect">
                  <a:avLst/>
                </a:prstGeom>
                <a:blipFill>
                  <a:blip r:embed="rId5"/>
                  <a:stretch>
                    <a:fillRect/>
                  </a:stretch>
                </a:blipFill>
              </p:spPr>
              <p:txBody>
                <a:bodyPr/>
                <a:lstStyle/>
                <a:p>
                  <a:r>
                    <a:rPr lang="en-US">
                      <a:noFill/>
                    </a:rPr>
                    <a:t> </a:t>
                  </a:r>
                </a:p>
              </p:txBody>
            </p:sp>
          </mc:Fallback>
        </mc:AlternateContent>
      </p:grpSp>
      <p:grpSp>
        <p:nvGrpSpPr>
          <p:cNvPr id="11" name="Group 10"/>
          <p:cNvGrpSpPr/>
          <p:nvPr/>
        </p:nvGrpSpPr>
        <p:grpSpPr>
          <a:xfrm>
            <a:off x="4319287" y="2568186"/>
            <a:ext cx="2356699" cy="3462868"/>
            <a:chOff x="4319287" y="2568186"/>
            <a:chExt cx="2356699" cy="3462868"/>
          </a:xfrm>
        </p:grpSpPr>
        <p:cxnSp>
          <p:nvCxnSpPr>
            <p:cNvPr id="135" name="Straight Arrow Connector 134"/>
            <p:cNvCxnSpPr/>
            <p:nvPr/>
          </p:nvCxnSpPr>
          <p:spPr>
            <a:xfrm>
              <a:off x="4336646" y="5741313"/>
              <a:ext cx="22742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5113570" y="5661722"/>
              <a:ext cx="288862" cy="369332"/>
            </a:xfrm>
            <a:prstGeom prst="rect">
              <a:avLst/>
            </a:prstGeom>
            <a:noFill/>
          </p:spPr>
          <p:txBody>
            <a:bodyPr wrap="none" rtlCol="0">
              <a:spAutoFit/>
            </a:bodyPr>
            <a:lstStyle/>
            <a:p>
              <a:r>
                <a:rPr lang="en-US" dirty="0" err="1" smtClean="0"/>
                <a:t>k</a:t>
              </a:r>
              <a:endParaRPr lang="en-US" dirty="0"/>
            </a:p>
          </p:txBody>
        </p:sp>
        <mc:AlternateContent xmlns:mc="http://schemas.openxmlformats.org/markup-compatibility/2006">
          <mc:Choice xmlns:a14="http://schemas.microsoft.com/office/drawing/2010/main" Requires="a14">
            <p:sp>
              <p:nvSpPr>
                <p:cNvPr id="138" name="TextBox 137"/>
                <p:cNvSpPr txBox="1"/>
                <p:nvPr/>
              </p:nvSpPr>
              <p:spPr>
                <a:xfrm>
                  <a:off x="5176286" y="2568186"/>
                  <a:ext cx="35067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𝑐</m:t>
                        </m:r>
                      </m:oMath>
                    </m:oMathPara>
                  </a14:m>
                  <a:endParaRPr lang="en-US" dirty="0"/>
                </a:p>
              </p:txBody>
            </p:sp>
          </mc:Choice>
          <mc:Fallback>
            <p:sp>
              <p:nvSpPr>
                <p:cNvPr id="138" name="TextBox 137"/>
                <p:cNvSpPr txBox="1">
                  <a:spLocks noRot="1" noChangeAspect="1" noMove="1" noResize="1" noEditPoints="1" noAdjustHandles="1" noChangeArrowheads="1" noChangeShapeType="1" noTextEdit="1"/>
                </p:cNvSpPr>
                <p:nvPr/>
              </p:nvSpPr>
              <p:spPr>
                <a:xfrm>
                  <a:off x="5176286" y="2568186"/>
                  <a:ext cx="350672" cy="369332"/>
                </a:xfrm>
                <a:prstGeom prst="rect">
                  <a:avLst/>
                </a:prstGeom>
                <a:blipFill>
                  <a:blip r:embed="rId6"/>
                  <a:stretch>
                    <a:fillRect/>
                  </a:stretch>
                </a:blipFill>
              </p:spPr>
              <p:txBody>
                <a:bodyPr/>
                <a:lstStyle/>
                <a:p>
                  <a:r>
                    <a:rPr lang="en-US">
                      <a:noFill/>
                    </a:rPr>
                    <a:t> </a:t>
                  </a:r>
                </a:p>
              </p:txBody>
            </p:sp>
          </mc:Fallback>
        </mc:AlternateContent>
        <p:grpSp>
          <p:nvGrpSpPr>
            <p:cNvPr id="139" name="Group 138"/>
            <p:cNvGrpSpPr/>
            <p:nvPr/>
          </p:nvGrpSpPr>
          <p:grpSpPr>
            <a:xfrm>
              <a:off x="4336646" y="4806205"/>
              <a:ext cx="2339340" cy="962024"/>
              <a:chOff x="2171700" y="3764281"/>
              <a:chExt cx="1630680" cy="723898"/>
            </a:xfrm>
            <a:solidFill>
              <a:schemeClr val="accent2"/>
            </a:solidFill>
            <a:scene3d>
              <a:camera prst="perspectiveRelaxed" fov="4500000"/>
              <a:lightRig rig="threePt" dir="t"/>
            </a:scene3d>
          </p:grpSpPr>
          <p:sp>
            <p:nvSpPr>
              <p:cNvPr id="140" name="Rectangle 139"/>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141" name="Rectangle 140"/>
              <p:cNvSpPr/>
              <p:nvPr/>
            </p:nvSpPr>
            <p:spPr>
              <a:xfrm>
                <a:off x="2611120" y="416052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142" name="Rectangle 141"/>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143" name="Rectangle 142"/>
              <p:cNvSpPr/>
              <p:nvPr/>
            </p:nvSpPr>
            <p:spPr>
              <a:xfrm>
                <a:off x="3489960" y="4168139"/>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44" name="Rectangle 143"/>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145" name="Rectangle 144"/>
              <p:cNvSpPr/>
              <p:nvPr/>
            </p:nvSpPr>
            <p:spPr>
              <a:xfrm>
                <a:off x="2611120" y="3764281"/>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46" name="Rectangle 145"/>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147" name="Rectangle 146"/>
              <p:cNvSpPr/>
              <p:nvPr/>
            </p:nvSpPr>
            <p:spPr>
              <a:xfrm>
                <a:off x="3489960" y="377190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166" name="Group 165"/>
            <p:cNvGrpSpPr/>
            <p:nvPr/>
          </p:nvGrpSpPr>
          <p:grpSpPr>
            <a:xfrm>
              <a:off x="4333331" y="4051725"/>
              <a:ext cx="2339340" cy="962024"/>
              <a:chOff x="2171700" y="3764281"/>
              <a:chExt cx="1630680" cy="723898"/>
            </a:xfrm>
            <a:solidFill>
              <a:schemeClr val="accent2"/>
            </a:solidFill>
            <a:scene3d>
              <a:camera prst="perspectiveRelaxed" fov="4500000"/>
              <a:lightRig rig="threePt" dir="t"/>
            </a:scene3d>
          </p:grpSpPr>
          <p:sp>
            <p:nvSpPr>
              <p:cNvPr id="167" name="Rectangle 166"/>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168" name="Rectangle 167"/>
              <p:cNvSpPr/>
              <p:nvPr/>
            </p:nvSpPr>
            <p:spPr>
              <a:xfrm>
                <a:off x="2611120" y="416052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169" name="Rectangle 168"/>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170" name="Rectangle 169"/>
              <p:cNvSpPr/>
              <p:nvPr/>
            </p:nvSpPr>
            <p:spPr>
              <a:xfrm>
                <a:off x="3489960" y="4168139"/>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71" name="Rectangle 170"/>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172" name="Rectangle 171"/>
              <p:cNvSpPr/>
              <p:nvPr/>
            </p:nvSpPr>
            <p:spPr>
              <a:xfrm>
                <a:off x="2611120" y="3764281"/>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73" name="Rectangle 172"/>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174" name="Rectangle 173"/>
              <p:cNvSpPr/>
              <p:nvPr/>
            </p:nvSpPr>
            <p:spPr>
              <a:xfrm>
                <a:off x="3489960" y="377190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175" name="Group 174"/>
            <p:cNvGrpSpPr/>
            <p:nvPr/>
          </p:nvGrpSpPr>
          <p:grpSpPr>
            <a:xfrm>
              <a:off x="4319287" y="3271485"/>
              <a:ext cx="2339340" cy="962024"/>
              <a:chOff x="2171700" y="3764281"/>
              <a:chExt cx="1630680" cy="723898"/>
            </a:xfrm>
            <a:solidFill>
              <a:schemeClr val="accent2"/>
            </a:solidFill>
            <a:scene3d>
              <a:camera prst="perspectiveRelaxed" fov="4500000"/>
              <a:lightRig rig="threePt" dir="t"/>
            </a:scene3d>
          </p:grpSpPr>
          <p:sp>
            <p:nvSpPr>
              <p:cNvPr id="176" name="Rectangle 175"/>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177" name="Rectangle 176"/>
              <p:cNvSpPr/>
              <p:nvPr/>
            </p:nvSpPr>
            <p:spPr>
              <a:xfrm>
                <a:off x="2611120" y="416052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178" name="Rectangle 177"/>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179" name="Rectangle 178"/>
              <p:cNvSpPr/>
              <p:nvPr/>
            </p:nvSpPr>
            <p:spPr>
              <a:xfrm>
                <a:off x="3489960" y="4168139"/>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80" name="Rectangle 179"/>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181" name="Rectangle 180"/>
              <p:cNvSpPr/>
              <p:nvPr/>
            </p:nvSpPr>
            <p:spPr>
              <a:xfrm>
                <a:off x="2611120" y="3764281"/>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82" name="Rectangle 181"/>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183" name="Rectangle 182"/>
              <p:cNvSpPr/>
              <p:nvPr/>
            </p:nvSpPr>
            <p:spPr>
              <a:xfrm>
                <a:off x="3489960" y="377190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pic>
        <p:nvPicPr>
          <p:cNvPr id="148" name="Picture 147"/>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saturation sat="0"/>
                    </a14:imgEffect>
                  </a14:imgLayer>
                </a14:imgProps>
              </a:ext>
            </a:extLst>
          </a:blip>
          <a:stretch>
            <a:fillRect/>
          </a:stretch>
        </p:blipFill>
        <p:spPr>
          <a:xfrm>
            <a:off x="3314193" y="3400311"/>
            <a:ext cx="738344" cy="2282713"/>
          </a:xfrm>
          <a:prstGeom prst="rect">
            <a:avLst/>
          </a:prstGeom>
        </p:spPr>
      </p:pic>
      <p:pic>
        <p:nvPicPr>
          <p:cNvPr id="6" name="Picture 5"/>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saturation sat="0"/>
                    </a14:imgEffect>
                  </a14:imgLayer>
                </a14:imgProps>
              </a:ext>
            </a:extLst>
          </a:blip>
          <a:stretch>
            <a:fillRect/>
          </a:stretch>
        </p:blipFill>
        <p:spPr>
          <a:xfrm>
            <a:off x="7079168" y="4958240"/>
            <a:ext cx="837286" cy="783073"/>
          </a:xfrm>
          <a:prstGeom prst="rect">
            <a:avLst/>
          </a:prstGeom>
        </p:spPr>
      </p:pic>
    </p:spTree>
    <p:extLst>
      <p:ext uri="{BB962C8B-B14F-4D97-AF65-F5344CB8AC3E}">
        <p14:creationId xmlns:p14="http://schemas.microsoft.com/office/powerpoint/2010/main" val="17078304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Sparse iteration spaces and iteration Graphs</a:t>
            </a:r>
            <a:endParaRPr lang="en-US" dirty="0"/>
          </a:p>
        </p:txBody>
      </p:sp>
      <mc:AlternateContent xmlns:mc="http://schemas.openxmlformats.org/markup-compatibility/2006">
        <mc:Choice xmlns:a14="http://schemas.microsoft.com/office/drawing/2010/main" Requires="a14">
          <p:sp>
            <p:nvSpPr>
              <p:cNvPr id="4" name="TextBox 3"/>
              <p:cNvSpPr txBox="1"/>
              <p:nvPr/>
            </p:nvSpPr>
            <p:spPr>
              <a:xfrm>
                <a:off x="4946889" y="1453683"/>
                <a:ext cx="2136803" cy="7645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smtClean="0">
                              <a:latin typeface="Cambria Math" panose="02040503050406030204" pitchFamily="18" charset="0"/>
                            </a:rPr>
                            <m:t>A</m:t>
                          </m:r>
                        </m:e>
                        <m:sub>
                          <m:r>
                            <a:rPr lang="en-US" altLang="zh-CN" b="0" i="1" smtClean="0">
                              <a:latin typeface="Cambria Math" panose="02040503050406030204" pitchFamily="18" charset="0"/>
                            </a:rPr>
                            <m:t>𝑖𝑗</m:t>
                          </m:r>
                        </m:sub>
                      </m:sSub>
                      <m:r>
                        <a:rPr lang="en-US" altLang="zh-CN" b="0" i="1" smtClean="0">
                          <a:latin typeface="Cambria Math" panose="02040503050406030204" pitchFamily="18" charset="0"/>
                        </a:rPr>
                        <m:t>=</m:t>
                      </m:r>
                      <m:nary>
                        <m:naryPr>
                          <m:chr m:val="∑"/>
                          <m:supHide m:val="on"/>
                          <m:ctrlPr>
                            <a:rPr lang="en-US" altLang="zh-CN" b="0" i="1" smtClean="0">
                              <a:latin typeface="Cambria Math" panose="02040503050406030204" pitchFamily="18" charset="0"/>
                            </a:rPr>
                          </m:ctrlPr>
                        </m:naryPr>
                        <m:sub>
                          <m:r>
                            <m:rPr>
                              <m:brk m:alnAt="7"/>
                            </m:rPr>
                            <a:rPr lang="en-US" altLang="zh-CN" b="0" i="1" smtClean="0">
                              <a:latin typeface="Cambria Math" panose="02040503050406030204" pitchFamily="18" charset="0"/>
                            </a:rPr>
                            <m:t>𝑘</m:t>
                          </m:r>
                        </m:sub>
                        <m:sup/>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𝐵</m:t>
                              </m:r>
                            </m:e>
                            <m:sub>
                              <m:r>
                                <a:rPr lang="en-US" altLang="zh-CN" b="0" i="1" smtClean="0">
                                  <a:latin typeface="Cambria Math" panose="02040503050406030204" pitchFamily="18" charset="0"/>
                                </a:rPr>
                                <m:t>𝑖𝑗𝑘</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e>
                      </m:nary>
                    </m:oMath>
                  </m:oMathPara>
                </a14:m>
                <a:endParaRPr lang="en-US" dirty="0"/>
              </a:p>
            </p:txBody>
          </p:sp>
        </mc:Choice>
        <mc:Fallback>
          <p:sp>
            <p:nvSpPr>
              <p:cNvPr id="4" name="TextBox 3"/>
              <p:cNvSpPr txBox="1">
                <a:spLocks noRot="1" noChangeAspect="1" noMove="1" noResize="1" noEditPoints="1" noAdjustHandles="1" noChangeArrowheads="1" noChangeShapeType="1" noTextEdit="1"/>
              </p:cNvSpPr>
              <p:nvPr/>
            </p:nvSpPr>
            <p:spPr>
              <a:xfrm>
                <a:off x="4946889" y="1453683"/>
                <a:ext cx="2136803" cy="764505"/>
              </a:xfrm>
              <a:prstGeom prst="rect">
                <a:avLst/>
              </a:prstGeom>
              <a:blipFill>
                <a:blip r:embed="rId3"/>
                <a:stretch>
                  <a:fillRect/>
                </a:stretch>
              </a:blipFill>
            </p:spPr>
            <p:txBody>
              <a:bodyPr/>
              <a:lstStyle/>
              <a:p>
                <a:r>
                  <a:rPr lang="en-US">
                    <a:noFill/>
                  </a:rPr>
                  <a:t> </a:t>
                </a:r>
              </a:p>
            </p:txBody>
          </p:sp>
        </mc:Fallback>
      </mc:AlternateContent>
      <p:grpSp>
        <p:nvGrpSpPr>
          <p:cNvPr id="3" name="Group 2"/>
          <p:cNvGrpSpPr/>
          <p:nvPr/>
        </p:nvGrpSpPr>
        <p:grpSpPr>
          <a:xfrm>
            <a:off x="8053133" y="3261360"/>
            <a:ext cx="2905639" cy="2470782"/>
            <a:chOff x="5011541" y="3261360"/>
            <a:chExt cx="2905639" cy="2470782"/>
          </a:xfrm>
        </p:grpSpPr>
        <p:cxnSp>
          <p:nvCxnSpPr>
            <p:cNvPr id="7" name="Straight Arrow Connector 6"/>
            <p:cNvCxnSpPr/>
            <p:nvPr/>
          </p:nvCxnSpPr>
          <p:spPr>
            <a:xfrm flipV="1">
              <a:off x="5274416" y="5078127"/>
              <a:ext cx="129540" cy="643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5274416" y="4434237"/>
              <a:ext cx="15240" cy="1287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5577840" y="4770118"/>
              <a:ext cx="2339340" cy="962024"/>
              <a:chOff x="2171700" y="3764281"/>
              <a:chExt cx="1630680" cy="723898"/>
            </a:xfrm>
            <a:scene3d>
              <a:camera prst="perspectiveRelaxed" fov="4500000"/>
              <a:lightRig rig="threePt" dir="t"/>
            </a:scene3d>
          </p:grpSpPr>
          <p:sp>
            <p:nvSpPr>
              <p:cNvPr id="15" name="Rectangle 14"/>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6" name="Rectangle 15"/>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80</a:t>
                </a:r>
                <a:endParaRPr lang="en-US" sz="1600" dirty="0"/>
              </a:p>
            </p:txBody>
          </p:sp>
          <p:sp>
            <p:nvSpPr>
              <p:cNvPr id="17" name="Rectangle 16"/>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20</a:t>
                </a:r>
                <a:endParaRPr lang="en-US" sz="1600" dirty="0"/>
              </a:p>
            </p:txBody>
          </p:sp>
          <p:sp>
            <p:nvSpPr>
              <p:cNvPr id="18" name="Rectangle 17"/>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60</a:t>
                </a:r>
                <a:endParaRPr lang="en-US" sz="1600" dirty="0"/>
              </a:p>
            </p:txBody>
          </p:sp>
          <p:sp>
            <p:nvSpPr>
              <p:cNvPr id="20" name="Rectangle 1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21" name="Rectangle 20"/>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22" name="Rectangle 2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23" name="Rectangle 22"/>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66" name="Group 65"/>
            <p:cNvGrpSpPr/>
            <p:nvPr/>
          </p:nvGrpSpPr>
          <p:grpSpPr>
            <a:xfrm>
              <a:off x="5577840" y="4045260"/>
              <a:ext cx="2339340" cy="962024"/>
              <a:chOff x="2171700" y="3764281"/>
              <a:chExt cx="1630680" cy="723898"/>
            </a:xfrm>
            <a:scene3d>
              <a:camera prst="perspectiveRelaxed" fov="4500000"/>
              <a:lightRig rig="threePt" dir="t"/>
            </a:scene3d>
          </p:grpSpPr>
          <p:sp>
            <p:nvSpPr>
              <p:cNvPr id="67" name="Rectangle 66"/>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8" name="Rectangle 67"/>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69" name="Rectangle 68"/>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0" name="Rectangle 69"/>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1" name="Rectangle 70"/>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2" name="Rectangle 71"/>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3" name="Rectangle 72"/>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4" name="Rectangle 73"/>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75" name="Group 74"/>
            <p:cNvGrpSpPr/>
            <p:nvPr/>
          </p:nvGrpSpPr>
          <p:grpSpPr>
            <a:xfrm>
              <a:off x="5577840" y="3261360"/>
              <a:ext cx="2339340" cy="962024"/>
              <a:chOff x="2171700" y="3764281"/>
              <a:chExt cx="1630680" cy="723898"/>
            </a:xfrm>
            <a:scene3d>
              <a:camera prst="perspectiveRelaxed" fov="4500000"/>
              <a:lightRig rig="threePt" dir="t"/>
            </a:scene3d>
          </p:grpSpPr>
          <p:sp>
            <p:nvSpPr>
              <p:cNvPr id="76" name="Rectangle 75"/>
              <p:cNvSpPr/>
              <p:nvPr/>
            </p:nvSpPr>
            <p:spPr>
              <a:xfrm>
                <a:off x="217170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7" name="Rectangle 76"/>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8" name="Rectangle 77"/>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79" name="Rectangle 78"/>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80" name="Rectangle 7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30</a:t>
                </a:r>
                <a:endParaRPr lang="en-US" sz="1600" dirty="0"/>
              </a:p>
            </p:txBody>
          </p:sp>
          <p:sp>
            <p:nvSpPr>
              <p:cNvPr id="81" name="Rectangle 80"/>
              <p:cNvSpPr/>
              <p:nvPr/>
            </p:nvSpPr>
            <p:spPr>
              <a:xfrm>
                <a:off x="261112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82" name="Rectangle 8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40</a:t>
                </a:r>
                <a:endParaRPr lang="en-US" sz="1600" dirty="0"/>
              </a:p>
            </p:txBody>
          </p:sp>
          <p:sp>
            <p:nvSpPr>
              <p:cNvPr id="83" name="Rectangle 82"/>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50</a:t>
                </a:r>
                <a:endParaRPr lang="en-US" sz="1600" dirty="0"/>
              </a:p>
            </p:txBody>
          </p:sp>
        </p:grpSp>
        <p:sp>
          <p:nvSpPr>
            <p:cNvPr id="84" name="TextBox 83"/>
            <p:cNvSpPr txBox="1"/>
            <p:nvPr/>
          </p:nvSpPr>
          <p:spPr>
            <a:xfrm>
              <a:off x="5011541" y="4480702"/>
              <a:ext cx="237566" cy="369332"/>
            </a:xfrm>
            <a:prstGeom prst="rect">
              <a:avLst/>
            </a:prstGeom>
            <a:noFill/>
          </p:spPr>
          <p:txBody>
            <a:bodyPr wrap="none" rtlCol="0">
              <a:spAutoFit/>
            </a:bodyPr>
            <a:lstStyle/>
            <a:p>
              <a:r>
                <a:rPr lang="en-US" altLang="zh-CN" dirty="0" err="1" smtClean="0"/>
                <a:t>i</a:t>
              </a:r>
              <a:endParaRPr lang="en-US" dirty="0"/>
            </a:p>
          </p:txBody>
        </p:sp>
        <p:sp>
          <p:nvSpPr>
            <p:cNvPr id="85" name="TextBox 84"/>
            <p:cNvSpPr txBox="1"/>
            <p:nvPr/>
          </p:nvSpPr>
          <p:spPr>
            <a:xfrm>
              <a:off x="5285173" y="5164211"/>
              <a:ext cx="239168" cy="369332"/>
            </a:xfrm>
            <a:prstGeom prst="rect">
              <a:avLst/>
            </a:prstGeom>
            <a:noFill/>
          </p:spPr>
          <p:txBody>
            <a:bodyPr wrap="none" rtlCol="0">
              <a:spAutoFit/>
            </a:bodyPr>
            <a:lstStyle/>
            <a:p>
              <a:r>
                <a:rPr lang="en-US" altLang="zh-CN" dirty="0" err="1"/>
                <a:t>j</a:t>
              </a:r>
              <a:endParaRPr lang="en-US" dirty="0"/>
            </a:p>
          </p:txBody>
        </p:sp>
      </p:grpSp>
      <mc:AlternateContent xmlns:mc="http://schemas.openxmlformats.org/markup-compatibility/2006" xmlns:a14="http://schemas.microsoft.com/office/drawing/2010/main">
        <mc:Choice Requires="a14">
          <p:sp>
            <p:nvSpPr>
              <p:cNvPr id="100" name="TextBox 99"/>
              <p:cNvSpPr txBox="1"/>
              <p:nvPr/>
            </p:nvSpPr>
            <p:spPr>
              <a:xfrm>
                <a:off x="9086017" y="2598951"/>
                <a:ext cx="1079911" cy="39504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a:latin typeface="Cambria Math" panose="02040503050406030204" pitchFamily="18" charset="0"/>
                            </a:rPr>
                            <m:t>B</m:t>
                          </m:r>
                        </m:e>
                        <m:sub>
                          <m:r>
                            <m:rPr>
                              <m:sty m:val="p"/>
                            </m:rPr>
                            <a:rPr lang="en-US" altLang="zh-CN" i="1">
                              <a:latin typeface="Cambria Math" panose="02040503050406030204" pitchFamily="18" charset="0"/>
                            </a:rPr>
                            <m:t>ijk</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oMath>
                  </m:oMathPara>
                </a14:m>
                <a:endParaRPr lang="en-US" dirty="0"/>
              </a:p>
            </p:txBody>
          </p:sp>
        </mc:Choice>
        <mc:Fallback xmlns="">
          <p:sp>
            <p:nvSpPr>
              <p:cNvPr id="100" name="TextBox 99"/>
              <p:cNvSpPr txBox="1">
                <a:spLocks noRot="1" noChangeAspect="1" noMove="1" noResize="1" noEditPoints="1" noAdjustHandles="1" noChangeArrowheads="1" noChangeShapeType="1" noTextEdit="1"/>
              </p:cNvSpPr>
              <p:nvPr/>
            </p:nvSpPr>
            <p:spPr>
              <a:xfrm>
                <a:off x="9086017" y="2598951"/>
                <a:ext cx="1079911" cy="395045"/>
              </a:xfrm>
              <a:prstGeom prst="rect">
                <a:avLst/>
              </a:prstGeom>
              <a:blipFill>
                <a:blip r:embed="rId4"/>
                <a:stretch>
                  <a:fillRect b="-9231"/>
                </a:stretch>
              </a:blipFill>
            </p:spPr>
            <p:txBody>
              <a:bodyPr/>
              <a:lstStyle/>
              <a:p>
                <a:r>
                  <a:rPr lang="en-US">
                    <a:noFill/>
                  </a:rPr>
                  <a:t> </a:t>
                </a:r>
              </a:p>
            </p:txBody>
          </p:sp>
        </mc:Fallback>
      </mc:AlternateContent>
      <p:grpSp>
        <p:nvGrpSpPr>
          <p:cNvPr id="5" name="Group 4"/>
          <p:cNvGrpSpPr/>
          <p:nvPr/>
        </p:nvGrpSpPr>
        <p:grpSpPr>
          <a:xfrm>
            <a:off x="8331248" y="3266314"/>
            <a:ext cx="2737121" cy="2741634"/>
            <a:chOff x="8331248" y="3266314"/>
            <a:chExt cx="2737121" cy="2741634"/>
          </a:xfrm>
        </p:grpSpPr>
        <p:cxnSp>
          <p:nvCxnSpPr>
            <p:cNvPr id="87" name="Straight Arrow Connector 86"/>
            <p:cNvCxnSpPr/>
            <p:nvPr/>
          </p:nvCxnSpPr>
          <p:spPr>
            <a:xfrm>
              <a:off x="8331248" y="5718207"/>
              <a:ext cx="26720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9505953" y="5638616"/>
              <a:ext cx="288862" cy="369332"/>
            </a:xfrm>
            <a:prstGeom prst="rect">
              <a:avLst/>
            </a:prstGeom>
            <a:noFill/>
          </p:spPr>
          <p:txBody>
            <a:bodyPr wrap="none" rtlCol="0">
              <a:spAutoFit/>
            </a:bodyPr>
            <a:lstStyle/>
            <a:p>
              <a:r>
                <a:rPr lang="en-US" dirty="0" err="1" smtClean="0"/>
                <a:t>k</a:t>
              </a:r>
              <a:endParaRPr lang="en-US" dirty="0"/>
            </a:p>
          </p:txBody>
        </p:sp>
        <p:grpSp>
          <p:nvGrpSpPr>
            <p:cNvPr id="52" name="Group 51"/>
            <p:cNvGrpSpPr/>
            <p:nvPr/>
          </p:nvGrpSpPr>
          <p:grpSpPr>
            <a:xfrm>
              <a:off x="8729029" y="4783099"/>
              <a:ext cx="2339340" cy="962024"/>
              <a:chOff x="2171700" y="3764281"/>
              <a:chExt cx="1630680" cy="723898"/>
            </a:xfrm>
            <a:solidFill>
              <a:schemeClr val="accent2"/>
            </a:solidFill>
            <a:scene3d>
              <a:camera prst="perspectiveRelaxed" fov="4500000"/>
              <a:lightRig rig="threePt" dir="t"/>
            </a:scene3d>
          </p:grpSpPr>
          <p:sp>
            <p:nvSpPr>
              <p:cNvPr id="53" name="Rectangle 52"/>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54" name="Rectangle 53"/>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55" name="Rectangle 54"/>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56" name="Rectangle 55"/>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57" name="Rectangle 56"/>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58" name="Rectangle 57"/>
              <p:cNvSpPr/>
              <p:nvPr/>
            </p:nvSpPr>
            <p:spPr>
              <a:xfrm>
                <a:off x="261112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59" name="Rectangle 58"/>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60" name="Rectangle 59"/>
              <p:cNvSpPr/>
              <p:nvPr/>
            </p:nvSpPr>
            <p:spPr>
              <a:xfrm>
                <a:off x="348996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61" name="Group 60"/>
            <p:cNvGrpSpPr/>
            <p:nvPr/>
          </p:nvGrpSpPr>
          <p:grpSpPr>
            <a:xfrm>
              <a:off x="8696484" y="4020276"/>
              <a:ext cx="2339340" cy="962024"/>
              <a:chOff x="2171700" y="3764281"/>
              <a:chExt cx="1630680" cy="723898"/>
            </a:xfrm>
            <a:solidFill>
              <a:schemeClr val="accent2"/>
            </a:solidFill>
            <a:scene3d>
              <a:camera prst="perspectiveRelaxed" fov="4500000"/>
              <a:lightRig rig="threePt" dir="t"/>
            </a:scene3d>
          </p:grpSpPr>
          <p:sp>
            <p:nvSpPr>
              <p:cNvPr id="62" name="Rectangle 61"/>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63" name="Rectangle 62"/>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64" name="Rectangle 63"/>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65" name="Rectangle 64"/>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94" name="Rectangle 93"/>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95" name="Rectangle 94"/>
              <p:cNvSpPr/>
              <p:nvPr/>
            </p:nvSpPr>
            <p:spPr>
              <a:xfrm>
                <a:off x="261112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96" name="Rectangle 95"/>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97" name="Rectangle 96"/>
              <p:cNvSpPr/>
              <p:nvPr/>
            </p:nvSpPr>
            <p:spPr>
              <a:xfrm>
                <a:off x="348996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98" name="Group 97"/>
            <p:cNvGrpSpPr/>
            <p:nvPr/>
          </p:nvGrpSpPr>
          <p:grpSpPr>
            <a:xfrm>
              <a:off x="8696484" y="3266314"/>
              <a:ext cx="2339340" cy="962024"/>
              <a:chOff x="2171700" y="3764281"/>
              <a:chExt cx="1630680" cy="723898"/>
            </a:xfrm>
            <a:solidFill>
              <a:schemeClr val="accent2"/>
            </a:solidFill>
            <a:scene3d>
              <a:camera prst="perspectiveRelaxed" fov="4500000"/>
              <a:lightRig rig="threePt" dir="t"/>
            </a:scene3d>
          </p:grpSpPr>
          <p:sp>
            <p:nvSpPr>
              <p:cNvPr id="99" name="Rectangle 98"/>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103" name="Rectangle 102"/>
              <p:cNvSpPr/>
              <p:nvPr/>
            </p:nvSpPr>
            <p:spPr>
              <a:xfrm>
                <a:off x="261112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104" name="Rectangle 103"/>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105" name="Rectangle 104"/>
              <p:cNvSpPr/>
              <p:nvPr/>
            </p:nvSpPr>
            <p:spPr>
              <a:xfrm>
                <a:off x="348996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06" name="Rectangle 105"/>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107" name="Rectangle 106"/>
              <p:cNvSpPr/>
              <p:nvPr/>
            </p:nvSpPr>
            <p:spPr>
              <a:xfrm>
                <a:off x="261112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08" name="Rectangle 107"/>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109" name="Rectangle 108"/>
              <p:cNvSpPr/>
              <p:nvPr/>
            </p:nvSpPr>
            <p:spPr>
              <a:xfrm>
                <a:off x="348996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sp>
        <p:nvSpPr>
          <p:cNvPr id="9" name="TextBox 8"/>
          <p:cNvSpPr txBox="1"/>
          <p:nvPr/>
        </p:nvSpPr>
        <p:spPr>
          <a:xfrm>
            <a:off x="9473910" y="6166630"/>
            <a:ext cx="769763" cy="369332"/>
          </a:xfrm>
          <a:prstGeom prst="rect">
            <a:avLst/>
          </a:prstGeom>
          <a:noFill/>
        </p:spPr>
        <p:txBody>
          <a:bodyPr wrap="none" rtlCol="0">
            <a:spAutoFit/>
          </a:bodyPr>
          <a:lstStyle/>
          <a:p>
            <a:r>
              <a:rPr lang="en-US" dirty="0" smtClean="0"/>
              <a:t>Dense</a:t>
            </a:r>
            <a:endParaRPr lang="en-US" dirty="0"/>
          </a:p>
        </p:txBody>
      </p:sp>
      <p:grpSp>
        <p:nvGrpSpPr>
          <p:cNvPr id="10" name="Group 9"/>
          <p:cNvGrpSpPr/>
          <p:nvPr/>
        </p:nvGrpSpPr>
        <p:grpSpPr>
          <a:xfrm>
            <a:off x="124950" y="3284466"/>
            <a:ext cx="2905639" cy="2470782"/>
            <a:chOff x="619158" y="3284466"/>
            <a:chExt cx="2905639" cy="2470782"/>
          </a:xfrm>
        </p:grpSpPr>
        <p:cxnSp>
          <p:nvCxnSpPr>
            <p:cNvPr id="86" name="Straight Arrow Connector 85"/>
            <p:cNvCxnSpPr/>
            <p:nvPr/>
          </p:nvCxnSpPr>
          <p:spPr>
            <a:xfrm flipV="1">
              <a:off x="882033" y="5101233"/>
              <a:ext cx="129540" cy="643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flipH="1" flipV="1">
              <a:off x="882033" y="4457343"/>
              <a:ext cx="15240" cy="1287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91" name="Group 90"/>
            <p:cNvGrpSpPr/>
            <p:nvPr/>
          </p:nvGrpSpPr>
          <p:grpSpPr>
            <a:xfrm>
              <a:off x="1185457" y="4793224"/>
              <a:ext cx="2339340" cy="962024"/>
              <a:chOff x="2171700" y="3764281"/>
              <a:chExt cx="1630680" cy="723898"/>
            </a:xfrm>
            <a:scene3d>
              <a:camera prst="perspectiveRelaxed" fov="4500000"/>
              <a:lightRig rig="threePt" dir="t"/>
            </a:scene3d>
          </p:grpSpPr>
          <p:sp>
            <p:nvSpPr>
              <p:cNvPr id="92" name="Rectangle 91"/>
              <p:cNvSpPr/>
              <p:nvPr/>
            </p:nvSpPr>
            <p:spPr>
              <a:xfrm>
                <a:off x="217170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93" name="Rectangle 92"/>
              <p:cNvSpPr/>
              <p:nvPr/>
            </p:nvSpPr>
            <p:spPr>
              <a:xfrm>
                <a:off x="2611120" y="416052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80</a:t>
                </a:r>
                <a:endParaRPr lang="en-US" sz="1600" dirty="0"/>
              </a:p>
            </p:txBody>
          </p:sp>
          <p:sp>
            <p:nvSpPr>
              <p:cNvPr id="101" name="Rectangle 100"/>
              <p:cNvSpPr/>
              <p:nvPr/>
            </p:nvSpPr>
            <p:spPr>
              <a:xfrm>
                <a:off x="305054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20</a:t>
                </a:r>
                <a:endParaRPr lang="en-US" sz="1600" dirty="0"/>
              </a:p>
            </p:txBody>
          </p:sp>
          <p:sp>
            <p:nvSpPr>
              <p:cNvPr id="102" name="Rectangle 101"/>
              <p:cNvSpPr/>
              <p:nvPr/>
            </p:nvSpPr>
            <p:spPr>
              <a:xfrm>
                <a:off x="3489960" y="4168139"/>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60</a:t>
                </a:r>
                <a:endParaRPr lang="en-US" sz="1600" dirty="0"/>
              </a:p>
            </p:txBody>
          </p:sp>
          <p:sp>
            <p:nvSpPr>
              <p:cNvPr id="110" name="Rectangle 109"/>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111" name="Rectangle 110"/>
              <p:cNvSpPr/>
              <p:nvPr/>
            </p:nvSpPr>
            <p:spPr>
              <a:xfrm>
                <a:off x="261112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12" name="Rectangle 111"/>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10</a:t>
                </a:r>
                <a:endParaRPr lang="en-US" sz="1600" dirty="0"/>
              </a:p>
            </p:txBody>
          </p:sp>
          <p:sp>
            <p:nvSpPr>
              <p:cNvPr id="113" name="Rectangle 112"/>
              <p:cNvSpPr/>
              <p:nvPr/>
            </p:nvSpPr>
            <p:spPr>
              <a:xfrm>
                <a:off x="3489960" y="377190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114" name="Group 113"/>
            <p:cNvGrpSpPr/>
            <p:nvPr/>
          </p:nvGrpSpPr>
          <p:grpSpPr>
            <a:xfrm>
              <a:off x="1185457" y="4068366"/>
              <a:ext cx="2339340" cy="962024"/>
              <a:chOff x="2171700" y="3764281"/>
              <a:chExt cx="1630680" cy="723898"/>
            </a:xfrm>
            <a:scene3d>
              <a:camera prst="perspectiveRelaxed" fov="4500000"/>
              <a:lightRig rig="threePt" dir="t"/>
            </a:scene3d>
          </p:grpSpPr>
          <p:sp>
            <p:nvSpPr>
              <p:cNvPr id="115" name="Rectangle 114"/>
              <p:cNvSpPr/>
              <p:nvPr/>
            </p:nvSpPr>
            <p:spPr>
              <a:xfrm>
                <a:off x="217170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16" name="Rectangle 115"/>
              <p:cNvSpPr/>
              <p:nvPr/>
            </p:nvSpPr>
            <p:spPr>
              <a:xfrm>
                <a:off x="261112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17" name="Rectangle 116"/>
              <p:cNvSpPr/>
              <p:nvPr/>
            </p:nvSpPr>
            <p:spPr>
              <a:xfrm>
                <a:off x="305054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18" name="Rectangle 117"/>
              <p:cNvSpPr/>
              <p:nvPr/>
            </p:nvSpPr>
            <p:spPr>
              <a:xfrm>
                <a:off x="348996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19" name="Rectangle 118"/>
              <p:cNvSpPr/>
              <p:nvPr/>
            </p:nvSpPr>
            <p:spPr>
              <a:xfrm>
                <a:off x="217170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0" name="Rectangle 119"/>
              <p:cNvSpPr/>
              <p:nvPr/>
            </p:nvSpPr>
            <p:spPr>
              <a:xfrm>
                <a:off x="261112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1" name="Rectangle 120"/>
              <p:cNvSpPr/>
              <p:nvPr/>
            </p:nvSpPr>
            <p:spPr>
              <a:xfrm>
                <a:off x="3050540" y="377190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2" name="Rectangle 121"/>
              <p:cNvSpPr/>
              <p:nvPr/>
            </p:nvSpPr>
            <p:spPr>
              <a:xfrm>
                <a:off x="3489960" y="377190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123" name="Group 122"/>
            <p:cNvGrpSpPr/>
            <p:nvPr/>
          </p:nvGrpSpPr>
          <p:grpSpPr>
            <a:xfrm>
              <a:off x="1185457" y="3284466"/>
              <a:ext cx="2339340" cy="962024"/>
              <a:chOff x="2171700" y="3764281"/>
              <a:chExt cx="1630680" cy="723898"/>
            </a:xfrm>
            <a:scene3d>
              <a:camera prst="perspectiveRelaxed" fov="4500000"/>
              <a:lightRig rig="threePt" dir="t"/>
            </a:scene3d>
          </p:grpSpPr>
          <p:sp>
            <p:nvSpPr>
              <p:cNvPr id="124" name="Rectangle 123"/>
              <p:cNvSpPr/>
              <p:nvPr/>
            </p:nvSpPr>
            <p:spPr>
              <a:xfrm>
                <a:off x="217170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5" name="Rectangle 124"/>
              <p:cNvSpPr/>
              <p:nvPr/>
            </p:nvSpPr>
            <p:spPr>
              <a:xfrm>
                <a:off x="2611120" y="4160520"/>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6" name="Rectangle 125"/>
              <p:cNvSpPr/>
              <p:nvPr/>
            </p:nvSpPr>
            <p:spPr>
              <a:xfrm>
                <a:off x="305054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7" name="Rectangle 126"/>
              <p:cNvSpPr/>
              <p:nvPr/>
            </p:nvSpPr>
            <p:spPr>
              <a:xfrm>
                <a:off x="3489960" y="4168139"/>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28" name="Rectangle 127"/>
              <p:cNvSpPr/>
              <p:nvPr/>
            </p:nvSpPr>
            <p:spPr>
              <a:xfrm>
                <a:off x="2171700" y="3764281"/>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30</a:t>
                </a:r>
                <a:endParaRPr lang="en-US" sz="1600" dirty="0"/>
              </a:p>
            </p:txBody>
          </p:sp>
          <p:sp>
            <p:nvSpPr>
              <p:cNvPr id="129" name="Rectangle 128"/>
              <p:cNvSpPr/>
              <p:nvPr/>
            </p:nvSpPr>
            <p:spPr>
              <a:xfrm>
                <a:off x="2611120" y="3764281"/>
                <a:ext cx="312420" cy="32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30" name="Rectangle 129"/>
              <p:cNvSpPr/>
              <p:nvPr/>
            </p:nvSpPr>
            <p:spPr>
              <a:xfrm>
                <a:off x="305054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40</a:t>
                </a:r>
                <a:endParaRPr lang="en-US" sz="1600" dirty="0"/>
              </a:p>
            </p:txBody>
          </p:sp>
          <p:sp>
            <p:nvSpPr>
              <p:cNvPr id="131" name="Rectangle 130"/>
              <p:cNvSpPr/>
              <p:nvPr/>
            </p:nvSpPr>
            <p:spPr>
              <a:xfrm>
                <a:off x="3489960" y="3771900"/>
                <a:ext cx="312420"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50</a:t>
                </a:r>
                <a:endParaRPr lang="en-US" sz="1600" dirty="0"/>
              </a:p>
            </p:txBody>
          </p:sp>
        </p:grpSp>
        <p:sp>
          <p:nvSpPr>
            <p:cNvPr id="132" name="TextBox 131"/>
            <p:cNvSpPr txBox="1"/>
            <p:nvPr/>
          </p:nvSpPr>
          <p:spPr>
            <a:xfrm>
              <a:off x="619158" y="4503808"/>
              <a:ext cx="237566" cy="369332"/>
            </a:xfrm>
            <a:prstGeom prst="rect">
              <a:avLst/>
            </a:prstGeom>
            <a:noFill/>
          </p:spPr>
          <p:txBody>
            <a:bodyPr wrap="none" rtlCol="0">
              <a:spAutoFit/>
            </a:bodyPr>
            <a:lstStyle/>
            <a:p>
              <a:r>
                <a:rPr lang="en-US" altLang="zh-CN" dirty="0" err="1" smtClean="0"/>
                <a:t>i</a:t>
              </a:r>
              <a:endParaRPr lang="en-US" dirty="0"/>
            </a:p>
          </p:txBody>
        </p:sp>
        <p:sp>
          <p:nvSpPr>
            <p:cNvPr id="133" name="TextBox 132"/>
            <p:cNvSpPr txBox="1"/>
            <p:nvPr/>
          </p:nvSpPr>
          <p:spPr>
            <a:xfrm>
              <a:off x="892790" y="5187317"/>
              <a:ext cx="239168" cy="369332"/>
            </a:xfrm>
            <a:prstGeom prst="rect">
              <a:avLst/>
            </a:prstGeom>
            <a:noFill/>
          </p:spPr>
          <p:txBody>
            <a:bodyPr wrap="none" rtlCol="0">
              <a:spAutoFit/>
            </a:bodyPr>
            <a:lstStyle/>
            <a:p>
              <a:r>
                <a:rPr lang="en-US" altLang="zh-CN" dirty="0" err="1"/>
                <a:t>j</a:t>
              </a:r>
              <a:endParaRPr lang="en-US" dirty="0"/>
            </a:p>
          </p:txBody>
        </p:sp>
      </p:grpSp>
      <p:grpSp>
        <p:nvGrpSpPr>
          <p:cNvPr id="11" name="Group 10"/>
          <p:cNvGrpSpPr/>
          <p:nvPr/>
        </p:nvGrpSpPr>
        <p:grpSpPr>
          <a:xfrm>
            <a:off x="452595" y="3271485"/>
            <a:ext cx="2659944" cy="2759569"/>
            <a:chOff x="4016042" y="3271485"/>
            <a:chExt cx="2659944" cy="2759569"/>
          </a:xfrm>
        </p:grpSpPr>
        <p:cxnSp>
          <p:nvCxnSpPr>
            <p:cNvPr id="135" name="Straight Arrow Connector 134"/>
            <p:cNvCxnSpPr/>
            <p:nvPr/>
          </p:nvCxnSpPr>
          <p:spPr>
            <a:xfrm>
              <a:off x="4016042" y="5741313"/>
              <a:ext cx="25948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5113570" y="5661722"/>
              <a:ext cx="288862" cy="369332"/>
            </a:xfrm>
            <a:prstGeom prst="rect">
              <a:avLst/>
            </a:prstGeom>
            <a:noFill/>
          </p:spPr>
          <p:txBody>
            <a:bodyPr wrap="none" rtlCol="0">
              <a:spAutoFit/>
            </a:bodyPr>
            <a:lstStyle/>
            <a:p>
              <a:r>
                <a:rPr lang="en-US" dirty="0" err="1" smtClean="0"/>
                <a:t>k</a:t>
              </a:r>
              <a:endParaRPr lang="en-US" dirty="0"/>
            </a:p>
          </p:txBody>
        </p:sp>
        <p:grpSp>
          <p:nvGrpSpPr>
            <p:cNvPr id="139" name="Group 138"/>
            <p:cNvGrpSpPr/>
            <p:nvPr/>
          </p:nvGrpSpPr>
          <p:grpSpPr>
            <a:xfrm>
              <a:off x="4336646" y="4806205"/>
              <a:ext cx="2339340" cy="962024"/>
              <a:chOff x="2171700" y="3764281"/>
              <a:chExt cx="1630680" cy="723898"/>
            </a:xfrm>
            <a:solidFill>
              <a:schemeClr val="accent2"/>
            </a:solidFill>
            <a:scene3d>
              <a:camera prst="perspectiveRelaxed" fov="4500000"/>
              <a:lightRig rig="threePt" dir="t"/>
            </a:scene3d>
          </p:grpSpPr>
          <p:sp>
            <p:nvSpPr>
              <p:cNvPr id="140" name="Rectangle 139"/>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141" name="Rectangle 140"/>
              <p:cNvSpPr/>
              <p:nvPr/>
            </p:nvSpPr>
            <p:spPr>
              <a:xfrm>
                <a:off x="2611120" y="416052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142" name="Rectangle 141"/>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143" name="Rectangle 142"/>
              <p:cNvSpPr/>
              <p:nvPr/>
            </p:nvSpPr>
            <p:spPr>
              <a:xfrm>
                <a:off x="3489960" y="4168139"/>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44" name="Rectangle 143"/>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145" name="Rectangle 144"/>
              <p:cNvSpPr/>
              <p:nvPr/>
            </p:nvSpPr>
            <p:spPr>
              <a:xfrm>
                <a:off x="2611120" y="3764281"/>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46" name="Rectangle 145"/>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147" name="Rectangle 146"/>
              <p:cNvSpPr/>
              <p:nvPr/>
            </p:nvSpPr>
            <p:spPr>
              <a:xfrm>
                <a:off x="3489960" y="377190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166" name="Group 165"/>
            <p:cNvGrpSpPr/>
            <p:nvPr/>
          </p:nvGrpSpPr>
          <p:grpSpPr>
            <a:xfrm>
              <a:off x="4333331" y="4051725"/>
              <a:ext cx="2339340" cy="962024"/>
              <a:chOff x="2171700" y="3764281"/>
              <a:chExt cx="1630680" cy="723898"/>
            </a:xfrm>
            <a:solidFill>
              <a:schemeClr val="accent2"/>
            </a:solidFill>
            <a:scene3d>
              <a:camera prst="perspectiveRelaxed" fov="4500000"/>
              <a:lightRig rig="threePt" dir="t"/>
            </a:scene3d>
          </p:grpSpPr>
          <p:sp>
            <p:nvSpPr>
              <p:cNvPr id="167" name="Rectangle 166"/>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168" name="Rectangle 167"/>
              <p:cNvSpPr/>
              <p:nvPr/>
            </p:nvSpPr>
            <p:spPr>
              <a:xfrm>
                <a:off x="2611120" y="416052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169" name="Rectangle 168"/>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170" name="Rectangle 169"/>
              <p:cNvSpPr/>
              <p:nvPr/>
            </p:nvSpPr>
            <p:spPr>
              <a:xfrm>
                <a:off x="3489960" y="4168139"/>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71" name="Rectangle 170"/>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172" name="Rectangle 171"/>
              <p:cNvSpPr/>
              <p:nvPr/>
            </p:nvSpPr>
            <p:spPr>
              <a:xfrm>
                <a:off x="2611120" y="3764281"/>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73" name="Rectangle 172"/>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174" name="Rectangle 173"/>
              <p:cNvSpPr/>
              <p:nvPr/>
            </p:nvSpPr>
            <p:spPr>
              <a:xfrm>
                <a:off x="3489960" y="377190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nvGrpSpPr>
            <p:cNvPr id="175" name="Group 174"/>
            <p:cNvGrpSpPr/>
            <p:nvPr/>
          </p:nvGrpSpPr>
          <p:grpSpPr>
            <a:xfrm>
              <a:off x="4319287" y="3271485"/>
              <a:ext cx="2339340" cy="962024"/>
              <a:chOff x="2171700" y="3764281"/>
              <a:chExt cx="1630680" cy="723898"/>
            </a:xfrm>
            <a:solidFill>
              <a:schemeClr val="accent2"/>
            </a:solidFill>
            <a:scene3d>
              <a:camera prst="perspectiveRelaxed" fov="4500000"/>
              <a:lightRig rig="threePt" dir="t"/>
            </a:scene3d>
          </p:grpSpPr>
          <p:sp>
            <p:nvSpPr>
              <p:cNvPr id="176" name="Rectangle 175"/>
              <p:cNvSpPr/>
              <p:nvPr/>
            </p:nvSpPr>
            <p:spPr>
              <a:xfrm>
                <a:off x="2171700" y="416052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177" name="Rectangle 176"/>
              <p:cNvSpPr/>
              <p:nvPr/>
            </p:nvSpPr>
            <p:spPr>
              <a:xfrm>
                <a:off x="2611120" y="416052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0</a:t>
                </a:r>
              </a:p>
            </p:txBody>
          </p:sp>
          <p:sp>
            <p:nvSpPr>
              <p:cNvPr id="178" name="Rectangle 177"/>
              <p:cNvSpPr/>
              <p:nvPr/>
            </p:nvSpPr>
            <p:spPr>
              <a:xfrm>
                <a:off x="3050540" y="4168139"/>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3</a:t>
                </a:r>
                <a:endParaRPr lang="en-US" sz="1600" dirty="0"/>
              </a:p>
            </p:txBody>
          </p:sp>
          <p:sp>
            <p:nvSpPr>
              <p:cNvPr id="179" name="Rectangle 178"/>
              <p:cNvSpPr/>
              <p:nvPr/>
            </p:nvSpPr>
            <p:spPr>
              <a:xfrm>
                <a:off x="3489960" y="4168139"/>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80" name="Rectangle 179"/>
              <p:cNvSpPr/>
              <p:nvPr/>
            </p:nvSpPr>
            <p:spPr>
              <a:xfrm>
                <a:off x="2171700" y="3764281"/>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a:t>
                </a:r>
                <a:endParaRPr lang="en-US" sz="1600" dirty="0"/>
              </a:p>
            </p:txBody>
          </p:sp>
          <p:sp>
            <p:nvSpPr>
              <p:cNvPr id="181" name="Rectangle 180"/>
              <p:cNvSpPr/>
              <p:nvPr/>
            </p:nvSpPr>
            <p:spPr>
              <a:xfrm>
                <a:off x="2611120" y="3764281"/>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sp>
            <p:nvSpPr>
              <p:cNvPr id="182" name="Rectangle 181"/>
              <p:cNvSpPr/>
              <p:nvPr/>
            </p:nvSpPr>
            <p:spPr>
              <a:xfrm>
                <a:off x="3050540" y="3771900"/>
                <a:ext cx="312420" cy="32004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183" name="Rectangle 182"/>
              <p:cNvSpPr/>
              <p:nvPr/>
            </p:nvSpPr>
            <p:spPr>
              <a:xfrm>
                <a:off x="3489960" y="3771900"/>
                <a:ext cx="312420" cy="3200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0</a:t>
                </a:r>
                <a:endParaRPr lang="en-US" sz="1600" dirty="0"/>
              </a:p>
            </p:txBody>
          </p:sp>
        </p:grpSp>
      </p:grpSp>
      <p:pic>
        <p:nvPicPr>
          <p:cNvPr id="13" name="Picture 12"/>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saturation sat="0"/>
                    </a14:imgEffect>
                  </a14:imgLayer>
                </a14:imgProps>
              </a:ext>
            </a:extLst>
          </a:blip>
          <a:stretch>
            <a:fillRect/>
          </a:stretch>
        </p:blipFill>
        <p:spPr>
          <a:xfrm>
            <a:off x="3558796" y="3090005"/>
            <a:ext cx="1036454" cy="2629394"/>
          </a:xfrm>
          <a:prstGeom prst="rect">
            <a:avLst/>
          </a:prstGeom>
        </p:spPr>
      </p:pic>
      <p:pic>
        <p:nvPicPr>
          <p:cNvPr id="19" name="Picture 18"/>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saturation sat="0"/>
                    </a14:imgEffect>
                  </a14:imgLayer>
                </a14:imgProps>
              </a:ext>
            </a:extLst>
          </a:blip>
          <a:stretch>
            <a:fillRect/>
          </a:stretch>
        </p:blipFill>
        <p:spPr>
          <a:xfrm>
            <a:off x="5043241" y="3090005"/>
            <a:ext cx="1160806" cy="2651308"/>
          </a:xfrm>
          <a:prstGeom prst="rect">
            <a:avLst/>
          </a:prstGeom>
        </p:spPr>
      </p:pic>
      <mc:AlternateContent xmlns:mc="http://schemas.openxmlformats.org/markup-compatibility/2006" xmlns:a14="http://schemas.microsoft.com/office/drawing/2010/main">
        <mc:Choice Requires="a14">
          <p:sp>
            <p:nvSpPr>
              <p:cNvPr id="149" name="TextBox 148"/>
              <p:cNvSpPr txBox="1"/>
              <p:nvPr/>
            </p:nvSpPr>
            <p:spPr>
              <a:xfrm>
                <a:off x="1218923" y="2811262"/>
                <a:ext cx="1079911" cy="39504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a:latin typeface="Cambria Math" panose="02040503050406030204" pitchFamily="18" charset="0"/>
                            </a:rPr>
                            <m:t>B</m:t>
                          </m:r>
                        </m:e>
                        <m:sub>
                          <m:r>
                            <m:rPr>
                              <m:sty m:val="p"/>
                            </m:rPr>
                            <a:rPr lang="en-US" altLang="zh-CN" i="1">
                              <a:latin typeface="Cambria Math" panose="02040503050406030204" pitchFamily="18" charset="0"/>
                            </a:rPr>
                            <m:t>ijk</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oMath>
                  </m:oMathPara>
                </a14:m>
                <a:endParaRPr lang="en-US" dirty="0"/>
              </a:p>
            </p:txBody>
          </p:sp>
        </mc:Choice>
        <mc:Fallback xmlns="">
          <p:sp>
            <p:nvSpPr>
              <p:cNvPr id="149" name="TextBox 148"/>
              <p:cNvSpPr txBox="1">
                <a:spLocks noRot="1" noChangeAspect="1" noMove="1" noResize="1" noEditPoints="1" noAdjustHandles="1" noChangeArrowheads="1" noChangeShapeType="1" noTextEdit="1"/>
              </p:cNvSpPr>
              <p:nvPr/>
            </p:nvSpPr>
            <p:spPr>
              <a:xfrm>
                <a:off x="1218923" y="2811262"/>
                <a:ext cx="1079911" cy="395045"/>
              </a:xfrm>
              <a:prstGeom prst="rect">
                <a:avLst/>
              </a:prstGeom>
              <a:blipFill>
                <a:blip r:embed="rId9"/>
                <a:stretch>
                  <a:fillRect b="-9231"/>
                </a:stretch>
              </a:blipFill>
            </p:spPr>
            <p:txBody>
              <a:bodyPr/>
              <a:lstStyle/>
              <a:p>
                <a:r>
                  <a:rPr lang="en-US">
                    <a:noFill/>
                  </a:rPr>
                  <a:t> </a:t>
                </a:r>
              </a:p>
            </p:txBody>
          </p:sp>
        </mc:Fallback>
      </mc:AlternateContent>
    </p:spTree>
    <p:extLst>
      <p:ext uri="{BB962C8B-B14F-4D97-AF65-F5344CB8AC3E}">
        <p14:creationId xmlns:p14="http://schemas.microsoft.com/office/powerpoint/2010/main" val="10521657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Iteration Graph</a:t>
            </a:r>
            <a:endParaRPr lang="en-US" dirty="0"/>
          </a:p>
        </p:txBody>
      </p:sp>
      <p:pic>
        <p:nvPicPr>
          <p:cNvPr id="4" name="Picture 3"/>
          <p:cNvPicPr>
            <a:picLocks noChangeAspect="1"/>
          </p:cNvPicPr>
          <p:nvPr/>
        </p:nvPicPr>
        <p:blipFill>
          <a:blip r:embed="rId3"/>
          <a:stretch>
            <a:fillRect/>
          </a:stretch>
        </p:blipFill>
        <p:spPr>
          <a:xfrm>
            <a:off x="1569720" y="1386840"/>
            <a:ext cx="8831579" cy="5027846"/>
          </a:xfrm>
          <a:prstGeom prst="rect">
            <a:avLst/>
          </a:prstGeom>
        </p:spPr>
      </p:pic>
    </p:spTree>
    <p:extLst>
      <p:ext uri="{BB962C8B-B14F-4D97-AF65-F5344CB8AC3E}">
        <p14:creationId xmlns:p14="http://schemas.microsoft.com/office/powerpoint/2010/main" val="15662509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Code Generation from iteration Graph</a:t>
            </a:r>
            <a:endParaRPr lang="en-US" dirty="0"/>
          </a:p>
        </p:txBody>
      </p:sp>
      <p:pic>
        <p:nvPicPr>
          <p:cNvPr id="4" name="Content Placeholder 3"/>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Effect>
                      <a14:saturation sat="0"/>
                    </a14:imgEffect>
                  </a14:imgLayer>
                </a14:imgProps>
              </a:ext>
            </a:extLst>
          </a:blip>
          <a:stretch>
            <a:fillRect/>
          </a:stretch>
        </p:blipFill>
        <p:spPr>
          <a:xfrm>
            <a:off x="1808685" y="2667537"/>
            <a:ext cx="1609950" cy="3677163"/>
          </a:xfrm>
          <a:prstGeom prst="rect">
            <a:avLst/>
          </a:prstGeom>
        </p:spPr>
      </p:pic>
      <mc:AlternateContent xmlns:mc="http://schemas.openxmlformats.org/markup-compatibility/2006">
        <mc:Choice xmlns:a14="http://schemas.microsoft.com/office/drawing/2010/main" Requires="a14">
          <p:sp>
            <p:nvSpPr>
              <p:cNvPr id="5" name="TextBox 4"/>
              <p:cNvSpPr txBox="1"/>
              <p:nvPr/>
            </p:nvSpPr>
            <p:spPr>
              <a:xfrm>
                <a:off x="4946889" y="1453683"/>
                <a:ext cx="2136803" cy="7645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smtClean="0">
                              <a:latin typeface="Cambria Math" panose="02040503050406030204" pitchFamily="18" charset="0"/>
                            </a:rPr>
                            <m:t>A</m:t>
                          </m:r>
                        </m:e>
                        <m:sub>
                          <m:r>
                            <a:rPr lang="en-US" altLang="zh-CN" b="0" i="1" smtClean="0">
                              <a:latin typeface="Cambria Math" panose="02040503050406030204" pitchFamily="18" charset="0"/>
                            </a:rPr>
                            <m:t>𝑖𝑗</m:t>
                          </m:r>
                        </m:sub>
                      </m:sSub>
                      <m:r>
                        <a:rPr lang="en-US" altLang="zh-CN" b="0" i="1" smtClean="0">
                          <a:latin typeface="Cambria Math" panose="02040503050406030204" pitchFamily="18" charset="0"/>
                        </a:rPr>
                        <m:t>=</m:t>
                      </m:r>
                      <m:nary>
                        <m:naryPr>
                          <m:chr m:val="∑"/>
                          <m:supHide m:val="on"/>
                          <m:ctrlPr>
                            <a:rPr lang="en-US" altLang="zh-CN" b="0" i="1" smtClean="0">
                              <a:latin typeface="Cambria Math" panose="02040503050406030204" pitchFamily="18" charset="0"/>
                            </a:rPr>
                          </m:ctrlPr>
                        </m:naryPr>
                        <m:sub>
                          <m:r>
                            <m:rPr>
                              <m:brk m:alnAt="7"/>
                            </m:rPr>
                            <a:rPr lang="en-US" altLang="zh-CN" b="0" i="1" smtClean="0">
                              <a:latin typeface="Cambria Math" panose="02040503050406030204" pitchFamily="18" charset="0"/>
                            </a:rPr>
                            <m:t>𝑘</m:t>
                          </m:r>
                        </m:sub>
                        <m:sup/>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𝐵</m:t>
                              </m:r>
                            </m:e>
                            <m:sub>
                              <m:r>
                                <a:rPr lang="en-US" altLang="zh-CN" b="0" i="1" smtClean="0">
                                  <a:latin typeface="Cambria Math" panose="02040503050406030204" pitchFamily="18" charset="0"/>
                                </a:rPr>
                                <m:t>𝑖𝑗𝑘</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𝑘</m:t>
                              </m:r>
                            </m:sub>
                          </m:sSub>
                        </m:e>
                      </m:nary>
                    </m:oMath>
                  </m:oMathPara>
                </a14:m>
                <a:endParaRPr lang="en-US" dirty="0"/>
              </a:p>
            </p:txBody>
          </p:sp>
        </mc:Choice>
        <mc:Fallback>
          <p:sp>
            <p:nvSpPr>
              <p:cNvPr id="5" name="TextBox 4"/>
              <p:cNvSpPr txBox="1">
                <a:spLocks noRot="1" noChangeAspect="1" noMove="1" noResize="1" noEditPoints="1" noAdjustHandles="1" noChangeArrowheads="1" noChangeShapeType="1" noTextEdit="1"/>
              </p:cNvSpPr>
              <p:nvPr/>
            </p:nvSpPr>
            <p:spPr>
              <a:xfrm>
                <a:off x="4946889" y="1453683"/>
                <a:ext cx="2136803" cy="764505"/>
              </a:xfrm>
              <a:prstGeom prst="rect">
                <a:avLst/>
              </a:prstGeom>
              <a:blipFill>
                <a:blip r:embed="rId5"/>
                <a:stretch>
                  <a:fillRect/>
                </a:stretch>
              </a:blipFill>
            </p:spPr>
            <p:txBody>
              <a:bodyPr/>
              <a:lstStyle/>
              <a:p>
                <a:r>
                  <a:rPr lang="en-US">
                    <a:noFill/>
                  </a:rPr>
                  <a:t> </a:t>
                </a:r>
              </a:p>
            </p:txBody>
          </p:sp>
        </mc:Fallback>
      </mc:AlternateContent>
      <p:pic>
        <p:nvPicPr>
          <p:cNvPr id="7" name="Picture 6"/>
          <p:cNvPicPr>
            <a:picLocks noChangeAspect="1"/>
          </p:cNvPicPr>
          <p:nvPr/>
        </p:nvPicPr>
        <p:blipFill>
          <a:blip r:embed="rId6"/>
          <a:stretch>
            <a:fillRect/>
          </a:stretch>
        </p:blipFill>
        <p:spPr>
          <a:xfrm>
            <a:off x="6895529" y="2421196"/>
            <a:ext cx="4458271" cy="4169844"/>
          </a:xfrm>
          <a:prstGeom prst="rect">
            <a:avLst/>
          </a:prstGeom>
        </p:spPr>
      </p:pic>
      <mc:AlternateContent xmlns:mc="http://schemas.openxmlformats.org/markup-compatibility/2006" xmlns:a14="http://schemas.microsoft.com/office/drawing/2010/main">
        <mc:Choice Requires="a14">
          <p:sp>
            <p:nvSpPr>
              <p:cNvPr id="8" name="TextBox 7"/>
              <p:cNvSpPr txBox="1"/>
              <p:nvPr/>
            </p:nvSpPr>
            <p:spPr>
              <a:xfrm>
                <a:off x="1181100" y="1374270"/>
                <a:ext cx="2741456" cy="923330"/>
              </a:xfrm>
              <a:prstGeom prst="rect">
                <a:avLst/>
              </a:prstGeom>
              <a:noFill/>
            </p:spPr>
            <p:txBody>
              <a:bodyPr wrap="none" rtlCol="0">
                <a:spAutoFit/>
              </a:bodyPr>
              <a:lstStyle/>
              <a:p>
                <a:r>
                  <a:rPr lang="en-US" dirty="0" smtClean="0"/>
                  <a:t>A</a:t>
                </a:r>
                <a:r>
                  <a:rPr lang="en-US" dirty="0" smtClean="0">
                    <a:sym typeface="Wingdings" panose="05000000000000000000" pitchFamily="2" charset="2"/>
                  </a:rPr>
                  <a:t>:</a:t>
                </a:r>
                <a14:m>
                  <m:oMath xmlns:m="http://schemas.openxmlformats.org/officeDocument/2006/math">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𝑑𝑒𝑛𝑠𝑒</m:t>
                    </m:r>
                    <m:r>
                      <a:rPr lang="en-US" b="0" i="1" smtClean="0">
                        <a:latin typeface="Cambria Math" panose="02040503050406030204" pitchFamily="18" charset="0"/>
                        <a:sym typeface="Wingdings" panose="05000000000000000000" pitchFamily="2" charset="2"/>
                      </a:rPr>
                      <m:t>, </m:t>
                    </m:r>
                    <m:r>
                      <a:rPr lang="en-US" b="0" i="1" smtClean="0">
                        <a:latin typeface="Cambria Math" panose="02040503050406030204" pitchFamily="18" charset="0"/>
                        <a:sym typeface="Wingdings" panose="05000000000000000000" pitchFamily="2" charset="2"/>
                      </a:rPr>
                      <m:t>𝑑𝑒𝑛𝑠𝑒</m:t>
                    </m:r>
                    <m:r>
                      <a:rPr lang="en-US" b="0" i="1" smtClean="0">
                        <a:latin typeface="Cambria Math" panose="02040503050406030204" pitchFamily="18" charset="0"/>
                        <a:sym typeface="Wingdings" panose="05000000000000000000" pitchFamily="2" charset="2"/>
                      </a:rPr>
                      <m:t>)</m:t>
                    </m:r>
                  </m:oMath>
                </a14:m>
                <a:endParaRPr lang="en-US" dirty="0" smtClean="0"/>
              </a:p>
              <a:p>
                <a:r>
                  <a:rPr lang="en-US" dirty="0" smtClean="0"/>
                  <a:t>B</a:t>
                </a:r>
                <a:r>
                  <a:rPr lang="en-US" dirty="0" smtClean="0">
                    <a:sym typeface="Wingdings" panose="05000000000000000000" pitchFamily="2" charset="2"/>
                  </a:rPr>
                  <a:t>:</a:t>
                </a:r>
                <a14:m>
                  <m:oMath xmlns:m="http://schemas.openxmlformats.org/officeDocument/2006/math">
                    <m:d>
                      <m:dPr>
                        <m:ctrlPr>
                          <a:rPr lang="en-US" b="0" i="1" smtClean="0">
                            <a:latin typeface="Cambria Math" panose="02040503050406030204" pitchFamily="18" charset="0"/>
                            <a:sym typeface="Wingdings" panose="05000000000000000000" pitchFamily="2" charset="2"/>
                          </a:rPr>
                        </m:ctrlPr>
                      </m:dPr>
                      <m:e>
                        <m:r>
                          <a:rPr lang="en-US" b="0" i="1" smtClean="0">
                            <a:latin typeface="Cambria Math" panose="02040503050406030204" pitchFamily="18" charset="0"/>
                            <a:sym typeface="Wingdings" panose="05000000000000000000" pitchFamily="2" charset="2"/>
                          </a:rPr>
                          <m:t>𝑑𝑒𝑛𝑠𝑒</m:t>
                        </m:r>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𝑠𝑝𝑎𝑟𝑠𝑒</m:t>
                        </m:r>
                        <m:r>
                          <a:rPr lang="en-US" b="0" i="1" smtClean="0">
                            <a:latin typeface="Cambria Math" panose="02040503050406030204" pitchFamily="18" charset="0"/>
                            <a:sym typeface="Wingdings" panose="05000000000000000000" pitchFamily="2" charset="2"/>
                          </a:rPr>
                          <m:t>, </m:t>
                        </m:r>
                        <m:r>
                          <a:rPr lang="en-US" b="0" i="1" smtClean="0">
                            <a:latin typeface="Cambria Math" panose="02040503050406030204" pitchFamily="18" charset="0"/>
                            <a:sym typeface="Wingdings" panose="05000000000000000000" pitchFamily="2" charset="2"/>
                          </a:rPr>
                          <m:t>𝑠𝑝𝑎𝑟𝑠𝑒</m:t>
                        </m:r>
                      </m:e>
                    </m:d>
                  </m:oMath>
                </a14:m>
                <a:endParaRPr lang="en-US" b="0" dirty="0" smtClean="0">
                  <a:sym typeface="Wingdings" panose="05000000000000000000" pitchFamily="2" charset="2"/>
                </a:endParaRPr>
              </a:p>
              <a:p>
                <a:r>
                  <a:rPr lang="en-US" dirty="0" smtClean="0"/>
                  <a:t>c:</a:t>
                </a:r>
                <a14:m>
                  <m:oMath xmlns:m="http://schemas.openxmlformats.org/officeDocument/2006/math">
                    <m:r>
                      <a:rPr lang="en-US" b="0" i="0" smtClean="0">
                        <a:latin typeface="Cambria Math" panose="02040503050406030204" pitchFamily="18" charset="0"/>
                      </a:rPr>
                      <m:t>(</m:t>
                    </m:r>
                    <m:r>
                      <a:rPr lang="en-US" b="0" i="1" smtClean="0">
                        <a:latin typeface="Cambria Math" panose="02040503050406030204" pitchFamily="18" charset="0"/>
                      </a:rPr>
                      <m:t>𝑠𝑝𝑎𝑟𝑠𝑒</m:t>
                    </m:r>
                    <m:r>
                      <a:rPr lang="en-US" b="0" i="1" smtClean="0">
                        <a:latin typeface="Cambria Math" panose="02040503050406030204" pitchFamily="18" charset="0"/>
                      </a:rPr>
                      <m:t>)</m:t>
                    </m:r>
                  </m:oMath>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1181100" y="1374270"/>
                <a:ext cx="2741456" cy="923330"/>
              </a:xfrm>
              <a:prstGeom prst="rect">
                <a:avLst/>
              </a:prstGeom>
              <a:blipFill>
                <a:blip r:embed="rId7"/>
                <a:stretch>
                  <a:fillRect l="-2004" t="-3289" b="-9211"/>
                </a:stretch>
              </a:blipFill>
            </p:spPr>
            <p:txBody>
              <a:bodyPr/>
              <a:lstStyle/>
              <a:p>
                <a:r>
                  <a:rPr lang="en-US">
                    <a:noFill/>
                  </a:rPr>
                  <a:t> </a:t>
                </a:r>
              </a:p>
            </p:txBody>
          </p:sp>
        </mc:Fallback>
      </mc:AlternateContent>
      <p:sp>
        <p:nvSpPr>
          <p:cNvPr id="15" name="Rectangle 14"/>
          <p:cNvSpPr/>
          <p:nvPr/>
        </p:nvSpPr>
        <p:spPr>
          <a:xfrm>
            <a:off x="6895529" y="2421196"/>
            <a:ext cx="3300031" cy="192464"/>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086029" y="2613660"/>
            <a:ext cx="4267771" cy="37338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192709" y="4213420"/>
            <a:ext cx="3002851" cy="77768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a:endCxn id="15" idx="1"/>
          </p:cNvCxnSpPr>
          <p:nvPr/>
        </p:nvCxnSpPr>
        <p:spPr>
          <a:xfrm flipV="1">
            <a:off x="3108960" y="2517428"/>
            <a:ext cx="3786569" cy="1155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endCxn id="16" idx="1"/>
          </p:cNvCxnSpPr>
          <p:nvPr/>
        </p:nvCxnSpPr>
        <p:spPr>
          <a:xfrm flipV="1">
            <a:off x="3108960" y="2800350"/>
            <a:ext cx="3977069" cy="20612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endCxn id="17" idx="1"/>
          </p:cNvCxnSpPr>
          <p:nvPr/>
        </p:nvCxnSpPr>
        <p:spPr>
          <a:xfrm flipV="1">
            <a:off x="3108960" y="4602260"/>
            <a:ext cx="4083749" cy="13413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rot="20578248">
            <a:off x="4091940" y="2778276"/>
            <a:ext cx="1120140" cy="369332"/>
          </a:xfrm>
          <a:prstGeom prst="rect">
            <a:avLst/>
          </a:prstGeom>
          <a:noFill/>
        </p:spPr>
        <p:txBody>
          <a:bodyPr wrap="square" rtlCol="0">
            <a:spAutoFit/>
          </a:bodyPr>
          <a:lstStyle/>
          <a:p>
            <a:r>
              <a:rPr lang="en-US" altLang="zh-CN" dirty="0" smtClean="0"/>
              <a:t>Dense</a:t>
            </a:r>
            <a:endParaRPr lang="en-US" dirty="0"/>
          </a:p>
        </p:txBody>
      </p:sp>
      <p:sp>
        <p:nvSpPr>
          <p:cNvPr id="28" name="TextBox 27"/>
          <p:cNvSpPr txBox="1"/>
          <p:nvPr/>
        </p:nvSpPr>
        <p:spPr>
          <a:xfrm rot="19960126">
            <a:off x="4236721" y="3659887"/>
            <a:ext cx="1120140" cy="369332"/>
          </a:xfrm>
          <a:prstGeom prst="rect">
            <a:avLst/>
          </a:prstGeom>
          <a:noFill/>
        </p:spPr>
        <p:txBody>
          <a:bodyPr wrap="square" rtlCol="0">
            <a:spAutoFit/>
          </a:bodyPr>
          <a:lstStyle/>
          <a:p>
            <a:r>
              <a:rPr lang="en-US" altLang="zh-CN" dirty="0" smtClean="0"/>
              <a:t>Sparse</a:t>
            </a:r>
            <a:endParaRPr lang="en-US" dirty="0"/>
          </a:p>
        </p:txBody>
      </p:sp>
      <p:sp>
        <p:nvSpPr>
          <p:cNvPr id="29" name="TextBox 28"/>
          <p:cNvSpPr txBox="1"/>
          <p:nvPr/>
        </p:nvSpPr>
        <p:spPr>
          <a:xfrm rot="20500281">
            <a:off x="4471576" y="4989227"/>
            <a:ext cx="1120140" cy="369332"/>
          </a:xfrm>
          <a:prstGeom prst="rect">
            <a:avLst/>
          </a:prstGeom>
          <a:noFill/>
        </p:spPr>
        <p:txBody>
          <a:bodyPr wrap="square" rtlCol="0">
            <a:spAutoFit/>
          </a:bodyPr>
          <a:lstStyle/>
          <a:p>
            <a:r>
              <a:rPr lang="en-US" altLang="zh-CN" dirty="0" smtClean="0"/>
              <a:t>Sparse</a:t>
            </a:r>
            <a:endParaRPr lang="en-US" dirty="0"/>
          </a:p>
        </p:txBody>
      </p:sp>
      <p:sp>
        <p:nvSpPr>
          <p:cNvPr id="30" name="TextBox 29"/>
          <p:cNvSpPr txBox="1"/>
          <p:nvPr/>
        </p:nvSpPr>
        <p:spPr>
          <a:xfrm>
            <a:off x="3745477" y="6067662"/>
            <a:ext cx="2823209" cy="369332"/>
          </a:xfrm>
          <a:prstGeom prst="rect">
            <a:avLst/>
          </a:prstGeom>
          <a:noFill/>
        </p:spPr>
        <p:txBody>
          <a:bodyPr wrap="none" rtlCol="0">
            <a:spAutoFit/>
          </a:bodyPr>
          <a:lstStyle/>
          <a:p>
            <a:r>
              <a:rPr lang="en-US" dirty="0" smtClean="0"/>
              <a:t>Generate code level by level</a:t>
            </a:r>
            <a:endParaRPr lang="en-US" dirty="0"/>
          </a:p>
        </p:txBody>
      </p:sp>
      <p:sp>
        <p:nvSpPr>
          <p:cNvPr id="32" name="TextBox 31"/>
          <p:cNvSpPr txBox="1"/>
          <p:nvPr/>
        </p:nvSpPr>
        <p:spPr>
          <a:xfrm>
            <a:off x="723014" y="4016652"/>
            <a:ext cx="807657" cy="646331"/>
          </a:xfrm>
          <a:prstGeom prst="rect">
            <a:avLst/>
          </a:prstGeom>
          <a:noFill/>
        </p:spPr>
        <p:txBody>
          <a:bodyPr wrap="none" rtlCol="0">
            <a:spAutoFit/>
          </a:bodyPr>
          <a:lstStyle/>
          <a:p>
            <a:r>
              <a:rPr lang="en-US" dirty="0" smtClean="0">
                <a:solidFill>
                  <a:srgbClr val="C00000"/>
                </a:solidFill>
              </a:rPr>
              <a:t>Merge</a:t>
            </a:r>
          </a:p>
          <a:p>
            <a:r>
              <a:rPr lang="en-US" dirty="0" smtClean="0">
                <a:solidFill>
                  <a:srgbClr val="C00000"/>
                </a:solidFill>
              </a:rPr>
              <a:t>Lattice</a:t>
            </a:r>
            <a:endParaRPr lang="en-US" dirty="0">
              <a:solidFill>
                <a:srgbClr val="C00000"/>
              </a:solidFill>
            </a:endParaRPr>
          </a:p>
        </p:txBody>
      </p:sp>
    </p:spTree>
    <p:extLst>
      <p:ext uri="{BB962C8B-B14F-4D97-AF65-F5344CB8AC3E}">
        <p14:creationId xmlns:p14="http://schemas.microsoft.com/office/powerpoint/2010/main" val="17789485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Lattice for a Conjunction</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4800600" y="1280160"/>
                <a:ext cx="11089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4800600" y="1280160"/>
                <a:ext cx="1108957" cy="369332"/>
              </a:xfrm>
              <a:prstGeom prst="rect">
                <a:avLst/>
              </a:prstGeom>
              <a:blipFill>
                <a:blip r:embed="rId2"/>
                <a:stretch>
                  <a:fillRect/>
                </a:stretch>
              </a:blipFill>
            </p:spPr>
            <p:txBody>
              <a:bodyPr/>
              <a:lstStyle/>
              <a:p>
                <a:r>
                  <a:rPr lang="en-US">
                    <a:noFill/>
                  </a:rPr>
                  <a:t> </a:t>
                </a:r>
              </a:p>
            </p:txBody>
          </p:sp>
        </mc:Fallback>
      </mc:AlternateContent>
      <p:sp>
        <p:nvSpPr>
          <p:cNvPr id="5" name="Rectangle 4"/>
          <p:cNvSpPr/>
          <p:nvPr/>
        </p:nvSpPr>
        <p:spPr>
          <a:xfrm>
            <a:off x="9090660" y="238506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9090660" y="277368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90660" y="316230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090660" y="355092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90660" y="393954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090660" y="432816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090660" y="471678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9090660" y="510540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0126980" y="2385060"/>
            <a:ext cx="4267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0126980" y="2773680"/>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0126980" y="3162300"/>
            <a:ext cx="4267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0126980" y="3550920"/>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0126980" y="3939540"/>
            <a:ext cx="4267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0126980" y="4328160"/>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0126980" y="4716780"/>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10126980" y="5105400"/>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8054340" y="2385060"/>
            <a:ext cx="426720" cy="38862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8054340" y="277368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8054340" y="316230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8054340" y="355092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8054340" y="3939540"/>
            <a:ext cx="426720" cy="38862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8054340" y="432816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054340" y="471678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8054340" y="510540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244840" y="2385060"/>
            <a:ext cx="2362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8244840" y="3939540"/>
            <a:ext cx="2362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2" name="TextBox 31"/>
              <p:cNvSpPr txBox="1"/>
              <p:nvPr/>
            </p:nvSpPr>
            <p:spPr>
              <a:xfrm>
                <a:off x="8671560" y="3939540"/>
                <a:ext cx="35051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8671560" y="3939540"/>
                <a:ext cx="350519"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9646920" y="3939540"/>
                <a:ext cx="35051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9646920" y="3939540"/>
                <a:ext cx="350519" cy="369332"/>
              </a:xfrm>
              <a:prstGeom prst="rect">
                <a:avLst/>
              </a:prstGeom>
              <a:blipFill>
                <a:blip r:embed="rId4"/>
                <a:stretch>
                  <a:fillRect/>
                </a:stretch>
              </a:blipFill>
            </p:spPr>
            <p:txBody>
              <a:bodyPr/>
              <a:lstStyle/>
              <a:p>
                <a:r>
                  <a:rPr lang="en-US">
                    <a:noFill/>
                  </a:rPr>
                  <a:t> </a:t>
                </a:r>
              </a:p>
            </p:txBody>
          </p:sp>
        </mc:Fallback>
      </mc:AlternateContent>
      <p:sp>
        <p:nvSpPr>
          <p:cNvPr id="34" name="TextBox 33"/>
          <p:cNvSpPr txBox="1"/>
          <p:nvPr/>
        </p:nvSpPr>
        <p:spPr>
          <a:xfrm>
            <a:off x="8054340" y="1752600"/>
            <a:ext cx="295274" cy="369332"/>
          </a:xfrm>
          <a:prstGeom prst="rect">
            <a:avLst/>
          </a:prstGeom>
          <a:noFill/>
        </p:spPr>
        <p:txBody>
          <a:bodyPr wrap="none" rtlCol="0">
            <a:spAutoFit/>
          </a:bodyPr>
          <a:lstStyle/>
          <a:p>
            <a:r>
              <a:rPr lang="en-US" dirty="0" smtClean="0"/>
              <a:t>a</a:t>
            </a:r>
            <a:endParaRPr lang="en-US" dirty="0"/>
          </a:p>
        </p:txBody>
      </p:sp>
      <p:sp>
        <p:nvSpPr>
          <p:cNvPr id="35" name="TextBox 34"/>
          <p:cNvSpPr txBox="1"/>
          <p:nvPr/>
        </p:nvSpPr>
        <p:spPr>
          <a:xfrm>
            <a:off x="9156383" y="1752600"/>
            <a:ext cx="306494" cy="369332"/>
          </a:xfrm>
          <a:prstGeom prst="rect">
            <a:avLst/>
          </a:prstGeom>
          <a:noFill/>
        </p:spPr>
        <p:txBody>
          <a:bodyPr wrap="none" rtlCol="0">
            <a:spAutoFit/>
          </a:bodyPr>
          <a:lstStyle/>
          <a:p>
            <a:r>
              <a:rPr lang="en-US" dirty="0"/>
              <a:t>b</a:t>
            </a:r>
          </a:p>
        </p:txBody>
      </p:sp>
      <p:sp>
        <p:nvSpPr>
          <p:cNvPr id="36" name="TextBox 35"/>
          <p:cNvSpPr txBox="1"/>
          <p:nvPr/>
        </p:nvSpPr>
        <p:spPr>
          <a:xfrm>
            <a:off x="10187093" y="1752600"/>
            <a:ext cx="282450" cy="369332"/>
          </a:xfrm>
          <a:prstGeom prst="rect">
            <a:avLst/>
          </a:prstGeom>
          <a:noFill/>
        </p:spPr>
        <p:txBody>
          <a:bodyPr wrap="none" rtlCol="0">
            <a:spAutoFit/>
          </a:bodyPr>
          <a:lstStyle/>
          <a:p>
            <a:r>
              <a:rPr lang="en-US" dirty="0" smtClean="0"/>
              <a:t>c</a:t>
            </a:r>
            <a:endParaRPr lang="en-US" dirty="0"/>
          </a:p>
        </p:txBody>
      </p:sp>
    </p:spTree>
    <p:extLst>
      <p:ext uri="{BB962C8B-B14F-4D97-AF65-F5344CB8AC3E}">
        <p14:creationId xmlns:p14="http://schemas.microsoft.com/office/powerpoint/2010/main" val="26825105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Lattice for a Conjunction</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4800600" y="1280160"/>
                <a:ext cx="11089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4800600" y="1280160"/>
                <a:ext cx="1108957" cy="369332"/>
              </a:xfrm>
              <a:prstGeom prst="rect">
                <a:avLst/>
              </a:prstGeom>
              <a:blipFill>
                <a:blip r:embed="rId3"/>
                <a:stretch>
                  <a:fillRect/>
                </a:stretch>
              </a:blipFill>
            </p:spPr>
            <p:txBody>
              <a:bodyPr/>
              <a:lstStyle/>
              <a:p>
                <a:r>
                  <a:rPr lang="en-US">
                    <a:noFill/>
                  </a:rPr>
                  <a:t> </a:t>
                </a:r>
              </a:p>
            </p:txBody>
          </p:sp>
        </mc:Fallback>
      </mc:AlternateContent>
      <p:sp>
        <p:nvSpPr>
          <p:cNvPr id="5" name="Rectangle 4"/>
          <p:cNvSpPr/>
          <p:nvPr/>
        </p:nvSpPr>
        <p:spPr>
          <a:xfrm>
            <a:off x="9090660" y="238506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9090660" y="277368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90660" y="315849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090660" y="355092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9090660" y="393954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0850287" y="2385060"/>
            <a:ext cx="4267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0850287" y="2758440"/>
            <a:ext cx="4267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0850287" y="3143012"/>
            <a:ext cx="4267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473699" y="2385060"/>
            <a:ext cx="426720" cy="38862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473699" y="277368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473699" y="316230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7473699" y="355092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473699" y="3939540"/>
            <a:ext cx="426720" cy="38862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473699" y="432816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473699" y="471678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7473699" y="510540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7664199" y="2385060"/>
            <a:ext cx="2362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7664199" y="3939540"/>
            <a:ext cx="2362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2" name="TextBox 31"/>
              <p:cNvSpPr txBox="1"/>
              <p:nvPr/>
            </p:nvSpPr>
            <p:spPr>
              <a:xfrm>
                <a:off x="7958173" y="3939540"/>
                <a:ext cx="35051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7958173" y="3939540"/>
                <a:ext cx="350519"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9646920" y="3143012"/>
                <a:ext cx="35051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9646920" y="3143012"/>
                <a:ext cx="350519" cy="369332"/>
              </a:xfrm>
              <a:prstGeom prst="rect">
                <a:avLst/>
              </a:prstGeom>
              <a:blipFill>
                <a:blip r:embed="rId5"/>
                <a:stretch>
                  <a:fillRect/>
                </a:stretch>
              </a:blipFill>
            </p:spPr>
            <p:txBody>
              <a:bodyPr/>
              <a:lstStyle/>
              <a:p>
                <a:r>
                  <a:rPr lang="en-US">
                    <a:noFill/>
                  </a:rPr>
                  <a:t> </a:t>
                </a:r>
              </a:p>
            </p:txBody>
          </p:sp>
        </mc:Fallback>
      </mc:AlternateContent>
      <p:sp>
        <p:nvSpPr>
          <p:cNvPr id="34" name="TextBox 33"/>
          <p:cNvSpPr txBox="1"/>
          <p:nvPr/>
        </p:nvSpPr>
        <p:spPr>
          <a:xfrm>
            <a:off x="7473699" y="1752600"/>
            <a:ext cx="295274" cy="369332"/>
          </a:xfrm>
          <a:prstGeom prst="rect">
            <a:avLst/>
          </a:prstGeom>
          <a:noFill/>
        </p:spPr>
        <p:txBody>
          <a:bodyPr wrap="none" rtlCol="0">
            <a:spAutoFit/>
          </a:bodyPr>
          <a:lstStyle/>
          <a:p>
            <a:r>
              <a:rPr lang="en-US" dirty="0" smtClean="0"/>
              <a:t>a</a:t>
            </a:r>
            <a:endParaRPr lang="en-US" dirty="0"/>
          </a:p>
        </p:txBody>
      </p:sp>
      <p:sp>
        <p:nvSpPr>
          <p:cNvPr id="35" name="TextBox 34"/>
          <p:cNvSpPr txBox="1"/>
          <p:nvPr/>
        </p:nvSpPr>
        <p:spPr>
          <a:xfrm>
            <a:off x="9156383" y="1752600"/>
            <a:ext cx="306494" cy="369332"/>
          </a:xfrm>
          <a:prstGeom prst="rect">
            <a:avLst/>
          </a:prstGeom>
          <a:noFill/>
        </p:spPr>
        <p:txBody>
          <a:bodyPr wrap="none" rtlCol="0">
            <a:spAutoFit/>
          </a:bodyPr>
          <a:lstStyle/>
          <a:p>
            <a:r>
              <a:rPr lang="en-US" dirty="0"/>
              <a:t>b</a:t>
            </a:r>
          </a:p>
        </p:txBody>
      </p:sp>
      <p:sp>
        <p:nvSpPr>
          <p:cNvPr id="36" name="TextBox 35"/>
          <p:cNvSpPr txBox="1"/>
          <p:nvPr/>
        </p:nvSpPr>
        <p:spPr>
          <a:xfrm>
            <a:off x="10910400" y="1752600"/>
            <a:ext cx="282450" cy="369332"/>
          </a:xfrm>
          <a:prstGeom prst="rect">
            <a:avLst/>
          </a:prstGeom>
          <a:noFill/>
        </p:spPr>
        <p:txBody>
          <a:bodyPr wrap="none" rtlCol="0">
            <a:spAutoFit/>
          </a:bodyPr>
          <a:lstStyle/>
          <a:p>
            <a:r>
              <a:rPr lang="en-US" dirty="0" smtClean="0"/>
              <a:t>c</a:t>
            </a:r>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838200" y="2773680"/>
                <a:ext cx="147066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838200" y="2773680"/>
                <a:ext cx="1470660" cy="369332"/>
              </a:xfrm>
              <a:prstGeom prst="rect">
                <a:avLst/>
              </a:prstGeom>
              <a:blipFill>
                <a:blip r:embed="rId6"/>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838200" y="4061460"/>
                <a:ext cx="147066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Φ</m:t>
                      </m:r>
                    </m:oMath>
                  </m:oMathPara>
                </a14:m>
                <a:endParaRPr lang="en-US" dirty="0"/>
              </a:p>
            </p:txBody>
          </p:sp>
        </mc:Choice>
        <mc:Fallback xmlns="">
          <p:sp>
            <p:nvSpPr>
              <p:cNvPr id="37" name="TextBox 36"/>
              <p:cNvSpPr txBox="1">
                <a:spLocks noRot="1" noChangeAspect="1" noMove="1" noResize="1" noEditPoints="1" noAdjustHandles="1" noChangeArrowheads="1" noChangeShapeType="1" noTextEdit="1"/>
              </p:cNvSpPr>
              <p:nvPr/>
            </p:nvSpPr>
            <p:spPr>
              <a:xfrm>
                <a:off x="838200" y="4061460"/>
                <a:ext cx="1470660" cy="369332"/>
              </a:xfrm>
              <a:prstGeom prst="rect">
                <a:avLst/>
              </a:prstGeom>
              <a:blipFill>
                <a:blip r:embed="rId7"/>
                <a:stretch>
                  <a:fillRect/>
                </a:stretch>
              </a:blipFill>
              <a:ln>
                <a:solidFill>
                  <a:schemeClr val="tx1"/>
                </a:solidFill>
              </a:ln>
            </p:spPr>
            <p:txBody>
              <a:bodyPr/>
              <a:lstStyle/>
              <a:p>
                <a:r>
                  <a:rPr lang="en-US">
                    <a:noFill/>
                  </a:rPr>
                  <a:t> </a:t>
                </a:r>
              </a:p>
            </p:txBody>
          </p:sp>
        </mc:Fallback>
      </mc:AlternateContent>
      <p:cxnSp>
        <p:nvCxnSpPr>
          <p:cNvPr id="38" name="Straight Arrow Connector 37"/>
          <p:cNvCxnSpPr>
            <a:stCxn id="3" idx="2"/>
            <a:endCxn id="37" idx="0"/>
          </p:cNvCxnSpPr>
          <p:nvPr/>
        </p:nvCxnSpPr>
        <p:spPr>
          <a:xfrm>
            <a:off x="1573530" y="3143012"/>
            <a:ext cx="0" cy="9184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TextBox 38"/>
              <p:cNvSpPr txBox="1"/>
              <p:nvPr/>
            </p:nvSpPr>
            <p:spPr>
              <a:xfrm>
                <a:off x="1219200" y="3417570"/>
                <a:ext cx="42992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oMath>
                  </m:oMathPara>
                </a14:m>
                <a:endParaRPr lang="en-US" dirty="0"/>
              </a:p>
            </p:txBody>
          </p:sp>
        </mc:Choice>
        <mc:Fallback xmlns="">
          <p:sp>
            <p:nvSpPr>
              <p:cNvPr id="39" name="TextBox 38"/>
              <p:cNvSpPr txBox="1">
                <a:spLocks noRot="1" noChangeAspect="1" noMove="1" noResize="1" noEditPoints="1" noAdjustHandles="1" noChangeArrowheads="1" noChangeShapeType="1" noTextEdit="1"/>
              </p:cNvSpPr>
              <p:nvPr/>
            </p:nvSpPr>
            <p:spPr>
              <a:xfrm>
                <a:off x="1219200" y="3417570"/>
                <a:ext cx="429926" cy="369332"/>
              </a:xfrm>
              <a:prstGeom prst="rect">
                <a:avLst/>
              </a:prstGeom>
              <a:blipFill>
                <a:blip r:embed="rId8"/>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1541568" y="3417570"/>
                <a:ext cx="4123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40" name="TextBox 39"/>
              <p:cNvSpPr txBox="1">
                <a:spLocks noRot="1" noChangeAspect="1" noMove="1" noResize="1" noEditPoints="1" noAdjustHandles="1" noChangeArrowheads="1" noChangeShapeType="1" noTextEdit="1"/>
              </p:cNvSpPr>
              <p:nvPr/>
            </p:nvSpPr>
            <p:spPr>
              <a:xfrm>
                <a:off x="1541568" y="3417570"/>
                <a:ext cx="412357" cy="369332"/>
              </a:xfrm>
              <a:prstGeom prst="rect">
                <a:avLst/>
              </a:prstGeom>
              <a:blipFill>
                <a:blip r:embed="rId9"/>
                <a:stretch>
                  <a:fillRect b="-1667"/>
                </a:stretch>
              </a:blipFill>
            </p:spPr>
            <p:txBody>
              <a:bodyPr/>
              <a:lstStyle/>
              <a:p>
                <a:r>
                  <a:rPr lang="en-US">
                    <a:noFill/>
                  </a:rPr>
                  <a:t> </a:t>
                </a:r>
              </a:p>
            </p:txBody>
          </p:sp>
        </mc:Fallback>
      </mc:AlternateContent>
      <p:sp>
        <p:nvSpPr>
          <p:cNvPr id="41" name="Rectangle 40"/>
          <p:cNvSpPr/>
          <p:nvPr/>
        </p:nvSpPr>
        <p:spPr>
          <a:xfrm>
            <a:off x="8499191" y="238506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0</a:t>
            </a:r>
            <a:endParaRPr lang="en-US" dirty="0">
              <a:solidFill>
                <a:schemeClr val="tx1"/>
              </a:solidFill>
            </a:endParaRPr>
          </a:p>
        </p:txBody>
      </p:sp>
      <p:sp>
        <p:nvSpPr>
          <p:cNvPr id="42" name="Rectangle 41"/>
          <p:cNvSpPr/>
          <p:nvPr/>
        </p:nvSpPr>
        <p:spPr>
          <a:xfrm>
            <a:off x="8499191" y="277368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1</a:t>
            </a:r>
            <a:endParaRPr lang="en-US" dirty="0">
              <a:solidFill>
                <a:schemeClr val="tx1"/>
              </a:solidFill>
            </a:endParaRPr>
          </a:p>
        </p:txBody>
      </p:sp>
      <p:sp>
        <p:nvSpPr>
          <p:cNvPr id="43" name="Rectangle 42"/>
          <p:cNvSpPr/>
          <p:nvPr/>
        </p:nvSpPr>
        <p:spPr>
          <a:xfrm>
            <a:off x="8499191" y="315849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4</a:t>
            </a:r>
            <a:endParaRPr lang="en-US" dirty="0">
              <a:solidFill>
                <a:schemeClr val="tx1"/>
              </a:solidFill>
            </a:endParaRPr>
          </a:p>
        </p:txBody>
      </p:sp>
      <p:sp>
        <p:nvSpPr>
          <p:cNvPr id="44" name="Rectangle 43"/>
          <p:cNvSpPr/>
          <p:nvPr/>
        </p:nvSpPr>
        <p:spPr>
          <a:xfrm>
            <a:off x="8499191" y="355092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6</a:t>
            </a:r>
            <a:endParaRPr lang="en-US" dirty="0">
              <a:solidFill>
                <a:schemeClr val="tx1"/>
              </a:solidFill>
            </a:endParaRPr>
          </a:p>
        </p:txBody>
      </p:sp>
      <p:sp>
        <p:nvSpPr>
          <p:cNvPr id="45" name="Rectangle 44"/>
          <p:cNvSpPr/>
          <p:nvPr/>
        </p:nvSpPr>
        <p:spPr>
          <a:xfrm>
            <a:off x="8499191" y="393954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7</a:t>
            </a:r>
            <a:endParaRPr lang="en-US" dirty="0">
              <a:solidFill>
                <a:schemeClr val="tx1"/>
              </a:solidFill>
            </a:endParaRPr>
          </a:p>
        </p:txBody>
      </p:sp>
      <p:sp>
        <p:nvSpPr>
          <p:cNvPr id="46" name="Rectangle 45"/>
          <p:cNvSpPr/>
          <p:nvPr/>
        </p:nvSpPr>
        <p:spPr>
          <a:xfrm>
            <a:off x="10303608" y="2400538"/>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0</a:t>
            </a:r>
            <a:endParaRPr lang="en-US" dirty="0">
              <a:solidFill>
                <a:schemeClr val="tx1"/>
              </a:solidFill>
            </a:endParaRPr>
          </a:p>
        </p:txBody>
      </p:sp>
      <p:sp>
        <p:nvSpPr>
          <p:cNvPr id="47" name="Rectangle 46"/>
          <p:cNvSpPr/>
          <p:nvPr/>
        </p:nvSpPr>
        <p:spPr>
          <a:xfrm>
            <a:off x="10303608" y="2781538"/>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2</a:t>
            </a:r>
            <a:endParaRPr lang="en-US" dirty="0">
              <a:solidFill>
                <a:schemeClr val="tx1"/>
              </a:solidFill>
            </a:endParaRPr>
          </a:p>
        </p:txBody>
      </p:sp>
      <p:sp>
        <p:nvSpPr>
          <p:cNvPr id="48" name="Rectangle 47"/>
          <p:cNvSpPr/>
          <p:nvPr/>
        </p:nvSpPr>
        <p:spPr>
          <a:xfrm>
            <a:off x="10303608" y="3158490"/>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4</a:t>
            </a:r>
            <a:endParaRPr lang="en-US" dirty="0">
              <a:solidFill>
                <a:schemeClr val="tx1"/>
              </a:solidFill>
            </a:endParaRPr>
          </a:p>
        </p:txBody>
      </p:sp>
      <p:sp>
        <p:nvSpPr>
          <p:cNvPr id="49" name="Rectangle 48"/>
          <p:cNvSpPr/>
          <p:nvPr/>
        </p:nvSpPr>
        <p:spPr>
          <a:xfrm>
            <a:off x="2931419" y="2678073"/>
            <a:ext cx="3947160" cy="2123658"/>
          </a:xfrm>
          <a:prstGeom prst="rect">
            <a:avLst/>
          </a:prstGeom>
          <a:solidFill>
            <a:schemeClr val="tx1">
              <a:lumMod val="85000"/>
              <a:lumOff val="15000"/>
            </a:schemeClr>
          </a:solidFill>
        </p:spPr>
        <p:txBody>
          <a:bodyPr wrap="square">
            <a:spAutoFit/>
          </a:bodyPr>
          <a:lstStyle/>
          <a:p>
            <a:r>
              <a:rPr lang="en-US" sz="1100" b="0" dirty="0" smtClean="0">
                <a:solidFill>
                  <a:srgbClr val="D4D4D4"/>
                </a:solidFill>
                <a:effectLst/>
                <a:latin typeface="Consolas" panose="020B0609020204030204" pitchFamily="49" charset="0"/>
              </a:rPr>
              <a:t>    </a:t>
            </a:r>
            <a:r>
              <a:rPr lang="en-US" sz="1100" b="0" dirty="0" err="1" smtClean="0">
                <a:solidFill>
                  <a:srgbClr val="569CD6"/>
                </a:solidFill>
                <a:effectLst/>
                <a:latin typeface="Consolas" panose="020B0609020204030204" pitchFamily="49" charset="0"/>
              </a:rPr>
              <a:t>int</a:t>
            </a:r>
            <a:r>
              <a:rPr lang="en-US" sz="1100" b="0" dirty="0" smtClean="0">
                <a:solidFill>
                  <a:srgbClr val="D4D4D4"/>
                </a:solidFill>
                <a:effectLst/>
                <a:latin typeface="Consolas" panose="020B0609020204030204" pitchFamily="49" charset="0"/>
              </a:rPr>
              <a:t> pb1 = b1_pos[</a:t>
            </a:r>
            <a:r>
              <a:rPr lang="en-US" sz="1100" b="0" dirty="0" smtClean="0">
                <a:solidFill>
                  <a:srgbClr val="B5CEA8"/>
                </a:solidFill>
                <a:effectLst/>
                <a:latin typeface="Consolas" panose="020B0609020204030204" pitchFamily="49" charset="0"/>
              </a:rPr>
              <a:t>0</a:t>
            </a:r>
            <a:r>
              <a:rPr lang="en-US" sz="1100" b="0" dirty="0" smtClean="0">
                <a:solidFill>
                  <a:srgbClr val="D4D4D4"/>
                </a:solidFill>
                <a:effectLst/>
                <a:latin typeface="Consolas" panose="020B0609020204030204" pitchFamily="49" charset="0"/>
              </a:rPr>
              <a:t>];</a:t>
            </a:r>
          </a:p>
          <a:p>
            <a:r>
              <a:rPr lang="en-US" sz="1100" b="0" dirty="0" smtClean="0">
                <a:solidFill>
                  <a:srgbClr val="D4D4D4"/>
                </a:solidFill>
                <a:effectLst/>
                <a:latin typeface="Consolas" panose="020B0609020204030204" pitchFamily="49" charset="0"/>
              </a:rPr>
              <a:t>    </a:t>
            </a:r>
            <a:r>
              <a:rPr lang="en-US" sz="1100" b="0" dirty="0" err="1" smtClean="0">
                <a:solidFill>
                  <a:srgbClr val="569CD6"/>
                </a:solidFill>
                <a:effectLst/>
                <a:latin typeface="Consolas" panose="020B0609020204030204" pitchFamily="49" charset="0"/>
              </a:rPr>
              <a:t>int</a:t>
            </a:r>
            <a:r>
              <a:rPr lang="en-US" sz="1100" b="0" dirty="0" smtClean="0">
                <a:solidFill>
                  <a:srgbClr val="D4D4D4"/>
                </a:solidFill>
                <a:effectLst/>
                <a:latin typeface="Consolas" panose="020B0609020204030204" pitchFamily="49" charset="0"/>
              </a:rPr>
              <a:t> pc1 = c1_pos[</a:t>
            </a:r>
            <a:r>
              <a:rPr lang="en-US" sz="1100" b="0" dirty="0" smtClean="0">
                <a:solidFill>
                  <a:srgbClr val="B5CEA8"/>
                </a:solidFill>
                <a:effectLst/>
                <a:latin typeface="Consolas" panose="020B0609020204030204" pitchFamily="49" charset="0"/>
              </a:rPr>
              <a:t>0</a:t>
            </a:r>
            <a:r>
              <a:rPr lang="en-US" sz="1100" b="0" dirty="0" smtClean="0">
                <a:solidFill>
                  <a:srgbClr val="D4D4D4"/>
                </a:solidFill>
                <a:effectLst/>
                <a:latin typeface="Consolas" panose="020B0609020204030204" pitchFamily="49" charset="0"/>
              </a:rPr>
              <a:t>];</a:t>
            </a:r>
          </a:p>
          <a:p>
            <a:r>
              <a:rPr lang="en-US" sz="1100" b="0" dirty="0" smtClean="0">
                <a:solidFill>
                  <a:srgbClr val="D4D4D4"/>
                </a:solidFill>
                <a:effectLst/>
                <a:latin typeface="Consolas" panose="020B0609020204030204" pitchFamily="49" charset="0"/>
              </a:rPr>
              <a:t>    </a:t>
            </a:r>
            <a:r>
              <a:rPr lang="en-US" sz="1100" b="0" dirty="0" smtClean="0">
                <a:solidFill>
                  <a:srgbClr val="569CD6"/>
                </a:solidFill>
                <a:effectLst/>
                <a:latin typeface="Consolas" panose="020B0609020204030204" pitchFamily="49" charset="0"/>
              </a:rPr>
              <a:t>while</a:t>
            </a:r>
            <a:r>
              <a:rPr lang="en-US" sz="1100" b="0" dirty="0" smtClean="0">
                <a:solidFill>
                  <a:srgbClr val="D4D4D4"/>
                </a:solidFill>
                <a:effectLst/>
                <a:latin typeface="Consolas" panose="020B0609020204030204" pitchFamily="49" charset="0"/>
              </a:rPr>
              <a:t> (pb1 &lt; b1_pos[</a:t>
            </a:r>
            <a:r>
              <a:rPr lang="en-US" sz="1100" b="0" dirty="0" smtClean="0">
                <a:solidFill>
                  <a:srgbClr val="B5CEA8"/>
                </a:solidFill>
                <a:effectLst/>
                <a:latin typeface="Consolas" panose="020B0609020204030204" pitchFamily="49" charset="0"/>
              </a:rPr>
              <a:t>1</a:t>
            </a:r>
            <a:r>
              <a:rPr lang="en-US" sz="1100" b="0" dirty="0" smtClean="0">
                <a:solidFill>
                  <a:srgbClr val="D4D4D4"/>
                </a:solidFill>
                <a:effectLst/>
                <a:latin typeface="Consolas" panose="020B0609020204030204" pitchFamily="49" charset="0"/>
              </a:rPr>
              <a:t>] &amp;&amp; pc1 &lt; c1_pos[</a:t>
            </a:r>
            <a:r>
              <a:rPr lang="en-US" sz="1100" b="0" dirty="0" smtClean="0">
                <a:solidFill>
                  <a:srgbClr val="B5CEA8"/>
                </a:solidFill>
                <a:effectLst/>
                <a:latin typeface="Consolas" panose="020B0609020204030204" pitchFamily="49" charset="0"/>
              </a:rPr>
              <a:t>1</a:t>
            </a:r>
            <a:r>
              <a:rPr lang="en-US" sz="1100" b="0" dirty="0" smtClean="0">
                <a:solidFill>
                  <a:srgbClr val="D4D4D4"/>
                </a:solidFill>
                <a:effectLst/>
                <a:latin typeface="Consolas" panose="020B0609020204030204" pitchFamily="49" charset="0"/>
              </a:rPr>
              <a:t>]) {</a:t>
            </a:r>
          </a:p>
          <a:p>
            <a:r>
              <a:rPr lang="en-US" sz="1100" b="0" dirty="0" smtClean="0">
                <a:solidFill>
                  <a:srgbClr val="D4D4D4"/>
                </a:solidFill>
                <a:effectLst/>
                <a:latin typeface="Consolas" panose="020B0609020204030204" pitchFamily="49" charset="0"/>
              </a:rPr>
              <a:t>        </a:t>
            </a:r>
            <a:r>
              <a:rPr lang="en-US" sz="1100" b="0" dirty="0" err="1" smtClean="0">
                <a:solidFill>
                  <a:srgbClr val="569CD6"/>
                </a:solidFill>
                <a:effectLst/>
                <a:latin typeface="Consolas" panose="020B0609020204030204" pitchFamily="49" charset="0"/>
              </a:rPr>
              <a:t>int</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ib</a:t>
            </a:r>
            <a:r>
              <a:rPr lang="en-US" sz="1100" b="0" dirty="0" smtClean="0">
                <a:solidFill>
                  <a:srgbClr val="D4D4D4"/>
                </a:solidFill>
                <a:effectLst/>
                <a:latin typeface="Consolas" panose="020B0609020204030204" pitchFamily="49" charset="0"/>
              </a:rPr>
              <a:t> = b1_idx[pb1];</a:t>
            </a:r>
          </a:p>
          <a:p>
            <a:r>
              <a:rPr lang="en-US" sz="1100" b="0" dirty="0" smtClean="0">
                <a:solidFill>
                  <a:srgbClr val="D4D4D4"/>
                </a:solidFill>
                <a:effectLst/>
                <a:latin typeface="Consolas" panose="020B0609020204030204" pitchFamily="49" charset="0"/>
              </a:rPr>
              <a:t>        </a:t>
            </a:r>
            <a:r>
              <a:rPr lang="en-US" sz="1100" b="0" dirty="0" err="1" smtClean="0">
                <a:solidFill>
                  <a:srgbClr val="569CD6"/>
                </a:solidFill>
                <a:effectLst/>
                <a:latin typeface="Consolas" panose="020B0609020204030204" pitchFamily="49" charset="0"/>
              </a:rPr>
              <a:t>int</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ic</a:t>
            </a:r>
            <a:r>
              <a:rPr lang="en-US" sz="1100" b="0" dirty="0" smtClean="0">
                <a:solidFill>
                  <a:srgbClr val="D4D4D4"/>
                </a:solidFill>
                <a:effectLst/>
                <a:latin typeface="Consolas" panose="020B0609020204030204" pitchFamily="49" charset="0"/>
              </a:rPr>
              <a:t> = c1_idx[pc1];</a:t>
            </a:r>
          </a:p>
          <a:p>
            <a:r>
              <a:rPr lang="en-US" sz="1100" b="0" dirty="0" smtClean="0">
                <a:solidFill>
                  <a:srgbClr val="D4D4D4"/>
                </a:solidFill>
                <a:effectLst/>
                <a:latin typeface="Consolas" panose="020B0609020204030204" pitchFamily="49" charset="0"/>
              </a:rPr>
              <a:t>        </a:t>
            </a:r>
            <a:r>
              <a:rPr lang="en-US" sz="1100" b="0" dirty="0" err="1" smtClean="0">
                <a:solidFill>
                  <a:srgbClr val="569CD6"/>
                </a:solidFill>
                <a:effectLst/>
                <a:latin typeface="Consolas" panose="020B0609020204030204" pitchFamily="49" charset="0"/>
              </a:rPr>
              <a:t>int</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 min(</a:t>
            </a:r>
            <a:r>
              <a:rPr lang="en-US" sz="1100" b="0" dirty="0" err="1" smtClean="0">
                <a:solidFill>
                  <a:srgbClr val="D4D4D4"/>
                </a:solidFill>
                <a:effectLst/>
                <a:latin typeface="Consolas" panose="020B0609020204030204" pitchFamily="49" charset="0"/>
              </a:rPr>
              <a:t>ib</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ic</a:t>
            </a:r>
            <a:r>
              <a:rPr lang="en-US" sz="1100" b="0" dirty="0" smtClean="0">
                <a:solidFill>
                  <a:srgbClr val="D4D4D4"/>
                </a:solidFill>
                <a:effectLst/>
                <a:latin typeface="Consolas" panose="020B0609020204030204" pitchFamily="49" charset="0"/>
              </a:rPr>
              <a:t>);</a:t>
            </a:r>
          </a:p>
          <a:p>
            <a:r>
              <a:rPr lang="en-US" sz="1100" b="0" dirty="0" smtClean="0">
                <a:solidFill>
                  <a:srgbClr val="D4D4D4"/>
                </a:solidFill>
                <a:effectLst/>
                <a:latin typeface="Consolas" panose="020B0609020204030204" pitchFamily="49" charset="0"/>
              </a:rPr>
              <a:t>        </a:t>
            </a:r>
            <a:r>
              <a:rPr lang="en-US" sz="1100" b="0" dirty="0" smtClean="0">
                <a:solidFill>
                  <a:srgbClr val="569CD6"/>
                </a:solidFill>
                <a:effectLst/>
                <a:latin typeface="Consolas" panose="020B0609020204030204" pitchFamily="49" charset="0"/>
              </a:rPr>
              <a:t>if</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ib</a:t>
            </a:r>
            <a:r>
              <a:rPr lang="en-US" sz="1100" b="0" dirty="0" smtClean="0">
                <a:solidFill>
                  <a:srgbClr val="D4D4D4"/>
                </a:solidFill>
                <a:effectLst/>
                <a:latin typeface="Consolas" panose="020B0609020204030204" pitchFamily="49" charset="0"/>
              </a:rPr>
              <a:t> == </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&amp;&amp; </a:t>
            </a:r>
            <a:r>
              <a:rPr lang="en-US" sz="1100" b="0" dirty="0" err="1" smtClean="0">
                <a:solidFill>
                  <a:srgbClr val="D4D4D4"/>
                </a:solidFill>
                <a:effectLst/>
                <a:latin typeface="Consolas" panose="020B0609020204030204" pitchFamily="49" charset="0"/>
              </a:rPr>
              <a:t>ic</a:t>
            </a:r>
            <a:r>
              <a:rPr lang="en-US" sz="1100" b="0" dirty="0" smtClean="0">
                <a:solidFill>
                  <a:srgbClr val="D4D4D4"/>
                </a:solidFill>
                <a:effectLst/>
                <a:latin typeface="Consolas" panose="020B0609020204030204" pitchFamily="49" charset="0"/>
              </a:rPr>
              <a:t> == </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a:t>
            </a:r>
          </a:p>
          <a:p>
            <a:r>
              <a:rPr lang="en-US" sz="1100" b="0" dirty="0" smtClean="0">
                <a:solidFill>
                  <a:srgbClr val="D4D4D4"/>
                </a:solidFill>
                <a:effectLst/>
                <a:latin typeface="Consolas" panose="020B0609020204030204" pitchFamily="49" charset="0"/>
              </a:rPr>
              <a:t>            a[</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 b[pb1] * c[pc1];</a:t>
            </a:r>
          </a:p>
          <a:p>
            <a:r>
              <a:rPr lang="en-US" sz="1100" b="0" dirty="0" smtClean="0">
                <a:solidFill>
                  <a:srgbClr val="D4D4D4"/>
                </a:solidFill>
                <a:effectLst/>
                <a:latin typeface="Consolas" panose="020B0609020204030204" pitchFamily="49" charset="0"/>
              </a:rPr>
              <a:t>        }</a:t>
            </a:r>
          </a:p>
          <a:p>
            <a:r>
              <a:rPr lang="en-US" sz="1100" b="0" dirty="0" smtClean="0">
                <a:solidFill>
                  <a:srgbClr val="D4D4D4"/>
                </a:solidFill>
                <a:effectLst/>
                <a:latin typeface="Consolas" panose="020B0609020204030204" pitchFamily="49" charset="0"/>
              </a:rPr>
              <a:t>        </a:t>
            </a:r>
            <a:r>
              <a:rPr lang="en-US" sz="1100" b="0" dirty="0" smtClean="0">
                <a:solidFill>
                  <a:srgbClr val="569CD6"/>
                </a:solidFill>
                <a:effectLst/>
                <a:latin typeface="Consolas" panose="020B0609020204030204" pitchFamily="49" charset="0"/>
              </a:rPr>
              <a:t>if</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ib</a:t>
            </a:r>
            <a:r>
              <a:rPr lang="en-US" sz="1100" b="0" dirty="0" smtClean="0">
                <a:solidFill>
                  <a:srgbClr val="D4D4D4"/>
                </a:solidFill>
                <a:effectLst/>
                <a:latin typeface="Consolas" panose="020B0609020204030204" pitchFamily="49" charset="0"/>
              </a:rPr>
              <a:t> == </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pb1++;</a:t>
            </a:r>
          </a:p>
          <a:p>
            <a:r>
              <a:rPr lang="en-US" sz="1100" b="0" dirty="0" smtClean="0">
                <a:solidFill>
                  <a:srgbClr val="D4D4D4"/>
                </a:solidFill>
                <a:effectLst/>
                <a:latin typeface="Consolas" panose="020B0609020204030204" pitchFamily="49" charset="0"/>
              </a:rPr>
              <a:t>        </a:t>
            </a:r>
            <a:r>
              <a:rPr lang="en-US" sz="1100" b="0" dirty="0" smtClean="0">
                <a:solidFill>
                  <a:srgbClr val="569CD6"/>
                </a:solidFill>
                <a:effectLst/>
                <a:latin typeface="Consolas" panose="020B0609020204030204" pitchFamily="49" charset="0"/>
              </a:rPr>
              <a:t>if</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ic</a:t>
            </a:r>
            <a:r>
              <a:rPr lang="en-US" sz="1100" b="0" dirty="0" smtClean="0">
                <a:solidFill>
                  <a:srgbClr val="D4D4D4"/>
                </a:solidFill>
                <a:effectLst/>
                <a:latin typeface="Consolas" panose="020B0609020204030204" pitchFamily="49" charset="0"/>
              </a:rPr>
              <a:t> == </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pc1++;</a:t>
            </a:r>
          </a:p>
          <a:p>
            <a:r>
              <a:rPr lang="en-US" sz="1100" b="0" dirty="0" smtClean="0">
                <a:solidFill>
                  <a:srgbClr val="D4D4D4"/>
                </a:solidFill>
                <a:effectLst/>
                <a:latin typeface="Consolas" panose="020B0609020204030204" pitchFamily="49" charset="0"/>
              </a:rPr>
              <a:t>    }</a:t>
            </a:r>
            <a:endParaRPr lang="en-US" sz="1100" b="0" dirty="0">
              <a:solidFill>
                <a:srgbClr val="D4D4D4"/>
              </a:solidFill>
              <a:effectLst/>
              <a:latin typeface="Consolas" panose="020B0609020204030204" pitchFamily="49" charset="0"/>
            </a:endParaRPr>
          </a:p>
        </p:txBody>
      </p:sp>
      <p:sp>
        <p:nvSpPr>
          <p:cNvPr id="50" name="TextBox 49"/>
          <p:cNvSpPr txBox="1"/>
          <p:nvPr/>
        </p:nvSpPr>
        <p:spPr>
          <a:xfrm>
            <a:off x="537028" y="2207490"/>
            <a:ext cx="2073003" cy="369332"/>
          </a:xfrm>
          <a:prstGeom prst="rect">
            <a:avLst/>
          </a:prstGeom>
          <a:noFill/>
        </p:spPr>
        <p:txBody>
          <a:bodyPr wrap="none" rtlCol="0">
            <a:spAutoFit/>
          </a:bodyPr>
          <a:lstStyle/>
          <a:p>
            <a:r>
              <a:rPr lang="en-US" dirty="0" smtClean="0"/>
              <a:t>b</a:t>
            </a:r>
            <a:r>
              <a:rPr lang="zh-CN" altLang="en-US" dirty="0" smtClean="0"/>
              <a:t>和</a:t>
            </a:r>
            <a:r>
              <a:rPr lang="en-US" altLang="zh-CN" dirty="0" smtClean="0"/>
              <a:t>c</a:t>
            </a:r>
            <a:r>
              <a:rPr lang="zh-CN" altLang="en-US" dirty="0" smtClean="0"/>
              <a:t>在位置</a:t>
            </a:r>
            <a:r>
              <a:rPr lang="en-US" altLang="zh-CN" dirty="0" err="1" smtClean="0"/>
              <a:t>i</a:t>
            </a:r>
            <a:r>
              <a:rPr lang="zh-CN" altLang="en-US" dirty="0" smtClean="0"/>
              <a:t>都非零</a:t>
            </a:r>
            <a:endParaRPr lang="en-US" dirty="0"/>
          </a:p>
        </p:txBody>
      </p:sp>
    </p:spTree>
    <p:extLst>
      <p:ext uri="{BB962C8B-B14F-4D97-AF65-F5344CB8AC3E}">
        <p14:creationId xmlns:p14="http://schemas.microsoft.com/office/powerpoint/2010/main" val="42878553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Lattice for a </a:t>
            </a:r>
            <a:r>
              <a:rPr lang="en-US" dirty="0" smtClean="0"/>
              <a:t>Dis</a:t>
            </a:r>
            <a:r>
              <a:rPr lang="en-US" dirty="0" smtClean="0"/>
              <a:t>junction</a:t>
            </a:r>
            <a:endParaRPr lang="en-US" dirty="0"/>
          </a:p>
        </p:txBody>
      </p:sp>
      <p:sp>
        <p:nvSpPr>
          <p:cNvPr id="5" name="Rectangle 4"/>
          <p:cNvSpPr/>
          <p:nvPr/>
        </p:nvSpPr>
        <p:spPr>
          <a:xfrm>
            <a:off x="9090660" y="238506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9090660" y="277368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90660" y="316230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090660" y="355092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90660" y="393954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090660" y="432816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090660" y="471678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9090660" y="510540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0126980" y="2385060"/>
            <a:ext cx="4267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0126980" y="2773680"/>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0126980" y="3162300"/>
            <a:ext cx="4267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0126980" y="3550920"/>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0126980" y="3939540"/>
            <a:ext cx="4267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0126980" y="4328160"/>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0126980" y="4716780"/>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10126980" y="5105400"/>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8054340" y="2385060"/>
            <a:ext cx="426720" cy="38862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8054340" y="2773680"/>
            <a:ext cx="426720" cy="38862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8054340" y="3162300"/>
            <a:ext cx="426720" cy="38862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8054340" y="355092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8054340" y="3939540"/>
            <a:ext cx="426720" cy="38862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8054340" y="432816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054340" y="4716780"/>
            <a:ext cx="426720" cy="38862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8054340" y="5105400"/>
            <a:ext cx="426720" cy="38862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244840" y="2385060"/>
            <a:ext cx="2362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8244840" y="3939540"/>
            <a:ext cx="2362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2" name="TextBox 31"/>
              <p:cNvSpPr txBox="1"/>
              <p:nvPr/>
            </p:nvSpPr>
            <p:spPr>
              <a:xfrm>
                <a:off x="8671560" y="3939540"/>
                <a:ext cx="35051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8671560" y="3939540"/>
                <a:ext cx="350519" cy="3693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9646920" y="3939540"/>
                <a:ext cx="35051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9646920" y="3939540"/>
                <a:ext cx="350519" cy="369332"/>
              </a:xfrm>
              <a:prstGeom prst="rect">
                <a:avLst/>
              </a:prstGeom>
              <a:blipFill>
                <a:blip r:embed="rId3"/>
                <a:stretch>
                  <a:fillRect/>
                </a:stretch>
              </a:blipFill>
            </p:spPr>
            <p:txBody>
              <a:bodyPr/>
              <a:lstStyle/>
              <a:p>
                <a:r>
                  <a:rPr lang="en-US">
                    <a:noFill/>
                  </a:rPr>
                  <a:t> </a:t>
                </a:r>
              </a:p>
            </p:txBody>
          </p:sp>
        </mc:Fallback>
      </mc:AlternateContent>
      <p:sp>
        <p:nvSpPr>
          <p:cNvPr id="34" name="TextBox 33"/>
          <p:cNvSpPr txBox="1"/>
          <p:nvPr/>
        </p:nvSpPr>
        <p:spPr>
          <a:xfrm>
            <a:off x="8054340" y="1752600"/>
            <a:ext cx="295274" cy="369332"/>
          </a:xfrm>
          <a:prstGeom prst="rect">
            <a:avLst/>
          </a:prstGeom>
          <a:noFill/>
        </p:spPr>
        <p:txBody>
          <a:bodyPr wrap="none" rtlCol="0">
            <a:spAutoFit/>
          </a:bodyPr>
          <a:lstStyle/>
          <a:p>
            <a:r>
              <a:rPr lang="en-US" dirty="0" smtClean="0"/>
              <a:t>a</a:t>
            </a:r>
            <a:endParaRPr lang="en-US" dirty="0"/>
          </a:p>
        </p:txBody>
      </p:sp>
      <p:sp>
        <p:nvSpPr>
          <p:cNvPr id="35" name="TextBox 34"/>
          <p:cNvSpPr txBox="1"/>
          <p:nvPr/>
        </p:nvSpPr>
        <p:spPr>
          <a:xfrm>
            <a:off x="9156383" y="1752600"/>
            <a:ext cx="306494" cy="369332"/>
          </a:xfrm>
          <a:prstGeom prst="rect">
            <a:avLst/>
          </a:prstGeom>
          <a:noFill/>
        </p:spPr>
        <p:txBody>
          <a:bodyPr wrap="none" rtlCol="0">
            <a:spAutoFit/>
          </a:bodyPr>
          <a:lstStyle/>
          <a:p>
            <a:r>
              <a:rPr lang="en-US" dirty="0"/>
              <a:t>b</a:t>
            </a:r>
          </a:p>
        </p:txBody>
      </p:sp>
      <p:sp>
        <p:nvSpPr>
          <p:cNvPr id="36" name="TextBox 35"/>
          <p:cNvSpPr txBox="1"/>
          <p:nvPr/>
        </p:nvSpPr>
        <p:spPr>
          <a:xfrm>
            <a:off x="10187093" y="1752600"/>
            <a:ext cx="282450" cy="369332"/>
          </a:xfrm>
          <a:prstGeom prst="rect">
            <a:avLst/>
          </a:prstGeom>
          <a:noFill/>
        </p:spPr>
        <p:txBody>
          <a:bodyPr wrap="none" rtlCol="0">
            <a:spAutoFit/>
          </a:bodyPr>
          <a:lstStyle/>
          <a:p>
            <a:r>
              <a:rPr lang="en-US" dirty="0" smtClean="0"/>
              <a:t>c</a:t>
            </a:r>
            <a:endParaRPr lang="en-US" dirty="0"/>
          </a:p>
        </p:txBody>
      </p:sp>
      <mc:AlternateContent xmlns:mc="http://schemas.openxmlformats.org/markup-compatibility/2006" xmlns:a14="http://schemas.microsoft.com/office/drawing/2010/main">
        <mc:Choice Requires="a14">
          <p:sp>
            <p:nvSpPr>
              <p:cNvPr id="37" name="TextBox 36"/>
              <p:cNvSpPr txBox="1"/>
              <p:nvPr/>
            </p:nvSpPr>
            <p:spPr>
              <a:xfrm>
                <a:off x="4800600" y="1280160"/>
                <a:ext cx="138467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37" name="TextBox 36"/>
              <p:cNvSpPr txBox="1">
                <a:spLocks noRot="1" noChangeAspect="1" noMove="1" noResize="1" noEditPoints="1" noAdjustHandles="1" noChangeArrowheads="1" noChangeShapeType="1" noTextEdit="1"/>
              </p:cNvSpPr>
              <p:nvPr/>
            </p:nvSpPr>
            <p:spPr>
              <a:xfrm>
                <a:off x="4800600" y="1280160"/>
                <a:ext cx="1384674" cy="369332"/>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932727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Lattice for a Disjunction</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4800600" y="1280160"/>
                <a:ext cx="138467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4800600" y="1280160"/>
                <a:ext cx="1384674" cy="369332"/>
              </a:xfrm>
              <a:prstGeom prst="rect">
                <a:avLst/>
              </a:prstGeom>
              <a:blipFill>
                <a:blip r:embed="rId2"/>
                <a:stretch>
                  <a:fillRect/>
                </a:stretch>
              </a:blipFill>
            </p:spPr>
            <p:txBody>
              <a:bodyPr/>
              <a:lstStyle/>
              <a:p>
                <a:r>
                  <a:rPr lang="en-US">
                    <a:noFill/>
                  </a:rPr>
                  <a:t> </a:t>
                </a:r>
              </a:p>
            </p:txBody>
          </p:sp>
        </mc:Fallback>
      </mc:AlternateContent>
      <p:sp>
        <p:nvSpPr>
          <p:cNvPr id="5" name="Rectangle 4"/>
          <p:cNvSpPr/>
          <p:nvPr/>
        </p:nvSpPr>
        <p:spPr>
          <a:xfrm>
            <a:off x="9090660" y="238506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9090660" y="277368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9090660" y="315849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90660" y="355092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090660" y="3939540"/>
            <a:ext cx="426720"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0850287" y="2385060"/>
            <a:ext cx="4267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0850287" y="2758440"/>
            <a:ext cx="4267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0850287" y="3143012"/>
            <a:ext cx="4267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3" name="TextBox 22"/>
              <p:cNvSpPr txBox="1"/>
              <p:nvPr/>
            </p:nvSpPr>
            <p:spPr>
              <a:xfrm>
                <a:off x="7958173" y="3939540"/>
                <a:ext cx="35051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7958173" y="3939540"/>
                <a:ext cx="350519"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9712139" y="3143012"/>
                <a:ext cx="35051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dirty="0"/>
              </a:p>
            </p:txBody>
          </p:sp>
        </mc:Choice>
        <mc:Fallback xmlns="">
          <p:sp>
            <p:nvSpPr>
              <p:cNvPr id="24" name="TextBox 23"/>
              <p:cNvSpPr txBox="1">
                <a:spLocks noRot="1" noChangeAspect="1" noMove="1" noResize="1" noEditPoints="1" noAdjustHandles="1" noChangeArrowheads="1" noChangeShapeType="1" noTextEdit="1"/>
              </p:cNvSpPr>
              <p:nvPr/>
            </p:nvSpPr>
            <p:spPr>
              <a:xfrm>
                <a:off x="9712139" y="3143012"/>
                <a:ext cx="350519" cy="369332"/>
              </a:xfrm>
              <a:prstGeom prst="rect">
                <a:avLst/>
              </a:prstGeom>
              <a:blipFill>
                <a:blip r:embed="rId4"/>
                <a:stretch>
                  <a:fillRect/>
                </a:stretch>
              </a:blipFill>
            </p:spPr>
            <p:txBody>
              <a:bodyPr/>
              <a:lstStyle/>
              <a:p>
                <a:r>
                  <a:rPr lang="en-US">
                    <a:noFill/>
                  </a:rPr>
                  <a:t> </a:t>
                </a:r>
              </a:p>
            </p:txBody>
          </p:sp>
        </mc:Fallback>
      </mc:AlternateContent>
      <p:sp>
        <p:nvSpPr>
          <p:cNvPr id="25" name="TextBox 24"/>
          <p:cNvSpPr txBox="1"/>
          <p:nvPr/>
        </p:nvSpPr>
        <p:spPr>
          <a:xfrm>
            <a:off x="7473699" y="1752600"/>
            <a:ext cx="295274" cy="369332"/>
          </a:xfrm>
          <a:prstGeom prst="rect">
            <a:avLst/>
          </a:prstGeom>
          <a:noFill/>
        </p:spPr>
        <p:txBody>
          <a:bodyPr wrap="none" rtlCol="0">
            <a:spAutoFit/>
          </a:bodyPr>
          <a:lstStyle/>
          <a:p>
            <a:r>
              <a:rPr lang="en-US" dirty="0" smtClean="0"/>
              <a:t>a</a:t>
            </a:r>
            <a:endParaRPr lang="en-US" dirty="0"/>
          </a:p>
        </p:txBody>
      </p:sp>
      <p:sp>
        <p:nvSpPr>
          <p:cNvPr id="26" name="TextBox 25"/>
          <p:cNvSpPr txBox="1"/>
          <p:nvPr/>
        </p:nvSpPr>
        <p:spPr>
          <a:xfrm>
            <a:off x="9156383" y="1752600"/>
            <a:ext cx="306494" cy="369332"/>
          </a:xfrm>
          <a:prstGeom prst="rect">
            <a:avLst/>
          </a:prstGeom>
          <a:noFill/>
        </p:spPr>
        <p:txBody>
          <a:bodyPr wrap="none" rtlCol="0">
            <a:spAutoFit/>
          </a:bodyPr>
          <a:lstStyle/>
          <a:p>
            <a:r>
              <a:rPr lang="en-US" dirty="0"/>
              <a:t>b</a:t>
            </a:r>
          </a:p>
        </p:txBody>
      </p:sp>
      <p:sp>
        <p:nvSpPr>
          <p:cNvPr id="27" name="TextBox 26"/>
          <p:cNvSpPr txBox="1"/>
          <p:nvPr/>
        </p:nvSpPr>
        <p:spPr>
          <a:xfrm>
            <a:off x="10910400" y="1752600"/>
            <a:ext cx="282450" cy="369332"/>
          </a:xfrm>
          <a:prstGeom prst="rect">
            <a:avLst/>
          </a:prstGeom>
          <a:noFill/>
        </p:spPr>
        <p:txBody>
          <a:bodyPr wrap="none" rtlCol="0">
            <a:spAutoFit/>
          </a:bodyPr>
          <a:lstStyle/>
          <a:p>
            <a:r>
              <a:rPr lang="en-US" dirty="0" smtClean="0"/>
              <a:t>c</a:t>
            </a:r>
            <a:endParaRPr lang="en-US" dirty="0"/>
          </a:p>
        </p:txBody>
      </p:sp>
      <mc:AlternateContent xmlns:mc="http://schemas.openxmlformats.org/markup-compatibility/2006" xmlns:a14="http://schemas.microsoft.com/office/drawing/2010/main">
        <mc:Choice Requires="a14">
          <p:sp>
            <p:nvSpPr>
              <p:cNvPr id="28" name="TextBox 27"/>
              <p:cNvSpPr txBox="1"/>
              <p:nvPr/>
            </p:nvSpPr>
            <p:spPr>
              <a:xfrm>
                <a:off x="838200" y="2773680"/>
                <a:ext cx="147066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28" name="TextBox 27"/>
              <p:cNvSpPr txBox="1">
                <a:spLocks noRot="1" noChangeAspect="1" noMove="1" noResize="1" noEditPoints="1" noAdjustHandles="1" noChangeArrowheads="1" noChangeShapeType="1" noTextEdit="1"/>
              </p:cNvSpPr>
              <p:nvPr/>
            </p:nvSpPr>
            <p:spPr>
              <a:xfrm>
                <a:off x="838200" y="2773680"/>
                <a:ext cx="1470660" cy="369332"/>
              </a:xfrm>
              <a:prstGeom prst="rect">
                <a:avLst/>
              </a:prstGeom>
              <a:blipFill>
                <a:blip r:embed="rId5"/>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838200" y="4911090"/>
                <a:ext cx="147066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Φ</m:t>
                      </m:r>
                    </m:oMath>
                  </m:oMathPara>
                </a14:m>
                <a:endParaRPr lang="en-US" dirty="0"/>
              </a:p>
            </p:txBody>
          </p:sp>
        </mc:Choice>
        <mc:Fallback xmlns="">
          <p:sp>
            <p:nvSpPr>
              <p:cNvPr id="29" name="TextBox 28"/>
              <p:cNvSpPr txBox="1">
                <a:spLocks noRot="1" noChangeAspect="1" noMove="1" noResize="1" noEditPoints="1" noAdjustHandles="1" noChangeArrowheads="1" noChangeShapeType="1" noTextEdit="1"/>
              </p:cNvSpPr>
              <p:nvPr/>
            </p:nvSpPr>
            <p:spPr>
              <a:xfrm>
                <a:off x="838200" y="4911090"/>
                <a:ext cx="1470660" cy="369332"/>
              </a:xfrm>
              <a:prstGeom prst="rect">
                <a:avLst/>
              </a:prstGeom>
              <a:blipFill>
                <a:blip r:embed="rId6"/>
                <a:stretch>
                  <a:fillRect/>
                </a:stretch>
              </a:blipFill>
              <a:ln>
                <a:solidFill>
                  <a:schemeClr val="tx1"/>
                </a:solidFill>
              </a:ln>
            </p:spPr>
            <p:txBody>
              <a:bodyPr/>
              <a:lstStyle/>
              <a:p>
                <a:r>
                  <a:rPr lang="en-US">
                    <a:noFill/>
                  </a:rPr>
                  <a:t> </a:t>
                </a:r>
              </a:p>
            </p:txBody>
          </p:sp>
        </mc:Fallback>
      </mc:AlternateContent>
      <p:cxnSp>
        <p:nvCxnSpPr>
          <p:cNvPr id="30" name="Straight Arrow Connector 29"/>
          <p:cNvCxnSpPr>
            <a:stCxn id="28" idx="2"/>
            <a:endCxn id="53" idx="0"/>
          </p:cNvCxnSpPr>
          <p:nvPr/>
        </p:nvCxnSpPr>
        <p:spPr>
          <a:xfrm flipH="1">
            <a:off x="810049" y="3143012"/>
            <a:ext cx="763481" cy="7965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1889273" y="3259455"/>
                <a:ext cx="42992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oMath>
                  </m:oMathPara>
                </a14:m>
                <a:endParaRPr lang="en-US" dirty="0"/>
              </a:p>
            </p:txBody>
          </p:sp>
        </mc:Choice>
        <mc:Fallback xmlns="">
          <p:sp>
            <p:nvSpPr>
              <p:cNvPr id="31" name="TextBox 30"/>
              <p:cNvSpPr txBox="1">
                <a:spLocks noRot="1" noChangeAspect="1" noMove="1" noResize="1" noEditPoints="1" noAdjustHandles="1" noChangeArrowheads="1" noChangeShapeType="1" noTextEdit="1"/>
              </p:cNvSpPr>
              <p:nvPr/>
            </p:nvSpPr>
            <p:spPr>
              <a:xfrm>
                <a:off x="1889273" y="3259455"/>
                <a:ext cx="429926" cy="369332"/>
              </a:xfrm>
              <a:prstGeom prst="rect">
                <a:avLst/>
              </a:prstGeom>
              <a:blipFill>
                <a:blip r:embed="rId7"/>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838173" y="3259455"/>
                <a:ext cx="4123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838173" y="3259455"/>
                <a:ext cx="412357" cy="369332"/>
              </a:xfrm>
              <a:prstGeom prst="rect">
                <a:avLst/>
              </a:prstGeom>
              <a:blipFill>
                <a:blip r:embed="rId8"/>
                <a:stretch>
                  <a:fillRect b="-1667"/>
                </a:stretch>
              </a:blipFill>
            </p:spPr>
            <p:txBody>
              <a:bodyPr/>
              <a:lstStyle/>
              <a:p>
                <a:r>
                  <a:rPr lang="en-US">
                    <a:noFill/>
                  </a:rPr>
                  <a:t> </a:t>
                </a:r>
              </a:p>
            </p:txBody>
          </p:sp>
        </mc:Fallback>
      </mc:AlternateContent>
      <p:sp>
        <p:nvSpPr>
          <p:cNvPr id="33" name="Rectangle 32"/>
          <p:cNvSpPr/>
          <p:nvPr/>
        </p:nvSpPr>
        <p:spPr>
          <a:xfrm>
            <a:off x="8499191" y="238506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0</a:t>
            </a:r>
            <a:endParaRPr lang="en-US" dirty="0">
              <a:solidFill>
                <a:schemeClr val="tx1"/>
              </a:solidFill>
            </a:endParaRPr>
          </a:p>
        </p:txBody>
      </p:sp>
      <p:sp>
        <p:nvSpPr>
          <p:cNvPr id="34" name="Rectangle 33"/>
          <p:cNvSpPr/>
          <p:nvPr/>
        </p:nvSpPr>
        <p:spPr>
          <a:xfrm>
            <a:off x="8499191" y="277368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1</a:t>
            </a:r>
            <a:endParaRPr lang="en-US" dirty="0">
              <a:solidFill>
                <a:schemeClr val="tx1"/>
              </a:solidFill>
            </a:endParaRPr>
          </a:p>
        </p:txBody>
      </p:sp>
      <p:sp>
        <p:nvSpPr>
          <p:cNvPr id="35" name="Rectangle 34"/>
          <p:cNvSpPr/>
          <p:nvPr/>
        </p:nvSpPr>
        <p:spPr>
          <a:xfrm>
            <a:off x="8499191" y="315849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4</a:t>
            </a:r>
            <a:endParaRPr lang="en-US" dirty="0">
              <a:solidFill>
                <a:schemeClr val="tx1"/>
              </a:solidFill>
            </a:endParaRPr>
          </a:p>
        </p:txBody>
      </p:sp>
      <p:sp>
        <p:nvSpPr>
          <p:cNvPr id="36" name="Rectangle 35"/>
          <p:cNvSpPr/>
          <p:nvPr/>
        </p:nvSpPr>
        <p:spPr>
          <a:xfrm>
            <a:off x="8499191" y="355092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6</a:t>
            </a:r>
            <a:endParaRPr lang="en-US" dirty="0">
              <a:solidFill>
                <a:schemeClr val="tx1"/>
              </a:solidFill>
            </a:endParaRPr>
          </a:p>
        </p:txBody>
      </p:sp>
      <p:sp>
        <p:nvSpPr>
          <p:cNvPr id="37" name="Rectangle 36"/>
          <p:cNvSpPr/>
          <p:nvPr/>
        </p:nvSpPr>
        <p:spPr>
          <a:xfrm>
            <a:off x="8499191" y="393954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7</a:t>
            </a:r>
            <a:endParaRPr lang="en-US" dirty="0">
              <a:solidFill>
                <a:schemeClr val="tx1"/>
              </a:solidFill>
            </a:endParaRPr>
          </a:p>
        </p:txBody>
      </p:sp>
      <p:sp>
        <p:nvSpPr>
          <p:cNvPr id="38" name="Rectangle 37"/>
          <p:cNvSpPr/>
          <p:nvPr/>
        </p:nvSpPr>
        <p:spPr>
          <a:xfrm>
            <a:off x="10303608" y="2400538"/>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0</a:t>
            </a:r>
            <a:endParaRPr lang="en-US" dirty="0">
              <a:solidFill>
                <a:schemeClr val="tx1"/>
              </a:solidFill>
            </a:endParaRPr>
          </a:p>
        </p:txBody>
      </p:sp>
      <p:sp>
        <p:nvSpPr>
          <p:cNvPr id="39" name="Rectangle 38"/>
          <p:cNvSpPr/>
          <p:nvPr/>
        </p:nvSpPr>
        <p:spPr>
          <a:xfrm>
            <a:off x="10303608" y="2781538"/>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2</a:t>
            </a:r>
            <a:endParaRPr lang="en-US" dirty="0">
              <a:solidFill>
                <a:schemeClr val="tx1"/>
              </a:solidFill>
            </a:endParaRPr>
          </a:p>
        </p:txBody>
      </p:sp>
      <p:sp>
        <p:nvSpPr>
          <p:cNvPr id="40" name="Rectangle 39"/>
          <p:cNvSpPr/>
          <p:nvPr/>
        </p:nvSpPr>
        <p:spPr>
          <a:xfrm>
            <a:off x="10303608" y="3158490"/>
            <a:ext cx="426720" cy="388620"/>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4</a:t>
            </a:r>
            <a:endParaRPr lang="en-US" dirty="0">
              <a:solidFill>
                <a:schemeClr val="tx1"/>
              </a:solidFill>
            </a:endParaRPr>
          </a:p>
        </p:txBody>
      </p:sp>
      <p:sp>
        <p:nvSpPr>
          <p:cNvPr id="42" name="Rectangle 41"/>
          <p:cNvSpPr/>
          <p:nvPr/>
        </p:nvSpPr>
        <p:spPr>
          <a:xfrm>
            <a:off x="7499603" y="2385060"/>
            <a:ext cx="426720" cy="38862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7499603" y="2773680"/>
            <a:ext cx="426720" cy="38862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7499603" y="3162300"/>
            <a:ext cx="426720" cy="38862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7499603" y="355092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7499603" y="3939540"/>
            <a:ext cx="426720" cy="38862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7499603" y="4328160"/>
            <a:ext cx="426720" cy="3886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7499603" y="4716780"/>
            <a:ext cx="426720" cy="38862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7499603" y="5105400"/>
            <a:ext cx="426720" cy="38862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7690103" y="2385060"/>
            <a:ext cx="2362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7690103" y="3939540"/>
            <a:ext cx="236220" cy="38862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3" name="TextBox 52"/>
              <p:cNvSpPr txBox="1"/>
              <p:nvPr/>
            </p:nvSpPr>
            <p:spPr>
              <a:xfrm>
                <a:off x="383329" y="3939540"/>
                <a:ext cx="85344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oMath>
                  </m:oMathPara>
                </a14:m>
                <a:endParaRPr lang="en-US" dirty="0"/>
              </a:p>
            </p:txBody>
          </p:sp>
        </mc:Choice>
        <mc:Fallback xmlns="">
          <p:sp>
            <p:nvSpPr>
              <p:cNvPr id="53" name="TextBox 52"/>
              <p:cNvSpPr txBox="1">
                <a:spLocks noRot="1" noChangeAspect="1" noMove="1" noResize="1" noEditPoints="1" noAdjustHandles="1" noChangeArrowheads="1" noChangeShapeType="1" noTextEdit="1"/>
              </p:cNvSpPr>
              <p:nvPr/>
            </p:nvSpPr>
            <p:spPr>
              <a:xfrm>
                <a:off x="383329" y="3939540"/>
                <a:ext cx="853440" cy="369332"/>
              </a:xfrm>
              <a:prstGeom prst="rect">
                <a:avLst/>
              </a:prstGeom>
              <a:blipFill>
                <a:blip r:embed="rId9"/>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1913230" y="3939540"/>
                <a:ext cx="85344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54" name="TextBox 53"/>
              <p:cNvSpPr txBox="1">
                <a:spLocks noRot="1" noChangeAspect="1" noMove="1" noResize="1" noEditPoints="1" noAdjustHandles="1" noChangeArrowheads="1" noChangeShapeType="1" noTextEdit="1"/>
              </p:cNvSpPr>
              <p:nvPr/>
            </p:nvSpPr>
            <p:spPr>
              <a:xfrm>
                <a:off x="1913230" y="3939540"/>
                <a:ext cx="853440" cy="369332"/>
              </a:xfrm>
              <a:prstGeom prst="rect">
                <a:avLst/>
              </a:prstGeom>
              <a:blipFill>
                <a:blip r:embed="rId10"/>
                <a:stretch>
                  <a:fillRect/>
                </a:stretch>
              </a:blipFill>
              <a:ln>
                <a:solidFill>
                  <a:schemeClr val="tx1"/>
                </a:solidFill>
              </a:ln>
            </p:spPr>
            <p:txBody>
              <a:bodyPr/>
              <a:lstStyle/>
              <a:p>
                <a:r>
                  <a:rPr lang="en-US">
                    <a:noFill/>
                  </a:rPr>
                  <a:t> </a:t>
                </a:r>
              </a:p>
            </p:txBody>
          </p:sp>
        </mc:Fallback>
      </mc:AlternateContent>
      <p:cxnSp>
        <p:nvCxnSpPr>
          <p:cNvPr id="56" name="Straight Arrow Connector 55"/>
          <p:cNvCxnSpPr>
            <a:stCxn id="28" idx="2"/>
            <a:endCxn id="54" idx="0"/>
          </p:cNvCxnSpPr>
          <p:nvPr/>
        </p:nvCxnSpPr>
        <p:spPr>
          <a:xfrm>
            <a:off x="1573530" y="3143012"/>
            <a:ext cx="766420" cy="7965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stCxn id="53" idx="2"/>
            <a:endCxn id="29" idx="0"/>
          </p:cNvCxnSpPr>
          <p:nvPr/>
        </p:nvCxnSpPr>
        <p:spPr>
          <a:xfrm>
            <a:off x="810049" y="4308872"/>
            <a:ext cx="763481" cy="6022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54" idx="2"/>
            <a:endCxn id="29" idx="0"/>
          </p:cNvCxnSpPr>
          <p:nvPr/>
        </p:nvCxnSpPr>
        <p:spPr>
          <a:xfrm flipH="1">
            <a:off x="1573530" y="4308872"/>
            <a:ext cx="766420" cy="6022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TextBox 65"/>
              <p:cNvSpPr txBox="1"/>
              <p:nvPr/>
            </p:nvSpPr>
            <p:spPr>
              <a:xfrm>
                <a:off x="806843" y="4461272"/>
                <a:ext cx="42992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oMath>
                  </m:oMathPara>
                </a14:m>
                <a:endParaRPr lang="en-US" dirty="0"/>
              </a:p>
            </p:txBody>
          </p:sp>
        </mc:Choice>
        <mc:Fallback xmlns="">
          <p:sp>
            <p:nvSpPr>
              <p:cNvPr id="66" name="TextBox 65"/>
              <p:cNvSpPr txBox="1">
                <a:spLocks noRot="1" noChangeAspect="1" noMove="1" noResize="1" noEditPoints="1" noAdjustHandles="1" noChangeArrowheads="1" noChangeShapeType="1" noTextEdit="1"/>
              </p:cNvSpPr>
              <p:nvPr/>
            </p:nvSpPr>
            <p:spPr>
              <a:xfrm>
                <a:off x="806843" y="4461272"/>
                <a:ext cx="429926" cy="369332"/>
              </a:xfrm>
              <a:prstGeom prst="rect">
                <a:avLst/>
              </a:prstGeom>
              <a:blipFill>
                <a:blip r:embed="rId11"/>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1906842" y="4434959"/>
                <a:ext cx="4123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67" name="TextBox 66"/>
              <p:cNvSpPr txBox="1">
                <a:spLocks noRot="1" noChangeAspect="1" noMove="1" noResize="1" noEditPoints="1" noAdjustHandles="1" noChangeArrowheads="1" noChangeShapeType="1" noTextEdit="1"/>
              </p:cNvSpPr>
              <p:nvPr/>
            </p:nvSpPr>
            <p:spPr>
              <a:xfrm>
                <a:off x="1906842" y="4434959"/>
                <a:ext cx="412357" cy="369332"/>
              </a:xfrm>
              <a:prstGeom prst="rect">
                <a:avLst/>
              </a:prstGeom>
              <a:blipFill>
                <a:blip r:embed="rId12"/>
                <a:stretch>
                  <a:fillRect b="-1667"/>
                </a:stretch>
              </a:blipFill>
            </p:spPr>
            <p:txBody>
              <a:bodyPr/>
              <a:lstStyle/>
              <a:p>
                <a:r>
                  <a:rPr lang="en-US">
                    <a:noFill/>
                  </a:rPr>
                  <a:t> </a:t>
                </a:r>
              </a:p>
            </p:txBody>
          </p:sp>
        </mc:Fallback>
      </mc:AlternateContent>
      <p:sp>
        <p:nvSpPr>
          <p:cNvPr id="68" name="Rectangle 67"/>
          <p:cNvSpPr/>
          <p:nvPr/>
        </p:nvSpPr>
        <p:spPr>
          <a:xfrm>
            <a:off x="3126178" y="1877437"/>
            <a:ext cx="3878735" cy="4493538"/>
          </a:xfrm>
          <a:prstGeom prst="rect">
            <a:avLst/>
          </a:prstGeom>
          <a:solidFill>
            <a:schemeClr val="tx1">
              <a:lumMod val="85000"/>
              <a:lumOff val="15000"/>
            </a:schemeClr>
          </a:solidFill>
        </p:spPr>
        <p:txBody>
          <a:bodyPr wrap="square">
            <a:spAutoFit/>
          </a:bodyPr>
          <a:lstStyle/>
          <a:p>
            <a:r>
              <a:rPr lang="en-US" sz="1100" b="0" dirty="0" smtClean="0">
                <a:solidFill>
                  <a:srgbClr val="D4D4D4"/>
                </a:solidFill>
                <a:effectLst/>
                <a:latin typeface="Consolas" panose="020B0609020204030204" pitchFamily="49" charset="0"/>
              </a:rPr>
              <a:t>    </a:t>
            </a:r>
            <a:r>
              <a:rPr lang="en-US" sz="1100" b="0" dirty="0" err="1" smtClean="0">
                <a:solidFill>
                  <a:srgbClr val="569CD6"/>
                </a:solidFill>
                <a:effectLst/>
                <a:latin typeface="Consolas" panose="020B0609020204030204" pitchFamily="49" charset="0"/>
              </a:rPr>
              <a:t>int</a:t>
            </a:r>
            <a:r>
              <a:rPr lang="en-US" sz="1100" b="0" dirty="0" smtClean="0">
                <a:solidFill>
                  <a:srgbClr val="D4D4D4"/>
                </a:solidFill>
                <a:effectLst/>
                <a:latin typeface="Consolas" panose="020B0609020204030204" pitchFamily="49" charset="0"/>
              </a:rPr>
              <a:t> pb1 = b1_pos[</a:t>
            </a:r>
            <a:r>
              <a:rPr lang="en-US" sz="1100" b="0" dirty="0" smtClean="0">
                <a:solidFill>
                  <a:srgbClr val="B5CEA8"/>
                </a:solidFill>
                <a:effectLst/>
                <a:latin typeface="Consolas" panose="020B0609020204030204" pitchFamily="49" charset="0"/>
              </a:rPr>
              <a:t>0</a:t>
            </a:r>
            <a:r>
              <a:rPr lang="en-US" sz="1100" b="0" dirty="0" smtClean="0">
                <a:solidFill>
                  <a:srgbClr val="D4D4D4"/>
                </a:solidFill>
                <a:effectLst/>
                <a:latin typeface="Consolas" panose="020B0609020204030204" pitchFamily="49" charset="0"/>
              </a:rPr>
              <a:t>];</a:t>
            </a:r>
          </a:p>
          <a:p>
            <a:r>
              <a:rPr lang="en-US" sz="1100" b="0" dirty="0" smtClean="0">
                <a:solidFill>
                  <a:srgbClr val="D4D4D4"/>
                </a:solidFill>
                <a:effectLst/>
                <a:latin typeface="Consolas" panose="020B0609020204030204" pitchFamily="49" charset="0"/>
              </a:rPr>
              <a:t>    </a:t>
            </a:r>
            <a:r>
              <a:rPr lang="en-US" sz="1100" b="0" dirty="0" err="1" smtClean="0">
                <a:solidFill>
                  <a:srgbClr val="569CD6"/>
                </a:solidFill>
                <a:effectLst/>
                <a:latin typeface="Consolas" panose="020B0609020204030204" pitchFamily="49" charset="0"/>
              </a:rPr>
              <a:t>int</a:t>
            </a:r>
            <a:r>
              <a:rPr lang="en-US" sz="1100" b="0" dirty="0" smtClean="0">
                <a:solidFill>
                  <a:srgbClr val="D4D4D4"/>
                </a:solidFill>
                <a:effectLst/>
                <a:latin typeface="Consolas" panose="020B0609020204030204" pitchFamily="49" charset="0"/>
              </a:rPr>
              <a:t> pc1 = c1_pos[</a:t>
            </a:r>
            <a:r>
              <a:rPr lang="en-US" sz="1100" b="0" dirty="0" smtClean="0">
                <a:solidFill>
                  <a:srgbClr val="B5CEA8"/>
                </a:solidFill>
                <a:effectLst/>
                <a:latin typeface="Consolas" panose="020B0609020204030204" pitchFamily="49" charset="0"/>
              </a:rPr>
              <a:t>0</a:t>
            </a:r>
            <a:r>
              <a:rPr lang="en-US" sz="1100" b="0" dirty="0" smtClean="0">
                <a:solidFill>
                  <a:srgbClr val="D4D4D4"/>
                </a:solidFill>
                <a:effectLst/>
                <a:latin typeface="Consolas" panose="020B0609020204030204" pitchFamily="49" charset="0"/>
              </a:rPr>
              <a:t>];</a:t>
            </a:r>
          </a:p>
          <a:p>
            <a:r>
              <a:rPr lang="en-US" sz="1100" b="0" dirty="0" smtClean="0">
                <a:solidFill>
                  <a:srgbClr val="D4D4D4"/>
                </a:solidFill>
                <a:effectLst/>
                <a:latin typeface="Consolas" panose="020B0609020204030204" pitchFamily="49" charset="0"/>
              </a:rPr>
              <a:t>    </a:t>
            </a:r>
            <a:r>
              <a:rPr lang="en-US" sz="1100" b="0" dirty="0" smtClean="0">
                <a:solidFill>
                  <a:srgbClr val="569CD6"/>
                </a:solidFill>
                <a:effectLst/>
                <a:latin typeface="Consolas" panose="020B0609020204030204" pitchFamily="49" charset="0"/>
              </a:rPr>
              <a:t>while</a:t>
            </a:r>
            <a:r>
              <a:rPr lang="en-US" sz="1100" b="0" dirty="0" smtClean="0">
                <a:solidFill>
                  <a:srgbClr val="D4D4D4"/>
                </a:solidFill>
                <a:effectLst/>
                <a:latin typeface="Consolas" panose="020B0609020204030204" pitchFamily="49" charset="0"/>
              </a:rPr>
              <a:t> (pb1 &lt; b1_pos[</a:t>
            </a:r>
            <a:r>
              <a:rPr lang="en-US" sz="1100" b="0" dirty="0" smtClean="0">
                <a:solidFill>
                  <a:srgbClr val="B5CEA8"/>
                </a:solidFill>
                <a:effectLst/>
                <a:latin typeface="Consolas" panose="020B0609020204030204" pitchFamily="49" charset="0"/>
              </a:rPr>
              <a:t>1</a:t>
            </a:r>
            <a:r>
              <a:rPr lang="en-US" sz="1100" b="0" dirty="0" smtClean="0">
                <a:solidFill>
                  <a:srgbClr val="D4D4D4"/>
                </a:solidFill>
                <a:effectLst/>
                <a:latin typeface="Consolas" panose="020B0609020204030204" pitchFamily="49" charset="0"/>
              </a:rPr>
              <a:t>] &amp;&amp; pc1 &lt; c1_pos[</a:t>
            </a:r>
            <a:r>
              <a:rPr lang="en-US" sz="1100" b="0" dirty="0" smtClean="0">
                <a:solidFill>
                  <a:srgbClr val="B5CEA8"/>
                </a:solidFill>
                <a:effectLst/>
                <a:latin typeface="Consolas" panose="020B0609020204030204" pitchFamily="49" charset="0"/>
              </a:rPr>
              <a:t>1</a:t>
            </a:r>
            <a:r>
              <a:rPr lang="en-US" sz="1100" b="0" dirty="0" smtClean="0">
                <a:solidFill>
                  <a:srgbClr val="D4D4D4"/>
                </a:solidFill>
                <a:effectLst/>
                <a:latin typeface="Consolas" panose="020B0609020204030204" pitchFamily="49" charset="0"/>
              </a:rPr>
              <a:t>]) {</a:t>
            </a:r>
          </a:p>
          <a:p>
            <a:r>
              <a:rPr lang="en-US" sz="1100" b="0" dirty="0" smtClean="0">
                <a:solidFill>
                  <a:srgbClr val="D4D4D4"/>
                </a:solidFill>
                <a:effectLst/>
                <a:latin typeface="Consolas" panose="020B0609020204030204" pitchFamily="49" charset="0"/>
              </a:rPr>
              <a:t>        </a:t>
            </a:r>
            <a:r>
              <a:rPr lang="en-US" sz="1100" b="0" dirty="0" err="1" smtClean="0">
                <a:solidFill>
                  <a:srgbClr val="569CD6"/>
                </a:solidFill>
                <a:effectLst/>
                <a:latin typeface="Consolas" panose="020B0609020204030204" pitchFamily="49" charset="0"/>
              </a:rPr>
              <a:t>int</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ib</a:t>
            </a:r>
            <a:r>
              <a:rPr lang="en-US" sz="1100" b="0" dirty="0" smtClean="0">
                <a:solidFill>
                  <a:srgbClr val="D4D4D4"/>
                </a:solidFill>
                <a:effectLst/>
                <a:latin typeface="Consolas" panose="020B0609020204030204" pitchFamily="49" charset="0"/>
              </a:rPr>
              <a:t> = b1_idx[pb1];</a:t>
            </a:r>
          </a:p>
          <a:p>
            <a:r>
              <a:rPr lang="en-US" sz="1100" b="0" dirty="0" smtClean="0">
                <a:solidFill>
                  <a:srgbClr val="D4D4D4"/>
                </a:solidFill>
                <a:effectLst/>
                <a:latin typeface="Consolas" panose="020B0609020204030204" pitchFamily="49" charset="0"/>
              </a:rPr>
              <a:t>        </a:t>
            </a:r>
            <a:r>
              <a:rPr lang="en-US" sz="1100" b="0" dirty="0" err="1" smtClean="0">
                <a:solidFill>
                  <a:srgbClr val="569CD6"/>
                </a:solidFill>
                <a:effectLst/>
                <a:latin typeface="Consolas" panose="020B0609020204030204" pitchFamily="49" charset="0"/>
              </a:rPr>
              <a:t>int</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ic</a:t>
            </a:r>
            <a:r>
              <a:rPr lang="en-US" sz="1100" b="0" dirty="0" smtClean="0">
                <a:solidFill>
                  <a:srgbClr val="D4D4D4"/>
                </a:solidFill>
                <a:effectLst/>
                <a:latin typeface="Consolas" panose="020B0609020204030204" pitchFamily="49" charset="0"/>
              </a:rPr>
              <a:t> = c1_idx[pc1];</a:t>
            </a:r>
          </a:p>
          <a:p>
            <a:r>
              <a:rPr lang="en-US" sz="1100" b="0" dirty="0" smtClean="0">
                <a:solidFill>
                  <a:srgbClr val="D4D4D4"/>
                </a:solidFill>
                <a:effectLst/>
                <a:latin typeface="Consolas" panose="020B0609020204030204" pitchFamily="49" charset="0"/>
              </a:rPr>
              <a:t>        </a:t>
            </a:r>
            <a:r>
              <a:rPr lang="en-US" sz="1100" b="0" dirty="0" err="1" smtClean="0">
                <a:solidFill>
                  <a:srgbClr val="569CD6"/>
                </a:solidFill>
                <a:effectLst/>
                <a:latin typeface="Consolas" panose="020B0609020204030204" pitchFamily="49" charset="0"/>
              </a:rPr>
              <a:t>int</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 min(</a:t>
            </a:r>
            <a:r>
              <a:rPr lang="en-US" sz="1100" b="0" dirty="0" err="1" smtClean="0">
                <a:solidFill>
                  <a:srgbClr val="D4D4D4"/>
                </a:solidFill>
                <a:effectLst/>
                <a:latin typeface="Consolas" panose="020B0609020204030204" pitchFamily="49" charset="0"/>
              </a:rPr>
              <a:t>ib</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ic</a:t>
            </a:r>
            <a:r>
              <a:rPr lang="en-US" sz="1100" b="0" dirty="0" smtClean="0">
                <a:solidFill>
                  <a:srgbClr val="D4D4D4"/>
                </a:solidFill>
                <a:effectLst/>
                <a:latin typeface="Consolas" panose="020B0609020204030204" pitchFamily="49" charset="0"/>
              </a:rPr>
              <a:t>);</a:t>
            </a:r>
          </a:p>
          <a:p>
            <a:r>
              <a:rPr lang="en-US" sz="1100" b="0" dirty="0" smtClean="0">
                <a:solidFill>
                  <a:srgbClr val="D4D4D4"/>
                </a:solidFill>
                <a:effectLst/>
                <a:latin typeface="Consolas" panose="020B0609020204030204" pitchFamily="49" charset="0"/>
              </a:rPr>
              <a:t>        </a:t>
            </a:r>
            <a:r>
              <a:rPr lang="en-US" sz="1100" b="0" dirty="0" smtClean="0">
                <a:solidFill>
                  <a:srgbClr val="569CD6"/>
                </a:solidFill>
                <a:effectLst/>
                <a:latin typeface="Consolas" panose="020B0609020204030204" pitchFamily="49" charset="0"/>
              </a:rPr>
              <a:t>if</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ib</a:t>
            </a:r>
            <a:r>
              <a:rPr lang="en-US" sz="1100" b="0" dirty="0" smtClean="0">
                <a:solidFill>
                  <a:srgbClr val="D4D4D4"/>
                </a:solidFill>
                <a:effectLst/>
                <a:latin typeface="Consolas" panose="020B0609020204030204" pitchFamily="49" charset="0"/>
              </a:rPr>
              <a:t> == </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&amp;&amp; </a:t>
            </a:r>
            <a:r>
              <a:rPr lang="en-US" sz="1100" b="0" dirty="0" err="1" smtClean="0">
                <a:solidFill>
                  <a:srgbClr val="D4D4D4"/>
                </a:solidFill>
                <a:effectLst/>
                <a:latin typeface="Consolas" panose="020B0609020204030204" pitchFamily="49" charset="0"/>
              </a:rPr>
              <a:t>ic</a:t>
            </a:r>
            <a:r>
              <a:rPr lang="en-US" sz="1100" b="0" dirty="0" smtClean="0">
                <a:solidFill>
                  <a:srgbClr val="D4D4D4"/>
                </a:solidFill>
                <a:effectLst/>
                <a:latin typeface="Consolas" panose="020B0609020204030204" pitchFamily="49" charset="0"/>
              </a:rPr>
              <a:t> == </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a:t>
            </a:r>
          </a:p>
          <a:p>
            <a:r>
              <a:rPr lang="en-US" sz="1100" b="0" dirty="0" smtClean="0">
                <a:solidFill>
                  <a:srgbClr val="D4D4D4"/>
                </a:solidFill>
                <a:effectLst/>
                <a:latin typeface="Consolas" panose="020B0609020204030204" pitchFamily="49" charset="0"/>
              </a:rPr>
              <a:t>            a[</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 b[pb1] * c[pc1];</a:t>
            </a:r>
          </a:p>
          <a:p>
            <a:r>
              <a:rPr lang="en-US" sz="1100" b="0" dirty="0" smtClean="0">
                <a:solidFill>
                  <a:srgbClr val="D4D4D4"/>
                </a:solidFill>
                <a:effectLst/>
                <a:latin typeface="Consolas" panose="020B0609020204030204" pitchFamily="49" charset="0"/>
              </a:rPr>
              <a:t>        }</a:t>
            </a:r>
          </a:p>
          <a:p>
            <a:r>
              <a:rPr lang="en-US" sz="1100" b="0" dirty="0" smtClean="0">
                <a:solidFill>
                  <a:srgbClr val="D4D4D4"/>
                </a:solidFill>
                <a:effectLst/>
                <a:latin typeface="Consolas" panose="020B0609020204030204" pitchFamily="49" charset="0"/>
              </a:rPr>
              <a:t>        </a:t>
            </a:r>
            <a:r>
              <a:rPr lang="en-US" sz="1100" b="0" dirty="0" smtClean="0">
                <a:solidFill>
                  <a:srgbClr val="569CD6"/>
                </a:solidFill>
                <a:effectLst/>
                <a:latin typeface="Consolas" panose="020B0609020204030204" pitchFamily="49" charset="0"/>
              </a:rPr>
              <a:t>else</a:t>
            </a:r>
            <a:r>
              <a:rPr lang="en-US" sz="1100" b="0" dirty="0" smtClean="0">
                <a:solidFill>
                  <a:srgbClr val="D4D4D4"/>
                </a:solidFill>
                <a:effectLst/>
                <a:latin typeface="Consolas" panose="020B0609020204030204" pitchFamily="49" charset="0"/>
              </a:rPr>
              <a:t> </a:t>
            </a:r>
            <a:r>
              <a:rPr lang="en-US" sz="1100" b="0" dirty="0" smtClean="0">
                <a:solidFill>
                  <a:srgbClr val="569CD6"/>
                </a:solidFill>
                <a:effectLst/>
                <a:latin typeface="Consolas" panose="020B0609020204030204" pitchFamily="49" charset="0"/>
              </a:rPr>
              <a:t>if</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ib</a:t>
            </a:r>
            <a:r>
              <a:rPr lang="en-US" sz="1100" b="0" dirty="0" smtClean="0">
                <a:solidFill>
                  <a:srgbClr val="D4D4D4"/>
                </a:solidFill>
                <a:effectLst/>
                <a:latin typeface="Consolas" panose="020B0609020204030204" pitchFamily="49" charset="0"/>
              </a:rPr>
              <a:t> == </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a:t>
            </a:r>
          </a:p>
          <a:p>
            <a:r>
              <a:rPr lang="en-US" sz="1100" b="0" dirty="0" smtClean="0">
                <a:solidFill>
                  <a:srgbClr val="D4D4D4"/>
                </a:solidFill>
                <a:effectLst/>
                <a:latin typeface="Consolas" panose="020B0609020204030204" pitchFamily="49" charset="0"/>
              </a:rPr>
              <a:t>            a[</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 b[pb1];</a:t>
            </a:r>
          </a:p>
          <a:p>
            <a:r>
              <a:rPr lang="en-US" sz="1100" b="0" dirty="0" smtClean="0">
                <a:solidFill>
                  <a:srgbClr val="D4D4D4"/>
                </a:solidFill>
                <a:effectLst/>
                <a:latin typeface="Consolas" panose="020B0609020204030204" pitchFamily="49" charset="0"/>
              </a:rPr>
              <a:t>        }</a:t>
            </a:r>
          </a:p>
          <a:p>
            <a:r>
              <a:rPr lang="en-US" sz="1100" b="0" dirty="0" smtClean="0">
                <a:solidFill>
                  <a:srgbClr val="D4D4D4"/>
                </a:solidFill>
                <a:effectLst/>
                <a:latin typeface="Consolas" panose="020B0609020204030204" pitchFamily="49" charset="0"/>
              </a:rPr>
              <a:t>        </a:t>
            </a:r>
            <a:r>
              <a:rPr lang="en-US" sz="1100" b="0" dirty="0" smtClean="0">
                <a:solidFill>
                  <a:srgbClr val="569CD6"/>
                </a:solidFill>
                <a:effectLst/>
                <a:latin typeface="Consolas" panose="020B0609020204030204" pitchFamily="49" charset="0"/>
              </a:rPr>
              <a:t>else</a:t>
            </a:r>
            <a:r>
              <a:rPr lang="en-US" sz="1100" b="0" dirty="0" smtClean="0">
                <a:solidFill>
                  <a:srgbClr val="D4D4D4"/>
                </a:solidFill>
                <a:effectLst/>
                <a:latin typeface="Consolas" panose="020B0609020204030204" pitchFamily="49" charset="0"/>
              </a:rPr>
              <a:t> {</a:t>
            </a:r>
          </a:p>
          <a:p>
            <a:r>
              <a:rPr lang="en-US" sz="1100" b="0" dirty="0" smtClean="0">
                <a:solidFill>
                  <a:srgbClr val="D4D4D4"/>
                </a:solidFill>
                <a:effectLst/>
                <a:latin typeface="Consolas" panose="020B0609020204030204" pitchFamily="49" charset="0"/>
              </a:rPr>
              <a:t>            a[</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 c[pc1];</a:t>
            </a:r>
          </a:p>
          <a:p>
            <a:r>
              <a:rPr lang="en-US" sz="1100" b="0" dirty="0" smtClean="0">
                <a:solidFill>
                  <a:srgbClr val="D4D4D4"/>
                </a:solidFill>
                <a:effectLst/>
                <a:latin typeface="Consolas" panose="020B0609020204030204" pitchFamily="49" charset="0"/>
              </a:rPr>
              <a:t>        }</a:t>
            </a:r>
          </a:p>
          <a:p>
            <a:r>
              <a:rPr lang="en-US" sz="1100" b="0" dirty="0" smtClean="0">
                <a:solidFill>
                  <a:srgbClr val="D4D4D4"/>
                </a:solidFill>
                <a:effectLst/>
                <a:latin typeface="Consolas" panose="020B0609020204030204" pitchFamily="49" charset="0"/>
              </a:rPr>
              <a:t>        </a:t>
            </a:r>
            <a:r>
              <a:rPr lang="en-US" sz="1100" b="0" dirty="0" smtClean="0">
                <a:solidFill>
                  <a:srgbClr val="569CD6"/>
                </a:solidFill>
                <a:effectLst/>
                <a:latin typeface="Consolas" panose="020B0609020204030204" pitchFamily="49" charset="0"/>
              </a:rPr>
              <a:t>if</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ib</a:t>
            </a:r>
            <a:r>
              <a:rPr lang="en-US" sz="1100" b="0" dirty="0" smtClean="0">
                <a:solidFill>
                  <a:srgbClr val="D4D4D4"/>
                </a:solidFill>
                <a:effectLst/>
                <a:latin typeface="Consolas" panose="020B0609020204030204" pitchFamily="49" charset="0"/>
              </a:rPr>
              <a:t> == </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pb1++;</a:t>
            </a:r>
          </a:p>
          <a:p>
            <a:r>
              <a:rPr lang="en-US" sz="1100" b="0" dirty="0" smtClean="0">
                <a:solidFill>
                  <a:srgbClr val="D4D4D4"/>
                </a:solidFill>
                <a:effectLst/>
                <a:latin typeface="Consolas" panose="020B0609020204030204" pitchFamily="49" charset="0"/>
              </a:rPr>
              <a:t>        </a:t>
            </a:r>
            <a:r>
              <a:rPr lang="en-US" sz="1100" b="0" dirty="0" smtClean="0">
                <a:solidFill>
                  <a:srgbClr val="569CD6"/>
                </a:solidFill>
                <a:effectLst/>
                <a:latin typeface="Consolas" panose="020B0609020204030204" pitchFamily="49" charset="0"/>
              </a:rPr>
              <a:t>if</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ic</a:t>
            </a:r>
            <a:r>
              <a:rPr lang="en-US" sz="1100" b="0" dirty="0" smtClean="0">
                <a:solidFill>
                  <a:srgbClr val="D4D4D4"/>
                </a:solidFill>
                <a:effectLst/>
                <a:latin typeface="Consolas" panose="020B0609020204030204" pitchFamily="49" charset="0"/>
              </a:rPr>
              <a:t> == </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pc1++;</a:t>
            </a:r>
          </a:p>
          <a:p>
            <a:r>
              <a:rPr lang="en-US" sz="1100" b="0" dirty="0" smtClean="0">
                <a:solidFill>
                  <a:srgbClr val="D4D4D4"/>
                </a:solidFill>
                <a:effectLst/>
                <a:latin typeface="Consolas" panose="020B0609020204030204" pitchFamily="49" charset="0"/>
              </a:rPr>
              <a:t>    }</a:t>
            </a:r>
          </a:p>
          <a:p>
            <a:r>
              <a:rPr lang="en-US" sz="1100" b="0" dirty="0" smtClean="0">
                <a:solidFill>
                  <a:srgbClr val="D4D4D4"/>
                </a:solidFill>
                <a:effectLst/>
                <a:latin typeface="Consolas" panose="020B0609020204030204" pitchFamily="49" charset="0"/>
              </a:rPr>
              <a:t>    </a:t>
            </a:r>
            <a:r>
              <a:rPr lang="en-US" sz="1100" b="0" dirty="0" smtClean="0">
                <a:solidFill>
                  <a:srgbClr val="569CD6"/>
                </a:solidFill>
                <a:effectLst/>
                <a:latin typeface="Consolas" panose="020B0609020204030204" pitchFamily="49" charset="0"/>
              </a:rPr>
              <a:t>while</a:t>
            </a:r>
            <a:r>
              <a:rPr lang="en-US" sz="1100" b="0" dirty="0" smtClean="0">
                <a:solidFill>
                  <a:srgbClr val="D4D4D4"/>
                </a:solidFill>
                <a:effectLst/>
                <a:latin typeface="Consolas" panose="020B0609020204030204" pitchFamily="49" charset="0"/>
              </a:rPr>
              <a:t> (pb1 &lt; b1_pos[</a:t>
            </a:r>
            <a:r>
              <a:rPr lang="en-US" sz="1100" b="0" dirty="0" smtClean="0">
                <a:solidFill>
                  <a:srgbClr val="B5CEA8"/>
                </a:solidFill>
                <a:effectLst/>
                <a:latin typeface="Consolas" panose="020B0609020204030204" pitchFamily="49" charset="0"/>
              </a:rPr>
              <a:t>1</a:t>
            </a:r>
            <a:r>
              <a:rPr lang="en-US" sz="1100" b="0" dirty="0" smtClean="0">
                <a:solidFill>
                  <a:srgbClr val="D4D4D4"/>
                </a:solidFill>
                <a:effectLst/>
                <a:latin typeface="Consolas" panose="020B0609020204030204" pitchFamily="49" charset="0"/>
              </a:rPr>
              <a:t>]) {</a:t>
            </a:r>
          </a:p>
          <a:p>
            <a:r>
              <a:rPr lang="en-US" sz="1100" b="0" dirty="0" smtClean="0">
                <a:solidFill>
                  <a:srgbClr val="D4D4D4"/>
                </a:solidFill>
                <a:effectLst/>
                <a:latin typeface="Consolas" panose="020B0609020204030204" pitchFamily="49" charset="0"/>
              </a:rPr>
              <a:t>        </a:t>
            </a:r>
            <a:r>
              <a:rPr lang="en-US" sz="1100" b="0" dirty="0" err="1" smtClean="0">
                <a:solidFill>
                  <a:srgbClr val="569CD6"/>
                </a:solidFill>
                <a:effectLst/>
                <a:latin typeface="Consolas" panose="020B0609020204030204" pitchFamily="49" charset="0"/>
              </a:rPr>
              <a:t>int</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 b1_idx[pb1];</a:t>
            </a:r>
          </a:p>
          <a:p>
            <a:r>
              <a:rPr lang="en-US" sz="1100" b="0" dirty="0" smtClean="0">
                <a:solidFill>
                  <a:srgbClr val="D4D4D4"/>
                </a:solidFill>
                <a:effectLst/>
                <a:latin typeface="Consolas" panose="020B0609020204030204" pitchFamily="49" charset="0"/>
              </a:rPr>
              <a:t>        a[</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 b[pb1++];</a:t>
            </a:r>
          </a:p>
          <a:p>
            <a:r>
              <a:rPr lang="en-US" sz="1100" b="0" dirty="0" smtClean="0">
                <a:solidFill>
                  <a:srgbClr val="D4D4D4"/>
                </a:solidFill>
                <a:effectLst/>
                <a:latin typeface="Consolas" panose="020B0609020204030204" pitchFamily="49" charset="0"/>
              </a:rPr>
              <a:t>    }</a:t>
            </a:r>
          </a:p>
          <a:p>
            <a:r>
              <a:rPr lang="en-US" sz="1100" b="0" dirty="0" smtClean="0">
                <a:solidFill>
                  <a:srgbClr val="D4D4D4"/>
                </a:solidFill>
                <a:effectLst/>
                <a:latin typeface="Consolas" panose="020B0609020204030204" pitchFamily="49" charset="0"/>
              </a:rPr>
              <a:t>    </a:t>
            </a:r>
            <a:r>
              <a:rPr lang="en-US" sz="1100" b="0" dirty="0" smtClean="0">
                <a:solidFill>
                  <a:srgbClr val="569CD6"/>
                </a:solidFill>
                <a:effectLst/>
                <a:latin typeface="Consolas" panose="020B0609020204030204" pitchFamily="49" charset="0"/>
              </a:rPr>
              <a:t>while</a:t>
            </a:r>
            <a:r>
              <a:rPr lang="en-US" sz="1100" b="0" dirty="0" smtClean="0">
                <a:solidFill>
                  <a:srgbClr val="D4D4D4"/>
                </a:solidFill>
                <a:effectLst/>
                <a:latin typeface="Consolas" panose="020B0609020204030204" pitchFamily="49" charset="0"/>
              </a:rPr>
              <a:t> (pc1 &lt; c1_pos[</a:t>
            </a:r>
            <a:r>
              <a:rPr lang="en-US" sz="1100" b="0" dirty="0" smtClean="0">
                <a:solidFill>
                  <a:srgbClr val="B5CEA8"/>
                </a:solidFill>
                <a:effectLst/>
                <a:latin typeface="Consolas" panose="020B0609020204030204" pitchFamily="49" charset="0"/>
              </a:rPr>
              <a:t>1</a:t>
            </a:r>
            <a:r>
              <a:rPr lang="en-US" sz="1100" b="0" dirty="0" smtClean="0">
                <a:solidFill>
                  <a:srgbClr val="D4D4D4"/>
                </a:solidFill>
                <a:effectLst/>
                <a:latin typeface="Consolas" panose="020B0609020204030204" pitchFamily="49" charset="0"/>
              </a:rPr>
              <a:t>]) {</a:t>
            </a:r>
          </a:p>
          <a:p>
            <a:r>
              <a:rPr lang="en-US" sz="1100" b="0" dirty="0" smtClean="0">
                <a:solidFill>
                  <a:srgbClr val="D4D4D4"/>
                </a:solidFill>
                <a:effectLst/>
                <a:latin typeface="Consolas" panose="020B0609020204030204" pitchFamily="49" charset="0"/>
              </a:rPr>
              <a:t>        </a:t>
            </a:r>
            <a:r>
              <a:rPr lang="en-US" sz="1100" b="0" dirty="0" err="1" smtClean="0">
                <a:solidFill>
                  <a:srgbClr val="569CD6"/>
                </a:solidFill>
                <a:effectLst/>
                <a:latin typeface="Consolas" panose="020B0609020204030204" pitchFamily="49" charset="0"/>
              </a:rPr>
              <a:t>int</a:t>
            </a:r>
            <a:r>
              <a:rPr lang="en-US" sz="1100" b="0" dirty="0" smtClean="0">
                <a:solidFill>
                  <a:srgbClr val="D4D4D4"/>
                </a:solidFill>
                <a:effectLst/>
                <a:latin typeface="Consolas" panose="020B0609020204030204" pitchFamily="49" charset="0"/>
              </a:rPr>
              <a:t> </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 c1_idx[pc1];</a:t>
            </a:r>
          </a:p>
          <a:p>
            <a:r>
              <a:rPr lang="en-US" sz="1100" b="0" dirty="0" smtClean="0">
                <a:solidFill>
                  <a:srgbClr val="D4D4D4"/>
                </a:solidFill>
                <a:effectLst/>
                <a:latin typeface="Consolas" panose="020B0609020204030204" pitchFamily="49" charset="0"/>
              </a:rPr>
              <a:t>        a[</a:t>
            </a:r>
            <a:r>
              <a:rPr lang="en-US" sz="1100" b="0" dirty="0" err="1" smtClean="0">
                <a:solidFill>
                  <a:srgbClr val="D4D4D4"/>
                </a:solidFill>
                <a:effectLst/>
                <a:latin typeface="Consolas" panose="020B0609020204030204" pitchFamily="49" charset="0"/>
              </a:rPr>
              <a:t>i</a:t>
            </a:r>
            <a:r>
              <a:rPr lang="en-US" sz="1100" b="0" dirty="0" smtClean="0">
                <a:solidFill>
                  <a:srgbClr val="D4D4D4"/>
                </a:solidFill>
                <a:effectLst/>
                <a:latin typeface="Consolas" panose="020B0609020204030204" pitchFamily="49" charset="0"/>
              </a:rPr>
              <a:t>] = c[pc1++];</a:t>
            </a:r>
          </a:p>
          <a:p>
            <a:r>
              <a:rPr lang="en-US" sz="1100" b="0" dirty="0" smtClean="0">
                <a:solidFill>
                  <a:srgbClr val="D4D4D4"/>
                </a:solidFill>
                <a:effectLst/>
                <a:latin typeface="Consolas" panose="020B0609020204030204" pitchFamily="49" charset="0"/>
              </a:rPr>
              <a:t>    }</a:t>
            </a:r>
            <a:endParaRPr lang="en-US" sz="1100" b="0" dirty="0">
              <a:solidFill>
                <a:srgbClr val="D4D4D4"/>
              </a:solidFill>
              <a:effectLst/>
              <a:latin typeface="Consolas" panose="020B0609020204030204" pitchFamily="49" charset="0"/>
            </a:endParaRPr>
          </a:p>
        </p:txBody>
      </p:sp>
    </p:spTree>
    <p:extLst>
      <p:ext uri="{BB962C8B-B14F-4D97-AF65-F5344CB8AC3E}">
        <p14:creationId xmlns:p14="http://schemas.microsoft.com/office/powerpoint/2010/main" val="6649386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Lattice for a Compound Expression</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2007435" y="1882354"/>
                <a:ext cx="17839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𝑖</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2007435" y="1882354"/>
                <a:ext cx="1783950" cy="369332"/>
              </a:xfrm>
              <a:prstGeom prst="rect">
                <a:avLst/>
              </a:prstGeom>
              <a:blipFill>
                <a:blip r:embed="rId2"/>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2164080" y="3017520"/>
                <a:ext cx="147066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2164080" y="3017520"/>
                <a:ext cx="1470660" cy="369332"/>
              </a:xfrm>
              <a:prstGeom prst="rect">
                <a:avLst/>
              </a:prstGeom>
              <a:blipFill>
                <a:blip r:embed="rId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64080" y="5154930"/>
                <a:ext cx="147066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Φ</m:t>
                      </m:r>
                    </m:oMath>
                  </m:oMathPara>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2164080" y="5154930"/>
                <a:ext cx="1470660" cy="369332"/>
              </a:xfrm>
              <a:prstGeom prst="rect">
                <a:avLst/>
              </a:prstGeom>
              <a:blipFill>
                <a:blip r:embed="rId4"/>
                <a:stretch>
                  <a:fillRect/>
                </a:stretch>
              </a:blipFill>
              <a:ln>
                <a:solidFill>
                  <a:schemeClr val="tx1"/>
                </a:solidFill>
              </a:ln>
            </p:spPr>
            <p:txBody>
              <a:bodyPr/>
              <a:lstStyle/>
              <a:p>
                <a:r>
                  <a:rPr lang="en-US">
                    <a:noFill/>
                  </a:rPr>
                  <a:t> </a:t>
                </a:r>
              </a:p>
            </p:txBody>
          </p:sp>
        </mc:Fallback>
      </mc:AlternateContent>
      <p:cxnSp>
        <p:nvCxnSpPr>
          <p:cNvPr id="7" name="Straight Arrow Connector 6"/>
          <p:cNvCxnSpPr>
            <a:stCxn id="5" idx="2"/>
            <a:endCxn id="10" idx="0"/>
          </p:cNvCxnSpPr>
          <p:nvPr/>
        </p:nvCxnSpPr>
        <p:spPr>
          <a:xfrm flipH="1">
            <a:off x="2135929" y="3386852"/>
            <a:ext cx="763481" cy="7965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p:cNvSpPr txBox="1"/>
              <p:nvPr/>
            </p:nvSpPr>
            <p:spPr>
              <a:xfrm>
                <a:off x="3215153" y="3503295"/>
                <a:ext cx="4123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3215153" y="3503295"/>
                <a:ext cx="412357" cy="369332"/>
              </a:xfrm>
              <a:prstGeom prst="rect">
                <a:avLst/>
              </a:prstGeom>
              <a:blipFill>
                <a:blip r:embed="rId5"/>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2164053" y="3503295"/>
                <a:ext cx="42992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oMath>
                  </m:oMathPara>
                </a14:m>
                <a:endParaRPr lang="en-US" dirty="0"/>
              </a:p>
            </p:txBody>
          </p:sp>
        </mc:Choice>
        <mc:Fallback xmlns="">
          <p:sp>
            <p:nvSpPr>
              <p:cNvPr id="9" name="TextBox 8"/>
              <p:cNvSpPr txBox="1">
                <a:spLocks noRot="1" noChangeAspect="1" noMove="1" noResize="1" noEditPoints="1" noAdjustHandles="1" noChangeArrowheads="1" noChangeShapeType="1" noTextEdit="1"/>
              </p:cNvSpPr>
              <p:nvPr/>
            </p:nvSpPr>
            <p:spPr>
              <a:xfrm>
                <a:off x="2164053" y="3503295"/>
                <a:ext cx="429925" cy="369332"/>
              </a:xfrm>
              <a:prstGeom prst="rect">
                <a:avLst/>
              </a:prstGeom>
              <a:blipFill>
                <a:blip r:embed="rId6"/>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1709209" y="4183380"/>
                <a:ext cx="85344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1709209" y="4183380"/>
                <a:ext cx="853440" cy="369332"/>
              </a:xfrm>
              <a:prstGeom prst="rect">
                <a:avLst/>
              </a:prstGeom>
              <a:blipFill>
                <a:blip r:embed="rId7"/>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3239110" y="4183380"/>
                <a:ext cx="85344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11" name="TextBox 10"/>
              <p:cNvSpPr txBox="1">
                <a:spLocks noRot="1" noChangeAspect="1" noMove="1" noResize="1" noEditPoints="1" noAdjustHandles="1" noChangeArrowheads="1" noChangeShapeType="1" noTextEdit="1"/>
              </p:cNvSpPr>
              <p:nvPr/>
            </p:nvSpPr>
            <p:spPr>
              <a:xfrm>
                <a:off x="3239110" y="4183380"/>
                <a:ext cx="853440" cy="369332"/>
              </a:xfrm>
              <a:prstGeom prst="rect">
                <a:avLst/>
              </a:prstGeom>
              <a:blipFill>
                <a:blip r:embed="rId8"/>
                <a:stretch>
                  <a:fillRect/>
                </a:stretch>
              </a:blipFill>
              <a:ln>
                <a:solidFill>
                  <a:schemeClr val="tx1"/>
                </a:solidFill>
              </a:ln>
            </p:spPr>
            <p:txBody>
              <a:bodyPr/>
              <a:lstStyle/>
              <a:p>
                <a:r>
                  <a:rPr lang="en-US">
                    <a:noFill/>
                  </a:rPr>
                  <a:t> </a:t>
                </a:r>
              </a:p>
            </p:txBody>
          </p:sp>
        </mc:Fallback>
      </mc:AlternateContent>
      <p:cxnSp>
        <p:nvCxnSpPr>
          <p:cNvPr id="12" name="Straight Arrow Connector 11"/>
          <p:cNvCxnSpPr>
            <a:stCxn id="5" idx="2"/>
            <a:endCxn id="11" idx="0"/>
          </p:cNvCxnSpPr>
          <p:nvPr/>
        </p:nvCxnSpPr>
        <p:spPr>
          <a:xfrm>
            <a:off x="2899410" y="3386852"/>
            <a:ext cx="766420" cy="7965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10" idx="2"/>
            <a:endCxn id="6" idx="0"/>
          </p:cNvCxnSpPr>
          <p:nvPr/>
        </p:nvCxnSpPr>
        <p:spPr>
          <a:xfrm>
            <a:off x="2135929" y="4552712"/>
            <a:ext cx="763481" cy="6022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1" idx="2"/>
            <a:endCxn id="6" idx="0"/>
          </p:cNvCxnSpPr>
          <p:nvPr/>
        </p:nvCxnSpPr>
        <p:spPr>
          <a:xfrm flipH="1">
            <a:off x="2899410" y="4552712"/>
            <a:ext cx="766420" cy="6022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2132723" y="4705112"/>
                <a:ext cx="70660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2132723" y="4705112"/>
                <a:ext cx="706604" cy="369332"/>
              </a:xfrm>
              <a:prstGeom prst="rect">
                <a:avLst/>
              </a:prstGeom>
              <a:blipFill>
                <a:blip r:embed="rId9"/>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3155017" y="4689396"/>
                <a:ext cx="72417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16" name="TextBox 15"/>
              <p:cNvSpPr txBox="1">
                <a:spLocks noRot="1" noChangeAspect="1" noMove="1" noResize="1" noEditPoints="1" noAdjustHandles="1" noChangeArrowheads="1" noChangeShapeType="1" noTextEdit="1"/>
              </p:cNvSpPr>
              <p:nvPr/>
            </p:nvSpPr>
            <p:spPr>
              <a:xfrm>
                <a:off x="3155017" y="4689396"/>
                <a:ext cx="724173" cy="369332"/>
              </a:xfrm>
              <a:prstGeom prst="rect">
                <a:avLst/>
              </a:prstGeom>
              <a:blipFill>
                <a:blip r:embed="rId10"/>
                <a:stretch>
                  <a:fillRect/>
                </a:stretch>
              </a:blipFill>
            </p:spPr>
            <p:txBody>
              <a:bodyPr/>
              <a:lstStyle/>
              <a:p>
                <a:r>
                  <a:rPr lang="en-US">
                    <a:noFill/>
                  </a:rPr>
                  <a:t> </a:t>
                </a:r>
              </a:p>
            </p:txBody>
          </p:sp>
        </mc:Fallback>
      </mc:AlternateContent>
      <p:cxnSp>
        <p:nvCxnSpPr>
          <p:cNvPr id="18" name="Curved Connector 17"/>
          <p:cNvCxnSpPr>
            <a:stCxn id="5" idx="3"/>
            <a:endCxn id="6" idx="3"/>
          </p:cNvCxnSpPr>
          <p:nvPr/>
        </p:nvCxnSpPr>
        <p:spPr>
          <a:xfrm>
            <a:off x="3634740" y="3202186"/>
            <a:ext cx="12700" cy="2137410"/>
          </a:xfrm>
          <a:prstGeom prst="curvedConnector3">
            <a:avLst>
              <a:gd name="adj1" fmla="val 8460000"/>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4586753" y="3785116"/>
                <a:ext cx="4452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22" name="TextBox 21"/>
              <p:cNvSpPr txBox="1">
                <a:spLocks noRot="1" noChangeAspect="1" noMove="1" noResize="1" noEditPoints="1" noAdjustHandles="1" noChangeArrowheads="1" noChangeShapeType="1" noTextEdit="1"/>
              </p:cNvSpPr>
              <p:nvPr/>
            </p:nvSpPr>
            <p:spPr>
              <a:xfrm>
                <a:off x="4586753" y="3785116"/>
                <a:ext cx="445250"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7470975" y="1863280"/>
                <a:ext cx="186807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7470975" y="1863280"/>
                <a:ext cx="1868075" cy="369332"/>
              </a:xfrm>
              <a:prstGeom prst="rect">
                <a:avLst/>
              </a:prstGeom>
              <a:blipFill>
                <a:blip r:embed="rId12"/>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7543975" y="2776842"/>
                <a:ext cx="147066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24" name="TextBox 23"/>
              <p:cNvSpPr txBox="1">
                <a:spLocks noRot="1" noChangeAspect="1" noMove="1" noResize="1" noEditPoints="1" noAdjustHandles="1" noChangeArrowheads="1" noChangeShapeType="1" noTextEdit="1"/>
              </p:cNvSpPr>
              <p:nvPr/>
            </p:nvSpPr>
            <p:spPr>
              <a:xfrm>
                <a:off x="7543975" y="2776842"/>
                <a:ext cx="1470660" cy="369332"/>
              </a:xfrm>
              <a:prstGeom prst="rect">
                <a:avLst/>
              </a:prstGeom>
              <a:blipFill>
                <a:blip r:embed="rId1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7552336" y="5595316"/>
                <a:ext cx="147066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Φ</m:t>
                      </m:r>
                    </m:oMath>
                  </m:oMathPara>
                </a14:m>
                <a:endParaRPr lang="en-US" dirty="0"/>
              </a:p>
            </p:txBody>
          </p:sp>
        </mc:Choice>
        <mc:Fallback xmlns="">
          <p:sp>
            <p:nvSpPr>
              <p:cNvPr id="25" name="TextBox 24"/>
              <p:cNvSpPr txBox="1">
                <a:spLocks noRot="1" noChangeAspect="1" noMove="1" noResize="1" noEditPoints="1" noAdjustHandles="1" noChangeArrowheads="1" noChangeShapeType="1" noTextEdit="1"/>
              </p:cNvSpPr>
              <p:nvPr/>
            </p:nvSpPr>
            <p:spPr>
              <a:xfrm>
                <a:off x="7552336" y="5595316"/>
                <a:ext cx="1470660" cy="369332"/>
              </a:xfrm>
              <a:prstGeom prst="rect">
                <a:avLst/>
              </a:prstGeom>
              <a:blipFill>
                <a:blip r:embed="rId14"/>
                <a:stretch>
                  <a:fillRect/>
                </a:stretch>
              </a:blipFill>
              <a:ln>
                <a:solidFill>
                  <a:schemeClr val="tx1"/>
                </a:solidFill>
              </a:ln>
            </p:spPr>
            <p:txBody>
              <a:bodyPr/>
              <a:lstStyle/>
              <a:p>
                <a:r>
                  <a:rPr lang="en-US">
                    <a:noFill/>
                  </a:rPr>
                  <a:t> </a:t>
                </a:r>
              </a:p>
            </p:txBody>
          </p:sp>
        </mc:Fallback>
      </mc:AlternateContent>
      <p:cxnSp>
        <p:nvCxnSpPr>
          <p:cNvPr id="26" name="Straight Arrow Connector 25"/>
          <p:cNvCxnSpPr>
            <a:stCxn id="24" idx="2"/>
            <a:endCxn id="29" idx="0"/>
          </p:cNvCxnSpPr>
          <p:nvPr/>
        </p:nvCxnSpPr>
        <p:spPr>
          <a:xfrm flipH="1">
            <a:off x="6749404" y="3146174"/>
            <a:ext cx="1529901" cy="854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p:cNvSpPr txBox="1"/>
              <p:nvPr/>
            </p:nvSpPr>
            <p:spPr>
              <a:xfrm>
                <a:off x="8014882" y="3333747"/>
                <a:ext cx="4123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27" name="TextBox 26"/>
              <p:cNvSpPr txBox="1">
                <a:spLocks noRot="1" noChangeAspect="1" noMove="1" noResize="1" noEditPoints="1" noAdjustHandles="1" noChangeArrowheads="1" noChangeShapeType="1" noTextEdit="1"/>
              </p:cNvSpPr>
              <p:nvPr/>
            </p:nvSpPr>
            <p:spPr>
              <a:xfrm>
                <a:off x="8014882" y="3333747"/>
                <a:ext cx="412357" cy="369332"/>
              </a:xfrm>
              <a:prstGeom prst="rect">
                <a:avLst/>
              </a:prstGeom>
              <a:blipFill>
                <a:blip r:embed="rId15"/>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7315224" y="3342512"/>
                <a:ext cx="42992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oMath>
                  </m:oMathPara>
                </a14:m>
                <a:endParaRPr lang="en-US" dirty="0"/>
              </a:p>
            </p:txBody>
          </p:sp>
        </mc:Choice>
        <mc:Fallback xmlns="">
          <p:sp>
            <p:nvSpPr>
              <p:cNvPr id="28" name="TextBox 27"/>
              <p:cNvSpPr txBox="1">
                <a:spLocks noRot="1" noChangeAspect="1" noMove="1" noResize="1" noEditPoints="1" noAdjustHandles="1" noChangeArrowheads="1" noChangeShapeType="1" noTextEdit="1"/>
              </p:cNvSpPr>
              <p:nvPr/>
            </p:nvSpPr>
            <p:spPr>
              <a:xfrm>
                <a:off x="7315224" y="3342512"/>
                <a:ext cx="429925" cy="369332"/>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6322684" y="4000690"/>
                <a:ext cx="85344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29" name="TextBox 28"/>
              <p:cNvSpPr txBox="1">
                <a:spLocks noRot="1" noChangeAspect="1" noMove="1" noResize="1" noEditPoints="1" noAdjustHandles="1" noChangeArrowheads="1" noChangeShapeType="1" noTextEdit="1"/>
              </p:cNvSpPr>
              <p:nvPr/>
            </p:nvSpPr>
            <p:spPr>
              <a:xfrm>
                <a:off x="6322684" y="4000690"/>
                <a:ext cx="853440" cy="369332"/>
              </a:xfrm>
              <a:prstGeom prst="rect">
                <a:avLst/>
              </a:prstGeom>
              <a:blipFill>
                <a:blip r:embed="rId17"/>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7852585" y="4000690"/>
                <a:ext cx="85344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30" name="TextBox 29"/>
              <p:cNvSpPr txBox="1">
                <a:spLocks noRot="1" noChangeAspect="1" noMove="1" noResize="1" noEditPoints="1" noAdjustHandles="1" noChangeArrowheads="1" noChangeShapeType="1" noTextEdit="1"/>
              </p:cNvSpPr>
              <p:nvPr/>
            </p:nvSpPr>
            <p:spPr>
              <a:xfrm>
                <a:off x="7852585" y="4000690"/>
                <a:ext cx="853440" cy="369332"/>
              </a:xfrm>
              <a:prstGeom prst="rect">
                <a:avLst/>
              </a:prstGeom>
              <a:blipFill>
                <a:blip r:embed="rId18"/>
                <a:stretch>
                  <a:fillRect/>
                </a:stretch>
              </a:blipFill>
              <a:ln>
                <a:solidFill>
                  <a:schemeClr val="tx1"/>
                </a:solidFill>
              </a:ln>
            </p:spPr>
            <p:txBody>
              <a:bodyPr/>
              <a:lstStyle/>
              <a:p>
                <a:r>
                  <a:rPr lang="en-US">
                    <a:noFill/>
                  </a:rPr>
                  <a:t> </a:t>
                </a:r>
              </a:p>
            </p:txBody>
          </p:sp>
        </mc:Fallback>
      </mc:AlternateContent>
      <p:cxnSp>
        <p:nvCxnSpPr>
          <p:cNvPr id="31" name="Straight Arrow Connector 30"/>
          <p:cNvCxnSpPr>
            <a:stCxn id="24" idx="2"/>
            <a:endCxn id="30" idx="0"/>
          </p:cNvCxnSpPr>
          <p:nvPr/>
        </p:nvCxnSpPr>
        <p:spPr>
          <a:xfrm>
            <a:off x="8279305" y="3146174"/>
            <a:ext cx="0" cy="854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9" idx="2"/>
            <a:endCxn id="62" idx="0"/>
          </p:cNvCxnSpPr>
          <p:nvPr/>
        </p:nvCxnSpPr>
        <p:spPr>
          <a:xfrm>
            <a:off x="6749404" y="4370022"/>
            <a:ext cx="8361" cy="545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29" idx="2"/>
            <a:endCxn id="63" idx="0"/>
          </p:cNvCxnSpPr>
          <p:nvPr/>
        </p:nvCxnSpPr>
        <p:spPr>
          <a:xfrm>
            <a:off x="6749404" y="4370022"/>
            <a:ext cx="1538262" cy="545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p:cNvSpPr txBox="1"/>
              <p:nvPr/>
            </p:nvSpPr>
            <p:spPr>
              <a:xfrm>
                <a:off x="6531934" y="4458032"/>
                <a:ext cx="4123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6531934" y="4458032"/>
                <a:ext cx="412357" cy="369332"/>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7110656" y="4257196"/>
                <a:ext cx="4452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35" name="TextBox 34"/>
              <p:cNvSpPr txBox="1">
                <a:spLocks noRot="1" noChangeAspect="1" noMove="1" noResize="1" noEditPoints="1" noAdjustHandles="1" noChangeArrowheads="1" noChangeShapeType="1" noTextEdit="1"/>
              </p:cNvSpPr>
              <p:nvPr/>
            </p:nvSpPr>
            <p:spPr>
              <a:xfrm>
                <a:off x="7110656" y="4257196"/>
                <a:ext cx="445250" cy="369332"/>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8577746" y="3300364"/>
                <a:ext cx="4452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37" name="TextBox 36"/>
              <p:cNvSpPr txBox="1">
                <a:spLocks noRot="1" noChangeAspect="1" noMove="1" noResize="1" noEditPoints="1" noAdjustHandles="1" noChangeArrowheads="1" noChangeShapeType="1" noTextEdit="1"/>
              </p:cNvSpPr>
              <p:nvPr/>
            </p:nvSpPr>
            <p:spPr>
              <a:xfrm>
                <a:off x="8577746" y="3300364"/>
                <a:ext cx="445250" cy="369332"/>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9200228" y="4003072"/>
                <a:ext cx="85344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39" name="TextBox 38"/>
              <p:cNvSpPr txBox="1">
                <a:spLocks noRot="1" noChangeAspect="1" noMove="1" noResize="1" noEditPoints="1" noAdjustHandles="1" noChangeArrowheads="1" noChangeShapeType="1" noTextEdit="1"/>
              </p:cNvSpPr>
              <p:nvPr/>
            </p:nvSpPr>
            <p:spPr>
              <a:xfrm>
                <a:off x="9200228" y="4003072"/>
                <a:ext cx="853440" cy="369332"/>
              </a:xfrm>
              <a:prstGeom prst="rect">
                <a:avLst/>
              </a:prstGeom>
              <a:blipFill>
                <a:blip r:embed="rId22"/>
                <a:stretch>
                  <a:fillRect/>
                </a:stretch>
              </a:blipFill>
              <a:ln>
                <a:solidFill>
                  <a:schemeClr val="tx1"/>
                </a:solidFill>
              </a:ln>
            </p:spPr>
            <p:txBody>
              <a:bodyPr/>
              <a:lstStyle/>
              <a:p>
                <a:r>
                  <a:rPr lang="en-US">
                    <a:noFill/>
                  </a:rPr>
                  <a:t> </a:t>
                </a:r>
              </a:p>
            </p:txBody>
          </p:sp>
        </mc:Fallback>
      </mc:AlternateContent>
      <p:cxnSp>
        <p:nvCxnSpPr>
          <p:cNvPr id="40" name="Straight Arrow Connector 39"/>
          <p:cNvCxnSpPr>
            <a:stCxn id="24" idx="2"/>
            <a:endCxn id="39" idx="0"/>
          </p:cNvCxnSpPr>
          <p:nvPr/>
        </p:nvCxnSpPr>
        <p:spPr>
          <a:xfrm>
            <a:off x="8279305" y="3146174"/>
            <a:ext cx="1347643" cy="8568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39" idx="2"/>
            <a:endCxn id="63" idx="0"/>
          </p:cNvCxnSpPr>
          <p:nvPr/>
        </p:nvCxnSpPr>
        <p:spPr>
          <a:xfrm flipH="1">
            <a:off x="8287666" y="4372404"/>
            <a:ext cx="1339282" cy="5429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2" name="TextBox 61"/>
              <p:cNvSpPr txBox="1"/>
              <p:nvPr/>
            </p:nvSpPr>
            <p:spPr>
              <a:xfrm>
                <a:off x="6331045" y="4915374"/>
                <a:ext cx="85344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62" name="TextBox 61"/>
              <p:cNvSpPr txBox="1">
                <a:spLocks noRot="1" noChangeAspect="1" noMove="1" noResize="1" noEditPoints="1" noAdjustHandles="1" noChangeArrowheads="1" noChangeShapeType="1" noTextEdit="1"/>
              </p:cNvSpPr>
              <p:nvPr/>
            </p:nvSpPr>
            <p:spPr>
              <a:xfrm>
                <a:off x="6331045" y="4915374"/>
                <a:ext cx="853440" cy="369332"/>
              </a:xfrm>
              <a:prstGeom prst="rect">
                <a:avLst/>
              </a:prstGeom>
              <a:blipFill>
                <a:blip r:embed="rId2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7860946" y="4915374"/>
                <a:ext cx="85344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63" name="TextBox 62"/>
              <p:cNvSpPr txBox="1">
                <a:spLocks noRot="1" noChangeAspect="1" noMove="1" noResize="1" noEditPoints="1" noAdjustHandles="1" noChangeArrowheads="1" noChangeShapeType="1" noTextEdit="1"/>
              </p:cNvSpPr>
              <p:nvPr/>
            </p:nvSpPr>
            <p:spPr>
              <a:xfrm>
                <a:off x="7860946" y="4915374"/>
                <a:ext cx="853440" cy="369332"/>
              </a:xfrm>
              <a:prstGeom prst="rect">
                <a:avLst/>
              </a:prstGeom>
              <a:blipFill>
                <a:blip r:embed="rId2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9208589" y="4917756"/>
                <a:ext cx="85344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oMath>
                  </m:oMathPara>
                </a14:m>
                <a:endParaRPr lang="en-US" dirty="0"/>
              </a:p>
            </p:txBody>
          </p:sp>
        </mc:Choice>
        <mc:Fallback xmlns="">
          <p:sp>
            <p:nvSpPr>
              <p:cNvPr id="64" name="TextBox 63"/>
              <p:cNvSpPr txBox="1">
                <a:spLocks noRot="1" noChangeAspect="1" noMove="1" noResize="1" noEditPoints="1" noAdjustHandles="1" noChangeArrowheads="1" noChangeShapeType="1" noTextEdit="1"/>
              </p:cNvSpPr>
              <p:nvPr/>
            </p:nvSpPr>
            <p:spPr>
              <a:xfrm>
                <a:off x="9208589" y="4917756"/>
                <a:ext cx="853440" cy="369332"/>
              </a:xfrm>
              <a:prstGeom prst="rect">
                <a:avLst/>
              </a:prstGeom>
              <a:blipFill>
                <a:blip r:embed="rId25"/>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Rectangle 65"/>
              <p:cNvSpPr/>
              <p:nvPr/>
            </p:nvSpPr>
            <p:spPr>
              <a:xfrm>
                <a:off x="7152812" y="5241700"/>
                <a:ext cx="44525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66" name="Rectangle 65"/>
              <p:cNvSpPr>
                <a:spLocks noRot="1" noChangeAspect="1" noMove="1" noResize="1" noEditPoints="1" noAdjustHandles="1" noChangeArrowheads="1" noChangeShapeType="1" noTextEdit="1"/>
              </p:cNvSpPr>
              <p:nvPr/>
            </p:nvSpPr>
            <p:spPr>
              <a:xfrm>
                <a:off x="7152812" y="5241700"/>
                <a:ext cx="445250" cy="369332"/>
              </a:xfrm>
              <a:prstGeom prst="rect">
                <a:avLst/>
              </a:prstGeom>
              <a:blipFill>
                <a:blip r:embed="rId26"/>
                <a:stretch>
                  <a:fillRect b="-1667"/>
                </a:stretch>
              </a:blipFill>
            </p:spPr>
            <p:txBody>
              <a:bodyPr/>
              <a:lstStyle/>
              <a:p>
                <a:r>
                  <a:rPr lang="en-US">
                    <a:noFill/>
                  </a:rPr>
                  <a:t> </a:t>
                </a:r>
              </a:p>
            </p:txBody>
          </p:sp>
        </mc:Fallback>
      </mc:AlternateContent>
      <p:cxnSp>
        <p:nvCxnSpPr>
          <p:cNvPr id="67" name="Straight Arrow Connector 66"/>
          <p:cNvCxnSpPr>
            <a:stCxn id="62" idx="2"/>
            <a:endCxn id="25" idx="0"/>
          </p:cNvCxnSpPr>
          <p:nvPr/>
        </p:nvCxnSpPr>
        <p:spPr>
          <a:xfrm>
            <a:off x="6757765" y="5284706"/>
            <a:ext cx="1529901" cy="3106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63" idx="2"/>
            <a:endCxn id="25" idx="0"/>
          </p:cNvCxnSpPr>
          <p:nvPr/>
        </p:nvCxnSpPr>
        <p:spPr>
          <a:xfrm>
            <a:off x="8287666" y="5284706"/>
            <a:ext cx="0" cy="3106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7" name="Rectangle 76"/>
              <p:cNvSpPr/>
              <p:nvPr/>
            </p:nvSpPr>
            <p:spPr>
              <a:xfrm>
                <a:off x="8834388" y="5218792"/>
                <a:ext cx="42992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oMath>
                  </m:oMathPara>
                </a14:m>
                <a:endParaRPr lang="en-US" dirty="0"/>
              </a:p>
            </p:txBody>
          </p:sp>
        </mc:Choice>
        <mc:Fallback xmlns="">
          <p:sp>
            <p:nvSpPr>
              <p:cNvPr id="77" name="Rectangle 76"/>
              <p:cNvSpPr>
                <a:spLocks noRot="1" noChangeAspect="1" noMove="1" noResize="1" noEditPoints="1" noAdjustHandles="1" noChangeArrowheads="1" noChangeShapeType="1" noTextEdit="1"/>
              </p:cNvSpPr>
              <p:nvPr/>
            </p:nvSpPr>
            <p:spPr>
              <a:xfrm>
                <a:off x="8834388" y="5218792"/>
                <a:ext cx="429926" cy="369332"/>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TextBox 78"/>
              <p:cNvSpPr txBox="1"/>
              <p:nvPr/>
            </p:nvSpPr>
            <p:spPr>
              <a:xfrm>
                <a:off x="9600490" y="4458032"/>
                <a:ext cx="4123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79" name="TextBox 78"/>
              <p:cNvSpPr txBox="1">
                <a:spLocks noRot="1" noChangeAspect="1" noMove="1" noResize="1" noEditPoints="1" noAdjustHandles="1" noChangeArrowheads="1" noChangeShapeType="1" noTextEdit="1"/>
              </p:cNvSpPr>
              <p:nvPr/>
            </p:nvSpPr>
            <p:spPr>
              <a:xfrm>
                <a:off x="9600490" y="4458032"/>
                <a:ext cx="412357" cy="369332"/>
              </a:xfrm>
              <a:prstGeom prst="rect">
                <a:avLst/>
              </a:prstGeom>
              <a:blipFill>
                <a:blip r:embed="rId28"/>
                <a:stretch>
                  <a:fillRect/>
                </a:stretch>
              </a:blipFill>
            </p:spPr>
            <p:txBody>
              <a:bodyPr/>
              <a:lstStyle/>
              <a:p>
                <a:r>
                  <a:rPr lang="en-US">
                    <a:noFill/>
                  </a:rPr>
                  <a:t> </a:t>
                </a:r>
              </a:p>
            </p:txBody>
          </p:sp>
        </mc:Fallback>
      </mc:AlternateContent>
      <p:cxnSp>
        <p:nvCxnSpPr>
          <p:cNvPr id="80" name="Straight Arrow Connector 79"/>
          <p:cNvCxnSpPr>
            <a:stCxn id="39" idx="2"/>
            <a:endCxn id="64" idx="0"/>
          </p:cNvCxnSpPr>
          <p:nvPr/>
        </p:nvCxnSpPr>
        <p:spPr>
          <a:xfrm>
            <a:off x="9626948" y="4372404"/>
            <a:ext cx="8361" cy="545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a:stCxn id="30" idx="2"/>
            <a:endCxn id="62" idx="0"/>
          </p:cNvCxnSpPr>
          <p:nvPr/>
        </p:nvCxnSpPr>
        <p:spPr>
          <a:xfrm flipH="1">
            <a:off x="6757765" y="4370022"/>
            <a:ext cx="1521540" cy="545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a:stCxn id="30" idx="2"/>
          </p:cNvCxnSpPr>
          <p:nvPr/>
        </p:nvCxnSpPr>
        <p:spPr>
          <a:xfrm>
            <a:off x="8279305" y="4370022"/>
            <a:ext cx="1344564" cy="5296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9" name="Rectangle 88"/>
              <p:cNvSpPr/>
              <p:nvPr/>
            </p:nvSpPr>
            <p:spPr>
              <a:xfrm>
                <a:off x="7563787" y="4257196"/>
                <a:ext cx="42992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oMath>
                  </m:oMathPara>
                </a14:m>
                <a:endParaRPr lang="en-US" dirty="0"/>
              </a:p>
            </p:txBody>
          </p:sp>
        </mc:Choice>
        <mc:Fallback xmlns="">
          <p:sp>
            <p:nvSpPr>
              <p:cNvPr id="89" name="Rectangle 88"/>
              <p:cNvSpPr>
                <a:spLocks noRot="1" noChangeAspect="1" noMove="1" noResize="1" noEditPoints="1" noAdjustHandles="1" noChangeArrowheads="1" noChangeShapeType="1" noTextEdit="1"/>
              </p:cNvSpPr>
              <p:nvPr/>
            </p:nvSpPr>
            <p:spPr>
              <a:xfrm>
                <a:off x="7563787" y="4257196"/>
                <a:ext cx="429926" cy="369332"/>
              </a:xfrm>
              <a:prstGeom prst="rect">
                <a:avLst/>
              </a:prstGeom>
              <a:blipFill>
                <a:blip r:embed="rId2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TextBox 89"/>
              <p:cNvSpPr txBox="1"/>
              <p:nvPr/>
            </p:nvSpPr>
            <p:spPr>
              <a:xfrm>
                <a:off x="8475039" y="4257196"/>
                <a:ext cx="4452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90" name="TextBox 89"/>
              <p:cNvSpPr txBox="1">
                <a:spLocks noRot="1" noChangeAspect="1" noMove="1" noResize="1" noEditPoints="1" noAdjustHandles="1" noChangeArrowheads="1" noChangeShapeType="1" noTextEdit="1"/>
              </p:cNvSpPr>
              <p:nvPr/>
            </p:nvSpPr>
            <p:spPr>
              <a:xfrm>
                <a:off x="8475039" y="4257196"/>
                <a:ext cx="445250" cy="369332"/>
              </a:xfrm>
              <a:prstGeom prst="rect">
                <a:avLst/>
              </a:prstGeom>
              <a:blipFill>
                <a:blip r:embed="rId30"/>
                <a:stretch>
                  <a:fillRect/>
                </a:stretch>
              </a:blipFill>
            </p:spPr>
            <p:txBody>
              <a:bodyPr/>
              <a:lstStyle/>
              <a:p>
                <a:r>
                  <a:rPr lang="en-US">
                    <a:noFill/>
                  </a:rPr>
                  <a:t> </a:t>
                </a:r>
              </a:p>
            </p:txBody>
          </p:sp>
        </mc:Fallback>
      </mc:AlternateContent>
      <p:cxnSp>
        <p:nvCxnSpPr>
          <p:cNvPr id="93" name="Straight Arrow Connector 92"/>
          <p:cNvCxnSpPr>
            <a:stCxn id="64" idx="2"/>
            <a:endCxn id="25" idx="0"/>
          </p:cNvCxnSpPr>
          <p:nvPr/>
        </p:nvCxnSpPr>
        <p:spPr>
          <a:xfrm flipH="1">
            <a:off x="8287666" y="5287088"/>
            <a:ext cx="1347643" cy="3082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6" name="TextBox 95"/>
              <p:cNvSpPr txBox="1"/>
              <p:nvPr/>
            </p:nvSpPr>
            <p:spPr>
              <a:xfrm>
                <a:off x="8061385" y="5215027"/>
                <a:ext cx="4123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96" name="TextBox 95"/>
              <p:cNvSpPr txBox="1">
                <a:spLocks noRot="1" noChangeAspect="1" noMove="1" noResize="1" noEditPoints="1" noAdjustHandles="1" noChangeArrowheads="1" noChangeShapeType="1" noTextEdit="1"/>
              </p:cNvSpPr>
              <p:nvPr/>
            </p:nvSpPr>
            <p:spPr>
              <a:xfrm>
                <a:off x="8061385" y="5215027"/>
                <a:ext cx="412357" cy="369332"/>
              </a:xfrm>
              <a:prstGeom prst="rect">
                <a:avLst/>
              </a:prstGeom>
              <a:blipFill>
                <a:blip r:embed="rId3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Rectangle 97"/>
              <p:cNvSpPr/>
              <p:nvPr/>
            </p:nvSpPr>
            <p:spPr>
              <a:xfrm>
                <a:off x="9070182" y="4386930"/>
                <a:ext cx="42992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oMath>
                  </m:oMathPara>
                </a14:m>
                <a:endParaRPr lang="en-US" dirty="0"/>
              </a:p>
            </p:txBody>
          </p:sp>
        </mc:Choice>
        <mc:Fallback xmlns="">
          <p:sp>
            <p:nvSpPr>
              <p:cNvPr id="98" name="Rectangle 97"/>
              <p:cNvSpPr>
                <a:spLocks noRot="1" noChangeAspect="1" noMove="1" noResize="1" noEditPoints="1" noAdjustHandles="1" noChangeArrowheads="1" noChangeShapeType="1" noTextEdit="1"/>
              </p:cNvSpPr>
              <p:nvPr/>
            </p:nvSpPr>
            <p:spPr>
              <a:xfrm>
                <a:off x="9070182" y="4386930"/>
                <a:ext cx="429926" cy="369332"/>
              </a:xfrm>
              <a:prstGeom prst="rect">
                <a:avLst/>
              </a:prstGeom>
              <a:blipFill>
                <a:blip r:embed="rId32"/>
                <a:stretch>
                  <a:fillRect b="-1667"/>
                </a:stretch>
              </a:blipFill>
            </p:spPr>
            <p:txBody>
              <a:bodyPr/>
              <a:lstStyle/>
              <a:p>
                <a:r>
                  <a:rPr lang="en-US">
                    <a:noFill/>
                  </a:rPr>
                  <a:t> </a:t>
                </a:r>
              </a:p>
            </p:txBody>
          </p:sp>
        </mc:Fallback>
      </mc:AlternateContent>
    </p:spTree>
    <p:extLst>
      <p:ext uri="{BB962C8B-B14F-4D97-AF65-F5344CB8AC3E}">
        <p14:creationId xmlns:p14="http://schemas.microsoft.com/office/powerpoint/2010/main" val="26703835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Lattice for a Compound Expression</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2007435" y="1882354"/>
                <a:ext cx="17839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𝑖</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2007435" y="1882354"/>
                <a:ext cx="1783950" cy="369332"/>
              </a:xfrm>
              <a:prstGeom prst="rect">
                <a:avLst/>
              </a:prstGeom>
              <a:blipFill>
                <a:blip r:embed="rId2"/>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2164080" y="3017520"/>
                <a:ext cx="147066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2164080" y="3017520"/>
                <a:ext cx="1470660" cy="369332"/>
              </a:xfrm>
              <a:prstGeom prst="rect">
                <a:avLst/>
              </a:prstGeom>
              <a:blipFill>
                <a:blip r:embed="rId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64080" y="5154930"/>
                <a:ext cx="147066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Φ</m:t>
                      </m:r>
                    </m:oMath>
                  </m:oMathPara>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2164080" y="5154930"/>
                <a:ext cx="1470660" cy="369332"/>
              </a:xfrm>
              <a:prstGeom prst="rect">
                <a:avLst/>
              </a:prstGeom>
              <a:blipFill>
                <a:blip r:embed="rId4"/>
                <a:stretch>
                  <a:fillRect/>
                </a:stretch>
              </a:blipFill>
              <a:ln>
                <a:solidFill>
                  <a:schemeClr val="tx1"/>
                </a:solidFill>
              </a:ln>
            </p:spPr>
            <p:txBody>
              <a:bodyPr/>
              <a:lstStyle/>
              <a:p>
                <a:r>
                  <a:rPr lang="en-US">
                    <a:noFill/>
                  </a:rPr>
                  <a:t> </a:t>
                </a:r>
              </a:p>
            </p:txBody>
          </p:sp>
        </mc:Fallback>
      </mc:AlternateContent>
      <p:cxnSp>
        <p:nvCxnSpPr>
          <p:cNvPr id="7" name="Straight Arrow Connector 6"/>
          <p:cNvCxnSpPr>
            <a:stCxn id="5" idx="2"/>
            <a:endCxn id="10" idx="0"/>
          </p:cNvCxnSpPr>
          <p:nvPr/>
        </p:nvCxnSpPr>
        <p:spPr>
          <a:xfrm flipH="1">
            <a:off x="2135929" y="3386852"/>
            <a:ext cx="763481" cy="7965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p:cNvSpPr txBox="1"/>
              <p:nvPr/>
            </p:nvSpPr>
            <p:spPr>
              <a:xfrm>
                <a:off x="3215153" y="3503295"/>
                <a:ext cx="4123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3215153" y="3503295"/>
                <a:ext cx="412357" cy="369332"/>
              </a:xfrm>
              <a:prstGeom prst="rect">
                <a:avLst/>
              </a:prstGeom>
              <a:blipFill>
                <a:blip r:embed="rId5"/>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2164053" y="3503295"/>
                <a:ext cx="42992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oMath>
                  </m:oMathPara>
                </a14:m>
                <a:endParaRPr lang="en-US" dirty="0"/>
              </a:p>
            </p:txBody>
          </p:sp>
        </mc:Choice>
        <mc:Fallback xmlns="">
          <p:sp>
            <p:nvSpPr>
              <p:cNvPr id="9" name="TextBox 8"/>
              <p:cNvSpPr txBox="1">
                <a:spLocks noRot="1" noChangeAspect="1" noMove="1" noResize="1" noEditPoints="1" noAdjustHandles="1" noChangeArrowheads="1" noChangeShapeType="1" noTextEdit="1"/>
              </p:cNvSpPr>
              <p:nvPr/>
            </p:nvSpPr>
            <p:spPr>
              <a:xfrm>
                <a:off x="2164053" y="3503295"/>
                <a:ext cx="429925" cy="369332"/>
              </a:xfrm>
              <a:prstGeom prst="rect">
                <a:avLst/>
              </a:prstGeom>
              <a:blipFill>
                <a:blip r:embed="rId6"/>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1709209" y="4183380"/>
                <a:ext cx="85344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1709209" y="4183380"/>
                <a:ext cx="853440" cy="369332"/>
              </a:xfrm>
              <a:prstGeom prst="rect">
                <a:avLst/>
              </a:prstGeom>
              <a:blipFill>
                <a:blip r:embed="rId7"/>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3239110" y="4183380"/>
                <a:ext cx="85344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11" name="TextBox 10"/>
              <p:cNvSpPr txBox="1">
                <a:spLocks noRot="1" noChangeAspect="1" noMove="1" noResize="1" noEditPoints="1" noAdjustHandles="1" noChangeArrowheads="1" noChangeShapeType="1" noTextEdit="1"/>
              </p:cNvSpPr>
              <p:nvPr/>
            </p:nvSpPr>
            <p:spPr>
              <a:xfrm>
                <a:off x="3239110" y="4183380"/>
                <a:ext cx="853440" cy="369332"/>
              </a:xfrm>
              <a:prstGeom prst="rect">
                <a:avLst/>
              </a:prstGeom>
              <a:blipFill>
                <a:blip r:embed="rId8"/>
                <a:stretch>
                  <a:fillRect/>
                </a:stretch>
              </a:blipFill>
              <a:ln>
                <a:solidFill>
                  <a:schemeClr val="tx1"/>
                </a:solidFill>
              </a:ln>
            </p:spPr>
            <p:txBody>
              <a:bodyPr/>
              <a:lstStyle/>
              <a:p>
                <a:r>
                  <a:rPr lang="en-US">
                    <a:noFill/>
                  </a:rPr>
                  <a:t> </a:t>
                </a:r>
              </a:p>
            </p:txBody>
          </p:sp>
        </mc:Fallback>
      </mc:AlternateContent>
      <p:cxnSp>
        <p:nvCxnSpPr>
          <p:cNvPr id="12" name="Straight Arrow Connector 11"/>
          <p:cNvCxnSpPr>
            <a:stCxn id="5" idx="2"/>
            <a:endCxn id="11" idx="0"/>
          </p:cNvCxnSpPr>
          <p:nvPr/>
        </p:nvCxnSpPr>
        <p:spPr>
          <a:xfrm>
            <a:off x="2899410" y="3386852"/>
            <a:ext cx="766420" cy="7965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10" idx="2"/>
            <a:endCxn id="6" idx="0"/>
          </p:cNvCxnSpPr>
          <p:nvPr/>
        </p:nvCxnSpPr>
        <p:spPr>
          <a:xfrm>
            <a:off x="2135929" y="4552712"/>
            <a:ext cx="763481" cy="6022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1" idx="2"/>
            <a:endCxn id="6" idx="0"/>
          </p:cNvCxnSpPr>
          <p:nvPr/>
        </p:nvCxnSpPr>
        <p:spPr>
          <a:xfrm flipH="1">
            <a:off x="2899410" y="4552712"/>
            <a:ext cx="766420" cy="6022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2132723" y="4705112"/>
                <a:ext cx="70660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2132723" y="4705112"/>
                <a:ext cx="706604" cy="369332"/>
              </a:xfrm>
              <a:prstGeom prst="rect">
                <a:avLst/>
              </a:prstGeom>
              <a:blipFill>
                <a:blip r:embed="rId9"/>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3155017" y="4689396"/>
                <a:ext cx="72417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16" name="TextBox 15"/>
              <p:cNvSpPr txBox="1">
                <a:spLocks noRot="1" noChangeAspect="1" noMove="1" noResize="1" noEditPoints="1" noAdjustHandles="1" noChangeArrowheads="1" noChangeShapeType="1" noTextEdit="1"/>
              </p:cNvSpPr>
              <p:nvPr/>
            </p:nvSpPr>
            <p:spPr>
              <a:xfrm>
                <a:off x="3155017" y="4689396"/>
                <a:ext cx="724173" cy="369332"/>
              </a:xfrm>
              <a:prstGeom prst="rect">
                <a:avLst/>
              </a:prstGeom>
              <a:blipFill>
                <a:blip r:embed="rId10"/>
                <a:stretch>
                  <a:fillRect/>
                </a:stretch>
              </a:blipFill>
            </p:spPr>
            <p:txBody>
              <a:bodyPr/>
              <a:lstStyle/>
              <a:p>
                <a:r>
                  <a:rPr lang="en-US">
                    <a:noFill/>
                  </a:rPr>
                  <a:t> </a:t>
                </a:r>
              </a:p>
            </p:txBody>
          </p:sp>
        </mc:Fallback>
      </mc:AlternateContent>
      <p:cxnSp>
        <p:nvCxnSpPr>
          <p:cNvPr id="18" name="Curved Connector 17"/>
          <p:cNvCxnSpPr>
            <a:stCxn id="5" idx="3"/>
            <a:endCxn id="6" idx="3"/>
          </p:cNvCxnSpPr>
          <p:nvPr/>
        </p:nvCxnSpPr>
        <p:spPr>
          <a:xfrm>
            <a:off x="3634740" y="3202186"/>
            <a:ext cx="12700" cy="2137410"/>
          </a:xfrm>
          <a:prstGeom prst="curvedConnector3">
            <a:avLst>
              <a:gd name="adj1" fmla="val 8460000"/>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4586753" y="3785116"/>
                <a:ext cx="4452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22" name="TextBox 21"/>
              <p:cNvSpPr txBox="1">
                <a:spLocks noRot="1" noChangeAspect="1" noMove="1" noResize="1" noEditPoints="1" noAdjustHandles="1" noChangeArrowheads="1" noChangeShapeType="1" noTextEdit="1"/>
              </p:cNvSpPr>
              <p:nvPr/>
            </p:nvSpPr>
            <p:spPr>
              <a:xfrm>
                <a:off x="4586753" y="3785116"/>
                <a:ext cx="445250"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7470975" y="1863280"/>
                <a:ext cx="186807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7470975" y="1863280"/>
                <a:ext cx="1868075" cy="369332"/>
              </a:xfrm>
              <a:prstGeom prst="rect">
                <a:avLst/>
              </a:prstGeom>
              <a:blipFill>
                <a:blip r:embed="rId12"/>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7543975" y="2776842"/>
                <a:ext cx="147066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24" name="TextBox 23"/>
              <p:cNvSpPr txBox="1">
                <a:spLocks noRot="1" noChangeAspect="1" noMove="1" noResize="1" noEditPoints="1" noAdjustHandles="1" noChangeArrowheads="1" noChangeShapeType="1" noTextEdit="1"/>
              </p:cNvSpPr>
              <p:nvPr/>
            </p:nvSpPr>
            <p:spPr>
              <a:xfrm>
                <a:off x="7543975" y="2776842"/>
                <a:ext cx="1470660" cy="369332"/>
              </a:xfrm>
              <a:prstGeom prst="rect">
                <a:avLst/>
              </a:prstGeom>
              <a:blipFill>
                <a:blip r:embed="rId1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7552336" y="5595316"/>
                <a:ext cx="147066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Φ</m:t>
                      </m:r>
                    </m:oMath>
                  </m:oMathPara>
                </a14:m>
                <a:endParaRPr lang="en-US" dirty="0"/>
              </a:p>
            </p:txBody>
          </p:sp>
        </mc:Choice>
        <mc:Fallback xmlns="">
          <p:sp>
            <p:nvSpPr>
              <p:cNvPr id="25" name="TextBox 24"/>
              <p:cNvSpPr txBox="1">
                <a:spLocks noRot="1" noChangeAspect="1" noMove="1" noResize="1" noEditPoints="1" noAdjustHandles="1" noChangeArrowheads="1" noChangeShapeType="1" noTextEdit="1"/>
              </p:cNvSpPr>
              <p:nvPr/>
            </p:nvSpPr>
            <p:spPr>
              <a:xfrm>
                <a:off x="7552336" y="5595316"/>
                <a:ext cx="1470660" cy="369332"/>
              </a:xfrm>
              <a:prstGeom prst="rect">
                <a:avLst/>
              </a:prstGeom>
              <a:blipFill>
                <a:blip r:embed="rId14"/>
                <a:stretch>
                  <a:fillRect/>
                </a:stretch>
              </a:blipFill>
              <a:ln>
                <a:solidFill>
                  <a:schemeClr val="tx1"/>
                </a:solidFill>
              </a:ln>
            </p:spPr>
            <p:txBody>
              <a:bodyPr/>
              <a:lstStyle/>
              <a:p>
                <a:r>
                  <a:rPr lang="en-US">
                    <a:noFill/>
                  </a:rPr>
                  <a:t> </a:t>
                </a:r>
              </a:p>
            </p:txBody>
          </p:sp>
        </mc:Fallback>
      </mc:AlternateContent>
      <p:cxnSp>
        <p:nvCxnSpPr>
          <p:cNvPr id="26" name="Straight Arrow Connector 25"/>
          <p:cNvCxnSpPr>
            <a:stCxn id="24" idx="2"/>
            <a:endCxn id="29" idx="0"/>
          </p:cNvCxnSpPr>
          <p:nvPr/>
        </p:nvCxnSpPr>
        <p:spPr>
          <a:xfrm flipH="1">
            <a:off x="6749404" y="3146174"/>
            <a:ext cx="1529901" cy="854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p:cNvSpPr txBox="1"/>
              <p:nvPr/>
            </p:nvSpPr>
            <p:spPr>
              <a:xfrm>
                <a:off x="8014882" y="3333747"/>
                <a:ext cx="4123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27" name="TextBox 26"/>
              <p:cNvSpPr txBox="1">
                <a:spLocks noRot="1" noChangeAspect="1" noMove="1" noResize="1" noEditPoints="1" noAdjustHandles="1" noChangeArrowheads="1" noChangeShapeType="1" noTextEdit="1"/>
              </p:cNvSpPr>
              <p:nvPr/>
            </p:nvSpPr>
            <p:spPr>
              <a:xfrm>
                <a:off x="8014882" y="3333747"/>
                <a:ext cx="412357" cy="369332"/>
              </a:xfrm>
              <a:prstGeom prst="rect">
                <a:avLst/>
              </a:prstGeom>
              <a:blipFill>
                <a:blip r:embed="rId15"/>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7315224" y="3342512"/>
                <a:ext cx="42992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oMath>
                  </m:oMathPara>
                </a14:m>
                <a:endParaRPr lang="en-US" dirty="0"/>
              </a:p>
            </p:txBody>
          </p:sp>
        </mc:Choice>
        <mc:Fallback xmlns="">
          <p:sp>
            <p:nvSpPr>
              <p:cNvPr id="28" name="TextBox 27"/>
              <p:cNvSpPr txBox="1">
                <a:spLocks noRot="1" noChangeAspect="1" noMove="1" noResize="1" noEditPoints="1" noAdjustHandles="1" noChangeArrowheads="1" noChangeShapeType="1" noTextEdit="1"/>
              </p:cNvSpPr>
              <p:nvPr/>
            </p:nvSpPr>
            <p:spPr>
              <a:xfrm>
                <a:off x="7315224" y="3342512"/>
                <a:ext cx="429925" cy="369332"/>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6322684" y="4000690"/>
                <a:ext cx="85344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29" name="TextBox 28"/>
              <p:cNvSpPr txBox="1">
                <a:spLocks noRot="1" noChangeAspect="1" noMove="1" noResize="1" noEditPoints="1" noAdjustHandles="1" noChangeArrowheads="1" noChangeShapeType="1" noTextEdit="1"/>
              </p:cNvSpPr>
              <p:nvPr/>
            </p:nvSpPr>
            <p:spPr>
              <a:xfrm>
                <a:off x="6322684" y="4000690"/>
                <a:ext cx="853440" cy="369332"/>
              </a:xfrm>
              <a:prstGeom prst="rect">
                <a:avLst/>
              </a:prstGeom>
              <a:blipFill>
                <a:blip r:embed="rId17"/>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7852585" y="4000690"/>
                <a:ext cx="85344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30" name="TextBox 29"/>
              <p:cNvSpPr txBox="1">
                <a:spLocks noRot="1" noChangeAspect="1" noMove="1" noResize="1" noEditPoints="1" noAdjustHandles="1" noChangeArrowheads="1" noChangeShapeType="1" noTextEdit="1"/>
              </p:cNvSpPr>
              <p:nvPr/>
            </p:nvSpPr>
            <p:spPr>
              <a:xfrm>
                <a:off x="7852585" y="4000690"/>
                <a:ext cx="853440" cy="369332"/>
              </a:xfrm>
              <a:prstGeom prst="rect">
                <a:avLst/>
              </a:prstGeom>
              <a:blipFill>
                <a:blip r:embed="rId18"/>
                <a:stretch>
                  <a:fillRect/>
                </a:stretch>
              </a:blipFill>
              <a:ln>
                <a:solidFill>
                  <a:schemeClr val="tx1"/>
                </a:solidFill>
              </a:ln>
            </p:spPr>
            <p:txBody>
              <a:bodyPr/>
              <a:lstStyle/>
              <a:p>
                <a:r>
                  <a:rPr lang="en-US">
                    <a:noFill/>
                  </a:rPr>
                  <a:t> </a:t>
                </a:r>
              </a:p>
            </p:txBody>
          </p:sp>
        </mc:Fallback>
      </mc:AlternateContent>
      <p:cxnSp>
        <p:nvCxnSpPr>
          <p:cNvPr id="31" name="Straight Arrow Connector 30"/>
          <p:cNvCxnSpPr>
            <a:stCxn id="24" idx="2"/>
            <a:endCxn id="30" idx="0"/>
          </p:cNvCxnSpPr>
          <p:nvPr/>
        </p:nvCxnSpPr>
        <p:spPr>
          <a:xfrm>
            <a:off x="8279305" y="3146174"/>
            <a:ext cx="0" cy="854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9" idx="2"/>
            <a:endCxn id="62" idx="0"/>
          </p:cNvCxnSpPr>
          <p:nvPr/>
        </p:nvCxnSpPr>
        <p:spPr>
          <a:xfrm>
            <a:off x="6749404" y="4370022"/>
            <a:ext cx="8361" cy="545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29" idx="2"/>
          </p:cNvCxnSpPr>
          <p:nvPr/>
        </p:nvCxnSpPr>
        <p:spPr>
          <a:xfrm>
            <a:off x="6749404" y="4370022"/>
            <a:ext cx="1518160" cy="12143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p:cNvSpPr txBox="1"/>
              <p:nvPr/>
            </p:nvSpPr>
            <p:spPr>
              <a:xfrm>
                <a:off x="6531934" y="4458032"/>
                <a:ext cx="41235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6531934" y="4458032"/>
                <a:ext cx="412357" cy="369332"/>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7110656" y="4257196"/>
                <a:ext cx="4452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35" name="TextBox 34"/>
              <p:cNvSpPr txBox="1">
                <a:spLocks noRot="1" noChangeAspect="1" noMove="1" noResize="1" noEditPoints="1" noAdjustHandles="1" noChangeArrowheads="1" noChangeShapeType="1" noTextEdit="1"/>
              </p:cNvSpPr>
              <p:nvPr/>
            </p:nvSpPr>
            <p:spPr>
              <a:xfrm>
                <a:off x="7110656" y="4257196"/>
                <a:ext cx="445250" cy="369332"/>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9108981" y="4000690"/>
                <a:ext cx="4452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37" name="TextBox 36"/>
              <p:cNvSpPr txBox="1">
                <a:spLocks noRot="1" noChangeAspect="1" noMove="1" noResize="1" noEditPoints="1" noAdjustHandles="1" noChangeArrowheads="1" noChangeShapeType="1" noTextEdit="1"/>
              </p:cNvSpPr>
              <p:nvPr/>
            </p:nvSpPr>
            <p:spPr>
              <a:xfrm>
                <a:off x="9108981" y="4000690"/>
                <a:ext cx="445250" cy="369332"/>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6331045" y="4915374"/>
                <a:ext cx="853440" cy="369332"/>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62" name="TextBox 61"/>
              <p:cNvSpPr txBox="1">
                <a:spLocks noRot="1" noChangeAspect="1" noMove="1" noResize="1" noEditPoints="1" noAdjustHandles="1" noChangeArrowheads="1" noChangeShapeType="1" noTextEdit="1"/>
              </p:cNvSpPr>
              <p:nvPr/>
            </p:nvSpPr>
            <p:spPr>
              <a:xfrm>
                <a:off x="6331045" y="4915374"/>
                <a:ext cx="853440" cy="369332"/>
              </a:xfrm>
              <a:prstGeom prst="rect">
                <a:avLst/>
              </a:prstGeom>
              <a:blipFill>
                <a:blip r:embed="rId22"/>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Rectangle 65"/>
              <p:cNvSpPr/>
              <p:nvPr/>
            </p:nvSpPr>
            <p:spPr>
              <a:xfrm>
                <a:off x="7152812" y="5241700"/>
                <a:ext cx="44525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66" name="Rectangle 65"/>
              <p:cNvSpPr>
                <a:spLocks noRot="1" noChangeAspect="1" noMove="1" noResize="1" noEditPoints="1" noAdjustHandles="1" noChangeArrowheads="1" noChangeShapeType="1" noTextEdit="1"/>
              </p:cNvSpPr>
              <p:nvPr/>
            </p:nvSpPr>
            <p:spPr>
              <a:xfrm>
                <a:off x="7152812" y="5241700"/>
                <a:ext cx="445250" cy="369332"/>
              </a:xfrm>
              <a:prstGeom prst="rect">
                <a:avLst/>
              </a:prstGeom>
              <a:blipFill>
                <a:blip r:embed="rId23"/>
                <a:stretch>
                  <a:fillRect b="-1667"/>
                </a:stretch>
              </a:blipFill>
            </p:spPr>
            <p:txBody>
              <a:bodyPr/>
              <a:lstStyle/>
              <a:p>
                <a:r>
                  <a:rPr lang="en-US">
                    <a:noFill/>
                  </a:rPr>
                  <a:t> </a:t>
                </a:r>
              </a:p>
            </p:txBody>
          </p:sp>
        </mc:Fallback>
      </mc:AlternateContent>
      <p:cxnSp>
        <p:nvCxnSpPr>
          <p:cNvPr id="67" name="Straight Arrow Connector 66"/>
          <p:cNvCxnSpPr>
            <a:stCxn id="62" idx="2"/>
            <a:endCxn id="25" idx="0"/>
          </p:cNvCxnSpPr>
          <p:nvPr/>
        </p:nvCxnSpPr>
        <p:spPr>
          <a:xfrm>
            <a:off x="6757765" y="5284706"/>
            <a:ext cx="1529901" cy="3106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a:stCxn id="30" idx="2"/>
            <a:endCxn id="62" idx="0"/>
          </p:cNvCxnSpPr>
          <p:nvPr/>
        </p:nvCxnSpPr>
        <p:spPr>
          <a:xfrm flipH="1">
            <a:off x="6757765" y="4370022"/>
            <a:ext cx="1521540" cy="545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9" name="Rectangle 88"/>
              <p:cNvSpPr/>
              <p:nvPr/>
            </p:nvSpPr>
            <p:spPr>
              <a:xfrm>
                <a:off x="7563787" y="4257196"/>
                <a:ext cx="42992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oMath>
                  </m:oMathPara>
                </a14:m>
                <a:endParaRPr lang="en-US" dirty="0"/>
              </a:p>
            </p:txBody>
          </p:sp>
        </mc:Choice>
        <mc:Fallback xmlns="">
          <p:sp>
            <p:nvSpPr>
              <p:cNvPr id="89" name="Rectangle 88"/>
              <p:cNvSpPr>
                <a:spLocks noRot="1" noChangeAspect="1" noMove="1" noResize="1" noEditPoints="1" noAdjustHandles="1" noChangeArrowheads="1" noChangeShapeType="1" noTextEdit="1"/>
              </p:cNvSpPr>
              <p:nvPr/>
            </p:nvSpPr>
            <p:spPr>
              <a:xfrm>
                <a:off x="7563787" y="4257196"/>
                <a:ext cx="429926" cy="369332"/>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TextBox 89"/>
              <p:cNvSpPr txBox="1"/>
              <p:nvPr/>
            </p:nvSpPr>
            <p:spPr>
              <a:xfrm>
                <a:off x="8060861" y="4798003"/>
                <a:ext cx="4452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oMath>
                  </m:oMathPara>
                </a14:m>
                <a:endParaRPr lang="en-US" dirty="0"/>
              </a:p>
            </p:txBody>
          </p:sp>
        </mc:Choice>
        <mc:Fallback xmlns="">
          <p:sp>
            <p:nvSpPr>
              <p:cNvPr id="90" name="TextBox 89"/>
              <p:cNvSpPr txBox="1">
                <a:spLocks noRot="1" noChangeAspect="1" noMove="1" noResize="1" noEditPoints="1" noAdjustHandles="1" noChangeArrowheads="1" noChangeShapeType="1" noTextEdit="1"/>
              </p:cNvSpPr>
              <p:nvPr/>
            </p:nvSpPr>
            <p:spPr>
              <a:xfrm>
                <a:off x="8060861" y="4798003"/>
                <a:ext cx="445250" cy="369332"/>
              </a:xfrm>
              <a:prstGeom prst="rect">
                <a:avLst/>
              </a:prstGeom>
              <a:blipFill>
                <a:blip r:embed="rId25"/>
                <a:stretch>
                  <a:fillRect/>
                </a:stretch>
              </a:blipFill>
            </p:spPr>
            <p:txBody>
              <a:bodyPr/>
              <a:lstStyle/>
              <a:p>
                <a:r>
                  <a:rPr lang="en-US">
                    <a:noFill/>
                  </a:rPr>
                  <a:t> </a:t>
                </a:r>
              </a:p>
            </p:txBody>
          </p:sp>
        </mc:Fallback>
      </mc:AlternateContent>
      <p:cxnSp>
        <p:nvCxnSpPr>
          <p:cNvPr id="53" name="Straight Arrow Connector 52"/>
          <p:cNvCxnSpPr>
            <a:stCxn id="30" idx="2"/>
            <a:endCxn id="25" idx="0"/>
          </p:cNvCxnSpPr>
          <p:nvPr/>
        </p:nvCxnSpPr>
        <p:spPr>
          <a:xfrm>
            <a:off x="8279305" y="4370022"/>
            <a:ext cx="8361" cy="12252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Curved Connector 54"/>
          <p:cNvCxnSpPr>
            <a:stCxn id="24" idx="3"/>
            <a:endCxn id="25" idx="3"/>
          </p:cNvCxnSpPr>
          <p:nvPr/>
        </p:nvCxnSpPr>
        <p:spPr>
          <a:xfrm>
            <a:off x="9014635" y="2961508"/>
            <a:ext cx="8361" cy="2818474"/>
          </a:xfrm>
          <a:prstGeom prst="curvedConnector3">
            <a:avLst>
              <a:gd name="adj1" fmla="val 2834123"/>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p:cNvSpPr txBox="1"/>
              <p:nvPr/>
            </p:nvSpPr>
            <p:spPr>
              <a:xfrm>
                <a:off x="9616440" y="1865280"/>
                <a:ext cx="1366977" cy="369332"/>
              </a:xfrm>
              <a:prstGeom prst="rect">
                <a:avLst/>
              </a:prstGeom>
              <a:noFill/>
            </p:spPr>
            <p:txBody>
              <a:bodyPr wrap="none" rtlCol="0">
                <a:spAutoFit/>
              </a:bodyPr>
              <a:lstStyle/>
              <a:p>
                <a:r>
                  <a:rPr lang="en-US" b="0" dirty="0" smtClean="0"/>
                  <a:t>If </a:t>
                </a:r>
                <a14:m>
                  <m:oMath xmlns:m="http://schemas.openxmlformats.org/officeDocument/2006/math">
                    <m:r>
                      <a:rPr lang="en-US" b="0" i="1" smtClean="0">
                        <a:latin typeface="Cambria Math" panose="02040503050406030204" pitchFamily="18" charset="0"/>
                      </a:rPr>
                      <m:t>𝑑</m:t>
                    </m:r>
                  </m:oMath>
                </a14:m>
                <a:r>
                  <a:rPr lang="en-US" dirty="0" smtClean="0"/>
                  <a:t> is dense </a:t>
                </a:r>
                <a:endParaRPr lang="en-US" dirty="0"/>
              </a:p>
            </p:txBody>
          </p:sp>
        </mc:Choice>
        <mc:Fallback xmlns="">
          <p:sp>
            <p:nvSpPr>
              <p:cNvPr id="36" name="TextBox 35"/>
              <p:cNvSpPr txBox="1">
                <a:spLocks noRot="1" noChangeAspect="1" noMove="1" noResize="1" noEditPoints="1" noAdjustHandles="1" noChangeArrowheads="1" noChangeShapeType="1" noTextEdit="1"/>
              </p:cNvSpPr>
              <p:nvPr/>
            </p:nvSpPr>
            <p:spPr>
              <a:xfrm>
                <a:off x="9616440" y="1865280"/>
                <a:ext cx="1366977" cy="369332"/>
              </a:xfrm>
              <a:prstGeom prst="rect">
                <a:avLst/>
              </a:prstGeom>
              <a:blipFill>
                <a:blip r:embed="rId26"/>
                <a:stretch>
                  <a:fillRect l="-4018" t="-9836" r="-3125" b="-24590"/>
                </a:stretch>
              </a:blipFill>
            </p:spPr>
            <p:txBody>
              <a:bodyPr/>
              <a:lstStyle/>
              <a:p>
                <a:r>
                  <a:rPr lang="en-US">
                    <a:noFill/>
                  </a:rPr>
                  <a:t> </a:t>
                </a:r>
              </a:p>
            </p:txBody>
          </p:sp>
        </mc:Fallback>
      </mc:AlternateContent>
    </p:spTree>
    <p:extLst>
      <p:ext uri="{BB962C8B-B14F-4D97-AF65-F5344CB8AC3E}">
        <p14:creationId xmlns:p14="http://schemas.microsoft.com/office/powerpoint/2010/main" val="42304374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Outline</a:t>
            </a:r>
            <a:endParaRPr lang="en-US" dirty="0"/>
          </a:p>
        </p:txBody>
      </p:sp>
      <p:sp>
        <p:nvSpPr>
          <p:cNvPr id="3" name="Content Placeholder 2"/>
          <p:cNvSpPr>
            <a:spLocks noGrp="1"/>
          </p:cNvSpPr>
          <p:nvPr>
            <p:ph idx="1"/>
          </p:nvPr>
        </p:nvSpPr>
        <p:spPr/>
        <p:txBody>
          <a:bodyPr/>
          <a:lstStyle/>
          <a:p>
            <a:r>
              <a:rPr lang="en-US" dirty="0">
                <a:solidFill>
                  <a:schemeClr val="bg1">
                    <a:lumMod val="75000"/>
                  </a:schemeClr>
                </a:solidFill>
              </a:rPr>
              <a:t>Sparse code and data</a:t>
            </a:r>
          </a:p>
          <a:p>
            <a:r>
              <a:rPr lang="en-US" dirty="0" smtClean="0">
                <a:solidFill>
                  <a:srgbClr val="BFBFBF"/>
                </a:solidFill>
              </a:rPr>
              <a:t>Intermedia Representation and Code Generation</a:t>
            </a:r>
          </a:p>
          <a:p>
            <a:r>
              <a:rPr lang="en-US" dirty="0" smtClean="0"/>
              <a:t>Evaluation</a:t>
            </a:r>
          </a:p>
        </p:txBody>
      </p:sp>
    </p:spTree>
    <p:extLst>
      <p:ext uri="{BB962C8B-B14F-4D97-AF65-F5344CB8AC3E}">
        <p14:creationId xmlns:p14="http://schemas.microsoft.com/office/powerpoint/2010/main" val="7857856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8200" y="1302653"/>
            <a:ext cx="10336067" cy="5258534"/>
          </a:xfrm>
          <a:prstGeom prst="rect">
            <a:avLst/>
          </a:prstGeom>
        </p:spPr>
      </p:pic>
      <p:sp>
        <p:nvSpPr>
          <p:cNvPr id="5" name="Title 4"/>
          <p:cNvSpPr>
            <a:spLocks noGrp="1"/>
          </p:cNvSpPr>
          <p:nvPr>
            <p:ph type="title"/>
          </p:nvPr>
        </p:nvSpPr>
        <p:spPr/>
        <p:txBody>
          <a:bodyPr>
            <a:normAutofit fontScale="90000"/>
          </a:bodyPr>
          <a:lstStyle/>
          <a:p>
            <a:r>
              <a:rPr lang="en-US" dirty="0"/>
              <a:t>Summary of real-world matrices and higher-order tensors used in experiments.</a:t>
            </a:r>
            <a:r>
              <a:rPr lang="en-US" dirty="0" smtClean="0"/>
              <a:t> </a:t>
            </a:r>
            <a:endParaRPr lang="en-US" dirty="0"/>
          </a:p>
        </p:txBody>
      </p:sp>
    </p:spTree>
    <p:extLst>
      <p:ext uri="{BB962C8B-B14F-4D97-AF65-F5344CB8AC3E}">
        <p14:creationId xmlns:p14="http://schemas.microsoft.com/office/powerpoint/2010/main" val="21401401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b="20738"/>
          <a:stretch/>
        </p:blipFill>
        <p:spPr>
          <a:xfrm>
            <a:off x="838200" y="1494029"/>
            <a:ext cx="5039428" cy="5036311"/>
          </a:xfrm>
          <a:prstGeom prst="rect">
            <a:avLst/>
          </a:prstGeom>
        </p:spPr>
      </p:pic>
      <p:sp>
        <p:nvSpPr>
          <p:cNvPr id="6" name="Title 5"/>
          <p:cNvSpPr>
            <a:spLocks noGrp="1"/>
          </p:cNvSpPr>
          <p:nvPr>
            <p:ph type="title"/>
          </p:nvPr>
        </p:nvSpPr>
        <p:spPr/>
        <p:txBody>
          <a:bodyPr>
            <a:noAutofit/>
          </a:bodyPr>
          <a:lstStyle/>
          <a:p>
            <a:r>
              <a:rPr lang="en-US" altLang="zh-CN" sz="3200" dirty="0" err="1" smtClean="0"/>
              <a:t>SpMV</a:t>
            </a:r>
            <a:r>
              <a:rPr lang="en-US" altLang="zh-CN" sz="3200" dirty="0" smtClean="0"/>
              <a:t> is competitive with hand-optimized implementation</a:t>
            </a:r>
            <a:endParaRPr lang="en-US" sz="3200" dirty="0"/>
          </a:p>
        </p:txBody>
      </p:sp>
      <p:sp>
        <p:nvSpPr>
          <p:cNvPr id="7" name="TextBox 6"/>
          <p:cNvSpPr txBox="1"/>
          <p:nvPr/>
        </p:nvSpPr>
        <p:spPr>
          <a:xfrm>
            <a:off x="6355080" y="1607820"/>
            <a:ext cx="4643322" cy="369332"/>
          </a:xfrm>
          <a:prstGeom prst="rect">
            <a:avLst/>
          </a:prstGeom>
          <a:noFill/>
        </p:spPr>
        <p:txBody>
          <a:bodyPr wrap="none" rtlCol="0">
            <a:spAutoFit/>
          </a:bodyPr>
          <a:lstStyle/>
          <a:p>
            <a:r>
              <a:rPr lang="en-US" dirty="0" smtClean="0"/>
              <a:t>Taco-par: taco emits parallel code with </a:t>
            </a:r>
            <a:r>
              <a:rPr lang="en-US" dirty="0" err="1" smtClean="0"/>
              <a:t>openmp</a:t>
            </a:r>
            <a:endParaRPr lang="en-US" dirty="0"/>
          </a:p>
        </p:txBody>
      </p:sp>
      <p:sp>
        <p:nvSpPr>
          <p:cNvPr id="8" name="TextBox 7"/>
          <p:cNvSpPr txBox="1"/>
          <p:nvPr/>
        </p:nvSpPr>
        <p:spPr>
          <a:xfrm>
            <a:off x="6355080" y="1977152"/>
            <a:ext cx="5437707" cy="369332"/>
          </a:xfrm>
          <a:prstGeom prst="rect">
            <a:avLst/>
          </a:prstGeom>
          <a:noFill/>
        </p:spPr>
        <p:txBody>
          <a:bodyPr wrap="none" rtlCol="0">
            <a:spAutoFit/>
          </a:bodyPr>
          <a:lstStyle/>
          <a:p>
            <a:r>
              <a:rPr lang="en-US" dirty="0" smtClean="0"/>
              <a:t>Execution time is normalized with taco (running serially)</a:t>
            </a:r>
            <a:endParaRPr lang="en-US" dirty="0"/>
          </a:p>
        </p:txBody>
      </p:sp>
      <p:sp>
        <p:nvSpPr>
          <p:cNvPr id="9" name="TextBox 8"/>
          <p:cNvSpPr txBox="1"/>
          <p:nvPr/>
        </p:nvSpPr>
        <p:spPr>
          <a:xfrm>
            <a:off x="6278880" y="5791200"/>
            <a:ext cx="3355855" cy="369332"/>
          </a:xfrm>
          <a:prstGeom prst="rect">
            <a:avLst/>
          </a:prstGeom>
          <a:noFill/>
        </p:spPr>
        <p:txBody>
          <a:bodyPr wrap="none" rtlCol="0">
            <a:spAutoFit/>
          </a:bodyPr>
          <a:lstStyle/>
          <a:p>
            <a:r>
              <a:rPr lang="en-US" dirty="0" smtClean="0"/>
              <a:t>Different applications using </a:t>
            </a:r>
            <a:r>
              <a:rPr lang="en-US" dirty="0" err="1" smtClean="0"/>
              <a:t>SpMV</a:t>
            </a:r>
            <a:endParaRPr lang="en-US" dirty="0"/>
          </a:p>
        </p:txBody>
      </p:sp>
    </p:spTree>
    <p:extLst>
      <p:ext uri="{BB962C8B-B14F-4D97-AF65-F5344CB8AC3E}">
        <p14:creationId xmlns:p14="http://schemas.microsoft.com/office/powerpoint/2010/main" val="18313620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Compound Linear Algebra</a:t>
            </a:r>
            <a:endParaRPr lang="en-US" dirty="0"/>
          </a:p>
        </p:txBody>
      </p:sp>
      <p:pic>
        <p:nvPicPr>
          <p:cNvPr id="3" name="Picture 2"/>
          <p:cNvPicPr>
            <a:picLocks noChangeAspect="1"/>
          </p:cNvPicPr>
          <p:nvPr/>
        </p:nvPicPr>
        <p:blipFill rotWithShape="1">
          <a:blip r:embed="rId2"/>
          <a:srcRect l="327" t="5342" b="48869"/>
          <a:stretch/>
        </p:blipFill>
        <p:spPr>
          <a:xfrm>
            <a:off x="343599" y="1722120"/>
            <a:ext cx="5645721" cy="2819400"/>
          </a:xfrm>
          <a:prstGeom prst="rect">
            <a:avLst/>
          </a:prstGeom>
        </p:spPr>
      </p:pic>
      <p:pic>
        <p:nvPicPr>
          <p:cNvPr id="4" name="Picture 3"/>
          <p:cNvPicPr>
            <a:picLocks noChangeAspect="1"/>
          </p:cNvPicPr>
          <p:nvPr/>
        </p:nvPicPr>
        <p:blipFill rotWithShape="1">
          <a:blip r:embed="rId2"/>
          <a:srcRect l="999" t="53358" r="-672" b="853"/>
          <a:stretch/>
        </p:blipFill>
        <p:spPr>
          <a:xfrm>
            <a:off x="6096000" y="1851660"/>
            <a:ext cx="5645721" cy="2819400"/>
          </a:xfrm>
          <a:prstGeom prst="rect">
            <a:avLst/>
          </a:prstGeom>
        </p:spPr>
      </p:pic>
      <p:pic>
        <p:nvPicPr>
          <p:cNvPr id="5" name="Picture 4"/>
          <p:cNvPicPr>
            <a:picLocks noChangeAspect="1"/>
          </p:cNvPicPr>
          <p:nvPr/>
        </p:nvPicPr>
        <p:blipFill>
          <a:blip r:embed="rId3"/>
          <a:stretch>
            <a:fillRect/>
          </a:stretch>
        </p:blipFill>
        <p:spPr>
          <a:xfrm>
            <a:off x="3018995" y="5012600"/>
            <a:ext cx="6154009" cy="371527"/>
          </a:xfrm>
          <a:prstGeom prst="rect">
            <a:avLst/>
          </a:prstGeom>
        </p:spPr>
      </p:pic>
    </p:spTree>
    <p:extLst>
      <p:ext uri="{BB962C8B-B14F-4D97-AF65-F5344CB8AC3E}">
        <p14:creationId xmlns:p14="http://schemas.microsoft.com/office/powerpoint/2010/main" val="42358522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SDDMM </a:t>
            </a:r>
            <a:r>
              <a:rPr lang="en-US" altLang="zh-CN" dirty="0" smtClean="0"/>
              <a:t>must be computed in a single kernel</a:t>
            </a:r>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2362200" y="1889760"/>
                <a:ext cx="154798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m:t>
                      </m:r>
                      <m:r>
                        <a:rPr lang="en-US" b="0" i="1" smtClean="0">
                          <a:latin typeface="Cambria Math" panose="02040503050406030204" pitchFamily="18" charset="0"/>
                        </a:rPr>
                        <m:t>𝐶𝐷</m:t>
                      </m:r>
                      <m:r>
                        <a:rPr lang="en-US" b="0" i="1" smtClean="0">
                          <a:latin typeface="Cambria Math" panose="02040503050406030204" pitchFamily="18" charset="0"/>
                        </a:rPr>
                        <m:t>)</m:t>
                      </m:r>
                    </m:oMath>
                  </m:oMathPara>
                </a14:m>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2362200" y="1889760"/>
                <a:ext cx="1547988" cy="369332"/>
              </a:xfrm>
              <a:prstGeom prst="rect">
                <a:avLst/>
              </a:prstGeom>
              <a:blipFill>
                <a:blip r:embed="rId2"/>
                <a:stretch>
                  <a:fillRect b="-11475"/>
                </a:stretch>
              </a:blipFill>
            </p:spPr>
            <p:txBody>
              <a:bodyPr/>
              <a:lstStyle/>
              <a:p>
                <a:r>
                  <a:rPr lang="en-US">
                    <a:noFill/>
                  </a:rPr>
                  <a:t> </a:t>
                </a:r>
              </a:p>
            </p:txBody>
          </p:sp>
        </mc:Fallback>
      </mc:AlternateContent>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saturation sat="0"/>
                    </a14:imgEffect>
                  </a14:imgLayer>
                </a14:imgProps>
              </a:ext>
            </a:extLst>
          </a:blip>
          <a:stretch>
            <a:fillRect/>
          </a:stretch>
        </p:blipFill>
        <p:spPr>
          <a:xfrm>
            <a:off x="604427" y="2519113"/>
            <a:ext cx="5877745" cy="3572374"/>
          </a:xfrm>
          <a:prstGeom prst="rect">
            <a:avLst/>
          </a:prstGeom>
        </p:spPr>
      </p:pic>
      <p:pic>
        <p:nvPicPr>
          <p:cNvPr id="5" name="Picture 4"/>
          <p:cNvPicPr>
            <a:picLocks noChangeAspect="1"/>
          </p:cNvPicPr>
          <p:nvPr/>
        </p:nvPicPr>
        <p:blipFill>
          <a:blip r:embed="rId5"/>
          <a:stretch>
            <a:fillRect/>
          </a:stretch>
        </p:blipFill>
        <p:spPr>
          <a:xfrm>
            <a:off x="6811934" y="1814165"/>
            <a:ext cx="4953691" cy="4277322"/>
          </a:xfrm>
          <a:prstGeom prst="rect">
            <a:avLst/>
          </a:prstGeom>
        </p:spPr>
      </p:pic>
      <p:pic>
        <p:nvPicPr>
          <p:cNvPr id="6" name="Picture 5"/>
          <p:cNvPicPr>
            <a:picLocks noChangeAspect="1"/>
          </p:cNvPicPr>
          <p:nvPr/>
        </p:nvPicPr>
        <p:blipFill rotWithShape="1">
          <a:blip r:embed="rId6"/>
          <a:srcRect t="1" r="79710" b="-2984"/>
          <a:stretch/>
        </p:blipFill>
        <p:spPr>
          <a:xfrm>
            <a:off x="6922491" y="6135444"/>
            <a:ext cx="811809" cy="608256"/>
          </a:xfrm>
          <a:prstGeom prst="rect">
            <a:avLst/>
          </a:prstGeom>
        </p:spPr>
      </p:pic>
      <p:pic>
        <p:nvPicPr>
          <p:cNvPr id="7" name="Picture 6"/>
          <p:cNvPicPr>
            <a:picLocks noChangeAspect="1"/>
          </p:cNvPicPr>
          <p:nvPr/>
        </p:nvPicPr>
        <p:blipFill rotWithShape="1">
          <a:blip r:embed="rId6"/>
          <a:srcRect l="56286" t="1" r="862" b="-2984"/>
          <a:stretch/>
        </p:blipFill>
        <p:spPr>
          <a:xfrm>
            <a:off x="7734300" y="6135444"/>
            <a:ext cx="1714500" cy="608256"/>
          </a:xfrm>
          <a:prstGeom prst="rect">
            <a:avLst/>
          </a:prstGeom>
        </p:spPr>
      </p:pic>
    </p:spTree>
    <p:extLst>
      <p:ext uri="{BB962C8B-B14F-4D97-AF65-F5344CB8AC3E}">
        <p14:creationId xmlns:p14="http://schemas.microsoft.com/office/powerpoint/2010/main" val="275331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Tensor Algebra Compiler Library and Tool</a:t>
            </a:r>
            <a:endParaRPr lang="en-US" dirty="0"/>
          </a:p>
        </p:txBody>
      </p:sp>
      <p:sp>
        <p:nvSpPr>
          <p:cNvPr id="3" name="TextBox 2"/>
          <p:cNvSpPr txBox="1"/>
          <p:nvPr/>
        </p:nvSpPr>
        <p:spPr>
          <a:xfrm>
            <a:off x="939851" y="1389888"/>
            <a:ext cx="2865208" cy="523220"/>
          </a:xfrm>
          <a:prstGeom prst="rect">
            <a:avLst/>
          </a:prstGeom>
          <a:noFill/>
        </p:spPr>
        <p:txBody>
          <a:bodyPr wrap="none" rtlCol="0">
            <a:spAutoFit/>
          </a:bodyPr>
          <a:lstStyle/>
          <a:p>
            <a:r>
              <a:rPr lang="en-US" sz="2800" dirty="0" smtClean="0"/>
              <a:t>C++ Tensor Library</a:t>
            </a:r>
            <a:endParaRPr lang="en-US" sz="2800" dirty="0"/>
          </a:p>
        </p:txBody>
      </p:sp>
      <p:pic>
        <p:nvPicPr>
          <p:cNvPr id="4" name="Picture 3"/>
          <p:cNvPicPr>
            <a:picLocks noChangeAspect="1"/>
          </p:cNvPicPr>
          <p:nvPr/>
        </p:nvPicPr>
        <p:blipFill>
          <a:blip r:embed="rId2"/>
          <a:stretch>
            <a:fillRect/>
          </a:stretch>
        </p:blipFill>
        <p:spPr>
          <a:xfrm>
            <a:off x="939851" y="1974068"/>
            <a:ext cx="3820058" cy="4477375"/>
          </a:xfrm>
          <a:prstGeom prst="rect">
            <a:avLst/>
          </a:prstGeom>
        </p:spPr>
      </p:pic>
      <p:sp>
        <p:nvSpPr>
          <p:cNvPr id="5" name="TextBox 4"/>
          <p:cNvSpPr txBox="1"/>
          <p:nvPr/>
        </p:nvSpPr>
        <p:spPr>
          <a:xfrm>
            <a:off x="5397551" y="1389888"/>
            <a:ext cx="3539943" cy="523220"/>
          </a:xfrm>
          <a:prstGeom prst="rect">
            <a:avLst/>
          </a:prstGeom>
          <a:noFill/>
        </p:spPr>
        <p:txBody>
          <a:bodyPr wrap="none" rtlCol="0">
            <a:spAutoFit/>
          </a:bodyPr>
          <a:lstStyle/>
          <a:p>
            <a:r>
              <a:rPr lang="en-US" sz="2800" dirty="0" smtClean="0">
                <a:hlinkClick r:id="rId3"/>
              </a:rPr>
              <a:t>Online Code Generator</a:t>
            </a:r>
            <a:endParaRPr lang="en-US" sz="2800" dirty="0"/>
          </a:p>
        </p:txBody>
      </p:sp>
      <p:pic>
        <p:nvPicPr>
          <p:cNvPr id="8" name="Picture 7"/>
          <p:cNvPicPr>
            <a:picLocks noChangeAspect="1"/>
          </p:cNvPicPr>
          <p:nvPr/>
        </p:nvPicPr>
        <p:blipFill>
          <a:blip r:embed="rId4"/>
          <a:stretch>
            <a:fillRect/>
          </a:stretch>
        </p:blipFill>
        <p:spPr>
          <a:xfrm>
            <a:off x="4818112" y="2012173"/>
            <a:ext cx="6291848" cy="4439270"/>
          </a:xfrm>
          <a:prstGeom prst="rect">
            <a:avLst/>
          </a:prstGeom>
        </p:spPr>
      </p:pic>
    </p:spTree>
    <p:extLst>
      <p:ext uri="{BB962C8B-B14F-4D97-AF65-F5344CB8AC3E}">
        <p14:creationId xmlns:p14="http://schemas.microsoft.com/office/powerpoint/2010/main" val="5750065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1024</TotalTime>
  <Words>1290</Words>
  <Application>Microsoft Office PowerPoint</Application>
  <PresentationFormat>Widescreen</PresentationFormat>
  <Paragraphs>850</Paragraphs>
  <Slides>31</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等线</vt:lpstr>
      <vt:lpstr>等线 Light</vt:lpstr>
      <vt:lpstr>Arial</vt:lpstr>
      <vt:lpstr>Calibri</vt:lpstr>
      <vt:lpstr>Calibri Light</vt:lpstr>
      <vt:lpstr>Cambria Math</vt:lpstr>
      <vt:lpstr>Consolas</vt:lpstr>
      <vt:lpstr>Wingdings</vt:lpstr>
      <vt:lpstr>Office Theme</vt:lpstr>
      <vt:lpstr>The Tensor Algebra Compiler</vt:lpstr>
      <vt:lpstr>Why we need a Tensor Algebra Compiler</vt:lpstr>
      <vt:lpstr>Outline</vt:lpstr>
      <vt:lpstr>Tensor-vector multiplication example</vt:lpstr>
      <vt:lpstr>Tensor-vector multiplication example</vt:lpstr>
      <vt:lpstr>Tensor-vector multiplication example</vt:lpstr>
      <vt:lpstr>Dense storage formats</vt:lpstr>
      <vt:lpstr>Dense storage formats</vt:lpstr>
      <vt:lpstr>Dense storage formats</vt:lpstr>
      <vt:lpstr>Outline</vt:lpstr>
      <vt:lpstr>The Tensor Algebra Compiler(taco)</vt:lpstr>
      <vt:lpstr>Sparse iteration spaces and iteration Graphs</vt:lpstr>
      <vt:lpstr>Sparse iteration spaces and iteration Graphs</vt:lpstr>
      <vt:lpstr>Sparse iteration spaces and iteration Graphs</vt:lpstr>
      <vt:lpstr>Sparse iteration spaces and iteration Graphs</vt:lpstr>
      <vt:lpstr>Sparse iteration spaces and iteration Graphs</vt:lpstr>
      <vt:lpstr>Sparse iteration spaces and iteration Graphs</vt:lpstr>
      <vt:lpstr>Example of Iteration Graph</vt:lpstr>
      <vt:lpstr>Code Generation from iteration Graph</vt:lpstr>
      <vt:lpstr>Merge Lattice for a Conjunction</vt:lpstr>
      <vt:lpstr>Merge Lattice for a Conjunction</vt:lpstr>
      <vt:lpstr>Merge Lattice for a Disjunction</vt:lpstr>
      <vt:lpstr>Merge Lattice for a Disjunction</vt:lpstr>
      <vt:lpstr>Merge Lattice for a Compound Expression</vt:lpstr>
      <vt:lpstr>Merge Lattice for a Compound Expression</vt:lpstr>
      <vt:lpstr>Outline</vt:lpstr>
      <vt:lpstr>Summary of real-world matrices and higher-order tensors used in experiments. </vt:lpstr>
      <vt:lpstr>SpMV is competitive with hand-optimized implementation</vt:lpstr>
      <vt:lpstr>Compound Linear Algebra</vt:lpstr>
      <vt:lpstr>SDDMM must be computed in a single kernel</vt:lpstr>
      <vt:lpstr>Tensor Algebra Compiler Library and Tool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Tensor  Algebra Compiler</dc:title>
  <dc:creator>Zhang Yuxiang</dc:creator>
  <cp:lastModifiedBy>Zhang Yuxiang</cp:lastModifiedBy>
  <cp:revision>149</cp:revision>
  <dcterms:created xsi:type="dcterms:W3CDTF">2020-09-21T14:09:44Z</dcterms:created>
  <dcterms:modified xsi:type="dcterms:W3CDTF">2020-09-22T07:46:59Z</dcterms:modified>
</cp:coreProperties>
</file>