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192" r:id="rId2"/>
    <p:sldId id="2193" r:id="rId3"/>
    <p:sldId id="2194" r:id="rId4"/>
    <p:sldId id="2195" r:id="rId5"/>
    <p:sldId id="2196" r:id="rId6"/>
    <p:sldId id="2191" r:id="rId7"/>
    <p:sldId id="2197" r:id="rId8"/>
    <p:sldId id="2202" r:id="rId9"/>
    <p:sldId id="2199" r:id="rId10"/>
    <p:sldId id="2200" r:id="rId11"/>
    <p:sldId id="2201" r:id="rId12"/>
    <p:sldId id="2203" r:id="rId13"/>
    <p:sldId id="2204" r:id="rId14"/>
    <p:sldId id="2205" r:id="rId15"/>
    <p:sldId id="2198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131" autoAdjust="0"/>
  </p:normalViewPr>
  <p:slideViewPr>
    <p:cSldViewPr snapToGrid="0">
      <p:cViewPr varScale="1">
        <p:scale>
          <a:sx n="81" d="100"/>
          <a:sy n="81" d="100"/>
        </p:scale>
        <p:origin x="135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1A6913-D0F8-4B63-B8A3-6CA7146A039B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8A28E-0DC7-4CA5-BB75-B5701C3050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61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82772D-CA16-41CD-BFE9-CDB56768C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FEC9FA9-7DD2-4FE1-A3DE-5B97D0C29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E07C91-3222-484A-8133-47AF43A14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93B0BC-FC75-4C03-8B91-376E2AB9A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F10B98-E3E8-41F4-8114-54AB64B76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20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C6E940-7A04-4F2A-81BD-053B06A9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7ACE9D-ED2A-4F65-8537-1B1056EEE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FE04CF-EF39-4931-8476-3556B927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63F741-0669-4DC6-95AF-15EDD74E9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24E645-6090-4248-B40B-2C8BA0AFB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28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AAC450-AAD3-4F5B-B81C-8F599234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AB8E0E-7E86-4F97-987D-94567CD78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EAFFCD-F726-4B4F-BC12-91F8C43D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1180F1-58CD-4683-9EB1-771E0199B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A29EDA-3D9E-46D8-B9B3-10296641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07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025A35-A13D-4876-BB77-114BF52FC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4E0568-03D4-4497-BAF6-FF4AA2F3A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5385A3C-33EB-4D06-B58E-E4DB05088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7CA558-626F-47EE-B96B-EA5B45AA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D45974-9629-4A0F-924C-C2283A00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98EF2E-D01F-435F-9663-FB783858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50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5B62E2-1016-482B-B7F0-36A1513FB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91FB92-D81D-4B9E-B43A-9DE643AF1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11FA1D-C19C-4422-862E-921D1826E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4EF7D5F-5895-494C-80FC-0B30AD02A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4D10E92-E430-4568-A806-AA8917F44F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BD00ABC-050B-4AB4-845D-0BBA17EF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8578899-62DA-420F-89A2-146A565F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0CF680D-1B42-4770-8F02-8820B111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03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29B7DA-A658-4BF0-A175-E1F346FF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F4CB2A5-8BAB-42B1-AE56-E58C6082D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C91644-4927-4D4F-8C8E-340D7D1F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DA8DA7-5A33-4166-9815-A809D1887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2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5D04489-A7EC-4D9A-9970-04956357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9812C8E-2F1B-474B-A5A5-42F55C8D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301A4A-A369-423D-8CE1-F1EBE7C7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404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D3C9BE-7985-4394-947A-0F6646461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6D26B9-BC7F-493C-B315-6702A9B43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7EE0FB-94CA-4FC4-B896-51F0FB7C9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3BFDD6-6C2C-4FB3-9269-901DE83D7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18B4C0-4522-4FCE-B2E2-4B2CBA52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8BDF6D-D0DF-45AF-95D3-A0A66216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66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B4C1C0-D70F-4ACD-8C07-114713418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E7BFD72-E8DC-44CE-B714-441FD3720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C99FCB9-8D5D-4125-B880-5AAE79C22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B36979D-DD5B-415F-9C6B-6BE6667CF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0C427B8-E274-417F-A61A-BA7662A3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E5612-33D0-4046-AC89-961C9282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7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26F4F6-0B96-479A-95F1-F2249C8CD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864C3C-E322-4DC6-80A2-B9991B67F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6BBB80-6708-4744-B121-A0A9E945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823AB9-B8C6-4A70-B24C-6BC53B83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F803A8-255F-40DC-8588-A1E33756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91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BBF19B6-BE36-4352-B7CC-F3669ADD2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9E1AB78-85AD-4003-9000-56C390869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407BAD-FDB8-4E0D-A089-29DA8E88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6A2D83-C244-4B2F-AADB-FA243F3F7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A09B82-7A94-4D85-91BD-B0AD58CFC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667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802764"/>
            <a:ext cx="11136976" cy="5553587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58775"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875" indent="-27813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7005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5780" indent="-228600" algn="l" defTabSz="898525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576880166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9C43CBC-9A9D-42DE-B768-537C754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D3FD9B-1434-4B3C-8506-53A04F22B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0098A2-8897-4415-9C00-ABCCED91B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BD13D-1DCD-44EB-98D8-748C720B102E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8450B3-53C9-4978-9CE6-0FA8B8D5A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7FDBE1-0E9B-49B7-834A-9BA48CBA7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F9142-F4CD-4316-8510-F980D4B367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80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D67F04F-4A8C-CF27-222D-F0950E9C2DA6}"/>
              </a:ext>
            </a:extLst>
          </p:cNvPr>
          <p:cNvSpPr txBox="1"/>
          <p:nvPr/>
        </p:nvSpPr>
        <p:spPr>
          <a:xfrm>
            <a:off x="979032" y="3059668"/>
            <a:ext cx="1043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Efficient LLM Inference: Bandwidth, Compute, Synchronization, and Capacity are all you need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613A4BC-3E7F-6912-B61F-89F2A1AAAE42}"/>
              </a:ext>
            </a:extLst>
          </p:cNvPr>
          <p:cNvSpPr txBox="1"/>
          <p:nvPr/>
        </p:nvSpPr>
        <p:spPr>
          <a:xfrm>
            <a:off x="4943659" y="3899456"/>
            <a:ext cx="284885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作者：</a:t>
            </a:r>
            <a:br>
              <a:rPr lang="en-US" altLang="zh-CN" dirty="0"/>
            </a:br>
            <a:r>
              <a:rPr lang="en-US" altLang="zh-CN" dirty="0"/>
              <a:t>Michael Davies</a:t>
            </a:r>
          </a:p>
          <a:p>
            <a:r>
              <a:rPr lang="en-US" altLang="zh-CN" dirty="0"/>
              <a:t>Neal </a:t>
            </a:r>
            <a:r>
              <a:rPr lang="en-US" altLang="zh-CN" dirty="0" err="1"/>
              <a:t>Crago</a:t>
            </a:r>
            <a:endParaRPr lang="en-US" altLang="zh-CN" dirty="0"/>
          </a:p>
          <a:p>
            <a:r>
              <a:rPr lang="en-US" altLang="zh-CN" dirty="0"/>
              <a:t>Karthikeyan </a:t>
            </a:r>
            <a:r>
              <a:rPr lang="en-US" altLang="zh-CN" dirty="0" err="1"/>
              <a:t>Sankaralingam</a:t>
            </a:r>
            <a:endParaRPr lang="en-US" altLang="zh-CN" dirty="0"/>
          </a:p>
          <a:p>
            <a:r>
              <a:rPr lang="en-US" altLang="zh-CN" dirty="0"/>
              <a:t>Christos </a:t>
            </a:r>
            <a:r>
              <a:rPr lang="en-US" altLang="zh-CN" dirty="0" err="1"/>
              <a:t>Kozyrakis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NVIDIA Research</a:t>
            </a:r>
          </a:p>
          <a:p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AC823CE-FF0D-6B6D-1871-EDFA9F163CA3}"/>
              </a:ext>
            </a:extLst>
          </p:cNvPr>
          <p:cNvSpPr txBox="1"/>
          <p:nvPr/>
        </p:nvSpPr>
        <p:spPr>
          <a:xfrm>
            <a:off x="10459555" y="6207780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分享人</a:t>
            </a:r>
            <a:r>
              <a:rPr lang="en-US" altLang="zh-CN" dirty="0"/>
              <a:t>:</a:t>
            </a:r>
            <a:r>
              <a:rPr lang="zh-CN" altLang="en-US" dirty="0"/>
              <a:t>向红静</a:t>
            </a:r>
            <a:endParaRPr lang="en-US" altLang="zh-CN" dirty="0"/>
          </a:p>
          <a:p>
            <a:r>
              <a:rPr lang="en-US" altLang="zh-CN" dirty="0"/>
              <a:t>2025.9.18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5990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38BCA33-7D35-3977-0628-2A6B530A03BC}"/>
              </a:ext>
            </a:extLst>
          </p:cNvPr>
          <p:cNvSpPr txBox="1"/>
          <p:nvPr/>
        </p:nvSpPr>
        <p:spPr>
          <a:xfrm>
            <a:off x="575734" y="1268361"/>
            <a:ext cx="10530349" cy="3275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大语言模型在训练和推理过程中需要巨大的计算资源，理解其性能极限对于硬件设计、算法演进以及部署优化至关重要。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以往的研究，例如针对专用硬件加速器的实证测量，虽能提供特定硬件配置和模型实现的建议，但在揭示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推理性能的基本硬件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方面存在不足。</a:t>
            </a:r>
          </a:p>
        </p:txBody>
      </p:sp>
    </p:spTree>
    <p:extLst>
      <p:ext uri="{BB962C8B-B14F-4D97-AF65-F5344CB8AC3E}">
        <p14:creationId xmlns:p14="http://schemas.microsoft.com/office/powerpoint/2010/main" val="12936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C32F0B5-C897-F5E2-8DC4-D411291FA94D}"/>
              </a:ext>
            </a:extLst>
          </p:cNvPr>
          <p:cNvSpPr txBox="1"/>
          <p:nvPr/>
        </p:nvSpPr>
        <p:spPr>
          <a:xfrm>
            <a:off x="575734" y="914399"/>
            <a:ext cx="10530349" cy="5352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主要贡献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提出了硬件无关的性能模型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LIMINAL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Inference Memory - bandwidth And Latency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），重点关注自回归解码过程中，内存带宽、内存容量、计算容量以及芯片内部和分布式系统间同步开销所带来的核心瓶颈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基于自回归解码过程，提炼出五个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推理不容妥协的事实：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内存容量是首要挑战。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内存带宽是次要挑战。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同步是隐形闸门。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系统效率反映了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推理的成本与能耗经济性。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算法突破为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改善的必要。</a:t>
            </a:r>
          </a:p>
        </p:txBody>
      </p:sp>
    </p:spTree>
    <p:extLst>
      <p:ext uri="{BB962C8B-B14F-4D97-AF65-F5344CB8AC3E}">
        <p14:creationId xmlns:p14="http://schemas.microsoft.com/office/powerpoint/2010/main" val="64318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58E1C47-46DD-6765-5D5D-AC5F37360FE8}"/>
              </a:ext>
            </a:extLst>
          </p:cNvPr>
          <p:cNvSpPr txBox="1"/>
          <p:nvPr/>
        </p:nvSpPr>
        <p:spPr>
          <a:xfrm>
            <a:off x="575734" y="860240"/>
            <a:ext cx="10530349" cy="20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理论建模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应用层抽象：总操作数、总数据量、机器配置参数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性能模型核心组件：计算延迟、内存传输延迟、暴露延迟（包含同步延迟）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17B94C-CB98-D438-35F3-33830D5E3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4" y="3333320"/>
            <a:ext cx="8160651" cy="266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9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7F861DC-6860-9674-66BD-E9D64C46D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4" y="1049729"/>
            <a:ext cx="9037812" cy="25041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6B55FE0-FF6C-5453-49D3-B58C30CE1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14" y="4037833"/>
            <a:ext cx="8672052" cy="24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10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6C11D5-A664-8BE9-3166-12F15B92A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4" y="1242451"/>
            <a:ext cx="9031912" cy="286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8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B3984C4-D69E-5ADB-7F2D-D5702D64C12B}"/>
              </a:ext>
            </a:extLst>
          </p:cNvPr>
          <p:cNvSpPr txBox="1"/>
          <p:nvPr/>
        </p:nvSpPr>
        <p:spPr>
          <a:xfrm>
            <a:off x="575734" y="679866"/>
            <a:ext cx="10530349" cy="11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评估方法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D6A214-0B7B-70E6-49C7-E1E763DA5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137" y="1165525"/>
            <a:ext cx="8247298" cy="200075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9D6DD78-3FFB-57E1-024D-F699E628CAAA}"/>
              </a:ext>
            </a:extLst>
          </p:cNvPr>
          <p:cNvSpPr txBox="1"/>
          <p:nvPr/>
        </p:nvSpPr>
        <p:spPr>
          <a:xfrm>
            <a:off x="575734" y="161730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硬件配置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10D06E8-2D3A-C345-A0EA-40766E412232}"/>
              </a:ext>
            </a:extLst>
          </p:cNvPr>
          <p:cNvSpPr txBox="1"/>
          <p:nvPr/>
        </p:nvSpPr>
        <p:spPr>
          <a:xfrm>
            <a:off x="575734" y="392655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应用参数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F298EC-2970-94C0-6A95-283E6F5CBB10}"/>
              </a:ext>
            </a:extLst>
          </p:cNvPr>
          <p:cNvSpPr txBox="1"/>
          <p:nvPr/>
        </p:nvSpPr>
        <p:spPr>
          <a:xfrm>
            <a:off x="575734" y="565176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评估指标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46F003E-3B71-3825-BECE-2FAD8AEC0FFF}"/>
              </a:ext>
            </a:extLst>
          </p:cNvPr>
          <p:cNvSpPr txBox="1"/>
          <p:nvPr/>
        </p:nvSpPr>
        <p:spPr>
          <a:xfrm>
            <a:off x="2395137" y="3597975"/>
            <a:ext cx="5931432" cy="12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model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Llama - 70B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Llama - 405B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Deepseek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- V3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context length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1k-128k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batch size: 1-64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75C6B14-4F99-07CD-22C9-6A781B072F50}"/>
              </a:ext>
            </a:extLst>
          </p:cNvPr>
          <p:cNvSpPr txBox="1"/>
          <p:nvPr/>
        </p:nvSpPr>
        <p:spPr>
          <a:xfrm>
            <a:off x="2395137" y="5152597"/>
            <a:ext cx="9700091" cy="17054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用户吞吐量（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UTPS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）：决定用户响应速度，反映单个用户在单位时间内获得的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token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数量。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系统吞吐量（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STPS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）：系统服务多个用户时的总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token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吞吐量，通常决定了收入生成量，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是衡量系统整体处理能力的重要指标。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系统吞吐量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瓦（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STPS/W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）：衡量功耗，可近似反映成本，体现系统的能源效率和成本效益。</a:t>
            </a:r>
          </a:p>
        </p:txBody>
      </p:sp>
    </p:spTree>
    <p:extLst>
      <p:ext uri="{BB962C8B-B14F-4D97-AF65-F5344CB8AC3E}">
        <p14:creationId xmlns:p14="http://schemas.microsoft.com/office/powerpoint/2010/main" val="303050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92AABB3-C2D0-A313-A151-AC1F126F345F}"/>
              </a:ext>
            </a:extLst>
          </p:cNvPr>
          <p:cNvSpPr txBox="1"/>
          <p:nvPr/>
        </p:nvSpPr>
        <p:spPr>
          <a:xfrm>
            <a:off x="575734" y="825910"/>
            <a:ext cx="10530349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评估结果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005533-2899-194C-6D46-F471EC4E8560}"/>
              </a:ext>
            </a:extLst>
          </p:cNvPr>
          <p:cNvSpPr txBox="1"/>
          <p:nvPr/>
        </p:nvSpPr>
        <p:spPr>
          <a:xfrm>
            <a:off x="575734" y="185239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内存需求与算术强度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B344B3-FC36-0407-4482-8D8A2E81B12D}"/>
              </a:ext>
            </a:extLst>
          </p:cNvPr>
          <p:cNvSpPr txBox="1"/>
          <p:nvPr/>
        </p:nvSpPr>
        <p:spPr>
          <a:xfrm>
            <a:off x="676372" y="3933519"/>
            <a:ext cx="1115696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Llama3 – 405B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在长上下文（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context length = 64k+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），单用户（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batch size = 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）下所需内存规模在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300-600GB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在长上下文（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context length = 64k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），多用户（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batch size = 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）下所需内存规模在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881GB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在长上下文（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context length = 128k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），多用户（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batch size = 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）下所需内存规模在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1.4TB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在较大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batch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batch size = 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）下，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Llama3 – 405B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算术强度为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40.57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DeepseekV3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算术强度为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89.83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内存是主要瓶颈。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78812E-538C-32DC-A531-2A1435878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892" y="1569896"/>
            <a:ext cx="7940124" cy="26353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76F5ADE-50C2-DD7E-D79B-051656D5E745}"/>
              </a:ext>
            </a:extLst>
          </p:cNvPr>
          <p:cNvSpPr txBox="1"/>
          <p:nvPr/>
        </p:nvSpPr>
        <p:spPr>
          <a:xfrm>
            <a:off x="676372" y="6032090"/>
            <a:ext cx="1020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：为支持超高参数模型（如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Llama3 - 405B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DeepSeekV3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推理系统至少需要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629GB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内存；若要同时服务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个用户，内存需求分别增至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1.4TB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762GB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77661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B446C5E-5527-46D4-C7C8-641CC91DFAEA}"/>
              </a:ext>
            </a:extLst>
          </p:cNvPr>
          <p:cNvSpPr txBox="1"/>
          <p:nvPr/>
        </p:nvSpPr>
        <p:spPr>
          <a:xfrm>
            <a:off x="575734" y="11680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扩展效益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A272DFB-7646-C841-40C0-662C136AA7E8}"/>
              </a:ext>
            </a:extLst>
          </p:cNvPr>
          <p:cNvSpPr txBox="1"/>
          <p:nvPr/>
        </p:nvSpPr>
        <p:spPr>
          <a:xfrm>
            <a:off x="575734" y="4750919"/>
            <a:ext cx="819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随着系统规模扩大，内存容量和内存带宽增加，用户和系统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token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吞吐量增加。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82F259-1119-BAB7-6727-2B6164BE4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962" y="1168072"/>
            <a:ext cx="8008039" cy="352703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855E663-027E-75B1-6F1C-387E92DD2820}"/>
              </a:ext>
            </a:extLst>
          </p:cNvPr>
          <p:cNvSpPr txBox="1"/>
          <p:nvPr/>
        </p:nvSpPr>
        <p:spPr>
          <a:xfrm>
            <a:off x="575734" y="5222294"/>
            <a:ext cx="11405096" cy="144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：使用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xPU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芯片，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HBM3e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内存技术的系统，在所有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个模型上都能轻松达到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600 UTPS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的目标。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：但基于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HBM3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的硬件无法在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Llama3 - 405B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DeepseekV3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等大型模型的大上下文推理中达到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1000 UTPS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：具有大内存容量的系统能够服务大型模型，同时提高小型和大型模型的系统吞吐量。</a:t>
            </a:r>
          </a:p>
        </p:txBody>
      </p:sp>
    </p:spTree>
    <p:extLst>
      <p:ext uri="{BB962C8B-B14F-4D97-AF65-F5344CB8AC3E}">
        <p14:creationId xmlns:p14="http://schemas.microsoft.com/office/powerpoint/2010/main" val="173144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D09692-5FBE-6147-F4A5-20BFDBBF7035}"/>
              </a:ext>
            </a:extLst>
          </p:cNvPr>
          <p:cNvSpPr txBox="1"/>
          <p:nvPr/>
        </p:nvSpPr>
        <p:spPr>
          <a:xfrm>
            <a:off x="495546" y="12506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内存带宽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72E209A-5040-29FB-C4CE-1014AFCF7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089" y="991296"/>
            <a:ext cx="8129917" cy="265872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FC016EE-A199-5BCA-0EF7-FB9637162844}"/>
              </a:ext>
            </a:extLst>
          </p:cNvPr>
          <p:cNvSpPr txBox="1"/>
          <p:nvPr/>
        </p:nvSpPr>
        <p:spPr>
          <a:xfrm>
            <a:off x="672527" y="4135448"/>
            <a:ext cx="10165026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内存带宽提升带来的性能提升呈现渐近曲线。初期提升迅速，随着带宽不断增加，工作负载中暴露的通信延迟部分占比逐渐增大，导致性能提升逐渐放缓。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893DE0-2E51-E03E-997A-FEE861D5CC4F}"/>
              </a:ext>
            </a:extLst>
          </p:cNvPr>
          <p:cNvSpPr txBox="1"/>
          <p:nvPr/>
        </p:nvSpPr>
        <p:spPr>
          <a:xfrm>
            <a:off x="672527" y="5519144"/>
            <a:ext cx="10754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：将带宽在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HBM3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现有水平基础上翻倍，能显著提高用户吞吐量；但超过这一范围后，由于同步延迟的影响增大，性能提升效果会逐渐减弱。</a:t>
            </a:r>
          </a:p>
        </p:txBody>
      </p:sp>
    </p:spTree>
    <p:extLst>
      <p:ext uri="{BB962C8B-B14F-4D97-AF65-F5344CB8AC3E}">
        <p14:creationId xmlns:p14="http://schemas.microsoft.com/office/powerpoint/2010/main" val="3006747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B8D7E33-3C44-26D0-46E7-133C13F076C1}"/>
              </a:ext>
            </a:extLst>
          </p:cNvPr>
          <p:cNvSpPr txBox="1"/>
          <p:nvPr/>
        </p:nvSpPr>
        <p:spPr>
          <a:xfrm>
            <a:off x="575734" y="107368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同步与通信延迟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1C6DBBD-2569-271C-0276-5977D74B7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56" y="1604072"/>
            <a:ext cx="9329746" cy="283814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9E01DC1-FC39-C679-C2CC-2284F3B5511B}"/>
              </a:ext>
            </a:extLst>
          </p:cNvPr>
          <p:cNvSpPr txBox="1"/>
          <p:nvPr/>
        </p:nvSpPr>
        <p:spPr>
          <a:xfrm>
            <a:off x="575734" y="4678189"/>
            <a:ext cx="9645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将同步延迟降低到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2.5µs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以下，能显著提高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UTPS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。而且，随着内存带宽增加（从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HBM3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 DRAM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再到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SRAM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），降低同步延迟带来的相对性能提升更为显著。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1D2B74-B6BB-2F82-62C9-1EC64D81A496}"/>
              </a:ext>
            </a:extLst>
          </p:cNvPr>
          <p:cNvSpPr txBox="1"/>
          <p:nvPr/>
        </p:nvSpPr>
        <p:spPr>
          <a:xfrm>
            <a:off x="575734" y="5651580"/>
            <a:ext cx="1049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：当内存带宽达到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HBM3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的一个数量级以上时，同步延迟成为影响性能的首要因素。通过极致的工程设计，在多达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个芯片上实现低延迟同步，能大幅提高用户吞吐量。</a:t>
            </a:r>
          </a:p>
        </p:txBody>
      </p:sp>
    </p:spTree>
    <p:extLst>
      <p:ext uri="{BB962C8B-B14F-4D97-AF65-F5344CB8AC3E}">
        <p14:creationId xmlns:p14="http://schemas.microsoft.com/office/powerpoint/2010/main" val="3065750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C538EBD-8952-9A0C-F842-4CA33944B91D}"/>
              </a:ext>
            </a:extLst>
          </p:cNvPr>
          <p:cNvSpPr txBox="1"/>
          <p:nvPr/>
        </p:nvSpPr>
        <p:spPr>
          <a:xfrm>
            <a:off x="575734" y="109138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成本效率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F4A98C-0F17-EEB6-8713-714AED8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730" y="1091381"/>
            <a:ext cx="7908621" cy="326786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A9A26C-4135-0A7D-BCA0-8E3682A5C3DD}"/>
              </a:ext>
            </a:extLst>
          </p:cNvPr>
          <p:cNvSpPr txBox="1"/>
          <p:nvPr/>
        </p:nvSpPr>
        <p:spPr>
          <a:xfrm>
            <a:off x="996991" y="4837471"/>
            <a:ext cx="10084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增加</a:t>
            </a:r>
            <a:r>
              <a:rPr lang="en-US" altLang="zh-CN" dirty="0"/>
              <a:t>batch</a:t>
            </a:r>
            <a:r>
              <a:rPr lang="zh-CN" altLang="en-US" dirty="0"/>
              <a:t>能通过权重复用带来极高的效率，且在小上下文下效率更高（</a:t>
            </a:r>
            <a:r>
              <a:rPr lang="en-US" altLang="zh-CN" dirty="0" err="1"/>
              <a:t>kv</a:t>
            </a:r>
            <a:r>
              <a:rPr lang="en-US" altLang="zh-CN" dirty="0"/>
              <a:t> cache</a:t>
            </a:r>
            <a:r>
              <a:rPr lang="zh-CN" altLang="en-US" dirty="0"/>
              <a:t>消耗占比更少）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FA25D5-8F59-3A6A-7C42-E5F36157B21B}"/>
              </a:ext>
            </a:extLst>
          </p:cNvPr>
          <p:cNvSpPr txBox="1"/>
          <p:nvPr/>
        </p:nvSpPr>
        <p:spPr>
          <a:xfrm>
            <a:off x="771273" y="5542444"/>
            <a:ext cx="10536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解码中实现高硬件效率的关键在于最大化复用性，这对模型架构、上下文长度和用户延迟要求高度敏感。虽然增加密集模型中的权重复用（在小模型短上下文下尤为显著）和稀疏（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MoE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）模型中的专家利用率能带来显著的效率提升，但这些优势会因上下文长度增加而大幅减弱。</a:t>
            </a:r>
          </a:p>
        </p:txBody>
      </p:sp>
    </p:spTree>
    <p:extLst>
      <p:ext uri="{BB962C8B-B14F-4D97-AF65-F5344CB8AC3E}">
        <p14:creationId xmlns:p14="http://schemas.microsoft.com/office/powerpoint/2010/main" val="936581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6879FFF-6869-CB57-DC4D-405631B34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969" y="862207"/>
            <a:ext cx="6925843" cy="308377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0EBD4A9-6468-F744-F34B-AADA4952E532}"/>
              </a:ext>
            </a:extLst>
          </p:cNvPr>
          <p:cNvSpPr txBox="1"/>
          <p:nvPr/>
        </p:nvSpPr>
        <p:spPr>
          <a:xfrm>
            <a:off x="766918" y="4324227"/>
            <a:ext cx="10217682" cy="248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：模型异构性客观存在，不同模型对硬件的带宽、容量和同步需求不同，硬件必须具备灵活性以支持多种模型需求。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DRAM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兼具容量和带宽优势，且能组织成更大规模的芯片组，在单一系统中满足不同模型、不同上下文长度以及不同用户体验与能效权衡的需求方面，具有很强的吸引力。提高密度和带宽的内存技术是最具发展潜力的方向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关键发现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：要实现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10000 TPS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的目标，必须结合算法改进，以实现更高并行性、更低容量需求和更少计算量。硬件的灵活性能够很好地适应算法的这种协同演进。</a:t>
            </a:r>
          </a:p>
        </p:txBody>
      </p:sp>
    </p:spTree>
    <p:extLst>
      <p:ext uri="{BB962C8B-B14F-4D97-AF65-F5344CB8AC3E}">
        <p14:creationId xmlns:p14="http://schemas.microsoft.com/office/powerpoint/2010/main" val="2220732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D8C7564-2052-E122-936F-540D2D1B7EBF}"/>
              </a:ext>
            </a:extLst>
          </p:cNvPr>
          <p:cNvSpPr txBox="1"/>
          <p:nvPr/>
        </p:nvSpPr>
        <p:spPr>
          <a:xfrm>
            <a:off x="575734" y="1126777"/>
            <a:ext cx="5517857" cy="253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基于评估结果回顾五个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推理不容妥协的事实：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内存容量是首要挑战。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内存带宽是次要挑战。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同步是隐形闸门。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系统效率反映了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推理的成本与能耗经济性。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算法突破为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改善的必要。</a:t>
            </a:r>
          </a:p>
        </p:txBody>
      </p:sp>
    </p:spTree>
    <p:extLst>
      <p:ext uri="{BB962C8B-B14F-4D97-AF65-F5344CB8AC3E}">
        <p14:creationId xmlns:p14="http://schemas.microsoft.com/office/powerpoint/2010/main" val="1983453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2DEF291-FDBB-E015-96F6-62B5B7EEB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DD9117-9E74-1B87-B943-E34EABAD02DA}"/>
              </a:ext>
            </a:extLst>
          </p:cNvPr>
          <p:cNvSpPr txBox="1"/>
          <p:nvPr/>
        </p:nvSpPr>
        <p:spPr>
          <a:xfrm>
            <a:off x="513246" y="1191669"/>
            <a:ext cx="11261867" cy="382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局限性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理想化内存访问和预取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：现实系统的内存缓存大小有限且数据预取机制不完善，可能导致内存停顿并降低性能。但由于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推理的内存访问模式可预测且规律，研究假设能实现近乎完美的预取，从而忽略内存访问延迟，聚焦于内存带宽（无论是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DRAM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SRAM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）带来的基本限制。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忽略硬件细节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模型抽象掉了许多硬件特定细节，如张量和标量引擎的微架构流水线组织、指令调度、内存控制器设计、互连拓扑和交换机设计等。尽管这些设计因素会影响实际系统性能，但相较于内存带宽、计算容量和同步带来的基本限制，其影响处于次要地位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未考虑软件开销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：现实系统中存在显著的软件开销，如操作系统干扰、驱动程序开销和运行时库开销。该模型未明确计入这些开销，但在典型的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服务场景中，可通过底层优化消除大部分软件开销，若需考虑，可增加一个额外的暴露延迟项。</a:t>
            </a:r>
          </a:p>
        </p:txBody>
      </p:sp>
    </p:spTree>
    <p:extLst>
      <p:ext uri="{BB962C8B-B14F-4D97-AF65-F5344CB8AC3E}">
        <p14:creationId xmlns:p14="http://schemas.microsoft.com/office/powerpoint/2010/main" val="3626250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1303</Words>
  <Application>Microsoft Office PowerPoint</Application>
  <PresentationFormat>宽屏</PresentationFormat>
  <Paragraphs>77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等线 Light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pi mole</cp:lastModifiedBy>
  <cp:revision>46</cp:revision>
  <dcterms:created xsi:type="dcterms:W3CDTF">2025-06-17T11:16:18Z</dcterms:created>
  <dcterms:modified xsi:type="dcterms:W3CDTF">2025-09-18T06:34:24Z</dcterms:modified>
</cp:coreProperties>
</file>