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9"/>
  </p:notesMasterIdLst>
  <p:handoutMasterIdLst>
    <p:handoutMasterId r:id="rId20"/>
  </p:handoutMasterIdLst>
  <p:sldIdLst>
    <p:sldId id="256" r:id="rId5"/>
    <p:sldId id="2091" r:id="rId6"/>
    <p:sldId id="2092" r:id="rId7"/>
    <p:sldId id="2094" r:id="rId8"/>
    <p:sldId id="2093" r:id="rId9"/>
    <p:sldId id="2095" r:id="rId10"/>
    <p:sldId id="2096" r:id="rId11"/>
    <p:sldId id="2097" r:id="rId12"/>
    <p:sldId id="2098" r:id="rId13"/>
    <p:sldId id="2099" r:id="rId14"/>
    <p:sldId id="2100" r:id="rId15"/>
    <p:sldId id="2101" r:id="rId16"/>
    <p:sldId id="2102" r:id="rId17"/>
    <p:sldId id="2103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AC" id="{A418E449-1DB3-442B-A54F-66F68D266F40}">
          <p14:sldIdLst>
            <p14:sldId id="256"/>
            <p14:sldId id="2091"/>
            <p14:sldId id="2092"/>
            <p14:sldId id="2094"/>
            <p14:sldId id="2093"/>
            <p14:sldId id="2095"/>
            <p14:sldId id="2096"/>
            <p14:sldId id="2097"/>
            <p14:sldId id="2098"/>
            <p14:sldId id="2099"/>
            <p14:sldId id="2100"/>
            <p14:sldId id="2101"/>
            <p14:sldId id="2102"/>
            <p14:sldId id="210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金宝 陈" initials="金宝" lastIdx="2" clrIdx="0">
    <p:extLst>
      <p:ext uri="{19B8F6BF-5375-455C-9EA6-DF929625EA0E}">
        <p15:presenceInfo xmlns:p15="http://schemas.microsoft.com/office/powerpoint/2012/main" userId="1f6f57c11e81be68" providerId="Windows Live"/>
      </p:ext>
    </p:extLst>
  </p:cmAuthor>
  <p:cmAuthor id="2" name="伯尧 丁" initials="伯尧" lastIdx="1" clrIdx="1">
    <p:extLst>
      <p:ext uri="{19B8F6BF-5375-455C-9EA6-DF929625EA0E}">
        <p15:presenceInfo xmlns:p15="http://schemas.microsoft.com/office/powerpoint/2012/main" userId="S::via@mail.ustc.edu.cn::86706a6a-cdaa-42d0-b31c-255ab0f7d779" providerId="AD"/>
      </p:ext>
    </p:extLst>
  </p:cmAuthor>
  <p:cmAuthor id="3" name="伯尧" initials="伯尧" lastIdx="1" clrIdx="2">
    <p:extLst>
      <p:ext uri="{19B8F6BF-5375-455C-9EA6-DF929625EA0E}">
        <p15:presenceInfo xmlns:p15="http://schemas.microsoft.com/office/powerpoint/2012/main" userId="伯尧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F4F"/>
    <a:srgbClr val="017C7C"/>
    <a:srgbClr val="FFFFFF"/>
    <a:srgbClr val="005AD2"/>
    <a:srgbClr val="FFCD81"/>
    <a:srgbClr val="E0862D"/>
    <a:srgbClr val="FF9966"/>
    <a:srgbClr val="FF9900"/>
    <a:srgbClr val="0000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2" autoAdjust="0"/>
    <p:restoredTop sz="89675" autoAdjust="0"/>
  </p:normalViewPr>
  <p:slideViewPr>
    <p:cSldViewPr snapToGrid="0">
      <p:cViewPr>
        <p:scale>
          <a:sx n="125" d="100"/>
          <a:sy n="125" d="100"/>
        </p:scale>
        <p:origin x="552" y="4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-2379"/>
    </p:cViewPr>
  </p:sorterViewPr>
  <p:notesViewPr>
    <p:cSldViewPr snapToGrid="0">
      <p:cViewPr varScale="1">
        <p:scale>
          <a:sx n="45" d="100"/>
          <a:sy n="45" d="100"/>
        </p:scale>
        <p:origin x="2853" y="1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0EA3A2D3-497C-4D96-B478-101FEA707E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54E6500-37DF-425C-8301-B15CB84A2D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A5C20-3F50-4DAE-943D-CD53DBCBAA3D}" type="datetimeFigureOut">
              <a:rPr lang="zh-CN" altLang="en-US" smtClean="0"/>
              <a:t>2025/10/23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99BD2FA-822D-4C66-9CB4-12D1A713AFF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3D2DF6B-8D25-45BF-A209-DF20AB53F6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A5F07-8097-4A13-BA67-E5C993D678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35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D07E4-5D68-4B7F-A722-60E841C9157D}" type="datetimeFigureOut">
              <a:rPr lang="zh-CN" altLang="en-US" smtClean="0"/>
              <a:t>2025/10/23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86C54-E433-40A3-AB15-65C634352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708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414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493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80FA4-1E10-6AFD-4D1D-71F6090E4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12F8AEF-8D61-6996-2E9B-0992BC29CB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676DB33-A922-BED4-B61B-79D90B0B61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B79591-3F8A-1099-EED4-6EFEB54788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38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B1798-182F-AE01-E0B0-6711A7C77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2A687BF-6D86-CF55-8314-E03209663A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064ABF7-9F8F-EC7B-60D4-9AF589867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A984B7-0D28-55C2-D8E6-96F3AFD7B5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274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048F-128C-9671-A5BD-FE23F5263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254AFF9-309D-554D-8F6B-6D2D693B19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E9813E7-13C2-148E-D123-2601111C9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F559D1-7837-AEE4-8FF4-9F46FE965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422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C4A9C-D215-79C8-214C-FADA10FF7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6E201AE-F8EC-7A12-D548-BA2E85A13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16E5F80-0198-5408-5B2E-753F6CA4B1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66ADFA-4298-F0F2-0DE6-F5CD93C87E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107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82656-6B4E-DB9B-2AE9-A8764B160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33C0A71-EAD0-C5F6-DC3F-D67C26CEAF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D730D8B-B453-B899-60DB-3E34BB92BC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74CE7B-3823-9EB1-2960-99CF84F847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042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625C-5F50-2F1E-2640-F4B33BD1C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85776CE-870D-5EFF-A4A0-BF101C108C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AE6CDC8-210E-98DF-6D98-B99399E672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21A322-6CF8-6498-7B7A-FC0C8E9B3C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919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EFA68-3AC0-F1B5-F0E7-7106F6418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6EC8F7E-EA5B-56FA-2D64-625A29853B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336D315-F715-8392-ADED-89BD6D93C1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A403FD-3180-1F43-3699-4C126F02C4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5905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2B871-1A46-066D-3414-00318AF6B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F73538B-4812-C594-E213-B5E4F1170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04D2FC0-509A-362B-180F-FA72147871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297CE2-82A4-C9E5-5A5D-EC4A6915B8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89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F57F0-8EB5-B6ED-7365-01FBCD4F8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02F5383-D9D7-F7A1-E014-6A70C9CAA0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D984EBA-7EAF-B875-7311-215E60F6F1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CBD0E9-C60B-58BA-C306-18EF3D1E06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95121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8B06D-2810-1213-5A59-AAF41D9DF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4D9F399-10F8-926D-9517-FFD2747A33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F53248A-6CD8-49F5-20D5-7A5DD5388C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744CB3-FC45-AD9E-271B-287FC71542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9479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8B0DE-1E88-F9E4-D8C7-8F24F2332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30347DC-B78C-74D9-9E02-A353C03B5A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702BE12-4D0C-C2B8-7603-36BE4F3578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757FDD-A5D7-0910-4542-FDF80C59AE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09506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919C8-5624-0CB8-3A98-AA6AF85B9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E3456B1-0A79-E4F2-5366-97EED750EF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27B938D-C618-8007-10D7-797EA4C93F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5770DA-1A66-FB93-5BFD-740D2BF0BC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6C54-E433-40A3-AB15-65C634352AC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084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56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361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4" name="文本占位符 10"/>
          <p:cNvSpPr>
            <a:spLocks noGrp="1"/>
          </p:cNvSpPr>
          <p:nvPr>
            <p:ph type="body" sz="quarter" idx="13"/>
          </p:nvPr>
        </p:nvSpPr>
        <p:spPr>
          <a:xfrm>
            <a:off x="3141665" y="2555632"/>
            <a:ext cx="6002337" cy="1617907"/>
          </a:xfrm>
        </p:spPr>
        <p:txBody>
          <a:bodyPr>
            <a:normAutofit/>
          </a:bodyPr>
          <a:lstStyle>
            <a:lvl1pPr marL="0" indent="0" algn="ctr">
              <a:buNone/>
              <a:defRPr sz="4050">
                <a:solidFill>
                  <a:schemeClr val="accent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91607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85CBF31C-82FA-469A-AA59-957D24D5FB5F}"/>
              </a:ext>
            </a:extLst>
          </p:cNvPr>
          <p:cNvSpPr txBox="1">
            <a:spLocks/>
          </p:cNvSpPr>
          <p:nvPr userDrawn="1"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01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 userDrawn="1"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85CBF31C-82FA-469A-AA59-957D24D5FB5F}"/>
              </a:ext>
            </a:extLst>
          </p:cNvPr>
          <p:cNvSpPr txBox="1">
            <a:spLocks/>
          </p:cNvSpPr>
          <p:nvPr userDrawn="1"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5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EFA7716-3E90-47A6-B362-91D7C62DD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sp>
        <p:nvSpPr>
          <p:cNvPr id="18" name="图形 11">
            <a:extLst>
              <a:ext uri="{FF2B5EF4-FFF2-40B4-BE49-F238E27FC236}">
                <a16:creationId xmlns:a16="http://schemas.microsoft.com/office/drawing/2014/main" id="{BE9E4818-BBF0-4362-8E19-49F4806401F5}"/>
              </a:ext>
            </a:extLst>
          </p:cNvPr>
          <p:cNvSpPr>
            <a:spLocks noChangeAspect="1"/>
          </p:cNvSpPr>
          <p:nvPr userDrawn="1"/>
        </p:nvSpPr>
        <p:spPr>
          <a:xfrm>
            <a:off x="2324027" y="2391132"/>
            <a:ext cx="1979999" cy="2160000"/>
          </a:xfrm>
          <a:custGeom>
            <a:avLst/>
            <a:gdLst>
              <a:gd name="connsiteX0" fmla="*/ 0 w 1638300"/>
              <a:gd name="connsiteY0" fmla="*/ 526733 h 1852612"/>
              <a:gd name="connsiteX1" fmla="*/ 0 w 1638300"/>
              <a:gd name="connsiteY1" fmla="*/ 1325880 h 1852612"/>
              <a:gd name="connsiteX2" fmla="*/ 63818 w 1638300"/>
              <a:gd name="connsiteY2" fmla="*/ 1436370 h 1852612"/>
              <a:gd name="connsiteX3" fmla="*/ 755333 w 1638300"/>
              <a:gd name="connsiteY3" fmla="*/ 1835468 h 1852612"/>
              <a:gd name="connsiteX4" fmla="*/ 882968 w 1638300"/>
              <a:gd name="connsiteY4" fmla="*/ 1835468 h 1852612"/>
              <a:gd name="connsiteX5" fmla="*/ 1574483 w 1638300"/>
              <a:gd name="connsiteY5" fmla="*/ 1436370 h 1852612"/>
              <a:gd name="connsiteX6" fmla="*/ 1638300 w 1638300"/>
              <a:gd name="connsiteY6" fmla="*/ 1325880 h 1852612"/>
              <a:gd name="connsiteX7" fmla="*/ 1638300 w 1638300"/>
              <a:gd name="connsiteY7" fmla="*/ 526733 h 1852612"/>
              <a:gd name="connsiteX8" fmla="*/ 1574483 w 1638300"/>
              <a:gd name="connsiteY8" fmla="*/ 416243 h 1852612"/>
              <a:gd name="connsiteX9" fmla="*/ 882968 w 1638300"/>
              <a:gd name="connsiteY9" fmla="*/ 17145 h 1852612"/>
              <a:gd name="connsiteX10" fmla="*/ 755333 w 1638300"/>
              <a:gd name="connsiteY10" fmla="*/ 17145 h 1852612"/>
              <a:gd name="connsiteX11" fmla="*/ 63818 w 1638300"/>
              <a:gd name="connsiteY11" fmla="*/ 416243 h 1852612"/>
              <a:gd name="connsiteX12" fmla="*/ 0 w 1638300"/>
              <a:gd name="connsiteY12" fmla="*/ 526733 h 1852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38300" h="1852612">
                <a:moveTo>
                  <a:pt x="0" y="526733"/>
                </a:moveTo>
                <a:lnTo>
                  <a:pt x="0" y="1325880"/>
                </a:lnTo>
                <a:cubicBezTo>
                  <a:pt x="0" y="1371600"/>
                  <a:pt x="23813" y="1413510"/>
                  <a:pt x="63818" y="1436370"/>
                </a:cubicBezTo>
                <a:lnTo>
                  <a:pt x="755333" y="1835468"/>
                </a:lnTo>
                <a:cubicBezTo>
                  <a:pt x="794385" y="1858328"/>
                  <a:pt x="842963" y="1858328"/>
                  <a:pt x="882968" y="1835468"/>
                </a:cubicBezTo>
                <a:lnTo>
                  <a:pt x="1574483" y="1436370"/>
                </a:lnTo>
                <a:cubicBezTo>
                  <a:pt x="1613535" y="1413510"/>
                  <a:pt x="1638300" y="1371600"/>
                  <a:pt x="1638300" y="1325880"/>
                </a:cubicBezTo>
                <a:lnTo>
                  <a:pt x="1638300" y="526733"/>
                </a:lnTo>
                <a:cubicBezTo>
                  <a:pt x="1638300" y="481013"/>
                  <a:pt x="1614488" y="439103"/>
                  <a:pt x="1574483" y="416243"/>
                </a:cubicBezTo>
                <a:lnTo>
                  <a:pt x="882968" y="17145"/>
                </a:lnTo>
                <a:cubicBezTo>
                  <a:pt x="843915" y="-5715"/>
                  <a:pt x="795338" y="-5715"/>
                  <a:pt x="755333" y="17145"/>
                </a:cubicBezTo>
                <a:lnTo>
                  <a:pt x="63818" y="416243"/>
                </a:lnTo>
                <a:cubicBezTo>
                  <a:pt x="23813" y="439103"/>
                  <a:pt x="0" y="481013"/>
                  <a:pt x="0" y="526733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80000"/>
                </a:schemeClr>
              </a:gs>
              <a:gs pos="100000">
                <a:schemeClr val="tx2">
                  <a:alpha val="70000"/>
                </a:schemeClr>
              </a:gs>
            </a:gsLst>
            <a:lin ang="16200000" scaled="1"/>
          </a:gradFill>
          <a:ln w="38100">
            <a:noFill/>
          </a:ln>
          <a:effectLst>
            <a:outerShdw blurRad="381000" dist="508000" dir="5400000" sx="80000" sy="80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: 圆角 15">
            <a:extLst>
              <a:ext uri="{FF2B5EF4-FFF2-40B4-BE49-F238E27FC236}">
                <a16:creationId xmlns:a16="http://schemas.microsoft.com/office/drawing/2014/main" id="{E9B5547D-0CDC-47B8-B8E8-A105CF04A438}"/>
              </a:ext>
            </a:extLst>
          </p:cNvPr>
          <p:cNvSpPr/>
          <p:nvPr userDrawn="1"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AAC6C52-6AD6-45C4-8F7B-834C445ACCD3}"/>
              </a:ext>
            </a:extLst>
          </p:cNvPr>
          <p:cNvSpPr txBox="1"/>
          <p:nvPr userDrawn="1"/>
        </p:nvSpPr>
        <p:spPr>
          <a:xfrm>
            <a:off x="3002459" y="2949078"/>
            <a:ext cx="623139" cy="89825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>
              <a:spcAft>
                <a:spcPts val="400"/>
              </a:spcAft>
              <a:buClr>
                <a:schemeClr val="accent1"/>
              </a:buClr>
              <a:buSzPct val="70000"/>
            </a:pPr>
            <a:r>
              <a:rPr kumimoji="1" lang="zh-CN" altLang="en-US" sz="2600" b="1" kern="1000" baseline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汇 报</a:t>
            </a:r>
            <a:endParaRPr kumimoji="1" lang="en-US" altLang="zh-CN" sz="2600" b="1" kern="1000" baseline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spcAft>
                <a:spcPts val="400"/>
              </a:spcAft>
              <a:buClr>
                <a:schemeClr val="accent1"/>
              </a:buClr>
              <a:buSzPct val="70000"/>
            </a:pPr>
            <a:r>
              <a:rPr kumimoji="1" lang="zh-CN" altLang="en-US" sz="2600" b="1" kern="1000" baseline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提 纲</a:t>
            </a:r>
            <a:endParaRPr kumimoji="1" lang="en-US" sz="2600" b="1" kern="1000" baseline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FDC183A-DB32-42C5-9258-803A0908EA7C}"/>
              </a:ext>
            </a:extLst>
          </p:cNvPr>
          <p:cNvSpPr txBox="1"/>
          <p:nvPr userDrawn="1"/>
        </p:nvSpPr>
        <p:spPr>
          <a:xfrm>
            <a:off x="2872422" y="3862880"/>
            <a:ext cx="883210" cy="1964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>
              <a:spcAft>
                <a:spcPts val="600"/>
              </a:spcAft>
              <a:buClr>
                <a:schemeClr val="accent1"/>
              </a:buClr>
              <a:buSzPct val="70000"/>
            </a:pPr>
            <a:r>
              <a:rPr kumimoji="1" lang="en-US" altLang="zh-CN" sz="11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  <a:endParaRPr kumimoji="1" lang="en-US" sz="11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3644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091F53CB-A772-2B03-E1D9-E1EE3AB8A74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9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面向生成式推荐模型的计算优化</a:t>
            </a:r>
            <a:endParaRPr lang="zh-CN" altLang="en-US" kern="0" dirty="0">
              <a:ln>
                <a:prstDash val="solid"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Footer Placeholder 4"/>
          <p:cNvSpPr txBox="1">
            <a:spLocks/>
          </p:cNvSpPr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S4Plus-Opt</a:t>
            </a:r>
            <a:endParaRPr lang="zh-CN" altLang="en-US" dirty="0"/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C9B2138D-9384-5B5A-AFC5-FB0D210AD360}"/>
              </a:ext>
            </a:extLst>
          </p:cNvPr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A5CBBE3A-C417-1D10-A1B0-47EC01F7D35D}"/>
              </a:ext>
            </a:extLst>
          </p:cNvPr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765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C6FA940-B835-F2D7-452C-4967C4958DCA}"/>
              </a:ext>
            </a:extLst>
          </p:cNvPr>
          <p:cNvSpPr>
            <a:spLocks/>
          </p:cNvSpPr>
          <p:nvPr userDrawn="1"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536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XX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YY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量子比特穿梭架构的编译优化探索</a:t>
            </a:r>
            <a:endParaRPr lang="zh-CN" altLang="en-US" kern="0" dirty="0">
              <a:ln>
                <a:prstDash val="solid"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74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70" r:id="rId3"/>
    <p:sldLayoutId id="2147483668" r:id="rId4"/>
    <p:sldLayoutId id="2147483669" r:id="rId5"/>
    <p:sldLayoutId id="2147483664" r:id="rId6"/>
    <p:sldLayoutId id="2147483665" r:id="rId7"/>
    <p:sldLayoutId id="2147483666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">
          <p15:clr>
            <a:srgbClr val="F26B43"/>
          </p15:clr>
        </p15:guide>
        <p15:guide id="2" orient="horz" pos="472">
          <p15:clr>
            <a:srgbClr val="F26B43"/>
          </p15:clr>
        </p15:guide>
        <p15:guide id="3" orient="horz" pos="4104">
          <p15:clr>
            <a:srgbClr val="F26B43"/>
          </p15:clr>
        </p15:guide>
        <p15:guide id="4" orient="horz" pos="40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2AD304C-14EE-F3F5-FC39-EEF6BF58BE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09" y="515462"/>
            <a:ext cx="3506728" cy="587376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EF78E4C4-F54F-FBD9-FE26-62AE79C21F98}"/>
              </a:ext>
            </a:extLst>
          </p:cNvPr>
          <p:cNvGrpSpPr/>
          <p:nvPr/>
        </p:nvGrpSpPr>
        <p:grpSpPr>
          <a:xfrm>
            <a:off x="914400" y="1774937"/>
            <a:ext cx="10369088" cy="2103788"/>
            <a:chOff x="195650" y="1662077"/>
            <a:chExt cx="8757673" cy="2720727"/>
          </a:xfrm>
        </p:grpSpPr>
        <p:sp>
          <p:nvSpPr>
            <p:cNvPr id="4" name="矩形: 圆角 4">
              <a:extLst>
                <a:ext uri="{FF2B5EF4-FFF2-40B4-BE49-F238E27FC236}">
                  <a16:creationId xmlns:a16="http://schemas.microsoft.com/office/drawing/2014/main" id="{26A1ED65-DF51-0766-92F7-E769C2F7DD30}"/>
                </a:ext>
              </a:extLst>
            </p:cNvPr>
            <p:cNvSpPr/>
            <p:nvPr/>
          </p:nvSpPr>
          <p:spPr>
            <a:xfrm>
              <a:off x="195650" y="1758251"/>
              <a:ext cx="8757673" cy="2388182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chemeClr val="tx1"/>
                  </a:solidFill>
                </a:rPr>
                <a:t>Accelerating Large Language Models through Partially Linear Feed-Forward  Network</a:t>
              </a:r>
              <a:endParaRPr lang="zh-CN" altLang="en-US" sz="4000" dirty="0"/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91E2103F-DD9F-1585-CF2D-BAD5C2757E7A}"/>
                </a:ext>
              </a:extLst>
            </p:cNvPr>
            <p:cNvGrpSpPr/>
            <p:nvPr/>
          </p:nvGrpSpPr>
          <p:grpSpPr>
            <a:xfrm>
              <a:off x="612374" y="1662077"/>
              <a:ext cx="7933234" cy="2720727"/>
              <a:chOff x="248638" y="1529234"/>
              <a:chExt cx="7933234" cy="2720727"/>
            </a:xfrm>
          </p:grpSpPr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E8A9B276-55C3-E6D9-790E-80B01CFCC6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8638" y="1529234"/>
                <a:ext cx="7905403" cy="0"/>
              </a:xfrm>
              <a:prstGeom prst="line">
                <a:avLst/>
              </a:prstGeom>
              <a:gradFill>
                <a:gsLst>
                  <a:gs pos="88000">
                    <a:srgbClr val="FFFFFF">
                      <a:alpha val="0"/>
                    </a:srgbClr>
                  </a:gs>
                  <a:gs pos="69000">
                    <a:schemeClr val="bg1"/>
                  </a:gs>
                </a:gsLst>
                <a:lin ang="1800000" scaled="0"/>
              </a:gradFill>
              <a:ln w="25400">
                <a:gradFill flip="none" rotWithShape="1">
                  <a:gsLst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/>
                    </a:gs>
                  </a:gsLst>
                  <a:lin ang="1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0A038931-0229-1709-2132-D9F3EB0787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6469" y="4249961"/>
                <a:ext cx="7905403" cy="0"/>
              </a:xfrm>
              <a:prstGeom prst="line">
                <a:avLst/>
              </a:prstGeom>
              <a:gradFill>
                <a:gsLst>
                  <a:gs pos="88000">
                    <a:srgbClr val="FFFFFF">
                      <a:alpha val="0"/>
                    </a:srgbClr>
                  </a:gs>
                  <a:gs pos="69000">
                    <a:schemeClr val="bg1"/>
                  </a:gs>
                </a:gsLst>
                <a:lin ang="1800000" scaled="0"/>
              </a:gradFill>
              <a:ln w="25400">
                <a:gradFill flip="none" rotWithShape="1">
                  <a:gsLst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/>
                    </a:gs>
                  </a:gsLst>
                  <a:lin ang="1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F382F42-608A-EAA6-9F4C-4774583C76D1}"/>
              </a:ext>
            </a:extLst>
          </p:cNvPr>
          <p:cNvGrpSpPr/>
          <p:nvPr/>
        </p:nvGrpSpPr>
        <p:grpSpPr>
          <a:xfrm>
            <a:off x="3464821" y="5655939"/>
            <a:ext cx="5190641" cy="630942"/>
            <a:chOff x="2765844" y="4271933"/>
            <a:chExt cx="1391877" cy="1033127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9ECC3D5-6B70-D9FA-065C-315A66C29379}"/>
                </a:ext>
              </a:extLst>
            </p:cNvPr>
            <p:cNvSpPr txBox="1"/>
            <p:nvPr/>
          </p:nvSpPr>
          <p:spPr>
            <a:xfrm flipH="1">
              <a:off x="4157656" y="4607328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defTabSz="914103" eaLnBrk="1" fontAlgn="auto" hangingPunct="1">
                <a:spcBef>
                  <a:spcPts val="0"/>
                </a:spcBef>
                <a:spcAft>
                  <a:spcPts val="600"/>
                </a:spcAft>
              </a:pPr>
              <a:endParaRPr lang="zh-CN" altLang="en-US" b="1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2D7C69F-2430-2989-53EF-D4A3CD448447}"/>
                </a:ext>
              </a:extLst>
            </p:cNvPr>
            <p:cNvSpPr txBox="1"/>
            <p:nvPr/>
          </p:nvSpPr>
          <p:spPr>
            <a:xfrm flipH="1">
              <a:off x="2765844" y="4271933"/>
              <a:ext cx="1355039" cy="103312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914103">
                <a:spcAft>
                  <a:spcPts val="600"/>
                </a:spcAft>
              </a:pPr>
              <a:r>
                <a:rPr lang="zh-CN" altLang="en-US" dirty="0"/>
                <a:t>中国科学技术大学   计算机科学与技术学院</a:t>
              </a:r>
              <a:endParaRPr lang="en-US" altLang="zh-CN" dirty="0"/>
            </a:p>
            <a:p>
              <a:pPr algn="ctr" defTabSz="914103">
                <a:spcAft>
                  <a:spcPts val="600"/>
                </a:spcAft>
              </a:pPr>
              <a:r>
                <a:rPr lang="zh-CN" altLang="en-US" dirty="0"/>
                <a:t>汇报人：刘硕</a:t>
              </a:r>
              <a:endParaRPr lang="en-US" altLang="zh-CN" dirty="0"/>
            </a:p>
          </p:txBody>
        </p:sp>
      </p:grp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04277E4B-2C45-85A2-7AAA-09B830FA50A9}"/>
              </a:ext>
            </a:extLst>
          </p:cNvPr>
          <p:cNvCxnSpPr>
            <a:cxnSpLocks/>
          </p:cNvCxnSpPr>
          <p:nvPr/>
        </p:nvCxnSpPr>
        <p:spPr bwMode="auto">
          <a:xfrm flipV="1">
            <a:off x="1860883" y="5289673"/>
            <a:ext cx="8380800" cy="367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9E58C681-14F4-A6DF-046D-74921F40107B}"/>
              </a:ext>
            </a:extLst>
          </p:cNvPr>
          <p:cNvSpPr txBox="1"/>
          <p:nvPr/>
        </p:nvSpPr>
        <p:spPr>
          <a:xfrm flipH="1">
            <a:off x="4611058" y="6397207"/>
            <a:ext cx="295348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4103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altLang="zh-CN" dirty="0">
                <a:cs typeface="+mn-ea"/>
                <a:sym typeface="+mn-lt"/>
              </a:rPr>
              <a:t>2025.10.23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BED59DDE-4D93-67EB-802B-1913BB54D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7883" y="4025470"/>
            <a:ext cx="9946342" cy="1500609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2B95F079-56B5-D111-7098-0DFE5AC29EAB}"/>
              </a:ext>
            </a:extLst>
          </p:cNvPr>
          <p:cNvSpPr txBox="1"/>
          <p:nvPr/>
        </p:nvSpPr>
        <p:spPr>
          <a:xfrm>
            <a:off x="600635" y="6459071"/>
            <a:ext cx="1420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EuroSys</a:t>
            </a:r>
            <a:r>
              <a:rPr lang="en-US" altLang="zh-CN" dirty="0"/>
              <a:t>’ 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1898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DC90AA8-3DB1-B4AF-D915-CDA9671AC0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问题背景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76CC4DB-37B4-19EC-4DC0-47A4D68BA905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400" dirty="0"/>
                  <a:t> </a:t>
                </a:r>
                <a:r>
                  <a:rPr lang="zh-CN" altLang="en-US" sz="2400" dirty="0"/>
                  <a:t>核心问题：</a:t>
                </a:r>
                <a:endParaRPr lang="en-US" altLang="zh-CN" sz="2400" dirty="0"/>
              </a:p>
              <a:p>
                <a:pPr lvl="1"/>
                <a:r>
                  <a:rPr lang="en-US" altLang="zh-CN" sz="2000" dirty="0"/>
                  <a:t>LLM </a:t>
                </a:r>
                <a:r>
                  <a:rPr lang="zh-CN" altLang="en-US" sz="2000" dirty="0"/>
                  <a:t>模型参数量大</a:t>
                </a:r>
                <a:r>
                  <a:rPr lang="en-US" altLang="zh-CN" sz="2000" dirty="0"/>
                  <a:t>(10~1000</a:t>
                </a:r>
                <a:r>
                  <a:rPr lang="zh-CN" altLang="en-US" sz="2000" dirty="0"/>
                  <a:t>亿</a:t>
                </a:r>
                <a:r>
                  <a:rPr lang="en-US" altLang="zh-CN" sz="2000" dirty="0"/>
                  <a:t>)</a:t>
                </a:r>
                <a:r>
                  <a:rPr lang="zh-CN" altLang="en-US" sz="2000" dirty="0"/>
                  <a:t>，阻碍了高效部署</a:t>
                </a:r>
                <a:endParaRPr lang="en-US" altLang="zh-CN" sz="2000" dirty="0"/>
              </a:p>
              <a:p>
                <a:pPr lvl="1"/>
                <a:r>
                  <a:rPr lang="zh-CN" altLang="en-US" sz="2000" dirty="0"/>
                  <a:t>现有技术路线：</a:t>
                </a:r>
                <a:endParaRPr lang="en-US" altLang="zh-CN" sz="2000" dirty="0"/>
              </a:p>
              <a:p>
                <a:pPr lvl="2"/>
                <a:r>
                  <a:rPr lang="zh-CN" altLang="en-US" sz="1800" dirty="0"/>
                  <a:t>考虑到</a:t>
                </a:r>
                <a:r>
                  <a:rPr lang="en-US" altLang="zh-CN" sz="1800" dirty="0"/>
                  <a:t>FFN </a:t>
                </a:r>
                <a:r>
                  <a:rPr lang="zh-CN" altLang="en-US" sz="1800" dirty="0"/>
                  <a:t>占 </a:t>
                </a:r>
                <a:r>
                  <a:rPr lang="en-US" altLang="zh-CN" sz="1800" dirty="0"/>
                  <a:t>67% ~ 80% </a:t>
                </a:r>
                <a:r>
                  <a:rPr lang="zh-CN" altLang="en-US" sz="1800" dirty="0"/>
                  <a:t>的参数量，主要优化这部分</a:t>
                </a:r>
                <a:endParaRPr lang="en-US" altLang="zh-CN" sz="1800" dirty="0"/>
              </a:p>
              <a:p>
                <a:pPr lvl="2"/>
                <a:r>
                  <a:rPr lang="zh-CN" altLang="en-US" sz="1800" b="1" dirty="0"/>
                  <a:t>剪枝</a:t>
                </a:r>
                <a:r>
                  <a:rPr lang="zh-CN" altLang="en-US" sz="1800" dirty="0"/>
                  <a:t>、</a:t>
                </a:r>
                <a:r>
                  <a:rPr lang="zh-CN" altLang="en-US" sz="1800" b="1" dirty="0"/>
                  <a:t>量化</a:t>
                </a:r>
                <a:r>
                  <a:rPr lang="zh-CN" altLang="en-US" sz="1800" dirty="0"/>
                  <a:t>、知识蒸馏、低秩压缩可以减少参数</a:t>
                </a:r>
                <a:endParaRPr lang="en-US" altLang="zh-CN" sz="1800" dirty="0"/>
              </a:p>
              <a:p>
                <a:pPr lvl="2"/>
                <a:r>
                  <a:rPr lang="zh-CN" altLang="en-US" sz="1800" dirty="0"/>
                  <a:t>高压缩率下会极大损失精度，</a:t>
                </a:r>
                <a:r>
                  <a:rPr lang="en-US" altLang="zh-CN" sz="1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80%</a:t>
                </a:r>
                <a:r>
                  <a:rPr lang="zh-CN" altLang="en-US" sz="1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压缩率 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zh-CN" sz="1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70%</a:t>
                </a:r>
                <a:r>
                  <a:rPr lang="zh-CN" altLang="en-US" sz="1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精度损失</a:t>
                </a:r>
                <a:endParaRPr lang="en-US" altLang="zh-CN" sz="1800" dirty="0"/>
              </a:p>
              <a:p>
                <a:pPr lvl="1"/>
                <a:endParaRPr lang="en-US" altLang="zh-CN" sz="2000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76CC4DB-37B4-19EC-4DC0-47A4D68BA9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blipFill>
                <a:blip r:embed="rId3"/>
                <a:stretch>
                  <a:fillRect l="-766" t="-2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811D2F-8E9C-984A-522C-8309C08E7F4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2</a:t>
            </a:fld>
            <a:endParaRPr 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3937469-2E41-65BB-302B-9022DEC868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 dirty="0"/>
              <a:t>Partially Linear FFN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78E7F28-5867-8591-2976-EBA13948F8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217" y="3552259"/>
            <a:ext cx="4092264" cy="239547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760644E-1824-7092-AE1D-A35CD2123C15}"/>
              </a:ext>
            </a:extLst>
          </p:cNvPr>
          <p:cNvSpPr txBox="1"/>
          <p:nvPr/>
        </p:nvSpPr>
        <p:spPr>
          <a:xfrm>
            <a:off x="741326" y="5968302"/>
            <a:ext cx="4565168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FFN </a:t>
            </a:r>
            <a:r>
              <a:rPr lang="zh-CN" altLang="en-US" dirty="0">
                <a:solidFill>
                  <a:srgbClr val="C00000"/>
                </a:solidFill>
              </a:rPr>
              <a:t>占大部分参数和大部分推理时间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D508937-2271-FE71-8A1C-076B84B8E9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0940" y="3677999"/>
            <a:ext cx="3985216" cy="17298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8AB9E896-0E0C-1EEC-94D3-6D5BC0C16F7A}"/>
              </a:ext>
            </a:extLst>
          </p:cNvPr>
          <p:cNvSpPr txBox="1"/>
          <p:nvPr/>
        </p:nvSpPr>
        <p:spPr>
          <a:xfrm>
            <a:off x="6521483" y="5743419"/>
            <a:ext cx="4565168" cy="408623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</a:rPr>
              <a:t>压缩率大于</a:t>
            </a:r>
            <a:r>
              <a:rPr lang="en-US" altLang="zh-CN" dirty="0">
                <a:solidFill>
                  <a:srgbClr val="C00000"/>
                </a:solidFill>
              </a:rPr>
              <a:t>60%</a:t>
            </a:r>
            <a:r>
              <a:rPr lang="zh-CN" altLang="en-US" dirty="0">
                <a:solidFill>
                  <a:srgbClr val="C00000"/>
                </a:solidFill>
              </a:rPr>
              <a:t>时，精度损失难以接受</a:t>
            </a:r>
          </a:p>
        </p:txBody>
      </p:sp>
    </p:spTree>
    <p:extLst>
      <p:ext uri="{BB962C8B-B14F-4D97-AF65-F5344CB8AC3E}">
        <p14:creationId xmlns:p14="http://schemas.microsoft.com/office/powerpoint/2010/main" val="1667125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67882-CB3A-1079-DB8D-68D01247E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91F481B-0C98-9B4C-4ADF-5AD73272FF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核心动机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955A0B-5847-F7B4-8F9D-D9109808BAD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 </a:t>
            </a:r>
            <a:r>
              <a:rPr lang="zh-CN" altLang="en-US" dirty="0"/>
              <a:t>常量传播 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在推理前，将两个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dense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层的权重折叠成一个，减少参数量和计算量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952A49-5EB4-8172-29F0-5E68378C0D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3</a:t>
            </a:fld>
            <a:endParaRPr 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49B289-5DD9-7C6D-D5DF-064D988DD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 dirty="0"/>
              <a:t>Partially Linear FFN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C5AEF8C-6675-056B-6421-757DBCE7F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73" y="1882675"/>
            <a:ext cx="6884826" cy="293924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192C346-7D22-4B4C-CACA-067BF9348C3E}"/>
                  </a:ext>
                </a:extLst>
              </p:cNvPr>
              <p:cNvSpPr txBox="1"/>
              <p:nvPr/>
            </p:nvSpPr>
            <p:spPr>
              <a:xfrm>
                <a:off x="7318954" y="5174969"/>
                <a:ext cx="4565168" cy="112789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rgbClr val="C00000"/>
                    </a:solidFill>
                  </a:rPr>
                  <a:t>FFN </a:t>
                </a:r>
                <a:r>
                  <a:rPr lang="zh-CN" altLang="en-US" dirty="0">
                    <a:solidFill>
                      <a:srgbClr val="C00000"/>
                    </a:solidFill>
                  </a:rPr>
                  <a:t>网络结构示意</a:t>
                </a:r>
                <a:endParaRPr lang="en-US" altLang="zh-CN" dirty="0">
                  <a:solidFill>
                    <a:srgbClr val="C00000"/>
                  </a:solidFill>
                </a:endParaRPr>
              </a:p>
              <a:p>
                <a:pPr algn="ctr"/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</a:rPr>
                  <a:t>input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1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1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altLang="zh-CN" sz="1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1400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sz="1400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</m:t>
                        </m:r>
                        <m:r>
                          <a:rPr lang="en-US" altLang="zh-CN" sz="1400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</a:rPr>
                  <a:t>, weight 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sz="1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14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1400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sz="1400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altLang="zh-CN" sz="1400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sup>
                    </m:sSup>
                  </m:oMath>
                </a14:m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</a:rPr>
                  <a:t>, weight 2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sz="1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400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1400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sz="1400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US" altLang="zh-CN" sz="1400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altLang="zh-CN" sz="1400" dirty="0">
                  <a:solidFill>
                    <a:srgbClr val="C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𝑜𝑢𝑡</m:t>
                      </m:r>
                      <m:r>
                        <a:rPr lang="en-US" altLang="zh-CN" sz="1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altLang="zh-CN" sz="14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CN" sz="1400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400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altLang="zh-CN" sz="1400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altLang="zh-CN" sz="14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altLang="zh-CN" sz="14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14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1400" i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h</m:t>
                    </m:r>
                  </m:oMath>
                </a14:m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神经元数目，</a:t>
                </a:r>
                <a14:m>
                  <m:oMath xmlns:m="http://schemas.openxmlformats.org/officeDocument/2006/math">
                    <m:r>
                      <a:rPr lang="en-US" altLang="zh-CN" sz="1400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𝑑</m:t>
                    </m:r>
                    <m:r>
                      <a:rPr lang="en-US" altLang="zh-CN" sz="140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 </m:t>
                    </m:r>
                    <m:r>
                      <a:rPr lang="zh-CN" altLang="en-US" sz="1400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嵌入</m:t>
                    </m:r>
                  </m:oMath>
                </a14:m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维度大小</a:t>
                </a:r>
                <a:endParaRPr lang="en-US" altLang="zh-CN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192C346-7D22-4B4C-CACA-067BF9348C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8954" y="5174969"/>
                <a:ext cx="4565168" cy="112789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组合 17">
            <a:extLst>
              <a:ext uri="{FF2B5EF4-FFF2-40B4-BE49-F238E27FC236}">
                <a16:creationId xmlns:a16="http://schemas.microsoft.com/office/drawing/2014/main" id="{224965AA-8D90-8943-08C2-1C31D0598780}"/>
              </a:ext>
            </a:extLst>
          </p:cNvPr>
          <p:cNvGrpSpPr/>
          <p:nvPr/>
        </p:nvGrpSpPr>
        <p:grpSpPr>
          <a:xfrm>
            <a:off x="7821449" y="1669435"/>
            <a:ext cx="3710283" cy="3346787"/>
            <a:chOff x="7821449" y="1669435"/>
            <a:chExt cx="3710283" cy="3346787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86FB6E93-32DE-E907-0A26-820CD73A0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9831"/>
            <a:stretch>
              <a:fillRect/>
            </a:stretch>
          </p:blipFill>
          <p:spPr>
            <a:xfrm>
              <a:off x="7821449" y="1669435"/>
              <a:ext cx="3710283" cy="3346787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52DCD34-B9A9-5F9D-49D2-7400D5890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3293" r="1"/>
            <a:stretch>
              <a:fillRect/>
            </a:stretch>
          </p:blipFill>
          <p:spPr>
            <a:xfrm>
              <a:off x="9534096" y="1767616"/>
              <a:ext cx="244644" cy="253272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67A1052-9BDB-904B-655E-182F2C2D7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3293" r="1"/>
            <a:stretch>
              <a:fillRect/>
            </a:stretch>
          </p:blipFill>
          <p:spPr>
            <a:xfrm>
              <a:off x="9534096" y="2498772"/>
              <a:ext cx="244644" cy="253272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CA36075A-52FC-6160-0048-E4D915899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3293" r="1"/>
            <a:stretch>
              <a:fillRect/>
            </a:stretch>
          </p:blipFill>
          <p:spPr>
            <a:xfrm>
              <a:off x="9534096" y="3229928"/>
              <a:ext cx="244644" cy="253272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1D4B6300-F1A0-87FA-EBB7-00E97AC29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3293" r="1"/>
            <a:stretch>
              <a:fillRect/>
            </a:stretch>
          </p:blipFill>
          <p:spPr>
            <a:xfrm>
              <a:off x="9534096" y="3961085"/>
              <a:ext cx="244644" cy="253272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B6BFF0A-D222-6B95-88E1-D95AB2DFD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3293" r="1"/>
            <a:stretch>
              <a:fillRect/>
            </a:stretch>
          </p:blipFill>
          <p:spPr>
            <a:xfrm>
              <a:off x="11218036" y="2855969"/>
              <a:ext cx="244644" cy="253272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24AE6F2-6355-8376-A902-7E9BA15F3979}"/>
                  </a:ext>
                </a:extLst>
              </p:cNvPr>
              <p:cNvSpPr txBox="1"/>
              <p:nvPr/>
            </p:nvSpPr>
            <p:spPr>
              <a:xfrm>
                <a:off x="211436" y="4961565"/>
                <a:ext cx="6794500" cy="132802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rgbClr val="C00000"/>
                    </a:solidFill>
                  </a:rPr>
                  <a:t>标准 </a:t>
                </a:r>
                <a:r>
                  <a:rPr lang="en-US" altLang="zh-CN" dirty="0">
                    <a:solidFill>
                      <a:srgbClr val="C00000"/>
                    </a:solidFill>
                  </a:rPr>
                  <a:t>FFN: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sSub>
                          <m:sSubPr>
                            <m:ctrlPr>
                              <a:rPr lang="en-US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 dirty="0">
                  <a:solidFill>
                    <a:srgbClr val="C00000"/>
                  </a:solidFill>
                </a:endParaRPr>
              </a:p>
              <a:p>
                <a:pPr algn="ctr"/>
                <a:r>
                  <a:rPr lang="zh-CN" altLang="en-US" dirty="0">
                    <a:solidFill>
                      <a:srgbClr val="C00000"/>
                    </a:solidFill>
                  </a:rPr>
                  <a:t>若激活函数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zh-CN" altLang="en-US" dirty="0">
                    <a:solidFill>
                      <a:srgbClr val="C00000"/>
                    </a:solidFill>
                  </a:rPr>
                  <a:t> 可以用线性函数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altLang="zh-CN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>
                    <a:solidFill>
                      <a:srgbClr val="C00000"/>
                    </a:solidFill>
                  </a:rPr>
                  <a:t>近似</a:t>
                </a:r>
                <a:r>
                  <a:rPr lang="en-US" altLang="zh-CN" dirty="0">
                    <a:solidFill>
                      <a:srgbClr val="C00000"/>
                    </a:solidFill>
                  </a:rPr>
                  <a:t>, </a:t>
                </a:r>
                <a:r>
                  <a:rPr lang="zh-CN" altLang="en-US" dirty="0">
                    <a:solidFill>
                      <a:srgbClr val="C00000"/>
                    </a:solidFill>
                  </a:rPr>
                  <a:t>根据乘法结合率有：</a:t>
                </a:r>
                <a:endParaRPr lang="en-US" altLang="zh-CN" dirty="0">
                  <a:solidFill>
                    <a:srgbClr val="C00000"/>
                  </a:solidFill>
                </a:endParaRPr>
              </a:p>
              <a:p>
                <a:pPr algn="ctr"/>
                <a:r>
                  <a:rPr lang="zh-CN" altLang="en-US" dirty="0">
                    <a:solidFill>
                      <a:srgbClr val="C00000"/>
                    </a:solidFill>
                  </a:rPr>
                  <a:t>简化的 </a:t>
                </a:r>
                <a:r>
                  <a:rPr lang="en-US" altLang="zh-CN" dirty="0">
                    <a:solidFill>
                      <a:srgbClr val="C00000"/>
                    </a:solidFill>
                  </a:rPr>
                  <a:t>FFN</a:t>
                </a:r>
                <a:r>
                  <a:rPr lang="zh-CN" altLang="en-US" dirty="0">
                    <a:solidFill>
                      <a:srgbClr val="C00000"/>
                    </a:solidFill>
                  </a:rPr>
                  <a:t>：</a:t>
                </a:r>
                <a:r>
                  <a:rPr lang="en-US" altLang="zh-CN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acc>
                          <m:accPr>
                            <m:chr m:val="⃗"/>
                            <m:ctrlPr>
                              <a:rPr lang="en-US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sSub>
                          <m:sSubPr>
                            <m:ctrlPr>
                              <a:rPr lang="en-US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sSub>
                      <m:sSub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  <m:acc>
                      <m:accPr>
                        <m:chr m:val="⃗"/>
                        <m:ctrlPr>
                          <a:rPr lang="en-US" altLang="zh-CN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sSub>
                      <m:sSubPr>
                        <m:ctrlP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  <m:sSub>
                      <m:sSubPr>
                        <m:ctrlP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 dirty="0">
                  <a:solidFill>
                    <a:srgbClr val="C00000"/>
                  </a:solidFill>
                </a:endParaRPr>
              </a:p>
              <a:p>
                <a:pPr algn="ctr"/>
                <a:r>
                  <a:rPr lang="zh-CN" altLang="en-US" b="0" dirty="0">
                    <a:solidFill>
                      <a:schemeClr val="bg1">
                        <a:lumMod val="50000"/>
                      </a:schemeClr>
                    </a:solidFill>
                  </a:rPr>
                  <a:t>注</a:t>
                </a:r>
                <a14:m>
                  <m:oMath xmlns:m="http://schemas.openxmlformats.org/officeDocument/2006/math">
                    <m:r>
                      <a:rPr lang="zh-CN" altLang="en-US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：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US" altLang="zh-CN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sup>
                    </m:sSup>
                    <m:r>
                      <a:rPr lang="en-US" altLang="zh-CN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zh-CN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𝑚𝑒𝑚</m:t>
                    </m:r>
                    <m:r>
                      <a:rPr lang="en-US" altLang="zh-CN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𝑠𝑖𝑧𝑒</m:t>
                    </m:r>
                    <m:r>
                      <a:rPr lang="en-US" altLang="zh-CN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≪2</m:t>
                    </m:r>
                    <m:r>
                      <a:rPr lang="en-US" altLang="zh-CN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h𝑑</m:t>
                    </m:r>
                    <m:r>
                      <a:rPr lang="en-US" altLang="zh-CN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altLang="zh-CN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r>
                      <a:rPr lang="en-US" altLang="zh-CN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≈4</m:t>
                    </m:r>
                    <m:r>
                      <a:rPr lang="en-US" altLang="zh-CN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altLang="zh-CN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24AE6F2-6355-8376-A902-7E9BA15F3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436" y="4961565"/>
                <a:ext cx="6794500" cy="1328023"/>
              </a:xfrm>
              <a:prstGeom prst="roundRect">
                <a:avLst/>
              </a:prstGeom>
              <a:blipFill>
                <a:blip r:embed="rId7"/>
                <a:stretch>
                  <a:fillRect t="-429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505D5B24-8209-627C-D17D-84533C592513}"/>
              </a:ext>
            </a:extLst>
          </p:cNvPr>
          <p:cNvCxnSpPr/>
          <p:nvPr/>
        </p:nvCxnSpPr>
        <p:spPr>
          <a:xfrm>
            <a:off x="8074025" y="1882675"/>
            <a:ext cx="8001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9B81889D-DE76-CD7A-6C9B-F9DF38A39CCD}"/>
              </a:ext>
            </a:extLst>
          </p:cNvPr>
          <p:cNvCxnSpPr>
            <a:cxnSpLocks/>
          </p:cNvCxnSpPr>
          <p:nvPr/>
        </p:nvCxnSpPr>
        <p:spPr>
          <a:xfrm flipV="1">
            <a:off x="8074025" y="1882675"/>
            <a:ext cx="800100" cy="6827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AD7835EE-805F-AE72-4CC7-36E57110C218}"/>
              </a:ext>
            </a:extLst>
          </p:cNvPr>
          <p:cNvCxnSpPr>
            <a:cxnSpLocks/>
          </p:cNvCxnSpPr>
          <p:nvPr/>
        </p:nvCxnSpPr>
        <p:spPr>
          <a:xfrm flipV="1">
            <a:off x="8074025" y="1882675"/>
            <a:ext cx="800100" cy="14637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391272AE-470E-96A4-4F72-117C520184EA}"/>
              </a:ext>
            </a:extLst>
          </p:cNvPr>
          <p:cNvCxnSpPr>
            <a:cxnSpLocks/>
          </p:cNvCxnSpPr>
          <p:nvPr/>
        </p:nvCxnSpPr>
        <p:spPr>
          <a:xfrm flipV="1">
            <a:off x="8074025" y="1924050"/>
            <a:ext cx="800100" cy="21367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D215483A-3F60-A2BD-3577-AEDF8E1D665D}"/>
              </a:ext>
            </a:extLst>
          </p:cNvPr>
          <p:cNvCxnSpPr>
            <a:cxnSpLocks/>
          </p:cNvCxnSpPr>
          <p:nvPr/>
        </p:nvCxnSpPr>
        <p:spPr>
          <a:xfrm>
            <a:off x="9194800" y="1882675"/>
            <a:ext cx="304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7789DB15-8F17-F440-076B-4528985BDDF4}"/>
              </a:ext>
            </a:extLst>
          </p:cNvPr>
          <p:cNvCxnSpPr>
            <a:cxnSpLocks/>
          </p:cNvCxnSpPr>
          <p:nvPr/>
        </p:nvCxnSpPr>
        <p:spPr>
          <a:xfrm>
            <a:off x="9813925" y="1882675"/>
            <a:ext cx="768350" cy="10573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6CC1AB6D-9B1A-ED75-6255-B93D006E0C6E}"/>
              </a:ext>
            </a:extLst>
          </p:cNvPr>
          <p:cNvSpPr txBox="1"/>
          <p:nvPr/>
        </p:nvSpPr>
        <p:spPr>
          <a:xfrm>
            <a:off x="10255409" y="1107200"/>
            <a:ext cx="16908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注意：红色部分代表一个神经元，后文会用到神经元的特性</a:t>
            </a:r>
          </a:p>
        </p:txBody>
      </p:sp>
    </p:spTree>
    <p:extLst>
      <p:ext uri="{BB962C8B-B14F-4D97-AF65-F5344CB8AC3E}">
        <p14:creationId xmlns:p14="http://schemas.microsoft.com/office/powerpoint/2010/main" val="4200015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4129E-737E-6D9F-B867-66CF13343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675F1D3D-260C-E57A-EDE6-C9E6C9CF0A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难点与对策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22ADC7-F691-F134-3042-29AEA564E20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 </a:t>
            </a:r>
            <a:r>
              <a:rPr lang="zh-CN" altLang="en-US" dirty="0"/>
              <a:t>难点</a:t>
            </a:r>
            <a:endParaRPr lang="en-US" altLang="zh-CN" dirty="0"/>
          </a:p>
          <a:p>
            <a:pPr lvl="1"/>
            <a:r>
              <a:rPr lang="en-US" altLang="zh-CN" dirty="0"/>
              <a:t>LLM </a:t>
            </a:r>
            <a:r>
              <a:rPr lang="zh-CN" altLang="en-US" dirty="0"/>
              <a:t>中 </a:t>
            </a:r>
            <a:r>
              <a:rPr lang="en-US" altLang="zh-CN" dirty="0"/>
              <a:t>FFN </a:t>
            </a:r>
            <a:r>
              <a:rPr lang="zh-CN" altLang="en-US" dirty="0"/>
              <a:t>层的激活函数很难近似为线性函数</a:t>
            </a:r>
            <a:endParaRPr lang="en-US" altLang="zh-CN" dirty="0"/>
          </a:p>
          <a:p>
            <a:r>
              <a:rPr lang="en-US" altLang="zh-CN" dirty="0"/>
              <a:t> </a:t>
            </a:r>
            <a:r>
              <a:rPr lang="zh-CN" altLang="en-US" dirty="0"/>
              <a:t>对策 </a:t>
            </a:r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利用数值分布规律</a:t>
            </a:r>
            <a:endParaRPr lang="en-US" altLang="zh-CN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1"/>
            <a:r>
              <a:rPr lang="zh-CN" altLang="en-US" dirty="0"/>
              <a:t>规律一：</a:t>
            </a:r>
            <a:r>
              <a:rPr lang="en-US" altLang="zh-CN" dirty="0"/>
              <a:t>Skewed distribution of activation function inputs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B3AB1F-B8E3-2121-6926-08C259D5F8D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4</a:t>
            </a:fld>
            <a:endParaRPr 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644DC8-279A-5981-6CEF-CCF7CC4E2D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 dirty="0"/>
              <a:t>Partially Linear FFN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41FB9AD-3386-370D-2983-7C465BD433DC}"/>
              </a:ext>
            </a:extLst>
          </p:cNvPr>
          <p:cNvSpPr txBox="1"/>
          <p:nvPr/>
        </p:nvSpPr>
        <p:spPr>
          <a:xfrm>
            <a:off x="8034435" y="2053513"/>
            <a:ext cx="3678274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</a:rPr>
              <a:t>主流</a:t>
            </a:r>
            <a:r>
              <a:rPr lang="en-US" altLang="zh-CN" dirty="0">
                <a:solidFill>
                  <a:srgbClr val="C00000"/>
                </a:solidFill>
              </a:rPr>
              <a:t>LLM</a:t>
            </a:r>
            <a:r>
              <a:rPr lang="zh-CN" altLang="en-US" dirty="0">
                <a:solidFill>
                  <a:srgbClr val="C00000"/>
                </a:solidFill>
              </a:rPr>
              <a:t>主要采用</a:t>
            </a:r>
            <a:r>
              <a:rPr lang="en-US" altLang="zh-CN" dirty="0">
                <a:solidFill>
                  <a:srgbClr val="C00000"/>
                </a:solidFill>
              </a:rPr>
              <a:t>GELU</a:t>
            </a:r>
            <a:r>
              <a:rPr lang="zh-CN" altLang="en-US" dirty="0">
                <a:solidFill>
                  <a:srgbClr val="C00000"/>
                </a:solidFill>
              </a:rPr>
              <a:t>和</a:t>
            </a:r>
            <a:r>
              <a:rPr lang="en-US" altLang="zh-CN" dirty="0" err="1">
                <a:solidFill>
                  <a:srgbClr val="C00000"/>
                </a:solidFill>
              </a:rPr>
              <a:t>SiLU</a:t>
            </a:r>
            <a:r>
              <a:rPr lang="zh-CN" altLang="en-US" dirty="0">
                <a:solidFill>
                  <a:srgbClr val="C00000"/>
                </a:solidFill>
              </a:rPr>
              <a:t>，不满足线性关系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5ACB7BDD-C18B-0950-7215-63F39B7FE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700" y="891280"/>
            <a:ext cx="3110051" cy="116223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D974D731-BFFD-0E90-BC8A-0F67D99B8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1450" y="3199208"/>
            <a:ext cx="5585714" cy="315714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8DA077BA-1F2E-A56B-CF49-C5495399A712}"/>
              </a:ext>
            </a:extLst>
          </p:cNvPr>
          <p:cNvSpPr txBox="1"/>
          <p:nvPr/>
        </p:nvSpPr>
        <p:spPr>
          <a:xfrm>
            <a:off x="7297834" y="3489842"/>
            <a:ext cx="4481415" cy="2075641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</a:rPr>
              <a:t>所有神经元的中间的激活函数的输入的分布都满足</a:t>
            </a:r>
            <a:r>
              <a:rPr lang="zh-CN" altLang="en-US" b="1" dirty="0">
                <a:solidFill>
                  <a:srgbClr val="C00000"/>
                </a:solidFill>
              </a:rPr>
              <a:t>二八定律</a:t>
            </a:r>
            <a:endParaRPr lang="en-US" altLang="zh-CN" b="1" dirty="0">
              <a:solidFill>
                <a:srgbClr val="C00000"/>
              </a:solidFill>
            </a:endParaRPr>
          </a:p>
          <a:p>
            <a:pPr algn="ctr"/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002ACBF-E866-5932-B0EE-D37E3F70651C}"/>
              </a:ext>
            </a:extLst>
          </p:cNvPr>
          <p:cNvSpPr txBox="1"/>
          <p:nvPr/>
        </p:nvSpPr>
        <p:spPr>
          <a:xfrm>
            <a:off x="7297834" y="4319922"/>
            <a:ext cx="42070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大部分都在负值区域，这部分相对平滑，利于用线性函数逼近</a:t>
            </a:r>
            <a:endParaRPr lang="en-US" altLang="zh-CN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buAutoNum type="arabicPeriod"/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在三种数据集上采样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20k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token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的实验表现出了一致性的分布</a:t>
            </a:r>
            <a:endParaRPr lang="en-US" altLang="zh-CN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buAutoNum type="arabicPeriod"/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所有神经元的激活输入分布趋同，规律相似</a:t>
            </a:r>
            <a:endParaRPr lang="en-US" altLang="zh-CN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92E0A00-CA96-1AED-8042-1D7F4E9A2312}"/>
              </a:ext>
            </a:extLst>
          </p:cNvPr>
          <p:cNvSpPr txBox="1"/>
          <p:nvPr/>
        </p:nvSpPr>
        <p:spPr>
          <a:xfrm>
            <a:off x="8302096" y="6133854"/>
            <a:ext cx="2734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</a:rPr>
              <a:t>只把分布最密集的这一段数值区域用线性函数近似</a:t>
            </a:r>
          </a:p>
        </p:txBody>
      </p:sp>
      <p:pic>
        <p:nvPicPr>
          <p:cNvPr id="2050" name="Picture 2" descr="Inspire idea - Free electronics icons">
            <a:extLst>
              <a:ext uri="{FF2B5EF4-FFF2-40B4-BE49-F238E27FC236}">
                <a16:creationId xmlns:a16="http://schemas.microsoft.com/office/drawing/2014/main" id="{02094846-BB7E-EF6B-9CA5-77D31A25D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304" y="5525546"/>
            <a:ext cx="648246" cy="64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箭头: 下 23">
            <a:extLst>
              <a:ext uri="{FF2B5EF4-FFF2-40B4-BE49-F238E27FC236}">
                <a16:creationId xmlns:a16="http://schemas.microsoft.com/office/drawing/2014/main" id="{CFBF4729-A3FB-853B-0075-2A8E35DC079E}"/>
              </a:ext>
            </a:extLst>
          </p:cNvPr>
          <p:cNvSpPr/>
          <p:nvPr/>
        </p:nvSpPr>
        <p:spPr>
          <a:xfrm>
            <a:off x="9173656" y="5619853"/>
            <a:ext cx="444843" cy="51400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E3E9ABA-2F85-8237-49D2-085D39052857}"/>
              </a:ext>
            </a:extLst>
          </p:cNvPr>
          <p:cNvSpPr/>
          <p:nvPr/>
        </p:nvSpPr>
        <p:spPr>
          <a:xfrm>
            <a:off x="9618499" y="1290045"/>
            <a:ext cx="483805" cy="4300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2004C15C-5A4B-0959-1A77-5115D636EED4}"/>
              </a:ext>
            </a:extLst>
          </p:cNvPr>
          <p:cNvCxnSpPr>
            <a:cxnSpLocks/>
            <a:stCxn id="23" idx="3"/>
            <a:endCxn id="6" idx="3"/>
          </p:cNvCxnSpPr>
          <p:nvPr/>
        </p:nvCxnSpPr>
        <p:spPr>
          <a:xfrm flipH="1" flipV="1">
            <a:off x="10102304" y="1505053"/>
            <a:ext cx="934751" cy="4951967"/>
          </a:xfrm>
          <a:prstGeom prst="curvedConnector3">
            <a:avLst>
              <a:gd name="adj1" fmla="val -109060"/>
            </a:avLst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857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49441-2ABC-5B9E-D328-03DF528FE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FBDC4A5-4D64-236C-2621-BF5A0B9D48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难点与对策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5BFB4C-FBCE-FBF0-86D8-53E7957A1D9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 </a:t>
            </a:r>
            <a:r>
              <a:rPr lang="zh-CN" altLang="en-US" dirty="0"/>
              <a:t>难点</a:t>
            </a:r>
            <a:endParaRPr lang="en-US" altLang="zh-CN" dirty="0"/>
          </a:p>
          <a:p>
            <a:pPr lvl="1"/>
            <a:r>
              <a:rPr lang="en-US" altLang="zh-CN" dirty="0"/>
              <a:t>LLM </a:t>
            </a:r>
            <a:r>
              <a:rPr lang="zh-CN" altLang="en-US" dirty="0"/>
              <a:t>中 </a:t>
            </a:r>
            <a:r>
              <a:rPr lang="en-US" altLang="zh-CN" dirty="0"/>
              <a:t>FFN </a:t>
            </a:r>
            <a:r>
              <a:rPr lang="zh-CN" altLang="en-US" dirty="0"/>
              <a:t>层的激活函数很难近似为线性函数</a:t>
            </a:r>
            <a:endParaRPr lang="en-US" altLang="zh-CN" dirty="0"/>
          </a:p>
          <a:p>
            <a:r>
              <a:rPr lang="en-US" altLang="zh-CN" dirty="0"/>
              <a:t> </a:t>
            </a:r>
            <a:r>
              <a:rPr lang="zh-CN" altLang="en-US" dirty="0"/>
              <a:t>对策 </a:t>
            </a:r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利用数值分布规律</a:t>
            </a:r>
            <a:endParaRPr lang="en-US" altLang="zh-CN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1"/>
            <a:r>
              <a:rPr lang="zh-CN" altLang="en-US" dirty="0"/>
              <a:t>规律二：</a:t>
            </a:r>
            <a:r>
              <a:rPr lang="en-US" altLang="zh-CN" dirty="0"/>
              <a:t>FFN</a:t>
            </a:r>
            <a:r>
              <a:rPr lang="zh-CN" altLang="en-US" dirty="0"/>
              <a:t>层以及神经元的重要性不同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050277-71CE-A465-42BD-788DE2B4DCE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5</a:t>
            </a:fld>
            <a:endParaRPr 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5BA4255-D9F2-23E7-3E3E-77CF18E33D68}"/>
              </a:ext>
            </a:extLst>
          </p:cNvPr>
          <p:cNvSpPr txBox="1"/>
          <p:nvPr/>
        </p:nvSpPr>
        <p:spPr>
          <a:xfrm>
            <a:off x="7157034" y="2214625"/>
            <a:ext cx="4977301" cy="2075641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FFN</a:t>
            </a:r>
            <a:r>
              <a:rPr lang="zh-CN" altLang="en-US" dirty="0">
                <a:solidFill>
                  <a:srgbClr val="C00000"/>
                </a:solidFill>
              </a:rPr>
              <a:t>层以及神经元的重要性不同</a:t>
            </a:r>
            <a:endParaRPr lang="en-US" altLang="zh-CN" b="1" dirty="0">
              <a:solidFill>
                <a:srgbClr val="C0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4E9C5E7-CBFF-C343-4651-6B0B083E237D}"/>
              </a:ext>
            </a:extLst>
          </p:cNvPr>
          <p:cNvSpPr txBox="1"/>
          <p:nvPr/>
        </p:nvSpPr>
        <p:spPr>
          <a:xfrm>
            <a:off x="7285544" y="2814168"/>
            <a:ext cx="47301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不同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FFN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层用相同的压缩比率，得到的误差差别很大。例如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Layer 2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MSE 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误差很小；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Layer 32 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误差较大</a:t>
            </a:r>
            <a:endParaRPr lang="en-US" altLang="zh-CN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buAutoNum type="arabicPeriod"/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不同神经元用相同的压缩比率，得到的误差差别也很大</a:t>
            </a:r>
            <a:endParaRPr lang="en-US" altLang="zh-CN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buAutoNum type="arabicPeriod"/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压缩率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N%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：将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N%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的神经元用线性近似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N=(85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65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45)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E4F434F-35BF-01DC-4CFF-80E19307BC37}"/>
              </a:ext>
            </a:extLst>
          </p:cNvPr>
          <p:cNvSpPr txBox="1"/>
          <p:nvPr/>
        </p:nvSpPr>
        <p:spPr>
          <a:xfrm>
            <a:off x="6949440" y="4858637"/>
            <a:ext cx="47103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</a:rPr>
              <a:t>大幅压缩对误差不重要的层的神经元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一个直观的做法：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离线采集一个小数据集上不同层和神经元做线性近似的误差大小，根据这个数据来决策每个层、神经元贡献多少的压缩率</a:t>
            </a:r>
          </a:p>
        </p:txBody>
      </p:sp>
      <p:pic>
        <p:nvPicPr>
          <p:cNvPr id="2050" name="Picture 2" descr="Inspire idea - Free electronics icons">
            <a:extLst>
              <a:ext uri="{FF2B5EF4-FFF2-40B4-BE49-F238E27FC236}">
                <a16:creationId xmlns:a16="http://schemas.microsoft.com/office/drawing/2014/main" id="{8A1205EA-E835-430E-8680-CBAEBD2A8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4840" y="4250329"/>
            <a:ext cx="648246" cy="64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箭头: 下 23">
            <a:extLst>
              <a:ext uri="{FF2B5EF4-FFF2-40B4-BE49-F238E27FC236}">
                <a16:creationId xmlns:a16="http://schemas.microsoft.com/office/drawing/2014/main" id="{93908017-4ACD-638B-9548-0297EBFDDDB9}"/>
              </a:ext>
            </a:extLst>
          </p:cNvPr>
          <p:cNvSpPr/>
          <p:nvPr/>
        </p:nvSpPr>
        <p:spPr>
          <a:xfrm>
            <a:off x="9386192" y="4344636"/>
            <a:ext cx="444843" cy="51400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0C139188-CFBF-32B7-3753-7BB672D99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291" y="3202149"/>
            <a:ext cx="5230758" cy="3655851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FC960FE1-383A-3942-6A61-4359B49B70E1}"/>
              </a:ext>
            </a:extLst>
          </p:cNvPr>
          <p:cNvSpPr txBox="1"/>
          <p:nvPr/>
        </p:nvSpPr>
        <p:spPr>
          <a:xfrm>
            <a:off x="7967637" y="1107200"/>
            <a:ext cx="39786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注意：一个神经元的压缩率越大，代表这个这个神经元越有可能被线性近似，最终的访存总数量也就越少</a:t>
            </a:r>
          </a:p>
        </p:txBody>
      </p:sp>
    </p:spTree>
    <p:extLst>
      <p:ext uri="{BB962C8B-B14F-4D97-AF65-F5344CB8AC3E}">
        <p14:creationId xmlns:p14="http://schemas.microsoft.com/office/powerpoint/2010/main" val="340265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8FA88-694F-7F29-B620-240C99BED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F9F484D-4A31-9349-73F0-E97E9FCC8B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整体流程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57EFE16-E569-25E7-A5D0-C7BEA5E5442A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000" dirty="0"/>
                  <a:t>  </a:t>
                </a:r>
                <a:r>
                  <a:rPr lang="zh-CN" altLang="en-US" sz="2000" dirty="0"/>
                  <a:t>输入</a:t>
                </a:r>
                <a:endParaRPr lang="en-US" altLang="zh-CN" sz="2000" dirty="0"/>
              </a:p>
              <a:p>
                <a:pPr marL="540000" lvl="1" indent="-180000"/>
                <a:r>
                  <a:rPr lang="zh-CN" altLang="en-US" sz="1600" dirty="0"/>
                  <a:t>用于标定的数据集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zh-CN" altLang="en-US" sz="1600" dirty="0"/>
                  <a:t>，压缩阈值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CN" altLang="en-US" sz="1600" dirty="0"/>
                  <a:t>，</a:t>
                </a:r>
                <a:r>
                  <a:rPr lang="en-US" altLang="zh-CN" sz="1600" dirty="0"/>
                  <a:t>LLM </a:t>
                </a:r>
                <a:r>
                  <a:rPr lang="zh-CN" altLang="en-US" sz="1600" dirty="0"/>
                  <a:t>模型</a:t>
                </a:r>
                <a:endParaRPr lang="en-US" altLang="zh-CN" sz="1600" dirty="0"/>
              </a:p>
              <a:p>
                <a:r>
                  <a:rPr lang="en-US" altLang="zh-CN" sz="2000" dirty="0"/>
                  <a:t> </a:t>
                </a:r>
                <a:r>
                  <a:rPr lang="zh-CN" altLang="en-US" sz="2000" dirty="0"/>
                  <a:t>离线阶段</a:t>
                </a:r>
                <a:endParaRPr lang="en-US" altLang="zh-CN" sz="2000" dirty="0"/>
              </a:p>
              <a:p>
                <a:pPr marL="540000" lvl="1" indent="-180000"/>
                <a:r>
                  <a:rPr lang="zh-CN" altLang="en-US" sz="1600" dirty="0"/>
                  <a:t>对激活函数做近似</a:t>
                </a:r>
                <a:endParaRPr lang="en-US" altLang="zh-CN" sz="1600" dirty="0"/>
              </a:p>
              <a:p>
                <a:pPr marL="720000" lvl="2" indent="-180000"/>
                <a:r>
                  <a:rPr lang="zh-CN" altLang="en-US" sz="1200" dirty="0"/>
                  <a:t>用 </a:t>
                </a:r>
                <a14:m>
                  <m:oMath xmlns:m="http://schemas.openxmlformats.org/officeDocument/2006/math"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CN" sz="1200" dirty="0"/>
                  <a:t> </a:t>
                </a:r>
                <a:r>
                  <a:rPr lang="zh-CN" altLang="en-US" sz="1200" dirty="0"/>
                  <a:t>采集各层、各个神经元的误差</a:t>
                </a:r>
                <a:endParaRPr lang="en-US" altLang="zh-CN" sz="1200" dirty="0"/>
              </a:p>
              <a:p>
                <a:pPr marL="720000" lvl="2" indent="-180000"/>
                <a:r>
                  <a:rPr lang="zh-CN" altLang="en-US" sz="1200" dirty="0"/>
                  <a:t>根据收集的误差值计算每个神经元的压缩率</a:t>
                </a:r>
                <a:endParaRPr lang="en-US" altLang="zh-CN" sz="1600" dirty="0"/>
              </a:p>
              <a:p>
                <a:pPr marL="540000" marR="0" lvl="1" indent="-180000" algn="l" defTabSz="914400" rtl="0" eaLnBrk="1" fontAlgn="auto" latinLnBrk="0" hangingPunct="1">
                  <a:lnSpc>
                    <a:spcPct val="12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005AD2">
                      <a:lumMod val="60000"/>
                      <a:lumOff val="40000"/>
                    </a:srgbClr>
                  </a:buClr>
                  <a:buSzTx/>
                  <a:buFont typeface="Wingdings" panose="05000000000000000000" pitchFamily="2" charset="2"/>
                  <a:buChar char="n"/>
                  <a:tabLst/>
                  <a:defRPr/>
                </a:pPr>
                <a:r>
                  <a:rPr lang="zh-CN" altLang="en-US" sz="1600" dirty="0">
                    <a:solidFill>
                      <a:prstClr val="black"/>
                    </a:solidFill>
                    <a:latin typeface="Arial" panose="020F0502020204030204"/>
                    <a:ea typeface="微软雅黑"/>
                  </a:rPr>
                  <a:t>计算折叠后的权重矩阵</a:t>
                </a:r>
                <a:endParaRPr lang="en-US" altLang="zh-CN" sz="1600" dirty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  <a:p>
                <a:pPr marL="540000" marR="0" lvl="1" indent="-180000" algn="l" defTabSz="914400" rtl="0" eaLnBrk="1" fontAlgn="auto" latinLnBrk="0" hangingPunct="1">
                  <a:lnSpc>
                    <a:spcPct val="12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005AD2">
                      <a:lumMod val="60000"/>
                      <a:lumOff val="40000"/>
                    </a:srgbClr>
                  </a:buClr>
                  <a:buSzTx/>
                  <a:buFont typeface="Wingdings" panose="05000000000000000000" pitchFamily="2" charset="2"/>
                  <a:buChar char="n"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F0502020204030204"/>
                    <a:ea typeface="微软雅黑"/>
                    <a:cs typeface="+mn-cs"/>
                  </a:rPr>
                  <a:t>生成预测神经元激活值是否落在线性区域的预测器</a:t>
                </a:r>
                <a:endPara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  <a:p>
                <a:pPr marL="720000" lvl="2" indent="-180000">
                  <a:buClr>
                    <a:srgbClr val="005AD2">
                      <a:lumMod val="60000"/>
                      <a:lumOff val="40000"/>
                    </a:srgbClr>
                  </a:buClr>
                  <a:defRPr/>
                </a:pPr>
                <a:r>
                  <a:rPr lang="zh-CN" altLang="en-US" sz="1200" dirty="0">
                    <a:solidFill>
                      <a:prstClr val="black"/>
                    </a:solidFill>
                    <a:latin typeface="Arial" panose="020F0502020204030204"/>
                    <a:ea typeface="微软雅黑"/>
                  </a:rPr>
                  <a:t>输入：</a:t>
                </a:r>
                <a:r>
                  <a:rPr lang="en-US" altLang="zh-CN" sz="1200" dirty="0">
                    <a:solidFill>
                      <a:prstClr val="black"/>
                    </a:solidFill>
                    <a:latin typeface="Arial" panose="020F0502020204030204"/>
                    <a:ea typeface="微软雅黑"/>
                  </a:rPr>
                  <a:t>token embedding vector, </a:t>
                </a:r>
                <a:r>
                  <a:rPr lang="zh-CN" altLang="en-US" sz="1200" dirty="0">
                    <a:solidFill>
                      <a:prstClr val="black"/>
                    </a:solidFill>
                    <a:latin typeface="Arial" panose="020F0502020204030204"/>
                    <a:ea typeface="微软雅黑"/>
                  </a:rPr>
                  <a:t>输出：</a:t>
                </a:r>
                <a:r>
                  <a:rPr lang="en-US" altLang="zh-CN" sz="1200" dirty="0">
                    <a:solidFill>
                      <a:prstClr val="black"/>
                    </a:solidFill>
                    <a:latin typeface="Arial" panose="020F0502020204030204"/>
                    <a:ea typeface="微软雅黑"/>
                  </a:rPr>
                  <a:t>for each neural, </a:t>
                </a:r>
                <a:r>
                  <a:rPr lang="en-US" altLang="zh-CN" sz="1200" dirty="0">
                    <a:solidFill>
                      <a:srgbClr val="C00000"/>
                    </a:solidFill>
                    <a:latin typeface="Arial" panose="020F0502020204030204"/>
                    <a:ea typeface="微软雅黑"/>
                  </a:rPr>
                  <a:t>in</a:t>
                </a:r>
                <a:r>
                  <a:rPr lang="en-US" altLang="zh-CN" sz="1200" dirty="0">
                    <a:solidFill>
                      <a:prstClr val="black"/>
                    </a:solidFill>
                    <a:latin typeface="Arial" panose="020F0502020204030204"/>
                    <a:ea typeface="微软雅黑"/>
                  </a:rPr>
                  <a:t> range or </a:t>
                </a:r>
                <a:r>
                  <a:rPr lang="en-US" altLang="zh-CN" sz="1200" dirty="0">
                    <a:solidFill>
                      <a:srgbClr val="C00000"/>
                    </a:solidFill>
                    <a:latin typeface="Arial" panose="020F0502020204030204"/>
                    <a:ea typeface="微软雅黑"/>
                  </a:rPr>
                  <a:t>not</a:t>
                </a:r>
              </a:p>
              <a:p>
                <a:pPr marL="720000" lvl="2" indent="-180000">
                  <a:buClr>
                    <a:srgbClr val="005AD2">
                      <a:lumMod val="60000"/>
                      <a:lumOff val="40000"/>
                    </a:srgbClr>
                  </a:buClr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F0502020204030204"/>
                    <a:ea typeface="微软雅黑"/>
                    <a:cs typeface="+mn-cs"/>
                  </a:rPr>
                  <a:t>为了降低开销，预测是用</a:t>
                </a:r>
                <a:r>
                  <a:rPr lang="zh-CN" altLang="en-US" sz="1200" noProof="0" dirty="0">
                    <a:latin typeface="Arial" panose="020F0502020204030204"/>
                    <a:ea typeface="微软雅黑"/>
                  </a:rPr>
                  <a:t>高度</a:t>
                </a: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F0502020204030204"/>
                    <a:ea typeface="微软雅黑"/>
                    <a:cs typeface="+mn-cs"/>
                  </a:rPr>
                  <a:t>量化后的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200" b="0" i="1" u="none" strike="noStrike" kern="1200" cap="none" spc="0" normalizeH="0" baseline="0" noProof="0" smtClean="0">
                            <a:ln>
                              <a:noFill/>
                            </a:ln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1200" b="0" i="1" u="none" strike="noStrike" kern="1200" cap="none" spc="0" normalizeH="0" baseline="0" noProof="0" smtClean="0">
                            <a:ln>
                              <a:noFill/>
                            </a:ln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altLang="zh-CN" sz="1200" b="0" i="1" u="none" strike="noStrike" kern="1200" cap="none" spc="0" normalizeH="0" baseline="0" noProof="0" smtClean="0">
                            <a:ln>
                              <a:noFill/>
                            </a:ln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F0502020204030204"/>
                    <a:ea typeface="微软雅黑"/>
                    <a:cs typeface="+mn-cs"/>
                  </a:rPr>
                  <a:t>计算出每个神经元的激活值，判断激活值是否在线性区域内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  <a:p>
                <a:pPr marL="0" indent="-382950"/>
                <a:r>
                  <a:rPr lang="zh-CN" altLang="en-US" sz="2000" dirty="0"/>
                  <a:t>在线推理阶段</a:t>
                </a:r>
                <a:endParaRPr lang="en-US" altLang="zh-CN" sz="2000" dirty="0"/>
              </a:p>
              <a:p>
                <a:pPr marL="540000" lvl="1" indent="-180000"/>
                <a:r>
                  <a:rPr lang="zh-CN" altLang="en-US" sz="1600" dirty="0"/>
                  <a:t>用折叠的权重投机计算</a:t>
                </a:r>
                <a:r>
                  <a:rPr lang="en-US" altLang="zh-CN" sz="1600" dirty="0"/>
                  <a:t>FFN</a:t>
                </a:r>
              </a:p>
              <a:p>
                <a:pPr marL="540000" lvl="1" indent="-180000"/>
                <a:r>
                  <a:rPr lang="zh-CN" altLang="en-US" sz="1600" dirty="0"/>
                  <a:t>预测器预测哪些神经元的输入不在输入内</a:t>
                </a:r>
                <a:endParaRPr lang="en-US" altLang="zh-CN" sz="1600" dirty="0"/>
              </a:p>
              <a:p>
                <a:pPr marL="720000" lvl="2" indent="-180000"/>
                <a:r>
                  <a:rPr lang="zh-CN" altLang="en-US" sz="1200" dirty="0"/>
                  <a:t>对于激活值不在线性区域内神经元，做纠正</a:t>
                </a:r>
                <a:endParaRPr lang="en-US" altLang="zh-CN" sz="1200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57EFE16-E569-25E7-A5D0-C7BEA5E544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blipFill>
                <a:blip r:embed="rId3"/>
                <a:stretch>
                  <a:fillRect l="-493" t="-1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5CC232-0B02-E163-62A1-FE31F068DBD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6</a:t>
            </a:fld>
            <a:endParaRPr 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284D2E-A3B8-79E1-01BC-776A031475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r>
              <a:rPr lang="en-US" altLang="zh-CN" dirty="0"/>
              <a:t>Partially Linear FFN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EE0976F-03C1-42AD-09C0-E897B4AD4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7907" y="750816"/>
            <a:ext cx="6252421" cy="322720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FD2BEA0-5678-0D15-E478-391BA18D68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4120" y="4593076"/>
            <a:ext cx="4789925" cy="222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41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F5E1B-6164-96FD-AA1E-B91F55209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13B7EBBA-8E1F-F69D-DF96-E3D0463BE1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离线阶段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69113E-2996-8012-A00A-B6145EA472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7</a:t>
            </a:fld>
            <a:endParaRPr 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158599-DD11-B109-F7D8-BF817EBEBC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r>
              <a:rPr lang="en-US" altLang="zh-CN" dirty="0"/>
              <a:t>Partially Linear FFN</a:t>
            </a:r>
            <a:endParaRPr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2A5108F1-4FF2-2155-5A07-E2FAAAE50365}"/>
              </a:ext>
            </a:extLst>
          </p:cNvPr>
          <p:cNvSpPr txBox="1">
            <a:spLocks/>
          </p:cNvSpPr>
          <p:nvPr/>
        </p:nvSpPr>
        <p:spPr>
          <a:xfrm>
            <a:off x="631691" y="1145989"/>
            <a:ext cx="11136976" cy="5362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对激活函数做近似</a:t>
            </a:r>
            <a:endParaRPr lang="en-US" altLang="zh-CN" dirty="0"/>
          </a:p>
          <a:p>
            <a:pPr lvl="1"/>
            <a:r>
              <a:rPr lang="zh-CN" altLang="en-US" dirty="0"/>
              <a:t>单区间线性化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AC7AAF5-CC26-5B11-482B-E5FC6B348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6561" y="1861078"/>
            <a:ext cx="5826984" cy="256818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C2310582-DAF8-3C82-5C56-C90EB36329C2}"/>
              </a:ext>
            </a:extLst>
          </p:cNvPr>
          <p:cNvSpPr txBox="1"/>
          <p:nvPr/>
        </p:nvSpPr>
        <p:spPr>
          <a:xfrm>
            <a:off x="6019446" y="962463"/>
            <a:ext cx="5207354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</a:rPr>
              <a:t>问题：似乎</a:t>
            </a:r>
            <a:r>
              <a:rPr lang="en-US" altLang="zh-CN" dirty="0">
                <a:solidFill>
                  <a:srgbClr val="C00000"/>
                </a:solidFill>
              </a:rPr>
              <a:t>GELU</a:t>
            </a:r>
            <a:r>
              <a:rPr lang="zh-CN" altLang="en-US" dirty="0">
                <a:solidFill>
                  <a:srgbClr val="C00000"/>
                </a:solidFill>
              </a:rPr>
              <a:t>和</a:t>
            </a:r>
            <a:r>
              <a:rPr lang="en-US" altLang="zh-CN" dirty="0" err="1">
                <a:solidFill>
                  <a:srgbClr val="C00000"/>
                </a:solidFill>
              </a:rPr>
              <a:t>SiLU</a:t>
            </a:r>
            <a:r>
              <a:rPr lang="zh-CN" altLang="en-US" dirty="0">
                <a:solidFill>
                  <a:srgbClr val="C00000"/>
                </a:solidFill>
              </a:rPr>
              <a:t>可以用多个分段线性函数逼近，那岂不是可以全都线性化？</a:t>
            </a:r>
          </a:p>
        </p:txBody>
      </p:sp>
      <p:pic>
        <p:nvPicPr>
          <p:cNvPr id="3074" name="Picture 2" descr="用举手的人或人的简单图标和孤立在上的提问者提问图标向量例证. 插画包括有图标, 概念, 按钮, 有效地- 265044374">
            <a:extLst>
              <a:ext uri="{FF2B5EF4-FFF2-40B4-BE49-F238E27FC236}">
                <a16:creationId xmlns:a16="http://schemas.microsoft.com/office/drawing/2014/main" id="{CB3404DA-6802-3230-5B19-B5868374B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281" y="852647"/>
            <a:ext cx="934720" cy="93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BF0791BF-1652-40E4-B979-45B29E730B94}"/>
              </a:ext>
            </a:extLst>
          </p:cNvPr>
          <p:cNvSpPr txBox="1"/>
          <p:nvPr/>
        </p:nvSpPr>
        <p:spPr>
          <a:xfrm>
            <a:off x="6421120" y="4566920"/>
            <a:ext cx="43396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需要为每种组合生成一个折叠的权重矩阵</a:t>
            </a:r>
            <a:endParaRPr lang="en-US" altLang="zh-CN" dirty="0"/>
          </a:p>
          <a:p>
            <a:pPr algn="ctr"/>
            <a:r>
              <a:rPr lang="zh-CN" altLang="en-US" sz="2400" b="1" dirty="0">
                <a:solidFill>
                  <a:srgbClr val="C00000"/>
                </a:solidFill>
              </a:rPr>
              <a:t>组合爆炸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B14DBDA-9F6C-D7E8-22B1-CE1A7D091F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333" y="2505993"/>
            <a:ext cx="4780249" cy="148794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2F5AE12-1176-9531-09F1-B25940C42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518" y="4336142"/>
            <a:ext cx="3589878" cy="230778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B3C435A3-D2B6-C29C-5253-CACE8D1A9869}"/>
              </a:ext>
            </a:extLst>
          </p:cNvPr>
          <p:cNvSpPr txBox="1"/>
          <p:nvPr/>
        </p:nvSpPr>
        <p:spPr>
          <a:xfrm>
            <a:off x="575734" y="3952240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误差函数的定义：</a:t>
            </a:r>
          </a:p>
        </p:txBody>
      </p:sp>
    </p:spTree>
    <p:extLst>
      <p:ext uri="{BB962C8B-B14F-4D97-AF65-F5344CB8AC3E}">
        <p14:creationId xmlns:p14="http://schemas.microsoft.com/office/powerpoint/2010/main" val="1070255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7DBB0-CFFC-7871-31C3-7AFB3F942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7E8E508-83B0-ECEC-1CE6-6EEE4ABB5C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离线阶段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BA07C3-BE76-FE6B-75F1-3172AF31587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8</a:t>
            </a:fld>
            <a:endParaRPr 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6ADDCA3-0341-2499-EAF6-792BBD0C74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r>
              <a:rPr lang="en-US" altLang="zh-CN" dirty="0"/>
              <a:t>Partially Linear FFN</a:t>
            </a:r>
            <a:endParaRPr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36C02B69-948D-80C4-9BE5-FD2F2A4C82C8}"/>
              </a:ext>
            </a:extLst>
          </p:cNvPr>
          <p:cNvSpPr txBox="1">
            <a:spLocks/>
          </p:cNvSpPr>
          <p:nvPr/>
        </p:nvSpPr>
        <p:spPr>
          <a:xfrm>
            <a:off x="631691" y="1145989"/>
            <a:ext cx="11136976" cy="5362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对激活函数做近似</a:t>
            </a:r>
            <a:endParaRPr lang="en-US" altLang="zh-CN" dirty="0"/>
          </a:p>
          <a:p>
            <a:pPr lvl="1"/>
            <a:r>
              <a:rPr lang="zh-CN" altLang="en-US" dirty="0"/>
              <a:t>单区间线性化</a:t>
            </a:r>
            <a:endParaRPr lang="en-US" altLang="zh-CN" dirty="0"/>
          </a:p>
          <a:p>
            <a:pPr lvl="1"/>
            <a:r>
              <a:rPr lang="zh-CN" altLang="en-US" dirty="0"/>
              <a:t>压缩阈值的自适应调整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BE2D99F-D983-479D-73F7-BF4599A57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86" y="3225043"/>
            <a:ext cx="5115327" cy="176859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82924027-1708-BDB6-80D6-1C86B5332C1D}"/>
                  </a:ext>
                </a:extLst>
              </p:cNvPr>
              <p:cNvSpPr txBox="1"/>
              <p:nvPr/>
            </p:nvSpPr>
            <p:spPr>
              <a:xfrm>
                <a:off x="366859" y="5239743"/>
                <a:ext cx="5207354" cy="1021556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rgbClr val="C00000"/>
                    </a:solidFill>
                  </a:rPr>
                  <a:t>层间自适应调整</a:t>
                </a:r>
                <a:endParaRPr lang="en-US" altLang="zh-CN" dirty="0">
                  <a:solidFill>
                    <a:srgbClr val="C0000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16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是在标定数据集上实测的第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𝑖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层的误差，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𝐿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是层数，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𝑡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是输入的目标阈值，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𝑡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是分配给第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𝑖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层的压缩率</a:t>
                </a:r>
              </a:p>
            </p:txBody>
          </p:sp>
        </mc:Choice>
        <mc:Fallback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82924027-1708-BDB6-80D6-1C86B5332C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859" y="5239743"/>
                <a:ext cx="5207354" cy="1021556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1485E9EA-23BE-6BAD-3E37-A0D86B4831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2225" y="3363893"/>
            <a:ext cx="5990889" cy="149089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2D16DCA-EC5D-6F4F-AB3A-63E424F7AE59}"/>
                  </a:ext>
                </a:extLst>
              </p:cNvPr>
              <p:cNvSpPr txBox="1"/>
              <p:nvPr/>
            </p:nvSpPr>
            <p:spPr>
              <a:xfrm>
                <a:off x="6096000" y="5051783"/>
                <a:ext cx="5207354" cy="135590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rgbClr val="C00000"/>
                    </a:solidFill>
                  </a:rPr>
                  <a:t>神经元的自适应调整</a:t>
                </a:r>
                <a:endParaRPr lang="en-US" altLang="zh-CN" dirty="0">
                  <a:solidFill>
                    <a:srgbClr val="C0000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sSub>
                          <m:sSubPr>
                            <m:ctrlPr>
                              <a:rPr lang="en-US" altLang="zh-CN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en-US" sz="16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是在标定数据集上实测的第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𝑖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层的第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𝑛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个神经元的误差，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h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是神经元的数目，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𝑡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是第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𝑖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层的阈值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𝑡</m:t>
                        </m:r>
                      </m:e>
                      <m:sub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  <m:t>𝑖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  <m:t>𝑛</m:t>
                            </m:r>
                          </m:sub>
                        </m:sSub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是</m:t>
                    </m:r>
                    <m:r>
                      <m:rPr>
                        <m:nor/>
                      </m:rPr>
                      <a:rPr lang="zh-CN" altLang="en-US" dirty="0"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m:t>第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𝑖</m:t>
                    </m:r>
                    <m:r>
                      <m:rPr>
                        <m:nor/>
                      </m:rPr>
                      <a:rPr lang="zh-CN" altLang="en-US" dirty="0"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m:t>层的第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𝑛</m:t>
                    </m:r>
                    <m:r>
                      <m:rPr>
                        <m:nor/>
                      </m:rPr>
                      <a:rPr lang="zh-CN" altLang="en-US" dirty="0"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m:t>个神经元的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压缩率</a:t>
                </a:r>
              </a:p>
            </p:txBody>
          </p:sp>
        </mc:Choice>
        <mc:Fallback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2D16DCA-EC5D-6F4F-AB3A-63E424F7A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051783"/>
                <a:ext cx="5207354" cy="135590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3246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1A11A-2DDC-4F09-94E2-03E71B4E5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CA713F1-6E13-A435-2444-60D9DCD8D3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离线阶段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22C1B8-5DBC-DAA9-AA7F-224274C3AA7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9</a:t>
            </a:fld>
            <a:endParaRPr 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257767-191D-9D83-5F1D-EAC6C0D9E5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r>
              <a:rPr lang="en-US" altLang="zh-CN" dirty="0"/>
              <a:t>Partially Linear FFN</a:t>
            </a:r>
            <a:endParaRPr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0B87E80E-77DE-E1A2-9D1C-28A76036ED79}"/>
              </a:ext>
            </a:extLst>
          </p:cNvPr>
          <p:cNvSpPr txBox="1">
            <a:spLocks/>
          </p:cNvSpPr>
          <p:nvPr/>
        </p:nvSpPr>
        <p:spPr>
          <a:xfrm>
            <a:off x="631691" y="1145989"/>
            <a:ext cx="11136976" cy="5362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对激活函数做近似</a:t>
            </a:r>
            <a:endParaRPr lang="en-US" altLang="zh-CN" dirty="0"/>
          </a:p>
          <a:p>
            <a:pPr lvl="1"/>
            <a:r>
              <a:rPr lang="zh-CN" altLang="en-US" dirty="0"/>
              <a:t>单区间线性化</a:t>
            </a:r>
            <a:endParaRPr lang="en-US" altLang="zh-CN" dirty="0"/>
          </a:p>
          <a:p>
            <a:pPr lvl="1"/>
            <a:r>
              <a:rPr lang="zh-CN" altLang="en-US" dirty="0"/>
              <a:t>压缩阈值的自适应调整</a:t>
            </a:r>
            <a:endParaRPr lang="en-US" altLang="zh-CN" dirty="0"/>
          </a:p>
          <a:p>
            <a:r>
              <a:rPr lang="zh-CN" altLang="en-US" dirty="0"/>
              <a:t>常量折叠的权重矩阵的生成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4774FDE-7AEE-79CD-1106-17FEDC4DB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027" y="842809"/>
            <a:ext cx="5793240" cy="60001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93DA86E-4922-DC58-2A38-45AD924A0031}"/>
                  </a:ext>
                </a:extLst>
              </p:cNvPr>
              <p:cNvSpPr txBox="1"/>
              <p:nvPr/>
            </p:nvSpPr>
            <p:spPr>
              <a:xfrm>
                <a:off x="5404696" y="1442823"/>
                <a:ext cx="6536776" cy="1686916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rgbClr val="C00000"/>
                    </a:solidFill>
                  </a:rPr>
                  <a:t>一个神经元常量折叠后的权重矩阵</a:t>
                </a:r>
                <a:endParaRPr lang="en-US" altLang="zh-CN" dirty="0">
                  <a:solidFill>
                    <a:srgbClr val="C0000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CF</m:t>
                    </m:r>
                  </m:oMath>
                </a14:m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:Constant Folding; 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假设神经元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𝑛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对应于</a:t>
                </a:r>
                <a:endParaRPr lang="en-US" altLang="zh-CN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𝑊</m:t>
                        </m:r>
                      </m:e>
                      <m:sub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  <m:t>1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  <m:t>: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  <m:t>,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  <m:t>𝑛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表示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𝑊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矩阵的第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𝑛</m:t>
                    </m:r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列，</a:t>
                </a:r>
                <a:r>
                  <a:rPr lang="en-US" altLang="zh-CN" dirty="0"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𝑊</m:t>
                        </m:r>
                      </m:e>
                      <m:sub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  <m:t>2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  <m:t>𝑛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  <m:t>: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表示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𝑊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矩阵的第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𝑛</m:t>
                    </m:r>
                    <m:r>
                      <a:rPr lang="zh-CN" altLang="en-US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行</m:t>
                    </m:r>
                  </m:oMath>
                </a14:m>
                <a:endParaRPr lang="en-US" altLang="zh-CN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有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∈</m:t>
                    </m:r>
                    <m:sSup>
                      <m:sSupPr>
                        <m:ctrlPr>
                          <a:rPr lang="en-US" altLang="zh-CN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,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 </m:t>
                    </m:r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𝐵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𝑛</m:t>
                        </m:r>
                      </m:sub>
                    </m:sSub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∈</m:t>
                    </m:r>
                    <m:sSup>
                      <m:sSupPr>
                        <m:ctrlPr>
                          <a:rPr lang="en-US" altLang="zh-CN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altLang="zh-CN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注：</a:t>
                </a:r>
                <a:r>
                  <a:rPr lang="en-US" altLang="zh-CN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altLang="zh-CN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sup>
                    </m:sSup>
                  </m:oMath>
                </a14:m>
                <a:r>
                  <a:rPr lang="en-US" altLang="zh-CN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US" altLang="zh-CN" i="1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（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h</m:t>
                    </m:r>
                  </m:oMath>
                </a14:m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神经元数目，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𝑑</m:t>
                    </m:r>
                    <m:r>
                      <a:rPr lang="en-US" altLang="zh-CN" b="0" i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 </m:t>
                    </m:r>
                    <m:r>
                      <a:rPr lang="zh-CN" altLang="en-US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嵌入</m:t>
                    </m:r>
                  </m:oMath>
                </a14:m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维度大小）</a:t>
                </a:r>
              </a:p>
            </p:txBody>
          </p:sp>
        </mc:Choice>
        <mc:Fallback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93DA86E-4922-DC58-2A38-45AD924A00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696" y="1442823"/>
                <a:ext cx="6536776" cy="1686916"/>
              </a:xfrm>
              <a:prstGeom prst="roundRect">
                <a:avLst/>
              </a:prstGeom>
              <a:blipFill>
                <a:blip r:embed="rId4"/>
                <a:stretch>
                  <a:fillRect l="-1107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图片 17">
            <a:extLst>
              <a:ext uri="{FF2B5EF4-FFF2-40B4-BE49-F238E27FC236}">
                <a16:creationId xmlns:a16="http://schemas.microsoft.com/office/drawing/2014/main" id="{D5589325-E817-202A-4A86-235CBC3837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1387" y="3576475"/>
            <a:ext cx="4003040" cy="59909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25EB2C6E-0A0E-2E84-E45E-37DBAE28D767}"/>
                  </a:ext>
                </a:extLst>
              </p:cNvPr>
              <p:cNvSpPr txBox="1"/>
              <p:nvPr/>
            </p:nvSpPr>
            <p:spPr>
              <a:xfrm>
                <a:off x="708015" y="4285122"/>
                <a:ext cx="5207354" cy="167187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rgbClr val="C00000"/>
                    </a:solidFill>
                  </a:rPr>
                  <a:t>所有神经元的折叠后的权重矩阵</a:t>
                </a:r>
                <a:endParaRPr lang="en-US" altLang="zh-CN" dirty="0">
                  <a:solidFill>
                    <a:srgbClr val="C00000"/>
                  </a:solidFill>
                </a:endParaRPr>
              </a:p>
              <a:p>
                <a:pPr algn="ctr"/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每个神经元的权重矩阵相加即可</a:t>
                </a:r>
                <a:endParaRPr lang="en-US" altLang="zh-CN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如何理解：每个神经元贡献最终结果的一个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partial result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。</a:t>
                </a:r>
                <a:endParaRPr lang="en-US" altLang="zh-CN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Σ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𝑛</m:t>
                          </m:r>
                        </m:sub>
                        <m:sup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h</m:t>
                          </m:r>
                        </m:sup>
                      </m:sSubSup>
                      <m:acc>
                        <m:accPr>
                          <m:chr m:val="⃗"/>
                          <m:ctrlP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𝑥</m:t>
                          </m:r>
                        </m:e>
                      </m:acc>
                      <m:sSub>
                        <m:sSubPr>
                          <m:ctrlPr>
                            <a:rPr lang="en-US" altLang="zh-CN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𝐶</m:t>
                          </m:r>
                        </m:e>
                        <m:sub>
                          <m:r>
                            <a:rPr lang="en-US" altLang="zh-CN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𝑛</m:t>
                          </m:r>
                        </m:sub>
                      </m:sSub>
                      <m:r>
                        <a:rPr lang="en-US" altLang="zh-CN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CN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accPr>
                        <m:e>
                          <m:r>
                            <a:rPr lang="en-US" altLang="zh-CN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𝑥</m:t>
                          </m:r>
                        </m:e>
                      </m:acc>
                      <m:sSubSup>
                        <m:sSubSupPr>
                          <m:ctrlPr>
                            <a:rPr lang="en-US" altLang="zh-CN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Σ</m:t>
                          </m:r>
                        </m:e>
                        <m:sub>
                          <m:r>
                            <a:rPr lang="en-US" altLang="zh-CN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𝑛</m:t>
                          </m:r>
                        </m:sub>
                        <m:sup>
                          <m:r>
                            <a:rPr lang="en-US" altLang="zh-CN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h</m:t>
                          </m:r>
                        </m:sup>
                      </m:sSubSup>
                      <m:sSub>
                        <m:sSubPr>
                          <m:ctrlPr>
                            <a:rPr lang="en-US" altLang="zh-CN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𝐶</m:t>
                          </m:r>
                        </m:e>
                        <m:sub>
                          <m:r>
                            <a:rPr lang="en-US" altLang="zh-CN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𝑁</m:t>
                          </m:r>
                        </m:sub>
                      </m:sSub>
                      <m:r>
                        <a:rPr lang="en-US" altLang="zh-CN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CN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accPr>
                        <m:e>
                          <m:r>
                            <a:rPr lang="en-US" altLang="zh-CN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𝑥</m:t>
                          </m:r>
                        </m:e>
                      </m:acc>
                      <m:r>
                        <a:rPr lang="en-US" altLang="zh-CN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𝐶</m:t>
                      </m:r>
                    </m:oMath>
                  </m:oMathPara>
                </a14:m>
                <a:endParaRPr lang="en-US" altLang="zh-CN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25EB2C6E-0A0E-2E84-E45E-37DBAE28D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15" y="4285122"/>
                <a:ext cx="5207354" cy="167187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组合 19">
            <a:extLst>
              <a:ext uri="{FF2B5EF4-FFF2-40B4-BE49-F238E27FC236}">
                <a16:creationId xmlns:a16="http://schemas.microsoft.com/office/drawing/2014/main" id="{3EBDFE4E-6A83-B097-FE38-7818C1C47B92}"/>
              </a:ext>
            </a:extLst>
          </p:cNvPr>
          <p:cNvGrpSpPr/>
          <p:nvPr/>
        </p:nvGrpSpPr>
        <p:grpSpPr>
          <a:xfrm>
            <a:off x="6823991" y="3374690"/>
            <a:ext cx="3710283" cy="3346787"/>
            <a:chOff x="7821449" y="1669435"/>
            <a:chExt cx="3710283" cy="3346787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51DE6741-02F2-5EB6-1C56-913143542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r="9831"/>
            <a:stretch>
              <a:fillRect/>
            </a:stretch>
          </p:blipFill>
          <p:spPr>
            <a:xfrm>
              <a:off x="7821449" y="1669435"/>
              <a:ext cx="3710283" cy="3346787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16DDA2EC-8273-EEDF-7958-FF36602F3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93" r="1"/>
            <a:stretch>
              <a:fillRect/>
            </a:stretch>
          </p:blipFill>
          <p:spPr>
            <a:xfrm>
              <a:off x="9534096" y="1767616"/>
              <a:ext cx="244644" cy="253272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287E1B43-B8C1-E4B6-E0C4-5AC082910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93" r="1"/>
            <a:stretch>
              <a:fillRect/>
            </a:stretch>
          </p:blipFill>
          <p:spPr>
            <a:xfrm>
              <a:off x="9534096" y="2498772"/>
              <a:ext cx="244644" cy="253272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96ED6C31-C8F7-D2EE-6347-D677DE228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93" r="1"/>
            <a:stretch>
              <a:fillRect/>
            </a:stretch>
          </p:blipFill>
          <p:spPr>
            <a:xfrm>
              <a:off x="9534096" y="3229928"/>
              <a:ext cx="244644" cy="253272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EA4616FC-7A88-F826-4BB3-6DE7A3121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93" r="1"/>
            <a:stretch>
              <a:fillRect/>
            </a:stretch>
          </p:blipFill>
          <p:spPr>
            <a:xfrm>
              <a:off x="9534096" y="3961085"/>
              <a:ext cx="244644" cy="253272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238D80E5-45E9-3B1B-B187-D7C134ED6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93" r="1"/>
            <a:stretch>
              <a:fillRect/>
            </a:stretch>
          </p:blipFill>
          <p:spPr>
            <a:xfrm>
              <a:off x="11218036" y="2855969"/>
              <a:ext cx="244644" cy="253272"/>
            </a:xfrm>
            <a:prstGeom prst="rect">
              <a:avLst/>
            </a:prstGeom>
          </p:spPr>
        </p:pic>
      </p:grp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1211AAD1-F52A-DFC0-44FF-CC8CA4D6AF4C}"/>
              </a:ext>
            </a:extLst>
          </p:cNvPr>
          <p:cNvCxnSpPr/>
          <p:nvPr/>
        </p:nvCxnSpPr>
        <p:spPr>
          <a:xfrm>
            <a:off x="7076567" y="3587930"/>
            <a:ext cx="8001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86C4B7B8-3B7C-59AA-9FE5-C23C29401768}"/>
              </a:ext>
            </a:extLst>
          </p:cNvPr>
          <p:cNvCxnSpPr>
            <a:cxnSpLocks/>
          </p:cNvCxnSpPr>
          <p:nvPr/>
        </p:nvCxnSpPr>
        <p:spPr>
          <a:xfrm flipV="1">
            <a:off x="7076567" y="3587930"/>
            <a:ext cx="800100" cy="6827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51468428-4A3D-9E02-509D-71C0273EF3DE}"/>
              </a:ext>
            </a:extLst>
          </p:cNvPr>
          <p:cNvCxnSpPr>
            <a:cxnSpLocks/>
          </p:cNvCxnSpPr>
          <p:nvPr/>
        </p:nvCxnSpPr>
        <p:spPr>
          <a:xfrm flipV="1">
            <a:off x="7076567" y="3587930"/>
            <a:ext cx="800100" cy="14637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9769CF8B-71C2-EAB2-309D-1922C2FC5AB7}"/>
              </a:ext>
            </a:extLst>
          </p:cNvPr>
          <p:cNvCxnSpPr>
            <a:cxnSpLocks/>
          </p:cNvCxnSpPr>
          <p:nvPr/>
        </p:nvCxnSpPr>
        <p:spPr>
          <a:xfrm flipV="1">
            <a:off x="7076567" y="3629305"/>
            <a:ext cx="800100" cy="21367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ECE9722A-097F-AE6B-69FD-4B524A00A243}"/>
              </a:ext>
            </a:extLst>
          </p:cNvPr>
          <p:cNvCxnSpPr>
            <a:cxnSpLocks/>
          </p:cNvCxnSpPr>
          <p:nvPr/>
        </p:nvCxnSpPr>
        <p:spPr>
          <a:xfrm>
            <a:off x="8197342" y="3587930"/>
            <a:ext cx="304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BBF595DD-93EA-69B8-CE92-D849E71C75B7}"/>
              </a:ext>
            </a:extLst>
          </p:cNvPr>
          <p:cNvCxnSpPr>
            <a:cxnSpLocks/>
          </p:cNvCxnSpPr>
          <p:nvPr/>
        </p:nvCxnSpPr>
        <p:spPr>
          <a:xfrm>
            <a:off x="8816467" y="3587930"/>
            <a:ext cx="768350" cy="10573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307CCD47-CD6B-7D5D-88E1-230526196E5A}"/>
                  </a:ext>
                </a:extLst>
              </p:cNvPr>
              <p:cNvSpPr txBox="1"/>
              <p:nvPr/>
            </p:nvSpPr>
            <p:spPr>
              <a:xfrm>
                <a:off x="9483464" y="3311885"/>
                <a:ext cx="245800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注意：每个神经元只算一部分结果，需要最后的</a:t>
                </a:r>
                <a14:m>
                  <m:oMath xmlns:m="http://schemas.openxmlformats.org/officeDocument/2006/math">
                    <m:r>
                      <a:rPr lang="en-US" altLang="zh-CN" sz="14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𝚺</m:t>
                    </m:r>
                  </m:oMath>
                </a14:m>
                <a:r>
                  <a:rPr lang="zh-CN" altLang="en-US" sz="1400" b="1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算符将所有的神经元的计算结果加起来</a:t>
                </a:r>
              </a:p>
            </p:txBody>
          </p:sp>
        </mc:Choice>
        <mc:Fallback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307CCD47-CD6B-7D5D-88E1-230526196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3464" y="3311885"/>
                <a:ext cx="2458008" cy="954107"/>
              </a:xfrm>
              <a:prstGeom prst="rect">
                <a:avLst/>
              </a:prstGeom>
              <a:blipFill>
                <a:blip r:embed="rId9"/>
                <a:stretch>
                  <a:fillRect l="-744" t="-637" b="-57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5593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F9FD6-2027-BDE8-2E4E-DE8A8DB52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934C9816-7250-3E40-A374-374AFA32C8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在线阶段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B83B24-4E1B-C75C-5BB8-C5FF81D353D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10</a:t>
            </a:fld>
            <a:endParaRPr 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793613-2B78-CAF7-3498-7A2D2A131A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r>
              <a:rPr lang="en-US" altLang="zh-CN" dirty="0"/>
              <a:t>Partially Linear FFN</a:t>
            </a:r>
            <a:endParaRPr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6206EB4B-8BDD-322E-0911-BB6BCD9BC80F}"/>
              </a:ext>
            </a:extLst>
          </p:cNvPr>
          <p:cNvSpPr txBox="1">
            <a:spLocks/>
          </p:cNvSpPr>
          <p:nvPr/>
        </p:nvSpPr>
        <p:spPr>
          <a:xfrm>
            <a:off x="631691" y="1145989"/>
            <a:ext cx="4712469" cy="5362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用折叠的权重投机计算</a:t>
            </a:r>
            <a:r>
              <a:rPr lang="en-US" altLang="zh-CN" sz="2400" dirty="0"/>
              <a:t>FFN</a:t>
            </a:r>
          </a:p>
          <a:p>
            <a:r>
              <a:rPr lang="zh-CN" altLang="en-US" sz="2400" dirty="0"/>
              <a:t>预测器预测哪些神经元的输入不在输入内</a:t>
            </a:r>
          </a:p>
          <a:p>
            <a:pPr lvl="1"/>
            <a:r>
              <a:rPr lang="zh-CN" altLang="en-US" sz="2000" dirty="0"/>
              <a:t>对于激活值不在线性区域内神经元，做纠正</a:t>
            </a:r>
          </a:p>
          <a:p>
            <a:endParaRPr lang="zh-CN" altLang="en-US" sz="24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9A4C6D7-5407-9161-71D5-8C07CE0A7593}"/>
              </a:ext>
            </a:extLst>
          </p:cNvPr>
          <p:cNvSpPr txBox="1"/>
          <p:nvPr/>
        </p:nvSpPr>
        <p:spPr>
          <a:xfrm>
            <a:off x="884867" y="4370192"/>
            <a:ext cx="10422265" cy="163449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</a:rPr>
              <a:t>从计算性能上的考虑</a:t>
            </a:r>
            <a:endParaRPr lang="en-US" altLang="zh-CN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所有神经元都投机地用近似算法，用折叠的矩阵计算一个近似结果（稠密）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预测器来判断是否落入了线性化区间内（稠密）</a:t>
            </a:r>
            <a:endParaRPr lang="en-US" altLang="zh-CN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抽取不在区间的神经元，计算这个神经元对最终结果贡献了多少</a:t>
            </a:r>
            <a:r>
              <a:rPr lang="zh-CN" altLang="en-US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（稀疏）</a:t>
            </a:r>
            <a:endParaRPr lang="en-US" altLang="zh-CN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抽取不在区间的神经元，计算这个神经元的正确结果是数目，并加到最终结果</a:t>
            </a:r>
            <a:r>
              <a:rPr lang="zh-CN" altLang="en-US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（稀疏）</a:t>
            </a:r>
            <a:endParaRPr lang="en-US" altLang="zh-CN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A35E11A-09FE-18D1-A138-3A80A25FF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932" y="884842"/>
            <a:ext cx="6294137" cy="338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68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F3328-B358-7C38-D95F-5D203DC5D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08F5EC5-77F2-EE72-9A45-7D2715E73A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实验效果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6521C7-045E-63B4-49C2-2F99FC06421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11</a:t>
            </a:fld>
            <a:endParaRPr 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ACE857-8169-CA7B-ED2A-41B0B61DB1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r>
              <a:rPr lang="en-US" altLang="zh-CN" dirty="0"/>
              <a:t>Partially Linear FFN</a:t>
            </a:r>
            <a:endParaRPr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98E7E342-3C67-59A4-88A9-7D722E3D9DE2}"/>
              </a:ext>
            </a:extLst>
          </p:cNvPr>
          <p:cNvSpPr txBox="1">
            <a:spLocks/>
          </p:cNvSpPr>
          <p:nvPr/>
        </p:nvSpPr>
        <p:spPr>
          <a:xfrm>
            <a:off x="631691" y="1145989"/>
            <a:ext cx="3452629" cy="5362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精度</a:t>
            </a:r>
            <a:endParaRPr lang="en-US" altLang="zh-CN" sz="2400" dirty="0"/>
          </a:p>
          <a:p>
            <a:pPr marL="360000" lvl="1" indent="-180000"/>
            <a:r>
              <a:rPr lang="zh-CN" altLang="en-US" sz="2000" dirty="0"/>
              <a:t>与剪枝算法比困惑度</a:t>
            </a:r>
            <a:r>
              <a:rPr lang="en-US" altLang="zh-CN" sz="2000" dirty="0"/>
              <a:t>(</a:t>
            </a:r>
            <a:r>
              <a:rPr lang="zh-CN" altLang="en-US" sz="2000" dirty="0"/>
              <a:t>右上</a:t>
            </a:r>
            <a:r>
              <a:rPr lang="en-US" altLang="zh-CN" sz="2000" dirty="0"/>
              <a:t>)</a:t>
            </a:r>
          </a:p>
          <a:p>
            <a:pPr marL="360000" lvl="1" indent="-180000"/>
            <a:r>
              <a:rPr lang="zh-CN" altLang="en-US" sz="2000" dirty="0"/>
              <a:t>与剪枝算法比下游任务精度</a:t>
            </a:r>
            <a:r>
              <a:rPr lang="en-US" altLang="zh-CN" sz="2000" dirty="0"/>
              <a:t>(</a:t>
            </a:r>
            <a:r>
              <a:rPr lang="zh-CN" altLang="en-US" sz="2000" dirty="0"/>
              <a:t>右下</a:t>
            </a:r>
            <a:r>
              <a:rPr lang="en-US" altLang="zh-CN" sz="2000" dirty="0"/>
              <a:t>)</a:t>
            </a:r>
          </a:p>
          <a:p>
            <a:pPr marL="360000" lvl="1" indent="-180000"/>
            <a:r>
              <a:rPr lang="zh-CN" altLang="en-US" sz="2000" dirty="0"/>
              <a:t>可视化</a:t>
            </a:r>
            <a:r>
              <a:rPr lang="en-US" altLang="zh-CN" sz="2000" dirty="0"/>
              <a:t>(</a:t>
            </a:r>
            <a:r>
              <a:rPr lang="zh-CN" altLang="en-US" sz="2000" dirty="0"/>
              <a:t>下</a:t>
            </a:r>
            <a:r>
              <a:rPr lang="en-US" altLang="zh-CN" sz="2000" dirty="0"/>
              <a:t>)</a:t>
            </a:r>
            <a:endParaRPr lang="zh-CN" altLang="en-US" sz="2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D7CE30E-44D0-0112-7045-DB90CCE90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920" y="910320"/>
            <a:ext cx="6741816" cy="282100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93B0399-313D-C813-3A1B-4C4268352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20" y="3768847"/>
            <a:ext cx="6739552" cy="299015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4C1A817-F0DB-D25D-B5BC-4C7131DB6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008" y="3341701"/>
            <a:ext cx="4448472" cy="351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245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FB121-5FE0-0332-39D7-165F33061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6175055-A911-B845-F5AB-2585350F55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实验效果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8CA2B4-3457-955B-23CB-DD799559E85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12</a:t>
            </a:fld>
            <a:endParaRPr 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C63334-BC51-61A9-005D-D8FE1E4D4D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r>
              <a:rPr lang="en-US" altLang="zh-CN" dirty="0"/>
              <a:t>Partially Linear FFN</a:t>
            </a:r>
            <a:endParaRPr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A5D6933E-445E-6AF2-A985-E757A9BE32A3}"/>
              </a:ext>
            </a:extLst>
          </p:cNvPr>
          <p:cNvSpPr txBox="1">
            <a:spLocks/>
          </p:cNvSpPr>
          <p:nvPr/>
        </p:nvSpPr>
        <p:spPr>
          <a:xfrm>
            <a:off x="631691" y="1145989"/>
            <a:ext cx="4539749" cy="5362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消融实验一</a:t>
            </a:r>
            <a:endParaRPr lang="en-US" altLang="zh-CN" sz="2400" dirty="0"/>
          </a:p>
          <a:p>
            <a:pPr marL="360000" lvl="1" indent="-180000"/>
            <a:r>
              <a:rPr lang="en-US" altLang="zh-CN" sz="2000" dirty="0"/>
              <a:t> </a:t>
            </a:r>
            <a:r>
              <a:rPr lang="zh-CN" altLang="en-US" sz="2000" dirty="0">
                <a:solidFill>
                  <a:srgbClr val="017C7C"/>
                </a:solidFill>
              </a:rPr>
              <a:t>困惑度 </a:t>
            </a:r>
            <a:r>
              <a:rPr lang="en-US" altLang="zh-CN" sz="2000" dirty="0"/>
              <a:t>vs </a:t>
            </a:r>
            <a:r>
              <a:rPr lang="zh-CN" altLang="en-US" sz="2000" dirty="0">
                <a:solidFill>
                  <a:srgbClr val="FF7F4F"/>
                </a:solidFill>
              </a:rPr>
              <a:t>落在线性区间的比例 </a:t>
            </a:r>
            <a:r>
              <a:rPr lang="en-US" altLang="zh-CN" sz="2000" dirty="0"/>
              <a:t>vs </a:t>
            </a:r>
            <a:r>
              <a:rPr lang="zh-CN" altLang="en-US" sz="2000" dirty="0"/>
              <a:t>样本数目（右上）</a:t>
            </a:r>
            <a:endParaRPr lang="en-US" altLang="zh-CN" sz="2000" dirty="0"/>
          </a:p>
          <a:p>
            <a:pPr marL="360000" lvl="1" indent="-180000"/>
            <a:r>
              <a:rPr lang="zh-CN" altLang="en-US" sz="2000" dirty="0"/>
              <a:t>方法对于数据的敏感性分析（右中）</a:t>
            </a:r>
            <a:endParaRPr lang="en-US" altLang="zh-CN" sz="2000" dirty="0"/>
          </a:p>
          <a:p>
            <a:pPr marL="0" indent="-180000"/>
            <a:r>
              <a:rPr lang="zh-CN" altLang="en-US" sz="2400" dirty="0"/>
              <a:t>推理加速</a:t>
            </a:r>
            <a:endParaRPr lang="en-US" altLang="zh-CN" sz="2000" dirty="0"/>
          </a:p>
          <a:p>
            <a:pPr marL="360000" lvl="1" indent="-180000"/>
            <a:r>
              <a:rPr lang="zh-CN" altLang="en-US" sz="2000" dirty="0"/>
              <a:t>端到端推理加速（左下）</a:t>
            </a:r>
            <a:endParaRPr lang="en-US" altLang="zh-CN" sz="2000" dirty="0"/>
          </a:p>
          <a:p>
            <a:pPr marL="360000" lvl="1" indent="-180000"/>
            <a:r>
              <a:rPr lang="zh-CN" altLang="en-US" sz="2000" dirty="0"/>
              <a:t>推理时间开销分解（右下）</a:t>
            </a:r>
            <a:endParaRPr lang="en-US" altLang="zh-CN" sz="2000" dirty="0"/>
          </a:p>
          <a:p>
            <a:pPr marL="360000" lvl="1" indent="-180000"/>
            <a:endParaRPr lang="en-US" altLang="zh-CN" sz="2000" dirty="0"/>
          </a:p>
          <a:p>
            <a:pPr marL="742950" lvl="1" indent="-180000"/>
            <a:endParaRPr lang="zh-CN" altLang="en-US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FDC2AAE-2B8B-0D35-8AA3-7A15B4EF0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960" y="932705"/>
            <a:ext cx="5501291" cy="200583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22742A4-7CCB-E5FF-9294-EC651234F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6730" y="2924378"/>
            <a:ext cx="4539749" cy="158141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7DD80E3-9F97-6B19-BFE1-B9D563307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395" y="4505792"/>
            <a:ext cx="6675120" cy="226249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CD02B5E-8A02-4A22-1251-EC25FB56B3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1200" y="4728921"/>
            <a:ext cx="5069840" cy="1026268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E35E2DFA-C236-DAC1-AA5A-F1999AE54747}"/>
              </a:ext>
            </a:extLst>
          </p:cNvPr>
          <p:cNvSpPr txBox="1"/>
          <p:nvPr/>
        </p:nvSpPr>
        <p:spPr>
          <a:xfrm>
            <a:off x="6734118" y="5868735"/>
            <a:ext cx="5207354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</a:rPr>
              <a:t>稀疏操作时间占比大</a:t>
            </a:r>
            <a:endParaRPr lang="en-US" altLang="zh-CN" dirty="0">
              <a:solidFill>
                <a:srgbClr val="C00000"/>
              </a:solidFill>
            </a:endParaRPr>
          </a:p>
          <a:p>
            <a:pPr algn="ctr"/>
            <a:r>
              <a:rPr lang="en-US" altLang="zh-CN" dirty="0" err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vLLM</a:t>
            </a:r>
            <a:r>
              <a:rPr lang="en-US" altLang="zh-CN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上加速明显：</a:t>
            </a:r>
            <a:r>
              <a:rPr lang="en-US" altLang="zh-CN" dirty="0" err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vLLM</a:t>
            </a:r>
            <a:r>
              <a:rPr lang="en-US" altLang="zh-CN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对注意力计算优化更好</a:t>
            </a:r>
            <a:endParaRPr lang="en-US" altLang="zh-CN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1461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E563A-87EB-F10D-08EE-CB2D6D717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DAB32FA-F4C3-DBF0-4B1F-79C632FA7C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实验效果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C3EE4D-D8DE-0E26-4D8C-52A3B81CE19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13</a:t>
            </a:fld>
            <a:endParaRPr 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2A2671-D46B-4D37-6D5C-9C5202EB2D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r>
              <a:rPr lang="en-US" altLang="zh-CN" dirty="0"/>
              <a:t>Partially Linear FFN</a:t>
            </a:r>
            <a:endParaRPr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9E3EB326-E912-7398-563E-692E13C27262}"/>
              </a:ext>
            </a:extLst>
          </p:cNvPr>
          <p:cNvSpPr txBox="1">
            <a:spLocks/>
          </p:cNvSpPr>
          <p:nvPr/>
        </p:nvSpPr>
        <p:spPr>
          <a:xfrm>
            <a:off x="631691" y="1145989"/>
            <a:ext cx="4971549" cy="5362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消融实验二</a:t>
            </a:r>
            <a:endParaRPr lang="en-US" altLang="zh-CN" sz="2400" dirty="0"/>
          </a:p>
          <a:p>
            <a:pPr marL="360000" lvl="1" indent="-180000"/>
            <a:r>
              <a:rPr lang="en-US" altLang="zh-CN" sz="2000" dirty="0"/>
              <a:t> </a:t>
            </a:r>
            <a:r>
              <a:rPr lang="zh-CN" altLang="en-US" sz="2000" dirty="0"/>
              <a:t>预测器大小对于困惑度的影响（右上）</a:t>
            </a:r>
            <a:endParaRPr lang="en-US" altLang="zh-CN" sz="2000" dirty="0"/>
          </a:p>
          <a:p>
            <a:pPr marL="760050" lvl="2" indent="-180000"/>
            <a:r>
              <a:rPr lang="en-US" altLang="zh-CN" sz="1600" dirty="0"/>
              <a:t> </a:t>
            </a:r>
            <a:r>
              <a:rPr lang="zh-CN" altLang="en-US" sz="1600" dirty="0"/>
              <a:t>预测器用量化的权重，量化压缩比率越小，精度越高</a:t>
            </a:r>
            <a:endParaRPr lang="en-US" altLang="zh-CN" sz="1600" dirty="0"/>
          </a:p>
          <a:p>
            <a:pPr marL="360000" lvl="1" indent="-180000"/>
            <a:r>
              <a:rPr lang="en-US" altLang="zh-CN" sz="2000" dirty="0"/>
              <a:t> </a:t>
            </a:r>
            <a:r>
              <a:rPr lang="zh-CN" altLang="en-US" sz="2000" dirty="0"/>
              <a:t>乘法结合律对于计算精度的影响（右中）</a:t>
            </a:r>
            <a:endParaRPr lang="en-US" altLang="zh-CN" sz="2000" dirty="0"/>
          </a:p>
          <a:p>
            <a:pPr marL="760050" lvl="2" indent="-180000"/>
            <a:r>
              <a:rPr lang="en-US" altLang="zh-CN" sz="1600" dirty="0"/>
              <a:t> bf16 </a:t>
            </a:r>
            <a:r>
              <a:rPr lang="zh-CN" altLang="en-US" sz="1600" dirty="0"/>
              <a:t>影响大，其余影响很小</a:t>
            </a:r>
            <a:endParaRPr lang="en-US" altLang="zh-CN" sz="1600" dirty="0"/>
          </a:p>
          <a:p>
            <a:pPr marL="360000" lvl="1" indent="-180000"/>
            <a:r>
              <a:rPr lang="en-US" altLang="zh-CN" sz="2000" dirty="0"/>
              <a:t> FFN </a:t>
            </a:r>
            <a:r>
              <a:rPr lang="zh-CN" altLang="en-US" sz="2000" dirty="0"/>
              <a:t>规模对于精度影响（右下）</a:t>
            </a:r>
            <a:endParaRPr lang="en-US" altLang="zh-CN" sz="2000" dirty="0"/>
          </a:p>
          <a:p>
            <a:pPr marL="760050" lvl="2" indent="-180000"/>
            <a:r>
              <a:rPr lang="zh-CN" altLang="en-US" sz="1600" dirty="0"/>
              <a:t>微乎其微</a:t>
            </a:r>
            <a:endParaRPr lang="en-US" altLang="zh-CN" sz="1600" dirty="0"/>
          </a:p>
          <a:p>
            <a:pPr marL="742950" lvl="1" indent="-180000"/>
            <a:endParaRPr lang="zh-CN" altLang="en-US" sz="2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BA5837B-A27F-7CB2-AD0F-A82651847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3240" y="1247601"/>
            <a:ext cx="5548740" cy="134000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B64A995-3FE9-8E60-5E64-F9B00732E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4837" y="2900428"/>
            <a:ext cx="5457143" cy="105714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F3AE495-E592-6049-5A7F-866C943143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6840" y="4591362"/>
            <a:ext cx="4217780" cy="116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272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6C93D-529B-3F4A-BA30-4C95993DD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D93429DA-CBAF-C8A8-A7DC-7CD5F27895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总结与展望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1C79F3-66FC-6568-ADC1-AF0592D22E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14</a:t>
            </a:fld>
            <a:endParaRPr 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F2283F-6B2A-7EA9-465F-D6D4ACC08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r>
              <a:rPr lang="en-US" altLang="zh-CN" dirty="0"/>
              <a:t>Partially Linear FFN</a:t>
            </a:r>
            <a:endParaRPr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86BD46B0-2E26-C7F5-CB9C-CCB324596129}"/>
              </a:ext>
            </a:extLst>
          </p:cNvPr>
          <p:cNvSpPr txBox="1">
            <a:spLocks/>
          </p:cNvSpPr>
          <p:nvPr/>
        </p:nvSpPr>
        <p:spPr>
          <a:xfrm>
            <a:off x="631691" y="1145989"/>
            <a:ext cx="10579869" cy="5362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 </a:t>
            </a:r>
            <a:r>
              <a:rPr lang="zh-CN" altLang="en-US" dirty="0"/>
              <a:t>如何中一篇系统顶会</a:t>
            </a:r>
            <a:endParaRPr lang="en-US" altLang="zh-CN" sz="1800" dirty="0"/>
          </a:p>
          <a:p>
            <a:pPr lvl="1"/>
            <a:r>
              <a:rPr lang="zh-CN" altLang="en-US" b="1" dirty="0"/>
              <a:t>亮点及其突出</a:t>
            </a:r>
            <a:r>
              <a:rPr lang="zh-CN" altLang="en-US" dirty="0"/>
              <a:t>，</a:t>
            </a:r>
            <a:r>
              <a:rPr lang="zh-CN" altLang="en-US" b="1" dirty="0"/>
              <a:t>大而全且效果好</a:t>
            </a:r>
            <a:r>
              <a:rPr lang="zh-CN" altLang="en-US" dirty="0"/>
              <a:t>，缺一不可</a:t>
            </a:r>
            <a:endParaRPr lang="en-US" altLang="zh-CN" dirty="0"/>
          </a:p>
          <a:p>
            <a:pPr lvl="1"/>
            <a:r>
              <a:rPr lang="zh-CN" altLang="en-US" dirty="0"/>
              <a:t>是否是真问题 </a:t>
            </a:r>
            <a:r>
              <a:rPr lang="en-US" altLang="zh-CN" dirty="0"/>
              <a:t>&gt; Key idea &gt; </a:t>
            </a:r>
            <a:r>
              <a:rPr lang="zh-CN" altLang="en-US" dirty="0"/>
              <a:t>系统设计</a:t>
            </a:r>
            <a:endParaRPr lang="en-US" altLang="zh-CN" dirty="0"/>
          </a:p>
          <a:p>
            <a:pPr lvl="1"/>
            <a:r>
              <a:rPr lang="zh-CN" altLang="en-US" dirty="0"/>
              <a:t>永远只相信可量化的分析</a:t>
            </a:r>
            <a:endParaRPr lang="en-US" altLang="zh-CN" dirty="0"/>
          </a:p>
          <a:p>
            <a:r>
              <a:rPr lang="en-US" altLang="zh-CN" dirty="0"/>
              <a:t> </a:t>
            </a:r>
            <a:r>
              <a:rPr lang="zh-CN" altLang="en-US" dirty="0"/>
              <a:t>展望</a:t>
            </a:r>
            <a:endParaRPr lang="en-US" altLang="zh-CN" dirty="0"/>
          </a:p>
          <a:p>
            <a:pPr lvl="1"/>
            <a:r>
              <a:rPr lang="zh-CN" altLang="en-US" dirty="0"/>
              <a:t>无法应用到采用 </a:t>
            </a:r>
            <a:r>
              <a:rPr lang="en-US" altLang="zh-CN" dirty="0" err="1"/>
              <a:t>SwiGLU</a:t>
            </a:r>
            <a:r>
              <a:rPr lang="en-US" altLang="zh-CN" dirty="0"/>
              <a:t> </a:t>
            </a:r>
            <a:r>
              <a:rPr lang="zh-CN" altLang="en-US" dirty="0"/>
              <a:t>激活的一类</a:t>
            </a:r>
            <a:r>
              <a:rPr lang="en-US" altLang="zh-CN" dirty="0"/>
              <a:t>LLM</a:t>
            </a:r>
            <a:r>
              <a:rPr lang="zh-CN" altLang="en-US" dirty="0"/>
              <a:t>，</a:t>
            </a:r>
            <a:r>
              <a:rPr lang="en-US" altLang="zh-CN" dirty="0"/>
              <a:t>E.g., </a:t>
            </a:r>
            <a:r>
              <a:rPr lang="en-US" altLang="zh-CN" dirty="0" err="1"/>
              <a:t>LLaMA</a:t>
            </a:r>
            <a:r>
              <a:rPr lang="en-US" altLang="zh-CN" dirty="0"/>
              <a:t>, Qwen,</a:t>
            </a:r>
            <a:r>
              <a:rPr lang="zh-CN" altLang="en-US" dirty="0"/>
              <a:t> </a:t>
            </a:r>
            <a:r>
              <a:rPr lang="en-US" altLang="zh-CN" dirty="0"/>
              <a:t>…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06A387F-04C9-D57B-3460-D3192264E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354" y="4666013"/>
            <a:ext cx="5028571" cy="53333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38A2E739-C012-B54A-4261-726746567D6D}"/>
              </a:ext>
            </a:extLst>
          </p:cNvPr>
          <p:cNvSpPr/>
          <p:nvPr/>
        </p:nvSpPr>
        <p:spPr>
          <a:xfrm>
            <a:off x="5097299" y="4607284"/>
            <a:ext cx="1328901" cy="67591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4BAF16B-D889-CC59-0FF0-6312DCA3D7BA}"/>
              </a:ext>
            </a:extLst>
          </p:cNvPr>
          <p:cNvSpPr txBox="1"/>
          <p:nvPr/>
        </p:nvSpPr>
        <p:spPr>
          <a:xfrm>
            <a:off x="2451005" y="5475259"/>
            <a:ext cx="3721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门控，根据输入的值计算各个</a:t>
            </a:r>
            <a:r>
              <a:rPr lang="en-US" altLang="zh-CN" dirty="0"/>
              <a:t>channel</a:t>
            </a:r>
            <a:r>
              <a:rPr lang="zh-CN" altLang="en-US" dirty="0"/>
              <a:t>的信息流通量</a:t>
            </a:r>
            <a:endParaRPr lang="en-US" altLang="zh-CN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FB60E8D-68F0-B09C-FBCD-D6091014BFA9}"/>
              </a:ext>
            </a:extLst>
          </p:cNvPr>
          <p:cNvSpPr/>
          <p:nvPr/>
        </p:nvSpPr>
        <p:spPr>
          <a:xfrm>
            <a:off x="4997208" y="4543749"/>
            <a:ext cx="2815832" cy="8715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BD1C4D0-A3BA-AF86-1978-FD91DE627F50}"/>
              </a:ext>
            </a:extLst>
          </p:cNvPr>
          <p:cNvSpPr txBox="1"/>
          <p:nvPr/>
        </p:nvSpPr>
        <p:spPr>
          <a:xfrm>
            <a:off x="7029692" y="5570287"/>
            <a:ext cx="3698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/>
              <a:t>类似于之前的</a:t>
            </a:r>
            <a:r>
              <a:rPr lang="en-US" altLang="zh-CN" dirty="0"/>
              <a:t>FFN</a:t>
            </a:r>
            <a:r>
              <a:rPr lang="zh-CN" altLang="en-US" dirty="0"/>
              <a:t>的第</a:t>
            </a:r>
            <a:r>
              <a:rPr lang="en-US" altLang="zh-CN" dirty="0"/>
              <a:t>1</a:t>
            </a:r>
            <a:r>
              <a:rPr lang="zh-CN" altLang="en-US" dirty="0"/>
              <a:t>个</a:t>
            </a:r>
            <a:r>
              <a:rPr lang="en-US" altLang="zh-CN" dirty="0"/>
              <a:t>dense</a:t>
            </a:r>
            <a:r>
              <a:rPr lang="zh-CN" altLang="en-US" dirty="0"/>
              <a:t>层</a:t>
            </a:r>
            <a:endParaRPr lang="en-US" altLang="zh-CN" dirty="0"/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0D02641C-24C5-B273-D8DC-B0EEB3E5B9F4}"/>
              </a:ext>
            </a:extLst>
          </p:cNvPr>
          <p:cNvCxnSpPr>
            <a:stCxn id="11" idx="0"/>
            <a:endCxn id="8" idx="1"/>
          </p:cNvCxnSpPr>
          <p:nvPr/>
        </p:nvCxnSpPr>
        <p:spPr>
          <a:xfrm flipV="1">
            <a:off x="4311603" y="4945242"/>
            <a:ext cx="785696" cy="5300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4089A2AC-FDF4-E0CE-A17A-3B888039C953}"/>
              </a:ext>
            </a:extLst>
          </p:cNvPr>
          <p:cNvCxnSpPr>
            <a:cxnSpLocks/>
            <a:stCxn id="13" idx="0"/>
            <a:endCxn id="12" idx="2"/>
          </p:cNvCxnSpPr>
          <p:nvPr/>
        </p:nvCxnSpPr>
        <p:spPr>
          <a:xfrm flipH="1" flipV="1">
            <a:off x="6405124" y="5415280"/>
            <a:ext cx="2473793" cy="1550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62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theme/theme1.xml><?xml version="1.0" encoding="utf-8"?>
<a:theme xmlns:a="http://schemas.openxmlformats.org/drawingml/2006/main" name="1_Office 主题​​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1206-多语言软件分析与优化" id="{58CE3992-943B-4FD4-9B91-A71227AC37AD}" vid="{CC3CEDF1-10B6-44E1-89CB-73999598643C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3D3DA88-639A-405A-A649-3EBD4380B0F2}">
  <we:reference id="wa200000113" version="1.0.0.0" store="zh-CN" storeType="OMEX"/>
  <we:alternateReferences>
    <we:reference id="WA200000113" version="1.0.0.0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F746C9E5A542A54A8B513C1ACE44F90B" ma:contentTypeVersion="8" ma:contentTypeDescription="新建文档。" ma:contentTypeScope="" ma:versionID="4c936cff723e7e82aaa6dfd8bd932124">
  <xsd:schema xmlns:xsd="http://www.w3.org/2001/XMLSchema" xmlns:xs="http://www.w3.org/2001/XMLSchema" xmlns:p="http://schemas.microsoft.com/office/2006/metadata/properties" xmlns:ns3="f50a6934-4bbe-4094-8b9c-5427d528f684" targetNamespace="http://schemas.microsoft.com/office/2006/metadata/properties" ma:root="true" ma:fieldsID="77c60a92f3b701519866b900b6bfaadb" ns3:_="">
    <xsd:import namespace="f50a6934-4bbe-4094-8b9c-5427d528f68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0a6934-4bbe-4094-8b9c-5427d528f6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/>
        <xsd:element ref="dc:title" minOccurs="0" maxOccurs="1" ma:index="4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C22B70-4EB8-4847-B681-CD6CC7023CC3}">
  <ds:schemaRefs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f50a6934-4bbe-4094-8b9c-5427d528f684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91AF944-C554-4FC9-855C-E8BD817F7F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19F53D-5BE6-43DD-86C2-5C0FBB15EB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0a6934-4bbe-4094-8b9c-5427d528f6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GoLLVM项目模板</Template>
  <TotalTime>30202</TotalTime>
  <Words>1401</Words>
  <Application>Microsoft Office PowerPoint</Application>
  <PresentationFormat>宽屏</PresentationFormat>
  <Paragraphs>173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等线</vt:lpstr>
      <vt:lpstr>楷体</vt:lpstr>
      <vt:lpstr>微软雅黑</vt:lpstr>
      <vt:lpstr>Arial</vt:lpstr>
      <vt:lpstr>Cambria Math</vt:lpstr>
      <vt:lpstr>Wingdings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张昱</dc:creator>
  <cp:lastModifiedBy>shuo liu</cp:lastModifiedBy>
  <cp:revision>1130</cp:revision>
  <dcterms:created xsi:type="dcterms:W3CDTF">2022-12-18T01:23:43Z</dcterms:created>
  <dcterms:modified xsi:type="dcterms:W3CDTF">2025-10-23T09:42:43Z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0x010100F746C9E5A542A54A8B513C1ACE44F90B</vt:lpwstr>
  </property>
</Properties>
</file>