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handoutMasterIdLst>
    <p:handoutMasterId r:id="rId19"/>
  </p:handoutMasterIdLst>
  <p:sldIdLst>
    <p:sldId id="399" r:id="rId2"/>
    <p:sldId id="472" r:id="rId3"/>
    <p:sldId id="473" r:id="rId4"/>
    <p:sldId id="468" r:id="rId5"/>
    <p:sldId id="469" r:id="rId6"/>
    <p:sldId id="470" r:id="rId7"/>
    <p:sldId id="471" r:id="rId8"/>
    <p:sldId id="474" r:id="rId9"/>
    <p:sldId id="475" r:id="rId10"/>
    <p:sldId id="476" r:id="rId11"/>
    <p:sldId id="477" r:id="rId12"/>
    <p:sldId id="478" r:id="rId13"/>
    <p:sldId id="479" r:id="rId14"/>
    <p:sldId id="480" r:id="rId15"/>
    <p:sldId id="481" r:id="rId16"/>
    <p:sldId id="482" r:id="rId17"/>
  </p:sldIdLst>
  <p:sldSz cx="12192000" cy="6858000"/>
  <p:notesSz cx="7104063" cy="10234613"/>
  <p:custDataLst>
    <p:tags r:id="rId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7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lys201469@gmail.com" initials="l" lastIdx="2" clrIdx="0"/>
  <p:cmAuthor id="2" name="伯尧 丁" initials="伯尧" lastIdx="1" clrIdx="1"/>
  <p:cmAuthor id="3" name="伯尧" initials="伯尧"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B2B2"/>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87" autoAdjust="0"/>
    <p:restoredTop sz="86339"/>
  </p:normalViewPr>
  <p:slideViewPr>
    <p:cSldViewPr snapToGrid="0" showGuides="1">
      <p:cViewPr varScale="1">
        <p:scale>
          <a:sx n="111" d="100"/>
          <a:sy n="111" d="100"/>
        </p:scale>
        <p:origin x="680" y="192"/>
      </p:cViewPr>
      <p:guideLst>
        <p:guide orient="horz" pos="2160"/>
        <p:guide pos="3871"/>
      </p:guideLst>
    </p:cSldViewPr>
  </p:slideViewPr>
  <p:outlineViewPr>
    <p:cViewPr>
      <p:scale>
        <a:sx n="33" d="100"/>
        <a:sy n="33" d="100"/>
      </p:scale>
      <p:origin x="0" y="0"/>
    </p:cViewPr>
  </p:outlin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t>2025/10/9</a:t>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t>2025/10/9</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将联合嵌入预测架构引入大型语言模型</a:t>
            </a:r>
            <a:endParaRPr lang="en" altLang="zh-CN" dirty="0"/>
          </a:p>
          <a:p>
            <a:r>
              <a:rPr lang="en" altLang="zh-CN" dirty="0"/>
              <a:t>Yann LeCun </a:t>
            </a:r>
            <a:r>
              <a:rPr lang="zh-CN" altLang="en-US" dirty="0"/>
              <a:t>及其团队提出，</a:t>
            </a:r>
            <a:r>
              <a:rPr lang="en-US" altLang="zh-CN" dirty="0"/>
              <a:t>JEPA</a:t>
            </a:r>
            <a:r>
              <a:rPr lang="zh-CN" altLang="en-US" dirty="0"/>
              <a:t>旨在通过在抽象表征空间中预测未来或缺失的特征来高效学习世界知识</a:t>
            </a:r>
            <a:endParaRPr lang="en-US" altLang="zh-CN" dirty="0"/>
          </a:p>
          <a:p>
            <a:r>
              <a:rPr lang="zh-CN" altLang="en-US" dirty="0"/>
              <a:t>区别于 </a:t>
            </a:r>
            <a:r>
              <a:rPr lang="en-US" altLang="zh-CN" dirty="0"/>
              <a:t>MAE </a:t>
            </a:r>
            <a:r>
              <a:rPr lang="zh-CN" altLang="en-US" dirty="0"/>
              <a:t>或传统自监督方法：</a:t>
            </a:r>
            <a:r>
              <a:rPr lang="zh-CN" altLang="en-US" b="1" dirty="0"/>
              <a:t>不重建像素，而是预测高层语义表示</a:t>
            </a:r>
            <a:endParaRPr lang="zh-CN" altLang="en-US" dirty="0"/>
          </a:p>
          <a:p>
            <a:endParaRPr kumimoji="1"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A6C10-DBF6-C1BA-1D15-D8CC266E964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4C0BBF6-6870-1A76-1B6A-02180F07217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2C1D54B-3281-A26F-14F0-3684895B975C}"/>
              </a:ext>
            </a:extLst>
          </p:cNvPr>
          <p:cNvSpPr>
            <a:spLocks noGrp="1"/>
          </p:cNvSpPr>
          <p:nvPr>
            <p:ph type="body" idx="1"/>
          </p:nvPr>
        </p:nvSpPr>
        <p:spPr/>
        <p:txBody>
          <a:bodyPr/>
          <a:lstStyle/>
          <a:p>
            <a:r>
              <a:rPr lang="en" altLang="zh-CN" b="1" dirty="0"/>
              <a:t>GPT</a:t>
            </a:r>
            <a:r>
              <a:rPr lang="zh-CN" altLang="en" dirty="0"/>
              <a:t>（</a:t>
            </a:r>
            <a:r>
              <a:rPr lang="zh-CN" altLang="en-US" dirty="0"/>
              <a:t>自回归语言模型，预测下一个 </a:t>
            </a:r>
            <a:r>
              <a:rPr lang="en" altLang="zh-CN" dirty="0"/>
              <a:t>token</a:t>
            </a:r>
            <a:r>
              <a:rPr lang="zh-CN" altLang="en" dirty="0"/>
              <a:t>）；</a:t>
            </a:r>
          </a:p>
          <a:p>
            <a:r>
              <a:rPr lang="en" altLang="zh-CN" b="1" dirty="0"/>
              <a:t>BERT</a:t>
            </a:r>
            <a:r>
              <a:rPr lang="zh-CN" altLang="en" dirty="0"/>
              <a:t>（</a:t>
            </a:r>
            <a:r>
              <a:rPr lang="zh-CN" altLang="en-US" dirty="0"/>
              <a:t>掩码语言模型，预测被遮盖的 </a:t>
            </a:r>
            <a:r>
              <a:rPr lang="en" altLang="zh-CN" dirty="0"/>
              <a:t>token</a:t>
            </a:r>
            <a:r>
              <a:rPr lang="zh-CN" altLang="en" dirty="0"/>
              <a:t>）；</a:t>
            </a:r>
            <a:br>
              <a:rPr lang="en-US" altLang="zh-CN" dirty="0"/>
            </a:br>
            <a:r>
              <a:rPr lang="zh-CN" altLang="en-US" dirty="0"/>
              <a:t>在计算机视觉领域，研究发现用</a:t>
            </a:r>
            <a:r>
              <a:rPr lang="zh-CN" altLang="en-US" b="1" dirty="0"/>
              <a:t>嵌入空间的训练目标通常比直接在像素</a:t>
            </a:r>
            <a:r>
              <a:rPr lang="en-US" altLang="zh-CN" b="1" dirty="0"/>
              <a:t>/</a:t>
            </a:r>
            <a:r>
              <a:rPr lang="zh-CN" altLang="en-US" b="1" dirty="0"/>
              <a:t>输入空间做重建更有效。</a:t>
            </a:r>
            <a:endParaRPr lang="en-US" altLang="zh-CN" b="1" dirty="0"/>
          </a:p>
          <a:p>
            <a:r>
              <a:rPr lang="en" altLang="zh-CN" b="1" dirty="0"/>
              <a:t>JEPA</a:t>
            </a:r>
            <a:r>
              <a:rPr lang="zh-CN" altLang="en-US" b="1" dirty="0"/>
              <a:t>这类方法不是让模型去重建原始像素，而是让模型学习并预测高层次的向量表示</a:t>
            </a:r>
            <a:r>
              <a:rPr lang="zh-CN" altLang="en" dirty="0"/>
              <a:t>。</a:t>
            </a:r>
            <a:r>
              <a:rPr lang="zh-CN" altLang="en-US" dirty="0"/>
              <a:t>这样模型更专注于图像的语义和结构信息，而不是像素级的噪声或细节，从而在下游任务（分类、检测等）上通常表现更好。</a:t>
            </a:r>
          </a:p>
        </p:txBody>
      </p:sp>
      <p:sp>
        <p:nvSpPr>
          <p:cNvPr id="4" name="灯片编号占位符 3">
            <a:extLst>
              <a:ext uri="{FF2B5EF4-FFF2-40B4-BE49-F238E27FC236}">
                <a16:creationId xmlns:a16="http://schemas.microsoft.com/office/drawing/2014/main" id="{7B3A655B-431B-A2A7-F507-0E3757CA545B}"/>
              </a:ext>
            </a:extLst>
          </p:cNvPr>
          <p:cNvSpPr>
            <a:spLocks noGrp="1"/>
          </p:cNvSpPr>
          <p:nvPr>
            <p:ph type="sldNum" sz="quarter" idx="5"/>
          </p:nvPr>
        </p:nvSpPr>
        <p:spPr/>
        <p:txBody>
          <a:bodyPr/>
          <a:lstStyle/>
          <a:p>
            <a:fld id="{85D0DACE-38E0-42D2-9336-2B707D34BC6D}" type="slidenum">
              <a:rPr lang="zh-CN" altLang="en-US" smtClean="0"/>
              <a:t>2</a:t>
            </a:fld>
            <a:endParaRPr lang="zh-CN" altLang="en-US"/>
          </a:p>
        </p:txBody>
      </p:sp>
    </p:spTree>
    <p:extLst>
      <p:ext uri="{BB962C8B-B14F-4D97-AF65-F5344CB8AC3E}">
        <p14:creationId xmlns:p14="http://schemas.microsoft.com/office/powerpoint/2010/main" val="4197360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1970E-3187-3F89-26A5-D09BDB4BA34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5D66EEF-FBC6-9DC8-BE66-CA22CFDF6F8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4ABE32F-2D56-81E6-A7E9-0AC7292AE3E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D66A0ED-872B-0DA5-6E02-89DB6B39D7C7}"/>
              </a:ext>
            </a:extLst>
          </p:cNvPr>
          <p:cNvSpPr>
            <a:spLocks noGrp="1"/>
          </p:cNvSpPr>
          <p:nvPr>
            <p:ph type="sldNum" sz="quarter" idx="5"/>
          </p:nvPr>
        </p:nvSpPr>
        <p:spPr/>
        <p:txBody>
          <a:bodyPr/>
          <a:lstStyle/>
          <a:p>
            <a:fld id="{85D0DACE-38E0-42D2-9336-2B707D34BC6D}" type="slidenum">
              <a:rPr lang="zh-CN" altLang="en-US" smtClean="0"/>
              <a:t>3</a:t>
            </a:fld>
            <a:endParaRPr lang="zh-CN" altLang="en-US"/>
          </a:p>
        </p:txBody>
      </p:sp>
    </p:spTree>
    <p:extLst>
      <p:ext uri="{BB962C8B-B14F-4D97-AF65-F5344CB8AC3E}">
        <p14:creationId xmlns:p14="http://schemas.microsoft.com/office/powerpoint/2010/main" val="670574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lang="en-US" altLang="zh-CN" dirty="0"/>
                  <a:t>CVPR2023</a:t>
                </a:r>
                <a:br>
                  <a:rPr lang="en-US" altLang="zh-CN" dirty="0"/>
                </a:br>
                <a:r>
                  <a:rPr lang="en-US" altLang="zh-CN" dirty="0"/>
                  <a:t>I-JEPA </a:t>
                </a:r>
                <a:r>
                  <a:rPr lang="zh-CN" altLang="en-US" dirty="0"/>
                  <a:t>是 </a:t>
                </a:r>
                <a:r>
                  <a:rPr lang="en-US" altLang="zh-CN" dirty="0"/>
                  <a:t>Yann LeCun </a:t>
                </a:r>
                <a:r>
                  <a:rPr lang="zh-CN" altLang="en-US" dirty="0"/>
                  <a:t>提出的“世界模型（</a:t>
                </a:r>
                <a:r>
                  <a:rPr lang="en-US" altLang="zh-CN" dirty="0"/>
                  <a:t>World Model</a:t>
                </a:r>
                <a:r>
                  <a:rPr lang="zh-CN" altLang="en-US" dirty="0"/>
                  <a:t>）”思路的重要一步：</a:t>
                </a:r>
              </a:p>
              <a:p>
                <a:r>
                  <a:rPr lang="zh-CN" altLang="en-US" dirty="0"/>
                  <a:t>智能体应学会在内部表征空间中预测世界的结构和变化，而不是依赖外部监督信号。</a:t>
                </a:r>
                <a:endParaRPr lang="en-US" altLang="zh-CN" dirty="0"/>
              </a:p>
              <a:p>
                <a:r>
                  <a:rPr lang="zh-CN" altLang="en-US" sz="1600" b="1" dirty="0">
                    <a:latin typeface="Times New Roman" panose="02020603050405020304" pitchFamily="18" charset="0"/>
                    <a:cs typeface="Times New Roman" panose="02020603050405020304" pitchFamily="18" charset="0"/>
                  </a:rPr>
                  <a:t>推理时：</a:t>
                </a:r>
                <a:r>
                  <a:rPr lang="zh-CN" altLang="en-US" sz="1600" dirty="0">
                    <a:latin typeface="Times New Roman" panose="02020603050405020304" pitchFamily="18" charset="0"/>
                    <a:cs typeface="Times New Roman" panose="02020603050405020304" pitchFamily="18" charset="0"/>
                  </a:rPr>
                  <a:t>直接使用训练好的上下文编码器（</a:t>
                </a:r>
                <a:r>
                  <a:rPr lang="en-US" altLang="zh-CN" sz="1600" dirty="0">
                    <a:latin typeface="Times New Roman" panose="02020603050405020304" pitchFamily="18" charset="0"/>
                    <a:cs typeface="Times New Roman" panose="02020603050405020304" pitchFamily="18" charset="0"/>
                  </a:rPr>
                  <a:t>Context Encoder, </a:t>
                </a:r>
                <a14:m>
                  <m:oMath xmlns:m="http://schemas.openxmlformats.org/officeDocument/2006/math">
                    <m:sSub>
                      <m:sSubPr>
                        <m:ctrlPr>
                          <a:rPr lang="zh-CN" altLang="en-US" i="1">
                            <a:latin typeface="Cambria Math" panose="02040503050406030204" pitchFamily="18" charset="0"/>
                          </a:rPr>
                        </m:ctrlPr>
                      </m:sSubPr>
                      <m:e>
                        <m:r>
                          <a:rPr lang="zh-CN" altLang="en-US" i="1">
                            <a:latin typeface="Cambria Math" panose="02040503050406030204" pitchFamily="18" charset="0"/>
                          </a:rPr>
                          <m:t>𝐸</m:t>
                        </m:r>
                      </m:e>
                      <m:sub>
                        <m:r>
                          <a:rPr lang="zh-CN" altLang="en-US" i="1">
                            <a:latin typeface="Cambria Math" panose="02040503050406030204" pitchFamily="18" charset="0"/>
                          </a:rPr>
                          <m:t>𝑐</m:t>
                        </m:r>
                      </m:sub>
                    </m:sSub>
                  </m:oMath>
                </a14:m>
                <a:r>
                  <a:rPr lang="zh-CN" altLang="en-US" sz="1600" dirty="0">
                    <a:latin typeface="Times New Roman" panose="02020603050405020304" pitchFamily="18" charset="0"/>
                    <a:cs typeface="Times New Roman" panose="02020603050405020304" pitchFamily="18" charset="0"/>
                  </a:rPr>
                  <a:t>）来提取图像的语义表征。</a:t>
                </a:r>
              </a:p>
              <a:p>
                <a:endParaRPr lang="zh-CN" altLang="en-US" dirty="0"/>
              </a:p>
            </p:txBody>
          </p:sp>
        </mc:Choice>
        <mc:Fallback xmlns="">
          <p:sp>
            <p:nvSpPr>
              <p:cNvPr id="3" name="备注占位符 2"/>
              <p:cNvSpPr>
                <a:spLocks noGrp="1"/>
              </p:cNvSpPr>
              <p:nvPr>
                <p:ph type="body" idx="1"/>
              </p:nvPr>
            </p:nvSpPr>
            <p:spPr/>
            <p:txBody>
              <a:bodyPr/>
              <a:lstStyle/>
              <a:p>
                <a:r>
                  <a:rPr lang="en-US" altLang="zh-CN" dirty="0"/>
                  <a:t>CVPR2023</a:t>
                </a:r>
                <a:br>
                  <a:rPr lang="en-US" altLang="zh-CN" dirty="0"/>
                </a:br>
                <a:r>
                  <a:rPr lang="en-US" altLang="zh-CN" dirty="0"/>
                  <a:t>I-JEPA </a:t>
                </a:r>
                <a:r>
                  <a:rPr lang="zh-CN" altLang="en-US" dirty="0"/>
                  <a:t>是 </a:t>
                </a:r>
                <a:r>
                  <a:rPr lang="en-US" altLang="zh-CN" dirty="0"/>
                  <a:t>Yann LeCun </a:t>
                </a:r>
                <a:r>
                  <a:rPr lang="zh-CN" altLang="en-US" dirty="0"/>
                  <a:t>提出的“世界模型（</a:t>
                </a:r>
                <a:r>
                  <a:rPr lang="en-US" altLang="zh-CN" dirty="0"/>
                  <a:t>World Model</a:t>
                </a:r>
                <a:r>
                  <a:rPr lang="zh-CN" altLang="en-US" dirty="0"/>
                  <a:t>）”思路的重要一步：</a:t>
                </a:r>
              </a:p>
              <a:p>
                <a:r>
                  <a:rPr lang="zh-CN" altLang="en-US" dirty="0"/>
                  <a:t>智能体应学会在内部表征空间中预测世界的结构和变化，而不是依赖外部监督信号。</a:t>
                </a:r>
                <a:endParaRPr lang="en-US" altLang="zh-CN" dirty="0"/>
              </a:p>
              <a:p>
                <a:r>
                  <a:rPr lang="zh-CN" altLang="en-US" sz="1600" b="1" dirty="0">
                    <a:latin typeface="Times New Roman" panose="02020603050405020304" pitchFamily="18" charset="0"/>
                    <a:cs typeface="Times New Roman" panose="02020603050405020304" pitchFamily="18" charset="0"/>
                  </a:rPr>
                  <a:t>推理时：</a:t>
                </a:r>
                <a:r>
                  <a:rPr lang="zh-CN" altLang="en-US" sz="1600" dirty="0">
                    <a:latin typeface="Times New Roman" panose="02020603050405020304" pitchFamily="18" charset="0"/>
                    <a:cs typeface="Times New Roman" panose="02020603050405020304" pitchFamily="18" charset="0"/>
                  </a:rPr>
                  <a:t>直接使用训练好的上下文编码器（</a:t>
                </a:r>
                <a:r>
                  <a:rPr lang="en-US" altLang="zh-CN" sz="1600" dirty="0">
                    <a:latin typeface="Times New Roman" panose="02020603050405020304" pitchFamily="18" charset="0"/>
                    <a:cs typeface="Times New Roman" panose="02020603050405020304" pitchFamily="18" charset="0"/>
                  </a:rPr>
                  <a:t>Context Encoder, </a:t>
                </a:r>
                <a:r>
                  <a:rPr lang="zh-CN" altLang="en-US" i="0">
                    <a:latin typeface="Cambria Math" panose="02040503050406030204" pitchFamily="18" charset="0"/>
                  </a:rPr>
                  <a:t>𝐸_𝑐</a:t>
                </a:r>
                <a:r>
                  <a:rPr lang="zh-CN" altLang="en-US" sz="1600" dirty="0">
                    <a:latin typeface="Times New Roman" panose="02020603050405020304" pitchFamily="18" charset="0"/>
                    <a:cs typeface="Times New Roman" panose="02020603050405020304" pitchFamily="18" charset="0"/>
                  </a:rPr>
                  <a:t>）来提取图像的语义表征。</a:t>
                </a:r>
              </a:p>
              <a:p>
                <a:endParaRPr lang="zh-CN" altLang="en-US" dirty="0"/>
              </a:p>
            </p:txBody>
          </p:sp>
        </mc:Fallback>
      </mc:AlternateContent>
      <p:sp>
        <p:nvSpPr>
          <p:cNvPr id="4" name="灯片编号占位符 3"/>
          <p:cNvSpPr>
            <a:spLocks noGrp="1"/>
          </p:cNvSpPr>
          <p:nvPr>
            <p:ph type="sldNum" sz="quarter" idx="5"/>
          </p:nvPr>
        </p:nvSpPr>
        <p:spPr/>
        <p:txBody>
          <a:bodyPr/>
          <a:lstStyle/>
          <a:p>
            <a:fld id="{85D0DACE-38E0-42D2-9336-2B707D34BC6D}" type="slidenum">
              <a:rPr lang="zh-CN" altLang="en-US" smtClean="0"/>
              <a:t>4</a:t>
            </a:fld>
            <a:endParaRPr lang="zh-CN" altLang="en-US"/>
          </a:p>
        </p:txBody>
      </p:sp>
    </p:spTree>
    <p:extLst>
      <p:ext uri="{BB962C8B-B14F-4D97-AF65-F5344CB8AC3E}">
        <p14:creationId xmlns:p14="http://schemas.microsoft.com/office/powerpoint/2010/main" val="4225004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6AE44-80A9-8A17-A97A-0D37535B493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BD1F11C-851C-AD86-6A23-2FD4857FA7A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1E4926A-80E7-E960-4218-9E4000DDE2B0}"/>
              </a:ext>
            </a:extLst>
          </p:cNvPr>
          <p:cNvSpPr>
            <a:spLocks noGrp="1"/>
          </p:cNvSpPr>
          <p:nvPr>
            <p:ph type="body" idx="1"/>
          </p:nvPr>
        </p:nvSpPr>
        <p:spPr/>
        <p:txBody>
          <a:bodyPr/>
          <a:lstStyle/>
          <a:p>
            <a:r>
              <a:rPr lang="en-US" altLang="zh-CN" dirty="0"/>
              <a:t>CVPR2023</a:t>
            </a:r>
            <a:endParaRPr lang="zh-CN" altLang="en-US" dirty="0"/>
          </a:p>
        </p:txBody>
      </p:sp>
      <p:sp>
        <p:nvSpPr>
          <p:cNvPr id="4" name="灯片编号占位符 3">
            <a:extLst>
              <a:ext uri="{FF2B5EF4-FFF2-40B4-BE49-F238E27FC236}">
                <a16:creationId xmlns:a16="http://schemas.microsoft.com/office/drawing/2014/main" id="{D208E3DC-D672-920B-F983-FA981634EB7E}"/>
              </a:ext>
            </a:extLst>
          </p:cNvPr>
          <p:cNvSpPr>
            <a:spLocks noGrp="1"/>
          </p:cNvSpPr>
          <p:nvPr>
            <p:ph type="sldNum" sz="quarter" idx="5"/>
          </p:nvPr>
        </p:nvSpPr>
        <p:spPr/>
        <p:txBody>
          <a:bodyPr/>
          <a:lstStyle/>
          <a:p>
            <a:fld id="{85D0DACE-38E0-42D2-9336-2B707D34BC6D}" type="slidenum">
              <a:rPr lang="zh-CN" altLang="en-US" smtClean="0"/>
              <a:t>5</a:t>
            </a:fld>
            <a:endParaRPr lang="zh-CN" altLang="en-US"/>
          </a:p>
        </p:txBody>
      </p:sp>
    </p:spTree>
    <p:extLst>
      <p:ext uri="{BB962C8B-B14F-4D97-AF65-F5344CB8AC3E}">
        <p14:creationId xmlns:p14="http://schemas.microsoft.com/office/powerpoint/2010/main" val="974876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90823-186D-899D-05E9-1B32758CF23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612663A-4222-07DA-C815-A83D6EE7C72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2363A5A-85B0-2884-0E6C-F295DEBF3B1F}"/>
              </a:ext>
            </a:extLst>
          </p:cNvPr>
          <p:cNvSpPr>
            <a:spLocks noGrp="1"/>
          </p:cNvSpPr>
          <p:nvPr>
            <p:ph type="body" idx="1"/>
          </p:nvPr>
        </p:nvSpPr>
        <p:spPr/>
        <p:txBody>
          <a:bodyPr/>
          <a:lstStyle/>
          <a:p>
            <a:r>
              <a:rPr lang="zh-CN" altLang="en-US" dirty="0"/>
              <a:t>学习从视频的可见时空区域预测被遮挡区域的表征，在</a:t>
            </a:r>
            <a:r>
              <a:rPr lang="zh-CN" altLang="en-US" b="1" dirty="0"/>
              <a:t>表征空间</a:t>
            </a:r>
            <a:r>
              <a:rPr lang="zh-CN" altLang="en-US" dirty="0"/>
              <a:t>捕捉视频的高层时空语义关系，而不是像素级重建。</a:t>
            </a:r>
            <a:endParaRPr lang="en-US" altLang="zh-CN" dirty="0"/>
          </a:p>
          <a:p>
            <a:r>
              <a:rPr lang="zh-CN" altLang="en-US" dirty="0"/>
              <a:t>结构和</a:t>
            </a:r>
            <a:r>
              <a:rPr lang="en-US" altLang="zh-CN" dirty="0"/>
              <a:t>I-JEPA</a:t>
            </a:r>
            <a:r>
              <a:rPr lang="zh-CN" altLang="en-US" dirty="0"/>
              <a:t>比较类似，只有输入和遮挡策略有所不同</a:t>
            </a:r>
            <a:br>
              <a:rPr lang="en-US" altLang="zh-CN" dirty="0"/>
            </a:br>
            <a:r>
              <a:rPr lang="en-US" altLang="zh-CN" dirty="0"/>
              <a:t>ICLR2024-REJECT</a:t>
            </a:r>
            <a:endParaRPr lang="zh-CN" altLang="en-US" dirty="0"/>
          </a:p>
        </p:txBody>
      </p:sp>
      <p:sp>
        <p:nvSpPr>
          <p:cNvPr id="4" name="灯片编号占位符 3">
            <a:extLst>
              <a:ext uri="{FF2B5EF4-FFF2-40B4-BE49-F238E27FC236}">
                <a16:creationId xmlns:a16="http://schemas.microsoft.com/office/drawing/2014/main" id="{F7DBA2AD-70CD-3A0C-1689-E93378EB61E3}"/>
              </a:ext>
            </a:extLst>
          </p:cNvPr>
          <p:cNvSpPr>
            <a:spLocks noGrp="1"/>
          </p:cNvSpPr>
          <p:nvPr>
            <p:ph type="sldNum" sz="quarter" idx="5"/>
          </p:nvPr>
        </p:nvSpPr>
        <p:spPr/>
        <p:txBody>
          <a:bodyPr/>
          <a:lstStyle/>
          <a:p>
            <a:fld id="{85D0DACE-38E0-42D2-9336-2B707D34BC6D}" type="slidenum">
              <a:rPr lang="zh-CN" altLang="en-US" smtClean="0"/>
              <a:t>6</a:t>
            </a:fld>
            <a:endParaRPr lang="zh-CN" altLang="en-US"/>
          </a:p>
        </p:txBody>
      </p:sp>
    </p:spTree>
    <p:extLst>
      <p:ext uri="{BB962C8B-B14F-4D97-AF65-F5344CB8AC3E}">
        <p14:creationId xmlns:p14="http://schemas.microsoft.com/office/powerpoint/2010/main" val="3685848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为了使 </a:t>
            </a:r>
            <a:r>
              <a:rPr lang="en" altLang="zh-CN" dirty="0"/>
              <a:t>JEPA </a:t>
            </a:r>
            <a:r>
              <a:rPr lang="zh-CN" altLang="en-US" dirty="0"/>
              <a:t>目标自然成立，作者先挑选那些</a:t>
            </a:r>
            <a:r>
              <a:rPr lang="zh-CN" altLang="en-US" b="1" dirty="0"/>
              <a:t>天然包含“多视角（</a:t>
            </a:r>
            <a:r>
              <a:rPr lang="en" altLang="zh-CN" b="1" dirty="0"/>
              <a:t>multiple views</a:t>
            </a:r>
            <a:r>
              <a:rPr lang="zh-CN" altLang="en" b="1" dirty="0"/>
              <a:t>）”</a:t>
            </a:r>
            <a:r>
              <a:rPr lang="zh-CN" altLang="en-US" b="1" dirty="0"/>
              <a:t>对</a:t>
            </a:r>
            <a:r>
              <a:rPr lang="zh-CN" altLang="en-US" dirty="0"/>
              <a:t>的数据</a:t>
            </a:r>
            <a:r>
              <a:rPr lang="en-US" altLang="zh-CN" dirty="0"/>
              <a:t>/</a:t>
            </a:r>
            <a:r>
              <a:rPr lang="zh-CN" altLang="en-US" dirty="0"/>
              <a:t>任务</a:t>
            </a:r>
            <a:r>
              <a:rPr lang="en-US" altLang="zh-CN" dirty="0"/>
              <a:t>——</a:t>
            </a:r>
            <a:r>
              <a:rPr lang="zh-CN" altLang="en-US" dirty="0"/>
              <a:t>也就是每个实例可以被表达为两种或多种等价但形式不同的样本（</a:t>
            </a:r>
            <a:r>
              <a:rPr lang="en" altLang="zh-CN" dirty="0"/>
              <a:t>views</a:t>
            </a:r>
            <a:r>
              <a:rPr lang="zh-CN" altLang="en" dirty="0"/>
              <a:t>），</a:t>
            </a:r>
            <a:r>
              <a:rPr lang="zh-CN" altLang="en-US" dirty="0"/>
              <a:t>便于做“从一个 </a:t>
            </a:r>
            <a:r>
              <a:rPr lang="en" altLang="zh-CN" dirty="0"/>
              <a:t>view </a:t>
            </a:r>
            <a:r>
              <a:rPr lang="zh-CN" altLang="en-US" dirty="0"/>
              <a:t>的嵌入预测另一个 </a:t>
            </a:r>
            <a:r>
              <a:rPr lang="en" altLang="zh-CN" dirty="0"/>
              <a:t>view </a:t>
            </a:r>
            <a:r>
              <a:rPr lang="zh-CN" altLang="en-US" dirty="0"/>
              <a:t>的嵌入”</a:t>
            </a:r>
            <a:endParaRPr lang="en-US" altLang="zh-CN" dirty="0"/>
          </a:p>
          <a:p>
            <a:r>
              <a:rPr lang="zh-CN" altLang="en-US" b="0" dirty="0"/>
              <a:t>例如</a:t>
            </a:r>
            <a:r>
              <a:rPr lang="zh-CN" altLang="en-US" b="1" dirty="0"/>
              <a:t> </a:t>
            </a:r>
            <a:r>
              <a:rPr lang="en" altLang="zh-CN" b="1" dirty="0" err="1"/>
              <a:t>text↔code</a:t>
            </a:r>
            <a:r>
              <a:rPr lang="en" altLang="zh-CN" b="1" dirty="0"/>
              <a:t> </a:t>
            </a:r>
            <a:r>
              <a:rPr lang="zh-CN" altLang="en-US" b="1" dirty="0"/>
              <a:t>这种数据，</a:t>
            </a:r>
            <a:r>
              <a:rPr lang="zh-CN" altLang="en-US" dirty="0"/>
              <a:t> 它天然有“等价但形式不同”的视角，非常适合 </a:t>
            </a:r>
            <a:r>
              <a:rPr lang="en" altLang="zh-CN" dirty="0"/>
              <a:t>JEPA </a:t>
            </a:r>
            <a:r>
              <a:rPr lang="zh-CN" altLang="en-US" dirty="0"/>
              <a:t>的“从一个视角预测另一个视角表示”的训练目标。相比之下，普通单句文本缺乏明确的第二视角，构造成本高。</a:t>
            </a:r>
          </a:p>
        </p:txBody>
      </p:sp>
      <p:sp>
        <p:nvSpPr>
          <p:cNvPr id="4" name="灯片编号占位符 3"/>
          <p:cNvSpPr>
            <a:spLocks noGrp="1"/>
          </p:cNvSpPr>
          <p:nvPr>
            <p:ph type="sldNum" sz="quarter" idx="5"/>
          </p:nvPr>
        </p:nvSpPr>
        <p:spPr/>
        <p:txBody>
          <a:bodyPr/>
          <a:lstStyle/>
          <a:p>
            <a:fld id="{85D0DACE-38E0-42D2-9336-2B707D34BC6D}" type="slidenum">
              <a:rPr lang="zh-CN" altLang="en-US" smtClean="0"/>
              <a:t>7</a:t>
            </a:fld>
            <a:endParaRPr lang="zh-CN" altLang="en-US"/>
          </a:p>
        </p:txBody>
      </p:sp>
    </p:spTree>
    <p:extLst>
      <p:ext uri="{BB962C8B-B14F-4D97-AF65-F5344CB8AC3E}">
        <p14:creationId xmlns:p14="http://schemas.microsoft.com/office/powerpoint/2010/main" val="96189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B560D-36D2-66C4-2E69-58F4F0DEBCA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156960F-8E2E-63E3-0E9F-F2BBCDDEA06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7A85238-8F40-DB5B-2605-682E4B7BB19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0031C04-0697-EA3F-CEFD-956387F9204F}"/>
              </a:ext>
            </a:extLst>
          </p:cNvPr>
          <p:cNvSpPr>
            <a:spLocks noGrp="1"/>
          </p:cNvSpPr>
          <p:nvPr>
            <p:ph type="sldNum" sz="quarter" idx="5"/>
          </p:nvPr>
        </p:nvSpPr>
        <p:spPr/>
        <p:txBody>
          <a:bodyPr/>
          <a:lstStyle/>
          <a:p>
            <a:fld id="{85D0DACE-38E0-42D2-9336-2B707D34BC6D}" type="slidenum">
              <a:rPr lang="zh-CN" altLang="en-US" smtClean="0"/>
              <a:t>8</a:t>
            </a:fld>
            <a:endParaRPr lang="zh-CN" altLang="en-US"/>
          </a:p>
        </p:txBody>
      </p:sp>
    </p:spTree>
    <p:extLst>
      <p:ext uri="{BB962C8B-B14F-4D97-AF65-F5344CB8AC3E}">
        <p14:creationId xmlns:p14="http://schemas.microsoft.com/office/powerpoint/2010/main" val="3983244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3B2CC-5EA1-2895-0FFC-9D5645285D4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44BFEF6-CDBD-E30A-C13C-EC1B73B9095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40E29FE-F854-4ACF-758B-CF80001311D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7F13A26-5DC2-DACA-29A2-E52B0800F17F}"/>
              </a:ext>
            </a:extLst>
          </p:cNvPr>
          <p:cNvSpPr>
            <a:spLocks noGrp="1"/>
          </p:cNvSpPr>
          <p:nvPr>
            <p:ph type="sldNum" sz="quarter" idx="5"/>
          </p:nvPr>
        </p:nvSpPr>
        <p:spPr/>
        <p:txBody>
          <a:bodyPr/>
          <a:lstStyle/>
          <a:p>
            <a:fld id="{85D0DACE-38E0-42D2-9336-2B707D34BC6D}" type="slidenum">
              <a:rPr lang="zh-CN" altLang="en-US" smtClean="0"/>
              <a:t>9</a:t>
            </a:fld>
            <a:endParaRPr lang="zh-CN" altLang="en-US"/>
          </a:p>
        </p:txBody>
      </p:sp>
    </p:spTree>
    <p:extLst>
      <p:ext uri="{BB962C8B-B14F-4D97-AF65-F5344CB8AC3E}">
        <p14:creationId xmlns:p14="http://schemas.microsoft.com/office/powerpoint/2010/main" val="25729418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F78F1-86C2-1AE4-3AD2-1269E6CCCB6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18A25D7-929B-E5AA-DDE3-7F347C207B3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CB69FB5-33EB-3CD9-E652-B9907E845442}"/>
              </a:ext>
            </a:extLst>
          </p:cNvPr>
          <p:cNvSpPr>
            <a:spLocks noGrp="1"/>
          </p:cNvSpPr>
          <p:nvPr>
            <p:ph type="body" idx="1"/>
          </p:nvPr>
        </p:nvSpPr>
        <p:spPr/>
        <p:txBody>
          <a:bodyPr/>
          <a:lstStyle/>
          <a:p>
            <a:r>
              <a:rPr lang="en-US" altLang="zh-CN" sz="1000" baseline="0" dirty="0"/>
              <a:t>NTP</a:t>
            </a:r>
            <a:r>
              <a:rPr lang="zh-CN" altLang="en-US" sz="1000" baseline="0" dirty="0"/>
              <a:t>表标准的</a:t>
            </a:r>
            <a:r>
              <a:rPr lang="en-US" altLang="zh-CN" sz="1000" baseline="0" dirty="0"/>
              <a:t>LLM</a:t>
            </a:r>
            <a:r>
              <a:rPr lang="zh-CN" altLang="en-US" sz="1000" baseline="0" dirty="0"/>
              <a:t>交叉熵损失</a:t>
            </a:r>
            <a:endParaRPr lang="en-US" altLang="zh-CN" sz="1000" baseline="0" dirty="0"/>
          </a:p>
          <a:p>
            <a:r>
              <a:rPr lang="zh-CN" altLang="en-US" sz="1000" baseline="0" dirty="0"/>
              <a:t>红色和绿线表示嵌入损失，黄线和蓝线表示标准的</a:t>
            </a:r>
            <a:r>
              <a:rPr lang="en-US" altLang="zh-CN" sz="1000" baseline="0" dirty="0"/>
              <a:t>LLM</a:t>
            </a:r>
            <a:r>
              <a:rPr lang="zh-CN" altLang="en-US" sz="1000" baseline="0" dirty="0"/>
              <a:t>交叉熵损失</a:t>
            </a:r>
            <a:endParaRPr lang="en-US" altLang="zh-CN" sz="1000" baseline="0" dirty="0"/>
          </a:p>
          <a:p>
            <a:r>
              <a:rPr lang="zh-CN" altLang="en-US" sz="1000" baseline="0" dirty="0"/>
              <a:t>交叉熵损失 </a:t>
            </a:r>
            <a:r>
              <a:rPr lang="en-US" altLang="zh-CN" sz="1000" baseline="0" dirty="0"/>
              <a:t>(</a:t>
            </a:r>
            <a:r>
              <a:rPr lang="en" altLang="zh-CN" sz="1000" baseline="0" dirty="0" err="1"/>
              <a:t>LossLLM</a:t>
            </a:r>
            <a:r>
              <a:rPr lang="en" altLang="zh-CN" sz="1000" baseline="0" dirty="0"/>
              <a:t>) —— </a:t>
            </a:r>
            <a:r>
              <a:rPr lang="zh-CN" altLang="en-US" sz="1000" baseline="0" dirty="0"/>
              <a:t>用于预测下一个 </a:t>
            </a:r>
            <a:r>
              <a:rPr lang="en" altLang="zh-CN" sz="1000" baseline="0" dirty="0"/>
              <a:t>token</a:t>
            </a:r>
            <a:r>
              <a:rPr lang="zh-CN" altLang="en" sz="1000" baseline="0" dirty="0"/>
              <a:t>，</a:t>
            </a:r>
            <a:r>
              <a:rPr lang="zh-CN" altLang="en-US" sz="1000" baseline="0" dirty="0"/>
              <a:t>是标准的 </a:t>
            </a:r>
            <a:r>
              <a:rPr lang="en" altLang="zh-CN" sz="1000" baseline="0" dirty="0"/>
              <a:t>LLM </a:t>
            </a:r>
            <a:r>
              <a:rPr lang="zh-CN" altLang="en-US" sz="1000" baseline="0" dirty="0"/>
              <a:t>损失。</a:t>
            </a:r>
          </a:p>
          <a:p>
            <a:r>
              <a:rPr lang="en" altLang="zh-CN" sz="1000" baseline="0" dirty="0"/>
              <a:t>JEPA </a:t>
            </a:r>
            <a:r>
              <a:rPr lang="zh-CN" altLang="en-US" sz="1000" baseline="0" dirty="0"/>
              <a:t>预测损失 </a:t>
            </a:r>
            <a:r>
              <a:rPr lang="en-US" altLang="zh-CN" sz="1000" baseline="0" dirty="0"/>
              <a:t>(</a:t>
            </a:r>
            <a:r>
              <a:rPr lang="en" altLang="zh-CN" sz="1000" baseline="0" dirty="0"/>
              <a:t>D(·,·), pred) —— </a:t>
            </a:r>
            <a:r>
              <a:rPr lang="zh-CN" altLang="en-US" sz="1000" baseline="0" dirty="0"/>
              <a:t>衡量两种视角</a:t>
            </a:r>
            <a:r>
              <a:rPr lang="zh-CN" altLang="en-US" sz="1000" b="0" baseline="0" dirty="0"/>
              <a:t>（如 </a:t>
            </a:r>
            <a:r>
              <a:rPr lang="en" altLang="zh-CN" sz="1000" b="0" baseline="0" dirty="0"/>
              <a:t>Text </a:t>
            </a:r>
            <a:r>
              <a:rPr lang="zh-CN" altLang="en-US" sz="1000" b="0" baseline="0" dirty="0"/>
              <a:t>和 </a:t>
            </a:r>
            <a:r>
              <a:rPr lang="en" altLang="zh-CN" sz="1000" baseline="0" dirty="0"/>
              <a:t>Code</a:t>
            </a:r>
            <a:r>
              <a:rPr lang="zh-CN" altLang="en" sz="1000" baseline="0" dirty="0"/>
              <a:t>）</a:t>
            </a:r>
            <a:r>
              <a:rPr lang="zh-CN" altLang="en-US" sz="1000" baseline="0" dirty="0"/>
              <a:t>的嵌入差距。</a:t>
            </a:r>
            <a:br>
              <a:rPr lang="en-US" altLang="zh-CN" sz="1000" baseline="0" dirty="0"/>
            </a:br>
            <a:r>
              <a:rPr lang="zh-CN" altLang="en-US" sz="1000" baseline="0" dirty="0"/>
              <a:t>仅仅最小化传统的</a:t>
            </a:r>
            <a:r>
              <a:rPr lang="en-US" altLang="zh-CN" sz="1000" baseline="0" dirty="0"/>
              <a:t>LLM</a:t>
            </a:r>
            <a:r>
              <a:rPr lang="zh-CN" altLang="en-US" sz="1000" baseline="0" dirty="0"/>
              <a:t>损失，并不会隐式地优化</a:t>
            </a:r>
            <a:r>
              <a:rPr lang="en-US" altLang="zh-CN" sz="1000" baseline="0" dirty="0"/>
              <a:t>JEPA</a:t>
            </a:r>
            <a:r>
              <a:rPr lang="zh-CN" altLang="en-US" sz="1000" baseline="0" dirty="0"/>
              <a:t>损失。</a:t>
            </a:r>
            <a:endParaRPr lang="en-US" altLang="zh-CN" sz="1000" baseline="0" dirty="0"/>
          </a:p>
          <a:p>
            <a:r>
              <a:rPr lang="zh-CN" altLang="en-US" sz="1000" baseline="0" dirty="0"/>
              <a:t>这一发现直接说明了在训练中显式地加入损失项的必要性。</a:t>
            </a:r>
          </a:p>
        </p:txBody>
      </p:sp>
      <p:sp>
        <p:nvSpPr>
          <p:cNvPr id="4" name="灯片编号占位符 3">
            <a:extLst>
              <a:ext uri="{FF2B5EF4-FFF2-40B4-BE49-F238E27FC236}">
                <a16:creationId xmlns:a16="http://schemas.microsoft.com/office/drawing/2014/main" id="{25104887-D723-87B3-901A-B00A3C20B9C0}"/>
              </a:ext>
            </a:extLst>
          </p:cNvPr>
          <p:cNvSpPr>
            <a:spLocks noGrp="1"/>
          </p:cNvSpPr>
          <p:nvPr>
            <p:ph type="sldNum" sz="quarter" idx="5"/>
          </p:nvPr>
        </p:nvSpPr>
        <p:spPr/>
        <p:txBody>
          <a:bodyPr/>
          <a:lstStyle/>
          <a:p>
            <a:fld id="{85D0DACE-38E0-42D2-9336-2B707D34BC6D}" type="slidenum">
              <a:rPr lang="zh-CN" altLang="en-US" smtClean="0"/>
              <a:t>10</a:t>
            </a:fld>
            <a:endParaRPr lang="zh-CN" altLang="en-US"/>
          </a:p>
        </p:txBody>
      </p:sp>
    </p:spTree>
    <p:extLst>
      <p:ext uri="{BB962C8B-B14F-4D97-AF65-F5344CB8AC3E}">
        <p14:creationId xmlns:p14="http://schemas.microsoft.com/office/powerpoint/2010/main" val="31005737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90761-8183-76E6-EF44-F12D5B8F59A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2637889-AA18-C274-5DCB-5DBE6D67DD2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06C9C04-1D6E-BA6B-5821-94750096EA91}"/>
              </a:ext>
            </a:extLst>
          </p:cNvPr>
          <p:cNvSpPr>
            <a:spLocks noGrp="1"/>
          </p:cNvSpPr>
          <p:nvPr>
            <p:ph type="body" idx="1"/>
          </p:nvPr>
        </p:nvSpPr>
        <p:spPr/>
        <p:txBody>
          <a:bodyPr/>
          <a:lstStyle/>
          <a:p>
            <a:r>
              <a:rPr lang="zh-CN" altLang="en-US" dirty="0"/>
              <a:t>作者在多种</a:t>
            </a:r>
            <a:r>
              <a:rPr lang="zh-CN" altLang="en-US" b="1" dirty="0"/>
              <a:t>模型家族</a:t>
            </a:r>
            <a:r>
              <a:rPr lang="zh-CN" altLang="en-US" dirty="0"/>
              <a:t>（</a:t>
            </a:r>
            <a:r>
              <a:rPr lang="en" altLang="zh-CN" dirty="0"/>
              <a:t>llama, gemma, apple/</a:t>
            </a:r>
            <a:r>
              <a:rPr lang="en" altLang="zh-CN" dirty="0" err="1"/>
              <a:t>openelm</a:t>
            </a:r>
            <a:r>
              <a:rPr lang="en" altLang="zh-CN" dirty="0"/>
              <a:t>…</a:t>
            </a:r>
            <a:r>
              <a:rPr lang="zh-CN" altLang="en-US" dirty="0"/>
              <a:t>） 、多种</a:t>
            </a:r>
            <a:r>
              <a:rPr lang="zh-CN" altLang="en-US" b="1" dirty="0"/>
              <a:t>数据集</a:t>
            </a:r>
            <a:r>
              <a:rPr lang="en" altLang="zh-CN" dirty="0"/>
              <a:t>(NL-RX, GSM8K, Spider…)</a:t>
            </a:r>
            <a:r>
              <a:rPr lang="zh-CN" altLang="en-US" dirty="0"/>
              <a:t>以及不同</a:t>
            </a:r>
            <a:r>
              <a:rPr lang="zh-CN" altLang="en-US" b="1" dirty="0"/>
              <a:t>模型规模</a:t>
            </a:r>
            <a:r>
              <a:rPr lang="zh-CN" altLang="en-US" dirty="0"/>
              <a:t>上进行了微调实验，实验结果表明，</a:t>
            </a:r>
            <a:r>
              <a:rPr lang="en-US" altLang="zh-CN" dirty="0"/>
              <a:t>LLM-JEPA</a:t>
            </a:r>
            <a:r>
              <a:rPr lang="zh-CN" altLang="en-US" dirty="0"/>
              <a:t>显著优于当前模型的训练</a:t>
            </a:r>
          </a:p>
        </p:txBody>
      </p:sp>
      <p:sp>
        <p:nvSpPr>
          <p:cNvPr id="4" name="灯片编号占位符 3">
            <a:extLst>
              <a:ext uri="{FF2B5EF4-FFF2-40B4-BE49-F238E27FC236}">
                <a16:creationId xmlns:a16="http://schemas.microsoft.com/office/drawing/2014/main" id="{009F2267-2438-8A4E-AB32-5A71C70D76F9}"/>
              </a:ext>
            </a:extLst>
          </p:cNvPr>
          <p:cNvSpPr>
            <a:spLocks noGrp="1"/>
          </p:cNvSpPr>
          <p:nvPr>
            <p:ph type="sldNum" sz="quarter" idx="5"/>
          </p:nvPr>
        </p:nvSpPr>
        <p:spPr/>
        <p:txBody>
          <a:bodyPr/>
          <a:lstStyle/>
          <a:p>
            <a:fld id="{85D0DACE-38E0-42D2-9336-2B707D34BC6D}" type="slidenum">
              <a:rPr lang="zh-CN" altLang="en-US" smtClean="0"/>
              <a:t>11</a:t>
            </a:fld>
            <a:endParaRPr lang="zh-CN" altLang="en-US"/>
          </a:p>
        </p:txBody>
      </p:sp>
    </p:spTree>
    <p:extLst>
      <p:ext uri="{BB962C8B-B14F-4D97-AF65-F5344CB8AC3E}">
        <p14:creationId xmlns:p14="http://schemas.microsoft.com/office/powerpoint/2010/main" val="2818121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0D096-D65A-23EC-390A-AB32308FF33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1A6C15B-C7F1-C522-A060-F1B67E82DAD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32B930D-0AE4-373B-9CC8-90FCB39DA606}"/>
              </a:ext>
            </a:extLst>
          </p:cNvPr>
          <p:cNvSpPr>
            <a:spLocks noGrp="1"/>
          </p:cNvSpPr>
          <p:nvPr>
            <p:ph type="body" idx="1"/>
          </p:nvPr>
        </p:nvSpPr>
        <p:spPr/>
        <p:txBody>
          <a:bodyPr/>
          <a:lstStyle/>
          <a:p>
            <a:r>
              <a:rPr lang="zh-CN" altLang="en-US" dirty="0"/>
              <a:t>在不同</a:t>
            </a:r>
            <a:r>
              <a:rPr lang="en-US" altLang="zh-CN" dirty="0" err="1"/>
              <a:t>LoRA</a:t>
            </a:r>
            <a:r>
              <a:rPr lang="zh-CN" altLang="en-US" dirty="0"/>
              <a:t>秩下，</a:t>
            </a:r>
            <a:r>
              <a:rPr lang="en-US" altLang="zh-CN" dirty="0"/>
              <a:t>LLM-JEPA</a:t>
            </a:r>
            <a:r>
              <a:rPr lang="zh-CN" altLang="en-US" dirty="0"/>
              <a:t>的性能优势依然稳固</a:t>
            </a:r>
          </a:p>
        </p:txBody>
      </p:sp>
      <p:sp>
        <p:nvSpPr>
          <p:cNvPr id="4" name="灯片编号占位符 3">
            <a:extLst>
              <a:ext uri="{FF2B5EF4-FFF2-40B4-BE49-F238E27FC236}">
                <a16:creationId xmlns:a16="http://schemas.microsoft.com/office/drawing/2014/main" id="{58696E92-A93C-E177-5ECD-DFF839B0B015}"/>
              </a:ext>
            </a:extLst>
          </p:cNvPr>
          <p:cNvSpPr>
            <a:spLocks noGrp="1"/>
          </p:cNvSpPr>
          <p:nvPr>
            <p:ph type="sldNum" sz="quarter" idx="5"/>
          </p:nvPr>
        </p:nvSpPr>
        <p:spPr/>
        <p:txBody>
          <a:bodyPr/>
          <a:lstStyle/>
          <a:p>
            <a:fld id="{85D0DACE-38E0-42D2-9336-2B707D34BC6D}" type="slidenum">
              <a:rPr lang="zh-CN" altLang="en-US" smtClean="0"/>
              <a:t>12</a:t>
            </a:fld>
            <a:endParaRPr lang="zh-CN" altLang="en-US"/>
          </a:p>
        </p:txBody>
      </p:sp>
    </p:spTree>
    <p:extLst>
      <p:ext uri="{BB962C8B-B14F-4D97-AF65-F5344CB8AC3E}">
        <p14:creationId xmlns:p14="http://schemas.microsoft.com/office/powerpoint/2010/main" val="1211947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5B71C-FF93-CEBC-FFFA-D22B51326D8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55646BD-CA90-4501-7DB0-0D2F0ED48B6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5AFF103-1476-0153-5A5B-758795EB9276}"/>
              </a:ext>
            </a:extLst>
          </p:cNvPr>
          <p:cNvSpPr>
            <a:spLocks noGrp="1"/>
          </p:cNvSpPr>
          <p:nvPr>
            <p:ph type="body" idx="1"/>
          </p:nvPr>
        </p:nvSpPr>
        <p:spPr/>
        <p:txBody>
          <a:bodyPr/>
          <a:lstStyle/>
          <a:p>
            <a:r>
              <a:rPr lang="en-US" altLang="zh-CN" dirty="0"/>
              <a:t>A</a:t>
            </a:r>
            <a:r>
              <a:rPr lang="zh-CN" altLang="en-US" dirty="0"/>
              <a:t>图是</a:t>
            </a:r>
            <a:r>
              <a:rPr lang="en-US" altLang="zh-CN" dirty="0"/>
              <a:t>base</a:t>
            </a:r>
            <a:r>
              <a:rPr lang="zh-CN" altLang="en-US" dirty="0"/>
              <a:t>模型的</a:t>
            </a:r>
            <a:r>
              <a:rPr lang="en-US" altLang="zh-CN" dirty="0"/>
              <a:t>embedding</a:t>
            </a:r>
            <a:r>
              <a:rPr lang="zh-CN" altLang="en-US" dirty="0"/>
              <a:t>，</a:t>
            </a:r>
            <a:r>
              <a:rPr lang="en-US" altLang="zh-CN" dirty="0"/>
              <a:t>B</a:t>
            </a:r>
            <a:r>
              <a:rPr lang="zh-CN" altLang="en-US" dirty="0"/>
              <a:t>图是</a:t>
            </a:r>
            <a:r>
              <a:rPr lang="en-US" altLang="zh-CN" dirty="0"/>
              <a:t>base</a:t>
            </a:r>
            <a:r>
              <a:rPr lang="zh-CN" altLang="en-US" dirty="0"/>
              <a:t>模型微调，</a:t>
            </a:r>
            <a:r>
              <a:rPr lang="en-US" altLang="zh-CN" dirty="0"/>
              <a:t>C</a:t>
            </a:r>
            <a:r>
              <a:rPr lang="zh-CN" altLang="en-US" dirty="0"/>
              <a:t>图和</a:t>
            </a:r>
            <a:r>
              <a:rPr lang="en-US" altLang="zh-CN" dirty="0"/>
              <a:t>D</a:t>
            </a:r>
            <a:r>
              <a:rPr lang="zh-CN" altLang="en-US" dirty="0"/>
              <a:t>图是</a:t>
            </a:r>
            <a:r>
              <a:rPr lang="en-US" altLang="zh-CN" dirty="0"/>
              <a:t>LLM-JEPA</a:t>
            </a:r>
            <a:r>
              <a:rPr lang="zh-CN" altLang="en-US" dirty="0"/>
              <a:t>训练的模型</a:t>
            </a:r>
            <a:r>
              <a:rPr lang="en-US" altLang="zh-CN" dirty="0"/>
              <a:t>embedding</a:t>
            </a:r>
          </a:p>
          <a:p>
            <a:r>
              <a:rPr lang="zh-CN" altLang="en-US" dirty="0"/>
              <a:t>如图所示，经过 </a:t>
            </a:r>
            <a:r>
              <a:rPr lang="en" altLang="zh-CN" dirty="0"/>
              <a:t>LLM-JEPA </a:t>
            </a:r>
            <a:r>
              <a:rPr lang="zh-CN" altLang="en-US" dirty="0"/>
              <a:t>微调后，</a:t>
            </a:r>
            <a:r>
              <a:rPr lang="en" altLang="zh-CN" dirty="0"/>
              <a:t>embedding</a:t>
            </a:r>
            <a:r>
              <a:rPr lang="zh-CN" altLang="en-US" dirty="0"/>
              <a:t>可视化中出现了</a:t>
            </a:r>
            <a:r>
              <a:rPr lang="zh-CN" altLang="en-US" b="1" dirty="0"/>
              <a:t>清晰的结构（</a:t>
            </a:r>
            <a:r>
              <a:rPr lang="en" altLang="zh-CN" b="1" dirty="0"/>
              <a:t>clear structure</a:t>
            </a:r>
            <a:r>
              <a:rPr lang="zh-CN" altLang="en" b="1" dirty="0"/>
              <a:t>）</a:t>
            </a:r>
            <a:r>
              <a:rPr lang="zh-CN" altLang="en" dirty="0"/>
              <a:t>。</a:t>
            </a:r>
            <a:endParaRPr lang="en-US" altLang="zh-CN" dirty="0"/>
          </a:p>
          <a:p>
            <a:r>
              <a:rPr lang="zh-CN" altLang="en" dirty="0"/>
              <a:t>作者</a:t>
            </a:r>
            <a:r>
              <a:rPr lang="zh-CN" altLang="en-US" dirty="0"/>
              <a:t>假设</a:t>
            </a:r>
            <a:r>
              <a:rPr lang="en" altLang="zh-CN" dirty="0"/>
              <a:t>LLM-JEPA </a:t>
            </a:r>
            <a:r>
              <a:rPr lang="zh-CN" altLang="en-US" dirty="0"/>
              <a:t>之所以能让表示空间更有结构，是因为它</a:t>
            </a:r>
            <a:r>
              <a:rPr lang="zh-CN" altLang="en-US" b="1" dirty="0"/>
              <a:t>约束了从 </a:t>
            </a:r>
            <a:r>
              <a:rPr lang="en" altLang="zh-CN" b="1" dirty="0"/>
              <a:t>Text </a:t>
            </a:r>
            <a:r>
              <a:rPr lang="zh-CN" altLang="en-US" b="1" dirty="0"/>
              <a:t>到 </a:t>
            </a:r>
            <a:r>
              <a:rPr lang="en" altLang="zh-CN" b="1" dirty="0"/>
              <a:t>Code </a:t>
            </a:r>
            <a:r>
              <a:rPr lang="zh-CN" altLang="en-US" b="1" dirty="0"/>
              <a:t>的映射关系</a:t>
            </a:r>
            <a:r>
              <a:rPr lang="zh-CN" altLang="en-US" dirty="0"/>
              <a:t>。</a:t>
            </a:r>
            <a:endParaRPr lang="en-US" altLang="zh-CN" dirty="0"/>
          </a:p>
          <a:p>
            <a:r>
              <a:rPr lang="zh-CN" altLang="en-US" dirty="0"/>
              <a:t>如果这个假设正确，那么：把</a:t>
            </a:r>
            <a:r>
              <a:rPr lang="en" altLang="zh-CN" dirty="0"/>
              <a:t>Enc(Text)</a:t>
            </a:r>
            <a:r>
              <a:rPr lang="zh-CN" altLang="en" dirty="0"/>
              <a:t>和</a:t>
            </a:r>
            <a:r>
              <a:rPr lang="en" altLang="zh-CN" dirty="0"/>
              <a:t>Enc(Code)</a:t>
            </a:r>
            <a:r>
              <a:rPr lang="zh-CN" altLang="en-US" dirty="0"/>
              <a:t>的差做</a:t>
            </a:r>
            <a:r>
              <a:rPr lang="zh-CN" altLang="en-US" b="1" dirty="0"/>
              <a:t>奇异值分解（</a:t>
            </a:r>
            <a:r>
              <a:rPr lang="en" altLang="zh-CN" b="1" dirty="0"/>
              <a:t>SVD</a:t>
            </a:r>
            <a:r>
              <a:rPr lang="zh-CN" altLang="en" b="1" dirty="0"/>
              <a:t>）</a:t>
            </a:r>
            <a:r>
              <a:rPr lang="zh-CN" altLang="en" dirty="0"/>
              <a:t>，</a:t>
            </a:r>
            <a:r>
              <a:rPr lang="zh-CN" altLang="en-US" dirty="0"/>
              <a:t>得到的奇异值（</a:t>
            </a:r>
            <a:r>
              <a:rPr lang="en" altLang="zh-CN" dirty="0"/>
              <a:t>singular values</a:t>
            </a:r>
            <a:r>
              <a:rPr lang="zh-CN" altLang="en" dirty="0"/>
              <a:t>）</a:t>
            </a:r>
            <a:r>
              <a:rPr lang="zh-CN" altLang="en-US" dirty="0"/>
              <a:t>应该比较小。</a:t>
            </a:r>
            <a:endParaRPr lang="en-US" altLang="zh-CN" dirty="0"/>
          </a:p>
          <a:p>
            <a:r>
              <a:rPr lang="zh-CN" altLang="en-US" dirty="0"/>
              <a:t>大奇异值 → 表示分布在很多维度上变化 → 空间复杂、无规律；</a:t>
            </a:r>
          </a:p>
          <a:p>
            <a:r>
              <a:rPr lang="zh-CN" altLang="en-US" dirty="0"/>
              <a:t>小奇异值 → 表示变化被限制在少数几个方向 → 空间被“约束”在低维子空间中。</a:t>
            </a:r>
          </a:p>
          <a:p>
            <a:r>
              <a:rPr lang="zh-CN" altLang="en-US" dirty="0"/>
              <a:t>经过 </a:t>
            </a:r>
            <a:r>
              <a:rPr lang="en" altLang="zh-CN" dirty="0"/>
              <a:t>LLM-JEPA </a:t>
            </a:r>
            <a:r>
              <a:rPr lang="zh-CN" altLang="en-US" dirty="0"/>
              <a:t>微调后，奇异值确实显著减小，说明映射确实被“压缩”进了更窄的子空间中</a:t>
            </a:r>
          </a:p>
          <a:p>
            <a:endParaRPr lang="zh-CN" altLang="en-US" dirty="0"/>
          </a:p>
        </p:txBody>
      </p:sp>
      <p:sp>
        <p:nvSpPr>
          <p:cNvPr id="4" name="灯片编号占位符 3">
            <a:extLst>
              <a:ext uri="{FF2B5EF4-FFF2-40B4-BE49-F238E27FC236}">
                <a16:creationId xmlns:a16="http://schemas.microsoft.com/office/drawing/2014/main" id="{35107A77-A8E6-597F-C6BB-5719C063D27A}"/>
              </a:ext>
            </a:extLst>
          </p:cNvPr>
          <p:cNvSpPr>
            <a:spLocks noGrp="1"/>
          </p:cNvSpPr>
          <p:nvPr>
            <p:ph type="sldNum" sz="quarter" idx="5"/>
          </p:nvPr>
        </p:nvSpPr>
        <p:spPr/>
        <p:txBody>
          <a:bodyPr/>
          <a:lstStyle/>
          <a:p>
            <a:fld id="{85D0DACE-38E0-42D2-9336-2B707D34BC6D}" type="slidenum">
              <a:rPr lang="zh-CN" altLang="en-US" smtClean="0"/>
              <a:t>13</a:t>
            </a:fld>
            <a:endParaRPr lang="zh-CN" altLang="en-US"/>
          </a:p>
        </p:txBody>
      </p:sp>
    </p:spTree>
    <p:extLst>
      <p:ext uri="{BB962C8B-B14F-4D97-AF65-F5344CB8AC3E}">
        <p14:creationId xmlns:p14="http://schemas.microsoft.com/office/powerpoint/2010/main" val="461282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152A1-6157-F367-80EF-D20522B002D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88429AF-98AF-BC4A-374D-25A73EF34C4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1B3A20E-2522-A1C7-72BD-625AE91EC4C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9E88546-72AD-2D45-E765-B1C6E6443580}"/>
              </a:ext>
            </a:extLst>
          </p:cNvPr>
          <p:cNvSpPr>
            <a:spLocks noGrp="1"/>
          </p:cNvSpPr>
          <p:nvPr>
            <p:ph type="sldNum" sz="quarter" idx="5"/>
          </p:nvPr>
        </p:nvSpPr>
        <p:spPr/>
        <p:txBody>
          <a:bodyPr/>
          <a:lstStyle/>
          <a:p>
            <a:fld id="{85D0DACE-38E0-42D2-9336-2B707D34BC6D}" type="slidenum">
              <a:rPr lang="zh-CN" altLang="en-US" smtClean="0"/>
              <a:t>14</a:t>
            </a:fld>
            <a:endParaRPr lang="zh-CN" altLang="en-US"/>
          </a:p>
        </p:txBody>
      </p:sp>
    </p:spTree>
    <p:extLst>
      <p:ext uri="{BB962C8B-B14F-4D97-AF65-F5344CB8AC3E}">
        <p14:creationId xmlns:p14="http://schemas.microsoft.com/office/powerpoint/2010/main" val="28857120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9C709-AEA0-83A8-0247-3C81CD4805E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37373FC-766F-DBDA-C6EE-5FBEF67F5FB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DC9EE20-4879-1A01-0E7C-05AAA4F7282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36704498-C580-0B99-1B43-69AA6ED8AFAE}"/>
              </a:ext>
            </a:extLst>
          </p:cNvPr>
          <p:cNvSpPr>
            <a:spLocks noGrp="1"/>
          </p:cNvSpPr>
          <p:nvPr>
            <p:ph type="sldNum" sz="quarter" idx="5"/>
          </p:nvPr>
        </p:nvSpPr>
        <p:spPr/>
        <p:txBody>
          <a:bodyPr/>
          <a:lstStyle/>
          <a:p>
            <a:fld id="{85D0DACE-38E0-42D2-9336-2B707D34BC6D}" type="slidenum">
              <a:rPr lang="zh-CN" altLang="en-US" smtClean="0"/>
              <a:t>15</a:t>
            </a:fld>
            <a:endParaRPr lang="zh-CN" altLang="en-US"/>
          </a:p>
        </p:txBody>
      </p:sp>
    </p:spTree>
    <p:extLst>
      <p:ext uri="{BB962C8B-B14F-4D97-AF65-F5344CB8AC3E}">
        <p14:creationId xmlns:p14="http://schemas.microsoft.com/office/powerpoint/2010/main" val="1693154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351CF-93B8-95F9-ABF9-2A5CE1B97E4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B645FEE-DAD2-4049-872F-6E3B957865C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8945D64-BBD9-E67D-F5F9-9490A9F4FCE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A86E53C-08DB-203F-830D-A7DD25EA99BE}"/>
              </a:ext>
            </a:extLst>
          </p:cNvPr>
          <p:cNvSpPr>
            <a:spLocks noGrp="1"/>
          </p:cNvSpPr>
          <p:nvPr>
            <p:ph type="sldNum" sz="quarter" idx="5"/>
          </p:nvPr>
        </p:nvSpPr>
        <p:spPr/>
        <p:txBody>
          <a:bodyPr/>
          <a:lstStyle/>
          <a:p>
            <a:fld id="{85D0DACE-38E0-42D2-9336-2B707D34BC6D}" type="slidenum">
              <a:rPr lang="zh-CN" altLang="en-US" smtClean="0"/>
              <a:t>16</a:t>
            </a:fld>
            <a:endParaRPr lang="zh-CN" altLang="en-US"/>
          </a:p>
        </p:txBody>
      </p:sp>
    </p:spTree>
    <p:extLst>
      <p:ext uri="{BB962C8B-B14F-4D97-AF65-F5344CB8AC3E}">
        <p14:creationId xmlns:p14="http://schemas.microsoft.com/office/powerpoint/2010/main" val="33358602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charset="-122"/>
                <a:ea typeface="微软雅黑" charset="-122"/>
              </a:defRPr>
            </a:lvl1pPr>
          </a:lstStyle>
          <a:p>
            <a:r>
              <a:rPr lang="zh-CN" altLang="en-US" dirty="0"/>
              <a:t>单击此处编辑母版标题样式</a:t>
            </a:r>
          </a:p>
        </p:txBody>
      </p:sp>
      <p:sp>
        <p:nvSpPr>
          <p:cNvPr id="3" name="副标题 2"/>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charset="-122"/>
                <a:ea typeface="微软雅黑"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2025/10/9</a:t>
            </a:fld>
            <a:endParaRPr lang="zh-CN" altLang="en-US"/>
          </a:p>
        </p:txBody>
      </p:sp>
      <p:sp>
        <p:nvSpPr>
          <p:cNvPr id="5" name="页脚占位符 4"/>
          <p:cNvSpPr>
            <a:spLocks noGrp="1"/>
          </p:cNvSpPr>
          <p:nvPr>
            <p:ph type="ftr" sz="quarter" idx="11"/>
          </p:nvPr>
        </p:nvSpPr>
        <p:spPr/>
        <p:txBody>
          <a:bodyPr/>
          <a:lstStyle/>
          <a:p>
            <a:endParaRPr lang="zh-CN" altLang="en-US"/>
          </a:p>
        </p:txBody>
      </p:sp>
      <p:pic>
        <p:nvPicPr>
          <p:cNvPr id="7" name="图片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p:nvGrpSpPr>
        <p:grpSpPr>
          <a:xfrm>
            <a:off x="10031385" y="481011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p:nvGrpSpPr>
        <p:grpSpPr>
          <a:xfrm>
            <a:off x="1354455" y="1612580"/>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pic>
        <p:nvPicPr>
          <p:cNvPr id="17"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08440" y="31751"/>
            <a:ext cx="3383560" cy="639212"/>
          </a:xfrm>
          <a:prstGeom prst="rect">
            <a:avLst/>
          </a:prstGeom>
        </p:spPr>
      </p:pic>
      <p:pic>
        <p:nvPicPr>
          <p:cNvPr id="18"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22509" t="24631" r="20228" b="20396"/>
          <a:stretch>
            <a:fillRect/>
          </a:stretch>
        </p:blipFill>
        <p:spPr>
          <a:xfrm>
            <a:off x="10629902" y="670963"/>
            <a:ext cx="1531840" cy="700860"/>
          </a:xfrm>
          <a:prstGeom prst="rect">
            <a:avLst/>
          </a:prstGeom>
        </p:spPr>
      </p:pic>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p:cNvSpPr txBox="1"/>
          <p:nvPr/>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charset="-122"/>
                <a:ea typeface="微软雅黑" charset="-122"/>
                <a:cs typeface="+mj-cs"/>
              </a:defRPr>
            </a:lvl1pPr>
          </a:lstStyle>
          <a:p>
            <a:endParaRPr lang="zh-CN" altLang="en-US" dirty="0"/>
          </a:p>
        </p:txBody>
      </p:sp>
      <p:pic>
        <p:nvPicPr>
          <p:cNvPr id="8" name="图片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p:nvGrpSpPr>
        <p:grpSpPr>
          <a:xfrm>
            <a:off x="9993285" y="429576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p:nvGrpSpPr>
        <p:grpSpPr>
          <a:xfrm>
            <a:off x="1411604" y="2184201"/>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
        <p:nvSpPr>
          <p:cNvPr id="24" name="标题 1"/>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charset="-122"/>
                <a:ea typeface="微软雅黑" charset="-122"/>
              </a:defRPr>
            </a:lvl1pPr>
          </a:lstStyle>
          <a:p>
            <a:r>
              <a:rPr lang="zh-CN" altLang="en-US" dirty="0"/>
              <a:t>单击此处编辑母版标题样式</a:t>
            </a:r>
          </a:p>
        </p:txBody>
      </p:sp>
      <p:pic>
        <p:nvPicPr>
          <p:cNvPr id="1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08440" y="31751"/>
            <a:ext cx="3383560" cy="639212"/>
          </a:xfrm>
          <a:prstGeom prst="rect">
            <a:avLst/>
          </a:prstGeom>
        </p:spPr>
      </p:pic>
      <p:pic>
        <p:nvPicPr>
          <p:cNvPr id="17"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22509" t="24631" r="20228" b="20396"/>
          <a:stretch>
            <a:fillRect/>
          </a:stretch>
        </p:blipFill>
        <p:spPr>
          <a:xfrm>
            <a:off x="10629902" y="670963"/>
            <a:ext cx="1531840" cy="700860"/>
          </a:xfrm>
          <a:prstGeom prst="rect">
            <a:avLst/>
          </a:prstGeom>
        </p:spPr>
      </p:pic>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2025/10/9</a:t>
            </a:fld>
            <a:endParaRPr lang="zh-CN" altLang="en-US"/>
          </a:p>
        </p:txBody>
      </p:sp>
      <p:sp>
        <p:nvSpPr>
          <p:cNvPr id="4" name="Footer Placeholder 3"/>
          <p:cNvSpPr>
            <a:spLocks noGrp="1"/>
          </p:cNvSpPr>
          <p:nvPr>
            <p:ph type="ftr" sz="quarter" idx="11"/>
          </p:nvPr>
        </p:nvSpPr>
        <p:spPr/>
        <p:txBody>
          <a:bodyPr/>
          <a:lstStyle/>
          <a:p>
            <a:endParaRPr lang="zh-CN" altLang="en-US" dirty="0"/>
          </a:p>
        </p:txBody>
      </p:sp>
      <p:sp>
        <p:nvSpPr>
          <p:cNvPr id="7" name="Content Placeholder 6"/>
          <p:cNvSpPr>
            <a:spLocks noGrp="1"/>
          </p:cNvSpPr>
          <p:nvPr>
            <p:ph sz="quarter" idx="13"/>
          </p:nvPr>
        </p:nvSpPr>
        <p:spPr>
          <a:xfrm>
            <a:off x="190005" y="902526"/>
            <a:ext cx="11792198" cy="5379522"/>
          </a:xfr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pic>
        <p:nvPicPr>
          <p:cNvPr id="8"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518224" y="38033"/>
            <a:ext cx="1531840" cy="700860"/>
          </a:xfrm>
          <a:prstGeom prst="rect">
            <a:avLst/>
          </a:prstGeom>
        </p:spPr>
      </p:pic>
      <p:pic>
        <p:nvPicPr>
          <p:cNvPr id="10" name="图片 8"/>
          <p:cNvPicPr>
            <a:picLocks noChangeAspect="1"/>
          </p:cNvPicPr>
          <p:nvPr/>
        </p:nvPicPr>
        <p:blipFill rotWithShape="1">
          <a:blip r:embed="rId3" cstate="print">
            <a:extLst>
              <a:ext uri="{28A0092B-C50C-407E-A947-70E740481C1C}">
                <a14:useLocalDpi xmlns:a14="http://schemas.microsoft.com/office/drawing/2010/main" val="0"/>
              </a:ext>
            </a:extLst>
          </a:blip>
          <a:srcRect r="80281"/>
          <a:stretch>
            <a:fillRect/>
          </a:stretch>
        </p:blipFill>
        <p:spPr>
          <a:xfrm>
            <a:off x="9815815" y="70119"/>
            <a:ext cx="702408" cy="672935"/>
          </a:xfrm>
          <a:prstGeom prst="rect">
            <a:avLst/>
          </a:prstGeom>
        </p:spPr>
      </p:pic>
      <p:sp>
        <p:nvSpPr>
          <p:cNvPr id="11" name="椭圆 40"/>
          <p:cNvSpPr/>
          <p:nvPr/>
        </p:nvSpPr>
        <p:spPr>
          <a:xfrm>
            <a:off x="11381015" y="6310400"/>
            <a:ext cx="625930" cy="457026"/>
          </a:xfrm>
          <a:prstGeom prst="ellipse">
            <a:avLst/>
          </a:prstGeom>
          <a:solidFill>
            <a:srgbClr val="0070C0"/>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charset="-122"/>
                <a:ea typeface="微软雅黑" charset="-122"/>
              </a:rPr>
              <a:t>‹#›</a:t>
            </a:fld>
            <a:endParaRPr lang="zh-CN" altLang="en-US" sz="1200" b="1" dirty="0">
              <a:solidFill>
                <a:prstClr val="white"/>
              </a:solidFill>
              <a:latin typeface="微软雅黑" charset="-122"/>
              <a:ea typeface="微软雅黑" charset="-122"/>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2025/10/9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pic>
        <p:nvPicPr>
          <p:cNvPr id="7"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518224" y="38033"/>
            <a:ext cx="1531840" cy="700860"/>
          </a:xfrm>
          <a:prstGeom prst="rect">
            <a:avLst/>
          </a:prstGeom>
        </p:spPr>
      </p:pic>
      <p:pic>
        <p:nvPicPr>
          <p:cNvPr id="8" name="图片 8"/>
          <p:cNvPicPr>
            <a:picLocks noChangeAspect="1"/>
          </p:cNvPicPr>
          <p:nvPr/>
        </p:nvPicPr>
        <p:blipFill rotWithShape="1">
          <a:blip r:embed="rId3" cstate="print">
            <a:extLst>
              <a:ext uri="{28A0092B-C50C-407E-A947-70E740481C1C}">
                <a14:useLocalDpi xmlns:a14="http://schemas.microsoft.com/office/drawing/2010/main" val="0"/>
              </a:ext>
            </a:extLst>
          </a:blip>
          <a:srcRect r="80281"/>
          <a:stretch>
            <a:fillRect/>
          </a:stretch>
        </p:blipFill>
        <p:spPr>
          <a:xfrm>
            <a:off x="9815815" y="70119"/>
            <a:ext cx="702408" cy="672935"/>
          </a:xfrm>
          <a:prstGeom prst="rect">
            <a:avLst/>
          </a:prstGeom>
        </p:spPr>
      </p:pic>
      <p:sp>
        <p:nvSpPr>
          <p:cNvPr id="9" name="椭圆 40"/>
          <p:cNvSpPr/>
          <p:nvPr/>
        </p:nvSpPr>
        <p:spPr>
          <a:xfrm>
            <a:off x="11381015" y="6310400"/>
            <a:ext cx="625930" cy="457026"/>
          </a:xfrm>
          <a:prstGeom prst="ellipse">
            <a:avLst/>
          </a:prstGeom>
          <a:solidFill>
            <a:srgbClr val="0070C0"/>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charset="-122"/>
                <a:ea typeface="微软雅黑" charset="-122"/>
              </a:rPr>
              <a:t>‹#›</a:t>
            </a:fld>
            <a:endParaRPr lang="zh-CN" altLang="en-US" sz="1200" b="1" dirty="0">
              <a:solidFill>
                <a:prstClr val="white"/>
              </a:solidFill>
              <a:latin typeface="微软雅黑" charset="-122"/>
              <a:ea typeface="微软雅黑" charset="-122"/>
            </a:endParaRPr>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t>2025/10/9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2025/10/9</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3127340-2293-49D2-96F1-6E7BF0C8FD9C}"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1919748" cy="365125"/>
          </a:xfrm>
          <a:prstGeom prst="rect">
            <a:avLst/>
          </a:prstGeom>
        </p:spPr>
        <p:txBody>
          <a:bodyPr vert="horz" lIns="91440" tIns="45720" rIns="91440" bIns="45720" rtlCol="0" anchor="ctr"/>
          <a:lstStyle>
            <a:lvl1pPr algn="l">
              <a:defRPr sz="1200">
                <a:solidFill>
                  <a:schemeClr val="tx1">
                    <a:tint val="75000"/>
                  </a:schemeClr>
                </a:solidFill>
                <a:latin typeface="微软雅黑" charset="-122"/>
                <a:ea typeface="微软雅黑" charset="-122"/>
              </a:defRPr>
            </a:lvl1pPr>
          </a:lstStyle>
          <a:p>
            <a:fld id="{760FBDFE-C587-4B4C-A407-44438C67B59E}" type="datetimeFigureOut">
              <a:rPr lang="zh-CN" altLang="en-US" smtClean="0"/>
              <a:t>2025/10/9</a:t>
            </a:fld>
            <a:endParaRPr lang="zh-CN" altLang="en-US" dirty="0"/>
          </a:p>
        </p:txBody>
      </p:sp>
      <p:sp>
        <p:nvSpPr>
          <p:cNvPr id="5" name="页脚占位符 4"/>
          <p:cNvSpPr>
            <a:spLocks noGrp="1"/>
          </p:cNvSpPr>
          <p:nvPr>
            <p:ph type="ftr" sz="quarter" idx="3"/>
          </p:nvPr>
        </p:nvSpPr>
        <p:spPr>
          <a:xfrm>
            <a:off x="2757948" y="6356350"/>
            <a:ext cx="8288594" cy="365125"/>
          </a:xfrm>
          <a:prstGeom prst="rect">
            <a:avLst/>
          </a:prstGeom>
        </p:spPr>
        <p:txBody>
          <a:bodyPr vert="horz" lIns="91440" tIns="45720" rIns="91440" bIns="45720" rtlCol="0" anchor="ctr"/>
          <a:lstStyle>
            <a:lvl1pPr algn="ctr">
              <a:defRPr sz="1200">
                <a:solidFill>
                  <a:schemeClr val="tx1">
                    <a:tint val="75000"/>
                  </a:schemeClr>
                </a:solidFill>
                <a:latin typeface="微软雅黑" charset="-122"/>
                <a:ea typeface="微软雅黑" charset="-122"/>
              </a:defRPr>
            </a:lvl1pPr>
          </a:lstStyle>
          <a:p>
            <a:endParaRPr lang="zh-CN" altLang="en-US"/>
          </a:p>
        </p:txBody>
      </p:sp>
      <p:cxnSp>
        <p:nvCxnSpPr>
          <p:cNvPr id="9" name="直接连接符 6"/>
          <p:cNvCxnSpPr/>
          <p:nvPr/>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l" defTabSz="914400" rtl="0" eaLnBrk="1" latinLnBrk="0" hangingPunct="1">
        <a:lnSpc>
          <a:spcPct val="90000"/>
        </a:lnSpc>
        <a:spcBef>
          <a:spcPct val="0"/>
        </a:spcBef>
        <a:buNone/>
        <a:defRPr sz="4000" b="1" kern="1200">
          <a:solidFill>
            <a:srgbClr val="4B649F"/>
          </a:solidFill>
          <a:latin typeface="微软雅黑" charset="-122"/>
          <a:ea typeface="微软雅黑"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anose="05000000000000000000" pitchFamily="2" charset="2"/>
        <a:buChar char="q"/>
        <a:defRPr sz="2800" b="1" kern="1200">
          <a:solidFill>
            <a:schemeClr val="tx1"/>
          </a:solidFill>
          <a:latin typeface="微软雅黑" charset="-122"/>
          <a:ea typeface="微软雅黑" charset="-122"/>
          <a:cs typeface="Times New Roman" panose="02020503050405090304" pitchFamily="18" charset="0"/>
        </a:defRPr>
      </a:lvl1pPr>
      <a:lvl2pPr marL="685800" indent="-234950" algn="l" defTabSz="914400" rtl="0" eaLnBrk="1" latinLnBrk="0" hangingPunct="1">
        <a:lnSpc>
          <a:spcPct val="90000"/>
        </a:lnSpc>
        <a:spcBef>
          <a:spcPts val="500"/>
        </a:spcBef>
        <a:buClr>
          <a:schemeClr val="accent1"/>
        </a:buClr>
        <a:buSzPct val="90000"/>
        <a:buFont typeface="Wingdings" panose="05000000000000000000" pitchFamily="2" charset="2"/>
        <a:buChar char="n"/>
        <a:defRPr sz="2400" kern="1200">
          <a:solidFill>
            <a:schemeClr val="tx1"/>
          </a:solidFill>
          <a:latin typeface="微软雅黑" charset="-122"/>
          <a:ea typeface="微软雅黑" charset="-122"/>
          <a:cs typeface="+mn-cs"/>
        </a:defRPr>
      </a:lvl2pPr>
      <a:lvl3pPr marL="986155" indent="-273050" algn="l" defTabSz="914400" rtl="0" eaLnBrk="1" latinLnBrk="0" hangingPunct="1">
        <a:lnSpc>
          <a:spcPct val="90000"/>
        </a:lnSpc>
        <a:spcBef>
          <a:spcPts val="500"/>
        </a:spcBef>
        <a:buClr>
          <a:schemeClr val="accent1"/>
        </a:buClr>
        <a:buFont typeface="Wingdings" panose="05000000000000000000" pitchFamily="2" charset="2"/>
        <a:buChar char="v"/>
        <a:defRPr sz="2000" kern="1200">
          <a:solidFill>
            <a:schemeClr val="tx1"/>
          </a:solidFill>
          <a:latin typeface="微软雅黑" charset="-122"/>
          <a:ea typeface="微软雅黑" charset="-122"/>
          <a:cs typeface="+mn-cs"/>
        </a:defRPr>
      </a:lvl3pPr>
      <a:lvl4pPr marL="1262380" indent="-228600" algn="l" defTabSz="914400" rtl="0" eaLnBrk="1" latinLnBrk="0" hangingPunct="1">
        <a:lnSpc>
          <a:spcPct val="90000"/>
        </a:lnSpc>
        <a:spcBef>
          <a:spcPts val="500"/>
        </a:spcBef>
        <a:buClr>
          <a:schemeClr val="accent1"/>
        </a:buClr>
        <a:buFont typeface="Wingdings" panose="05000000000000000000" pitchFamily="2" charset="2"/>
        <a:buChar char="ü"/>
        <a:defRPr sz="1800" kern="1200">
          <a:solidFill>
            <a:schemeClr val="tx1"/>
          </a:solidFill>
          <a:latin typeface="微软雅黑" charset="-122"/>
          <a:ea typeface="微软雅黑" charset="-122"/>
          <a:cs typeface="+mn-cs"/>
        </a:defRPr>
      </a:lvl4pPr>
      <a:lvl5pPr marL="15240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微软雅黑" charset="-122"/>
          <a:ea typeface="微软雅黑"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969409" y="1977390"/>
            <a:ext cx="9920248" cy="1783080"/>
          </a:xfrm>
        </p:spPr>
        <p:txBody>
          <a:bodyPr>
            <a:normAutofit/>
          </a:bodyPr>
          <a:lstStyle/>
          <a:p>
            <a:pPr>
              <a:lnSpc>
                <a:spcPct val="150000"/>
              </a:lnSpc>
            </a:pPr>
            <a:r>
              <a:rPr lang="en-US" altLang="zh-CN" sz="3200" dirty="0"/>
              <a:t>LLM-JEPA: Large Language Models Meet </a:t>
            </a:r>
            <a:br>
              <a:rPr lang="en-US" altLang="zh-CN" sz="3200" dirty="0"/>
            </a:br>
            <a:r>
              <a:rPr lang="en-US" altLang="zh-CN" sz="3200" dirty="0"/>
              <a:t>Joint Embedding Predictive Architectures</a:t>
            </a:r>
            <a:endParaRPr lang="en-US" altLang="zh-CN" sz="3200" dirty="0">
              <a:effectLst/>
            </a:endParaRPr>
          </a:p>
        </p:txBody>
      </p:sp>
      <p:sp>
        <p:nvSpPr>
          <p:cNvPr id="5" name="副标题 4"/>
          <p:cNvSpPr>
            <a:spLocks noGrp="1"/>
          </p:cNvSpPr>
          <p:nvPr>
            <p:ph type="subTitle" idx="1"/>
          </p:nvPr>
        </p:nvSpPr>
        <p:spPr>
          <a:xfrm>
            <a:off x="1646752" y="3931796"/>
            <a:ext cx="8585847" cy="1552698"/>
          </a:xfrm>
        </p:spPr>
        <p:txBody>
          <a:bodyPr/>
          <a:lstStyle/>
          <a:p>
            <a:r>
              <a:rPr lang="en-US" altLang="zh-CN" dirty="0">
                <a:latin typeface="+mn-lt"/>
              </a:rPr>
              <a:t>ARXIV 2025.09.14</a:t>
            </a:r>
          </a:p>
          <a:p>
            <a:r>
              <a:rPr lang="en-US" altLang="zh-CN" dirty="0">
                <a:latin typeface="+mn-lt"/>
              </a:rPr>
              <a:t>Yann LeCun, et al. NYU</a:t>
            </a:r>
          </a:p>
        </p:txBody>
      </p:sp>
      <p:sp>
        <p:nvSpPr>
          <p:cNvPr id="3" name="文本框 2"/>
          <p:cNvSpPr txBox="1"/>
          <p:nvPr/>
        </p:nvSpPr>
        <p:spPr>
          <a:xfrm>
            <a:off x="8880475" y="2868930"/>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9B6BB-0DDA-4B8E-9D75-E5AAFF03ED4B}"/>
            </a:ext>
          </a:extLst>
        </p:cNvPr>
        <p:cNvGrpSpPr/>
        <p:nvPr/>
      </p:nvGrpSpPr>
      <p:grpSpPr>
        <a:xfrm>
          <a:off x="0" y="0"/>
          <a:ext cx="0" cy="0"/>
          <a:chOff x="0" y="0"/>
          <a:chExt cx="0" cy="0"/>
        </a:xfrm>
      </p:grpSpPr>
      <p:sp>
        <p:nvSpPr>
          <p:cNvPr id="13" name="矩形 12">
            <a:extLst>
              <a:ext uri="{FF2B5EF4-FFF2-40B4-BE49-F238E27FC236}">
                <a16:creationId xmlns:a16="http://schemas.microsoft.com/office/drawing/2014/main" id="{39BCEA3B-09D8-9E38-5340-AE95EC2A0483}"/>
              </a:ext>
            </a:extLst>
          </p:cNvPr>
          <p:cNvSpPr/>
          <p:nvPr/>
        </p:nvSpPr>
        <p:spPr>
          <a:xfrm>
            <a:off x="2968907" y="3935394"/>
            <a:ext cx="5700531" cy="1006997"/>
          </a:xfrm>
          <a:prstGeom prst="rect">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endParaRPr kumimoji="1" lang="zh-CN" altLang="en-US" dirty="0">
              <a:latin typeface="微软雅黑" charset="-122"/>
              <a:ea typeface="微软雅黑" charset="-122"/>
            </a:endParaRPr>
          </a:p>
        </p:txBody>
      </p:sp>
      <p:sp>
        <p:nvSpPr>
          <p:cNvPr id="2" name="标题 1">
            <a:extLst>
              <a:ext uri="{FF2B5EF4-FFF2-40B4-BE49-F238E27FC236}">
                <a16:creationId xmlns:a16="http://schemas.microsoft.com/office/drawing/2014/main" id="{FE54DF29-0AB6-F4E4-9DAE-7182DAF5A410}"/>
              </a:ext>
            </a:extLst>
          </p:cNvPr>
          <p:cNvSpPr>
            <a:spLocks noGrp="1"/>
          </p:cNvSpPr>
          <p:nvPr>
            <p:ph type="title"/>
          </p:nvPr>
        </p:nvSpPr>
        <p:spPr/>
        <p:txBody>
          <a:bodyPr/>
          <a:lstStyle/>
          <a:p>
            <a:r>
              <a:rPr lang="en-US" altLang="zh-CN" dirty="0"/>
              <a:t>Motivation</a:t>
            </a:r>
            <a:endParaRPr lang="zh-CN" altLang="en-US" dirty="0"/>
          </a:p>
        </p:txBody>
      </p:sp>
      <p:sp>
        <p:nvSpPr>
          <p:cNvPr id="3" name="文本框 2">
            <a:extLst>
              <a:ext uri="{FF2B5EF4-FFF2-40B4-BE49-F238E27FC236}">
                <a16:creationId xmlns:a16="http://schemas.microsoft.com/office/drawing/2014/main" id="{D9F1926C-3F49-1EBB-62AF-D0F9082A382E}"/>
              </a:ext>
            </a:extLst>
          </p:cNvPr>
          <p:cNvSpPr txBox="1"/>
          <p:nvPr/>
        </p:nvSpPr>
        <p:spPr>
          <a:xfrm>
            <a:off x="370391" y="1180617"/>
            <a:ext cx="10093123" cy="923330"/>
          </a:xfrm>
          <a:prstGeom prst="rect">
            <a:avLst/>
          </a:prstGeom>
          <a:noFill/>
        </p:spPr>
        <p:txBody>
          <a:bodyPr wrap="square" rtlCol="0">
            <a:spAutoFit/>
          </a:bodyPr>
          <a:lstStyle/>
          <a:p>
            <a:r>
              <a:rPr kumimoji="1" lang="en-US" altLang="zh-CN" dirty="0">
                <a:latin typeface="微软雅黑" charset="-122"/>
                <a:ea typeface="微软雅黑" charset="-122"/>
              </a:rPr>
              <a:t>JEPA</a:t>
            </a:r>
            <a:r>
              <a:rPr kumimoji="1" lang="zh-CN" altLang="en-US" dirty="0">
                <a:latin typeface="微软雅黑" charset="-122"/>
                <a:ea typeface="微软雅黑" charset="-122"/>
              </a:rPr>
              <a:t>目的：通过在抽象表征空间中预测未来或缺失的特征来高效学习世界知识。</a:t>
            </a:r>
            <a:endParaRPr kumimoji="1" lang="en-US" altLang="zh-CN" dirty="0">
              <a:latin typeface="微软雅黑" charset="-122"/>
              <a:ea typeface="微软雅黑" charset="-122"/>
            </a:endParaRPr>
          </a:p>
          <a:p>
            <a:r>
              <a:rPr kumimoji="1" lang="zh-CN" altLang="en-US" dirty="0">
                <a:latin typeface="微软雅黑" charset="-122"/>
                <a:ea typeface="微软雅黑" charset="-122"/>
              </a:rPr>
              <a:t>实际应用：</a:t>
            </a:r>
            <a:r>
              <a:rPr kumimoji="1" lang="en-US" altLang="zh-CN" dirty="0">
                <a:latin typeface="微软雅黑" charset="-122"/>
                <a:ea typeface="微软雅黑" charset="-122"/>
              </a:rPr>
              <a:t>Meta AI </a:t>
            </a:r>
            <a:r>
              <a:rPr kumimoji="1" lang="zh-CN" altLang="en-US" dirty="0">
                <a:latin typeface="微软雅黑" charset="-122"/>
                <a:ea typeface="微软雅黑" charset="-122"/>
              </a:rPr>
              <a:t>团队提出 </a:t>
            </a:r>
            <a:r>
              <a:rPr kumimoji="1" lang="en-US" altLang="zh-CN" dirty="0">
                <a:latin typeface="微软雅黑" charset="-122"/>
                <a:ea typeface="微软雅黑" charset="-122"/>
              </a:rPr>
              <a:t>I-JEPA</a:t>
            </a:r>
            <a:r>
              <a:rPr kumimoji="1" lang="zh-CN" altLang="en-US" dirty="0">
                <a:latin typeface="微软雅黑" charset="-122"/>
                <a:ea typeface="微软雅黑" charset="-122"/>
              </a:rPr>
              <a:t>（用于图像、自监督学习、</a:t>
            </a:r>
            <a:r>
              <a:rPr kumimoji="1" lang="en-US" altLang="zh-CN" dirty="0">
                <a:latin typeface="微软雅黑" charset="-122"/>
                <a:ea typeface="微软雅黑" charset="-122"/>
              </a:rPr>
              <a:t>CVPR 2023</a:t>
            </a:r>
            <a:r>
              <a:rPr kumimoji="1" lang="zh-CN" altLang="en-US" dirty="0">
                <a:latin typeface="微软雅黑" charset="-122"/>
                <a:ea typeface="微软雅黑" charset="-122"/>
              </a:rPr>
              <a:t>）和 </a:t>
            </a:r>
            <a:r>
              <a:rPr kumimoji="1" lang="en-US" altLang="zh-CN" dirty="0">
                <a:latin typeface="微软雅黑" charset="-122"/>
                <a:ea typeface="微软雅黑" charset="-122"/>
              </a:rPr>
              <a:t>V-JEPA</a:t>
            </a:r>
            <a:r>
              <a:rPr kumimoji="1" lang="zh-CN" altLang="en-US" dirty="0">
                <a:latin typeface="微软雅黑" charset="-122"/>
                <a:ea typeface="微软雅黑" charset="-122"/>
              </a:rPr>
              <a:t>（用于视频），验证了 </a:t>
            </a:r>
            <a:r>
              <a:rPr kumimoji="1" lang="en-US" altLang="zh-CN" dirty="0">
                <a:latin typeface="微软雅黑" charset="-122"/>
                <a:ea typeface="微软雅黑" charset="-122"/>
              </a:rPr>
              <a:t>JEPA </a:t>
            </a:r>
            <a:r>
              <a:rPr kumimoji="1" lang="zh-CN" altLang="en-US" dirty="0">
                <a:latin typeface="微软雅黑" charset="-122"/>
                <a:ea typeface="微软雅黑" charset="-122"/>
              </a:rPr>
              <a:t>在视觉表征学习中的有效性。</a:t>
            </a:r>
          </a:p>
        </p:txBody>
      </p:sp>
      <p:sp>
        <p:nvSpPr>
          <p:cNvPr id="4" name="文本框 3">
            <a:extLst>
              <a:ext uri="{FF2B5EF4-FFF2-40B4-BE49-F238E27FC236}">
                <a16:creationId xmlns:a16="http://schemas.microsoft.com/office/drawing/2014/main" id="{3292EAC6-C655-D493-591C-60C10A90BD36}"/>
              </a:ext>
            </a:extLst>
          </p:cNvPr>
          <p:cNvSpPr txBox="1"/>
          <p:nvPr/>
        </p:nvSpPr>
        <p:spPr>
          <a:xfrm>
            <a:off x="2968907" y="2791647"/>
            <a:ext cx="5463250" cy="369332"/>
          </a:xfrm>
          <a:prstGeom prst="rect">
            <a:avLst/>
          </a:prstGeom>
          <a:noFill/>
        </p:spPr>
        <p:txBody>
          <a:bodyPr wrap="square" rtlCol="0">
            <a:spAutoFit/>
          </a:bodyPr>
          <a:lstStyle/>
          <a:p>
            <a:r>
              <a:rPr lang="zh-CN" altLang="en-US" dirty="0">
                <a:solidFill>
                  <a:schemeClr val="accent5"/>
                </a:solidFill>
              </a:rPr>
              <a:t>语言模型的训练，能否从视觉领域获得一些启发？</a:t>
            </a:r>
            <a:endParaRPr kumimoji="1" lang="zh-CN" altLang="en-US" dirty="0">
              <a:solidFill>
                <a:schemeClr val="accent5"/>
              </a:solidFill>
              <a:latin typeface="微软雅黑" charset="-122"/>
              <a:ea typeface="微软雅黑" charset="-122"/>
            </a:endParaRPr>
          </a:p>
        </p:txBody>
      </p:sp>
      <p:sp>
        <p:nvSpPr>
          <p:cNvPr id="7" name="下箭头 6">
            <a:extLst>
              <a:ext uri="{FF2B5EF4-FFF2-40B4-BE49-F238E27FC236}">
                <a16:creationId xmlns:a16="http://schemas.microsoft.com/office/drawing/2014/main" id="{C2EC32C9-4224-7BDA-5BF5-55321E702002}"/>
              </a:ext>
            </a:extLst>
          </p:cNvPr>
          <p:cNvSpPr/>
          <p:nvPr/>
        </p:nvSpPr>
        <p:spPr>
          <a:xfrm>
            <a:off x="5567423" y="2204729"/>
            <a:ext cx="266218" cy="486136"/>
          </a:xfrm>
          <a:prstGeom prst="downArrow">
            <a:avLst/>
          </a:prstGeom>
          <a:solidFill>
            <a:schemeClr val="tx1"/>
          </a:solidFill>
        </p:spPr>
        <p:txBody>
          <a:bodyPr wrap="square" rtlCol="0" anchor="ctr">
            <a:spAutoFit/>
          </a:bodyPr>
          <a:lstStyle/>
          <a:p>
            <a:pPr algn="ctr"/>
            <a:endParaRPr kumimoji="1" lang="zh-CN" altLang="en-US" dirty="0">
              <a:latin typeface="微软雅黑" charset="-122"/>
              <a:ea typeface="微软雅黑" charset="-122"/>
            </a:endParaRPr>
          </a:p>
        </p:txBody>
      </p:sp>
      <p:sp>
        <p:nvSpPr>
          <p:cNvPr id="8" name="下箭头 7">
            <a:extLst>
              <a:ext uri="{FF2B5EF4-FFF2-40B4-BE49-F238E27FC236}">
                <a16:creationId xmlns:a16="http://schemas.microsoft.com/office/drawing/2014/main" id="{E26A6AFF-8161-2FA5-0D3C-7F938FD7CB37}"/>
              </a:ext>
            </a:extLst>
          </p:cNvPr>
          <p:cNvSpPr/>
          <p:nvPr/>
        </p:nvSpPr>
        <p:spPr>
          <a:xfrm>
            <a:off x="5567423" y="3362543"/>
            <a:ext cx="266218" cy="486136"/>
          </a:xfrm>
          <a:prstGeom prst="downArrow">
            <a:avLst/>
          </a:prstGeom>
          <a:solidFill>
            <a:schemeClr val="tx1"/>
          </a:solidFill>
        </p:spPr>
        <p:txBody>
          <a:bodyPr wrap="square" rtlCol="0" anchor="ctr">
            <a:spAutoFit/>
          </a:bodyPr>
          <a:lstStyle/>
          <a:p>
            <a:pPr algn="ctr"/>
            <a:endParaRPr kumimoji="1" lang="zh-CN" altLang="en-US" dirty="0">
              <a:latin typeface="微软雅黑" charset="-122"/>
              <a:ea typeface="微软雅黑" charset="-122"/>
            </a:endParaRPr>
          </a:p>
        </p:txBody>
      </p:sp>
      <p:sp>
        <p:nvSpPr>
          <p:cNvPr id="9" name="文本框 8">
            <a:extLst>
              <a:ext uri="{FF2B5EF4-FFF2-40B4-BE49-F238E27FC236}">
                <a16:creationId xmlns:a16="http://schemas.microsoft.com/office/drawing/2014/main" id="{081D5D85-2AB4-CD23-E927-4143F5978E8C}"/>
              </a:ext>
            </a:extLst>
          </p:cNvPr>
          <p:cNvSpPr txBox="1"/>
          <p:nvPr/>
        </p:nvSpPr>
        <p:spPr>
          <a:xfrm>
            <a:off x="520861" y="5354217"/>
            <a:ext cx="10093123" cy="646331"/>
          </a:xfrm>
          <a:prstGeom prst="rect">
            <a:avLst/>
          </a:prstGeom>
          <a:noFill/>
        </p:spPr>
        <p:txBody>
          <a:bodyPr wrap="square" rtlCol="0">
            <a:spAutoFit/>
          </a:bodyPr>
          <a:lstStyle/>
          <a:p>
            <a:r>
              <a:rPr lang="en" altLang="zh-CN" dirty="0"/>
              <a:t>LLM </a:t>
            </a:r>
            <a:r>
              <a:rPr lang="zh-CN" altLang="en-US" dirty="0"/>
              <a:t>的能力主要通过其生成文本来评判，这是一种输入空间的操作，使得非重构的 </a:t>
            </a:r>
            <a:r>
              <a:rPr lang="en" altLang="zh-CN" dirty="0"/>
              <a:t>JEPA </a:t>
            </a:r>
            <a:r>
              <a:rPr lang="zh-CN" altLang="en-US" dirty="0"/>
              <a:t>思想难以直接应用。</a:t>
            </a:r>
            <a:endParaRPr kumimoji="1" lang="zh-CN" altLang="en-US" dirty="0">
              <a:latin typeface="微软雅黑" charset="-122"/>
              <a:ea typeface="微软雅黑" charset="-122"/>
            </a:endParaRPr>
          </a:p>
        </p:txBody>
      </p:sp>
      <p:sp>
        <p:nvSpPr>
          <p:cNvPr id="10" name="文本框 9">
            <a:extLst>
              <a:ext uri="{FF2B5EF4-FFF2-40B4-BE49-F238E27FC236}">
                <a16:creationId xmlns:a16="http://schemas.microsoft.com/office/drawing/2014/main" id="{46F5E7B1-86C6-A9AD-F898-2E3BE05CB22E}"/>
              </a:ext>
            </a:extLst>
          </p:cNvPr>
          <p:cNvSpPr txBox="1"/>
          <p:nvPr/>
        </p:nvSpPr>
        <p:spPr>
          <a:xfrm>
            <a:off x="6643869" y="4097437"/>
            <a:ext cx="2025569" cy="646331"/>
          </a:xfrm>
          <a:prstGeom prst="rect">
            <a:avLst/>
          </a:prstGeom>
          <a:noFill/>
        </p:spPr>
        <p:txBody>
          <a:bodyPr wrap="square" rtlCol="0">
            <a:spAutoFit/>
          </a:bodyPr>
          <a:lstStyle/>
          <a:p>
            <a:pPr algn="ctr"/>
            <a:r>
              <a:rPr lang="en-US" altLang="zh-CN" dirty="0">
                <a:solidFill>
                  <a:schemeClr val="accent5"/>
                </a:solidFill>
              </a:rPr>
              <a:t>Embedding-space</a:t>
            </a:r>
          </a:p>
          <a:p>
            <a:pPr algn="ctr"/>
            <a:r>
              <a:rPr kumimoji="1" lang="zh-CN" altLang="en-US" dirty="0">
                <a:solidFill>
                  <a:schemeClr val="accent5"/>
                </a:solidFill>
                <a:latin typeface="微软雅黑" charset="-122"/>
                <a:ea typeface="微软雅黑" charset="-122"/>
              </a:rPr>
              <a:t>嵌入空间</a:t>
            </a:r>
          </a:p>
        </p:txBody>
      </p:sp>
      <p:sp>
        <p:nvSpPr>
          <p:cNvPr id="11" name="文本框 10">
            <a:extLst>
              <a:ext uri="{FF2B5EF4-FFF2-40B4-BE49-F238E27FC236}">
                <a16:creationId xmlns:a16="http://schemas.microsoft.com/office/drawing/2014/main" id="{93D8F0A2-5E94-302A-F8B6-04DC333856D2}"/>
              </a:ext>
            </a:extLst>
          </p:cNvPr>
          <p:cNvSpPr txBox="1"/>
          <p:nvPr/>
        </p:nvSpPr>
        <p:spPr>
          <a:xfrm>
            <a:off x="2968908" y="4097437"/>
            <a:ext cx="1533644" cy="646331"/>
          </a:xfrm>
          <a:prstGeom prst="rect">
            <a:avLst/>
          </a:prstGeom>
          <a:noFill/>
        </p:spPr>
        <p:txBody>
          <a:bodyPr wrap="square" rtlCol="0">
            <a:spAutoFit/>
          </a:bodyPr>
          <a:lstStyle/>
          <a:p>
            <a:pPr algn="ctr"/>
            <a:r>
              <a:rPr lang="en-US" altLang="zh-CN" dirty="0">
                <a:solidFill>
                  <a:schemeClr val="accent5"/>
                </a:solidFill>
              </a:rPr>
              <a:t>Input-space</a:t>
            </a:r>
          </a:p>
          <a:p>
            <a:pPr algn="ctr"/>
            <a:r>
              <a:rPr kumimoji="1" lang="zh-CN" altLang="en-US" dirty="0">
                <a:solidFill>
                  <a:schemeClr val="accent5"/>
                </a:solidFill>
                <a:latin typeface="微软雅黑" charset="-122"/>
                <a:ea typeface="微软雅黑" charset="-122"/>
              </a:rPr>
              <a:t>输入空间</a:t>
            </a:r>
          </a:p>
        </p:txBody>
      </p:sp>
      <p:sp>
        <p:nvSpPr>
          <p:cNvPr id="12" name="下箭头 11">
            <a:extLst>
              <a:ext uri="{FF2B5EF4-FFF2-40B4-BE49-F238E27FC236}">
                <a16:creationId xmlns:a16="http://schemas.microsoft.com/office/drawing/2014/main" id="{7E2AC08E-E216-27A4-A093-A9311CC0077A}"/>
              </a:ext>
            </a:extLst>
          </p:cNvPr>
          <p:cNvSpPr/>
          <p:nvPr/>
        </p:nvSpPr>
        <p:spPr>
          <a:xfrm rot="16200000">
            <a:off x="5559707" y="4196665"/>
            <a:ext cx="266218" cy="486136"/>
          </a:xfrm>
          <a:prstGeom prst="downArrow">
            <a:avLst/>
          </a:prstGeom>
          <a:solidFill>
            <a:schemeClr val="tx1"/>
          </a:solidFill>
        </p:spPr>
        <p:txBody>
          <a:bodyPr wrap="square" rtlCol="0" anchor="ctr">
            <a:spAutoFit/>
          </a:bodyPr>
          <a:lstStyle/>
          <a:p>
            <a:pPr algn="ctr"/>
            <a:endParaRPr kumimoji="1" lang="zh-CN" altLang="en-US" dirty="0">
              <a:latin typeface="微软雅黑" charset="-122"/>
              <a:ea typeface="微软雅黑" charset="-122"/>
            </a:endParaRPr>
          </a:p>
        </p:txBody>
      </p:sp>
    </p:spTree>
    <p:extLst>
      <p:ext uri="{BB962C8B-B14F-4D97-AF65-F5344CB8AC3E}">
        <p14:creationId xmlns:p14="http://schemas.microsoft.com/office/powerpoint/2010/main" val="485372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32700-7C52-336D-5DFD-656DCDCCCFD6}"/>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ADC00956-D9BA-4B37-3901-06280D90A917}"/>
              </a:ext>
            </a:extLst>
          </p:cNvPr>
          <p:cNvSpPr>
            <a:spLocks noGrp="1"/>
          </p:cNvSpPr>
          <p:nvPr>
            <p:ph type="title"/>
          </p:nvPr>
        </p:nvSpPr>
        <p:spPr/>
        <p:txBody>
          <a:bodyPr/>
          <a:lstStyle/>
          <a:p>
            <a:r>
              <a:rPr lang="en-US" altLang="zh-CN" dirty="0"/>
              <a:t>Contribution</a:t>
            </a:r>
            <a:endParaRPr lang="zh-CN" altLang="en-US" dirty="0"/>
          </a:p>
        </p:txBody>
      </p:sp>
      <p:sp>
        <p:nvSpPr>
          <p:cNvPr id="9" name="文本框 8">
            <a:extLst>
              <a:ext uri="{FF2B5EF4-FFF2-40B4-BE49-F238E27FC236}">
                <a16:creationId xmlns:a16="http://schemas.microsoft.com/office/drawing/2014/main" id="{F4E4DE5E-F98A-1433-1357-A3944FD51F8B}"/>
              </a:ext>
            </a:extLst>
          </p:cNvPr>
          <p:cNvSpPr txBox="1"/>
          <p:nvPr/>
        </p:nvSpPr>
        <p:spPr>
          <a:xfrm>
            <a:off x="370390" y="1106308"/>
            <a:ext cx="10093123" cy="295715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dirty="0"/>
              <a:t>提出了一个</a:t>
            </a:r>
            <a:r>
              <a:rPr lang="zh-CN" altLang="en-US" b="1" dirty="0"/>
              <a:t>针对语言模型的 </a:t>
            </a:r>
            <a:r>
              <a:rPr lang="en" altLang="zh-CN" b="1" dirty="0"/>
              <a:t>JEPA </a:t>
            </a:r>
            <a:r>
              <a:rPr lang="zh-CN" altLang="en-US" b="1" dirty="0"/>
              <a:t>风格训练目标</a:t>
            </a:r>
            <a:r>
              <a:rPr lang="zh-CN" altLang="en-US" dirty="0"/>
              <a:t>，其核心是在嵌入空间（</a:t>
            </a:r>
            <a:r>
              <a:rPr lang="en" altLang="zh-CN" dirty="0"/>
              <a:t>embedding space</a:t>
            </a:r>
            <a:r>
              <a:rPr lang="zh-CN" altLang="en" dirty="0"/>
              <a:t>）</a:t>
            </a:r>
            <a:r>
              <a:rPr lang="zh-CN" altLang="en-US" dirty="0"/>
              <a:t>上进行视角间的预测</a:t>
            </a:r>
            <a:r>
              <a:rPr lang="en-US" altLang="zh-CN" dirty="0"/>
              <a:t>/</a:t>
            </a:r>
            <a:r>
              <a:rPr lang="zh-CN" altLang="en-US" dirty="0"/>
              <a:t>对齐，而不是仅仅在输入空间做重建。</a:t>
            </a:r>
            <a:endParaRPr lang="en-US" altLang="zh-CN" dirty="0"/>
          </a:p>
          <a:p>
            <a:pPr marL="285750" indent="-285750">
              <a:lnSpc>
                <a:spcPct val="150000"/>
              </a:lnSpc>
              <a:buFont typeface="Arial" panose="020B0604020202020204" pitchFamily="34" charset="0"/>
              <a:buChar char="•"/>
            </a:pPr>
            <a:r>
              <a:rPr lang="zh-CN" altLang="en-US" dirty="0"/>
              <a:t>在保留模型生成能力的同时，通过嵌入级别的监督让模型学到更语义化、更对齐的内部表示</a:t>
            </a:r>
            <a:endParaRPr lang="en-US" altLang="zh-CN" dirty="0"/>
          </a:p>
          <a:p>
            <a:pPr marL="285750" indent="-285750">
              <a:lnSpc>
                <a:spcPct val="150000"/>
              </a:lnSpc>
              <a:buFont typeface="Arial" panose="020B0604020202020204" pitchFamily="34" charset="0"/>
              <a:buChar char="•"/>
            </a:pPr>
            <a:r>
              <a:rPr lang="zh-CN" altLang="en-US" dirty="0"/>
              <a:t>在若干</a:t>
            </a:r>
            <a:r>
              <a:rPr lang="zh-CN" altLang="en-US" b="1" dirty="0"/>
              <a:t>微调（</a:t>
            </a:r>
            <a:r>
              <a:rPr lang="en" altLang="zh-CN" b="1" dirty="0"/>
              <a:t>finetuning</a:t>
            </a:r>
            <a:r>
              <a:rPr lang="zh-CN" altLang="en" b="1" dirty="0"/>
              <a:t>）</a:t>
            </a:r>
            <a:r>
              <a:rPr lang="zh-CN" altLang="en-US" b="1" dirty="0"/>
              <a:t>场景</a:t>
            </a:r>
            <a:r>
              <a:rPr lang="zh-CN" altLang="en-US" dirty="0"/>
              <a:t>下，使用 </a:t>
            </a:r>
            <a:r>
              <a:rPr lang="en" altLang="zh-CN" dirty="0"/>
              <a:t>LLM-JEPA </a:t>
            </a:r>
            <a:r>
              <a:rPr lang="zh-CN" altLang="en-US" dirty="0"/>
              <a:t>的训练目标显著优于（或改善）常见的 </a:t>
            </a:r>
            <a:r>
              <a:rPr lang="en" altLang="zh-CN" dirty="0"/>
              <a:t>LLM </a:t>
            </a:r>
            <a:r>
              <a:rPr lang="zh-CN" altLang="en-US" dirty="0"/>
              <a:t>微调基线</a:t>
            </a:r>
            <a:endParaRPr kumimoji="1" lang="en-US" altLang="zh-CN" dirty="0">
              <a:latin typeface="微软雅黑" charset="-122"/>
              <a:ea typeface="微软雅黑" charset="-122"/>
            </a:endParaRPr>
          </a:p>
          <a:p>
            <a:pPr marL="285750" indent="-285750">
              <a:lnSpc>
                <a:spcPct val="150000"/>
              </a:lnSpc>
              <a:buFont typeface="Arial" panose="020B0604020202020204" pitchFamily="34" charset="0"/>
              <a:buChar char="•"/>
            </a:pPr>
            <a:r>
              <a:rPr lang="zh-CN" altLang="en-US" b="1" dirty="0"/>
              <a:t>多模型、多数据、多尺度验证</a:t>
            </a:r>
            <a:r>
              <a:rPr lang="zh-CN" altLang="en-US" dirty="0"/>
              <a:t>：作者在多种</a:t>
            </a:r>
            <a:r>
              <a:rPr lang="zh-CN" altLang="en-US" b="1" dirty="0"/>
              <a:t>模型家族</a:t>
            </a:r>
            <a:r>
              <a:rPr lang="zh-CN" altLang="en-US" dirty="0"/>
              <a:t>（</a:t>
            </a:r>
            <a:r>
              <a:rPr lang="en" altLang="zh-CN" dirty="0"/>
              <a:t>llama, gemma, apple/</a:t>
            </a:r>
            <a:r>
              <a:rPr lang="en" altLang="zh-CN" dirty="0" err="1"/>
              <a:t>openelm</a:t>
            </a:r>
            <a:r>
              <a:rPr lang="en" altLang="zh-CN" dirty="0"/>
              <a:t>…</a:t>
            </a:r>
            <a:r>
              <a:rPr lang="zh-CN" altLang="en-US" dirty="0"/>
              <a:t>） 、多种</a:t>
            </a:r>
            <a:r>
              <a:rPr lang="zh-CN" altLang="en-US" b="1" dirty="0"/>
              <a:t>数据集</a:t>
            </a:r>
            <a:r>
              <a:rPr lang="en" altLang="zh-CN" dirty="0"/>
              <a:t>(NL-RX, GSM8K, Spider…)</a:t>
            </a:r>
            <a:r>
              <a:rPr lang="zh-CN" altLang="en-US" dirty="0"/>
              <a:t>以及不同</a:t>
            </a:r>
            <a:r>
              <a:rPr lang="zh-CN" altLang="en-US" b="1" dirty="0"/>
              <a:t>模型规模</a:t>
            </a:r>
            <a:r>
              <a:rPr lang="zh-CN" altLang="en-US" dirty="0"/>
              <a:t>上进行了实验</a:t>
            </a:r>
            <a:endParaRPr kumimoji="1" lang="zh-CN" altLang="en-US" dirty="0">
              <a:latin typeface="微软雅黑" charset="-122"/>
              <a:ea typeface="微软雅黑" charset="-122"/>
            </a:endParaRPr>
          </a:p>
        </p:txBody>
      </p:sp>
    </p:spTree>
    <p:extLst>
      <p:ext uri="{BB962C8B-B14F-4D97-AF65-F5344CB8AC3E}">
        <p14:creationId xmlns:p14="http://schemas.microsoft.com/office/powerpoint/2010/main" val="1360599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6255" y="158115"/>
            <a:ext cx="10212779" cy="738893"/>
          </a:xfrm>
        </p:spPr>
        <p:txBody>
          <a:bodyPr/>
          <a:lstStyle/>
          <a:p>
            <a:r>
              <a:rPr lang="en-US" altLang="zh-CN" dirty="0"/>
              <a:t>I-JEPA</a:t>
            </a:r>
            <a:r>
              <a:rPr lang="zh-CN" altLang="en-US" dirty="0"/>
              <a:t>（</a:t>
            </a:r>
            <a:r>
              <a:rPr lang="en-US" altLang="zh-CN" dirty="0"/>
              <a:t>Image-based</a:t>
            </a:r>
            <a:r>
              <a:rPr lang="zh-CN" altLang="en-US" dirty="0"/>
              <a:t>）</a:t>
            </a:r>
            <a:endParaRPr lang="en-US" altLang="zh-CN" dirty="0"/>
          </a:p>
        </p:txBody>
      </p:sp>
      <p:sp>
        <p:nvSpPr>
          <p:cNvPr id="10" name="文本框 9">
            <a:extLst>
              <a:ext uri="{FF2B5EF4-FFF2-40B4-BE49-F238E27FC236}">
                <a16:creationId xmlns:a16="http://schemas.microsoft.com/office/drawing/2014/main" id="{8A053ECD-52B9-575C-596B-056F1E68C5B1}"/>
              </a:ext>
            </a:extLst>
          </p:cNvPr>
          <p:cNvSpPr txBox="1"/>
          <p:nvPr/>
        </p:nvSpPr>
        <p:spPr>
          <a:xfrm>
            <a:off x="166255" y="813881"/>
            <a:ext cx="7816563" cy="6124754"/>
          </a:xfrm>
          <a:prstGeom prst="rect">
            <a:avLst/>
          </a:prstGeom>
          <a:noFill/>
        </p:spPr>
        <p:txBody>
          <a:bodyPr wrap="none" rtlCol="0">
            <a:spAutoFit/>
          </a:bodyPr>
          <a:lstStyle/>
          <a:p>
            <a:pPr>
              <a:lnSpc>
                <a:spcPct val="150000"/>
              </a:lnSpc>
            </a:pPr>
            <a:r>
              <a:rPr lang="en-US" altLang="zh-CN" b="1" dirty="0">
                <a:latin typeface="Times New Roman" panose="02020603050405020304" pitchFamily="18" charset="0"/>
                <a:cs typeface="Times New Roman" panose="02020603050405020304" pitchFamily="18" charset="0"/>
              </a:rPr>
              <a:t>1️⃣ </a:t>
            </a:r>
            <a:r>
              <a:rPr lang="zh-CN" altLang="en-US" b="1" dirty="0">
                <a:latin typeface="Times New Roman" panose="02020603050405020304" pitchFamily="18" charset="0"/>
                <a:cs typeface="Times New Roman" panose="02020603050405020304" pitchFamily="18" charset="0"/>
              </a:rPr>
              <a:t>模型结构</a:t>
            </a:r>
          </a:p>
          <a:p>
            <a:pPr lvl="1"/>
            <a:r>
              <a:rPr lang="en-US" altLang="zh-CN" sz="1600" dirty="0">
                <a:latin typeface="Times New Roman" panose="02020603050405020304" pitchFamily="18" charset="0"/>
                <a:cs typeface="Times New Roman" panose="02020603050405020304" pitchFamily="18" charset="0"/>
              </a:rPr>
              <a:t>I-JEPA </a:t>
            </a:r>
            <a:r>
              <a:rPr lang="zh-CN" altLang="en-US" sz="1600" dirty="0">
                <a:latin typeface="Times New Roman" panose="02020603050405020304" pitchFamily="18" charset="0"/>
                <a:cs typeface="Times New Roman" panose="02020603050405020304" pitchFamily="18" charset="0"/>
              </a:rPr>
              <a:t>包含两个主要组件：</a:t>
            </a:r>
          </a:p>
          <a:p>
            <a:pPr lvl="1"/>
            <a:r>
              <a:rPr lang="zh-CN" altLang="en-US" sz="1600" b="1" dirty="0">
                <a:latin typeface="Times New Roman" panose="02020603050405020304" pitchFamily="18" charset="0"/>
                <a:cs typeface="Times New Roman" panose="02020603050405020304" pitchFamily="18" charset="0"/>
              </a:rPr>
              <a:t>上下文编码器（</a:t>
            </a:r>
            <a:r>
              <a:rPr lang="en-US" altLang="zh-CN" sz="1600" b="1" dirty="0">
                <a:latin typeface="Times New Roman" panose="02020603050405020304" pitchFamily="18" charset="0"/>
                <a:cs typeface="Times New Roman" panose="02020603050405020304" pitchFamily="18" charset="0"/>
              </a:rPr>
              <a:t>Context Encoder</a:t>
            </a:r>
            <a:r>
              <a:rPr lang="zh-CN" altLang="en-US" sz="1600" b="1" dirty="0">
                <a:latin typeface="Times New Roman" panose="02020603050405020304" pitchFamily="18" charset="0"/>
                <a:cs typeface="Times New Roman" panose="02020603050405020304" pitchFamily="18" charset="0"/>
              </a:rPr>
              <a:t>）：</a:t>
            </a:r>
            <a:endParaRPr lang="en-US" altLang="zh-CN" sz="1600" b="1" dirty="0">
              <a:latin typeface="Times New Roman" panose="02020603050405020304" pitchFamily="18" charset="0"/>
              <a:cs typeface="Times New Roman" panose="02020603050405020304" pitchFamily="18" charset="0"/>
            </a:endParaRPr>
          </a:p>
          <a:p>
            <a:pPr lvl="1"/>
            <a:r>
              <a:rPr lang="en-US" altLang="zh-CN" sz="1600" dirty="0">
                <a:latin typeface="Times New Roman" panose="02020603050405020304" pitchFamily="18" charset="0"/>
                <a:cs typeface="Times New Roman" panose="02020603050405020304" pitchFamily="18" charset="0"/>
              </a:rPr>
              <a:t>	</a:t>
            </a:r>
            <a:r>
              <a:rPr lang="zh-CN" altLang="en-US" sz="1600" dirty="0">
                <a:latin typeface="Times New Roman" panose="02020603050405020304" pitchFamily="18" charset="0"/>
                <a:cs typeface="Times New Roman" panose="02020603050405020304" pitchFamily="18" charset="0"/>
              </a:rPr>
              <a:t>对输入图像的可见部分编码成语义表示。</a:t>
            </a:r>
          </a:p>
          <a:p>
            <a:pPr lvl="1"/>
            <a:r>
              <a:rPr lang="zh-CN" altLang="en-US" sz="1600" b="1" dirty="0">
                <a:latin typeface="Times New Roman" panose="02020603050405020304" pitchFamily="18" charset="0"/>
                <a:cs typeface="Times New Roman" panose="02020603050405020304" pitchFamily="18" charset="0"/>
              </a:rPr>
              <a:t>目标编码器（</a:t>
            </a:r>
            <a:r>
              <a:rPr lang="en-US" altLang="zh-CN" sz="1600" b="1" dirty="0">
                <a:latin typeface="Times New Roman" panose="02020603050405020304" pitchFamily="18" charset="0"/>
                <a:cs typeface="Times New Roman" panose="02020603050405020304" pitchFamily="18" charset="0"/>
              </a:rPr>
              <a:t>Target Encoder</a:t>
            </a:r>
            <a:r>
              <a:rPr lang="zh-CN" altLang="en-US" sz="1600" b="1" dirty="0">
                <a:latin typeface="Times New Roman" panose="02020603050405020304" pitchFamily="18" charset="0"/>
                <a:cs typeface="Times New Roman" panose="02020603050405020304" pitchFamily="18" charset="0"/>
              </a:rPr>
              <a:t>）：</a:t>
            </a:r>
            <a:endParaRPr lang="en-US" altLang="zh-CN" sz="1600" b="1" dirty="0">
              <a:latin typeface="Times New Roman" panose="02020603050405020304" pitchFamily="18" charset="0"/>
              <a:cs typeface="Times New Roman" panose="02020603050405020304" pitchFamily="18" charset="0"/>
            </a:endParaRPr>
          </a:p>
          <a:p>
            <a:pPr lvl="1"/>
            <a:r>
              <a:rPr lang="en-US" altLang="zh-CN" sz="1600" dirty="0">
                <a:latin typeface="Times New Roman" panose="02020603050405020304" pitchFamily="18" charset="0"/>
                <a:cs typeface="Times New Roman" panose="02020603050405020304" pitchFamily="18" charset="0"/>
              </a:rPr>
              <a:t>	</a:t>
            </a:r>
            <a:r>
              <a:rPr lang="zh-CN" altLang="en-US" sz="1600" dirty="0">
                <a:latin typeface="Times New Roman" panose="02020603050405020304" pitchFamily="18" charset="0"/>
                <a:cs typeface="Times New Roman" panose="02020603050405020304" pitchFamily="18" charset="0"/>
              </a:rPr>
              <a:t>对完整图像或被</a:t>
            </a:r>
            <a:r>
              <a:rPr lang="en-US" altLang="zh-CN" sz="1600" dirty="0">
                <a:latin typeface="Times New Roman" panose="02020603050405020304" pitchFamily="18" charset="0"/>
                <a:cs typeface="Times New Roman" panose="02020603050405020304" pitchFamily="18" charset="0"/>
              </a:rPr>
              <a:t>mask</a:t>
            </a:r>
            <a:r>
              <a:rPr lang="zh-CN" altLang="en-US" sz="1600" dirty="0">
                <a:latin typeface="Times New Roman" panose="02020603050405020304" pitchFamily="18" charset="0"/>
                <a:cs typeface="Times New Roman" panose="02020603050405020304" pitchFamily="18" charset="0"/>
              </a:rPr>
              <a:t>的区域编码成目标表示。</a:t>
            </a:r>
          </a:p>
          <a:p>
            <a:pPr lvl="1"/>
            <a:r>
              <a:rPr lang="zh-CN" altLang="en-US" sz="1600" dirty="0">
                <a:latin typeface="Times New Roman" panose="02020603050405020304" pitchFamily="18" charset="0"/>
                <a:cs typeface="Times New Roman" panose="02020603050405020304" pitchFamily="18" charset="0"/>
              </a:rPr>
              <a:t>这两个编码器通常都是</a:t>
            </a:r>
            <a:r>
              <a:rPr lang="en-US" altLang="zh-CN" sz="1600" b="1" dirty="0" err="1">
                <a:latin typeface="Times New Roman" panose="02020603050405020304" pitchFamily="18" charset="0"/>
                <a:cs typeface="Times New Roman" panose="02020603050405020304" pitchFamily="18" charset="0"/>
              </a:rPr>
              <a:t>ViT</a:t>
            </a:r>
            <a:r>
              <a:rPr lang="zh-CN" altLang="en-US" sz="1600" b="1" dirty="0">
                <a:latin typeface="Times New Roman" panose="02020603050405020304" pitchFamily="18" charset="0"/>
                <a:cs typeface="Times New Roman" panose="02020603050405020304" pitchFamily="18" charset="0"/>
              </a:rPr>
              <a:t>（</a:t>
            </a:r>
            <a:r>
              <a:rPr lang="en-US" altLang="zh-CN" sz="1600" b="1" dirty="0">
                <a:latin typeface="Times New Roman" panose="02020603050405020304" pitchFamily="18" charset="0"/>
                <a:cs typeface="Times New Roman" panose="02020603050405020304" pitchFamily="18" charset="0"/>
              </a:rPr>
              <a:t>Vision Transformer</a:t>
            </a:r>
            <a:r>
              <a:rPr lang="zh-CN" altLang="en-US" sz="1600" b="1" dirty="0">
                <a:latin typeface="Times New Roman" panose="02020603050405020304" pitchFamily="18" charset="0"/>
                <a:cs typeface="Times New Roman" panose="02020603050405020304" pitchFamily="18" charset="0"/>
              </a:rPr>
              <a:t>）</a:t>
            </a:r>
            <a:r>
              <a:rPr lang="zh-CN" altLang="en-US" sz="1600" dirty="0">
                <a:latin typeface="Times New Roman" panose="02020603050405020304" pitchFamily="18" charset="0"/>
                <a:cs typeface="Times New Roman" panose="02020603050405020304" pitchFamily="18" charset="0"/>
              </a:rPr>
              <a:t>架构。</a:t>
            </a:r>
          </a:p>
          <a:p>
            <a:pPr>
              <a:lnSpc>
                <a:spcPct val="150000"/>
              </a:lnSpc>
            </a:pPr>
            <a:r>
              <a:rPr lang="en-US" altLang="zh-CN" b="1" dirty="0">
                <a:latin typeface="Times New Roman" panose="02020603050405020304" pitchFamily="18" charset="0"/>
                <a:cs typeface="Times New Roman" panose="02020603050405020304" pitchFamily="18" charset="0"/>
              </a:rPr>
              <a:t>2️⃣ </a:t>
            </a:r>
            <a:r>
              <a:rPr lang="zh-CN" altLang="en-US" b="1" dirty="0">
                <a:latin typeface="Times New Roman" panose="02020603050405020304" pitchFamily="18" charset="0"/>
                <a:cs typeface="Times New Roman" panose="02020603050405020304" pitchFamily="18" charset="0"/>
              </a:rPr>
              <a:t>学习任务</a:t>
            </a:r>
          </a:p>
          <a:p>
            <a:pPr lvl="1"/>
            <a:r>
              <a:rPr lang="zh-CN" altLang="en-US" sz="1600" dirty="0"/>
              <a:t>让模型学会在表征空间（</a:t>
            </a:r>
            <a:r>
              <a:rPr lang="en-US" altLang="zh-CN" sz="1600" dirty="0"/>
              <a:t>representation space</a:t>
            </a:r>
            <a:r>
              <a:rPr lang="zh-CN" altLang="en-US" sz="1600" dirty="0"/>
              <a:t>）中，从图像的一部分（上下文）</a:t>
            </a:r>
            <a:endParaRPr lang="en-US" altLang="zh-CN" sz="1600" dirty="0"/>
          </a:p>
          <a:p>
            <a:pPr lvl="1"/>
            <a:r>
              <a:rPr lang="zh-CN" altLang="en-US" sz="1600" b="1" dirty="0"/>
              <a:t>预测另一部分（目标）的语义表征</a:t>
            </a:r>
            <a:r>
              <a:rPr lang="zh-CN" altLang="en-US" sz="1600" dirty="0"/>
              <a:t>，而不是重建像素。</a:t>
            </a:r>
            <a:endParaRPr lang="en-US" altLang="zh-CN" sz="1600" dirty="0"/>
          </a:p>
          <a:p>
            <a:pPr marL="0" lvl="1">
              <a:lnSpc>
                <a:spcPct val="150000"/>
              </a:lnSpc>
            </a:pPr>
            <a:r>
              <a:rPr lang="en-US" altLang="zh-CN" dirty="0"/>
              <a:t>3️⃣ </a:t>
            </a:r>
            <a:r>
              <a:rPr lang="en-US" altLang="zh-CN" b="1" dirty="0">
                <a:latin typeface="Times New Roman" panose="02020603050405020304" pitchFamily="18" charset="0"/>
                <a:cs typeface="Times New Roman" panose="02020603050405020304" pitchFamily="18" charset="0"/>
              </a:rPr>
              <a:t>Work Flow</a:t>
            </a:r>
            <a:endParaRPr lang="en-US" altLang="zh-CN" dirty="0"/>
          </a:p>
          <a:p>
            <a:pPr lvl="1">
              <a:lnSpc>
                <a:spcPct val="150000"/>
              </a:lnSpc>
            </a:pPr>
            <a:r>
              <a:rPr lang="zh-CN" altLang="en-US" sz="1600" b="1" dirty="0">
                <a:latin typeface="Times New Roman" panose="02020603050405020304" pitchFamily="18" charset="0"/>
                <a:cs typeface="Times New Roman" panose="02020603050405020304" pitchFamily="18" charset="0"/>
              </a:rPr>
              <a:t>训练时：</a:t>
            </a:r>
          </a:p>
          <a:p>
            <a:pPr lvl="1"/>
            <a:r>
              <a:rPr lang="en-US" altLang="zh-CN" sz="1600" dirty="0">
                <a:latin typeface="Times New Roman" panose="02020603050405020304" pitchFamily="18" charset="0"/>
                <a:cs typeface="Times New Roman" panose="02020603050405020304" pitchFamily="18" charset="0"/>
              </a:rPr>
              <a:t>1.</a:t>
            </a:r>
            <a:r>
              <a:rPr lang="zh-CN" altLang="en-US" sz="1600" dirty="0">
                <a:latin typeface="Times New Roman" panose="02020603050405020304" pitchFamily="18" charset="0"/>
                <a:cs typeface="Times New Roman" panose="02020603050405020304" pitchFamily="18" charset="0"/>
              </a:rPr>
              <a:t>随机选取图像的一部分作为 </a:t>
            </a:r>
            <a:r>
              <a:rPr lang="zh-CN" altLang="en-US" sz="1600" b="1" dirty="0">
                <a:latin typeface="Times New Roman" panose="02020603050405020304" pitchFamily="18" charset="0"/>
                <a:cs typeface="Times New Roman" panose="02020603050405020304" pitchFamily="18" charset="0"/>
              </a:rPr>
              <a:t>上下文区域</a:t>
            </a:r>
            <a:r>
              <a:rPr lang="zh-CN" altLang="en-US" sz="1600" dirty="0">
                <a:latin typeface="Times New Roman" panose="02020603050405020304" pitchFamily="18" charset="0"/>
                <a:cs typeface="Times New Roman" panose="02020603050405020304" pitchFamily="18" charset="0"/>
              </a:rPr>
              <a:t>（</a:t>
            </a:r>
            <a:r>
              <a:rPr lang="en-US" altLang="zh-CN" sz="1600" dirty="0">
                <a:latin typeface="Times New Roman" panose="02020603050405020304" pitchFamily="18" charset="0"/>
                <a:cs typeface="Times New Roman" panose="02020603050405020304" pitchFamily="18" charset="0"/>
              </a:rPr>
              <a:t>context</a:t>
            </a:r>
            <a:r>
              <a:rPr lang="zh-CN" altLang="en-US" sz="1600" dirty="0">
                <a:latin typeface="Times New Roman" panose="02020603050405020304" pitchFamily="18" charset="0"/>
                <a:cs typeface="Times New Roman" panose="02020603050405020304" pitchFamily="18" charset="0"/>
              </a:rPr>
              <a:t>）。</a:t>
            </a:r>
          </a:p>
          <a:p>
            <a:pPr lvl="1"/>
            <a:r>
              <a:rPr lang="en-US" altLang="zh-CN" sz="1600" dirty="0">
                <a:latin typeface="Times New Roman" panose="02020603050405020304" pitchFamily="18" charset="0"/>
                <a:cs typeface="Times New Roman" panose="02020603050405020304" pitchFamily="18" charset="0"/>
              </a:rPr>
              <a:t>2.</a:t>
            </a:r>
            <a:r>
              <a:rPr lang="zh-CN" altLang="en-US" sz="1600" dirty="0">
                <a:latin typeface="Times New Roman" panose="02020603050405020304" pitchFamily="18" charset="0"/>
                <a:cs typeface="Times New Roman" panose="02020603050405020304" pitchFamily="18" charset="0"/>
              </a:rPr>
              <a:t>随机选取若干</a:t>
            </a:r>
            <a:r>
              <a:rPr lang="zh-CN" altLang="en-US" sz="1600" b="1" dirty="0">
                <a:latin typeface="Times New Roman" panose="02020603050405020304" pitchFamily="18" charset="0"/>
                <a:cs typeface="Times New Roman" panose="02020603050405020304" pitchFamily="18" charset="0"/>
              </a:rPr>
              <a:t>目标块</a:t>
            </a:r>
            <a:r>
              <a:rPr lang="zh-CN" altLang="en-US" sz="1600" dirty="0">
                <a:latin typeface="Times New Roman" panose="02020603050405020304" pitchFamily="18" charset="0"/>
                <a:cs typeface="Times New Roman" panose="02020603050405020304" pitchFamily="18" charset="0"/>
              </a:rPr>
              <a:t>（</a:t>
            </a:r>
            <a:r>
              <a:rPr lang="en-US" altLang="zh-CN" sz="1600" dirty="0">
                <a:latin typeface="Times New Roman" panose="02020603050405020304" pitchFamily="18" charset="0"/>
                <a:cs typeface="Times New Roman" panose="02020603050405020304" pitchFamily="18" charset="0"/>
              </a:rPr>
              <a:t>target patches</a:t>
            </a:r>
            <a:r>
              <a:rPr lang="zh-CN" altLang="en-US" sz="1600" dirty="0">
                <a:latin typeface="Times New Roman" panose="02020603050405020304" pitchFamily="18" charset="0"/>
                <a:cs typeface="Times New Roman" panose="02020603050405020304" pitchFamily="18" charset="0"/>
              </a:rPr>
              <a:t>），这些区域对上下文不可见。</a:t>
            </a:r>
          </a:p>
          <a:p>
            <a:pPr lvl="1"/>
            <a:r>
              <a:rPr lang="en-US" altLang="zh-CN" sz="1600" dirty="0">
                <a:latin typeface="Times New Roman" panose="02020603050405020304" pitchFamily="18" charset="0"/>
                <a:cs typeface="Times New Roman" panose="02020603050405020304" pitchFamily="18" charset="0"/>
              </a:rPr>
              <a:t>3.</a:t>
            </a:r>
            <a:r>
              <a:rPr lang="zh-CN" altLang="en-US" sz="1600" dirty="0">
                <a:latin typeface="Times New Roman" panose="02020603050405020304" pitchFamily="18" charset="0"/>
                <a:cs typeface="Times New Roman" panose="02020603050405020304" pitchFamily="18" charset="0"/>
              </a:rPr>
              <a:t>上下文编码器生成上下文</a:t>
            </a:r>
            <a:r>
              <a:rPr lang="en-US" altLang="zh-CN" sz="1600" dirty="0">
                <a:latin typeface="Times New Roman" panose="02020603050405020304" pitchFamily="18" charset="0"/>
                <a:cs typeface="Times New Roman" panose="02020603050405020304" pitchFamily="18" charset="0"/>
              </a:rPr>
              <a:t>embedding</a:t>
            </a:r>
            <a:r>
              <a:rPr lang="zh-CN" altLang="en-US" sz="1600" dirty="0">
                <a:latin typeface="Times New Roman" panose="02020603050405020304" pitchFamily="18" charset="0"/>
                <a:cs typeface="Times New Roman" panose="02020603050405020304" pitchFamily="18" charset="0"/>
              </a:rPr>
              <a:t>。</a:t>
            </a:r>
            <a:endParaRPr lang="en-US" altLang="zh-CN" sz="1600" dirty="0">
              <a:latin typeface="Times New Roman" panose="02020603050405020304" pitchFamily="18" charset="0"/>
              <a:cs typeface="Times New Roman" panose="02020603050405020304" pitchFamily="18" charset="0"/>
            </a:endParaRPr>
          </a:p>
          <a:p>
            <a:pPr lvl="1"/>
            <a:r>
              <a:rPr lang="en-US" altLang="zh-CN" sz="1600" dirty="0">
                <a:latin typeface="Times New Roman" panose="02020603050405020304" pitchFamily="18" charset="0"/>
                <a:cs typeface="Times New Roman" panose="02020603050405020304" pitchFamily="18" charset="0"/>
              </a:rPr>
              <a:t>4.predictor</a:t>
            </a:r>
            <a:r>
              <a:rPr lang="zh-CN" altLang="en-US" sz="1600" dirty="0">
                <a:latin typeface="Times New Roman" panose="02020603050405020304" pitchFamily="18" charset="0"/>
                <a:cs typeface="Times New Roman" panose="02020603050405020304" pitchFamily="18" charset="0"/>
              </a:rPr>
              <a:t>生成目标块 </a:t>
            </a:r>
            <a:r>
              <a:rPr lang="en-US" altLang="zh-CN" sz="1600" dirty="0">
                <a:latin typeface="Times New Roman" panose="02020603050405020304" pitchFamily="18" charset="0"/>
                <a:cs typeface="Times New Roman" panose="02020603050405020304" pitchFamily="18" charset="0"/>
              </a:rPr>
              <a:t>embedding</a:t>
            </a:r>
            <a:r>
              <a:rPr lang="zh-CN" altLang="en-US" sz="1600" b="1" dirty="0">
                <a:latin typeface="Times New Roman" panose="02020603050405020304" pitchFamily="18" charset="0"/>
                <a:cs typeface="Times New Roman" panose="02020603050405020304" pitchFamily="18" charset="0"/>
              </a:rPr>
              <a:t>（输入：上下文</a:t>
            </a:r>
            <a:r>
              <a:rPr lang="en-US" altLang="zh-CN" sz="1600" b="1" dirty="0">
                <a:latin typeface="Times New Roman" panose="02020603050405020304" pitchFamily="18" charset="0"/>
                <a:cs typeface="Times New Roman" panose="02020603050405020304" pitchFamily="18" charset="0"/>
              </a:rPr>
              <a:t>embedding + Mask Token</a:t>
            </a:r>
            <a:r>
              <a:rPr lang="zh-CN" altLang="en-US" sz="1600" b="1" dirty="0">
                <a:latin typeface="Times New Roman" panose="02020603050405020304" pitchFamily="18" charset="0"/>
                <a:cs typeface="Times New Roman" panose="02020603050405020304" pitchFamily="18" charset="0"/>
              </a:rPr>
              <a:t>）</a:t>
            </a:r>
          </a:p>
          <a:p>
            <a:pPr lvl="1"/>
            <a:r>
              <a:rPr lang="en-US" altLang="zh-CN" sz="1600" dirty="0">
                <a:latin typeface="Times New Roman" panose="02020603050405020304" pitchFamily="18" charset="0"/>
                <a:cs typeface="Times New Roman" panose="02020603050405020304" pitchFamily="18" charset="0"/>
              </a:rPr>
              <a:t>4.</a:t>
            </a:r>
            <a:r>
              <a:rPr lang="zh-CN" altLang="en-US" sz="1600" dirty="0">
                <a:latin typeface="Times New Roman" panose="02020603050405020304" pitchFamily="18" charset="0"/>
                <a:cs typeface="Times New Roman" panose="02020603050405020304" pitchFamily="18" charset="0"/>
              </a:rPr>
              <a:t>目标编码器对完整图像提取目标 </a:t>
            </a:r>
            <a:r>
              <a:rPr lang="en-US" altLang="zh-CN" sz="1600" dirty="0">
                <a:latin typeface="Times New Roman" panose="02020603050405020304" pitchFamily="18" charset="0"/>
                <a:cs typeface="Times New Roman" panose="02020603050405020304" pitchFamily="18" charset="0"/>
              </a:rPr>
              <a:t>embedding</a:t>
            </a:r>
            <a:r>
              <a:rPr lang="zh-CN" altLang="en-US" sz="1600" dirty="0">
                <a:latin typeface="Times New Roman" panose="02020603050405020304" pitchFamily="18" charset="0"/>
                <a:cs typeface="Times New Roman" panose="02020603050405020304" pitchFamily="18" charset="0"/>
              </a:rPr>
              <a:t>。</a:t>
            </a:r>
          </a:p>
          <a:p>
            <a:pPr lvl="1"/>
            <a:r>
              <a:rPr lang="en-US" altLang="zh-CN" sz="1600" dirty="0">
                <a:latin typeface="Times New Roman" panose="02020603050405020304" pitchFamily="18" charset="0"/>
                <a:cs typeface="Times New Roman" panose="02020603050405020304" pitchFamily="18" charset="0"/>
              </a:rPr>
              <a:t>5.</a:t>
            </a:r>
            <a:r>
              <a:rPr lang="zh-CN" altLang="en-US" sz="1600" dirty="0">
                <a:latin typeface="Times New Roman" panose="02020603050405020304" pitchFamily="18" charset="0"/>
                <a:cs typeface="Times New Roman" panose="02020603050405020304" pitchFamily="18" charset="0"/>
              </a:rPr>
              <a:t>模型学习</a:t>
            </a:r>
            <a:r>
              <a:rPr lang="zh-CN" altLang="en-US" sz="1600" b="1" dirty="0">
                <a:latin typeface="Times New Roman" panose="02020603050405020304" pitchFamily="18" charset="0"/>
                <a:cs typeface="Times New Roman" panose="02020603050405020304" pitchFamily="18" charset="0"/>
              </a:rPr>
              <a:t>从 </a:t>
            </a:r>
            <a:r>
              <a:rPr lang="en-US" altLang="zh-CN" sz="1600" b="1" dirty="0">
                <a:latin typeface="Times New Roman" panose="02020603050405020304" pitchFamily="18" charset="0"/>
                <a:cs typeface="Times New Roman" panose="02020603050405020304" pitchFamily="18" charset="0"/>
              </a:rPr>
              <a:t>context embedding</a:t>
            </a:r>
            <a:r>
              <a:rPr lang="zh-CN" altLang="en-US" sz="1600" b="1" dirty="0">
                <a:latin typeface="Times New Roman" panose="02020603050405020304" pitchFamily="18" charset="0"/>
                <a:cs typeface="Times New Roman" panose="02020603050405020304" pitchFamily="18" charset="0"/>
              </a:rPr>
              <a:t>预测</a:t>
            </a:r>
            <a:r>
              <a:rPr lang="en-US" altLang="zh-CN" sz="1600" b="1" dirty="0">
                <a:latin typeface="Times New Roman" panose="02020603050405020304" pitchFamily="18" charset="0"/>
                <a:cs typeface="Times New Roman" panose="02020603050405020304" pitchFamily="18" charset="0"/>
              </a:rPr>
              <a:t>target embedding</a:t>
            </a:r>
            <a:r>
              <a:rPr lang="zh-CN" altLang="en-US" sz="1600" dirty="0">
                <a:latin typeface="Times New Roman" panose="02020603050405020304" pitchFamily="18" charset="0"/>
                <a:cs typeface="Times New Roman" panose="02020603050405020304" pitchFamily="18" charset="0"/>
              </a:rPr>
              <a:t>（在表征空间中）。</a:t>
            </a:r>
            <a:endParaRPr lang="en-US" altLang="zh-CN" sz="1600" dirty="0">
              <a:latin typeface="Times New Roman" panose="02020603050405020304" pitchFamily="18" charset="0"/>
              <a:cs typeface="Times New Roman" panose="02020603050405020304" pitchFamily="18" charset="0"/>
            </a:endParaRPr>
          </a:p>
          <a:p>
            <a:pPr lvl="1"/>
            <a:r>
              <a:rPr lang="en-US" altLang="zh-CN" sz="1600" dirty="0">
                <a:latin typeface="Times New Roman" panose="02020603050405020304" pitchFamily="18" charset="0"/>
                <a:cs typeface="Times New Roman" panose="02020603050405020304" pitchFamily="18" charset="0"/>
              </a:rPr>
              <a:t>Loss</a:t>
            </a:r>
            <a:r>
              <a:rPr lang="zh-CN" altLang="en-US" sz="1600" dirty="0">
                <a:latin typeface="Times New Roman" panose="02020603050405020304" pitchFamily="18" charset="0"/>
                <a:cs typeface="Times New Roman" panose="02020603050405020304" pitchFamily="18" charset="0"/>
              </a:rPr>
              <a:t>：</a:t>
            </a:r>
            <a:endParaRPr lang="en-US" altLang="zh-CN" sz="1600" dirty="0">
              <a:latin typeface="Times New Roman" panose="02020603050405020304" pitchFamily="18" charset="0"/>
              <a:cs typeface="Times New Roman" panose="02020603050405020304" pitchFamily="18" charset="0"/>
            </a:endParaRPr>
          </a:p>
          <a:p>
            <a:pPr lvl="1"/>
            <a:endParaRPr lang="en-US" altLang="zh-CN" sz="1600" dirty="0">
              <a:latin typeface="Times New Roman" panose="02020603050405020304" pitchFamily="18" charset="0"/>
              <a:cs typeface="Times New Roman" panose="02020603050405020304" pitchFamily="18" charset="0"/>
            </a:endParaRPr>
          </a:p>
          <a:p>
            <a:pPr lvl="1"/>
            <a:endParaRPr lang="en-US" altLang="zh-CN" sz="1600" dirty="0">
              <a:latin typeface="Times New Roman" panose="02020603050405020304" pitchFamily="18" charset="0"/>
              <a:cs typeface="Times New Roman" panose="02020603050405020304" pitchFamily="18" charset="0"/>
            </a:endParaRPr>
          </a:p>
          <a:p>
            <a:endParaRPr lang="zh-CN" altLang="en-US" dirty="0">
              <a:latin typeface="Times New Roman" panose="02020603050405020304" pitchFamily="18" charset="0"/>
              <a:ea typeface="微软雅黑" charset="-122"/>
              <a:cs typeface="Times New Roman" panose="02020603050405020304" pitchFamily="18" charset="0"/>
            </a:endParaRPr>
          </a:p>
        </p:txBody>
      </p:sp>
      <p:pic>
        <p:nvPicPr>
          <p:cNvPr id="12" name="图片 11">
            <a:extLst>
              <a:ext uri="{FF2B5EF4-FFF2-40B4-BE49-F238E27FC236}">
                <a16:creationId xmlns:a16="http://schemas.microsoft.com/office/drawing/2014/main" id="{3E32C847-9D1E-A68E-BB06-B94962C56DCA}"/>
              </a:ext>
            </a:extLst>
          </p:cNvPr>
          <p:cNvPicPr>
            <a:picLocks noChangeAspect="1"/>
          </p:cNvPicPr>
          <p:nvPr/>
        </p:nvPicPr>
        <p:blipFill>
          <a:blip r:embed="rId3"/>
          <a:stretch>
            <a:fillRect/>
          </a:stretch>
        </p:blipFill>
        <p:spPr>
          <a:xfrm>
            <a:off x="7969284" y="897008"/>
            <a:ext cx="3825572" cy="5570703"/>
          </a:xfrm>
          <a:prstGeom prst="rect">
            <a:avLst/>
          </a:prstGeom>
        </p:spPr>
      </p:pic>
      <p:pic>
        <p:nvPicPr>
          <p:cNvPr id="14" name="图片 13">
            <a:extLst>
              <a:ext uri="{FF2B5EF4-FFF2-40B4-BE49-F238E27FC236}">
                <a16:creationId xmlns:a16="http://schemas.microsoft.com/office/drawing/2014/main" id="{B4BA4DF3-8A17-692D-F5A8-DBCD413951F8}"/>
              </a:ext>
            </a:extLst>
          </p:cNvPr>
          <p:cNvPicPr>
            <a:picLocks noChangeAspect="1"/>
          </p:cNvPicPr>
          <p:nvPr/>
        </p:nvPicPr>
        <p:blipFill>
          <a:blip r:embed="rId4"/>
          <a:stretch>
            <a:fillRect/>
          </a:stretch>
        </p:blipFill>
        <p:spPr>
          <a:xfrm>
            <a:off x="1751287" y="5987609"/>
            <a:ext cx="3680779" cy="48010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422A7-7D44-4175-D4A1-1A32F6A1EC83}"/>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EBACF7C4-9DA7-7B30-7C37-5652BC9B13C2}"/>
              </a:ext>
            </a:extLst>
          </p:cNvPr>
          <p:cNvSpPr>
            <a:spLocks noGrp="1"/>
          </p:cNvSpPr>
          <p:nvPr>
            <p:ph type="title"/>
          </p:nvPr>
        </p:nvSpPr>
        <p:spPr>
          <a:xfrm>
            <a:off x="166255" y="158115"/>
            <a:ext cx="10212779" cy="738893"/>
          </a:xfrm>
        </p:spPr>
        <p:txBody>
          <a:bodyPr/>
          <a:lstStyle/>
          <a:p>
            <a:r>
              <a:rPr lang="en-US" altLang="zh-CN" dirty="0"/>
              <a:t>I-JEPA</a:t>
            </a:r>
            <a:r>
              <a:rPr lang="zh-CN" altLang="en-US" dirty="0"/>
              <a:t>比较</a:t>
            </a:r>
            <a:endParaRPr lang="en-US" altLang="zh-CN" dirty="0"/>
          </a:p>
        </p:txBody>
      </p:sp>
      <p:graphicFrame>
        <p:nvGraphicFramePr>
          <p:cNvPr id="3" name="内容占位符 2">
            <a:extLst>
              <a:ext uri="{FF2B5EF4-FFF2-40B4-BE49-F238E27FC236}">
                <a16:creationId xmlns:a16="http://schemas.microsoft.com/office/drawing/2014/main" id="{D3E6D67A-9913-3C1D-F031-29F054494DAF}"/>
              </a:ext>
            </a:extLst>
          </p:cNvPr>
          <p:cNvGraphicFramePr>
            <a:graphicFrameLocks noGrp="1"/>
          </p:cNvGraphicFramePr>
          <p:nvPr>
            <p:ph idx="1"/>
            <p:extLst>
              <p:ext uri="{D42A27DB-BD31-4B8C-83A1-F6EECF244321}">
                <p14:modId xmlns:p14="http://schemas.microsoft.com/office/powerpoint/2010/main" val="1591730352"/>
              </p:ext>
            </p:extLst>
          </p:nvPr>
        </p:nvGraphicFramePr>
        <p:xfrm>
          <a:off x="347623" y="3648317"/>
          <a:ext cx="11720512" cy="2194560"/>
        </p:xfrm>
        <a:graphic>
          <a:graphicData uri="http://schemas.openxmlformats.org/drawingml/2006/table">
            <a:tbl>
              <a:tblPr>
                <a:tableStyleId>{BC89EF96-8CEA-46FF-86C4-4CE0E7609802}</a:tableStyleId>
              </a:tblPr>
              <a:tblGrid>
                <a:gridCol w="2930128">
                  <a:extLst>
                    <a:ext uri="{9D8B030D-6E8A-4147-A177-3AD203B41FA5}">
                      <a16:colId xmlns:a16="http://schemas.microsoft.com/office/drawing/2014/main" val="2954746246"/>
                    </a:ext>
                  </a:extLst>
                </a:gridCol>
                <a:gridCol w="2930128">
                  <a:extLst>
                    <a:ext uri="{9D8B030D-6E8A-4147-A177-3AD203B41FA5}">
                      <a16:colId xmlns:a16="http://schemas.microsoft.com/office/drawing/2014/main" val="1339858541"/>
                    </a:ext>
                  </a:extLst>
                </a:gridCol>
                <a:gridCol w="2930128">
                  <a:extLst>
                    <a:ext uri="{9D8B030D-6E8A-4147-A177-3AD203B41FA5}">
                      <a16:colId xmlns:a16="http://schemas.microsoft.com/office/drawing/2014/main" val="40271393"/>
                    </a:ext>
                  </a:extLst>
                </a:gridCol>
                <a:gridCol w="2930128">
                  <a:extLst>
                    <a:ext uri="{9D8B030D-6E8A-4147-A177-3AD203B41FA5}">
                      <a16:colId xmlns:a16="http://schemas.microsoft.com/office/drawing/2014/main" val="1248379301"/>
                    </a:ext>
                  </a:extLst>
                </a:gridCol>
              </a:tblGrid>
              <a:tr h="0">
                <a:tc>
                  <a:txBody>
                    <a:bodyPr/>
                    <a:lstStyle/>
                    <a:p>
                      <a:pPr>
                        <a:buNone/>
                      </a:pPr>
                      <a:r>
                        <a:rPr lang="zh-CN" altLang="en-US" b="1" dirty="0"/>
                        <a:t>特性</a:t>
                      </a:r>
                    </a:p>
                  </a:txBody>
                  <a:tcPr anchor="ctr"/>
                </a:tc>
                <a:tc>
                  <a:txBody>
                    <a:bodyPr/>
                    <a:lstStyle/>
                    <a:p>
                      <a:pPr>
                        <a:buNone/>
                      </a:pPr>
                      <a:r>
                        <a:rPr lang="en-US" b="1" dirty="0"/>
                        <a:t>MAE</a:t>
                      </a:r>
                      <a:r>
                        <a:rPr lang="zh-CN" altLang="en-US" b="1" dirty="0"/>
                        <a:t>（基于像素重建）</a:t>
                      </a:r>
                      <a:endParaRPr lang="en-US" b="1" dirty="0"/>
                    </a:p>
                  </a:txBody>
                  <a:tcPr anchor="ctr"/>
                </a:tc>
                <a:tc>
                  <a:txBody>
                    <a:bodyPr/>
                    <a:lstStyle/>
                    <a:p>
                      <a:pPr>
                        <a:buNone/>
                      </a:pPr>
                      <a:r>
                        <a:rPr lang="en-US" b="1" dirty="0" err="1"/>
                        <a:t>SimCLR</a:t>
                      </a:r>
                      <a:r>
                        <a:rPr lang="zh-CN" altLang="en-US" b="1" dirty="0"/>
                        <a:t>（基于对比学习）</a:t>
                      </a:r>
                      <a:endParaRPr lang="en-US" b="1" dirty="0"/>
                    </a:p>
                  </a:txBody>
                  <a:tcPr anchor="ctr"/>
                </a:tc>
                <a:tc>
                  <a:txBody>
                    <a:bodyPr/>
                    <a:lstStyle/>
                    <a:p>
                      <a:pPr>
                        <a:buNone/>
                      </a:pPr>
                      <a:r>
                        <a:rPr lang="en-US" b="1" dirty="0"/>
                        <a:t>I-JEPA</a:t>
                      </a:r>
                    </a:p>
                  </a:txBody>
                  <a:tcPr anchor="ctr"/>
                </a:tc>
                <a:extLst>
                  <a:ext uri="{0D108BD9-81ED-4DB2-BD59-A6C34878D82A}">
                    <a16:rowId xmlns:a16="http://schemas.microsoft.com/office/drawing/2014/main" val="2152369980"/>
                  </a:ext>
                </a:extLst>
              </a:tr>
              <a:tr h="0">
                <a:tc>
                  <a:txBody>
                    <a:bodyPr/>
                    <a:lstStyle/>
                    <a:p>
                      <a:pPr>
                        <a:buNone/>
                      </a:pPr>
                      <a:r>
                        <a:rPr lang="zh-CN" altLang="en-US" b="1"/>
                        <a:t>预测空间</a:t>
                      </a:r>
                    </a:p>
                  </a:txBody>
                  <a:tcPr anchor="ctr"/>
                </a:tc>
                <a:tc>
                  <a:txBody>
                    <a:bodyPr/>
                    <a:lstStyle/>
                    <a:p>
                      <a:pPr>
                        <a:buNone/>
                      </a:pPr>
                      <a:r>
                        <a:rPr lang="zh-CN" altLang="en-US" dirty="0"/>
                        <a:t>像素空间</a:t>
                      </a:r>
                    </a:p>
                  </a:txBody>
                  <a:tcPr anchor="ctr"/>
                </a:tc>
                <a:tc>
                  <a:txBody>
                    <a:bodyPr/>
                    <a:lstStyle/>
                    <a:p>
                      <a:pPr>
                        <a:buNone/>
                      </a:pPr>
                      <a:r>
                        <a:rPr lang="zh-CN" altLang="en-US" dirty="0"/>
                        <a:t>表征空间</a:t>
                      </a:r>
                    </a:p>
                  </a:txBody>
                  <a:tcPr anchor="ctr"/>
                </a:tc>
                <a:tc>
                  <a:txBody>
                    <a:bodyPr/>
                    <a:lstStyle/>
                    <a:p>
                      <a:pPr>
                        <a:buNone/>
                      </a:pPr>
                      <a:r>
                        <a:rPr lang="zh-CN" altLang="en-US"/>
                        <a:t>表征空间</a:t>
                      </a:r>
                    </a:p>
                  </a:txBody>
                  <a:tcPr anchor="ctr"/>
                </a:tc>
                <a:extLst>
                  <a:ext uri="{0D108BD9-81ED-4DB2-BD59-A6C34878D82A}">
                    <a16:rowId xmlns:a16="http://schemas.microsoft.com/office/drawing/2014/main" val="2118546698"/>
                  </a:ext>
                </a:extLst>
              </a:tr>
              <a:tr h="0">
                <a:tc>
                  <a:txBody>
                    <a:bodyPr/>
                    <a:lstStyle/>
                    <a:p>
                      <a:pPr>
                        <a:buNone/>
                      </a:pPr>
                      <a:r>
                        <a:rPr lang="zh-CN" altLang="en-US" b="1"/>
                        <a:t>目标</a:t>
                      </a:r>
                    </a:p>
                  </a:txBody>
                  <a:tcPr anchor="ctr"/>
                </a:tc>
                <a:tc>
                  <a:txBody>
                    <a:bodyPr/>
                    <a:lstStyle/>
                    <a:p>
                      <a:pPr>
                        <a:buNone/>
                      </a:pPr>
                      <a:r>
                        <a:rPr lang="zh-CN" altLang="en-US" dirty="0"/>
                        <a:t>重建像素</a:t>
                      </a:r>
                    </a:p>
                  </a:txBody>
                  <a:tcPr anchor="ctr"/>
                </a:tc>
                <a:tc>
                  <a:txBody>
                    <a:bodyPr/>
                    <a:lstStyle/>
                    <a:p>
                      <a:pPr>
                        <a:buNone/>
                      </a:pPr>
                      <a:r>
                        <a:rPr lang="zh-CN" altLang="en-US"/>
                        <a:t>对比增强样本</a:t>
                      </a:r>
                    </a:p>
                  </a:txBody>
                  <a:tcPr anchor="ctr"/>
                </a:tc>
                <a:tc>
                  <a:txBody>
                    <a:bodyPr/>
                    <a:lstStyle/>
                    <a:p>
                      <a:pPr>
                        <a:buNone/>
                      </a:pPr>
                      <a:r>
                        <a:rPr lang="zh-CN" altLang="en-US" dirty="0"/>
                        <a:t>预测语义区域</a:t>
                      </a:r>
                      <a:r>
                        <a:rPr lang="en-US" altLang="zh-CN" dirty="0"/>
                        <a:t>embedding</a:t>
                      </a:r>
                    </a:p>
                  </a:txBody>
                  <a:tcPr anchor="ctr"/>
                </a:tc>
                <a:extLst>
                  <a:ext uri="{0D108BD9-81ED-4DB2-BD59-A6C34878D82A}">
                    <a16:rowId xmlns:a16="http://schemas.microsoft.com/office/drawing/2014/main" val="1375684473"/>
                  </a:ext>
                </a:extLst>
              </a:tr>
              <a:tr h="0">
                <a:tc>
                  <a:txBody>
                    <a:bodyPr/>
                    <a:lstStyle/>
                    <a:p>
                      <a:pPr>
                        <a:buNone/>
                      </a:pPr>
                      <a:r>
                        <a:rPr lang="zh-CN" altLang="en-US" b="1"/>
                        <a:t>是否使用对比学习</a:t>
                      </a:r>
                    </a:p>
                  </a:txBody>
                  <a:tcPr anchor="ctr"/>
                </a:tc>
                <a:tc>
                  <a:txBody>
                    <a:bodyPr/>
                    <a:lstStyle/>
                    <a:p>
                      <a:pPr>
                        <a:buNone/>
                      </a:pPr>
                      <a:r>
                        <a:rPr lang="zh-CN" altLang="en-US"/>
                        <a:t>否</a:t>
                      </a:r>
                    </a:p>
                  </a:txBody>
                  <a:tcPr anchor="ctr"/>
                </a:tc>
                <a:tc>
                  <a:txBody>
                    <a:bodyPr/>
                    <a:lstStyle/>
                    <a:p>
                      <a:pPr>
                        <a:buNone/>
                      </a:pPr>
                      <a:r>
                        <a:rPr lang="zh-CN" altLang="en-US"/>
                        <a:t>是</a:t>
                      </a:r>
                    </a:p>
                  </a:txBody>
                  <a:tcPr anchor="ctr"/>
                </a:tc>
                <a:tc>
                  <a:txBody>
                    <a:bodyPr/>
                    <a:lstStyle/>
                    <a:p>
                      <a:pPr>
                        <a:buNone/>
                      </a:pPr>
                      <a:r>
                        <a:rPr lang="zh-CN" altLang="en-US" dirty="0"/>
                        <a:t>否</a:t>
                      </a:r>
                    </a:p>
                  </a:txBody>
                  <a:tcPr anchor="ctr"/>
                </a:tc>
                <a:extLst>
                  <a:ext uri="{0D108BD9-81ED-4DB2-BD59-A6C34878D82A}">
                    <a16:rowId xmlns:a16="http://schemas.microsoft.com/office/drawing/2014/main" val="1624947322"/>
                  </a:ext>
                </a:extLst>
              </a:tr>
              <a:tr h="0">
                <a:tc>
                  <a:txBody>
                    <a:bodyPr/>
                    <a:lstStyle/>
                    <a:p>
                      <a:pPr>
                        <a:buNone/>
                      </a:pPr>
                      <a:r>
                        <a:rPr lang="zh-CN" altLang="en-US" b="1"/>
                        <a:t>是否需要数据增强</a:t>
                      </a:r>
                    </a:p>
                  </a:txBody>
                  <a:tcPr anchor="ctr"/>
                </a:tc>
                <a:tc>
                  <a:txBody>
                    <a:bodyPr/>
                    <a:lstStyle/>
                    <a:p>
                      <a:pPr>
                        <a:buNone/>
                      </a:pPr>
                      <a:r>
                        <a:rPr lang="zh-CN" altLang="en-US"/>
                        <a:t>是</a:t>
                      </a:r>
                    </a:p>
                  </a:txBody>
                  <a:tcPr anchor="ctr"/>
                </a:tc>
                <a:tc>
                  <a:txBody>
                    <a:bodyPr/>
                    <a:lstStyle/>
                    <a:p>
                      <a:pPr>
                        <a:buNone/>
                      </a:pPr>
                      <a:r>
                        <a:rPr lang="zh-CN" altLang="en-US" dirty="0"/>
                        <a:t>强依赖</a:t>
                      </a:r>
                    </a:p>
                  </a:txBody>
                  <a:tcPr anchor="ctr"/>
                </a:tc>
                <a:tc>
                  <a:txBody>
                    <a:bodyPr/>
                    <a:lstStyle/>
                    <a:p>
                      <a:pPr>
                        <a:buNone/>
                      </a:pPr>
                      <a:r>
                        <a:rPr lang="zh-CN" altLang="en-US" dirty="0"/>
                        <a:t>否（可弱化）</a:t>
                      </a:r>
                    </a:p>
                  </a:txBody>
                  <a:tcPr anchor="ctr"/>
                </a:tc>
                <a:extLst>
                  <a:ext uri="{0D108BD9-81ED-4DB2-BD59-A6C34878D82A}">
                    <a16:rowId xmlns:a16="http://schemas.microsoft.com/office/drawing/2014/main" val="143666815"/>
                  </a:ext>
                </a:extLst>
              </a:tr>
              <a:tr h="0">
                <a:tc>
                  <a:txBody>
                    <a:bodyPr/>
                    <a:lstStyle/>
                    <a:p>
                      <a:pPr>
                        <a:buNone/>
                      </a:pPr>
                      <a:r>
                        <a:rPr lang="zh-CN" altLang="en-US" b="1" dirty="0"/>
                        <a:t>学习信号</a:t>
                      </a:r>
                    </a:p>
                  </a:txBody>
                  <a:tcPr anchor="ctr"/>
                </a:tc>
                <a:tc>
                  <a:txBody>
                    <a:bodyPr/>
                    <a:lstStyle/>
                    <a:p>
                      <a:pPr>
                        <a:buNone/>
                      </a:pPr>
                      <a:r>
                        <a:rPr lang="zh-CN" altLang="en-US"/>
                        <a:t>低层（像素）</a:t>
                      </a:r>
                    </a:p>
                  </a:txBody>
                  <a:tcPr anchor="ctr"/>
                </a:tc>
                <a:tc>
                  <a:txBody>
                    <a:bodyPr/>
                    <a:lstStyle/>
                    <a:p>
                      <a:pPr>
                        <a:buNone/>
                      </a:pPr>
                      <a:r>
                        <a:rPr lang="zh-CN" altLang="en-US"/>
                        <a:t>语义</a:t>
                      </a:r>
                    </a:p>
                  </a:txBody>
                  <a:tcPr anchor="ctr"/>
                </a:tc>
                <a:tc>
                  <a:txBody>
                    <a:bodyPr/>
                    <a:lstStyle/>
                    <a:p>
                      <a:pPr>
                        <a:buNone/>
                      </a:pPr>
                      <a:r>
                        <a:rPr lang="zh-CN" altLang="en-US" dirty="0"/>
                        <a:t>高层（语义结构）</a:t>
                      </a:r>
                    </a:p>
                  </a:txBody>
                  <a:tcPr anchor="ctr"/>
                </a:tc>
                <a:extLst>
                  <a:ext uri="{0D108BD9-81ED-4DB2-BD59-A6C34878D82A}">
                    <a16:rowId xmlns:a16="http://schemas.microsoft.com/office/drawing/2014/main" val="177438843"/>
                  </a:ext>
                </a:extLst>
              </a:tr>
            </a:tbl>
          </a:graphicData>
        </a:graphic>
      </p:graphicFrame>
      <p:sp>
        <p:nvSpPr>
          <p:cNvPr id="6" name="文本框 5">
            <a:extLst>
              <a:ext uri="{FF2B5EF4-FFF2-40B4-BE49-F238E27FC236}">
                <a16:creationId xmlns:a16="http://schemas.microsoft.com/office/drawing/2014/main" id="{7CBE06C5-3BAA-9DC2-A436-9EC20595A736}"/>
              </a:ext>
            </a:extLst>
          </p:cNvPr>
          <p:cNvSpPr txBox="1"/>
          <p:nvPr/>
        </p:nvSpPr>
        <p:spPr>
          <a:xfrm>
            <a:off x="272053" y="1450949"/>
            <a:ext cx="8563563" cy="2031325"/>
          </a:xfrm>
          <a:prstGeom prst="rect">
            <a:avLst/>
          </a:prstGeom>
          <a:noFill/>
        </p:spPr>
        <p:txBody>
          <a:bodyPr wrap="none" rtlCol="0">
            <a:spAutoFit/>
          </a:bodyPr>
          <a:lstStyle/>
          <a:p>
            <a:pPr>
              <a:lnSpc>
                <a:spcPct val="150000"/>
              </a:lnSpc>
            </a:pPr>
            <a:r>
              <a:rPr lang="en-US" altLang="zh-CN" dirty="0">
                <a:latin typeface="微软雅黑" charset="-122"/>
                <a:ea typeface="微软雅黑" charset="-122"/>
              </a:rPr>
              <a:t>I-JEPA</a:t>
            </a:r>
            <a:r>
              <a:rPr lang="zh-CN" altLang="en-US" dirty="0">
                <a:latin typeface="微软雅黑" charset="-122"/>
                <a:ea typeface="微软雅黑" charset="-122"/>
              </a:rPr>
              <a:t>优点：</a:t>
            </a:r>
            <a:endParaRPr lang="en-US" altLang="zh-CN" dirty="0">
              <a:latin typeface="微软雅黑" charset="-122"/>
              <a:ea typeface="微软雅黑" charset="-122"/>
            </a:endParaRPr>
          </a:p>
          <a:p>
            <a:pPr marL="285750" indent="-285750">
              <a:lnSpc>
                <a:spcPct val="150000"/>
              </a:lnSpc>
              <a:buFont typeface="Arial" panose="020B0604020202020204" pitchFamily="34" charset="0"/>
              <a:buChar char="•"/>
            </a:pPr>
            <a:r>
              <a:rPr lang="zh-CN" altLang="en-US" dirty="0"/>
              <a:t>即使不使用标签，</a:t>
            </a:r>
            <a:r>
              <a:rPr lang="en-US" altLang="zh-CN" dirty="0"/>
              <a:t>I-JEPA </a:t>
            </a:r>
            <a:r>
              <a:rPr lang="zh-CN" altLang="en-US" dirty="0"/>
              <a:t>学到的特征能很好迁移到下游任务（如分类、检测）。</a:t>
            </a:r>
          </a:p>
          <a:p>
            <a:pPr marL="285750" indent="-285750">
              <a:lnSpc>
                <a:spcPct val="150000"/>
              </a:lnSpc>
              <a:buFont typeface="Arial" panose="020B0604020202020204" pitchFamily="34" charset="0"/>
              <a:buChar char="•"/>
            </a:pPr>
            <a:r>
              <a:rPr lang="zh-CN" altLang="en-US" dirty="0"/>
              <a:t>它比 </a:t>
            </a:r>
            <a:r>
              <a:rPr lang="en-US" altLang="zh-CN" dirty="0"/>
              <a:t>MAE </a:t>
            </a:r>
            <a:r>
              <a:rPr lang="zh-CN" altLang="en-US" dirty="0"/>
              <a:t>更高效（因为不重建像素）。</a:t>
            </a:r>
          </a:p>
          <a:p>
            <a:pPr marL="285750" indent="-285750">
              <a:lnSpc>
                <a:spcPct val="150000"/>
              </a:lnSpc>
              <a:buFont typeface="Arial" panose="020B0604020202020204" pitchFamily="34" charset="0"/>
              <a:buChar char="•"/>
            </a:pPr>
            <a:r>
              <a:rPr lang="zh-CN" altLang="en-US" dirty="0"/>
              <a:t>不需要强数据增强（比对比学习更稳定）。</a:t>
            </a:r>
          </a:p>
          <a:p>
            <a:endParaRPr lang="zh-CN" altLang="en-US" dirty="0">
              <a:latin typeface="微软雅黑" charset="-122"/>
              <a:ea typeface="微软雅黑" charset="-122"/>
            </a:endParaRPr>
          </a:p>
        </p:txBody>
      </p:sp>
    </p:spTree>
    <p:extLst>
      <p:ext uri="{BB962C8B-B14F-4D97-AF65-F5344CB8AC3E}">
        <p14:creationId xmlns:p14="http://schemas.microsoft.com/office/powerpoint/2010/main" val="3679691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4916B-0A3A-5C52-83D7-1A5DE30F8F69}"/>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0E433AFB-1FED-1045-2CF4-346F0A863869}"/>
              </a:ext>
            </a:extLst>
          </p:cNvPr>
          <p:cNvSpPr>
            <a:spLocks noGrp="1"/>
          </p:cNvSpPr>
          <p:nvPr>
            <p:ph type="title"/>
          </p:nvPr>
        </p:nvSpPr>
        <p:spPr>
          <a:xfrm>
            <a:off x="166255" y="158115"/>
            <a:ext cx="10212779" cy="738893"/>
          </a:xfrm>
        </p:spPr>
        <p:txBody>
          <a:bodyPr/>
          <a:lstStyle/>
          <a:p>
            <a:r>
              <a:rPr lang="en-US" altLang="zh-CN" dirty="0"/>
              <a:t>V-JEPA</a:t>
            </a:r>
            <a:r>
              <a:rPr lang="zh-CN" altLang="en-US" dirty="0"/>
              <a:t>（</a:t>
            </a:r>
            <a:r>
              <a:rPr lang="en-US" altLang="zh-CN" dirty="0"/>
              <a:t>Video-based</a:t>
            </a:r>
            <a:r>
              <a:rPr lang="zh-CN" altLang="en-US" dirty="0"/>
              <a:t>）</a:t>
            </a:r>
            <a:endParaRPr lang="en-US" altLang="zh-CN" dirty="0"/>
          </a:p>
        </p:txBody>
      </p:sp>
      <p:pic>
        <p:nvPicPr>
          <p:cNvPr id="3074" name="Picture 2" descr="图片">
            <a:extLst>
              <a:ext uri="{FF2B5EF4-FFF2-40B4-BE49-F238E27FC236}">
                <a16:creationId xmlns:a16="http://schemas.microsoft.com/office/drawing/2014/main" id="{00271726-80AC-8B02-6129-56D61C4F21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2454" y="1569971"/>
            <a:ext cx="5469546" cy="2901898"/>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a:extLst>
              <a:ext uri="{FF2B5EF4-FFF2-40B4-BE49-F238E27FC236}">
                <a16:creationId xmlns:a16="http://schemas.microsoft.com/office/drawing/2014/main" id="{19F7C0EF-D68C-AE6E-2ADE-B99D10ECF96B}"/>
              </a:ext>
            </a:extLst>
          </p:cNvPr>
          <p:cNvSpPr txBox="1"/>
          <p:nvPr/>
        </p:nvSpPr>
        <p:spPr>
          <a:xfrm>
            <a:off x="247771" y="904565"/>
            <a:ext cx="7252306" cy="5755422"/>
          </a:xfrm>
          <a:prstGeom prst="rect">
            <a:avLst/>
          </a:prstGeom>
          <a:noFill/>
        </p:spPr>
        <p:txBody>
          <a:bodyPr wrap="none" rtlCol="0">
            <a:spAutoFit/>
          </a:bodyPr>
          <a:lstStyle/>
          <a:p>
            <a:r>
              <a:rPr lang="zh-CN" altLang="en-US" sz="1600" b="1" dirty="0"/>
              <a:t>输入表示</a:t>
            </a:r>
            <a:endParaRPr lang="zh-CN" altLang="en-US" sz="1600" dirty="0"/>
          </a:p>
          <a:p>
            <a:pPr marL="285750" indent="-285750">
              <a:buFont typeface="Arial" panose="020B0604020202020204" pitchFamily="34" charset="0"/>
              <a:buChar char="•"/>
            </a:pPr>
            <a:r>
              <a:rPr lang="zh-CN" altLang="en-US" sz="1600" dirty="0"/>
              <a:t>将视频划分为多个空间连续的</a:t>
            </a:r>
            <a:r>
              <a:rPr lang="zh-CN" altLang="en-US" sz="1600" b="1" dirty="0"/>
              <a:t>时空块</a:t>
            </a:r>
            <a:endParaRPr lang="zh-CN" altLang="en-US" sz="1600" dirty="0"/>
          </a:p>
          <a:p>
            <a:pPr marL="285750" indent="-285750">
              <a:buFont typeface="Arial" panose="020B0604020202020204" pitchFamily="34" charset="0"/>
              <a:buChar char="•"/>
            </a:pPr>
            <a:r>
              <a:rPr lang="zh-CN" altLang="en-US" sz="1600" dirty="0"/>
              <a:t>这些 </a:t>
            </a:r>
            <a:r>
              <a:rPr lang="en-US" altLang="zh-CN" sz="1600" dirty="0"/>
              <a:t>token </a:t>
            </a:r>
            <a:r>
              <a:rPr lang="zh-CN" altLang="en-US" sz="1600" dirty="0"/>
              <a:t>按时间顺序输入模型</a:t>
            </a:r>
          </a:p>
          <a:p>
            <a:r>
              <a:rPr lang="zh-CN" altLang="en-US" sz="1600" b="1" dirty="0"/>
              <a:t>编码器（</a:t>
            </a:r>
            <a:r>
              <a:rPr lang="en-US" altLang="zh-CN" sz="1600" b="1" dirty="0"/>
              <a:t>Context-Encoder</a:t>
            </a:r>
            <a:r>
              <a:rPr lang="zh-CN" altLang="en-US" sz="1600" b="1" dirty="0"/>
              <a:t>）</a:t>
            </a:r>
            <a:endParaRPr lang="zh-CN" altLang="en-US" sz="1600" dirty="0"/>
          </a:p>
          <a:p>
            <a:pPr marL="285750" indent="-285750">
              <a:buFont typeface="Arial" panose="020B0604020202020204" pitchFamily="34" charset="0"/>
              <a:buChar char="•"/>
            </a:pPr>
            <a:r>
              <a:rPr lang="zh-CN" altLang="en-US" sz="1600" dirty="0"/>
              <a:t>采用 </a:t>
            </a:r>
            <a:r>
              <a:rPr lang="en-US" altLang="zh-CN" sz="1600" b="1" dirty="0"/>
              <a:t>Vision Transformer (</a:t>
            </a:r>
            <a:r>
              <a:rPr lang="en-US" altLang="zh-CN" sz="1600" b="1" dirty="0" err="1"/>
              <a:t>ViT</a:t>
            </a:r>
            <a:r>
              <a:rPr lang="en-US" altLang="zh-CN" sz="1600" b="1" dirty="0"/>
              <a:t>)</a:t>
            </a:r>
            <a:r>
              <a:rPr lang="zh-CN" altLang="en-US" sz="1600" dirty="0"/>
              <a:t> 架构</a:t>
            </a:r>
          </a:p>
          <a:p>
            <a:pPr marL="285750" indent="-285750">
              <a:buFont typeface="Arial" panose="020B0604020202020204" pitchFamily="34" charset="0"/>
              <a:buChar char="•"/>
            </a:pPr>
            <a:r>
              <a:rPr lang="zh-CN" altLang="en-US" sz="1600" dirty="0"/>
              <a:t>在预训练阶段，对输入 </a:t>
            </a:r>
            <a:r>
              <a:rPr lang="en-US" altLang="zh-CN" sz="1600" dirty="0"/>
              <a:t>token </a:t>
            </a:r>
            <a:r>
              <a:rPr lang="zh-CN" altLang="en-US" sz="1600" dirty="0"/>
              <a:t>进行随机遮挡，仅保留部分可见</a:t>
            </a:r>
            <a:r>
              <a:rPr lang="en-US" altLang="zh-CN" sz="1600" dirty="0"/>
              <a:t>token</a:t>
            </a:r>
            <a:endParaRPr lang="zh-CN" altLang="en-US" sz="1600" dirty="0"/>
          </a:p>
          <a:p>
            <a:pPr marL="285750" indent="-285750">
              <a:buFont typeface="Arial" panose="020B0604020202020204" pitchFamily="34" charset="0"/>
              <a:buChar char="•"/>
            </a:pPr>
            <a:r>
              <a:rPr lang="zh-CN" altLang="en-US" sz="1600" dirty="0"/>
              <a:t>输出上下文特征表示（</a:t>
            </a:r>
            <a:r>
              <a:rPr lang="en-US" altLang="zh-CN" sz="1600" dirty="0"/>
              <a:t>context embeddings</a:t>
            </a:r>
            <a:r>
              <a:rPr lang="zh-CN" altLang="en-US" sz="1600" dirty="0"/>
              <a:t>）</a:t>
            </a:r>
          </a:p>
          <a:p>
            <a:r>
              <a:rPr lang="zh-CN" altLang="en-US" sz="1600" b="1" dirty="0"/>
              <a:t>预测器（</a:t>
            </a:r>
            <a:r>
              <a:rPr lang="en-US" altLang="zh-CN" sz="1600" b="1" dirty="0"/>
              <a:t>Predictor</a:t>
            </a:r>
            <a:r>
              <a:rPr lang="zh-CN" altLang="en-US" sz="1600" b="1" dirty="0"/>
              <a:t>）</a:t>
            </a:r>
            <a:endParaRPr lang="zh-CN" altLang="en-US" sz="1600" dirty="0"/>
          </a:p>
          <a:p>
            <a:pPr marL="285750" indent="-285750">
              <a:buFont typeface="Arial" panose="020B0604020202020204" pitchFamily="34" charset="0"/>
              <a:buChar char="•"/>
            </a:pPr>
            <a:r>
              <a:rPr lang="zh-CN" altLang="en-US" sz="1600" dirty="0"/>
              <a:t>一个</a:t>
            </a:r>
            <a:r>
              <a:rPr lang="zh-CN" altLang="en-US" sz="1600" b="1" dirty="0"/>
              <a:t>窄型 </a:t>
            </a:r>
            <a:r>
              <a:rPr lang="en-US" altLang="zh-CN" sz="1600" b="1" dirty="0"/>
              <a:t>Transformer</a:t>
            </a:r>
          </a:p>
          <a:p>
            <a:pPr marL="285750" indent="-285750">
              <a:buFont typeface="Arial" panose="020B0604020202020204" pitchFamily="34" charset="0"/>
              <a:buChar char="•"/>
            </a:pPr>
            <a:r>
              <a:rPr lang="zh-CN" altLang="en-US" sz="1600" dirty="0"/>
              <a:t>输入为编码器输出与一组可学习的</a:t>
            </a:r>
            <a:r>
              <a:rPr lang="en-US" altLang="zh-CN" sz="1600" b="1" dirty="0"/>
              <a:t>mask tokens</a:t>
            </a:r>
            <a:r>
              <a:rPr lang="zh-CN" altLang="en-US" sz="1600" dirty="0"/>
              <a:t>（表示位置</a:t>
            </a:r>
            <a:r>
              <a:rPr lang="en-US" altLang="zh-CN" sz="1600" dirty="0"/>
              <a:t>token</a:t>
            </a:r>
            <a:r>
              <a:rPr lang="zh-CN" altLang="en-US" sz="1600" dirty="0"/>
              <a:t>）</a:t>
            </a:r>
          </a:p>
          <a:p>
            <a:pPr marL="285750" indent="-285750">
              <a:buFont typeface="Arial" panose="020B0604020202020204" pitchFamily="34" charset="0"/>
              <a:buChar char="•"/>
            </a:pPr>
            <a:r>
              <a:rPr lang="en-US" altLang="zh-CN" sz="1600" dirty="0"/>
              <a:t>mask tokens </a:t>
            </a:r>
            <a:r>
              <a:rPr lang="zh-CN" altLang="en-US" sz="1600" dirty="0"/>
              <a:t>表示被遮挡区域的时空位置</a:t>
            </a:r>
          </a:p>
          <a:p>
            <a:pPr marL="285750" indent="-285750">
              <a:buFont typeface="Arial" panose="020B0604020202020204" pitchFamily="34" charset="0"/>
              <a:buChar char="•"/>
            </a:pPr>
            <a:r>
              <a:rPr lang="zh-CN" altLang="en-US" sz="1600" dirty="0"/>
              <a:t>输出对应区域的</a:t>
            </a:r>
            <a:r>
              <a:rPr lang="zh-CN" altLang="en-US" sz="1600" b="1" dirty="0"/>
              <a:t>预测表征（</a:t>
            </a:r>
            <a:r>
              <a:rPr lang="en-US" altLang="zh-CN" sz="1600" b="1" dirty="0"/>
              <a:t>predicted embeddings</a:t>
            </a:r>
            <a:r>
              <a:rPr lang="zh-CN" altLang="en-US" sz="1600" b="1" dirty="0"/>
              <a:t>）</a:t>
            </a:r>
            <a:endParaRPr lang="zh-CN" altLang="en-US" sz="1600" dirty="0"/>
          </a:p>
          <a:p>
            <a:r>
              <a:rPr lang="zh-CN" altLang="en-US" sz="1600" b="1" dirty="0"/>
              <a:t>目标编码器（</a:t>
            </a:r>
            <a:r>
              <a:rPr lang="en-US" altLang="zh-CN" sz="1600" b="1" dirty="0"/>
              <a:t>Target-Encoder</a:t>
            </a:r>
            <a:r>
              <a:rPr lang="zh-CN" altLang="en-US" sz="1600" b="1" dirty="0"/>
              <a:t>）</a:t>
            </a:r>
            <a:endParaRPr lang="zh-CN" altLang="en-US" sz="1600" dirty="0"/>
          </a:p>
          <a:p>
            <a:pPr marL="285750" indent="-285750">
              <a:buFont typeface="Arial" panose="020B0604020202020204" pitchFamily="34" charset="0"/>
              <a:buChar char="•"/>
            </a:pPr>
            <a:r>
              <a:rPr lang="zh-CN" altLang="en-US" sz="1600" dirty="0"/>
              <a:t>同样为 </a:t>
            </a:r>
            <a:r>
              <a:rPr lang="en-US" altLang="zh-CN" sz="1600" dirty="0" err="1"/>
              <a:t>ViT</a:t>
            </a:r>
            <a:r>
              <a:rPr lang="en-US" altLang="zh-CN" sz="1600" dirty="0"/>
              <a:t> </a:t>
            </a:r>
            <a:r>
              <a:rPr lang="zh-CN" altLang="en-US" sz="1600" dirty="0"/>
              <a:t>结构，对</a:t>
            </a:r>
            <a:r>
              <a:rPr lang="zh-CN" altLang="en-US" sz="1600" b="1" dirty="0"/>
              <a:t>完整无遮挡视频</a:t>
            </a:r>
            <a:r>
              <a:rPr lang="zh-CN" altLang="en-US" sz="1600" dirty="0"/>
              <a:t>进行编码</a:t>
            </a:r>
          </a:p>
          <a:p>
            <a:pPr marL="285750" indent="-285750">
              <a:buFont typeface="Arial" panose="020B0604020202020204" pitchFamily="34" charset="0"/>
              <a:buChar char="•"/>
            </a:pPr>
            <a:r>
              <a:rPr lang="zh-CN" altLang="en-US" sz="1600" dirty="0"/>
              <a:t>生成</a:t>
            </a:r>
            <a:r>
              <a:rPr lang="zh-CN" altLang="en-US" sz="1600" b="1" dirty="0"/>
              <a:t>目标表征（</a:t>
            </a:r>
            <a:r>
              <a:rPr lang="en-US" altLang="zh-CN" sz="1600" b="1" dirty="0"/>
              <a:t>target embeddings</a:t>
            </a:r>
            <a:r>
              <a:rPr lang="zh-CN" altLang="en-US" sz="1600" b="1" dirty="0"/>
              <a:t>）</a:t>
            </a:r>
            <a:r>
              <a:rPr lang="zh-CN" altLang="en-US" sz="1600" dirty="0"/>
              <a:t>，用于监督预测器输出</a:t>
            </a:r>
          </a:p>
          <a:p>
            <a:r>
              <a:rPr lang="zh-CN" altLang="en-US" sz="1600" b="1" dirty="0"/>
              <a:t>训练目标与参数更新</a:t>
            </a:r>
            <a:endParaRPr lang="zh-CN" altLang="en-US" sz="1600" dirty="0"/>
          </a:p>
          <a:p>
            <a:pPr marL="285750" indent="-285750">
              <a:buFont typeface="Arial" panose="020B0604020202020204" pitchFamily="34" charset="0"/>
              <a:buChar char="•"/>
            </a:pPr>
            <a:r>
              <a:rPr lang="zh-CN" altLang="en-US" sz="1600" dirty="0"/>
              <a:t>优化目标：最小化预测器输出与目标编码器输出之间的</a:t>
            </a:r>
            <a:r>
              <a:rPr lang="en-US" altLang="zh-CN" sz="1600" b="1" dirty="0"/>
              <a:t>L1</a:t>
            </a:r>
            <a:r>
              <a:rPr lang="zh-CN" altLang="en-US" sz="1600" b="1" dirty="0"/>
              <a:t>损失</a:t>
            </a:r>
            <a:endParaRPr lang="zh-CN" altLang="en-US" sz="1600" dirty="0"/>
          </a:p>
          <a:p>
            <a:pPr marL="285750" indent="-285750">
              <a:buFont typeface="Arial" panose="020B0604020202020204" pitchFamily="34" charset="0"/>
              <a:buChar char="•"/>
            </a:pPr>
            <a:r>
              <a:rPr lang="en-US" altLang="zh-CN" sz="1600" b="1" dirty="0"/>
              <a:t>Context-Encoder </a:t>
            </a:r>
            <a:r>
              <a:rPr lang="zh-CN" altLang="en-US" sz="1600" b="1" dirty="0"/>
              <a:t>与 </a:t>
            </a:r>
            <a:r>
              <a:rPr lang="en-US" altLang="zh-CN" sz="1600" b="1" dirty="0"/>
              <a:t>Predictor</a:t>
            </a:r>
            <a:r>
              <a:rPr lang="zh-CN" altLang="en-US" sz="1600" dirty="0"/>
              <a:t> 通过反向传播更新</a:t>
            </a:r>
          </a:p>
          <a:p>
            <a:pPr marL="285750" indent="-285750">
              <a:buFont typeface="Arial" panose="020B0604020202020204" pitchFamily="34" charset="0"/>
              <a:buChar char="•"/>
            </a:pPr>
            <a:r>
              <a:rPr lang="en-US" altLang="zh-CN" sz="1600" b="1" dirty="0"/>
              <a:t>Target-Encoder</a:t>
            </a:r>
            <a:r>
              <a:rPr lang="zh-CN" altLang="en-US" sz="1600" dirty="0"/>
              <a:t> 通过 </a:t>
            </a:r>
            <a:r>
              <a:rPr lang="zh-CN" altLang="en-US" sz="1600" b="1" dirty="0"/>
              <a:t>指数移动平均（</a:t>
            </a:r>
            <a:r>
              <a:rPr lang="en-US" altLang="zh-CN" sz="1600" b="1" dirty="0"/>
              <a:t>EMA</a:t>
            </a:r>
            <a:r>
              <a:rPr lang="zh-CN" altLang="en-US" sz="1600" b="1" dirty="0"/>
              <a:t>）</a:t>
            </a:r>
            <a:r>
              <a:rPr lang="zh-CN" altLang="en-US" sz="1600" dirty="0"/>
              <a:t>跟随</a:t>
            </a:r>
            <a:r>
              <a:rPr lang="en-US" altLang="zh-CN" sz="1600" dirty="0"/>
              <a:t>Context-Encoder </a:t>
            </a:r>
            <a:r>
              <a:rPr lang="zh-CN" altLang="en-US" sz="1600" dirty="0"/>
              <a:t>参数更新</a:t>
            </a:r>
          </a:p>
          <a:p>
            <a:r>
              <a:rPr lang="zh-CN" altLang="en-US" sz="1600" b="1" dirty="0"/>
              <a:t>多块遮挡策略</a:t>
            </a:r>
            <a:endParaRPr lang="zh-CN" altLang="en-US" sz="1600" dirty="0"/>
          </a:p>
          <a:p>
            <a:pPr marL="285750" indent="-285750">
              <a:buFont typeface="Arial" panose="020B0604020202020204" pitchFamily="34" charset="0"/>
              <a:buChar char="•"/>
            </a:pPr>
            <a:r>
              <a:rPr lang="zh-CN" altLang="en-US" sz="1600" dirty="0"/>
              <a:t>同时采用</a:t>
            </a:r>
            <a:r>
              <a:rPr lang="zh-CN" altLang="en-US" sz="1600" b="1" dirty="0"/>
              <a:t>短范围遮挡</a:t>
            </a:r>
            <a:r>
              <a:rPr lang="zh-CN" altLang="en-US" sz="1600" dirty="0"/>
              <a:t>（多个小目标块）与</a:t>
            </a:r>
            <a:r>
              <a:rPr lang="zh-CN" altLang="en-US" sz="1600" b="1" dirty="0"/>
              <a:t>长范围遮挡</a:t>
            </a:r>
            <a:r>
              <a:rPr lang="zh-CN" altLang="en-US" sz="1600" dirty="0"/>
              <a:t>（少量大块区域）</a:t>
            </a:r>
          </a:p>
          <a:p>
            <a:pPr marL="285750" indent="-285750">
              <a:buFont typeface="Arial" panose="020B0604020202020204" pitchFamily="34" charset="0"/>
              <a:buChar char="•"/>
            </a:pPr>
            <a:r>
              <a:rPr lang="zh-CN" altLang="en-US" sz="1600" dirty="0"/>
              <a:t>提高任务难度，增强模型的时空理解能力。</a:t>
            </a:r>
          </a:p>
          <a:p>
            <a:endParaRPr lang="zh-CN" altLang="en-US" sz="1600" dirty="0">
              <a:latin typeface="微软雅黑" charset="-122"/>
              <a:ea typeface="微软雅黑" charset="-122"/>
            </a:endParaRPr>
          </a:p>
        </p:txBody>
      </p:sp>
    </p:spTree>
    <p:extLst>
      <p:ext uri="{BB962C8B-B14F-4D97-AF65-F5344CB8AC3E}">
        <p14:creationId xmlns:p14="http://schemas.microsoft.com/office/powerpoint/2010/main" val="2780015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B8BCA5-5C8A-7F6B-8E2B-40F59F75F443}"/>
              </a:ext>
            </a:extLst>
          </p:cNvPr>
          <p:cNvSpPr>
            <a:spLocks noGrp="1"/>
          </p:cNvSpPr>
          <p:nvPr>
            <p:ph type="title"/>
          </p:nvPr>
        </p:nvSpPr>
        <p:spPr/>
        <p:txBody>
          <a:bodyPr/>
          <a:lstStyle/>
          <a:p>
            <a:r>
              <a:rPr lang="en-US" altLang="zh-CN" dirty="0"/>
              <a:t>LLM-JEPA</a:t>
            </a:r>
            <a:endParaRPr lang="zh-CN" altLang="en-US" dirty="0"/>
          </a:p>
        </p:txBody>
      </p:sp>
      <p:pic>
        <p:nvPicPr>
          <p:cNvPr id="5" name="图片 4">
            <a:extLst>
              <a:ext uri="{FF2B5EF4-FFF2-40B4-BE49-F238E27FC236}">
                <a16:creationId xmlns:a16="http://schemas.microsoft.com/office/drawing/2014/main" id="{30EB8DA0-954F-D7CA-9905-D590D1CB936B}"/>
              </a:ext>
            </a:extLst>
          </p:cNvPr>
          <p:cNvPicPr>
            <a:picLocks noChangeAspect="1"/>
          </p:cNvPicPr>
          <p:nvPr/>
        </p:nvPicPr>
        <p:blipFill>
          <a:blip r:embed="rId3"/>
          <a:stretch>
            <a:fillRect/>
          </a:stretch>
        </p:blipFill>
        <p:spPr>
          <a:xfrm>
            <a:off x="1146381" y="994199"/>
            <a:ext cx="9899238" cy="4869602"/>
          </a:xfrm>
          <a:prstGeom prst="rect">
            <a:avLst/>
          </a:prstGeom>
        </p:spPr>
      </p:pic>
    </p:spTree>
    <p:extLst>
      <p:ext uri="{BB962C8B-B14F-4D97-AF65-F5344CB8AC3E}">
        <p14:creationId xmlns:p14="http://schemas.microsoft.com/office/powerpoint/2010/main" val="2542978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AC685-87EE-F731-19E4-3E5E76D412D7}"/>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8112BD22-0C1C-F474-499F-5308B1F0AC8A}"/>
              </a:ext>
            </a:extLst>
          </p:cNvPr>
          <p:cNvSpPr>
            <a:spLocks noGrp="1"/>
          </p:cNvSpPr>
          <p:nvPr>
            <p:ph type="title"/>
          </p:nvPr>
        </p:nvSpPr>
        <p:spPr/>
        <p:txBody>
          <a:bodyPr/>
          <a:lstStyle/>
          <a:p>
            <a:r>
              <a:rPr lang="en-US" altLang="zh-CN" dirty="0"/>
              <a:t>LLM-JEPA</a:t>
            </a:r>
            <a:endParaRPr lang="zh-CN" altLang="en-US" dirty="0"/>
          </a:p>
        </p:txBody>
      </p:sp>
      <p:pic>
        <p:nvPicPr>
          <p:cNvPr id="1026" name="Picture 2" descr="图片">
            <a:extLst>
              <a:ext uri="{FF2B5EF4-FFF2-40B4-BE49-F238E27FC236}">
                <a16:creationId xmlns:a16="http://schemas.microsoft.com/office/drawing/2014/main" id="{E9B9EB36-FE92-8C7C-1D50-A4AD881C14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8721" y="1152003"/>
            <a:ext cx="7002684" cy="40849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图片">
            <a:extLst>
              <a:ext uri="{FF2B5EF4-FFF2-40B4-BE49-F238E27FC236}">
                <a16:creationId xmlns:a16="http://schemas.microsoft.com/office/drawing/2014/main" id="{F55CF1EF-1CDC-0B7A-AB42-19DA6F517B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9991" y="1973603"/>
            <a:ext cx="8785185" cy="1285748"/>
          </a:xfrm>
          <a:prstGeom prst="rect">
            <a:avLst/>
          </a:prstGeom>
          <a:noFill/>
          <a:extLst>
            <a:ext uri="{909E8E84-426E-40DD-AFC4-6F175D3DCCD1}">
              <a14:hiddenFill xmlns:a14="http://schemas.microsoft.com/office/drawing/2010/main">
                <a:solidFill>
                  <a:srgbClr val="FFFFFF"/>
                </a:solidFill>
              </a14:hiddenFill>
            </a:ext>
          </a:extLst>
        </p:spPr>
      </p:pic>
      <p:sp>
        <p:nvSpPr>
          <p:cNvPr id="6" name="下箭头 5">
            <a:extLst>
              <a:ext uri="{FF2B5EF4-FFF2-40B4-BE49-F238E27FC236}">
                <a16:creationId xmlns:a16="http://schemas.microsoft.com/office/drawing/2014/main" id="{A851C5CB-7E6B-3E56-76BF-53F8B1DFED1A}"/>
              </a:ext>
            </a:extLst>
          </p:cNvPr>
          <p:cNvSpPr/>
          <p:nvPr/>
        </p:nvSpPr>
        <p:spPr>
          <a:xfrm>
            <a:off x="5716365" y="1730535"/>
            <a:ext cx="266218" cy="486136"/>
          </a:xfrm>
          <a:prstGeom prst="downArrow">
            <a:avLst/>
          </a:prstGeom>
          <a:solidFill>
            <a:schemeClr val="tx1"/>
          </a:solidFill>
        </p:spPr>
        <p:txBody>
          <a:bodyPr wrap="square" rtlCol="0" anchor="ctr">
            <a:spAutoFit/>
          </a:bodyPr>
          <a:lstStyle/>
          <a:p>
            <a:pPr algn="ctr"/>
            <a:endParaRPr kumimoji="1" lang="zh-CN" altLang="en-US" dirty="0">
              <a:latin typeface="微软雅黑" charset="-122"/>
              <a:ea typeface="微软雅黑" charset="-122"/>
            </a:endParaRPr>
          </a:p>
        </p:txBody>
      </p:sp>
      <p:sp>
        <p:nvSpPr>
          <p:cNvPr id="11" name="文本框 10">
            <a:extLst>
              <a:ext uri="{FF2B5EF4-FFF2-40B4-BE49-F238E27FC236}">
                <a16:creationId xmlns:a16="http://schemas.microsoft.com/office/drawing/2014/main" id="{913B662B-C7D5-F701-168D-3B1D3B713C9E}"/>
              </a:ext>
            </a:extLst>
          </p:cNvPr>
          <p:cNvSpPr txBox="1"/>
          <p:nvPr/>
        </p:nvSpPr>
        <p:spPr>
          <a:xfrm>
            <a:off x="288563" y="3451381"/>
            <a:ext cx="7132899" cy="3050900"/>
          </a:xfrm>
          <a:prstGeom prst="rect">
            <a:avLst/>
          </a:prstGeom>
          <a:noFill/>
        </p:spPr>
        <p:txBody>
          <a:bodyPr wrap="square">
            <a:spAutoFit/>
          </a:bodyPr>
          <a:lstStyle/>
          <a:p>
            <a:pPr>
              <a:lnSpc>
                <a:spcPct val="110000"/>
              </a:lnSpc>
              <a:spcAft>
                <a:spcPts val="600"/>
              </a:spcAft>
            </a:pPr>
            <a:r>
              <a:rPr lang="zh-CN" altLang="en-US" b="1" dirty="0">
                <a:solidFill>
                  <a:srgbClr val="3DAAD6"/>
                </a:solidFill>
                <a:effectLst/>
              </a:rPr>
              <a:t>编码器：</a:t>
            </a:r>
            <a:r>
              <a:rPr lang="zh-CN" altLang="en-US" dirty="0">
                <a:effectLst/>
              </a:rPr>
              <a:t> 编码器的实现方式沿用了 </a:t>
            </a:r>
            <a:r>
              <a:rPr lang="en" altLang="zh-CN" dirty="0">
                <a:effectLst/>
              </a:rPr>
              <a:t>LLM </a:t>
            </a:r>
            <a:r>
              <a:rPr lang="zh-CN" altLang="en-US" dirty="0">
                <a:effectLst/>
              </a:rPr>
              <a:t>探查中的常见做法，即取模型最后一层最后一个 </a:t>
            </a:r>
            <a:r>
              <a:rPr lang="en" altLang="zh-CN" dirty="0">
                <a:effectLst/>
              </a:rPr>
              <a:t>token </a:t>
            </a:r>
            <a:r>
              <a:rPr lang="zh-CN" altLang="en-US" dirty="0">
                <a:effectLst/>
              </a:rPr>
              <a:t>的 </a:t>
            </a:r>
            <a:r>
              <a:rPr lang="en" altLang="zh-CN" dirty="0" err="1">
                <a:effectLst/>
              </a:rPr>
              <a:t>hidden_state</a:t>
            </a:r>
            <a:r>
              <a:rPr lang="en" altLang="zh-CN" dirty="0">
                <a:effectLst/>
              </a:rPr>
              <a:t> </a:t>
            </a:r>
            <a:r>
              <a:rPr lang="zh-CN" altLang="en-US" dirty="0">
                <a:effectLst/>
              </a:rPr>
              <a:t>作为输入序列的嵌入向量。</a:t>
            </a:r>
            <a:endParaRPr lang="en-US" altLang="zh-CN" dirty="0">
              <a:effectLst/>
            </a:endParaRPr>
          </a:p>
          <a:p>
            <a:pPr>
              <a:lnSpc>
                <a:spcPct val="110000"/>
              </a:lnSpc>
              <a:spcAft>
                <a:spcPts val="600"/>
              </a:spcAft>
            </a:pPr>
            <a:r>
              <a:rPr lang="zh-CN" altLang="en-US" dirty="0">
                <a:effectLst/>
              </a:rPr>
              <a:t>在实践中，</a:t>
            </a:r>
            <a:r>
              <a:rPr lang="zh-CN" altLang="en-US" b="0" dirty="0">
                <a:effectLst/>
              </a:rPr>
              <a:t>无法通过单次前向传播同时</a:t>
            </a:r>
            <a:r>
              <a:rPr lang="zh-CN" altLang="en-US" dirty="0">
                <a:effectLst/>
              </a:rPr>
              <a:t>产出 </a:t>
            </a:r>
            <a:r>
              <a:rPr lang="en" altLang="zh-CN" dirty="0">
                <a:effectLst/>
              </a:rPr>
              <a:t>Enc(Text) </a:t>
            </a:r>
            <a:r>
              <a:rPr lang="zh-CN" altLang="en-US" dirty="0">
                <a:effectLst/>
              </a:rPr>
              <a:t>和 </a:t>
            </a:r>
            <a:r>
              <a:rPr lang="en" altLang="zh-CN" dirty="0">
                <a:effectLst/>
              </a:rPr>
              <a:t>Enc(Code)</a:t>
            </a:r>
            <a:r>
              <a:rPr lang="zh-CN" altLang="en" dirty="0">
                <a:effectLst/>
              </a:rPr>
              <a:t>。</a:t>
            </a:r>
            <a:endParaRPr lang="en-US" altLang="zh-CN" dirty="0">
              <a:effectLst/>
            </a:endParaRPr>
          </a:p>
          <a:p>
            <a:pPr>
              <a:lnSpc>
                <a:spcPct val="110000"/>
              </a:lnSpc>
              <a:spcAft>
                <a:spcPts val="600"/>
              </a:spcAft>
            </a:pPr>
            <a:r>
              <a:rPr lang="zh-CN" altLang="en-US" dirty="0">
                <a:effectLst/>
              </a:rPr>
              <a:t>一种看似高效的做法是将 </a:t>
            </a:r>
            <a:r>
              <a:rPr lang="en-US" altLang="zh-CN" dirty="0">
                <a:effectLst/>
              </a:rPr>
              <a:t>[</a:t>
            </a:r>
            <a:r>
              <a:rPr lang="en" altLang="zh-CN" dirty="0" err="1">
                <a:effectLst/>
              </a:rPr>
              <a:t>Text,Code</a:t>
            </a:r>
            <a:r>
              <a:rPr lang="en" altLang="zh-CN" dirty="0">
                <a:effectLst/>
              </a:rPr>
              <a:t>] </a:t>
            </a:r>
            <a:r>
              <a:rPr lang="zh-CN" altLang="en-US" dirty="0">
                <a:effectLst/>
              </a:rPr>
              <a:t>拼接后输入，但这需要修改自注意力机制以避免跨视角信息泄露，从而导致方案与特定 </a:t>
            </a:r>
            <a:r>
              <a:rPr lang="en" altLang="zh-CN" dirty="0">
                <a:effectLst/>
              </a:rPr>
              <a:t>LLM </a:t>
            </a:r>
            <a:r>
              <a:rPr lang="zh-CN" altLang="en-US" dirty="0">
                <a:effectLst/>
              </a:rPr>
              <a:t>架构绑定。</a:t>
            </a:r>
            <a:endParaRPr lang="en-US" altLang="zh-CN" dirty="0">
              <a:effectLst/>
            </a:endParaRPr>
          </a:p>
          <a:p>
            <a:pPr>
              <a:lnSpc>
                <a:spcPct val="110000"/>
              </a:lnSpc>
              <a:spcAft>
                <a:spcPts val="600"/>
              </a:spcAft>
            </a:pPr>
            <a:r>
              <a:rPr lang="zh-CN" altLang="en-US" dirty="0">
                <a:effectLst/>
              </a:rPr>
              <a:t>为此，研究团队提出通过两次独立的前向传播来分别获取 </a:t>
            </a:r>
            <a:r>
              <a:rPr lang="en" altLang="zh-CN" dirty="0">
                <a:effectLst/>
              </a:rPr>
              <a:t>Text </a:t>
            </a:r>
            <a:r>
              <a:rPr lang="zh-CN" altLang="en-US" dirty="0">
                <a:effectLst/>
              </a:rPr>
              <a:t>和 </a:t>
            </a:r>
            <a:r>
              <a:rPr lang="en" altLang="zh-CN" dirty="0">
                <a:effectLst/>
              </a:rPr>
              <a:t>Code </a:t>
            </a:r>
            <a:r>
              <a:rPr lang="zh-CN" altLang="en-US" dirty="0">
                <a:effectLst/>
              </a:rPr>
              <a:t>的编码。这种方式虽然增加了训练成本，但并不影响推理效率。</a:t>
            </a:r>
            <a:endParaRPr lang="zh-CN" altLang="en-US" dirty="0"/>
          </a:p>
        </p:txBody>
      </p:sp>
      <p:pic>
        <p:nvPicPr>
          <p:cNvPr id="12" name="图片 11">
            <a:extLst>
              <a:ext uri="{FF2B5EF4-FFF2-40B4-BE49-F238E27FC236}">
                <a16:creationId xmlns:a16="http://schemas.microsoft.com/office/drawing/2014/main" id="{DCA6265F-C8FD-C536-8EDA-682B2A577EC5}"/>
              </a:ext>
            </a:extLst>
          </p:cNvPr>
          <p:cNvPicPr>
            <a:picLocks noChangeAspect="1"/>
          </p:cNvPicPr>
          <p:nvPr/>
        </p:nvPicPr>
        <p:blipFill>
          <a:blip r:embed="rId5"/>
          <a:stretch>
            <a:fillRect/>
          </a:stretch>
        </p:blipFill>
        <p:spPr>
          <a:xfrm>
            <a:off x="7421462" y="3429000"/>
            <a:ext cx="4211095" cy="3007925"/>
          </a:xfrm>
          <a:prstGeom prst="rect">
            <a:avLst/>
          </a:prstGeom>
        </p:spPr>
      </p:pic>
      <p:sp>
        <p:nvSpPr>
          <p:cNvPr id="13" name="文本框 12">
            <a:extLst>
              <a:ext uri="{FF2B5EF4-FFF2-40B4-BE49-F238E27FC236}">
                <a16:creationId xmlns:a16="http://schemas.microsoft.com/office/drawing/2014/main" id="{8F1566E0-6EAC-BC45-A29C-119E09BC1868}"/>
              </a:ext>
            </a:extLst>
          </p:cNvPr>
          <p:cNvSpPr txBox="1"/>
          <p:nvPr/>
        </p:nvSpPr>
        <p:spPr>
          <a:xfrm>
            <a:off x="288563" y="1152003"/>
            <a:ext cx="1401346" cy="369332"/>
          </a:xfrm>
          <a:prstGeom prst="rect">
            <a:avLst/>
          </a:prstGeom>
          <a:noFill/>
        </p:spPr>
        <p:txBody>
          <a:bodyPr wrap="none" rtlCol="0">
            <a:spAutoFit/>
          </a:bodyPr>
          <a:lstStyle/>
          <a:p>
            <a:r>
              <a:rPr lang="zh-CN" altLang="en-US" b="1" dirty="0">
                <a:solidFill>
                  <a:srgbClr val="3DAAD6"/>
                </a:solidFill>
              </a:rPr>
              <a:t>目标函数：</a:t>
            </a:r>
            <a:r>
              <a:rPr lang="zh-CN" altLang="en-US" dirty="0"/>
              <a:t> </a:t>
            </a:r>
            <a:endParaRPr kumimoji="1" lang="zh-CN" altLang="en-US" dirty="0">
              <a:latin typeface="微软雅黑" charset="-122"/>
              <a:ea typeface="微软雅黑" charset="-122"/>
            </a:endParaRPr>
          </a:p>
        </p:txBody>
      </p:sp>
    </p:spTree>
    <p:extLst>
      <p:ext uri="{BB962C8B-B14F-4D97-AF65-F5344CB8AC3E}">
        <p14:creationId xmlns:p14="http://schemas.microsoft.com/office/powerpoint/2010/main" val="808676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0E7F0-E3E9-0BB3-7C6A-6432226C1210}"/>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01541F4B-355B-7CE5-668B-F00C621A8D6E}"/>
              </a:ext>
            </a:extLst>
          </p:cNvPr>
          <p:cNvSpPr>
            <a:spLocks noGrp="1"/>
          </p:cNvSpPr>
          <p:nvPr>
            <p:ph type="title"/>
          </p:nvPr>
        </p:nvSpPr>
        <p:spPr/>
        <p:txBody>
          <a:bodyPr/>
          <a:lstStyle/>
          <a:p>
            <a:r>
              <a:rPr lang="en-US" altLang="zh-CN" dirty="0"/>
              <a:t>LLM-JEPA</a:t>
            </a:r>
            <a:endParaRPr lang="zh-CN" altLang="en-US" dirty="0"/>
          </a:p>
        </p:txBody>
      </p:sp>
      <p:sp>
        <p:nvSpPr>
          <p:cNvPr id="11" name="文本框 10">
            <a:extLst>
              <a:ext uri="{FF2B5EF4-FFF2-40B4-BE49-F238E27FC236}">
                <a16:creationId xmlns:a16="http://schemas.microsoft.com/office/drawing/2014/main" id="{164D7562-B7F8-0232-8E7C-B5A2D6A0DB0B}"/>
              </a:ext>
            </a:extLst>
          </p:cNvPr>
          <p:cNvSpPr txBox="1"/>
          <p:nvPr/>
        </p:nvSpPr>
        <p:spPr>
          <a:xfrm>
            <a:off x="311713" y="1032272"/>
            <a:ext cx="7132899" cy="3216330"/>
          </a:xfrm>
          <a:prstGeom prst="rect">
            <a:avLst/>
          </a:prstGeom>
          <a:noFill/>
        </p:spPr>
        <p:txBody>
          <a:bodyPr wrap="square">
            <a:spAutoFit/>
          </a:bodyPr>
          <a:lstStyle/>
          <a:p>
            <a:pPr>
              <a:lnSpc>
                <a:spcPct val="120000"/>
              </a:lnSpc>
              <a:spcAft>
                <a:spcPts val="1200"/>
              </a:spcAft>
            </a:pPr>
            <a:r>
              <a:rPr lang="zh-CN" altLang="en-US" b="1" dirty="0">
                <a:solidFill>
                  <a:srgbClr val="3DAAD6"/>
                </a:solidFill>
                <a:effectLst/>
              </a:rPr>
              <a:t>预测器：</a:t>
            </a:r>
            <a:r>
              <a:rPr lang="zh-CN" altLang="en-US" dirty="0">
                <a:effectLst/>
              </a:rPr>
              <a:t> </a:t>
            </a:r>
            <a:r>
              <a:rPr lang="zh-CN" altLang="en-US" dirty="0"/>
              <a:t>该设计巧妙地利用了 </a:t>
            </a:r>
            <a:r>
              <a:rPr lang="en" altLang="zh-CN" dirty="0"/>
              <a:t>LLM </a:t>
            </a:r>
            <a:r>
              <a:rPr lang="zh-CN" altLang="en-US" dirty="0"/>
              <a:t>的自回归特性和内部的自注意力机制，构建了一个</a:t>
            </a:r>
            <a:r>
              <a:rPr lang="zh-CN" altLang="en-US" b="1" dirty="0"/>
              <a:t>权重绑定预测器</a:t>
            </a:r>
            <a:r>
              <a:rPr lang="zh-CN" altLang="en-US" dirty="0"/>
              <a:t>。具体来说，通过在输入序列末尾添加一个特殊的 </a:t>
            </a:r>
            <a:r>
              <a:rPr lang="en-US" altLang="zh-CN" dirty="0"/>
              <a:t>[</a:t>
            </a:r>
            <a:r>
              <a:rPr lang="en" altLang="zh-CN" dirty="0"/>
              <a:t>PRED]  token </a:t>
            </a:r>
            <a:r>
              <a:rPr lang="zh-CN" altLang="en" dirty="0"/>
              <a:t>，</a:t>
            </a:r>
            <a:r>
              <a:rPr lang="zh-CN" altLang="en-US" dirty="0"/>
              <a:t>模型可以对输入信息进行进一步的非线性处理，并将最后一层 </a:t>
            </a:r>
            <a:r>
              <a:rPr lang="en-US" altLang="zh-CN" dirty="0"/>
              <a:t>[</a:t>
            </a:r>
            <a:r>
              <a:rPr lang="en" altLang="zh-CN" dirty="0"/>
              <a:t>PRED]  token </a:t>
            </a:r>
            <a:r>
              <a:rPr lang="zh-CN" altLang="en-US" dirty="0"/>
              <a:t>对应的最终嵌入作为预测结果                。</a:t>
            </a:r>
            <a:endParaRPr lang="en-US" altLang="zh-CN" dirty="0"/>
          </a:p>
          <a:p>
            <a:pPr>
              <a:lnSpc>
                <a:spcPct val="120000"/>
              </a:lnSpc>
              <a:spcAft>
                <a:spcPts val="1200"/>
              </a:spcAft>
            </a:pPr>
            <a:r>
              <a:rPr lang="zh-CN" altLang="en-US" dirty="0"/>
              <a:t>由于预测任务复用了 </a:t>
            </a:r>
            <a:r>
              <a:rPr lang="en" altLang="zh-CN" dirty="0"/>
              <a:t>LLM </a:t>
            </a:r>
            <a:r>
              <a:rPr lang="zh-CN" altLang="en-US" dirty="0"/>
              <a:t>的内部权重，这种设计极大地减少了额外的训练开销和架构设计的复杂性。实践中，通过在输入提示后附加 </a:t>
            </a:r>
            <a:r>
              <a:rPr lang="en" altLang="zh-CN" dirty="0"/>
              <a:t>k </a:t>
            </a:r>
            <a:r>
              <a:rPr lang="zh-CN" altLang="en-US" dirty="0"/>
              <a:t>个预测器 </a:t>
            </a:r>
            <a:r>
              <a:rPr lang="en" altLang="zh-CN" dirty="0"/>
              <a:t>token </a:t>
            </a:r>
            <a:r>
              <a:rPr lang="zh-CN" altLang="en" dirty="0"/>
              <a:t>，</a:t>
            </a:r>
            <a:r>
              <a:rPr lang="zh-CN" altLang="en-US" dirty="0"/>
              <a:t>并取最后一个 </a:t>
            </a:r>
            <a:r>
              <a:rPr lang="en" altLang="zh-CN" dirty="0"/>
              <a:t>token </a:t>
            </a:r>
            <a:r>
              <a:rPr lang="zh-CN" altLang="en-US" dirty="0"/>
              <a:t>的嵌入作为最终预测。当 </a:t>
            </a:r>
            <a:r>
              <a:rPr lang="en" altLang="zh-CN" dirty="0"/>
              <a:t>k=0 </a:t>
            </a:r>
            <a:r>
              <a:rPr lang="zh-CN" altLang="en-US" dirty="0"/>
              <a:t>时，预测器退化为恒等函数，即                            。</a:t>
            </a:r>
          </a:p>
        </p:txBody>
      </p:sp>
      <p:pic>
        <p:nvPicPr>
          <p:cNvPr id="12" name="图片 11">
            <a:extLst>
              <a:ext uri="{FF2B5EF4-FFF2-40B4-BE49-F238E27FC236}">
                <a16:creationId xmlns:a16="http://schemas.microsoft.com/office/drawing/2014/main" id="{312F9826-E0C7-4347-CFD8-68F9354CBB9E}"/>
              </a:ext>
            </a:extLst>
          </p:cNvPr>
          <p:cNvPicPr>
            <a:picLocks noChangeAspect="1"/>
          </p:cNvPicPr>
          <p:nvPr/>
        </p:nvPicPr>
        <p:blipFill>
          <a:blip r:embed="rId3"/>
          <a:stretch>
            <a:fillRect/>
          </a:stretch>
        </p:blipFill>
        <p:spPr>
          <a:xfrm>
            <a:off x="7444612" y="1009891"/>
            <a:ext cx="4211095" cy="3007925"/>
          </a:xfrm>
          <a:prstGeom prst="rect">
            <a:avLst/>
          </a:prstGeom>
        </p:spPr>
      </p:pic>
      <p:pic>
        <p:nvPicPr>
          <p:cNvPr id="2096" name="Picture 48" descr="图片">
            <a:extLst>
              <a:ext uri="{FF2B5EF4-FFF2-40B4-BE49-F238E27FC236}">
                <a16:creationId xmlns:a16="http://schemas.microsoft.com/office/drawing/2014/main" id="{1BAC90DF-140D-895C-709E-E631C0E2DD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9067" y="2424422"/>
            <a:ext cx="943066" cy="324869"/>
          </a:xfrm>
          <a:prstGeom prst="rect">
            <a:avLst/>
          </a:prstGeom>
          <a:noFill/>
          <a:extLst>
            <a:ext uri="{909E8E84-426E-40DD-AFC4-6F175D3DCCD1}">
              <a14:hiddenFill xmlns:a14="http://schemas.microsoft.com/office/drawing/2010/main">
                <a:solidFill>
                  <a:srgbClr val="FFFFFF"/>
                </a:solidFill>
              </a14:hiddenFill>
            </a:ext>
          </a:extLst>
        </p:spPr>
      </p:pic>
      <p:pic>
        <p:nvPicPr>
          <p:cNvPr id="2098" name="Picture 50" descr="图片">
            <a:extLst>
              <a:ext uri="{FF2B5EF4-FFF2-40B4-BE49-F238E27FC236}">
                <a16:creationId xmlns:a16="http://schemas.microsoft.com/office/drawing/2014/main" id="{42BC6904-120D-B649-CA2B-B0B0901150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7859" y="3873746"/>
            <a:ext cx="1576970" cy="311289"/>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18A41CE3-79C2-E975-3A88-6C7F2F5DA77A}"/>
              </a:ext>
            </a:extLst>
          </p:cNvPr>
          <p:cNvSpPr txBox="1"/>
          <p:nvPr/>
        </p:nvSpPr>
        <p:spPr>
          <a:xfrm>
            <a:off x="1205487" y="4861367"/>
            <a:ext cx="7149714" cy="646331"/>
          </a:xfrm>
          <a:prstGeom prst="rect">
            <a:avLst/>
          </a:prstGeom>
          <a:noFill/>
        </p:spPr>
        <p:txBody>
          <a:bodyPr wrap="none" rtlCol="0">
            <a:spAutoFit/>
          </a:bodyPr>
          <a:lstStyle/>
          <a:p>
            <a:r>
              <a:rPr kumimoji="1" lang="en" altLang="zh-CN" dirty="0">
                <a:latin typeface="Consolas" panose="020B0609020204030204" pitchFamily="49" charset="0"/>
                <a:ea typeface="微软雅黑" charset="-122"/>
                <a:cs typeface="Consolas" panose="020B0609020204030204" pitchFamily="49" charset="0"/>
              </a:rPr>
              <a:t>Input = "def add(a, b): return a + b”</a:t>
            </a:r>
          </a:p>
          <a:p>
            <a:r>
              <a:rPr kumimoji="1" lang="en" altLang="zh-CN" dirty="0">
                <a:latin typeface="Consolas" panose="020B0609020204030204" pitchFamily="49" charset="0"/>
                <a:ea typeface="微软雅黑" charset="-122"/>
                <a:cs typeface="Consolas" panose="020B0609020204030204" pitchFamily="49" charset="0"/>
              </a:rPr>
              <a:t>[def, add, (, a, ,, b, ), :, return, a, +, b, &lt;PRED_</a:t>
            </a:r>
            <a:r>
              <a:rPr kumimoji="1" lang="en-US" altLang="zh-CN" dirty="0">
                <a:latin typeface="Consolas" panose="020B0609020204030204" pitchFamily="49" charset="0"/>
                <a:ea typeface="微软雅黑" charset="-122"/>
                <a:cs typeface="Consolas" panose="020B0609020204030204" pitchFamily="49" charset="0"/>
              </a:rPr>
              <a:t>1</a:t>
            </a:r>
            <a:r>
              <a:rPr kumimoji="1" lang="en" altLang="zh-CN" dirty="0">
                <a:latin typeface="Consolas" panose="020B0609020204030204" pitchFamily="49" charset="0"/>
                <a:ea typeface="微软雅黑" charset="-122"/>
                <a:cs typeface="Consolas" panose="020B0609020204030204" pitchFamily="49" charset="0"/>
              </a:rPr>
              <a:t>&gt;]</a:t>
            </a:r>
          </a:p>
        </p:txBody>
      </p:sp>
    </p:spTree>
    <p:extLst>
      <p:ext uri="{BB962C8B-B14F-4D97-AF65-F5344CB8AC3E}">
        <p14:creationId xmlns:p14="http://schemas.microsoft.com/office/powerpoint/2010/main" val="2487934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1ED0A-7110-F7F6-B713-69C68A5FFE8B}"/>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E8D5CED8-433E-E86C-61A4-87DFF85F6C4E}"/>
              </a:ext>
            </a:extLst>
          </p:cNvPr>
          <p:cNvSpPr>
            <a:spLocks noGrp="1"/>
          </p:cNvSpPr>
          <p:nvPr>
            <p:ph type="title"/>
          </p:nvPr>
        </p:nvSpPr>
        <p:spPr>
          <a:xfrm>
            <a:off x="166255" y="10283"/>
            <a:ext cx="10212779" cy="738893"/>
          </a:xfrm>
        </p:spPr>
        <p:txBody>
          <a:bodyPr/>
          <a:lstStyle/>
          <a:p>
            <a:r>
              <a:rPr lang="zh-CN" altLang="en-US" dirty="0"/>
              <a:t>实验结果</a:t>
            </a:r>
          </a:p>
        </p:txBody>
      </p:sp>
      <p:pic>
        <p:nvPicPr>
          <p:cNvPr id="3074" name="Picture 2" descr="图片">
            <a:extLst>
              <a:ext uri="{FF2B5EF4-FFF2-40B4-BE49-F238E27FC236}">
                <a16:creationId xmlns:a16="http://schemas.microsoft.com/office/drawing/2014/main" id="{26E3BEAD-D9F6-C4EE-AC60-6DF154B470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8193" y="1976061"/>
            <a:ext cx="8116748" cy="360709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6" name="文本框 5">
                <a:extLst>
                  <a:ext uri="{FF2B5EF4-FFF2-40B4-BE49-F238E27FC236}">
                    <a16:creationId xmlns:a16="http://schemas.microsoft.com/office/drawing/2014/main" id="{20926AF9-C9DB-5512-ED64-13197F736850}"/>
                  </a:ext>
                </a:extLst>
              </p:cNvPr>
              <p:cNvSpPr txBox="1"/>
              <p:nvPr/>
            </p:nvSpPr>
            <p:spPr>
              <a:xfrm>
                <a:off x="338560" y="1274848"/>
                <a:ext cx="5160197" cy="388761"/>
              </a:xfrm>
              <a:prstGeom prst="rect">
                <a:avLst/>
              </a:prstGeom>
              <a:noFill/>
            </p:spPr>
            <p:txBody>
              <a:bodyPr wrap="square">
                <a:spAutoFit/>
              </a:bodyPr>
              <a:lstStyle/>
              <a:p>
                <a:r>
                  <a:rPr lang="zh-CN" altLang="en-US" dirty="0"/>
                  <a:t>结论一：传统</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𝐿</m:t>
                        </m:r>
                      </m:e>
                      <m:sub>
                        <m:r>
                          <a:rPr lang="en-US" altLang="zh-CN" b="0" i="1" smtClean="0">
                            <a:latin typeface="Cambria Math" panose="02040503050406030204" pitchFamily="18" charset="0"/>
                          </a:rPr>
                          <m:t>𝐿𝐿𝑀</m:t>
                        </m:r>
                      </m:sub>
                    </m:sSub>
                  </m:oMath>
                </a14:m>
                <a:r>
                  <a:rPr lang="zh-CN" altLang="en-US" dirty="0"/>
                  <a:t>损失无法隐式优化</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𝐿</m:t>
                        </m:r>
                      </m:e>
                      <m:sub>
                        <m:r>
                          <a:rPr lang="en-US" altLang="zh-CN" b="0" i="1" smtClean="0">
                            <a:latin typeface="Cambria Math" panose="02040503050406030204" pitchFamily="18" charset="0"/>
                          </a:rPr>
                          <m:t>𝐽𝐸𝑃𝐴</m:t>
                        </m:r>
                      </m:sub>
                    </m:sSub>
                  </m:oMath>
                </a14:m>
                <a:r>
                  <a:rPr lang="zh-CN" altLang="en-US" dirty="0"/>
                  <a:t>损失</a:t>
                </a:r>
              </a:p>
            </p:txBody>
          </p:sp>
        </mc:Choice>
        <mc:Fallback>
          <p:sp>
            <p:nvSpPr>
              <p:cNvPr id="6" name="文本框 5">
                <a:extLst>
                  <a:ext uri="{FF2B5EF4-FFF2-40B4-BE49-F238E27FC236}">
                    <a16:creationId xmlns:a16="http://schemas.microsoft.com/office/drawing/2014/main" id="{20926AF9-C9DB-5512-ED64-13197F736850}"/>
                  </a:ext>
                </a:extLst>
              </p:cNvPr>
              <p:cNvSpPr txBox="1">
                <a:spLocks noRot="1" noChangeAspect="1" noMove="1" noResize="1" noEditPoints="1" noAdjustHandles="1" noChangeArrowheads="1" noChangeShapeType="1" noTextEdit="1"/>
              </p:cNvSpPr>
              <p:nvPr/>
            </p:nvSpPr>
            <p:spPr>
              <a:xfrm>
                <a:off x="338560" y="1274848"/>
                <a:ext cx="5160197" cy="388761"/>
              </a:xfrm>
              <a:prstGeom prst="rect">
                <a:avLst/>
              </a:prstGeom>
              <a:blipFill>
                <a:blip r:embed="rId4"/>
                <a:stretch>
                  <a:fillRect l="-983" t="-6250" b="-1875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210101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50A84-151A-4227-855D-45897DC5BE9E}"/>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DE37FB56-2741-64AA-4122-2C59DC00C203}"/>
              </a:ext>
            </a:extLst>
          </p:cNvPr>
          <p:cNvSpPr>
            <a:spLocks noGrp="1"/>
          </p:cNvSpPr>
          <p:nvPr>
            <p:ph type="title"/>
          </p:nvPr>
        </p:nvSpPr>
        <p:spPr/>
        <p:txBody>
          <a:bodyPr/>
          <a:lstStyle/>
          <a:p>
            <a:r>
              <a:rPr lang="zh-CN" altLang="en-US" dirty="0"/>
              <a:t>实验结果</a:t>
            </a:r>
          </a:p>
        </p:txBody>
      </p:sp>
      <p:sp>
        <p:nvSpPr>
          <p:cNvPr id="6" name="文本框 5">
            <a:extLst>
              <a:ext uri="{FF2B5EF4-FFF2-40B4-BE49-F238E27FC236}">
                <a16:creationId xmlns:a16="http://schemas.microsoft.com/office/drawing/2014/main" id="{465DC69D-F7AE-DA76-DEB8-0957D9C826DC}"/>
              </a:ext>
            </a:extLst>
          </p:cNvPr>
          <p:cNvSpPr txBox="1"/>
          <p:nvPr/>
        </p:nvSpPr>
        <p:spPr>
          <a:xfrm>
            <a:off x="338560" y="1274848"/>
            <a:ext cx="7390434" cy="369332"/>
          </a:xfrm>
          <a:prstGeom prst="rect">
            <a:avLst/>
          </a:prstGeom>
          <a:noFill/>
        </p:spPr>
        <p:txBody>
          <a:bodyPr wrap="square">
            <a:spAutoFit/>
          </a:bodyPr>
          <a:lstStyle/>
          <a:p>
            <a:r>
              <a:rPr lang="zh-CN" altLang="en-US" dirty="0"/>
              <a:t>结论二：</a:t>
            </a:r>
            <a:r>
              <a:rPr lang="en" altLang="zh-CN" dirty="0"/>
              <a:t>LLM-JEPA </a:t>
            </a:r>
            <a:r>
              <a:rPr lang="zh-CN" altLang="en-US" dirty="0"/>
              <a:t>能够提升微调效果</a:t>
            </a:r>
          </a:p>
        </p:txBody>
      </p:sp>
      <p:pic>
        <p:nvPicPr>
          <p:cNvPr id="4098" name="Picture 2" descr="图片">
            <a:extLst>
              <a:ext uri="{FF2B5EF4-FFF2-40B4-BE49-F238E27FC236}">
                <a16:creationId xmlns:a16="http://schemas.microsoft.com/office/drawing/2014/main" id="{777D0543-05B4-472F-4E38-10F94079B0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634" y="2180135"/>
            <a:ext cx="8513508" cy="3460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7783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7937D-6CBE-868A-1A74-3065A0B931E7}"/>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E08407D3-79B1-EA58-EE43-D76EE149E9DE}"/>
              </a:ext>
            </a:extLst>
          </p:cNvPr>
          <p:cNvSpPr>
            <a:spLocks noGrp="1"/>
          </p:cNvSpPr>
          <p:nvPr>
            <p:ph type="title"/>
          </p:nvPr>
        </p:nvSpPr>
        <p:spPr/>
        <p:txBody>
          <a:bodyPr/>
          <a:lstStyle/>
          <a:p>
            <a:r>
              <a:rPr lang="zh-CN" altLang="en-US" dirty="0"/>
              <a:t>实验结果</a:t>
            </a:r>
          </a:p>
        </p:txBody>
      </p:sp>
      <p:sp>
        <p:nvSpPr>
          <p:cNvPr id="6" name="文本框 5">
            <a:extLst>
              <a:ext uri="{FF2B5EF4-FFF2-40B4-BE49-F238E27FC236}">
                <a16:creationId xmlns:a16="http://schemas.microsoft.com/office/drawing/2014/main" id="{1ED6EF43-DBC1-9D1A-2896-0C2AB8F40985}"/>
              </a:ext>
            </a:extLst>
          </p:cNvPr>
          <p:cNvSpPr txBox="1"/>
          <p:nvPr/>
        </p:nvSpPr>
        <p:spPr>
          <a:xfrm>
            <a:off x="338560" y="1274848"/>
            <a:ext cx="7390434" cy="646331"/>
          </a:xfrm>
          <a:prstGeom prst="rect">
            <a:avLst/>
          </a:prstGeom>
          <a:noFill/>
        </p:spPr>
        <p:txBody>
          <a:bodyPr wrap="square">
            <a:spAutoFit/>
          </a:bodyPr>
          <a:lstStyle/>
          <a:p>
            <a:r>
              <a:rPr lang="zh-CN" altLang="en-US" dirty="0"/>
              <a:t>结论二：</a:t>
            </a:r>
            <a:r>
              <a:rPr lang="en" altLang="zh-CN" dirty="0"/>
              <a:t>LLM-JEPA </a:t>
            </a:r>
            <a:r>
              <a:rPr lang="zh-CN" altLang="en-US" dirty="0"/>
              <a:t>能够提升微调效果</a:t>
            </a:r>
            <a:br>
              <a:rPr lang="en-US" altLang="zh-CN" dirty="0"/>
            </a:br>
            <a:r>
              <a:rPr lang="zh-CN" altLang="en-US" dirty="0"/>
              <a:t>即使在不同的 </a:t>
            </a:r>
            <a:r>
              <a:rPr lang="en" altLang="zh-CN" dirty="0" err="1"/>
              <a:t>LoRA</a:t>
            </a:r>
            <a:r>
              <a:rPr lang="en" altLang="zh-CN" dirty="0"/>
              <a:t> </a:t>
            </a:r>
            <a:r>
              <a:rPr lang="zh-CN" altLang="en-US" dirty="0"/>
              <a:t>秩配置下，</a:t>
            </a:r>
            <a:r>
              <a:rPr lang="en" altLang="zh-CN" dirty="0"/>
              <a:t>LLM-JEPA </a:t>
            </a:r>
            <a:r>
              <a:rPr lang="zh-CN" altLang="en-US" dirty="0"/>
              <a:t>的性能优势依然稳固。</a:t>
            </a:r>
          </a:p>
        </p:txBody>
      </p:sp>
      <p:pic>
        <p:nvPicPr>
          <p:cNvPr id="5122" name="Picture 2" descr="图片">
            <a:extLst>
              <a:ext uri="{FF2B5EF4-FFF2-40B4-BE49-F238E27FC236}">
                <a16:creationId xmlns:a16="http://schemas.microsoft.com/office/drawing/2014/main" id="{F17301C6-81F5-F7E7-F0B8-A8B0A9CB0E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037" y="2092512"/>
            <a:ext cx="8626997" cy="4552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8316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2F40C-2330-67E0-75C2-B638A26CCE22}"/>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4B96952C-7326-C003-1A7E-FA153DACB15D}"/>
              </a:ext>
            </a:extLst>
          </p:cNvPr>
          <p:cNvSpPr>
            <a:spLocks noGrp="1"/>
          </p:cNvSpPr>
          <p:nvPr>
            <p:ph type="title"/>
          </p:nvPr>
        </p:nvSpPr>
        <p:spPr/>
        <p:txBody>
          <a:bodyPr/>
          <a:lstStyle/>
          <a:p>
            <a:r>
              <a:rPr lang="zh-CN" altLang="en-US" dirty="0"/>
              <a:t>实验结果</a:t>
            </a:r>
          </a:p>
        </p:txBody>
      </p:sp>
      <p:sp>
        <p:nvSpPr>
          <p:cNvPr id="6" name="文本框 5">
            <a:extLst>
              <a:ext uri="{FF2B5EF4-FFF2-40B4-BE49-F238E27FC236}">
                <a16:creationId xmlns:a16="http://schemas.microsoft.com/office/drawing/2014/main" id="{6E578455-A4C2-AA26-2692-53E41944D738}"/>
              </a:ext>
            </a:extLst>
          </p:cNvPr>
          <p:cNvSpPr txBox="1"/>
          <p:nvPr/>
        </p:nvSpPr>
        <p:spPr>
          <a:xfrm>
            <a:off x="315409" y="874372"/>
            <a:ext cx="8626997" cy="646331"/>
          </a:xfrm>
          <a:prstGeom prst="rect">
            <a:avLst/>
          </a:prstGeom>
          <a:noFill/>
        </p:spPr>
        <p:txBody>
          <a:bodyPr wrap="square">
            <a:spAutoFit/>
          </a:bodyPr>
          <a:lstStyle/>
          <a:p>
            <a:r>
              <a:rPr lang="zh-CN" altLang="en-US" dirty="0"/>
              <a:t>结论三：</a:t>
            </a:r>
            <a:r>
              <a:rPr lang="en" altLang="zh-CN" dirty="0"/>
              <a:t>LLM-JEPA </a:t>
            </a:r>
            <a:r>
              <a:rPr lang="zh-CN" altLang="en-US" dirty="0"/>
              <a:t>能够学习到从 </a:t>
            </a:r>
            <a:r>
              <a:rPr lang="en" altLang="zh-CN" dirty="0"/>
              <a:t>Text </a:t>
            </a:r>
            <a:r>
              <a:rPr lang="zh-CN" altLang="en-US" dirty="0"/>
              <a:t>编码到 </a:t>
            </a:r>
            <a:r>
              <a:rPr lang="en" altLang="zh-CN" dirty="0"/>
              <a:t>Code </a:t>
            </a:r>
            <a:r>
              <a:rPr lang="zh-CN" altLang="en-US" dirty="0"/>
              <a:t>编码之间的一个近似线性变换。</a:t>
            </a:r>
            <a:br>
              <a:rPr lang="en-US" altLang="zh-CN" dirty="0"/>
            </a:br>
            <a:endParaRPr lang="zh-CN" altLang="en-US" dirty="0"/>
          </a:p>
        </p:txBody>
      </p:sp>
      <p:pic>
        <p:nvPicPr>
          <p:cNvPr id="3" name="图片 2">
            <a:extLst>
              <a:ext uri="{FF2B5EF4-FFF2-40B4-BE49-F238E27FC236}">
                <a16:creationId xmlns:a16="http://schemas.microsoft.com/office/drawing/2014/main" id="{3824A746-DBDC-EDF9-637C-A2807D6E27B5}"/>
              </a:ext>
            </a:extLst>
          </p:cNvPr>
          <p:cNvPicPr>
            <a:picLocks noChangeAspect="1"/>
          </p:cNvPicPr>
          <p:nvPr/>
        </p:nvPicPr>
        <p:blipFill>
          <a:blip r:embed="rId3"/>
          <a:stretch>
            <a:fillRect/>
          </a:stretch>
        </p:blipFill>
        <p:spPr>
          <a:xfrm>
            <a:off x="2597612" y="4841374"/>
            <a:ext cx="6996776" cy="1590845"/>
          </a:xfrm>
          <a:prstGeom prst="rect">
            <a:avLst/>
          </a:prstGeom>
        </p:spPr>
      </p:pic>
      <p:grpSp>
        <p:nvGrpSpPr>
          <p:cNvPr id="9" name="组合 8">
            <a:extLst>
              <a:ext uri="{FF2B5EF4-FFF2-40B4-BE49-F238E27FC236}">
                <a16:creationId xmlns:a16="http://schemas.microsoft.com/office/drawing/2014/main" id="{BF74C0A8-5CA3-4855-3C6E-0A97CCBF4ECE}"/>
              </a:ext>
            </a:extLst>
          </p:cNvPr>
          <p:cNvGrpSpPr/>
          <p:nvPr/>
        </p:nvGrpSpPr>
        <p:grpSpPr>
          <a:xfrm>
            <a:off x="652850" y="1407926"/>
            <a:ext cx="10642975" cy="3189623"/>
            <a:chOff x="628136" y="1333786"/>
            <a:chExt cx="10642975" cy="3189623"/>
          </a:xfrm>
        </p:grpSpPr>
        <p:grpSp>
          <p:nvGrpSpPr>
            <p:cNvPr id="8" name="组合 7">
              <a:extLst>
                <a:ext uri="{FF2B5EF4-FFF2-40B4-BE49-F238E27FC236}">
                  <a16:creationId xmlns:a16="http://schemas.microsoft.com/office/drawing/2014/main" id="{32BE3AA4-17E5-9E5F-AED0-F4ADF89310F3}"/>
                </a:ext>
              </a:extLst>
            </p:cNvPr>
            <p:cNvGrpSpPr/>
            <p:nvPr/>
          </p:nvGrpSpPr>
          <p:grpSpPr>
            <a:xfrm>
              <a:off x="628136" y="1333786"/>
              <a:ext cx="10642975" cy="2180624"/>
              <a:chOff x="628136" y="1333786"/>
              <a:chExt cx="10642975" cy="2180624"/>
            </a:xfrm>
          </p:grpSpPr>
          <p:pic>
            <p:nvPicPr>
              <p:cNvPr id="4" name="图片 3">
                <a:extLst>
                  <a:ext uri="{FF2B5EF4-FFF2-40B4-BE49-F238E27FC236}">
                    <a16:creationId xmlns:a16="http://schemas.microsoft.com/office/drawing/2014/main" id="{1E52E817-3219-DEE2-5CE3-91EF9ED3C5B3}"/>
                  </a:ext>
                </a:extLst>
              </p:cNvPr>
              <p:cNvPicPr>
                <a:picLocks noChangeAspect="1"/>
              </p:cNvPicPr>
              <p:nvPr/>
            </p:nvPicPr>
            <p:blipFill>
              <a:blip r:embed="rId4"/>
              <a:stretch>
                <a:fillRect/>
              </a:stretch>
            </p:blipFill>
            <p:spPr>
              <a:xfrm>
                <a:off x="628136" y="1333786"/>
                <a:ext cx="5216610" cy="2154571"/>
              </a:xfrm>
              <a:prstGeom prst="rect">
                <a:avLst/>
              </a:prstGeom>
            </p:spPr>
          </p:pic>
          <p:pic>
            <p:nvPicPr>
              <p:cNvPr id="5" name="图片 4">
                <a:extLst>
                  <a:ext uri="{FF2B5EF4-FFF2-40B4-BE49-F238E27FC236}">
                    <a16:creationId xmlns:a16="http://schemas.microsoft.com/office/drawing/2014/main" id="{D4277988-9284-97BA-9C79-25CB6827797B}"/>
                  </a:ext>
                </a:extLst>
              </p:cNvPr>
              <p:cNvPicPr>
                <a:picLocks noChangeAspect="1"/>
              </p:cNvPicPr>
              <p:nvPr/>
            </p:nvPicPr>
            <p:blipFill>
              <a:blip r:embed="rId5"/>
              <a:stretch>
                <a:fillRect/>
              </a:stretch>
            </p:blipFill>
            <p:spPr>
              <a:xfrm>
                <a:off x="5939483" y="1333786"/>
                <a:ext cx="5331628" cy="2180624"/>
              </a:xfrm>
              <a:prstGeom prst="rect">
                <a:avLst/>
              </a:prstGeom>
            </p:spPr>
          </p:pic>
        </p:grpSp>
        <p:pic>
          <p:nvPicPr>
            <p:cNvPr id="7" name="图片 6">
              <a:extLst>
                <a:ext uri="{FF2B5EF4-FFF2-40B4-BE49-F238E27FC236}">
                  <a16:creationId xmlns:a16="http://schemas.microsoft.com/office/drawing/2014/main" id="{048D5DE7-7876-9185-A97B-1D9C6F342BFF}"/>
                </a:ext>
              </a:extLst>
            </p:cNvPr>
            <p:cNvPicPr>
              <a:picLocks noChangeAspect="1"/>
            </p:cNvPicPr>
            <p:nvPr/>
          </p:nvPicPr>
          <p:blipFill>
            <a:blip r:embed="rId6"/>
            <a:stretch>
              <a:fillRect/>
            </a:stretch>
          </p:blipFill>
          <p:spPr>
            <a:xfrm>
              <a:off x="2209800" y="3643090"/>
              <a:ext cx="7772400" cy="880319"/>
            </a:xfrm>
            <a:prstGeom prst="rect">
              <a:avLst/>
            </a:prstGeom>
          </p:spPr>
        </p:pic>
      </p:grpSp>
    </p:spTree>
    <p:extLst>
      <p:ext uri="{BB962C8B-B14F-4D97-AF65-F5344CB8AC3E}">
        <p14:creationId xmlns:p14="http://schemas.microsoft.com/office/powerpoint/2010/main" val="1099515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5E322-8017-6D54-2409-3241CE9E7BA6}"/>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3DEF638F-F91A-EA7A-97B0-CFFC9E41A8A3}"/>
              </a:ext>
            </a:extLst>
          </p:cNvPr>
          <p:cNvSpPr>
            <a:spLocks noGrp="1"/>
          </p:cNvSpPr>
          <p:nvPr>
            <p:ph type="title"/>
          </p:nvPr>
        </p:nvSpPr>
        <p:spPr/>
        <p:txBody>
          <a:bodyPr/>
          <a:lstStyle/>
          <a:p>
            <a:r>
              <a:rPr lang="zh-CN" altLang="en-US" dirty="0"/>
              <a:t>实验结果</a:t>
            </a:r>
          </a:p>
        </p:txBody>
      </p:sp>
      <p:sp>
        <p:nvSpPr>
          <p:cNvPr id="6" name="文本框 5">
            <a:extLst>
              <a:ext uri="{FF2B5EF4-FFF2-40B4-BE49-F238E27FC236}">
                <a16:creationId xmlns:a16="http://schemas.microsoft.com/office/drawing/2014/main" id="{A4281812-0B30-E775-608C-199597BEAA2A}"/>
              </a:ext>
            </a:extLst>
          </p:cNvPr>
          <p:cNvSpPr txBox="1"/>
          <p:nvPr/>
        </p:nvSpPr>
        <p:spPr>
          <a:xfrm>
            <a:off x="315409" y="874372"/>
            <a:ext cx="8626997" cy="369332"/>
          </a:xfrm>
          <a:prstGeom prst="rect">
            <a:avLst/>
          </a:prstGeom>
          <a:noFill/>
        </p:spPr>
        <p:txBody>
          <a:bodyPr wrap="square">
            <a:spAutoFit/>
          </a:bodyPr>
          <a:lstStyle/>
          <a:p>
            <a:r>
              <a:rPr lang="zh-CN" altLang="en-US" dirty="0"/>
              <a:t>结论四：</a:t>
            </a:r>
            <a:r>
              <a:rPr lang="en" altLang="zh-CN" dirty="0"/>
              <a:t>LLM-JEPA </a:t>
            </a:r>
            <a:r>
              <a:rPr lang="zh-CN" altLang="en-US" dirty="0"/>
              <a:t>同样能改进预训练过程</a:t>
            </a:r>
          </a:p>
        </p:txBody>
      </p:sp>
      <p:pic>
        <p:nvPicPr>
          <p:cNvPr id="7170" name="Picture 2" descr="图片">
            <a:extLst>
              <a:ext uri="{FF2B5EF4-FFF2-40B4-BE49-F238E27FC236}">
                <a16:creationId xmlns:a16="http://schemas.microsoft.com/office/drawing/2014/main" id="{16B4A1BC-CBFC-30D2-6101-875490F898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894" y="1847509"/>
            <a:ext cx="8109512" cy="164407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图片">
            <a:extLst>
              <a:ext uri="{FF2B5EF4-FFF2-40B4-BE49-F238E27FC236}">
                <a16:creationId xmlns:a16="http://schemas.microsoft.com/office/drawing/2014/main" id="{8449435B-72E8-A05F-F130-57E87B2F75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2895" y="4056886"/>
            <a:ext cx="8109512" cy="2673605"/>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D7F6A5F4-0564-8162-5B85-383075EC454F}"/>
              </a:ext>
            </a:extLst>
          </p:cNvPr>
          <p:cNvSpPr txBox="1"/>
          <p:nvPr/>
        </p:nvSpPr>
        <p:spPr>
          <a:xfrm>
            <a:off x="315409" y="1282203"/>
            <a:ext cx="9294471" cy="584775"/>
          </a:xfrm>
          <a:prstGeom prst="rect">
            <a:avLst/>
          </a:prstGeom>
          <a:noFill/>
        </p:spPr>
        <p:txBody>
          <a:bodyPr wrap="square" rtlCol="0">
            <a:spAutoFit/>
          </a:bodyPr>
          <a:lstStyle/>
          <a:p>
            <a:r>
              <a:rPr lang="zh-CN" altLang="en-US" sz="1600" dirty="0"/>
              <a:t>为了验证其在预训练阶段的有效性，研究团队在一个数据集上从零开始训练 </a:t>
            </a:r>
            <a:r>
              <a:rPr lang="en" altLang="zh-CN" sz="1600" dirty="0"/>
              <a:t>Llama-3.2-1B-Instruct</a:t>
            </a:r>
            <a:r>
              <a:rPr lang="zh-CN" altLang="en" sz="1600" dirty="0"/>
              <a:t>。</a:t>
            </a:r>
            <a:r>
              <a:rPr lang="zh-CN" altLang="en-US" sz="1600" dirty="0"/>
              <a:t>结果如表 </a:t>
            </a:r>
            <a:r>
              <a:rPr lang="en-US" altLang="zh-CN" sz="1600" dirty="0"/>
              <a:t>1 </a:t>
            </a:r>
            <a:r>
              <a:rPr lang="zh-CN" altLang="en-US" sz="1600" dirty="0"/>
              <a:t>所示，采用 </a:t>
            </a:r>
            <a:r>
              <a:rPr lang="en" altLang="zh-CN" sz="1600" dirty="0"/>
              <a:t>LLM-JEPA </a:t>
            </a:r>
            <a:r>
              <a:rPr lang="zh-CN" altLang="en-US" sz="1600" dirty="0"/>
              <a:t>的模型在学习表示的质量上显著优于传统方法。</a:t>
            </a:r>
            <a:endParaRPr kumimoji="1" lang="zh-CN" altLang="en-US" sz="1600" dirty="0">
              <a:latin typeface="微软雅黑" charset="-122"/>
              <a:ea typeface="微软雅黑" charset="-122"/>
            </a:endParaRPr>
          </a:p>
        </p:txBody>
      </p:sp>
      <p:sp>
        <p:nvSpPr>
          <p:cNvPr id="4" name="文本框 3">
            <a:extLst>
              <a:ext uri="{FF2B5EF4-FFF2-40B4-BE49-F238E27FC236}">
                <a16:creationId xmlns:a16="http://schemas.microsoft.com/office/drawing/2014/main" id="{3716D7C4-FD20-25AB-B987-029AEB3BCBF9}"/>
              </a:ext>
            </a:extLst>
          </p:cNvPr>
          <p:cNvSpPr txBox="1"/>
          <p:nvPr/>
        </p:nvSpPr>
        <p:spPr>
          <a:xfrm>
            <a:off x="315408" y="3452150"/>
            <a:ext cx="8776986" cy="584775"/>
          </a:xfrm>
          <a:prstGeom prst="rect">
            <a:avLst/>
          </a:prstGeom>
          <a:noFill/>
        </p:spPr>
        <p:txBody>
          <a:bodyPr wrap="square" rtlCol="0">
            <a:spAutoFit/>
          </a:bodyPr>
          <a:lstStyle/>
          <a:p>
            <a:r>
              <a:rPr lang="zh-CN" altLang="en-US" sz="1600" dirty="0"/>
              <a:t>在另一项对释义数据集的预训练实验中，使用 </a:t>
            </a:r>
            <a:r>
              <a:rPr lang="en" altLang="zh-CN" sz="1600" dirty="0"/>
              <a:t>JEPA </a:t>
            </a:r>
            <a:r>
              <a:rPr lang="zh-CN" altLang="en-US" sz="1600" dirty="0"/>
              <a:t>预训练过的模型，在下游情感分类任务上进行微调时，也表现出更强的性能</a:t>
            </a:r>
            <a:endParaRPr kumimoji="1" lang="zh-CN" altLang="en-US" sz="1600" dirty="0">
              <a:latin typeface="微软雅黑" charset="-122"/>
              <a:ea typeface="微软雅黑" charset="-122"/>
            </a:endParaRPr>
          </a:p>
        </p:txBody>
      </p:sp>
    </p:spTree>
    <p:extLst>
      <p:ext uri="{BB962C8B-B14F-4D97-AF65-F5344CB8AC3E}">
        <p14:creationId xmlns:p14="http://schemas.microsoft.com/office/powerpoint/2010/main" val="1847685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04711-96EE-63B8-8753-EE40CCEC0544}"/>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3E871FD8-9FC7-8C0F-02F9-397B150BAD26}"/>
              </a:ext>
            </a:extLst>
          </p:cNvPr>
          <p:cNvSpPr>
            <a:spLocks noGrp="1"/>
          </p:cNvSpPr>
          <p:nvPr>
            <p:ph type="title"/>
          </p:nvPr>
        </p:nvSpPr>
        <p:spPr/>
        <p:txBody>
          <a:bodyPr/>
          <a:lstStyle/>
          <a:p>
            <a:r>
              <a:rPr lang="zh-CN" altLang="en-US" dirty="0"/>
              <a:t>实验结果</a:t>
            </a:r>
          </a:p>
        </p:txBody>
      </p:sp>
      <p:sp>
        <p:nvSpPr>
          <p:cNvPr id="6" name="文本框 5">
            <a:extLst>
              <a:ext uri="{FF2B5EF4-FFF2-40B4-BE49-F238E27FC236}">
                <a16:creationId xmlns:a16="http://schemas.microsoft.com/office/drawing/2014/main" id="{C47BD705-05E7-4A4C-8CD7-439A074A4E12}"/>
              </a:ext>
            </a:extLst>
          </p:cNvPr>
          <p:cNvSpPr txBox="1"/>
          <p:nvPr/>
        </p:nvSpPr>
        <p:spPr>
          <a:xfrm>
            <a:off x="315409" y="874372"/>
            <a:ext cx="8626997" cy="646331"/>
          </a:xfrm>
          <a:prstGeom prst="rect">
            <a:avLst/>
          </a:prstGeom>
          <a:noFill/>
        </p:spPr>
        <p:txBody>
          <a:bodyPr wrap="square">
            <a:spAutoFit/>
          </a:bodyPr>
          <a:lstStyle/>
          <a:p>
            <a:r>
              <a:rPr lang="zh-CN" altLang="en-US" dirty="0"/>
              <a:t>结论五：经过 </a:t>
            </a:r>
            <a:r>
              <a:rPr lang="en" altLang="zh-CN" dirty="0"/>
              <a:t>JEPA </a:t>
            </a:r>
            <a:r>
              <a:rPr lang="zh-CN" altLang="en-US" dirty="0"/>
              <a:t>预训练后，模型在遵循提示进行文本生成时，其原有的生成能力并未受到损害。</a:t>
            </a:r>
          </a:p>
        </p:txBody>
      </p:sp>
      <p:pic>
        <p:nvPicPr>
          <p:cNvPr id="8194" name="Picture 2" descr="图片">
            <a:extLst>
              <a:ext uri="{FF2B5EF4-FFF2-40B4-BE49-F238E27FC236}">
                <a16:creationId xmlns:a16="http://schemas.microsoft.com/office/drawing/2014/main" id="{69A3E89D-8C4A-B840-C341-4354577B10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5863" y="1589628"/>
            <a:ext cx="7576012" cy="4784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7569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E358E-FC1F-92D8-8ABB-79C533055339}"/>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188E1918-A21F-EA3C-03BA-A0A25ACB0AB4}"/>
              </a:ext>
            </a:extLst>
          </p:cNvPr>
          <p:cNvSpPr>
            <a:spLocks noGrp="1"/>
          </p:cNvSpPr>
          <p:nvPr>
            <p:ph type="title"/>
          </p:nvPr>
        </p:nvSpPr>
        <p:spPr/>
        <p:txBody>
          <a:bodyPr/>
          <a:lstStyle/>
          <a:p>
            <a:r>
              <a:rPr lang="en-US" altLang="zh-CN" dirty="0"/>
              <a:t>Limitation</a:t>
            </a:r>
            <a:endParaRPr lang="zh-CN" altLang="en-US" dirty="0"/>
          </a:p>
        </p:txBody>
      </p:sp>
      <p:sp>
        <p:nvSpPr>
          <p:cNvPr id="6" name="文本框 5">
            <a:extLst>
              <a:ext uri="{FF2B5EF4-FFF2-40B4-BE49-F238E27FC236}">
                <a16:creationId xmlns:a16="http://schemas.microsoft.com/office/drawing/2014/main" id="{56D37C5D-FE22-4BE7-18FE-B21C008C634F}"/>
              </a:ext>
            </a:extLst>
          </p:cNvPr>
          <p:cNvSpPr txBox="1"/>
          <p:nvPr/>
        </p:nvSpPr>
        <p:spPr>
          <a:xfrm>
            <a:off x="292259" y="1001693"/>
            <a:ext cx="9083234" cy="881075"/>
          </a:xfrm>
          <a:prstGeom prst="rect">
            <a:avLst/>
          </a:prstGeom>
          <a:noFill/>
        </p:spPr>
        <p:txBody>
          <a:bodyPr wrap="square">
            <a:spAutoFit/>
          </a:bodyPr>
          <a:lstStyle/>
          <a:p>
            <a:pPr marL="342900" indent="-342900">
              <a:lnSpc>
                <a:spcPct val="150000"/>
              </a:lnSpc>
              <a:buFont typeface="+mj-lt"/>
              <a:buAutoNum type="arabicPeriod"/>
            </a:pPr>
            <a:r>
              <a:rPr lang="zh-CN" altLang="en-US" dirty="0"/>
              <a:t>训练过程中为获取多视角表示而导致的三倍计算开销（训练时需要额外跑两遍前向）。</a:t>
            </a:r>
            <a:endParaRPr lang="en-US" altLang="zh-CN" dirty="0"/>
          </a:p>
          <a:p>
            <a:pPr marL="342900" indent="-342900">
              <a:lnSpc>
                <a:spcPct val="150000"/>
              </a:lnSpc>
              <a:buFont typeface="+mj-lt"/>
              <a:buAutoNum type="arabicPeriod"/>
            </a:pPr>
            <a:r>
              <a:rPr lang="zh-CN" altLang="en-US" dirty="0"/>
              <a:t>该方法严重依赖“配对数据” ，导致其泛化性不足</a:t>
            </a:r>
          </a:p>
        </p:txBody>
      </p:sp>
    </p:spTree>
    <p:extLst>
      <p:ext uri="{BB962C8B-B14F-4D97-AF65-F5344CB8AC3E}">
        <p14:creationId xmlns:p14="http://schemas.microsoft.com/office/powerpoint/2010/main" val="34420224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zU0YWEzMWFlYjdjMzFkMjU1NjcwOGVmNjE5OTVlOWY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charset="-122"/>
            <a:ea typeface="微软雅黑" charset="-122"/>
          </a:defRPr>
        </a:defPPr>
      </a:lstStyle>
    </a:spDef>
    <a:txDef>
      <a:spPr>
        <a:noFill/>
      </a:spPr>
      <a:bodyPr wrap="none" rtlCol="0">
        <a:spAutoFit/>
      </a:bodyPr>
      <a:lstStyle>
        <a:defPPr>
          <a:defRPr dirty="0">
            <a:latin typeface="微软雅黑" charset="-122"/>
            <a:ea typeface="微软雅黑"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665</TotalTime>
  <Words>2141</Words>
  <Application>Microsoft Macintosh PowerPoint</Application>
  <PresentationFormat>宽屏</PresentationFormat>
  <Paragraphs>163</Paragraphs>
  <Slides>16</Slides>
  <Notes>16</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16</vt:i4>
      </vt:variant>
    </vt:vector>
  </HeadingPairs>
  <TitlesOfParts>
    <vt:vector size="26" baseType="lpstr">
      <vt:lpstr>等线</vt:lpstr>
      <vt:lpstr>宋体</vt:lpstr>
      <vt:lpstr>微软雅黑</vt:lpstr>
      <vt:lpstr>Arial</vt:lpstr>
      <vt:lpstr>Calibri</vt:lpstr>
      <vt:lpstr>Cambria Math</vt:lpstr>
      <vt:lpstr>Consolas</vt:lpstr>
      <vt:lpstr>Times New Roman</vt:lpstr>
      <vt:lpstr>Wingdings</vt:lpstr>
      <vt:lpstr>Office 主题​​</vt:lpstr>
      <vt:lpstr>LLM-JEPA: Large Language Models Meet  Joint Embedding Predictive Architectures</vt:lpstr>
      <vt:lpstr>Motivation</vt:lpstr>
      <vt:lpstr>Contribution</vt:lpstr>
      <vt:lpstr>I-JEPA（Image-based）</vt:lpstr>
      <vt:lpstr>I-JEPA比较</vt:lpstr>
      <vt:lpstr>V-JEPA（Video-based）</vt:lpstr>
      <vt:lpstr>LLM-JEPA</vt:lpstr>
      <vt:lpstr>LLM-JEPA</vt:lpstr>
      <vt:lpstr>LLM-JEPA</vt:lpstr>
      <vt:lpstr>实验结果</vt:lpstr>
      <vt:lpstr>实验结果</vt:lpstr>
      <vt:lpstr>实验结果</vt:lpstr>
      <vt:lpstr>实验结果</vt:lpstr>
      <vt:lpstr>实验结果</vt:lpstr>
      <vt:lpstr>实验结果</vt:lpstr>
      <vt:lpstr>Limitation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sheng yan</cp:lastModifiedBy>
  <cp:revision>177</cp:revision>
  <dcterms:created xsi:type="dcterms:W3CDTF">2025-09-25T10:23:16Z</dcterms:created>
  <dcterms:modified xsi:type="dcterms:W3CDTF">2025-10-09T10:47:36Z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2052-6.3.0.8471</vt:lpwstr>
  </property>
  <property fmtid="{D5CDD505-2E9C-101B-9397-08002B2CF9AE}" pid="3" name="ICV">
    <vt:lpwstr>473E7A3983C7B5836E3A7D65427186A8_43</vt:lpwstr>
  </property>
</Properties>
</file>