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1" r:id="rId2"/>
  </p:sldMasterIdLst>
  <p:notesMasterIdLst>
    <p:notesMasterId r:id="rId12"/>
  </p:notesMasterIdLst>
  <p:sldIdLst>
    <p:sldId id="326" r:id="rId3"/>
    <p:sldId id="349" r:id="rId4"/>
    <p:sldId id="350" r:id="rId5"/>
    <p:sldId id="351" r:id="rId6"/>
    <p:sldId id="353" r:id="rId7"/>
    <p:sldId id="355" r:id="rId8"/>
    <p:sldId id="352" r:id="rId9"/>
    <p:sldId id="356" r:id="rId10"/>
    <p:sldId id="354"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dmin" initials="a" lastIdx="1" clrIdx="6"/>
  <p:cmAuthor id="1" name="金宝 陈" initials="金宝" lastIdx="2" clrIdx="0"/>
  <p:cmAuthor id="2" name="伯尧 丁" initials="伯尧" lastIdx="1" clrIdx="1"/>
  <p:cmAuthor id="3" name="伯尧" initials="伯尧" lastIdx="1" clrIdx="2"/>
  <p:cmAuthor id="4" name="张昱" initials="yu" lastIdx="19" clrIdx="3"/>
  <p:cmAuthor id="5" name="shuo liu" initials="sl" lastIdx="4" clrIdx="4"/>
  <p:cmAuthor id="6" name="扬 季" initials="扬季"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AD2"/>
    <a:srgbClr val="D4E8D3"/>
    <a:srgbClr val="C284BD"/>
    <a:srgbClr val="F8CBAD"/>
    <a:srgbClr val="8FA9DA"/>
    <a:srgbClr val="DAE3F3"/>
    <a:srgbClr val="49B7A0"/>
    <a:srgbClr val="0000FF"/>
    <a:srgbClr val="0070C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7" autoAdjust="0"/>
    <p:restoredTop sz="95256" autoAdjust="0"/>
  </p:normalViewPr>
  <p:slideViewPr>
    <p:cSldViewPr snapToGrid="0">
      <p:cViewPr varScale="1">
        <p:scale>
          <a:sx n="93" d="100"/>
          <a:sy n="93" d="100"/>
        </p:scale>
        <p:origin x="114" y="195"/>
      </p:cViewPr>
      <p:guideLst/>
    </p:cSldViewPr>
  </p:slideViewPr>
  <p:notesTextViewPr>
    <p:cViewPr>
      <p:scale>
        <a:sx n="3" d="2"/>
        <a:sy n="3" d="2"/>
      </p:scale>
      <p:origin x="0" y="0"/>
    </p:cViewPr>
  </p:notesTextViewPr>
  <p:sorterViewPr>
    <p:cViewPr>
      <p:scale>
        <a:sx n="100" d="100"/>
        <a:sy n="100" d="100"/>
      </p:scale>
      <p:origin x="0" y="-272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D07E4-5D68-4B7F-A722-60E841C9157D}" type="datetimeFigureOut">
              <a:rPr lang="zh-CN" altLang="en-US" smtClean="0"/>
              <a:t>2025/9/25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86C54-E433-40A3-AB15-65C634352AC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7886C54-E433-40A3-AB15-65C634352AC1}"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userDrawn="1"/>
        </p:nvGrpSpPr>
        <p:grpSpPr>
          <a:xfrm>
            <a:off x="2324028" y="2391132"/>
            <a:ext cx="1980000" cy="2160000"/>
            <a:chOff x="806121" y="2244419"/>
            <a:chExt cx="2095094" cy="2369160"/>
          </a:xfrm>
        </p:grpSpPr>
        <p:sp>
          <p:nvSpPr>
            <p:cNvPr id="18" name="图形 11"/>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userDrawn="1"/>
          </p:nvGrpSpPr>
          <p:grpSpPr>
            <a:xfrm>
              <a:off x="1386392" y="2856393"/>
              <a:ext cx="934550" cy="1217733"/>
              <a:chOff x="2246666" y="3479316"/>
              <a:chExt cx="934550" cy="1217733"/>
            </a:xfrm>
          </p:grpSpPr>
          <p:sp>
            <p:nvSpPr>
              <p:cNvPr id="20" name="文本框 19"/>
              <p:cNvSpPr txBox="1"/>
              <p:nvPr userDrawn="1"/>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userDrawn="1"/>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8" name="平行四边形 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606530"/>
            <a:chOff x="644126" y="141402"/>
            <a:chExt cx="9910991" cy="606530"/>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userDrawn="1"/>
          </p:nvSpPr>
          <p:spPr>
            <a:xfrm>
              <a:off x="2973989" y="148419"/>
              <a:ext cx="2914143" cy="59951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1" name="文本占位符 30"/>
          <p:cNvSpPr>
            <a:spLocks noGrp="1"/>
          </p:cNvSpPr>
          <p:nvPr>
            <p:ph type="body" sz="quarter" idx="14" hasCustomPrompt="1"/>
          </p:nvPr>
        </p:nvSpPr>
        <p:spPr>
          <a:xfrm>
            <a:off x="2978344" y="154126"/>
            <a:ext cx="2636403" cy="599513"/>
          </a:xfrm>
        </p:spPr>
        <p:txBody>
          <a:bodyPr anchor="ctr">
            <a:normAutofit/>
          </a:bodyPr>
          <a:lstStyle>
            <a:lvl1pPr marL="0" indent="0" algn="ctr">
              <a:buFont typeface="Arial" panose="020B0604020202020204" pitchFamily="34" charset="0"/>
              <a:buNone/>
              <a:defRPr lang="zh-CN" altLang="en-US" sz="2300" kern="1200" dirty="0">
                <a:solidFill>
                  <a:schemeClr val="lt1"/>
                </a:solidFill>
                <a:latin typeface="+mn-lt"/>
                <a:ea typeface="+mn-ea"/>
                <a:cs typeface="+mn-cs"/>
              </a:defRPr>
            </a:lvl1pPr>
          </a:lstStyle>
          <a:p>
            <a:pPr lvl="0"/>
            <a:r>
              <a:rPr lang="zh-CN" altLang="en-US" sz="2300" kern="1200" dirty="0">
                <a:solidFill>
                  <a:schemeClr val="lt1"/>
                </a:solidFill>
                <a:latin typeface="+mn-lt"/>
                <a:ea typeface="+mn-ea"/>
                <a:cs typeface="+mn-cs"/>
              </a:rPr>
              <a:t>流程</a:t>
            </a:r>
            <a:r>
              <a:rPr lang="en-US" altLang="zh-CN" sz="2300" kern="1200" dirty="0">
                <a:solidFill>
                  <a:schemeClr val="lt1"/>
                </a:solidFill>
                <a:latin typeface="+mn-lt"/>
                <a:ea typeface="+mn-ea"/>
                <a:cs typeface="+mn-cs"/>
              </a:rPr>
              <a:t>2</a:t>
            </a:r>
            <a:endParaRPr lang="zh-CN" altLang="en-US" dirty="0"/>
          </a:p>
        </p:txBody>
      </p:sp>
      <p:sp>
        <p:nvSpPr>
          <p:cNvPr id="33" name="内容占位符 32"/>
          <p:cNvSpPr>
            <a:spLocks noGrp="1"/>
          </p:cNvSpPr>
          <p:nvPr>
            <p:ph sz="quarter" idx="15" hasCustomPrompt="1"/>
          </p:nvPr>
        </p:nvSpPr>
        <p:spPr>
          <a:xfrm>
            <a:off x="5721534" y="2294009"/>
            <a:ext cx="2642210" cy="578250"/>
          </a:xfrm>
        </p:spPr>
        <p:txBody>
          <a:bodyPr anchor="ctr">
            <a:normAutofit/>
          </a:bodyPr>
          <a:lstStyle>
            <a:lvl1pPr marL="0" indent="0" algn="ctr">
              <a:buNone/>
              <a:defRPr lang="zh-CN" altLang="en-US" sz="2300" kern="1200" dirty="0">
                <a:solidFill>
                  <a:schemeClr val="lt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zh-CN" altLang="en-US" dirty="0"/>
              <a:t>流程</a:t>
            </a:r>
            <a:r>
              <a:rPr lang="en-US" altLang="zh-CN" dirty="0"/>
              <a:t>3</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34"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35"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6"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4"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userDrawn="1"/>
        </p:nvGrpSpPr>
        <p:grpSpPr>
          <a:xfrm>
            <a:off x="2324028" y="2391132"/>
            <a:ext cx="1980000" cy="2160000"/>
            <a:chOff x="806121" y="2244419"/>
            <a:chExt cx="2095094" cy="2369160"/>
          </a:xfrm>
        </p:grpSpPr>
        <p:sp>
          <p:nvSpPr>
            <p:cNvPr id="18" name="图形 11"/>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userDrawn="1"/>
          </p:nvGrpSpPr>
          <p:grpSpPr>
            <a:xfrm>
              <a:off x="1386392" y="2856393"/>
              <a:ext cx="934550" cy="1217733"/>
              <a:chOff x="2246666" y="3479316"/>
              <a:chExt cx="934550" cy="1217733"/>
            </a:xfrm>
          </p:grpSpPr>
          <p:sp>
            <p:nvSpPr>
              <p:cNvPr id="20" name="文本框 19"/>
              <p:cNvSpPr txBox="1"/>
              <p:nvPr userDrawn="1"/>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userDrawn="1"/>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8" name="平行四边形 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606530"/>
            <a:chOff x="644126" y="141402"/>
            <a:chExt cx="9910991" cy="606530"/>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userDrawn="1"/>
          </p:nvSpPr>
          <p:spPr>
            <a:xfrm>
              <a:off x="2973989" y="148419"/>
              <a:ext cx="2914143" cy="59951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1" name="文本占位符 30"/>
          <p:cNvSpPr>
            <a:spLocks noGrp="1"/>
          </p:cNvSpPr>
          <p:nvPr>
            <p:ph type="body" sz="quarter" idx="14" hasCustomPrompt="1"/>
          </p:nvPr>
        </p:nvSpPr>
        <p:spPr>
          <a:xfrm>
            <a:off x="2978344" y="154126"/>
            <a:ext cx="2636403" cy="599513"/>
          </a:xfrm>
        </p:spPr>
        <p:txBody>
          <a:bodyPr anchor="ctr">
            <a:normAutofit/>
          </a:bodyPr>
          <a:lstStyle>
            <a:lvl1pPr marL="0" indent="0" algn="ctr">
              <a:buFont typeface="Arial" panose="020B0604020202020204" pitchFamily="34" charset="0"/>
              <a:buNone/>
              <a:defRPr lang="zh-CN" altLang="en-US" sz="2300" kern="1200" dirty="0">
                <a:solidFill>
                  <a:schemeClr val="lt1"/>
                </a:solidFill>
                <a:latin typeface="+mn-lt"/>
                <a:ea typeface="+mn-ea"/>
                <a:cs typeface="+mn-cs"/>
              </a:defRPr>
            </a:lvl1pPr>
          </a:lstStyle>
          <a:p>
            <a:pPr lvl="0"/>
            <a:r>
              <a:rPr lang="zh-CN" altLang="en-US" sz="2300" kern="1200" dirty="0">
                <a:solidFill>
                  <a:schemeClr val="lt1"/>
                </a:solidFill>
                <a:latin typeface="+mn-lt"/>
                <a:ea typeface="+mn-ea"/>
                <a:cs typeface="+mn-cs"/>
              </a:rPr>
              <a:t>流程</a:t>
            </a:r>
            <a:r>
              <a:rPr lang="en-US" altLang="zh-CN" sz="2300" kern="1200" dirty="0">
                <a:solidFill>
                  <a:schemeClr val="lt1"/>
                </a:solidFill>
                <a:latin typeface="+mn-lt"/>
                <a:ea typeface="+mn-ea"/>
                <a:cs typeface="+mn-cs"/>
              </a:rPr>
              <a:t>2</a:t>
            </a:r>
            <a:endParaRPr lang="zh-CN" altLang="en-US" dirty="0"/>
          </a:p>
        </p:txBody>
      </p:sp>
      <p:sp>
        <p:nvSpPr>
          <p:cNvPr id="33" name="内容占位符 32"/>
          <p:cNvSpPr>
            <a:spLocks noGrp="1"/>
          </p:cNvSpPr>
          <p:nvPr>
            <p:ph sz="quarter" idx="15" hasCustomPrompt="1"/>
          </p:nvPr>
        </p:nvSpPr>
        <p:spPr>
          <a:xfrm>
            <a:off x="5721534" y="2294009"/>
            <a:ext cx="2642210" cy="578250"/>
          </a:xfrm>
        </p:spPr>
        <p:txBody>
          <a:bodyPr anchor="ctr">
            <a:normAutofit/>
          </a:bodyPr>
          <a:lstStyle>
            <a:lvl1pPr marL="0" indent="0" algn="ctr">
              <a:buNone/>
              <a:defRPr lang="zh-CN" altLang="en-US" sz="2300" kern="1200" dirty="0">
                <a:solidFill>
                  <a:schemeClr val="lt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zh-CN" altLang="en-US" dirty="0"/>
              <a:t>流程</a:t>
            </a:r>
            <a:r>
              <a:rPr lang="en-US" altLang="zh-CN" dirty="0"/>
              <a:t>3</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34"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35"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6"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4" name="内容占位符 6"/>
          <p:cNvSpPr>
            <a:spLocks noGrp="1"/>
          </p:cNvSpPr>
          <p:nvPr>
            <p:ph sz="quarter" idx="11"/>
          </p:nvPr>
        </p:nvSpPr>
        <p:spPr>
          <a:xfrm>
            <a:off x="479291" y="802764"/>
            <a:ext cx="11136976" cy="5553587"/>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marL="800100" indent="-358775"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158875" indent="-27813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437005"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1795780" indent="-228600" algn="l" defTabSz="898525"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CN"/>
              <a:t>MegaKernel</a:t>
            </a:r>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hyperlink" Target="mailto:yuzhang@ustc.edu.c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2619" y="390208"/>
            <a:ext cx="3506728" cy="587376"/>
          </a:xfrm>
          <a:prstGeom prst="rect">
            <a:avLst/>
          </a:prstGeom>
        </p:spPr>
      </p:pic>
      <p:grpSp>
        <p:nvGrpSpPr>
          <p:cNvPr id="6" name="组合 5"/>
          <p:cNvGrpSpPr/>
          <p:nvPr/>
        </p:nvGrpSpPr>
        <p:grpSpPr>
          <a:xfrm>
            <a:off x="1860867" y="1564068"/>
            <a:ext cx="8470265" cy="963930"/>
            <a:chOff x="631309" y="1723634"/>
            <a:chExt cx="7153910" cy="964245"/>
          </a:xfrm>
        </p:grpSpPr>
        <p:cxnSp>
          <p:nvCxnSpPr>
            <p:cNvPr id="7" name="直接连接符 6"/>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9" name="组合 8"/>
          <p:cNvGrpSpPr/>
          <p:nvPr/>
        </p:nvGrpSpPr>
        <p:grpSpPr>
          <a:xfrm>
            <a:off x="3862145" y="3640025"/>
            <a:ext cx="4280487" cy="617743"/>
            <a:chOff x="1091964" y="3852036"/>
            <a:chExt cx="2465007" cy="380486"/>
          </a:xfrm>
        </p:grpSpPr>
        <p:sp>
          <p:nvSpPr>
            <p:cNvPr id="10" name="矩形: 圆角 14"/>
            <p:cNvSpPr/>
            <p:nvPr/>
          </p:nvSpPr>
          <p:spPr>
            <a:xfrm>
              <a:off x="1347891"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zh-CN" altLang="en-US" sz="2400" b="1" dirty="0">
                  <a:cs typeface="+mn-ea"/>
                  <a:sym typeface="+mn-lt"/>
                </a:rPr>
                <a:t>杨哲骏</a:t>
              </a:r>
            </a:p>
          </p:txBody>
        </p:sp>
        <p:sp>
          <p:nvSpPr>
            <p:cNvPr id="11" name="矩形: 圆角 13"/>
            <p:cNvSpPr/>
            <p:nvPr/>
          </p:nvSpPr>
          <p:spPr>
            <a:xfrm>
              <a:off x="1091964" y="3852036"/>
              <a:ext cx="770042"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a:solidFill>
                    <a:schemeClr val="bg1"/>
                  </a:solidFill>
                  <a:cs typeface="+mn-ea"/>
                  <a:sym typeface="+mn-lt"/>
                </a:rPr>
                <a:t>报告人</a:t>
              </a:r>
              <a:endParaRPr lang="en-US" sz="2400">
                <a:solidFill>
                  <a:schemeClr val="bg1"/>
                </a:solidFill>
                <a:cs typeface="+mn-ea"/>
                <a:sym typeface="+mn-lt"/>
              </a:endParaRPr>
            </a:p>
          </p:txBody>
        </p:sp>
      </p:grpSp>
      <p:grpSp>
        <p:nvGrpSpPr>
          <p:cNvPr id="12" name="组合 11"/>
          <p:cNvGrpSpPr/>
          <p:nvPr/>
        </p:nvGrpSpPr>
        <p:grpSpPr>
          <a:xfrm>
            <a:off x="3500679" y="4459152"/>
            <a:ext cx="5190641" cy="630942"/>
            <a:chOff x="2765844" y="4271933"/>
            <a:chExt cx="1391877" cy="1033127"/>
          </a:xfrm>
        </p:grpSpPr>
        <p:sp>
          <p:nvSpPr>
            <p:cNvPr id="13" name="文本框 12"/>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a:solidFill>
                  <a:schemeClr val="tx2"/>
                </a:solidFill>
                <a:cs typeface="+mn-ea"/>
                <a:sym typeface="+mn-lt"/>
              </a:endParaRPr>
            </a:p>
          </p:txBody>
        </p:sp>
        <p:sp>
          <p:nvSpPr>
            <p:cNvPr id="14" name="文本框 13"/>
            <p:cNvSpPr txBox="1"/>
            <p:nvPr/>
          </p:nvSpPr>
          <p:spPr>
            <a:xfrm flipH="1">
              <a:off x="2765844" y="4271933"/>
              <a:ext cx="1355039" cy="1033127"/>
            </a:xfrm>
            <a:prstGeom prst="rect">
              <a:avLst/>
            </a:prstGeom>
            <a:noFill/>
          </p:spPr>
          <p:txBody>
            <a:bodyPr wrap="square" lIns="0" tIns="0" rIns="0" bIns="0" rtlCol="0" anchor="ctr">
              <a:spAutoFit/>
            </a:bodyPr>
            <a:lstStyle/>
            <a:p>
              <a:pPr algn="ctr" defTabSz="914400" eaLnBrk="1" fontAlgn="auto" hangingPunct="1">
                <a:spcBef>
                  <a:spcPts val="0"/>
                </a:spcBef>
                <a:spcAft>
                  <a:spcPts val="600"/>
                </a:spcAft>
              </a:pPr>
              <a:r>
                <a:rPr lang="zh-CN" altLang="en-US">
                  <a:cs typeface="+mn-ea"/>
                  <a:sym typeface="+mn-lt"/>
                </a:rPr>
                <a:t>张昱课题组</a:t>
              </a:r>
              <a:r>
                <a:rPr lang="en-US" altLang="zh-CN">
                  <a:cs typeface="+mn-ea"/>
                  <a:sym typeface="+mn-lt"/>
                </a:rPr>
                <a:t>(</a:t>
              </a:r>
              <a:r>
                <a:rPr lang="en-US" altLang="zh-CN">
                  <a:cs typeface="+mn-ea"/>
                  <a:sym typeface="+mn-lt"/>
                  <a:hlinkClick r:id="rId4"/>
                </a:rPr>
                <a:t>yuzhang@ustc.edu.cn</a:t>
              </a:r>
              <a:r>
                <a:rPr lang="en-US" altLang="zh-CN">
                  <a:cs typeface="+mn-ea"/>
                  <a:sym typeface="+mn-lt"/>
                </a:rPr>
                <a:t>)</a:t>
              </a:r>
            </a:p>
            <a:p>
              <a:pPr algn="ctr" defTabSz="914400">
                <a:spcAft>
                  <a:spcPts val="600"/>
                </a:spcAft>
              </a:pPr>
              <a:r>
                <a:rPr lang="zh-CN" altLang="en-US"/>
                <a:t>中国科学技术大学  计算机科学与技术学院</a:t>
              </a:r>
              <a:endParaRPr lang="en-US" altLang="zh-CN"/>
            </a:p>
          </p:txBody>
        </p:sp>
      </p:grpSp>
      <p:cxnSp>
        <p:nvCxnSpPr>
          <p:cNvPr id="15" name="直接连接符 14"/>
          <p:cNvCxnSpPr/>
          <p:nvPr/>
        </p:nvCxnSpPr>
        <p:spPr bwMode="auto">
          <a:xfrm flipV="1">
            <a:off x="1860883"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16" name="文本框 15"/>
          <p:cNvSpPr txBox="1"/>
          <p:nvPr/>
        </p:nvSpPr>
        <p:spPr>
          <a:xfrm flipH="1">
            <a:off x="4466855" y="5312547"/>
            <a:ext cx="2953485" cy="276860"/>
          </a:xfrm>
          <a:prstGeom prst="rect">
            <a:avLst/>
          </a:prstGeom>
          <a:noFill/>
        </p:spPr>
        <p:txBody>
          <a:bodyPr wrap="square" lIns="0" tIns="0" rIns="0" bIns="0" rtlCol="0" anchor="ctr">
            <a:spAutoFit/>
          </a:bodyPr>
          <a:lstStyle/>
          <a:p>
            <a:pPr algn="ctr" defTabSz="914400" eaLnBrk="1" fontAlgn="auto" hangingPunct="1">
              <a:spcBef>
                <a:spcPts val="0"/>
              </a:spcBef>
              <a:spcAft>
                <a:spcPts val="600"/>
              </a:spcAft>
            </a:pPr>
            <a:r>
              <a:rPr lang="en-US" altLang="zh-CN" dirty="0">
                <a:cs typeface="+mn-ea"/>
                <a:sym typeface="+mn-lt"/>
              </a:rPr>
              <a:t>2025 </a:t>
            </a:r>
            <a:r>
              <a:rPr lang="zh-CN" altLang="en-US" dirty="0">
                <a:cs typeface="+mn-ea"/>
                <a:sym typeface="+mn-lt"/>
              </a:rPr>
              <a:t>年</a:t>
            </a:r>
            <a:r>
              <a:rPr lang="en-US" altLang="zh-CN" dirty="0">
                <a:cs typeface="+mn-ea"/>
                <a:sym typeface="+mn-lt"/>
              </a:rPr>
              <a:t> 9 </a:t>
            </a:r>
            <a:r>
              <a:rPr lang="zh-CN" altLang="en-US" dirty="0">
                <a:cs typeface="+mn-ea"/>
                <a:sym typeface="+mn-lt"/>
              </a:rPr>
              <a:t>月</a:t>
            </a:r>
            <a:r>
              <a:rPr lang="en-US" altLang="zh-CN" dirty="0">
                <a:cs typeface="+mn-ea"/>
                <a:sym typeface="+mn-lt"/>
              </a:rPr>
              <a:t> 26 </a:t>
            </a:r>
            <a:r>
              <a:rPr lang="zh-CN" altLang="en-US" dirty="0">
                <a:cs typeface="+mn-ea"/>
                <a:sym typeface="+mn-lt"/>
              </a:rPr>
              <a:t>日</a:t>
            </a:r>
          </a:p>
        </p:txBody>
      </p:sp>
      <p:sp>
        <p:nvSpPr>
          <p:cNvPr id="17" name="网络方向"/>
          <p:cNvSpPr txBox="1">
            <a:spLocks noChangeArrowheads="1"/>
          </p:cNvSpPr>
          <p:nvPr/>
        </p:nvSpPr>
        <p:spPr bwMode="auto">
          <a:xfrm>
            <a:off x="700403" y="390558"/>
            <a:ext cx="2519999" cy="338455"/>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anose="020B0604030504040204" pitchFamily="34" charset="0"/>
                <a:ea typeface="宋体" panose="02010600030101010101" pitchFamily="2" charset="-122"/>
              </a:defRPr>
            </a:lvl1pPr>
            <a:lvl2pPr marL="742950" indent="-285750" eaLnBrk="0" hangingPunct="0">
              <a:defRPr sz="2000" b="1">
                <a:solidFill>
                  <a:schemeClr val="tx1"/>
                </a:solidFill>
                <a:latin typeface="Tahoma" panose="020B0604030504040204" pitchFamily="34" charset="0"/>
                <a:ea typeface="宋体" panose="02010600030101010101" pitchFamily="2" charset="-122"/>
              </a:defRPr>
            </a:lvl2pPr>
            <a:lvl3pPr marL="1143000" indent="-228600" eaLnBrk="0" hangingPunct="0">
              <a:defRPr sz="2000" b="1">
                <a:solidFill>
                  <a:schemeClr val="tx1"/>
                </a:solidFill>
                <a:latin typeface="Tahoma" panose="020B0604030504040204" pitchFamily="34" charset="0"/>
                <a:ea typeface="宋体" panose="02010600030101010101" pitchFamily="2" charset="-122"/>
              </a:defRPr>
            </a:lvl3pPr>
            <a:lvl4pPr marL="1600200" indent="-228600" eaLnBrk="0" hangingPunct="0">
              <a:defRPr sz="2000" b="1">
                <a:solidFill>
                  <a:schemeClr val="tx1"/>
                </a:solidFill>
                <a:latin typeface="Tahoma" panose="020B0604030504040204" pitchFamily="34" charset="0"/>
                <a:ea typeface="宋体" panose="02010600030101010101" pitchFamily="2" charset="-122"/>
              </a:defRPr>
            </a:lvl4pPr>
            <a:lvl5pPr marL="2057400" indent="-228600" eaLnBrk="0" hangingPunct="0">
              <a:defRPr sz="2000" b="1">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zh-CN" altLang="en-US" sz="2200" i="0" u="none" strike="noStrike" kern="1200" cap="none" normalizeH="0" baseline="0" noProof="0">
                <a:ln>
                  <a:noFill/>
                </a:ln>
                <a:uLnTx/>
                <a:uFillTx/>
                <a:latin typeface="+mn-lt"/>
                <a:ea typeface="+mn-ea"/>
                <a:cs typeface="+mn-ea"/>
                <a:sym typeface="+mn-lt"/>
              </a:rPr>
              <a:t>阅读组会</a:t>
            </a:r>
            <a:endParaRPr lang="en-US" altLang="zh-CN" sz="2800" kern="2400">
              <a:latin typeface="+mn-ea"/>
            </a:endParaRPr>
          </a:p>
        </p:txBody>
      </p:sp>
      <p:cxnSp>
        <p:nvCxnSpPr>
          <p:cNvPr id="18" name="直接连接符 17"/>
          <p:cNvCxnSpPr/>
          <p:nvPr/>
        </p:nvCxnSpPr>
        <p:spPr bwMode="auto">
          <a:xfrm flipV="1">
            <a:off x="700402" y="777240"/>
            <a:ext cx="2520000" cy="4762"/>
          </a:xfrm>
          <a:prstGeom prst="line">
            <a:avLst/>
          </a:prstGeom>
          <a:noFill/>
          <a:ln w="9525" cap="flat" cmpd="sng" algn="ctr">
            <a:solidFill>
              <a:schemeClr val="tx2"/>
            </a:solidFill>
            <a:prstDash val="solid"/>
            <a:round/>
            <a:headEnd type="none" w="med" len="med"/>
            <a:tailEnd type="none" w="med" len="med"/>
          </a:ln>
          <a:effectLst/>
        </p:spPr>
      </p:cxnSp>
      <p:sp>
        <p:nvSpPr>
          <p:cNvPr id="5" name="文本框 4"/>
          <p:cNvSpPr txBox="1"/>
          <p:nvPr/>
        </p:nvSpPr>
        <p:spPr>
          <a:xfrm>
            <a:off x="1860867" y="1585023"/>
            <a:ext cx="8470265" cy="830997"/>
          </a:xfrm>
          <a:prstGeom prst="rect">
            <a:avLst/>
          </a:prstGeom>
          <a:noFill/>
        </p:spPr>
        <p:txBody>
          <a:bodyPr wrap="square" rtlCol="0">
            <a:spAutoFit/>
          </a:bodyPr>
          <a:lstStyle/>
          <a:p>
            <a:pPr algn="ctr"/>
            <a:r>
              <a:rPr lang="en-US" altLang="zh-CN" sz="2400" b="1" dirty="0">
                <a:latin typeface="+mj-ea"/>
                <a:ea typeface="+mj-ea"/>
              </a:rPr>
              <a:t>Mirage: A Multi-Level </a:t>
            </a:r>
            <a:r>
              <a:rPr lang="en-US" altLang="zh-CN" sz="2400" b="1" dirty="0" err="1">
                <a:latin typeface="+mj-ea"/>
                <a:ea typeface="+mj-ea"/>
              </a:rPr>
              <a:t>Superoptimizer</a:t>
            </a:r>
            <a:endParaRPr lang="en-US" altLang="zh-CN" sz="2400" b="1" dirty="0">
              <a:latin typeface="+mj-ea"/>
              <a:ea typeface="+mj-ea"/>
            </a:endParaRPr>
          </a:p>
          <a:p>
            <a:pPr algn="ctr"/>
            <a:r>
              <a:rPr lang="en-US" altLang="zh-CN" sz="2400" b="1" dirty="0">
                <a:latin typeface="+mj-ea"/>
                <a:ea typeface="+mj-ea"/>
              </a:rPr>
              <a:t>for Tensor Programs</a:t>
            </a:r>
            <a:endParaRPr lang="zh-CN" altLang="en-US" sz="2400" b="1" dirty="0">
              <a:latin typeface="+mj-ea"/>
              <a:ea typeface="+mj-ea"/>
            </a:endParaRPr>
          </a:p>
        </p:txBody>
      </p:sp>
      <p:sp>
        <p:nvSpPr>
          <p:cNvPr id="20" name="文本框 19"/>
          <p:cNvSpPr txBox="1"/>
          <p:nvPr/>
        </p:nvSpPr>
        <p:spPr>
          <a:xfrm>
            <a:off x="701040" y="774700"/>
            <a:ext cx="2519045" cy="368300"/>
          </a:xfrm>
          <a:prstGeom prst="rect">
            <a:avLst/>
          </a:prstGeom>
          <a:noFill/>
        </p:spPr>
        <p:txBody>
          <a:bodyPr wrap="square" rtlCol="0">
            <a:spAutoFit/>
          </a:bodyPr>
          <a:lstStyle/>
          <a:p>
            <a:pPr algn="ctr"/>
            <a:endParaRPr lang="en-US" altLang="zh-CN" b="1" dirty="0"/>
          </a:p>
        </p:txBody>
      </p:sp>
      <p:pic>
        <p:nvPicPr>
          <p:cNvPr id="23" name="图片 22">
            <a:extLst>
              <a:ext uri="{FF2B5EF4-FFF2-40B4-BE49-F238E27FC236}">
                <a16:creationId xmlns:a16="http://schemas.microsoft.com/office/drawing/2014/main" id="{F34AD33D-9053-2FBB-F898-3A9D5609FE14}"/>
              </a:ext>
            </a:extLst>
          </p:cNvPr>
          <p:cNvPicPr>
            <a:picLocks noChangeAspect="1"/>
          </p:cNvPicPr>
          <p:nvPr/>
        </p:nvPicPr>
        <p:blipFill>
          <a:blip r:embed="rId5"/>
          <a:stretch>
            <a:fillRect/>
          </a:stretch>
        </p:blipFill>
        <p:spPr>
          <a:xfrm>
            <a:off x="3309790" y="2571953"/>
            <a:ext cx="5381287" cy="10149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0E05A-A92D-1EA4-EFD0-132CD4E105EB}"/>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B1491C4D-E00C-B712-BEFF-DFDA446DBD0F}"/>
              </a:ext>
            </a:extLst>
          </p:cNvPr>
          <p:cNvSpPr>
            <a:spLocks noGrp="1"/>
          </p:cNvSpPr>
          <p:nvPr>
            <p:ph type="body" sz="quarter" idx="10"/>
          </p:nvPr>
        </p:nvSpPr>
        <p:spPr/>
        <p:txBody>
          <a:bodyPr/>
          <a:lstStyle/>
          <a:p>
            <a:r>
              <a:rPr lang="en-US" altLang="zh-CN"/>
              <a:t>Background</a:t>
            </a:r>
          </a:p>
        </p:txBody>
      </p:sp>
      <p:sp>
        <p:nvSpPr>
          <p:cNvPr id="4" name="页脚占位符 3">
            <a:extLst>
              <a:ext uri="{FF2B5EF4-FFF2-40B4-BE49-F238E27FC236}">
                <a16:creationId xmlns:a16="http://schemas.microsoft.com/office/drawing/2014/main" id="{61FCB166-E5D2-6ADC-8ABB-8FFA0B91B23E}"/>
              </a:ext>
            </a:extLst>
          </p:cNvPr>
          <p:cNvSpPr>
            <a:spLocks noGrp="1"/>
          </p:cNvSpPr>
          <p:nvPr>
            <p:ph type="ftr" sz="quarter" idx="3"/>
          </p:nvPr>
        </p:nvSpPr>
        <p:spPr/>
        <p:txBody>
          <a:bodyPr/>
          <a:lstStyle/>
          <a:p>
            <a:r>
              <a:rPr lang="en-US" altLang="zh-CN" dirty="0"/>
              <a:t>Mirage</a:t>
            </a:r>
            <a:endParaRPr lang="zh-CN" altLang="en-US" dirty="0"/>
          </a:p>
        </p:txBody>
      </p:sp>
      <p:sp>
        <p:nvSpPr>
          <p:cNvPr id="6" name="内容占位符 5">
            <a:extLst>
              <a:ext uri="{FF2B5EF4-FFF2-40B4-BE49-F238E27FC236}">
                <a16:creationId xmlns:a16="http://schemas.microsoft.com/office/drawing/2014/main" id="{DBE8C293-A297-340D-7861-FAECA675E9E9}"/>
              </a:ext>
            </a:extLst>
          </p:cNvPr>
          <p:cNvSpPr>
            <a:spLocks noGrp="1"/>
          </p:cNvSpPr>
          <p:nvPr>
            <p:ph sz="quarter" idx="11"/>
          </p:nvPr>
        </p:nvSpPr>
        <p:spPr>
          <a:xfrm>
            <a:off x="479291" y="802764"/>
            <a:ext cx="5927119" cy="5553587"/>
          </a:xfrm>
        </p:spPr>
        <p:txBody>
          <a:bodyPr>
            <a:normAutofit fontScale="85000" lnSpcReduction="20000"/>
          </a:bodyPr>
          <a:lstStyle/>
          <a:p>
            <a:r>
              <a:rPr lang="zh-CN" altLang="zh-CN" dirty="0"/>
              <a:t>深度神经网络</a:t>
            </a:r>
            <a:r>
              <a:rPr lang="zh-CN" altLang="en-US" dirty="0"/>
              <a:t>用张量程序表示</a:t>
            </a:r>
            <a:endParaRPr lang="en-US" altLang="zh-CN" dirty="0"/>
          </a:p>
          <a:p>
            <a:r>
              <a:rPr lang="zh-CN" altLang="en-US" dirty="0"/>
              <a:t>现有对张量程序的自动优化方法</a:t>
            </a:r>
            <a:endParaRPr lang="en-US" altLang="zh-CN" dirty="0"/>
          </a:p>
          <a:p>
            <a:pPr lvl="1"/>
            <a:r>
              <a:rPr lang="zh-CN" altLang="en-US" dirty="0"/>
              <a:t>优化调度，算法不变（</a:t>
            </a:r>
            <a:r>
              <a:rPr lang="en-US" altLang="zh-CN" dirty="0"/>
              <a:t>TVM </a:t>
            </a:r>
            <a:r>
              <a:rPr lang="zh-CN" altLang="zh-CN" dirty="0"/>
              <a:t>和</a:t>
            </a:r>
            <a:r>
              <a:rPr lang="en-US" altLang="zh-CN" dirty="0"/>
              <a:t> </a:t>
            </a:r>
            <a:r>
              <a:rPr lang="en-US" altLang="zh-CN" dirty="0" err="1"/>
              <a:t>Ansor</a:t>
            </a:r>
            <a:r>
              <a:rPr lang="zh-CN" altLang="en-US" dirty="0"/>
              <a:t>）。</a:t>
            </a:r>
            <a:endParaRPr lang="en-US" altLang="zh-CN" dirty="0"/>
          </a:p>
          <a:p>
            <a:pPr lvl="2"/>
            <a:r>
              <a:rPr lang="zh-CN" altLang="en-US" dirty="0"/>
              <a:t>错过数学上等价的算法的优化机会</a:t>
            </a:r>
            <a:endParaRPr lang="en-US" altLang="zh-CN" dirty="0"/>
          </a:p>
          <a:p>
            <a:pPr lvl="1"/>
            <a:r>
              <a:rPr lang="zh-CN" altLang="en-US" dirty="0"/>
              <a:t>考虑代数变换，在数学等价的不同算法中搜索</a:t>
            </a:r>
            <a:endParaRPr lang="en-US" altLang="zh-CN" dirty="0"/>
          </a:p>
          <a:p>
            <a:pPr lvl="2"/>
            <a:r>
              <a:rPr lang="zh-CN" altLang="en-US" dirty="0"/>
              <a:t>需要手工指定算子实现</a:t>
            </a:r>
            <a:endParaRPr lang="en-US" altLang="zh-CN" dirty="0"/>
          </a:p>
          <a:p>
            <a:r>
              <a:rPr lang="en-US" altLang="zh-CN" dirty="0"/>
              <a:t>Mirage </a:t>
            </a:r>
            <a:r>
              <a:rPr lang="zh-CN" altLang="en-US" dirty="0"/>
              <a:t>的方法</a:t>
            </a:r>
            <a:endParaRPr lang="en-US" altLang="zh-CN" dirty="0"/>
          </a:p>
          <a:p>
            <a:pPr lvl="1"/>
            <a:r>
              <a:rPr lang="zh-CN" altLang="en-US" dirty="0"/>
              <a:t>将输入程序拆分为满足特定条件的片段</a:t>
            </a:r>
            <a:endParaRPr lang="en-US" altLang="zh-CN" dirty="0"/>
          </a:p>
          <a:p>
            <a:pPr lvl="1"/>
            <a:r>
              <a:rPr lang="zh-CN" altLang="en-US" dirty="0"/>
              <a:t>枚举生成新程序，并用</a:t>
            </a:r>
            <a:r>
              <a:rPr lang="zh-CN" altLang="en-US" b="1" dirty="0"/>
              <a:t>抽象表达式</a:t>
            </a:r>
            <a:r>
              <a:rPr lang="zh-CN" altLang="en-US" dirty="0"/>
              <a:t>进行剪枝，从而得到数学等价的更优的程序</a:t>
            </a:r>
            <a:endParaRPr lang="en-US" altLang="zh-CN" dirty="0"/>
          </a:p>
          <a:p>
            <a:pPr lvl="1"/>
            <a:r>
              <a:rPr lang="zh-CN" altLang="en-US" dirty="0"/>
              <a:t>通过</a:t>
            </a:r>
            <a:r>
              <a:rPr lang="zh-CN" altLang="zh-CN" b="1" dirty="0"/>
              <a:t>随机测试</a:t>
            </a:r>
            <a:r>
              <a:rPr lang="zh-CN" altLang="en-US" dirty="0"/>
              <a:t>验证生成的程序的正确性</a:t>
            </a:r>
            <a:endParaRPr lang="en-US" altLang="zh-CN" dirty="0"/>
          </a:p>
          <a:p>
            <a:pPr lvl="1"/>
            <a:r>
              <a:rPr lang="zh-CN" altLang="en-US" dirty="0"/>
              <a:t>考虑</a:t>
            </a:r>
            <a:r>
              <a:rPr lang="zh-CN" altLang="zh-CN" dirty="0"/>
              <a:t>张量布局、算子执行顺序</a:t>
            </a:r>
            <a:r>
              <a:rPr lang="zh-CN" altLang="en-US" dirty="0"/>
              <a:t>、</a:t>
            </a:r>
            <a:r>
              <a:rPr lang="zh-CN" altLang="zh-CN" dirty="0"/>
              <a:t>内存分配</a:t>
            </a:r>
            <a:r>
              <a:rPr lang="zh-CN" altLang="en-US" dirty="0"/>
              <a:t>进行优化</a:t>
            </a:r>
            <a:endParaRPr lang="en-US" altLang="zh-CN" dirty="0"/>
          </a:p>
        </p:txBody>
      </p:sp>
      <p:pic>
        <p:nvPicPr>
          <p:cNvPr id="7" name="图片 6">
            <a:extLst>
              <a:ext uri="{FF2B5EF4-FFF2-40B4-BE49-F238E27FC236}">
                <a16:creationId xmlns:a16="http://schemas.microsoft.com/office/drawing/2014/main" id="{B5035CBA-5CE8-A00B-BAD9-BEB9CDE62449}"/>
              </a:ext>
            </a:extLst>
          </p:cNvPr>
          <p:cNvPicPr>
            <a:picLocks noChangeAspect="1"/>
          </p:cNvPicPr>
          <p:nvPr/>
        </p:nvPicPr>
        <p:blipFill>
          <a:blip r:embed="rId2"/>
          <a:stretch>
            <a:fillRect/>
          </a:stretch>
        </p:blipFill>
        <p:spPr>
          <a:xfrm>
            <a:off x="6905683" y="1110496"/>
            <a:ext cx="4330778" cy="4637007"/>
          </a:xfrm>
          <a:prstGeom prst="rect">
            <a:avLst/>
          </a:prstGeom>
        </p:spPr>
      </p:pic>
    </p:spTree>
    <p:extLst>
      <p:ext uri="{BB962C8B-B14F-4D97-AF65-F5344CB8AC3E}">
        <p14:creationId xmlns:p14="http://schemas.microsoft.com/office/powerpoint/2010/main" val="226991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7E8C-DBF0-C646-BA5E-ABBA4FBBA414}"/>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1433F239-4B62-9B17-E726-E619B281AE8F}"/>
              </a:ext>
            </a:extLst>
          </p:cNvPr>
          <p:cNvSpPr>
            <a:spLocks noGrp="1"/>
          </p:cNvSpPr>
          <p:nvPr>
            <p:ph type="body" sz="quarter" idx="10"/>
          </p:nvPr>
        </p:nvSpPr>
        <p:spPr/>
        <p:txBody>
          <a:bodyPr/>
          <a:lstStyle/>
          <a:p>
            <a:r>
              <a:rPr lang="zh-CN" altLang="en-US" dirty="0"/>
              <a:t>多级图表示</a:t>
            </a:r>
            <a:endParaRPr lang="en-US" altLang="zh-CN" dirty="0"/>
          </a:p>
        </p:txBody>
      </p:sp>
      <p:sp>
        <p:nvSpPr>
          <p:cNvPr id="4" name="页脚占位符 3">
            <a:extLst>
              <a:ext uri="{FF2B5EF4-FFF2-40B4-BE49-F238E27FC236}">
                <a16:creationId xmlns:a16="http://schemas.microsoft.com/office/drawing/2014/main" id="{3D19080B-1BF9-2ECF-1210-6381043FC9B1}"/>
              </a:ext>
            </a:extLst>
          </p:cNvPr>
          <p:cNvSpPr>
            <a:spLocks noGrp="1"/>
          </p:cNvSpPr>
          <p:nvPr>
            <p:ph type="ftr" sz="quarter" idx="3"/>
          </p:nvPr>
        </p:nvSpPr>
        <p:spPr/>
        <p:txBody>
          <a:bodyPr/>
          <a:lstStyle/>
          <a:p>
            <a:r>
              <a:rPr lang="en-GB" altLang="zh-CN" dirty="0"/>
              <a:t>Mirage</a:t>
            </a:r>
            <a:endParaRPr lang="zh-CN" altLang="en-US" dirty="0"/>
          </a:p>
        </p:txBody>
      </p:sp>
      <p:sp>
        <p:nvSpPr>
          <p:cNvPr id="6" name="内容占位符 5">
            <a:extLst>
              <a:ext uri="{FF2B5EF4-FFF2-40B4-BE49-F238E27FC236}">
                <a16:creationId xmlns:a16="http://schemas.microsoft.com/office/drawing/2014/main" id="{B2E0B344-DEA8-D87D-9768-A834DF356577}"/>
              </a:ext>
            </a:extLst>
          </p:cNvPr>
          <p:cNvSpPr>
            <a:spLocks noGrp="1"/>
          </p:cNvSpPr>
          <p:nvPr>
            <p:ph sz="quarter" idx="11"/>
          </p:nvPr>
        </p:nvSpPr>
        <p:spPr>
          <a:xfrm>
            <a:off x="479290" y="802765"/>
            <a:ext cx="6173951" cy="5766330"/>
          </a:xfrm>
        </p:spPr>
        <p:txBody>
          <a:bodyPr>
            <a:normAutofit fontScale="70000" lnSpcReduction="20000"/>
          </a:bodyPr>
          <a:lstStyle/>
          <a:p>
            <a:r>
              <a:rPr lang="en-US" altLang="zh-CN" dirty="0"/>
              <a:t>GPU </a:t>
            </a:r>
            <a:r>
              <a:rPr lang="zh-CN" altLang="en-US" dirty="0"/>
              <a:t>层次结构</a:t>
            </a:r>
            <a:endParaRPr lang="en-US" altLang="zh-CN" dirty="0"/>
          </a:p>
          <a:p>
            <a:pPr lvl="1"/>
            <a:r>
              <a:rPr lang="zh-CN" altLang="en-US" dirty="0"/>
              <a:t>以 </a:t>
            </a:r>
            <a:r>
              <a:rPr lang="en-US" altLang="zh-CN" dirty="0"/>
              <a:t>kernel </a:t>
            </a:r>
            <a:r>
              <a:rPr lang="zh-CN" altLang="en-US" dirty="0"/>
              <a:t>组织，并以单程序多数据方式在多核同时执行</a:t>
            </a:r>
            <a:endParaRPr lang="en-US" altLang="zh-CN" dirty="0"/>
          </a:p>
          <a:p>
            <a:pPr lvl="1"/>
            <a:r>
              <a:rPr lang="zh-CN" altLang="en-US" dirty="0"/>
              <a:t>内核包含一个线程块网格，每个线程块在一个 </a:t>
            </a:r>
            <a:r>
              <a:rPr lang="en-US" altLang="zh-CN" dirty="0"/>
              <a:t>SM </a:t>
            </a:r>
            <a:r>
              <a:rPr lang="zh-CN" altLang="en-US" dirty="0"/>
              <a:t>上执行，并包含多个线程，每个线程有一组寄存器</a:t>
            </a:r>
            <a:endParaRPr lang="en-US" altLang="zh-CN" dirty="0"/>
          </a:p>
          <a:p>
            <a:pPr lvl="1"/>
            <a:r>
              <a:rPr lang="zh-CN" altLang="en-US" dirty="0"/>
              <a:t>同一个线程块内线程可以访问 </a:t>
            </a:r>
            <a:r>
              <a:rPr lang="en-US" altLang="zh-CN" dirty="0"/>
              <a:t>shared memory </a:t>
            </a:r>
            <a:r>
              <a:rPr lang="zh-CN" altLang="en-US" dirty="0"/>
              <a:t>并将计算结果保存在 </a:t>
            </a:r>
            <a:r>
              <a:rPr lang="en-US" altLang="zh-CN" dirty="0"/>
              <a:t>global memory</a:t>
            </a:r>
          </a:p>
          <a:p>
            <a:r>
              <a:rPr lang="zh-CN" altLang="en-US" dirty="0"/>
              <a:t>多级图表示 </a:t>
            </a:r>
            <a:r>
              <a:rPr lang="en-US" altLang="zh-CN" dirty="0"/>
              <a:t>(µGraph)</a:t>
            </a:r>
          </a:p>
          <a:p>
            <a:pPr lvl="1"/>
            <a:r>
              <a:rPr lang="zh-CN" altLang="en-US" dirty="0"/>
              <a:t>每个张量程序对应一个</a:t>
            </a:r>
            <a:r>
              <a:rPr lang="zh-CN" altLang="en-US" b="1" dirty="0"/>
              <a:t>内核图</a:t>
            </a:r>
            <a:r>
              <a:rPr lang="zh-CN" altLang="en-US" dirty="0"/>
              <a:t>，其中节点是内核，边是内核共享的张量，张量保存在设备内存中</a:t>
            </a:r>
            <a:endParaRPr lang="en-US" altLang="zh-CN" dirty="0"/>
          </a:p>
          <a:p>
            <a:pPr lvl="1"/>
            <a:r>
              <a:rPr lang="zh-CN" altLang="en-US" b="1" dirty="0"/>
              <a:t>线程块图</a:t>
            </a:r>
            <a:r>
              <a:rPr lang="zh-CN" altLang="en-US" dirty="0"/>
              <a:t>指定和线程块关联的计算，并将中间张量保存在共享内存中，如果张量大小超过共享内存容量，那么将计算拆成多个线程块图</a:t>
            </a:r>
            <a:endParaRPr lang="en-US" altLang="zh-CN" dirty="0"/>
          </a:p>
          <a:p>
            <a:pPr lvl="1"/>
            <a:r>
              <a:rPr lang="zh-CN" altLang="en-US" dirty="0"/>
              <a:t>线程块图包含一个 </a:t>
            </a:r>
            <a:r>
              <a:rPr lang="en-US" altLang="zh-CN" dirty="0" err="1"/>
              <a:t>imap</a:t>
            </a:r>
            <a:r>
              <a:rPr lang="zh-CN" altLang="en-US" dirty="0"/>
              <a:t>，指定输入张量如何被</a:t>
            </a:r>
            <a:r>
              <a:rPr lang="zh-CN" altLang="en-US" b="1" dirty="0"/>
              <a:t>划分为子张量</a:t>
            </a:r>
            <a:r>
              <a:rPr lang="zh-CN" altLang="en-US" dirty="0"/>
              <a:t>分配给各个线程块，还包含一个 </a:t>
            </a:r>
            <a:r>
              <a:rPr lang="en-US" altLang="zh-CN" dirty="0" err="1"/>
              <a:t>omap</a:t>
            </a:r>
            <a:r>
              <a:rPr lang="zh-CN" altLang="en-US" dirty="0"/>
              <a:t>，指定所有线程块的输出如何</a:t>
            </a:r>
            <a:r>
              <a:rPr lang="zh-CN" altLang="en-US" b="1" dirty="0"/>
              <a:t>拼接</a:t>
            </a:r>
            <a:r>
              <a:rPr lang="zh-CN" altLang="en-US" dirty="0"/>
              <a:t>以构建内核算子的最终输出</a:t>
            </a:r>
            <a:endParaRPr lang="en-US" altLang="zh-CN" dirty="0"/>
          </a:p>
          <a:p>
            <a:pPr lvl="1"/>
            <a:r>
              <a:rPr lang="zh-CN" altLang="zh-CN" dirty="0"/>
              <a:t>为了使</a:t>
            </a:r>
            <a:r>
              <a:rPr lang="en-US" altLang="zh-CN" dirty="0"/>
              <a:t> global memory </a:t>
            </a:r>
            <a:r>
              <a:rPr lang="zh-CN" altLang="zh-CN" dirty="0"/>
              <a:t>的数据加载与计算重叠，线程块图可以包含</a:t>
            </a:r>
            <a:r>
              <a:rPr lang="zh-CN" altLang="zh-CN" b="1" dirty="0"/>
              <a:t>循环体</a:t>
            </a:r>
            <a:endParaRPr lang="en-US" altLang="zh-CN" dirty="0"/>
          </a:p>
        </p:txBody>
      </p:sp>
      <p:pic>
        <p:nvPicPr>
          <p:cNvPr id="7" name="图片 6" descr="图片包含 表格&#10;&#10;AI 生成的内容可能不正确。">
            <a:extLst>
              <a:ext uri="{FF2B5EF4-FFF2-40B4-BE49-F238E27FC236}">
                <a16:creationId xmlns:a16="http://schemas.microsoft.com/office/drawing/2014/main" id="{2DB1A969-6FFD-3FFD-EF39-E629855C0553}"/>
              </a:ext>
            </a:extLst>
          </p:cNvPr>
          <p:cNvPicPr>
            <a:picLocks noChangeAspect="1"/>
          </p:cNvPicPr>
          <p:nvPr/>
        </p:nvPicPr>
        <p:blipFill>
          <a:blip r:embed="rId2"/>
          <a:stretch>
            <a:fillRect/>
          </a:stretch>
        </p:blipFill>
        <p:spPr>
          <a:xfrm>
            <a:off x="6907512" y="487985"/>
            <a:ext cx="4042848" cy="2296499"/>
          </a:xfrm>
          <a:prstGeom prst="rect">
            <a:avLst/>
          </a:prstGeom>
        </p:spPr>
      </p:pic>
      <p:pic>
        <p:nvPicPr>
          <p:cNvPr id="8" name="图片 7">
            <a:extLst>
              <a:ext uri="{FF2B5EF4-FFF2-40B4-BE49-F238E27FC236}">
                <a16:creationId xmlns:a16="http://schemas.microsoft.com/office/drawing/2014/main" id="{1FC42567-0108-48CC-1969-59BE3B446974}"/>
              </a:ext>
            </a:extLst>
          </p:cNvPr>
          <p:cNvPicPr>
            <a:picLocks noChangeAspect="1"/>
          </p:cNvPicPr>
          <p:nvPr/>
        </p:nvPicPr>
        <p:blipFill>
          <a:blip r:embed="rId3"/>
          <a:stretch>
            <a:fillRect/>
          </a:stretch>
        </p:blipFill>
        <p:spPr>
          <a:xfrm>
            <a:off x="6574705" y="2784484"/>
            <a:ext cx="5220722" cy="3541409"/>
          </a:xfrm>
          <a:prstGeom prst="rect">
            <a:avLst/>
          </a:prstGeom>
        </p:spPr>
      </p:pic>
    </p:spTree>
    <p:extLst>
      <p:ext uri="{BB962C8B-B14F-4D97-AF65-F5344CB8AC3E}">
        <p14:creationId xmlns:p14="http://schemas.microsoft.com/office/powerpoint/2010/main" val="339700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22604-9FBF-D60B-B48D-919756AB2120}"/>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7B57DE6A-0D65-D559-1170-6CADAB9E1376}"/>
              </a:ext>
            </a:extLst>
          </p:cNvPr>
          <p:cNvSpPr>
            <a:spLocks noGrp="1"/>
          </p:cNvSpPr>
          <p:nvPr>
            <p:ph type="body" sz="quarter" idx="10"/>
          </p:nvPr>
        </p:nvSpPr>
        <p:spPr/>
        <p:txBody>
          <a:bodyPr/>
          <a:lstStyle/>
          <a:p>
            <a:r>
              <a:rPr lang="zh-CN" altLang="en-US" dirty="0"/>
              <a:t>案例分析 </a:t>
            </a:r>
            <a:r>
              <a:rPr lang="en-US" altLang="zh-CN" dirty="0" err="1"/>
              <a:t>RmsNorm</a:t>
            </a:r>
            <a:endParaRPr lang="en-US" altLang="zh-CN" dirty="0"/>
          </a:p>
        </p:txBody>
      </p:sp>
      <p:sp>
        <p:nvSpPr>
          <p:cNvPr id="4" name="页脚占位符 3">
            <a:extLst>
              <a:ext uri="{FF2B5EF4-FFF2-40B4-BE49-F238E27FC236}">
                <a16:creationId xmlns:a16="http://schemas.microsoft.com/office/drawing/2014/main" id="{D8661D95-EA34-6F97-DB30-C1E8652386EA}"/>
              </a:ext>
            </a:extLst>
          </p:cNvPr>
          <p:cNvSpPr>
            <a:spLocks noGrp="1"/>
          </p:cNvSpPr>
          <p:nvPr>
            <p:ph type="ftr" sz="quarter" idx="3"/>
          </p:nvPr>
        </p:nvSpPr>
        <p:spPr/>
        <p:txBody>
          <a:bodyPr/>
          <a:lstStyle/>
          <a:p>
            <a:r>
              <a:rPr lang="en-GB" altLang="zh-CN" dirty="0"/>
              <a:t>Mirage</a:t>
            </a:r>
            <a:endParaRPr lang="zh-CN" altLang="en-US" dirty="0"/>
          </a:p>
        </p:txBody>
      </p:sp>
      <p:sp>
        <p:nvSpPr>
          <p:cNvPr id="6" name="内容占位符 5">
            <a:extLst>
              <a:ext uri="{FF2B5EF4-FFF2-40B4-BE49-F238E27FC236}">
                <a16:creationId xmlns:a16="http://schemas.microsoft.com/office/drawing/2014/main" id="{373C24D7-3BA1-6ABC-5682-2371EBE1F0E3}"/>
              </a:ext>
            </a:extLst>
          </p:cNvPr>
          <p:cNvSpPr>
            <a:spLocks noGrp="1"/>
          </p:cNvSpPr>
          <p:nvPr>
            <p:ph sz="quarter" idx="11"/>
          </p:nvPr>
        </p:nvSpPr>
        <p:spPr>
          <a:xfrm>
            <a:off x="479291" y="802764"/>
            <a:ext cx="6012696" cy="5553587"/>
          </a:xfrm>
        </p:spPr>
        <p:txBody>
          <a:bodyPr>
            <a:normAutofit fontScale="85000" lnSpcReduction="10000"/>
          </a:bodyPr>
          <a:lstStyle/>
          <a:p>
            <a:r>
              <a:rPr lang="en-US" altLang="zh-CN" dirty="0" err="1"/>
              <a:t>RMSNorm</a:t>
            </a:r>
            <a:r>
              <a:rPr lang="en-US" altLang="zh-CN" dirty="0"/>
              <a:t> </a:t>
            </a:r>
            <a:r>
              <a:rPr lang="zh-CN" altLang="zh-CN" dirty="0"/>
              <a:t>通常后接矩阵乘法</a:t>
            </a:r>
            <a:r>
              <a:rPr lang="en-US" altLang="zh-CN" dirty="0"/>
              <a:t> </a:t>
            </a:r>
            <a:r>
              <a:rPr lang="en-US" altLang="zh-CN" dirty="0" err="1"/>
              <a:t>MatMul</a:t>
            </a:r>
            <a:endParaRPr lang="en-US" altLang="zh-CN" dirty="0"/>
          </a:p>
          <a:p>
            <a:pPr lvl="1"/>
            <a:r>
              <a:rPr lang="zh-CN" altLang="en-US" dirty="0"/>
              <a:t>现有的机器学习编译器通常为 </a:t>
            </a:r>
            <a:r>
              <a:rPr lang="en-US" altLang="zh-CN" dirty="0" err="1"/>
              <a:t>RMSNorm</a:t>
            </a:r>
            <a:r>
              <a:rPr lang="en-US" altLang="zh-CN" dirty="0"/>
              <a:t> </a:t>
            </a:r>
            <a:r>
              <a:rPr lang="zh-CN" altLang="en-US" dirty="0"/>
              <a:t>和 </a:t>
            </a:r>
            <a:r>
              <a:rPr lang="en-US" altLang="zh-CN" dirty="0" err="1"/>
              <a:t>MatMul</a:t>
            </a:r>
            <a:r>
              <a:rPr lang="en-US" altLang="zh-CN" dirty="0"/>
              <a:t> </a:t>
            </a:r>
            <a:r>
              <a:rPr lang="zh-CN" altLang="en-US" dirty="0"/>
              <a:t>计算启动两个独立的内核，因为两个算子内部都需要进行规约运算，难以融合</a:t>
            </a:r>
            <a:endParaRPr lang="en-US" altLang="zh-CN" dirty="0"/>
          </a:p>
          <a:p>
            <a:pPr lvl="1"/>
            <a:r>
              <a:rPr lang="zh-CN" altLang="en-US" dirty="0"/>
              <a:t>因此需要将中间结果保存在设备内存</a:t>
            </a:r>
            <a:endParaRPr lang="en-US" altLang="zh-CN" dirty="0"/>
          </a:p>
          <a:p>
            <a:r>
              <a:rPr lang="en-US" altLang="zh-CN" dirty="0"/>
              <a:t>Mirage </a:t>
            </a:r>
            <a:r>
              <a:rPr lang="zh-CN" altLang="en-US" dirty="0"/>
              <a:t>生成的计算图</a:t>
            </a:r>
            <a:endParaRPr lang="en-US" altLang="zh-CN" dirty="0"/>
          </a:p>
          <a:p>
            <a:pPr lvl="1"/>
            <a:r>
              <a:rPr lang="zh-CN" altLang="zh-CN" dirty="0"/>
              <a:t>利用矩阵乘法和逐元素除法的</a:t>
            </a:r>
            <a:r>
              <a:rPr lang="zh-CN" altLang="zh-CN" b="1" dirty="0"/>
              <a:t>交换律</a:t>
            </a:r>
            <a:r>
              <a:rPr lang="zh-CN" altLang="zh-CN" dirty="0"/>
              <a:t>重新排序除法运算（代数变换）</a:t>
            </a:r>
            <a:endParaRPr lang="en-US" altLang="zh-CN" dirty="0"/>
          </a:p>
          <a:p>
            <a:pPr lvl="1"/>
            <a:r>
              <a:rPr lang="zh-CN" altLang="zh-CN" b="1" dirty="0"/>
              <a:t>并行执行</a:t>
            </a:r>
            <a:r>
              <a:rPr lang="zh-CN" altLang="zh-CN" dirty="0"/>
              <a:t>均方根的累加和矩阵乘法的累加（调度变换），</a:t>
            </a:r>
            <a:r>
              <a:rPr lang="zh-CN" altLang="en-US" dirty="0"/>
              <a:t>从而</a:t>
            </a:r>
            <a:r>
              <a:rPr lang="zh-CN" altLang="zh-CN" dirty="0"/>
              <a:t>避免将累加结果写入设备内存</a:t>
            </a:r>
            <a:endParaRPr lang="en-US" altLang="zh-CN" dirty="0"/>
          </a:p>
          <a:p>
            <a:pPr lvl="1"/>
            <a:r>
              <a:rPr lang="zh-CN" altLang="zh-CN" dirty="0"/>
              <a:t>实例化一个</a:t>
            </a:r>
            <a:r>
              <a:rPr lang="zh-CN" altLang="zh-CN" b="1" dirty="0"/>
              <a:t>线程图</a:t>
            </a:r>
            <a:r>
              <a:rPr lang="zh-CN" altLang="zh-CN" dirty="0"/>
              <a:t>来执行一系列逐元素运算符，同时将所有中间结果保存在寄存器中</a:t>
            </a:r>
            <a:endParaRPr lang="en-US" altLang="zh-CN" dirty="0"/>
          </a:p>
          <a:p>
            <a:pPr lvl="1"/>
            <a:r>
              <a:rPr lang="zh-CN" altLang="en-US" dirty="0"/>
              <a:t>在</a:t>
            </a:r>
            <a:r>
              <a:rPr lang="en-US" altLang="zh-CN" dirty="0"/>
              <a:t>H100 </a:t>
            </a:r>
            <a:r>
              <a:rPr lang="zh-CN" altLang="en-US" dirty="0"/>
              <a:t>上比手写内核快 </a:t>
            </a:r>
            <a:r>
              <a:rPr lang="en-US" altLang="zh-CN" b="1" dirty="0"/>
              <a:t>1.9 </a:t>
            </a:r>
            <a:r>
              <a:rPr lang="zh-CN" altLang="en-US" b="1" dirty="0"/>
              <a:t>倍</a:t>
            </a:r>
          </a:p>
        </p:txBody>
      </p:sp>
      <p:pic>
        <p:nvPicPr>
          <p:cNvPr id="7" name="图片 6" descr="钟表的特写&#10;&#10;AI 生成的内容可能不正确。">
            <a:extLst>
              <a:ext uri="{FF2B5EF4-FFF2-40B4-BE49-F238E27FC236}">
                <a16:creationId xmlns:a16="http://schemas.microsoft.com/office/drawing/2014/main" id="{0316D427-8675-5070-9562-9FC37DB14151}"/>
              </a:ext>
            </a:extLst>
          </p:cNvPr>
          <p:cNvPicPr>
            <a:picLocks noChangeAspect="1"/>
          </p:cNvPicPr>
          <p:nvPr/>
        </p:nvPicPr>
        <p:blipFill>
          <a:blip r:embed="rId2"/>
          <a:stretch>
            <a:fillRect/>
          </a:stretch>
        </p:blipFill>
        <p:spPr>
          <a:xfrm>
            <a:off x="7108191" y="982944"/>
            <a:ext cx="3495675" cy="628650"/>
          </a:xfrm>
          <a:prstGeom prst="rect">
            <a:avLst/>
          </a:prstGeom>
        </p:spPr>
      </p:pic>
      <p:pic>
        <p:nvPicPr>
          <p:cNvPr id="8" name="图片 7">
            <a:extLst>
              <a:ext uri="{FF2B5EF4-FFF2-40B4-BE49-F238E27FC236}">
                <a16:creationId xmlns:a16="http://schemas.microsoft.com/office/drawing/2014/main" id="{2883E829-90B5-AD47-C272-B87DB18210BA}"/>
              </a:ext>
            </a:extLst>
          </p:cNvPr>
          <p:cNvPicPr>
            <a:picLocks noChangeAspect="1"/>
          </p:cNvPicPr>
          <p:nvPr/>
        </p:nvPicPr>
        <p:blipFill>
          <a:blip r:embed="rId3"/>
          <a:stretch>
            <a:fillRect/>
          </a:stretch>
        </p:blipFill>
        <p:spPr>
          <a:xfrm>
            <a:off x="6372751" y="1963775"/>
            <a:ext cx="5418496" cy="3675567"/>
          </a:xfrm>
          <a:prstGeom prst="rect">
            <a:avLst/>
          </a:prstGeom>
        </p:spPr>
      </p:pic>
      <p:cxnSp>
        <p:nvCxnSpPr>
          <p:cNvPr id="11" name="直接箭头连接符 10">
            <a:extLst>
              <a:ext uri="{FF2B5EF4-FFF2-40B4-BE49-F238E27FC236}">
                <a16:creationId xmlns:a16="http://schemas.microsoft.com/office/drawing/2014/main" id="{DF799C97-D809-BAC8-18CD-2B5ABB726F42}"/>
              </a:ext>
            </a:extLst>
          </p:cNvPr>
          <p:cNvCxnSpPr>
            <a:cxnSpLocks/>
          </p:cNvCxnSpPr>
          <p:nvPr/>
        </p:nvCxnSpPr>
        <p:spPr>
          <a:xfrm>
            <a:off x="5755671" y="3657600"/>
            <a:ext cx="4848195" cy="762935"/>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4" name="直接箭头连接符 13">
            <a:extLst>
              <a:ext uri="{FF2B5EF4-FFF2-40B4-BE49-F238E27FC236}">
                <a16:creationId xmlns:a16="http://schemas.microsoft.com/office/drawing/2014/main" id="{9D9C9D05-F100-53AE-9112-E3DC975D503D}"/>
              </a:ext>
            </a:extLst>
          </p:cNvPr>
          <p:cNvCxnSpPr>
            <a:cxnSpLocks/>
          </p:cNvCxnSpPr>
          <p:nvPr/>
        </p:nvCxnSpPr>
        <p:spPr>
          <a:xfrm flipV="1">
            <a:off x="6013723" y="3264913"/>
            <a:ext cx="3242473" cy="105412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7" name="直接箭头连接符 16">
            <a:extLst>
              <a:ext uri="{FF2B5EF4-FFF2-40B4-BE49-F238E27FC236}">
                <a16:creationId xmlns:a16="http://schemas.microsoft.com/office/drawing/2014/main" id="{53F62B7F-ABF6-6E6F-BF5B-13202E5CF310}"/>
              </a:ext>
            </a:extLst>
          </p:cNvPr>
          <p:cNvCxnSpPr>
            <a:cxnSpLocks/>
          </p:cNvCxnSpPr>
          <p:nvPr/>
        </p:nvCxnSpPr>
        <p:spPr>
          <a:xfrm flipV="1">
            <a:off x="6013723" y="5172251"/>
            <a:ext cx="3571362" cy="51610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646807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94854-FD95-47F1-5DEE-982737A64DCB}"/>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31D386D7-0BB7-9DD5-2A6E-6AF5116FCDA6}"/>
              </a:ext>
            </a:extLst>
          </p:cNvPr>
          <p:cNvSpPr>
            <a:spLocks noGrp="1"/>
          </p:cNvSpPr>
          <p:nvPr>
            <p:ph type="body" sz="quarter" idx="10"/>
          </p:nvPr>
        </p:nvSpPr>
        <p:spPr/>
        <p:txBody>
          <a:bodyPr/>
          <a:lstStyle/>
          <a:p>
            <a:r>
              <a:rPr lang="zh-CN" altLang="en-US" dirty="0"/>
              <a:t>方法</a:t>
            </a:r>
            <a:endParaRPr lang="en-US" altLang="zh-CN" dirty="0"/>
          </a:p>
        </p:txBody>
      </p:sp>
      <p:sp>
        <p:nvSpPr>
          <p:cNvPr id="4" name="页脚占位符 3">
            <a:extLst>
              <a:ext uri="{FF2B5EF4-FFF2-40B4-BE49-F238E27FC236}">
                <a16:creationId xmlns:a16="http://schemas.microsoft.com/office/drawing/2014/main" id="{FE613E1C-5525-383B-0EC7-07426B626FA3}"/>
              </a:ext>
            </a:extLst>
          </p:cNvPr>
          <p:cNvSpPr>
            <a:spLocks noGrp="1"/>
          </p:cNvSpPr>
          <p:nvPr>
            <p:ph type="ftr" sz="quarter" idx="3"/>
          </p:nvPr>
        </p:nvSpPr>
        <p:spPr/>
        <p:txBody>
          <a:bodyPr/>
          <a:lstStyle/>
          <a:p>
            <a:r>
              <a:rPr lang="en-GB" altLang="zh-CN" dirty="0"/>
              <a:t>Mirage</a:t>
            </a:r>
            <a:endParaRPr lang="zh-CN" altLang="en-US" dirty="0"/>
          </a:p>
        </p:txBody>
      </p:sp>
      <p:sp>
        <p:nvSpPr>
          <p:cNvPr id="6" name="内容占位符 5">
            <a:extLst>
              <a:ext uri="{FF2B5EF4-FFF2-40B4-BE49-F238E27FC236}">
                <a16:creationId xmlns:a16="http://schemas.microsoft.com/office/drawing/2014/main" id="{D78B98DF-780D-B455-ABF1-DE9C0352D193}"/>
              </a:ext>
            </a:extLst>
          </p:cNvPr>
          <p:cNvSpPr>
            <a:spLocks noGrp="1"/>
          </p:cNvSpPr>
          <p:nvPr>
            <p:ph sz="quarter" idx="11"/>
          </p:nvPr>
        </p:nvSpPr>
        <p:spPr>
          <a:xfrm>
            <a:off x="479291" y="802764"/>
            <a:ext cx="6454442" cy="5553588"/>
          </a:xfrm>
        </p:spPr>
        <p:txBody>
          <a:bodyPr>
            <a:normAutofit fontScale="77500" lnSpcReduction="20000"/>
          </a:bodyPr>
          <a:lstStyle/>
          <a:p>
            <a:r>
              <a:rPr lang="zh-CN" altLang="zh-CN" dirty="0"/>
              <a:t>搜索算法</a:t>
            </a:r>
            <a:endParaRPr lang="en-US" altLang="zh-CN" dirty="0"/>
          </a:p>
          <a:p>
            <a:pPr lvl="1"/>
            <a:r>
              <a:rPr lang="zh-CN" altLang="zh-CN" dirty="0"/>
              <a:t>维护一个有效</a:t>
            </a:r>
            <a:r>
              <a:rPr lang="en-US" altLang="zh-CN" dirty="0"/>
              <a:t> µGraph </a:t>
            </a:r>
            <a:r>
              <a:rPr lang="zh-CN" altLang="zh-CN" dirty="0"/>
              <a:t>的前缀，</a:t>
            </a:r>
            <a:r>
              <a:rPr lang="zh-CN" altLang="en-US" dirty="0"/>
              <a:t>不断枚举</a:t>
            </a:r>
            <a:r>
              <a:rPr lang="zh-CN" altLang="zh-CN" dirty="0"/>
              <a:t>添加新运算符扩展它</a:t>
            </a:r>
            <a:endParaRPr lang="en-US" altLang="zh-CN" dirty="0"/>
          </a:p>
          <a:p>
            <a:pPr lvl="1"/>
            <a:r>
              <a:rPr lang="en-US" altLang="zh-CN" dirty="0"/>
              <a:t>Mirage </a:t>
            </a:r>
            <a:r>
              <a:rPr lang="zh-CN" altLang="zh-CN" dirty="0"/>
              <a:t>定义了</a:t>
            </a:r>
            <a:r>
              <a:rPr lang="en-US" altLang="zh-CN" dirty="0"/>
              <a:t> µGraph </a:t>
            </a:r>
            <a:r>
              <a:rPr lang="zh-CN" altLang="zh-CN" dirty="0"/>
              <a:t>的规范形式</a:t>
            </a:r>
            <a:endParaRPr lang="en-US" altLang="zh-CN" dirty="0"/>
          </a:p>
          <a:p>
            <a:pPr lvl="2"/>
            <a:r>
              <a:rPr lang="zh-CN" altLang="zh-CN" dirty="0"/>
              <a:t>将</a:t>
            </a:r>
            <a:r>
              <a:rPr lang="en-US" altLang="zh-CN" dirty="0"/>
              <a:t> µGraph </a:t>
            </a:r>
            <a:r>
              <a:rPr lang="zh-CN" altLang="zh-CN" dirty="0"/>
              <a:t>图中的算子拓扑排序</a:t>
            </a:r>
            <a:r>
              <a:rPr lang="zh-CN" altLang="en-US" dirty="0"/>
              <a:t>（</a:t>
            </a:r>
            <a:r>
              <a:rPr lang="zh-CN" altLang="zh-CN" dirty="0"/>
              <a:t>简单理解成将有向无环图压扁成一维的</a:t>
            </a:r>
            <a:r>
              <a:rPr lang="zh-CN" altLang="en-US" dirty="0"/>
              <a:t>）</a:t>
            </a:r>
            <a:endParaRPr lang="en-US" altLang="zh-CN" dirty="0"/>
          </a:p>
          <a:p>
            <a:pPr lvl="2"/>
            <a:r>
              <a:rPr lang="zh-CN" altLang="zh-CN" dirty="0"/>
              <a:t>拓扑排序的结果不是唯一的，不过</a:t>
            </a:r>
            <a:r>
              <a:rPr lang="en-US" altLang="zh-CN" dirty="0"/>
              <a:t> Mirage </a:t>
            </a:r>
            <a:r>
              <a:rPr lang="zh-CN" altLang="zh-CN" dirty="0"/>
              <a:t>通过定义一个图中结点的</a:t>
            </a:r>
            <a:r>
              <a:rPr lang="en-US" altLang="zh-CN" dirty="0"/>
              <a:t> rank </a:t>
            </a:r>
            <a:r>
              <a:rPr lang="zh-CN" altLang="zh-CN" dirty="0"/>
              <a:t>函数，得到唯一的拓扑排序，称为规范形式</a:t>
            </a:r>
            <a:r>
              <a:rPr lang="zh-CN" altLang="en-US" dirty="0"/>
              <a:t>，</a:t>
            </a:r>
            <a:r>
              <a:rPr lang="zh-CN" altLang="zh-CN" dirty="0"/>
              <a:t>从而保证相同的</a:t>
            </a:r>
            <a:r>
              <a:rPr lang="en-US" altLang="zh-CN" dirty="0"/>
              <a:t> µGraph </a:t>
            </a:r>
            <a:r>
              <a:rPr lang="zh-CN" altLang="zh-CN" dirty="0"/>
              <a:t>只生成一次</a:t>
            </a:r>
            <a:r>
              <a:rPr lang="zh-CN" altLang="en-US" dirty="0"/>
              <a:t>，并实现剪枝</a:t>
            </a:r>
            <a:endParaRPr lang="en-US" altLang="zh-CN" dirty="0"/>
          </a:p>
          <a:p>
            <a:pPr lvl="1"/>
            <a:r>
              <a:rPr lang="zh-CN" altLang="zh-CN" dirty="0"/>
              <a:t>在搜索可能的</a:t>
            </a:r>
            <a:r>
              <a:rPr lang="en-US" altLang="zh-CN" dirty="0"/>
              <a:t> µGraph </a:t>
            </a:r>
            <a:r>
              <a:rPr lang="zh-CN" altLang="zh-CN" dirty="0"/>
              <a:t>空间时，我们希望避免那些中间结果无法贡献于预期计算的</a:t>
            </a:r>
            <a:r>
              <a:rPr lang="en-US" altLang="zh-CN" dirty="0"/>
              <a:t> µGraph </a:t>
            </a:r>
            <a:r>
              <a:rPr lang="zh-CN" altLang="zh-CN" dirty="0"/>
              <a:t>前缀</a:t>
            </a:r>
            <a:endParaRPr lang="en-US" altLang="zh-CN" dirty="0"/>
          </a:p>
          <a:p>
            <a:pPr lvl="2"/>
            <a:r>
              <a:rPr lang="zh-CN" altLang="zh-CN" dirty="0"/>
              <a:t>输入程序</a:t>
            </a:r>
            <a:r>
              <a:rPr lang="en-US" altLang="zh-CN" dirty="0"/>
              <a:t> X⋅Z+Y⋅Z == (X+Y)⋅Z</a:t>
            </a:r>
            <a:r>
              <a:rPr lang="zh-CN" altLang="zh-CN" dirty="0"/>
              <a:t>，我们可以剪掉计算</a:t>
            </a:r>
            <a:r>
              <a:rPr lang="en-US" altLang="zh-CN" dirty="0"/>
              <a:t> X⋅YX  </a:t>
            </a:r>
            <a:r>
              <a:rPr lang="zh-CN" altLang="zh-CN" dirty="0"/>
              <a:t>的前缀，但不应剪掉计算</a:t>
            </a:r>
            <a:r>
              <a:rPr lang="en-US" altLang="zh-CN" dirty="0"/>
              <a:t> X+Y </a:t>
            </a:r>
            <a:r>
              <a:rPr lang="zh-CN" altLang="zh-CN" dirty="0"/>
              <a:t>的</a:t>
            </a:r>
            <a:endParaRPr lang="en-US" altLang="zh-CN" dirty="0"/>
          </a:p>
          <a:p>
            <a:pPr lvl="2"/>
            <a:r>
              <a:rPr lang="en-US" altLang="zh-CN" dirty="0"/>
              <a:t>Mirage </a:t>
            </a:r>
            <a:r>
              <a:rPr lang="zh-CN" altLang="zh-CN" dirty="0"/>
              <a:t>开发了一种基于</a:t>
            </a:r>
            <a:r>
              <a:rPr lang="zh-CN" altLang="zh-CN" b="1" dirty="0"/>
              <a:t>抽象表达式</a:t>
            </a:r>
            <a:r>
              <a:rPr lang="zh-CN" altLang="zh-CN" dirty="0"/>
              <a:t>的剪枝技术</a:t>
            </a:r>
            <a:endParaRPr lang="en-US" altLang="zh-CN" dirty="0"/>
          </a:p>
          <a:p>
            <a:pPr lvl="2"/>
            <a:r>
              <a:rPr lang="zh-CN" altLang="zh-CN" dirty="0"/>
              <a:t>如果一个</a:t>
            </a:r>
            <a:r>
              <a:rPr lang="en-US" altLang="zh-CN" dirty="0"/>
              <a:t> µGraph </a:t>
            </a:r>
            <a:r>
              <a:rPr lang="zh-CN" altLang="zh-CN" dirty="0"/>
              <a:t>前缀的抽象表达式和输入程序的抽象表达式的所有子表达式都不等价，那么剪掉这个</a:t>
            </a:r>
            <a:r>
              <a:rPr lang="en-US" altLang="zh-CN" dirty="0"/>
              <a:t> µGraph </a:t>
            </a:r>
            <a:r>
              <a:rPr lang="zh-CN" altLang="zh-CN" dirty="0"/>
              <a:t>前缀</a:t>
            </a:r>
            <a:r>
              <a:rPr lang="zh-CN" altLang="en-US" dirty="0"/>
              <a:t>。通过 </a:t>
            </a:r>
            <a:r>
              <a:rPr lang="en-US" altLang="zh-CN" dirty="0"/>
              <a:t>Z3 </a:t>
            </a:r>
            <a:r>
              <a:rPr lang="zh-CN" altLang="en-US" dirty="0"/>
              <a:t>完成。</a:t>
            </a:r>
            <a:endParaRPr lang="en-US" altLang="zh-CN" dirty="0"/>
          </a:p>
        </p:txBody>
      </p:sp>
      <p:pic>
        <p:nvPicPr>
          <p:cNvPr id="7" name="图片 6">
            <a:extLst>
              <a:ext uri="{FF2B5EF4-FFF2-40B4-BE49-F238E27FC236}">
                <a16:creationId xmlns:a16="http://schemas.microsoft.com/office/drawing/2014/main" id="{40008900-6287-EDE5-7D23-F863D6C29721}"/>
              </a:ext>
            </a:extLst>
          </p:cNvPr>
          <p:cNvPicPr>
            <a:picLocks noChangeAspect="1"/>
          </p:cNvPicPr>
          <p:nvPr/>
        </p:nvPicPr>
        <p:blipFill>
          <a:blip r:embed="rId2"/>
          <a:stretch>
            <a:fillRect/>
          </a:stretch>
        </p:blipFill>
        <p:spPr>
          <a:xfrm>
            <a:off x="7629350" y="2694473"/>
            <a:ext cx="3681610" cy="3218273"/>
          </a:xfrm>
          <a:prstGeom prst="rect">
            <a:avLst/>
          </a:prstGeom>
        </p:spPr>
      </p:pic>
      <p:pic>
        <p:nvPicPr>
          <p:cNvPr id="12" name="图片 11">
            <a:extLst>
              <a:ext uri="{FF2B5EF4-FFF2-40B4-BE49-F238E27FC236}">
                <a16:creationId xmlns:a16="http://schemas.microsoft.com/office/drawing/2014/main" id="{962C8D4E-49FE-E072-22A7-ED30DCDE074E}"/>
              </a:ext>
            </a:extLst>
          </p:cNvPr>
          <p:cNvPicPr>
            <a:picLocks noChangeAspect="1"/>
          </p:cNvPicPr>
          <p:nvPr/>
        </p:nvPicPr>
        <p:blipFill>
          <a:blip r:embed="rId3"/>
          <a:stretch>
            <a:fillRect/>
          </a:stretch>
        </p:blipFill>
        <p:spPr>
          <a:xfrm>
            <a:off x="7477695" y="802764"/>
            <a:ext cx="3676677" cy="1666887"/>
          </a:xfrm>
          <a:prstGeom prst="rect">
            <a:avLst/>
          </a:prstGeom>
        </p:spPr>
      </p:pic>
      <p:cxnSp>
        <p:nvCxnSpPr>
          <p:cNvPr id="14" name="直接箭头连接符 13">
            <a:extLst>
              <a:ext uri="{FF2B5EF4-FFF2-40B4-BE49-F238E27FC236}">
                <a16:creationId xmlns:a16="http://schemas.microsoft.com/office/drawing/2014/main" id="{FBFBC2C4-B5C5-84AD-8458-C8EB6AC00C75}"/>
              </a:ext>
            </a:extLst>
          </p:cNvPr>
          <p:cNvCxnSpPr>
            <a:cxnSpLocks/>
          </p:cNvCxnSpPr>
          <p:nvPr/>
        </p:nvCxnSpPr>
        <p:spPr>
          <a:xfrm flipV="1">
            <a:off x="6843975" y="1396844"/>
            <a:ext cx="633720" cy="194099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8" name="直接箭头连接符 17">
            <a:extLst>
              <a:ext uri="{FF2B5EF4-FFF2-40B4-BE49-F238E27FC236}">
                <a16:creationId xmlns:a16="http://schemas.microsoft.com/office/drawing/2014/main" id="{D8051282-565D-4795-FBC2-17C73D03BB9E}"/>
              </a:ext>
            </a:extLst>
          </p:cNvPr>
          <p:cNvCxnSpPr/>
          <p:nvPr/>
        </p:nvCxnSpPr>
        <p:spPr>
          <a:xfrm flipV="1">
            <a:off x="6024942" y="4504682"/>
            <a:ext cx="1570749" cy="437566"/>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94246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F25A7-48E3-7989-5A49-96D446798278}"/>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282E1B87-A972-749E-3DEE-646AEF5FA853}"/>
              </a:ext>
            </a:extLst>
          </p:cNvPr>
          <p:cNvSpPr>
            <a:spLocks noGrp="1"/>
          </p:cNvSpPr>
          <p:nvPr>
            <p:ph type="body" sz="quarter" idx="10"/>
          </p:nvPr>
        </p:nvSpPr>
        <p:spPr/>
        <p:txBody>
          <a:bodyPr/>
          <a:lstStyle/>
          <a:p>
            <a:r>
              <a:rPr lang="zh-CN" altLang="en-US" dirty="0"/>
              <a:t>方法</a:t>
            </a:r>
            <a:endParaRPr lang="en-US" altLang="zh-CN" dirty="0"/>
          </a:p>
        </p:txBody>
      </p:sp>
      <p:sp>
        <p:nvSpPr>
          <p:cNvPr id="4" name="页脚占位符 3">
            <a:extLst>
              <a:ext uri="{FF2B5EF4-FFF2-40B4-BE49-F238E27FC236}">
                <a16:creationId xmlns:a16="http://schemas.microsoft.com/office/drawing/2014/main" id="{AE936797-1FAE-3C1A-9C7D-8172455127C8}"/>
              </a:ext>
            </a:extLst>
          </p:cNvPr>
          <p:cNvSpPr>
            <a:spLocks noGrp="1"/>
          </p:cNvSpPr>
          <p:nvPr>
            <p:ph type="ftr" sz="quarter" idx="3"/>
          </p:nvPr>
        </p:nvSpPr>
        <p:spPr/>
        <p:txBody>
          <a:bodyPr/>
          <a:lstStyle/>
          <a:p>
            <a:r>
              <a:rPr lang="en-GB" altLang="zh-CN" dirty="0"/>
              <a:t>Mirage</a:t>
            </a:r>
            <a:endParaRPr lang="zh-CN" altLang="en-US" dirty="0"/>
          </a:p>
        </p:txBody>
      </p:sp>
      <p:sp>
        <p:nvSpPr>
          <p:cNvPr id="5" name="内容占位符 4">
            <a:extLst>
              <a:ext uri="{FF2B5EF4-FFF2-40B4-BE49-F238E27FC236}">
                <a16:creationId xmlns:a16="http://schemas.microsoft.com/office/drawing/2014/main" id="{664F69D9-2DA6-00BE-9990-AD2FD99EC649}"/>
              </a:ext>
            </a:extLst>
          </p:cNvPr>
          <p:cNvSpPr>
            <a:spLocks noGrp="1"/>
          </p:cNvSpPr>
          <p:nvPr>
            <p:ph sz="quarter" idx="11"/>
          </p:nvPr>
        </p:nvSpPr>
        <p:spPr>
          <a:xfrm>
            <a:off x="479291" y="802764"/>
            <a:ext cx="7430549" cy="5822429"/>
          </a:xfrm>
        </p:spPr>
        <p:txBody>
          <a:bodyPr>
            <a:normAutofit fontScale="77500" lnSpcReduction="20000"/>
          </a:bodyPr>
          <a:lstStyle/>
          <a:p>
            <a:r>
              <a:rPr lang="zh-CN" altLang="zh-CN" dirty="0"/>
              <a:t>自动化验证正确性</a:t>
            </a:r>
            <a:endParaRPr lang="en-US" altLang="zh-CN" dirty="0"/>
          </a:p>
          <a:p>
            <a:pPr lvl="1"/>
            <a:r>
              <a:rPr lang="zh-CN" altLang="zh-CN" dirty="0"/>
              <a:t>定义</a:t>
            </a:r>
            <a:r>
              <a:rPr lang="en-US" altLang="zh-CN" dirty="0"/>
              <a:t> LAX µGraph </a:t>
            </a:r>
            <a:r>
              <a:rPr lang="zh-CN" altLang="zh-CN" dirty="0"/>
              <a:t>：一个</a:t>
            </a:r>
            <a:r>
              <a:rPr lang="en-US" altLang="zh-CN" dirty="0"/>
              <a:t> µGraph G </a:t>
            </a:r>
            <a:r>
              <a:rPr lang="zh-CN" altLang="zh-CN" dirty="0"/>
              <a:t>是</a:t>
            </a:r>
            <a:r>
              <a:rPr lang="en-US" altLang="zh-CN" dirty="0"/>
              <a:t> LAX µGraph</a:t>
            </a:r>
            <a:r>
              <a:rPr lang="zh-CN" altLang="zh-CN" dirty="0"/>
              <a:t>，如果：</a:t>
            </a:r>
            <a:r>
              <a:rPr lang="en-US" altLang="zh-CN" dirty="0"/>
              <a:t>(1) G </a:t>
            </a:r>
            <a:r>
              <a:rPr lang="zh-CN" altLang="zh-CN" dirty="0"/>
              <a:t>仅包含多线性算子、除法、幂运算；</a:t>
            </a:r>
            <a:r>
              <a:rPr lang="en-US" altLang="zh-CN" dirty="0"/>
              <a:t>(2) G </a:t>
            </a:r>
            <a:r>
              <a:rPr lang="zh-CN" altLang="zh-CN" dirty="0"/>
              <a:t>中从输入到输出的每条路径最多包含一个幂运算。（可以理解成定义了全体算子的</a:t>
            </a:r>
            <a:r>
              <a:rPr lang="zh-CN" altLang="zh-CN" b="1" dirty="0"/>
              <a:t>一个包含特殊限制的子集</a:t>
            </a:r>
            <a:r>
              <a:rPr lang="zh-CN" altLang="zh-CN" dirty="0"/>
              <a:t>，而</a:t>
            </a:r>
            <a:r>
              <a:rPr lang="en-US" altLang="zh-CN" dirty="0"/>
              <a:t>Mirage </a:t>
            </a:r>
            <a:r>
              <a:rPr lang="zh-CN" altLang="zh-CN" dirty="0"/>
              <a:t>只在这个子集上能够运行）</a:t>
            </a:r>
          </a:p>
          <a:p>
            <a:pPr lvl="1"/>
            <a:r>
              <a:rPr lang="zh-CN" altLang="zh-CN" dirty="0"/>
              <a:t>为了验证搜索过程中生成的</a:t>
            </a:r>
            <a:r>
              <a:rPr lang="en-US" altLang="zh-CN" dirty="0"/>
              <a:t> µGraph </a:t>
            </a:r>
            <a:r>
              <a:rPr lang="zh-CN" altLang="zh-CN" dirty="0"/>
              <a:t>和输入</a:t>
            </a:r>
            <a:r>
              <a:rPr lang="en-US" altLang="zh-CN" dirty="0"/>
              <a:t> µGraph </a:t>
            </a:r>
            <a:r>
              <a:rPr lang="zh-CN" altLang="zh-CN" dirty="0"/>
              <a:t>的等价性，</a:t>
            </a:r>
            <a:r>
              <a:rPr lang="en-US" altLang="zh-CN" dirty="0"/>
              <a:t>Mirage </a:t>
            </a:r>
            <a:r>
              <a:rPr lang="zh-CN" altLang="zh-CN" dirty="0"/>
              <a:t>在有限域上对两者进行随机输入测试。在通过的测试样例数量达到一定程度时，可以在理论上保证两者不等价的概率足够小。</a:t>
            </a:r>
          </a:p>
          <a:p>
            <a:r>
              <a:rPr lang="en-US" altLang="zh-CN" dirty="0"/>
              <a:t>µGraph </a:t>
            </a:r>
            <a:r>
              <a:rPr lang="zh-CN" altLang="zh-CN" dirty="0"/>
              <a:t>优化器通过进一步考虑布局优化、运算符调度和内存规划来最大化其性能</a:t>
            </a:r>
            <a:endParaRPr lang="en-US" altLang="zh-CN" dirty="0"/>
          </a:p>
          <a:p>
            <a:pPr lvl="2"/>
            <a:r>
              <a:rPr lang="zh-CN" altLang="zh-CN" dirty="0"/>
              <a:t>将</a:t>
            </a:r>
            <a:r>
              <a:rPr lang="zh-CN" altLang="zh-CN" b="1" dirty="0"/>
              <a:t>布局选择</a:t>
            </a:r>
            <a:r>
              <a:rPr lang="zh-CN" altLang="zh-CN" dirty="0"/>
              <a:t>形式化为一个整数线性规划问题，并且引入代价函数建模不同布局下算子的性能</a:t>
            </a:r>
            <a:endParaRPr lang="en-US" altLang="zh-CN" dirty="0"/>
          </a:p>
          <a:p>
            <a:pPr lvl="2"/>
            <a:r>
              <a:rPr lang="zh-CN" altLang="zh-CN" dirty="0"/>
              <a:t>最小化每个线程块内的线程级同步（即</a:t>
            </a:r>
            <a:r>
              <a:rPr lang="en-US" altLang="zh-CN" dirty="0"/>
              <a:t> CUDA </a:t>
            </a:r>
            <a:r>
              <a:rPr lang="zh-CN" altLang="zh-CN" dirty="0"/>
              <a:t>中的</a:t>
            </a:r>
            <a:r>
              <a:rPr lang="en-US" altLang="zh-CN" dirty="0"/>
              <a:t> __syncthreads()</a:t>
            </a:r>
            <a:r>
              <a:rPr lang="zh-CN" altLang="zh-CN" dirty="0"/>
              <a:t>）的数量</a:t>
            </a:r>
            <a:r>
              <a:rPr lang="zh-CN" altLang="en-US" dirty="0"/>
              <a:t>，</a:t>
            </a:r>
            <a:r>
              <a:rPr lang="zh-CN" altLang="zh-CN" dirty="0"/>
              <a:t>从而确定一个高效的</a:t>
            </a:r>
            <a:r>
              <a:rPr lang="zh-CN" altLang="zh-CN" b="1" dirty="0"/>
              <a:t>运算符调度策略</a:t>
            </a:r>
            <a:endParaRPr lang="en-US" altLang="zh-CN" b="1" dirty="0"/>
          </a:p>
          <a:p>
            <a:pPr lvl="2"/>
            <a:r>
              <a:rPr lang="zh-CN" altLang="zh-CN" dirty="0"/>
              <a:t>将</a:t>
            </a:r>
            <a:r>
              <a:rPr lang="zh-CN" altLang="zh-CN" b="1" dirty="0"/>
              <a:t>内存规划</a:t>
            </a:r>
            <a:r>
              <a:rPr lang="zh-CN" altLang="zh-CN" dirty="0"/>
              <a:t>形式化为动态存储分配问题，并枚举所有可能的分配计划以发现最优策略</a:t>
            </a:r>
            <a:endParaRPr lang="en-US" altLang="zh-CN" b="1" dirty="0"/>
          </a:p>
        </p:txBody>
      </p:sp>
      <p:pic>
        <p:nvPicPr>
          <p:cNvPr id="9" name="图片 8">
            <a:extLst>
              <a:ext uri="{FF2B5EF4-FFF2-40B4-BE49-F238E27FC236}">
                <a16:creationId xmlns:a16="http://schemas.microsoft.com/office/drawing/2014/main" id="{F59606F4-200E-8C5A-BEB7-7EC86F4150A9}"/>
              </a:ext>
            </a:extLst>
          </p:cNvPr>
          <p:cNvPicPr>
            <a:picLocks noChangeAspect="1"/>
          </p:cNvPicPr>
          <p:nvPr/>
        </p:nvPicPr>
        <p:blipFill>
          <a:blip r:embed="rId2"/>
          <a:stretch>
            <a:fillRect/>
          </a:stretch>
        </p:blipFill>
        <p:spPr>
          <a:xfrm>
            <a:off x="7808862" y="2307235"/>
            <a:ext cx="4106431" cy="1860888"/>
          </a:xfrm>
          <a:prstGeom prst="rect">
            <a:avLst/>
          </a:prstGeom>
        </p:spPr>
      </p:pic>
    </p:spTree>
    <p:extLst>
      <p:ext uri="{BB962C8B-B14F-4D97-AF65-F5344CB8AC3E}">
        <p14:creationId xmlns:p14="http://schemas.microsoft.com/office/powerpoint/2010/main" val="3277318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292C-FD4A-C376-EBFB-0BB8348807C5}"/>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516D06C4-3E78-D5E2-7B9A-3E8BDB91E5AC}"/>
              </a:ext>
            </a:extLst>
          </p:cNvPr>
          <p:cNvSpPr>
            <a:spLocks noGrp="1"/>
          </p:cNvSpPr>
          <p:nvPr>
            <p:ph type="body" sz="quarter" idx="10"/>
          </p:nvPr>
        </p:nvSpPr>
        <p:spPr/>
        <p:txBody>
          <a:bodyPr/>
          <a:lstStyle/>
          <a:p>
            <a:r>
              <a:rPr lang="zh-CN" altLang="en-US" dirty="0"/>
              <a:t>实验结果</a:t>
            </a:r>
            <a:endParaRPr lang="en-US" altLang="zh-CN" dirty="0"/>
          </a:p>
        </p:txBody>
      </p:sp>
      <p:sp>
        <p:nvSpPr>
          <p:cNvPr id="4" name="页脚占位符 3">
            <a:extLst>
              <a:ext uri="{FF2B5EF4-FFF2-40B4-BE49-F238E27FC236}">
                <a16:creationId xmlns:a16="http://schemas.microsoft.com/office/drawing/2014/main" id="{09F7D624-E252-5532-A4BD-F7944EC22410}"/>
              </a:ext>
            </a:extLst>
          </p:cNvPr>
          <p:cNvSpPr>
            <a:spLocks noGrp="1"/>
          </p:cNvSpPr>
          <p:nvPr>
            <p:ph type="ftr" sz="quarter" idx="3"/>
          </p:nvPr>
        </p:nvSpPr>
        <p:spPr/>
        <p:txBody>
          <a:bodyPr/>
          <a:lstStyle/>
          <a:p>
            <a:r>
              <a:rPr lang="en-GB" altLang="zh-CN" dirty="0"/>
              <a:t>Mirage</a:t>
            </a:r>
            <a:endParaRPr lang="zh-CN" altLang="en-US" dirty="0"/>
          </a:p>
        </p:txBody>
      </p:sp>
      <p:sp>
        <p:nvSpPr>
          <p:cNvPr id="6" name="内容占位符 5">
            <a:extLst>
              <a:ext uri="{FF2B5EF4-FFF2-40B4-BE49-F238E27FC236}">
                <a16:creationId xmlns:a16="http://schemas.microsoft.com/office/drawing/2014/main" id="{420186ED-513D-659E-C057-FDB912A56A98}"/>
              </a:ext>
            </a:extLst>
          </p:cNvPr>
          <p:cNvSpPr>
            <a:spLocks noGrp="1"/>
          </p:cNvSpPr>
          <p:nvPr>
            <p:ph sz="quarter" idx="11"/>
          </p:nvPr>
        </p:nvSpPr>
        <p:spPr>
          <a:xfrm>
            <a:off x="479291" y="802764"/>
            <a:ext cx="4575153" cy="5553587"/>
          </a:xfrm>
        </p:spPr>
        <p:txBody>
          <a:bodyPr>
            <a:normAutofit fontScale="85000" lnSpcReduction="20000"/>
          </a:bodyPr>
          <a:lstStyle/>
          <a:p>
            <a:r>
              <a:rPr lang="en-US" altLang="zh-CN" dirty="0"/>
              <a:t>Mirage </a:t>
            </a:r>
            <a:r>
              <a:rPr lang="zh-CN" altLang="zh-CN" dirty="0"/>
              <a:t>使用</a:t>
            </a:r>
            <a:r>
              <a:rPr lang="en-US" altLang="zh-CN" dirty="0"/>
              <a:t> C++</a:t>
            </a:r>
            <a:r>
              <a:rPr lang="zh-CN" altLang="zh-CN" dirty="0"/>
              <a:t>、</a:t>
            </a:r>
            <a:r>
              <a:rPr lang="en-US" altLang="zh-CN" dirty="0"/>
              <a:t>CUDA </a:t>
            </a:r>
            <a:r>
              <a:rPr lang="zh-CN" altLang="zh-CN" dirty="0"/>
              <a:t>和</a:t>
            </a:r>
            <a:r>
              <a:rPr lang="en-US" altLang="zh-CN" dirty="0"/>
              <a:t> Python </a:t>
            </a:r>
            <a:r>
              <a:rPr lang="zh-CN" altLang="zh-CN" dirty="0"/>
              <a:t>实现了约</a:t>
            </a:r>
            <a:r>
              <a:rPr lang="en-US" altLang="zh-CN" dirty="0"/>
              <a:t> 3 </a:t>
            </a:r>
            <a:r>
              <a:rPr lang="zh-CN" altLang="zh-CN" dirty="0"/>
              <a:t>万行代码</a:t>
            </a:r>
            <a:endParaRPr lang="en-US" altLang="zh-CN" dirty="0"/>
          </a:p>
          <a:p>
            <a:r>
              <a:rPr lang="zh-CN" altLang="en-US" dirty="0"/>
              <a:t>基线配置</a:t>
            </a:r>
            <a:endParaRPr lang="en-US" altLang="zh-CN" dirty="0"/>
          </a:p>
          <a:p>
            <a:pPr lvl="1"/>
            <a:r>
              <a:rPr lang="en-US" altLang="zh-CN" dirty="0"/>
              <a:t>TASO </a:t>
            </a:r>
            <a:r>
              <a:rPr lang="zh-CN" altLang="zh-CN" dirty="0"/>
              <a:t>和</a:t>
            </a:r>
            <a:r>
              <a:rPr lang="en-US" altLang="zh-CN" dirty="0"/>
              <a:t> PET </a:t>
            </a:r>
            <a:r>
              <a:rPr lang="zh-CN" altLang="zh-CN" dirty="0"/>
              <a:t>是自动生成内核级别代数变换的</a:t>
            </a:r>
            <a:r>
              <a:rPr lang="en-US" altLang="zh-CN" dirty="0"/>
              <a:t> DNN </a:t>
            </a:r>
            <a:r>
              <a:rPr lang="zh-CN" altLang="zh-CN" dirty="0"/>
              <a:t>超级优化器。</a:t>
            </a:r>
            <a:endParaRPr lang="en-US" altLang="zh-CN" dirty="0"/>
          </a:p>
          <a:p>
            <a:pPr lvl="1"/>
            <a:r>
              <a:rPr lang="en-US" altLang="zh-CN" dirty="0" err="1"/>
              <a:t>PyTorch</a:t>
            </a:r>
            <a:r>
              <a:rPr lang="en-US" altLang="zh-CN" dirty="0"/>
              <a:t> </a:t>
            </a:r>
            <a:r>
              <a:rPr lang="zh-CN" altLang="en-US" dirty="0"/>
              <a:t>调用 </a:t>
            </a:r>
            <a:r>
              <a:rPr lang="en-US" altLang="zh-CN" dirty="0" err="1"/>
              <a:t>cuDNN</a:t>
            </a:r>
            <a:r>
              <a:rPr lang="en-US" altLang="zh-CN" dirty="0"/>
              <a:t> </a:t>
            </a:r>
            <a:r>
              <a:rPr lang="zh-CN" altLang="zh-CN" dirty="0"/>
              <a:t>和</a:t>
            </a:r>
            <a:r>
              <a:rPr lang="en-US" altLang="zh-CN" dirty="0"/>
              <a:t> </a:t>
            </a:r>
            <a:r>
              <a:rPr lang="en-US" altLang="zh-CN" dirty="0" err="1"/>
              <a:t>cuBLAS</a:t>
            </a:r>
            <a:r>
              <a:rPr lang="en-US" altLang="zh-CN" dirty="0"/>
              <a:t> </a:t>
            </a:r>
            <a:r>
              <a:rPr lang="zh-CN" altLang="zh-CN" dirty="0"/>
              <a:t>，</a:t>
            </a:r>
            <a:r>
              <a:rPr lang="zh-CN" altLang="en-US" dirty="0"/>
              <a:t>并</a:t>
            </a:r>
            <a:r>
              <a:rPr lang="zh-CN" altLang="zh-CN" dirty="0"/>
              <a:t>启用</a:t>
            </a:r>
            <a:r>
              <a:rPr lang="en-US" altLang="zh-CN" dirty="0" err="1"/>
              <a:t>torch.compile</a:t>
            </a:r>
            <a:r>
              <a:rPr lang="en-US" altLang="zh-CN" dirty="0"/>
              <a:t> </a:t>
            </a:r>
          </a:p>
          <a:p>
            <a:pPr lvl="1"/>
            <a:r>
              <a:rPr lang="en-US" altLang="zh-CN" dirty="0"/>
              <a:t>TensorRT </a:t>
            </a:r>
            <a:r>
              <a:rPr lang="zh-CN" altLang="zh-CN" dirty="0"/>
              <a:t>及其</a:t>
            </a:r>
            <a:r>
              <a:rPr lang="en-US" altLang="zh-CN" dirty="0"/>
              <a:t> LLM </a:t>
            </a:r>
            <a:r>
              <a:rPr lang="zh-CN" altLang="zh-CN" dirty="0"/>
              <a:t>变体</a:t>
            </a:r>
            <a:r>
              <a:rPr lang="en-US" altLang="zh-CN" dirty="0"/>
              <a:t> TensorRT-LLM </a:t>
            </a:r>
            <a:r>
              <a:rPr lang="zh-CN" altLang="zh-CN" dirty="0"/>
              <a:t>包含一组为常见算子</a:t>
            </a:r>
            <a:r>
              <a:rPr lang="zh-CN" altLang="en-US" dirty="0"/>
              <a:t>手工高度</a:t>
            </a:r>
            <a:r>
              <a:rPr lang="zh-CN" altLang="zh-CN" dirty="0"/>
              <a:t>优化的内核</a:t>
            </a:r>
            <a:endParaRPr lang="en-US" altLang="zh-CN" dirty="0"/>
          </a:p>
          <a:p>
            <a:pPr lvl="1"/>
            <a:r>
              <a:rPr lang="en-US" altLang="zh-CN" dirty="0"/>
              <a:t>Triton </a:t>
            </a:r>
            <a:r>
              <a:rPr lang="zh-CN" altLang="zh-CN" dirty="0"/>
              <a:t>是一个面向</a:t>
            </a:r>
            <a:r>
              <a:rPr lang="en-US" altLang="zh-CN" dirty="0"/>
              <a:t> GPU </a:t>
            </a:r>
            <a:r>
              <a:rPr lang="zh-CN" altLang="zh-CN" dirty="0"/>
              <a:t>的专用</a:t>
            </a:r>
            <a:r>
              <a:rPr lang="en-US" altLang="zh-CN" dirty="0"/>
              <a:t> DSL</a:t>
            </a:r>
            <a:r>
              <a:rPr lang="zh-CN" altLang="zh-CN" dirty="0"/>
              <a:t>（</a:t>
            </a:r>
            <a:r>
              <a:rPr lang="en-US" altLang="zh-CN" dirty="0"/>
              <a:t>Domain-Specific Language</a:t>
            </a:r>
            <a:r>
              <a:rPr lang="zh-CN" altLang="zh-CN" dirty="0"/>
              <a:t>）</a:t>
            </a:r>
            <a:r>
              <a:rPr lang="en-US" altLang="zh-CN" dirty="0"/>
              <a:t>+</a:t>
            </a:r>
            <a:r>
              <a:rPr lang="zh-CN" altLang="zh-CN" dirty="0"/>
              <a:t>编译器</a:t>
            </a:r>
            <a:endParaRPr lang="en-US" altLang="zh-CN" dirty="0"/>
          </a:p>
          <a:p>
            <a:pPr lvl="1"/>
            <a:r>
              <a:rPr lang="zh-CN" altLang="en-US" dirty="0"/>
              <a:t>所有</a:t>
            </a:r>
            <a:r>
              <a:rPr lang="zh-CN" altLang="zh-CN" dirty="0"/>
              <a:t>基线均使用</a:t>
            </a:r>
            <a:r>
              <a:rPr lang="en-US" altLang="zh-CN" dirty="0"/>
              <a:t> CUDA Graph</a:t>
            </a:r>
            <a:endParaRPr lang="zh-CN" altLang="en-US" dirty="0"/>
          </a:p>
          <a:p>
            <a:endParaRPr lang="en-US" altLang="zh-CN" dirty="0"/>
          </a:p>
        </p:txBody>
      </p:sp>
      <p:pic>
        <p:nvPicPr>
          <p:cNvPr id="7" name="图片 6">
            <a:extLst>
              <a:ext uri="{FF2B5EF4-FFF2-40B4-BE49-F238E27FC236}">
                <a16:creationId xmlns:a16="http://schemas.microsoft.com/office/drawing/2014/main" id="{AA40C6EF-93AA-12BD-FC0D-2301A615F9D3}"/>
              </a:ext>
            </a:extLst>
          </p:cNvPr>
          <p:cNvPicPr>
            <a:picLocks noChangeAspect="1"/>
          </p:cNvPicPr>
          <p:nvPr/>
        </p:nvPicPr>
        <p:blipFill>
          <a:blip r:embed="rId2"/>
          <a:stretch>
            <a:fillRect/>
          </a:stretch>
        </p:blipFill>
        <p:spPr>
          <a:xfrm>
            <a:off x="4931029" y="1727030"/>
            <a:ext cx="6734296" cy="2942302"/>
          </a:xfrm>
          <a:prstGeom prst="rect">
            <a:avLst/>
          </a:prstGeom>
        </p:spPr>
      </p:pic>
    </p:spTree>
    <p:extLst>
      <p:ext uri="{BB962C8B-B14F-4D97-AF65-F5344CB8AC3E}">
        <p14:creationId xmlns:p14="http://schemas.microsoft.com/office/powerpoint/2010/main" val="208404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54AC2-0D7D-D5A1-C8A3-A97010933B2A}"/>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DBF5D5B3-024F-9EB8-1896-B38B6609CCA3}"/>
              </a:ext>
            </a:extLst>
          </p:cNvPr>
          <p:cNvSpPr>
            <a:spLocks noGrp="1"/>
          </p:cNvSpPr>
          <p:nvPr>
            <p:ph type="body" sz="quarter" idx="10"/>
          </p:nvPr>
        </p:nvSpPr>
        <p:spPr/>
        <p:txBody>
          <a:bodyPr/>
          <a:lstStyle/>
          <a:p>
            <a:r>
              <a:rPr lang="zh-CN" altLang="en-US" dirty="0"/>
              <a:t>实验结果</a:t>
            </a:r>
            <a:endParaRPr lang="en-US" altLang="zh-CN" dirty="0"/>
          </a:p>
        </p:txBody>
      </p:sp>
      <p:sp>
        <p:nvSpPr>
          <p:cNvPr id="4" name="页脚占位符 3">
            <a:extLst>
              <a:ext uri="{FF2B5EF4-FFF2-40B4-BE49-F238E27FC236}">
                <a16:creationId xmlns:a16="http://schemas.microsoft.com/office/drawing/2014/main" id="{97CA94A3-0D42-C96A-8AAB-5FD736A5B361}"/>
              </a:ext>
            </a:extLst>
          </p:cNvPr>
          <p:cNvSpPr>
            <a:spLocks noGrp="1"/>
          </p:cNvSpPr>
          <p:nvPr>
            <p:ph type="ftr" sz="quarter" idx="3"/>
          </p:nvPr>
        </p:nvSpPr>
        <p:spPr/>
        <p:txBody>
          <a:bodyPr/>
          <a:lstStyle/>
          <a:p>
            <a:r>
              <a:rPr lang="en-GB" altLang="zh-CN" dirty="0"/>
              <a:t>Mirage</a:t>
            </a:r>
            <a:endParaRPr lang="zh-CN" altLang="en-US" dirty="0"/>
          </a:p>
        </p:txBody>
      </p:sp>
      <p:sp>
        <p:nvSpPr>
          <p:cNvPr id="5" name="内容占位符 4">
            <a:extLst>
              <a:ext uri="{FF2B5EF4-FFF2-40B4-BE49-F238E27FC236}">
                <a16:creationId xmlns:a16="http://schemas.microsoft.com/office/drawing/2014/main" id="{ED5F2F98-3349-0797-FB84-D82E668ABF8A}"/>
              </a:ext>
            </a:extLst>
          </p:cNvPr>
          <p:cNvSpPr>
            <a:spLocks noGrp="1"/>
          </p:cNvSpPr>
          <p:nvPr>
            <p:ph sz="quarter" idx="11"/>
          </p:nvPr>
        </p:nvSpPr>
        <p:spPr>
          <a:xfrm>
            <a:off x="479291" y="802764"/>
            <a:ext cx="6908837" cy="5996333"/>
          </a:xfrm>
        </p:spPr>
        <p:txBody>
          <a:bodyPr>
            <a:normAutofit fontScale="70000" lnSpcReduction="20000"/>
          </a:bodyPr>
          <a:lstStyle/>
          <a:p>
            <a:r>
              <a:rPr lang="zh-CN" altLang="en-US" dirty="0"/>
              <a:t>案例分析</a:t>
            </a:r>
            <a:endParaRPr lang="en-US" altLang="zh-CN" dirty="0"/>
          </a:p>
          <a:p>
            <a:pPr lvl="1"/>
            <a:r>
              <a:rPr lang="en-US" altLang="zh-CN" dirty="0" err="1"/>
              <a:t>GatedMLP</a:t>
            </a:r>
            <a:r>
              <a:rPr lang="en-US" altLang="zh-CN" dirty="0"/>
              <a:t> </a:t>
            </a:r>
            <a:r>
              <a:rPr lang="zh-CN" altLang="zh-CN" dirty="0"/>
              <a:t>常用于在</a:t>
            </a:r>
            <a:r>
              <a:rPr lang="en-US" altLang="zh-CN" dirty="0"/>
              <a:t> DNN </a:t>
            </a:r>
            <a:r>
              <a:rPr lang="zh-CN" altLang="zh-CN" dirty="0"/>
              <a:t>中捕获非线性表示</a:t>
            </a:r>
            <a:endParaRPr lang="en-US" altLang="zh-CN" dirty="0"/>
          </a:p>
          <a:p>
            <a:pPr lvl="2"/>
            <a:r>
              <a:rPr lang="zh-CN" altLang="zh-CN" dirty="0"/>
              <a:t>通常将两个矩阵乘法融合到单个内核中以减少</a:t>
            </a:r>
            <a:r>
              <a:rPr lang="en-US" altLang="zh-CN" dirty="0"/>
              <a:t> GPU </a:t>
            </a:r>
            <a:r>
              <a:rPr lang="zh-CN" altLang="zh-CN" dirty="0"/>
              <a:t>的</a:t>
            </a:r>
            <a:r>
              <a:rPr lang="en-US" altLang="zh-CN" dirty="0"/>
              <a:t> global memory </a:t>
            </a:r>
            <a:r>
              <a:rPr lang="zh-CN" altLang="zh-CN" dirty="0"/>
              <a:t>访问</a:t>
            </a:r>
            <a:r>
              <a:rPr lang="zh-CN" altLang="en-US" dirty="0"/>
              <a:t>，但是</a:t>
            </a:r>
            <a:r>
              <a:rPr lang="zh-CN" altLang="zh-CN" dirty="0"/>
              <a:t>仍需启动多个</a:t>
            </a:r>
            <a:r>
              <a:rPr lang="en-US" altLang="zh-CN" dirty="0"/>
              <a:t> kernel</a:t>
            </a:r>
            <a:r>
              <a:rPr lang="zh-CN" altLang="zh-CN" dirty="0"/>
              <a:t>，并将两个矩阵乘法的输出存储在</a:t>
            </a:r>
            <a:r>
              <a:rPr lang="en-US" altLang="zh-CN" dirty="0"/>
              <a:t> global memory </a:t>
            </a:r>
            <a:r>
              <a:rPr lang="zh-CN" altLang="zh-CN" dirty="0"/>
              <a:t>中，</a:t>
            </a:r>
            <a:endParaRPr lang="en-US" altLang="zh-CN" dirty="0"/>
          </a:p>
          <a:p>
            <a:pPr lvl="2"/>
            <a:r>
              <a:rPr lang="en-US" altLang="zh-CN" dirty="0"/>
              <a:t>Mirage </a:t>
            </a:r>
            <a:r>
              <a:rPr lang="zh-CN" altLang="zh-CN" dirty="0"/>
              <a:t>发现的最佳</a:t>
            </a:r>
            <a:r>
              <a:rPr lang="en-US" altLang="zh-CN" dirty="0"/>
              <a:t> µGraph </a:t>
            </a:r>
            <a:r>
              <a:rPr lang="zh-CN" altLang="zh-CN" dirty="0"/>
              <a:t>在同一线程块图内并行执行两个矩阵乘法，并将剩余计算（即</a:t>
            </a:r>
            <a:r>
              <a:rPr lang="en-US" altLang="zh-CN" dirty="0"/>
              <a:t> </a:t>
            </a:r>
            <a:r>
              <a:rPr lang="en-US" altLang="zh-CN" dirty="0" err="1"/>
              <a:t>SiLU</a:t>
            </a:r>
            <a:r>
              <a:rPr lang="en-US" altLang="zh-CN" dirty="0"/>
              <a:t> </a:t>
            </a:r>
            <a:r>
              <a:rPr lang="zh-CN" altLang="zh-CN" dirty="0"/>
              <a:t>和</a:t>
            </a:r>
            <a:r>
              <a:rPr lang="en-US" altLang="zh-CN" dirty="0"/>
              <a:t> Mul</a:t>
            </a:r>
            <a:r>
              <a:rPr lang="zh-CN" altLang="zh-CN" dirty="0"/>
              <a:t>）作为同一线程块图内的后处理步骤融合。</a:t>
            </a:r>
            <a:endParaRPr lang="en-US" altLang="zh-CN" dirty="0"/>
          </a:p>
          <a:p>
            <a:pPr lvl="2"/>
            <a:r>
              <a:rPr lang="zh-CN" altLang="zh-CN" dirty="0"/>
              <a:t>这种方法在</a:t>
            </a:r>
            <a:r>
              <a:rPr lang="en-US" altLang="zh-CN" dirty="0"/>
              <a:t> A100 GPU </a:t>
            </a:r>
            <a:r>
              <a:rPr lang="zh-CN" altLang="zh-CN" dirty="0"/>
              <a:t>上实现</a:t>
            </a:r>
            <a:r>
              <a:rPr lang="en-US" altLang="zh-CN" dirty="0"/>
              <a:t> 1.5 </a:t>
            </a:r>
            <a:r>
              <a:rPr lang="zh-CN" altLang="zh-CN" dirty="0"/>
              <a:t>倍加速，在</a:t>
            </a:r>
            <a:r>
              <a:rPr lang="en-US" altLang="zh-CN" dirty="0"/>
              <a:t> H100 GPU </a:t>
            </a:r>
            <a:r>
              <a:rPr lang="zh-CN" altLang="zh-CN" dirty="0"/>
              <a:t>上实现</a:t>
            </a:r>
            <a:r>
              <a:rPr lang="en-US" altLang="zh-CN" dirty="0"/>
              <a:t> 2.7-3.3 </a:t>
            </a:r>
            <a:r>
              <a:rPr lang="zh-CN" altLang="zh-CN" dirty="0"/>
              <a:t>倍加速。</a:t>
            </a:r>
            <a:endParaRPr lang="en-US" altLang="zh-CN" dirty="0"/>
          </a:p>
          <a:p>
            <a:r>
              <a:rPr lang="zh-CN" altLang="zh-CN" dirty="0"/>
              <a:t>端到端结果</a:t>
            </a:r>
            <a:endParaRPr lang="en-US" altLang="zh-CN" dirty="0"/>
          </a:p>
          <a:p>
            <a:pPr lvl="1"/>
            <a:r>
              <a:rPr lang="zh-CN" altLang="en-US" dirty="0"/>
              <a:t>和 </a:t>
            </a:r>
            <a:r>
              <a:rPr lang="en-US" altLang="zh-CN" dirty="0" err="1"/>
              <a:t>PyTorch</a:t>
            </a:r>
            <a:r>
              <a:rPr lang="en-US" altLang="zh-CN" dirty="0"/>
              <a:t> </a:t>
            </a:r>
            <a:r>
              <a:rPr lang="zh-CN" altLang="en-US" dirty="0"/>
              <a:t>比较</a:t>
            </a:r>
            <a:r>
              <a:rPr lang="zh-CN" altLang="zh-CN" dirty="0"/>
              <a:t>在四个</a:t>
            </a:r>
            <a:r>
              <a:rPr lang="en-US" altLang="zh-CN" dirty="0"/>
              <a:t> DNN </a:t>
            </a:r>
            <a:r>
              <a:rPr lang="zh-CN" altLang="zh-CN" dirty="0"/>
              <a:t>模型上的表现</a:t>
            </a:r>
            <a:endParaRPr lang="en-US" altLang="zh-CN" dirty="0"/>
          </a:p>
          <a:p>
            <a:pPr lvl="1"/>
            <a:r>
              <a:rPr lang="en-US" altLang="zh-CN" dirty="0"/>
              <a:t>Mirage </a:t>
            </a:r>
            <a:r>
              <a:rPr lang="zh-CN" altLang="zh-CN" dirty="0"/>
              <a:t>通过自动生成高度优化的内核，将这些模型的端到端延迟降低</a:t>
            </a:r>
            <a:r>
              <a:rPr lang="en-US" altLang="zh-CN" dirty="0"/>
              <a:t> </a:t>
            </a:r>
            <a:r>
              <a:rPr lang="en-US" altLang="zh-CN" b="1" dirty="0"/>
              <a:t>0.9-1.9 </a:t>
            </a:r>
            <a:r>
              <a:rPr lang="zh-CN" altLang="zh-CN" dirty="0"/>
              <a:t>倍（图中 </a:t>
            </a:r>
            <a:r>
              <a:rPr lang="en-US" altLang="zh-CN" dirty="0"/>
              <a:t>per-iteration latency </a:t>
            </a:r>
            <a:r>
              <a:rPr lang="zh-CN" altLang="zh-CN" dirty="0"/>
              <a:t>应该指的是</a:t>
            </a:r>
            <a:r>
              <a:rPr lang="en-US" altLang="zh-CN" dirty="0"/>
              <a:t> token </a:t>
            </a:r>
            <a:r>
              <a:rPr lang="zh-CN" altLang="zh-CN" dirty="0"/>
              <a:t>间延迟）</a:t>
            </a:r>
          </a:p>
          <a:p>
            <a:r>
              <a:rPr lang="zh-CN" altLang="zh-CN" dirty="0"/>
              <a:t>搜索时间</a:t>
            </a:r>
            <a:endParaRPr lang="en-US" altLang="zh-CN" dirty="0"/>
          </a:p>
          <a:p>
            <a:pPr lvl="1"/>
            <a:r>
              <a:rPr lang="zh-CN" altLang="zh-CN" dirty="0"/>
              <a:t>最多需要</a:t>
            </a:r>
            <a:r>
              <a:rPr lang="en-US" altLang="zh-CN" dirty="0"/>
              <a:t> 4 </a:t>
            </a:r>
            <a:r>
              <a:rPr lang="zh-CN" altLang="zh-CN" dirty="0"/>
              <a:t>小时</a:t>
            </a:r>
            <a:endParaRPr lang="en-US" altLang="zh-CN" dirty="0"/>
          </a:p>
          <a:p>
            <a:pPr lvl="1"/>
            <a:r>
              <a:rPr lang="zh-CN" altLang="zh-CN" dirty="0"/>
              <a:t>通过抽象表达式剪枝对</a:t>
            </a:r>
            <a:r>
              <a:rPr lang="en-US" altLang="zh-CN" dirty="0"/>
              <a:t> Mirage </a:t>
            </a:r>
            <a:r>
              <a:rPr lang="zh-CN" altLang="zh-CN" dirty="0"/>
              <a:t>的可用性至关重要</a:t>
            </a:r>
            <a:endParaRPr lang="en-US" altLang="zh-CN" dirty="0"/>
          </a:p>
          <a:p>
            <a:pPr lvl="1"/>
            <a:r>
              <a:rPr lang="zh-CN" altLang="zh-CN" dirty="0"/>
              <a:t>如果禁用抽象表达式剪枝，那么</a:t>
            </a:r>
            <a:r>
              <a:rPr lang="en-US" altLang="zh-CN" dirty="0"/>
              <a:t> Mirage </a:t>
            </a:r>
            <a:r>
              <a:rPr lang="zh-CN" altLang="zh-CN" dirty="0"/>
              <a:t>在</a:t>
            </a:r>
            <a:r>
              <a:rPr lang="en-US" altLang="zh-CN" dirty="0"/>
              <a:t> 10 </a:t>
            </a:r>
            <a:r>
              <a:rPr lang="zh-CN" altLang="zh-CN" dirty="0"/>
              <a:t>小时搜索窗口内只能处理最多</a:t>
            </a:r>
            <a:r>
              <a:rPr lang="en-US" altLang="zh-CN" dirty="0"/>
              <a:t> 6 </a:t>
            </a:r>
            <a:r>
              <a:rPr lang="zh-CN" altLang="zh-CN" dirty="0"/>
              <a:t>个运算符的线程块图</a:t>
            </a:r>
            <a:endParaRPr lang="en-US" altLang="zh-CN" dirty="0"/>
          </a:p>
        </p:txBody>
      </p:sp>
      <p:pic>
        <p:nvPicPr>
          <p:cNvPr id="8" name="图片 7">
            <a:extLst>
              <a:ext uri="{FF2B5EF4-FFF2-40B4-BE49-F238E27FC236}">
                <a16:creationId xmlns:a16="http://schemas.microsoft.com/office/drawing/2014/main" id="{A95A9B8C-7E73-CF37-5A46-CE7F1E7F73FD}"/>
              </a:ext>
            </a:extLst>
          </p:cNvPr>
          <p:cNvPicPr>
            <a:picLocks noChangeAspect="1"/>
          </p:cNvPicPr>
          <p:nvPr/>
        </p:nvPicPr>
        <p:blipFill>
          <a:blip r:embed="rId2"/>
          <a:stretch>
            <a:fillRect/>
          </a:stretch>
        </p:blipFill>
        <p:spPr>
          <a:xfrm>
            <a:off x="7861689" y="-76650"/>
            <a:ext cx="3311968" cy="3258439"/>
          </a:xfrm>
          <a:prstGeom prst="rect">
            <a:avLst/>
          </a:prstGeom>
        </p:spPr>
      </p:pic>
      <p:pic>
        <p:nvPicPr>
          <p:cNvPr id="9" name="图片 8">
            <a:extLst>
              <a:ext uri="{FF2B5EF4-FFF2-40B4-BE49-F238E27FC236}">
                <a16:creationId xmlns:a16="http://schemas.microsoft.com/office/drawing/2014/main" id="{3CA10826-D603-7C2E-B405-A33786807D8F}"/>
              </a:ext>
            </a:extLst>
          </p:cNvPr>
          <p:cNvPicPr>
            <a:picLocks noChangeAspect="1"/>
          </p:cNvPicPr>
          <p:nvPr/>
        </p:nvPicPr>
        <p:blipFill>
          <a:blip r:embed="rId3"/>
          <a:stretch>
            <a:fillRect/>
          </a:stretch>
        </p:blipFill>
        <p:spPr>
          <a:xfrm>
            <a:off x="7722256" y="3143063"/>
            <a:ext cx="3748270" cy="1798661"/>
          </a:xfrm>
          <a:prstGeom prst="rect">
            <a:avLst/>
          </a:prstGeom>
        </p:spPr>
      </p:pic>
      <p:pic>
        <p:nvPicPr>
          <p:cNvPr id="10" name="图片 9">
            <a:extLst>
              <a:ext uri="{FF2B5EF4-FFF2-40B4-BE49-F238E27FC236}">
                <a16:creationId xmlns:a16="http://schemas.microsoft.com/office/drawing/2014/main" id="{F3447537-D060-36BA-0CC4-8590095189BB}"/>
              </a:ext>
            </a:extLst>
          </p:cNvPr>
          <p:cNvPicPr>
            <a:picLocks noChangeAspect="1"/>
          </p:cNvPicPr>
          <p:nvPr/>
        </p:nvPicPr>
        <p:blipFill>
          <a:blip r:embed="rId4"/>
          <a:stretch>
            <a:fillRect/>
          </a:stretch>
        </p:blipFill>
        <p:spPr>
          <a:xfrm>
            <a:off x="8409114" y="5075288"/>
            <a:ext cx="2656560" cy="1510285"/>
          </a:xfrm>
          <a:prstGeom prst="rect">
            <a:avLst/>
          </a:prstGeom>
        </p:spPr>
      </p:pic>
    </p:spTree>
    <p:extLst>
      <p:ext uri="{BB962C8B-B14F-4D97-AF65-F5344CB8AC3E}">
        <p14:creationId xmlns:p14="http://schemas.microsoft.com/office/powerpoint/2010/main" val="351970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AA4FA-AB8A-F27A-6256-B1BDB520FD00}"/>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AFC283B2-9FAE-DA85-3F2E-EBCDBE936082}"/>
              </a:ext>
            </a:extLst>
          </p:cNvPr>
          <p:cNvSpPr>
            <a:spLocks noGrp="1"/>
          </p:cNvSpPr>
          <p:nvPr>
            <p:ph type="body" sz="quarter" idx="10"/>
          </p:nvPr>
        </p:nvSpPr>
        <p:spPr/>
        <p:txBody>
          <a:bodyPr/>
          <a:lstStyle/>
          <a:p>
            <a:r>
              <a:rPr lang="zh-CN" altLang="en-US" dirty="0"/>
              <a:t>总结和讨论</a:t>
            </a:r>
            <a:endParaRPr lang="en-US" altLang="zh-CN" dirty="0"/>
          </a:p>
        </p:txBody>
      </p:sp>
      <p:sp>
        <p:nvSpPr>
          <p:cNvPr id="4" name="页脚占位符 3">
            <a:extLst>
              <a:ext uri="{FF2B5EF4-FFF2-40B4-BE49-F238E27FC236}">
                <a16:creationId xmlns:a16="http://schemas.microsoft.com/office/drawing/2014/main" id="{E002D83E-45F0-913E-B819-706DB6AE1A1C}"/>
              </a:ext>
            </a:extLst>
          </p:cNvPr>
          <p:cNvSpPr>
            <a:spLocks noGrp="1"/>
          </p:cNvSpPr>
          <p:nvPr>
            <p:ph type="ftr" sz="quarter" idx="3"/>
          </p:nvPr>
        </p:nvSpPr>
        <p:spPr/>
        <p:txBody>
          <a:bodyPr/>
          <a:lstStyle/>
          <a:p>
            <a:r>
              <a:rPr lang="en-GB" altLang="zh-CN" dirty="0"/>
              <a:t>Mirage</a:t>
            </a:r>
            <a:endParaRPr lang="zh-CN" altLang="en-US" dirty="0"/>
          </a:p>
        </p:txBody>
      </p:sp>
      <p:sp>
        <p:nvSpPr>
          <p:cNvPr id="6" name="内容占位符 5">
            <a:extLst>
              <a:ext uri="{FF2B5EF4-FFF2-40B4-BE49-F238E27FC236}">
                <a16:creationId xmlns:a16="http://schemas.microsoft.com/office/drawing/2014/main" id="{B46DDA1D-1B7E-7A23-9EE6-130BEA5E05BA}"/>
              </a:ext>
            </a:extLst>
          </p:cNvPr>
          <p:cNvSpPr>
            <a:spLocks noGrp="1"/>
          </p:cNvSpPr>
          <p:nvPr>
            <p:ph sz="quarter" idx="11"/>
          </p:nvPr>
        </p:nvSpPr>
        <p:spPr/>
        <p:txBody>
          <a:bodyPr>
            <a:normAutofit fontScale="77500" lnSpcReduction="20000"/>
          </a:bodyPr>
          <a:lstStyle/>
          <a:p>
            <a:r>
              <a:rPr lang="zh-CN" altLang="zh-CN" dirty="0"/>
              <a:t>讨论</a:t>
            </a:r>
            <a:endParaRPr lang="en-US" altLang="zh-CN" dirty="0"/>
          </a:p>
          <a:p>
            <a:pPr lvl="1"/>
            <a:r>
              <a:rPr lang="en-US" altLang="zh-CN" dirty="0"/>
              <a:t>Mirage </a:t>
            </a:r>
            <a:r>
              <a:rPr lang="zh-CN" altLang="en-US" dirty="0"/>
              <a:t>算子融合和 </a:t>
            </a:r>
            <a:r>
              <a:rPr lang="en-US" altLang="zh-CN" dirty="0" err="1"/>
              <a:t>cuda</a:t>
            </a:r>
            <a:r>
              <a:rPr lang="en-US" altLang="zh-CN" dirty="0"/>
              <a:t> graph </a:t>
            </a:r>
            <a:r>
              <a:rPr lang="zh-CN" altLang="en-US" dirty="0"/>
              <a:t>的区别</a:t>
            </a:r>
            <a:endParaRPr lang="en-US" altLang="zh-CN" dirty="0"/>
          </a:p>
          <a:p>
            <a:pPr lvl="2"/>
            <a:r>
              <a:rPr lang="en-US" altLang="zh-CN" dirty="0" err="1"/>
              <a:t>cuda</a:t>
            </a:r>
            <a:r>
              <a:rPr lang="en-US" altLang="zh-CN" dirty="0"/>
              <a:t> graph </a:t>
            </a:r>
            <a:r>
              <a:rPr lang="zh-CN" altLang="zh-CN" dirty="0"/>
              <a:t>内部的多个</a:t>
            </a:r>
            <a:r>
              <a:rPr lang="en-US" altLang="zh-CN" dirty="0"/>
              <a:t> kernel </a:t>
            </a:r>
            <a:r>
              <a:rPr lang="zh-CN" altLang="zh-CN" dirty="0"/>
              <a:t>仍旧是独立执行的，存在数据依赖和内存加载的开销</a:t>
            </a:r>
            <a:endParaRPr lang="en-US" altLang="zh-CN" dirty="0"/>
          </a:p>
          <a:p>
            <a:pPr lvl="1"/>
            <a:r>
              <a:rPr lang="en-US" altLang="zh-CN" dirty="0"/>
              <a:t>Mirage </a:t>
            </a:r>
            <a:r>
              <a:rPr lang="zh-CN" altLang="zh-CN" dirty="0"/>
              <a:t>为什么不直接用</a:t>
            </a:r>
            <a:r>
              <a:rPr lang="en-US" altLang="zh-CN" dirty="0"/>
              <a:t> </a:t>
            </a:r>
            <a:r>
              <a:rPr lang="en-US" altLang="zh-CN" dirty="0" err="1"/>
              <a:t>torch.compile</a:t>
            </a:r>
            <a:r>
              <a:rPr lang="en-US" altLang="zh-CN" dirty="0"/>
              <a:t> </a:t>
            </a:r>
            <a:r>
              <a:rPr lang="zh-CN" altLang="zh-CN" dirty="0"/>
              <a:t>的前端生成的</a:t>
            </a:r>
            <a:r>
              <a:rPr lang="en-US" altLang="zh-CN" dirty="0"/>
              <a:t> </a:t>
            </a:r>
            <a:r>
              <a:rPr lang="en-US" altLang="zh-CN" dirty="0" err="1"/>
              <a:t>Fx</a:t>
            </a:r>
            <a:r>
              <a:rPr lang="en-US" altLang="zh-CN" dirty="0"/>
              <a:t> graph</a:t>
            </a:r>
          </a:p>
          <a:p>
            <a:pPr lvl="2"/>
            <a:r>
              <a:rPr lang="zh-CN" altLang="zh-CN" dirty="0"/>
              <a:t>因为 </a:t>
            </a:r>
            <a:r>
              <a:rPr lang="en-US" altLang="zh-CN" dirty="0"/>
              <a:t>Mirage</a:t>
            </a:r>
            <a:r>
              <a:rPr lang="zh-CN" altLang="zh-CN" dirty="0"/>
              <a:t>直接将</a:t>
            </a:r>
            <a:r>
              <a:rPr lang="en-US" altLang="zh-CN" dirty="0"/>
              <a:t> GPU </a:t>
            </a:r>
            <a:r>
              <a:rPr lang="zh-CN" altLang="zh-CN" dirty="0"/>
              <a:t>的计算和访存建模</a:t>
            </a:r>
            <a:r>
              <a:rPr lang="zh-CN" altLang="en-US" dirty="0"/>
              <a:t>为层次图</a:t>
            </a:r>
            <a:r>
              <a:rPr lang="zh-CN" altLang="zh-CN" dirty="0"/>
              <a:t> ，后续进行迭代搜索得到和输入程序的计算图等价，同时性能更优的计算图</a:t>
            </a:r>
            <a:endParaRPr lang="en-US" altLang="zh-CN" dirty="0"/>
          </a:p>
          <a:p>
            <a:pPr lvl="2"/>
            <a:r>
              <a:rPr lang="zh-CN" altLang="zh-CN" dirty="0"/>
              <a:t>而</a:t>
            </a:r>
            <a:r>
              <a:rPr lang="en-US" altLang="zh-CN" dirty="0"/>
              <a:t> Fx graph </a:t>
            </a:r>
            <a:r>
              <a:rPr lang="zh-CN" altLang="zh-CN" dirty="0"/>
              <a:t>是自顶向下从</a:t>
            </a:r>
            <a:r>
              <a:rPr lang="en-US" altLang="zh-CN" dirty="0"/>
              <a:t> pytorch </a:t>
            </a:r>
            <a:r>
              <a:rPr lang="zh-CN" altLang="zh-CN" dirty="0"/>
              <a:t>代码得到的基于</a:t>
            </a:r>
            <a:r>
              <a:rPr lang="en-US" altLang="zh-CN" dirty="0"/>
              <a:t> torch ATen </a:t>
            </a:r>
            <a:r>
              <a:rPr lang="zh-CN" altLang="zh-CN" dirty="0"/>
              <a:t>的计算图，后续会</a:t>
            </a:r>
            <a:r>
              <a:rPr lang="en-US" altLang="zh-CN" dirty="0"/>
              <a:t> lower </a:t>
            </a:r>
            <a:r>
              <a:rPr lang="zh-CN" altLang="zh-CN" dirty="0"/>
              <a:t>到</a:t>
            </a:r>
            <a:r>
              <a:rPr lang="en-US" altLang="zh-CN" dirty="0"/>
              <a:t> triton </a:t>
            </a:r>
            <a:r>
              <a:rPr lang="zh-CN" altLang="zh-CN" dirty="0"/>
              <a:t>继续编译。</a:t>
            </a:r>
            <a:endParaRPr lang="en-US" altLang="zh-CN" dirty="0"/>
          </a:p>
          <a:p>
            <a:r>
              <a:rPr lang="zh-CN" altLang="en-US" dirty="0"/>
              <a:t>不足</a:t>
            </a:r>
            <a:endParaRPr lang="en-US" altLang="zh-CN" dirty="0"/>
          </a:p>
          <a:p>
            <a:pPr lvl="1"/>
            <a:r>
              <a:rPr lang="zh-CN" altLang="zh-CN" dirty="0"/>
              <a:t>搜索时间</a:t>
            </a:r>
            <a:r>
              <a:rPr lang="zh-CN" altLang="en-US" dirty="0"/>
              <a:t>比较长。</a:t>
            </a:r>
            <a:r>
              <a:rPr lang="zh-CN" altLang="zh-CN" dirty="0"/>
              <a:t>论文</a:t>
            </a:r>
            <a:r>
              <a:rPr lang="en-US" altLang="zh-CN" dirty="0"/>
              <a:t> 8.4 </a:t>
            </a:r>
            <a:r>
              <a:rPr lang="zh-CN" altLang="zh-CN" dirty="0"/>
              <a:t>节中提到，即使使用抽象表达式剪枝，搜索文中评估</a:t>
            </a:r>
            <a:r>
              <a:rPr lang="zh-CN" altLang="en-US" dirty="0"/>
              <a:t>的</a:t>
            </a:r>
            <a:r>
              <a:rPr lang="zh-CN" altLang="zh-CN" dirty="0"/>
              <a:t>某一个算子最多会耗时</a:t>
            </a:r>
            <a:r>
              <a:rPr lang="en-US" altLang="zh-CN" dirty="0"/>
              <a:t> 4 </a:t>
            </a:r>
            <a:r>
              <a:rPr lang="zh-CN" altLang="zh-CN" dirty="0"/>
              <a:t>小时</a:t>
            </a:r>
            <a:endParaRPr lang="en-US" altLang="zh-CN" dirty="0"/>
          </a:p>
          <a:p>
            <a:pPr lvl="1"/>
            <a:r>
              <a:rPr lang="zh-CN" altLang="zh-CN" dirty="0"/>
              <a:t>不支持动态形状</a:t>
            </a:r>
            <a:endParaRPr lang="en-US" altLang="zh-CN" dirty="0"/>
          </a:p>
          <a:p>
            <a:pPr lvl="1"/>
            <a:r>
              <a:rPr lang="zh-CN" altLang="zh-CN" dirty="0"/>
              <a:t>只支持满足 </a:t>
            </a:r>
            <a:r>
              <a:rPr lang="en-US" altLang="zh-CN" dirty="0"/>
              <a:t>“(1) G </a:t>
            </a:r>
            <a:r>
              <a:rPr lang="zh-CN" altLang="zh-CN" dirty="0"/>
              <a:t>仅包含多线性算子、除法、幂运算；</a:t>
            </a:r>
            <a:r>
              <a:rPr lang="en-US" altLang="zh-CN" dirty="0"/>
              <a:t>(2) G </a:t>
            </a:r>
            <a:r>
              <a:rPr lang="zh-CN" altLang="zh-CN" dirty="0"/>
              <a:t>中从输入到输出的每条路径最多包含一个幂运算</a:t>
            </a:r>
            <a:r>
              <a:rPr lang="en-US" altLang="zh-CN" dirty="0"/>
              <a:t>” </a:t>
            </a:r>
            <a:r>
              <a:rPr lang="zh-CN" altLang="zh-CN" dirty="0"/>
              <a:t>的程序</a:t>
            </a:r>
            <a:endParaRPr lang="en-US" altLang="zh-CN" dirty="0"/>
          </a:p>
          <a:p>
            <a:pPr lvl="1"/>
            <a:r>
              <a:rPr lang="zh-CN" altLang="zh-CN" dirty="0"/>
              <a:t>难以增加新的算子。增加新算子需要修改框架内部代码，实现对应的抽象表达式、以及抽象表达式的公理的</a:t>
            </a:r>
            <a:r>
              <a:rPr lang="en-US" altLang="zh-CN" dirty="0"/>
              <a:t> Aeq </a:t>
            </a:r>
            <a:r>
              <a:rPr lang="zh-CN" altLang="zh-CN" dirty="0"/>
              <a:t>和</a:t>
            </a:r>
            <a:r>
              <a:rPr lang="en-US" altLang="zh-CN" dirty="0"/>
              <a:t> Asub </a:t>
            </a:r>
            <a:endParaRPr lang="zh-CN" altLang="en-US" dirty="0"/>
          </a:p>
        </p:txBody>
      </p:sp>
    </p:spTree>
    <p:extLst>
      <p:ext uri="{BB962C8B-B14F-4D97-AF65-F5344CB8AC3E}">
        <p14:creationId xmlns:p14="http://schemas.microsoft.com/office/powerpoint/2010/main" val="2775634305"/>
      </p:ext>
    </p:extLst>
  </p:cSld>
  <p:clrMapOvr>
    <a:masterClrMapping/>
  </p:clrMapOvr>
</p:sld>
</file>

<file path=ppt/theme/theme1.xml><?xml version="1.0" encoding="utf-8"?>
<a:theme xmlns:a="http://schemas.openxmlformats.org/drawingml/2006/main" name="2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2_Office 主题​​</Template>
  <TotalTime>1149</TotalTime>
  <Words>1379</Words>
  <Application>Microsoft Office PowerPoint</Application>
  <PresentationFormat>宽屏</PresentationFormat>
  <Paragraphs>99</Paragraphs>
  <Slides>9</Slides>
  <Notes>1</Notes>
  <HiddenSlides>0</HiddenSlides>
  <MMClips>0</MMClips>
  <ScaleCrop>false</ScaleCrop>
  <HeadingPairs>
    <vt:vector size="6" baseType="variant">
      <vt:variant>
        <vt:lpstr>已用的字体</vt:lpstr>
      </vt:variant>
      <vt:variant>
        <vt:i4>4</vt:i4>
      </vt:variant>
      <vt:variant>
        <vt:lpstr>主题</vt:lpstr>
      </vt:variant>
      <vt:variant>
        <vt:i4>2</vt:i4>
      </vt:variant>
      <vt:variant>
        <vt:lpstr>幻灯片标题</vt:lpstr>
      </vt:variant>
      <vt:variant>
        <vt:i4>9</vt:i4>
      </vt:variant>
    </vt:vector>
  </HeadingPairs>
  <TitlesOfParts>
    <vt:vector size="15" baseType="lpstr">
      <vt:lpstr>等线</vt:lpstr>
      <vt:lpstr>微软雅黑</vt:lpstr>
      <vt:lpstr>Arial</vt:lpstr>
      <vt:lpstr>Wingdings</vt:lpstr>
      <vt:lpstr>2_Office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策 孙</dc:creator>
  <cp:lastModifiedBy>哲骏 杨</cp:lastModifiedBy>
  <cp:revision>646</cp:revision>
  <dcterms:created xsi:type="dcterms:W3CDTF">2025-06-11T10:44:33Z</dcterms:created>
  <dcterms:modified xsi:type="dcterms:W3CDTF">2025-09-25T12:01:09Z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0x010100F746C9E5A542A54A8B513C1ACE44F90B</vt:lpwstr>
  </property>
  <property fmtid="{D5CDD505-2E9C-101B-9397-08002B2CF9AE}" pid="3" name="ICV">
    <vt:lpwstr>2F1556B50D426685398A07688D20EBFE_43</vt:lpwstr>
  </property>
  <property fmtid="{D5CDD505-2E9C-101B-9397-08002B2CF9AE}" pid="4" name="KSOProductBuildVer">
    <vt:lpwstr>2052-12.1.0.17900</vt:lpwstr>
  </property>
</Properties>
</file>