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1927" r:id="rId3"/>
    <p:sldId id="1939" r:id="rId5"/>
    <p:sldId id="1899" r:id="rId6"/>
    <p:sldId id="258" r:id="rId7"/>
    <p:sldId id="1951" r:id="rId8"/>
    <p:sldId id="1952" r:id="rId9"/>
    <p:sldId id="1953" r:id="rId10"/>
    <p:sldId id="1954" r:id="rId11"/>
    <p:sldId id="1919" r:id="rId12"/>
    <p:sldId id="1955" r:id="rId13"/>
    <p:sldId id="1956" r:id="rId14"/>
    <p:sldId id="1957" r:id="rId15"/>
    <p:sldId id="1969" r:id="rId16"/>
    <p:sldId id="1958" r:id="rId17"/>
    <p:sldId id="1959" r:id="rId18"/>
    <p:sldId id="1960" r:id="rId19"/>
    <p:sldId id="1961" r:id="rId20"/>
    <p:sldId id="1962" r:id="rId21"/>
    <p:sldId id="1963" r:id="rId22"/>
    <p:sldId id="1964" r:id="rId23"/>
    <p:sldId id="1966" r:id="rId24"/>
    <p:sldId id="1967" r:id="rId25"/>
    <p:sldId id="1940" r:id="rId26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清伟" initials="李清伟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  <a:srgbClr val="4472C4"/>
    <a:srgbClr val="FF9933"/>
    <a:srgbClr val="CC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7" autoAdjust="0"/>
    <p:restoredTop sz="91360" autoAdjust="0"/>
  </p:normalViewPr>
  <p:slideViewPr>
    <p:cSldViewPr snapToGrid="0">
      <p:cViewPr varScale="1">
        <p:scale>
          <a:sx n="111" d="100"/>
          <a:sy n="111" d="100"/>
        </p:scale>
        <p:origin x="878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40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B2568-D8A3-4FF4-BAA2-A310E3EDA6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6460B-A568-42EF-A9F3-45FAAC6AA7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sp>
        <p:nvSpPr>
          <p:cNvPr id="7" name="网络方向"/>
          <p:cNvSpPr txBox="1">
            <a:spLocks noChangeArrowheads="1"/>
          </p:cNvSpPr>
          <p:nvPr userDrawn="1"/>
        </p:nvSpPr>
        <p:spPr bwMode="auto">
          <a:xfrm>
            <a:off x="761363" y="417287"/>
            <a:ext cx="3239999" cy="8976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课题</a:t>
            </a:r>
            <a:endParaRPr kumimoji="1" lang="en-US" altLang="zh-CN" sz="2200" i="0" u="none" strike="noStrike" kern="1200" cap="none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800" kern="2400" dirty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汇报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8" name="直接连接符 7"/>
          <p:cNvCxnSpPr/>
          <p:nvPr userDrawn="1"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" name="组合 10"/>
          <p:cNvGrpSpPr/>
          <p:nvPr/>
        </p:nvGrpSpPr>
        <p:grpSpPr>
          <a:xfrm>
            <a:off x="1860884" y="2269567"/>
            <a:ext cx="8470232" cy="964245"/>
            <a:chOff x="631309" y="1723634"/>
            <a:chExt cx="7153910" cy="964245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31309" y="1723634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31309" y="2687879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285223" y="2449758"/>
            <a:ext cx="7621554" cy="603864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4466857" y="3680679"/>
            <a:ext cx="2953486" cy="617746"/>
            <a:chOff x="1091964" y="3852036"/>
            <a:chExt cx="2521321" cy="380488"/>
          </a:xfrm>
        </p:grpSpPr>
        <p:sp>
          <p:nvSpPr>
            <p:cNvPr id="15" name="矩形: 圆角 14"/>
            <p:cNvSpPr/>
            <p:nvPr/>
          </p:nvSpPr>
          <p:spPr>
            <a:xfrm>
              <a:off x="1404205" y="3852038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en-US" altLang="zh-CN" sz="2400" b="1" dirty="0">
                  <a:cs typeface="+mn-ea"/>
                  <a:sym typeface="+mn-lt"/>
                </a:rPr>
                <a:t>XX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6" name="矩形: 圆角 13"/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>
            <a:off x="3500680" y="4497624"/>
            <a:ext cx="5190641" cy="553998"/>
            <a:chOff x="2765844" y="4334928"/>
            <a:chExt cx="1391877" cy="907136"/>
          </a:xfrm>
        </p:grpSpPr>
        <p:sp>
          <p:nvSpPr>
            <p:cNvPr id="18" name="文本框 17"/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flipH="1">
              <a:off x="2765844" y="4334928"/>
              <a:ext cx="1355039" cy="90713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张昱课题组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(yuzhang@ustc.edu.cn)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914400">
                <a:spcAft>
                  <a:spcPts val="600"/>
                </a:spcAft>
              </a:pPr>
              <a:r>
                <a:rPr lang="zh-CN" altLang="en-US" dirty="0"/>
                <a:t>中国科学技术大学  计算机科学与技术学院</a:t>
              </a:r>
              <a:endParaRPr lang="en-US" altLang="zh-CN" dirty="0"/>
            </a:p>
          </p:txBody>
        </p:sp>
      </p:grpSp>
      <p:cxnSp>
        <p:nvCxnSpPr>
          <p:cNvPr id="20" name="直接连接符 19"/>
          <p:cNvCxnSpPr/>
          <p:nvPr userDrawn="1"/>
        </p:nvCxnSpPr>
        <p:spPr bwMode="auto">
          <a:xfrm flipV="1">
            <a:off x="1860884" y="51528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4655711" y="5258614"/>
            <a:ext cx="2743200" cy="365125"/>
          </a:xfrm>
        </p:spPr>
        <p:txBody>
          <a:bodyPr/>
          <a:lstStyle>
            <a:lvl1pPr algn="ctr">
              <a:defRPr sz="1600"/>
            </a:lvl1pPr>
          </a:lstStyle>
          <a:p>
            <a:fld id="{578D130A-B43A-4C76-A801-F16EA0958A3D}" type="datetime2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sp>
        <p:nvSpPr>
          <p:cNvPr id="7" name="网络方向"/>
          <p:cNvSpPr txBox="1">
            <a:spLocks noChangeArrowheads="1"/>
          </p:cNvSpPr>
          <p:nvPr userDrawn="1"/>
        </p:nvSpPr>
        <p:spPr bwMode="auto">
          <a:xfrm>
            <a:off x="761363" y="417287"/>
            <a:ext cx="3239999" cy="8976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课题</a:t>
            </a:r>
            <a:endParaRPr kumimoji="1" lang="en-US" altLang="zh-CN" sz="2200" i="0" u="none" strike="noStrike" kern="1200" cap="none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800" kern="2400" dirty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汇报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8" name="直接连接符 7"/>
          <p:cNvCxnSpPr/>
          <p:nvPr userDrawn="1"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8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11136976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428329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5212592" y="6367720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姓名：标题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75733" y="203162"/>
            <a:ext cx="9672834" cy="407389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9" name="Footer Placeholder 4"/>
          <p:cNvSpPr txBox="1"/>
          <p:nvPr userDrawn="1"/>
        </p:nvSpPr>
        <p:spPr>
          <a:xfrm>
            <a:off x="286089" y="6367719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575733" y="203162"/>
            <a:ext cx="9672834" cy="407389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146516" y="941696"/>
            <a:ext cx="11901001" cy="5360408"/>
          </a:xfrm>
          <a:prstGeom prst="rect">
            <a:avLst/>
          </a:prstGeom>
        </p:spPr>
        <p:txBody>
          <a:bodyPr/>
          <a:lstStyle>
            <a:lvl1pPr marL="273050" indent="-27305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2"/>
              </a:buBlip>
              <a:defRPr lang="zh-CN" altLang="en-US" sz="2800" b="1" kern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7380" indent="-31623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n"/>
              <a:defRPr kumimoji="1" lang="en-US" altLang="zh-CN" sz="24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00430" indent="-22860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160780" indent="-22860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ü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403985" indent="-2286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r>
              <a:rPr kumimoji="1" lang="zh-CN" altLang="en-US" dirty="0"/>
              <a:t>编辑母版文本样式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第二级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第三级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第四级 </a:t>
            </a:r>
            <a:endParaRPr kumimoji="1" lang="en-US" altLang="zh-CN" dirty="0"/>
          </a:p>
          <a:p>
            <a:pPr lvl="4"/>
            <a:r>
              <a:rPr kumimoji="1" lang="zh-CN" altLang="en-US" dirty="0"/>
              <a:t>第五级</a:t>
            </a:r>
            <a:endParaRPr kumimoji="1"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5066" y="136525"/>
            <a:ext cx="9672834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zh-CN" altLang="en-US" dirty="0"/>
              <a:t>姓名：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7" name="矩形: 圆角 22"/>
          <p:cNvSpPr/>
          <p:nvPr userDrawn="1"/>
        </p:nvSpPr>
        <p:spPr>
          <a:xfrm>
            <a:off x="11556957" y="6292872"/>
            <a:ext cx="455007" cy="4550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平行四边形 9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8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11136976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张昱：项目结题验收汇报概述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5733" y="134952"/>
            <a:ext cx="10515600" cy="550848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张昱：项目结题验收汇报概述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BA11-E42E-411D-8B9C-8D8EA8ED66A1}" type="datetime2">
              <a:rPr lang="zh-CN" altLang="en-US" smtClean="0"/>
            </a:fld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594995" y="302260"/>
            <a:ext cx="3622040" cy="11480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152515" y="3761105"/>
            <a:ext cx="949960" cy="4254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024880" y="3760470"/>
            <a:ext cx="127190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/>
              <a:t>茹祥</a:t>
            </a:r>
            <a:r>
              <a:rPr lang="zh-CN" altLang="en-US" sz="2000"/>
              <a:t>程</a:t>
            </a:r>
            <a:endParaRPr lang="zh-CN" altLang="en-US" sz="2000"/>
          </a:p>
        </p:txBody>
      </p:sp>
      <p:sp>
        <p:nvSpPr>
          <p:cNvPr id="10" name="圆角矩形 9"/>
          <p:cNvSpPr/>
          <p:nvPr/>
        </p:nvSpPr>
        <p:spPr>
          <a:xfrm>
            <a:off x="1352550" y="2030095"/>
            <a:ext cx="9333865" cy="14230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1802765" y="1740535"/>
            <a:ext cx="8655050" cy="0"/>
          </a:xfrm>
          <a:prstGeom prst="line">
            <a:avLst/>
          </a:prstGeom>
          <a:ln w="28575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802765" y="3307715"/>
            <a:ext cx="8655050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358130" y="12661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14220" y="2225040"/>
            <a:ext cx="8251825" cy="12280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4800" b="1" baseline="30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面向智能软件系统的测试用例生成方法综述</a:t>
            </a:r>
            <a:endParaRPr lang="zh-CN" altLang="en-US" sz="4800" b="1" baseline="3000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65750" y="1822450"/>
            <a:ext cx="3310255" cy="32359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buClr>
                <a:srgbClr val="00449E"/>
              </a:buClr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概述与预备知识</a:t>
            </a:r>
            <a:endParaRPr lang="zh-CN" altLang="en-US" sz="28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buClr>
                <a:srgbClr val="00449E"/>
              </a:buClr>
              <a:buFont typeface="Wingdings" panose="05000000000000000000" charset="0"/>
              <a:buChar char="Ø"/>
            </a:pPr>
            <a:endParaRPr lang="zh-CN" altLang="en-US" sz="28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buClr>
                <a:srgbClr val="00449E"/>
              </a:buClr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不同场景下的测试用例的生成</a:t>
            </a:r>
            <a:endParaRPr lang="en-US" altLang="zh-CN" sz="28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buClr>
                <a:srgbClr val="00449E"/>
              </a:buClr>
              <a:buFont typeface="Wingdings" panose="05000000000000000000" charset="0"/>
              <a:buChar char="Ø"/>
            </a:pPr>
            <a:endParaRPr lang="en-US" altLang="zh-CN" sz="28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buClr>
                <a:srgbClr val="00449E"/>
              </a:buClr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未来研究方向</a:t>
            </a:r>
            <a:endParaRPr lang="zh-CN" altLang="en-US" sz="28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>
              <a:buClr>
                <a:srgbClr val="00449E"/>
              </a:buClr>
              <a:buFont typeface="Wingdings" panose="05000000000000000000" charset="0"/>
              <a:buNone/>
            </a:pPr>
            <a:endParaRPr lang="zh-CN" altLang="en-US" sz="2800" b="1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228600" lvl="0" indent="-228600">
              <a:buFont typeface="Wingdings" panose="05000000000000000000" charset="0"/>
              <a:buChar char=""/>
            </a:pPr>
            <a:r>
              <a:rPr lang="en-US" altLang="zh-CN" b="1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背景与挑战</a:t>
            </a:r>
            <a:endParaRPr lang="zh-CN" altLang="en-US" b="1" dirty="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u"/>
            </a:pPr>
            <a:r>
              <a:rPr lang="zh-CN" altLang="en-US" sz="1800" dirty="0">
                <a:solidFill>
                  <a:schemeClr val="tx1"/>
                </a:solidFill>
              </a:rPr>
              <a:t>深度学习等技术的进步，催生了以数据驱动为核心的智能软件系统。</a:t>
            </a:r>
            <a:endParaRPr lang="zh-CN" altLang="en-US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u"/>
            </a:pPr>
            <a:r>
              <a:rPr lang="zh-CN" altLang="en-US" sz="1800" dirty="0">
                <a:solidFill>
                  <a:schemeClr val="tx1"/>
                </a:solidFill>
              </a:rPr>
              <a:t>传统的软件测试方法因其独特的编程范式而不再适用，构成了新的质量保障挑战。</a:t>
            </a:r>
            <a:endParaRPr lang="zh-CN" altLang="en-US" sz="1800" dirty="0">
              <a:solidFill>
                <a:schemeClr val="tx1"/>
              </a:solidFill>
            </a:endParaRPr>
          </a:p>
          <a:p>
            <a:pPr marL="228600" lvl="0" indent="-228600">
              <a:buFont typeface="Wingdings" panose="05000000000000000000" charset="0"/>
              <a:buChar char=""/>
            </a:pP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研究内容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Font typeface="Wingdings" panose="05000000000000000000" charset="0"/>
              <a:buChar char="u"/>
            </a:pP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研究者们提出了面向多种智能应用（如图像、语音、自然语言、点云及多模态数据）的测试用例生成新方法。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28600" lvl="0" indent="-228600">
              <a:buFont typeface="Wingdings" panose="05000000000000000000" charset="0"/>
              <a:buChar char=""/>
            </a:pP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总结</a:t>
            </a:r>
            <a:endParaRPr sz="28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lvl="1" indent="457200" fontAlgn="auto">
              <a:lnSpc>
                <a:spcPct val="125000"/>
              </a:lnSpc>
              <a:buNone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作为一篇综述，本文系统性地梳理和总结了该领域的现有方法，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旨在为该领域的研究人员提供参考，并</a:t>
            </a:r>
            <a:r>
              <a:rPr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对未来的研究方向进行展望。</a:t>
            </a:r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0">
              <a:buFont typeface="Wingdings" panose="05000000000000000000" charset="0"/>
              <a:buNone/>
            </a:pPr>
            <a:endParaRPr lang="zh-CN" altLang="en-US" dirty="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u"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概述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1137265" cy="2741295"/>
          </a:xfrm>
        </p:spPr>
        <p:txBody>
          <a:bodyPr>
            <a:normAutofit fontScale="90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怎么出</a:t>
            </a:r>
            <a:r>
              <a:rPr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考题</a:t>
            </a:r>
            <a:r>
              <a:rPr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（测试输入生成）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en-US" altLang="zh-CN" sz="1900">
                <a:solidFill>
                  <a:schemeClr val="tx1"/>
                </a:solidFill>
              </a:rPr>
              <a:t>1.</a:t>
            </a:r>
            <a:r>
              <a:rPr lang="zh-CN" altLang="en-US" sz="1900">
                <a:solidFill>
                  <a:schemeClr val="tx1"/>
                </a:solidFill>
              </a:rPr>
              <a:t>模糊测试：模糊测试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是一种自动化的软件测试技术，其核心思想是向一个程序或系统大量、自动地输入无效、异常或随机的数据，并监视其是否出现崩溃、断言失败、内存泄漏等异常行为，从而发现潜在的安全漏洞和软件缺陷。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en-US" altLang="zh-CN" sz="1900">
                <a:solidFill>
                  <a:schemeClr val="tx1"/>
                </a:solidFill>
              </a:rPr>
              <a:t> 2.</a:t>
            </a:r>
            <a:r>
              <a:rPr lang="zh-CN" altLang="en-US" sz="1900">
                <a:solidFill>
                  <a:schemeClr val="tx1"/>
                </a:solidFill>
              </a:rPr>
              <a:t>变异测试</a:t>
            </a:r>
            <a:r>
              <a:rPr lang="en-US" altLang="zh-CN" sz="1900">
                <a:solidFill>
                  <a:schemeClr val="tx1"/>
                </a:solidFill>
              </a:rPr>
              <a:t> &amp; </a:t>
            </a:r>
            <a:r>
              <a:rPr lang="zh-CN" altLang="en-US" sz="1900">
                <a:solidFill>
                  <a:schemeClr val="tx1"/>
                </a:solidFill>
              </a:rPr>
              <a:t>符号执行：这是另外两种更复杂的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出题机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。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chemeClr val="tx1"/>
                </a:solidFill>
              </a:rPr>
              <a:t>变异测试可以理解为故意在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的程序代码里制造一些小错误，看看原来的</a:t>
            </a:r>
            <a:r>
              <a:rPr lang="zh-CN" altLang="en-US" sz="1900">
                <a:solidFill>
                  <a:schemeClr val="tx1"/>
                </a:solidFill>
              </a:rPr>
              <a:t>程序能不能发现这个错误。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chemeClr val="tx1"/>
                </a:solidFill>
              </a:rPr>
              <a:t>符号执行可以理解为用数学公式来推理，直接找出能让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程序走到特定分支的输入。</a:t>
            </a:r>
            <a:endParaRPr lang="zh-CN" altLang="en-US" sz="190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样例测试的总体流程</a:t>
            </a:r>
            <a:endParaRPr lang="zh-CN" altLang="en-US" dirty="0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5145" y="3496310"/>
            <a:ext cx="5690870" cy="286004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 flipV="1">
            <a:off x="2941320" y="4758055"/>
            <a:ext cx="2129155" cy="1598295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575945" y="810260"/>
            <a:ext cx="10619105" cy="2840355"/>
          </a:xfrm>
        </p:spPr>
        <p:txBody>
          <a:bodyPr>
            <a:normAutofit fontScale="90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怎么判断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考卷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的对错（测试预言生成）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28600" lvl="0" indent="-228600" algn="l" fontAlgn="auto">
              <a:spcBef>
                <a:spcPts val="600"/>
              </a:spcBef>
              <a:spcAft>
                <a:spcPts val="600"/>
              </a:spcAft>
              <a:buFont typeface="Wingdings" panose="05000000000000000000" charset="0"/>
              <a:buChar char=""/>
            </a:pPr>
            <a:r>
              <a:rPr lang="zh-CN" altLang="en-US" sz="1700">
                <a:solidFill>
                  <a:schemeClr val="tx1"/>
                </a:solidFill>
              </a:rPr>
              <a:t>蜕变测试：不直接去验证</a:t>
            </a:r>
            <a:r>
              <a:rPr lang="en-US" altLang="zh-CN" sz="1700">
                <a:solidFill>
                  <a:schemeClr val="tx1"/>
                </a:solidFill>
              </a:rPr>
              <a:t>“</a:t>
            </a:r>
            <a:r>
              <a:rPr lang="zh-CN" altLang="en-US" sz="1700">
                <a:solidFill>
                  <a:schemeClr val="tx1"/>
                </a:solidFill>
              </a:rPr>
              <a:t>对于输入</a:t>
            </a:r>
            <a:r>
              <a:rPr lang="en-US" altLang="zh-CN" sz="1700">
                <a:solidFill>
                  <a:schemeClr val="tx1"/>
                </a:solidFill>
              </a:rPr>
              <a:t>x</a:t>
            </a:r>
            <a:r>
              <a:rPr lang="zh-CN" altLang="en-US" sz="1700">
                <a:solidFill>
                  <a:schemeClr val="tx1"/>
                </a:solidFill>
              </a:rPr>
              <a:t>，输出</a:t>
            </a:r>
            <a:r>
              <a:rPr lang="en-US" altLang="zh-CN" sz="1700">
                <a:solidFill>
                  <a:schemeClr val="tx1"/>
                </a:solidFill>
              </a:rPr>
              <a:t>f(x)</a:t>
            </a:r>
            <a:r>
              <a:rPr lang="zh-CN" altLang="en-US" sz="1700">
                <a:solidFill>
                  <a:schemeClr val="tx1"/>
                </a:solidFill>
              </a:rPr>
              <a:t>是否正确</a:t>
            </a:r>
            <a:r>
              <a:rPr lang="en-US" altLang="zh-CN" sz="1700">
                <a:solidFill>
                  <a:schemeClr val="tx1"/>
                </a:solidFill>
              </a:rPr>
              <a:t>”</a:t>
            </a:r>
            <a:r>
              <a:rPr lang="zh-CN" altLang="en-US" sz="1700">
                <a:solidFill>
                  <a:schemeClr val="tx1"/>
                </a:solidFill>
              </a:rPr>
              <a:t>，而是去验证多个输入与输出之间是否满足某种固有的关系。这种关系被称为</a:t>
            </a:r>
            <a:r>
              <a:rPr lang="en-US" altLang="zh-CN" sz="1700">
                <a:solidFill>
                  <a:schemeClr val="tx1"/>
                </a:solidFill>
              </a:rPr>
              <a:t>“</a:t>
            </a:r>
            <a:r>
              <a:rPr lang="zh-CN" altLang="en-US" sz="1700">
                <a:solidFill>
                  <a:schemeClr val="tx1"/>
                </a:solidFill>
              </a:rPr>
              <a:t>蜕变关系</a:t>
            </a:r>
            <a:r>
              <a:rPr lang="en-US" altLang="zh-CN" sz="1700">
                <a:solidFill>
                  <a:schemeClr val="tx1"/>
                </a:solidFill>
              </a:rPr>
              <a:t>”</a:t>
            </a:r>
            <a:r>
              <a:rPr lang="zh-CN" altLang="en-US" sz="1700">
                <a:solidFill>
                  <a:schemeClr val="tx1"/>
                </a:solidFill>
              </a:rPr>
              <a:t>。</a:t>
            </a:r>
            <a:endParaRPr lang="zh-CN" altLang="en-US" sz="1700">
              <a:solidFill>
                <a:schemeClr val="tx1"/>
              </a:solidFill>
            </a:endParaRPr>
          </a:p>
          <a:p>
            <a:pPr marL="0" lvl="0" indent="0" algn="l" fontAlgn="auto">
              <a:spcBef>
                <a:spcPts val="600"/>
              </a:spcBef>
              <a:spcAft>
                <a:spcPts val="600"/>
              </a:spcAft>
              <a:buFont typeface="Wingdings" panose="05000000000000000000" charset="0"/>
              <a:buNone/>
            </a:pPr>
            <a:r>
              <a:rPr lang="zh-CN" altLang="en-US" sz="1700">
                <a:solidFill>
                  <a:schemeClr val="tx1"/>
                </a:solidFill>
              </a:rPr>
              <a:t>核心：不直接验证输出正确性，而是检查输入输出间的</a:t>
            </a:r>
            <a:r>
              <a:rPr lang="en-US" altLang="zh-CN" sz="1700">
                <a:solidFill>
                  <a:schemeClr val="tx1"/>
                </a:solidFill>
              </a:rPr>
              <a:t> “</a:t>
            </a:r>
            <a:r>
              <a:rPr lang="zh-CN" altLang="en-US" sz="1700">
                <a:solidFill>
                  <a:schemeClr val="tx1"/>
                </a:solidFill>
              </a:rPr>
              <a:t>蜕变关系</a:t>
            </a:r>
            <a:r>
              <a:rPr lang="en-US" altLang="zh-CN" sz="1700">
                <a:solidFill>
                  <a:schemeClr val="tx1"/>
                </a:solidFill>
              </a:rPr>
              <a:t>”</a:t>
            </a:r>
            <a:r>
              <a:rPr lang="zh-CN" altLang="en-US" sz="1700">
                <a:solidFill>
                  <a:schemeClr val="tx1"/>
                </a:solidFill>
              </a:rPr>
              <a:t>（如旋转图片不改变识别结果）</a:t>
            </a:r>
            <a:endParaRPr lang="zh-CN" altLang="en-US" sz="1700">
              <a:solidFill>
                <a:schemeClr val="tx1"/>
              </a:solidFill>
            </a:endParaRPr>
          </a:p>
          <a:p>
            <a:pPr marL="228600" lvl="0" indent="-228600" algn="l" fontAlgn="auto">
              <a:spcBef>
                <a:spcPts val="600"/>
              </a:spcBef>
              <a:spcAft>
                <a:spcPts val="600"/>
              </a:spcAft>
              <a:buFont typeface="Wingdings" panose="05000000000000000000" charset="0"/>
              <a:buChar char=""/>
            </a:pPr>
            <a:r>
              <a:rPr lang="zh-CN" altLang="en-US" sz="1700">
                <a:solidFill>
                  <a:schemeClr val="tx1"/>
                </a:solidFill>
              </a:rPr>
              <a:t>差异测试：对相同的输入，同时交给两个或多个</a:t>
            </a:r>
            <a:r>
              <a:rPr sz="1700">
                <a:solidFill>
                  <a:schemeClr val="tx1"/>
                </a:solidFill>
              </a:rPr>
              <a:t>“</a:t>
            </a:r>
            <a:r>
              <a:rPr lang="zh-CN" altLang="en-US" sz="1700">
                <a:solidFill>
                  <a:schemeClr val="tx1"/>
                </a:solidFill>
              </a:rPr>
              <a:t>对等</a:t>
            </a:r>
            <a:r>
              <a:rPr sz="1700">
                <a:solidFill>
                  <a:schemeClr val="tx1"/>
                </a:solidFill>
              </a:rPr>
              <a:t>”</a:t>
            </a:r>
            <a:r>
              <a:rPr lang="zh-CN" altLang="en-US" sz="1700">
                <a:solidFill>
                  <a:schemeClr val="tx1"/>
                </a:solidFill>
              </a:rPr>
              <a:t>的实现去执行，然后比较它们的输出是否一致。如果不一致，则至</a:t>
            </a:r>
            <a:r>
              <a:rPr sz="1700">
                <a:solidFill>
                  <a:schemeClr val="tx1"/>
                </a:solidFill>
              </a:rPr>
              <a:t> </a:t>
            </a:r>
            <a:r>
              <a:rPr lang="zh-CN" altLang="en-US" sz="1700">
                <a:solidFill>
                  <a:schemeClr val="tx1"/>
                </a:solidFill>
              </a:rPr>
              <a:t>少有一个实现存在缺陷。</a:t>
            </a:r>
            <a:endParaRPr lang="zh-CN" altLang="en-US" sz="17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Tx/>
              <a:buNone/>
            </a:pPr>
            <a:r>
              <a:rPr lang="zh-CN" altLang="en-US" sz="1700">
                <a:solidFill>
                  <a:schemeClr val="tx1"/>
                </a:solidFill>
              </a:rPr>
              <a:t>核心：同一输入交给多个功能对等的</a:t>
            </a:r>
            <a:r>
              <a:rPr sz="1700">
                <a:solidFill>
                  <a:schemeClr val="tx1"/>
                </a:solidFill>
              </a:rPr>
              <a:t> AI</a:t>
            </a:r>
            <a:r>
              <a:rPr lang="zh-CN" altLang="en-US" sz="1700">
                <a:solidFill>
                  <a:schemeClr val="tx1"/>
                </a:solidFill>
              </a:rPr>
              <a:t>，比较输出一致性</a:t>
            </a:r>
            <a:endParaRPr lang="zh-CN" altLang="en-US" sz="17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Tx/>
              <a:buNone/>
            </a:pPr>
            <a:endParaRPr lang="zh-CN" altLang="en-US" sz="170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None/>
            </a:pPr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样例测试的总体流程</a:t>
            </a:r>
            <a:endParaRPr lang="zh-CN" altLang="en-US" sz="1700" b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6070" y="3492500"/>
            <a:ext cx="5697855" cy="286385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 flipV="1">
            <a:off x="4654550" y="4727575"/>
            <a:ext cx="1912620" cy="1628775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1282680" cy="2741295"/>
          </a:xfrm>
        </p:spPr>
        <p:txBody>
          <a:bodyPr>
            <a:normAutofit lnSpcReduction="10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怎么让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出题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更高效（测试引导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算法）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覆盖率指标：神经元覆盖率（要激活</a:t>
            </a:r>
            <a:r>
              <a:rPr lang="en-US" altLang="zh-CN" sz="2000">
                <a:solidFill>
                  <a:schemeClr val="tx1"/>
                </a:solidFill>
              </a:rPr>
              <a:t>AI</a:t>
            </a:r>
            <a:r>
              <a:rPr lang="zh-CN" altLang="en-US" sz="2000">
                <a:solidFill>
                  <a:schemeClr val="tx1"/>
                </a:solidFill>
              </a:rPr>
              <a:t>大脑里的所有神经元）、</a:t>
            </a:r>
            <a:r>
              <a:rPr lang="en-US" altLang="zh-CN" sz="2000">
                <a:solidFill>
                  <a:schemeClr val="tx1"/>
                </a:solidFill>
              </a:rPr>
              <a:t>Gini</a:t>
            </a:r>
            <a:r>
              <a:rPr lang="zh-CN" altLang="en-US" sz="2000">
                <a:solidFill>
                  <a:schemeClr val="tx1"/>
                </a:solidFill>
              </a:rPr>
              <a:t>不纯度（衡量</a:t>
            </a:r>
            <a:r>
              <a:rPr lang="en-US" altLang="zh-CN" sz="2000">
                <a:solidFill>
                  <a:schemeClr val="tx1"/>
                </a:solidFill>
              </a:rPr>
              <a:t>AI</a:t>
            </a:r>
            <a:r>
              <a:rPr lang="zh-CN" altLang="en-US" sz="2000">
                <a:solidFill>
                  <a:schemeClr val="tx1"/>
                </a:solidFill>
              </a:rPr>
              <a:t>做决策时是否犹豫不决，要找出那些模型预测正确但信心不足，或者预测错误但信心十足的案例）。生成测试用例的目标就是尽量覆盖这些指标。</a:t>
            </a:r>
            <a:endParaRPr lang="en-US" altLang="zh-CN" sz="20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遗传算法：一种</a:t>
            </a:r>
            <a:r>
              <a:rPr lang="en-US" altLang="zh-CN" sz="2000">
                <a:solidFill>
                  <a:schemeClr val="tx1"/>
                </a:solidFill>
              </a:rPr>
              <a:t>“</a:t>
            </a:r>
            <a:r>
              <a:rPr lang="zh-CN" altLang="en-US" sz="2000">
                <a:solidFill>
                  <a:schemeClr val="tx1"/>
                </a:solidFill>
              </a:rPr>
              <a:t>优胜劣汰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的策略。效果好的测试用例（比如能发现</a:t>
            </a:r>
            <a:r>
              <a:rPr lang="en-US" altLang="zh-CN" sz="2000">
                <a:solidFill>
                  <a:schemeClr val="tx1"/>
                </a:solidFill>
              </a:rPr>
              <a:t>bug</a:t>
            </a:r>
            <a:r>
              <a:rPr lang="zh-CN" altLang="en-US" sz="2000">
                <a:solidFill>
                  <a:schemeClr val="tx1"/>
                </a:solidFill>
              </a:rPr>
              <a:t>的）就保留下来，并以此为基础</a:t>
            </a:r>
            <a:r>
              <a:rPr lang="en-US" altLang="zh-CN" sz="2000">
                <a:solidFill>
                  <a:schemeClr val="tx1"/>
                </a:solidFill>
              </a:rPr>
              <a:t>“</a:t>
            </a:r>
            <a:r>
              <a:rPr lang="zh-CN" altLang="en-US" sz="2000">
                <a:solidFill>
                  <a:schemeClr val="tx1"/>
                </a:solidFill>
              </a:rPr>
              <a:t>生育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出新的测试用例；效果差的就淘汰掉。这样一代代进化，测试用例水平会越来越强。</a:t>
            </a:r>
            <a:endParaRPr lang="en-US" altLang="zh-CN" sz="20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endParaRPr lang="en-US" altLang="zh-CN" sz="200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样例测试的总体流程</a:t>
            </a:r>
            <a:endParaRPr lang="zh-CN" altLang="en-US" dirty="0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7350" y="3496310"/>
            <a:ext cx="5690870" cy="286004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 flipV="1">
            <a:off x="6567170" y="4782820"/>
            <a:ext cx="1912620" cy="1572895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1080750" cy="2859405"/>
          </a:xfrm>
        </p:spPr>
        <p:txBody>
          <a:bodyPr>
            <a:normAutofit fontScale="90000" lnSpcReduction="20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为什么要分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应用领域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en-US" altLang="zh-CN" sz="1900">
                <a:solidFill>
                  <a:schemeClr val="tx1"/>
                </a:solidFill>
              </a:rPr>
              <a:t>1.</a:t>
            </a:r>
            <a:r>
              <a:rPr lang="zh-CN" altLang="en-US" sz="1900">
                <a:solidFill>
                  <a:schemeClr val="tx1"/>
                </a:solidFill>
              </a:rPr>
              <a:t>图像处理应用（如人脸识别）：</a:t>
            </a:r>
            <a:r>
              <a:rPr lang="zh-CN" altLang="en-US" sz="1900">
                <a:solidFill>
                  <a:schemeClr val="tx1"/>
                </a:solidFill>
              </a:rPr>
              <a:t>测试用例是图片，要用模糊测试去扭曲图片，用蜕变测试检查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旋转后识别结果应不变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这样的关系。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en-US" altLang="zh-CN" sz="1900">
                <a:solidFill>
                  <a:schemeClr val="tx1"/>
                </a:solidFill>
              </a:rPr>
              <a:t>2.</a:t>
            </a:r>
            <a:r>
              <a:rPr lang="zh-CN" altLang="en-US" sz="1900">
                <a:solidFill>
                  <a:schemeClr val="tx1"/>
                </a:solidFill>
              </a:rPr>
              <a:t>自然语言处理应用（如聊天机器人、翻译软件）：测试用例是文字。</a:t>
            </a:r>
            <a:r>
              <a:rPr lang="zh-CN" altLang="en-US" sz="1900">
                <a:solidFill>
                  <a:schemeClr val="tx1"/>
                </a:solidFill>
              </a:rPr>
              <a:t>测试用例中可能是把一句话里的词换成同义词，看翻译或回答的意思变没变。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en-US" altLang="zh-CN" sz="1900">
                <a:solidFill>
                  <a:schemeClr val="tx1"/>
                </a:solidFill>
              </a:rPr>
              <a:t>3.</a:t>
            </a:r>
            <a:r>
              <a:rPr lang="zh-CN" altLang="en-US" sz="1900">
                <a:solidFill>
                  <a:schemeClr val="tx1"/>
                </a:solidFill>
              </a:rPr>
              <a:t>语音处理应用（如智能音箱）：</a:t>
            </a:r>
            <a:r>
              <a:rPr lang="zh-CN" altLang="en-US" sz="1900">
                <a:solidFill>
                  <a:schemeClr val="tx1"/>
                </a:solidFill>
              </a:rPr>
              <a:t>测试用例是声音。要去改变语音的音调、速度，或者加入背景噪音。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en-US" altLang="zh-CN" sz="1900">
                <a:solidFill>
                  <a:schemeClr val="tx1"/>
                </a:solidFill>
              </a:rPr>
              <a:t>4.</a:t>
            </a:r>
            <a:r>
              <a:rPr lang="zh-CN" altLang="en-US" sz="1900">
                <a:solidFill>
                  <a:schemeClr val="tx1"/>
                </a:solidFill>
              </a:rPr>
              <a:t>多模态应用（如自动驾驶）：测试用例同时包括摄像头拍的图像、激光雷达生成的点云、声音等等。需要设计能同时考验它处理多种信息能力的综合测试</a:t>
            </a:r>
            <a:r>
              <a:rPr lang="zh-CN" altLang="en-US" sz="1900">
                <a:solidFill>
                  <a:schemeClr val="tx1"/>
                </a:solidFill>
              </a:rPr>
              <a:t>用例。</a:t>
            </a:r>
            <a:endParaRPr lang="zh-CN" altLang="en-US" sz="190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样例测试的总体流程</a:t>
            </a:r>
            <a:endParaRPr lang="zh-CN" altLang="en-US" dirty="0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7350" y="3496310"/>
            <a:ext cx="5690870" cy="286004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 flipV="1">
            <a:off x="2927350" y="3496310"/>
            <a:ext cx="5612130" cy="1153160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915" y="3293745"/>
            <a:ext cx="9752330" cy="2857500"/>
          </a:xfrm>
          <a:prstGeom prst="rect">
            <a:avLst/>
          </a:prstGeom>
        </p:spPr>
      </p:pic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922020"/>
            <a:ext cx="10424160" cy="2673985"/>
          </a:xfrm>
        </p:spPr>
        <p:txBody>
          <a:bodyPr>
            <a:normAutofit lnSpcReduction="10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sz="2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三个挑战</a:t>
            </a:r>
            <a:endParaRPr lang="en-US" altLang="zh-CN" sz="24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chemeClr val="tx1"/>
                </a:solidFill>
              </a:rPr>
              <a:t>目标会动怎么办？（目标动态变化的模拟）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chemeClr val="tx1"/>
                </a:solidFill>
              </a:rPr>
              <a:t>环境很复杂怎么办？（复杂场景图像的多样化仿真）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chemeClr val="tx1"/>
                </a:solidFill>
              </a:rPr>
              <a:t>答案不好判断怎么办？（基于图像语义特征的测试预言构建）</a:t>
            </a:r>
            <a:endParaRPr lang="zh-CN" altLang="en-US" sz="190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flipV="1">
            <a:off x="1753870" y="3335655"/>
            <a:ext cx="2017395" cy="2760345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2545" y="3633470"/>
            <a:ext cx="9164955" cy="2685415"/>
          </a:xfrm>
          <a:prstGeom prst="rect">
            <a:avLst/>
          </a:prstGeom>
        </p:spPr>
      </p:pic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0979785" cy="3190240"/>
          </a:xfrm>
        </p:spPr>
        <p:txBody>
          <a:bodyPr>
            <a:normAutofit/>
          </a:bodyPr>
          <a:lstStyle/>
          <a:p>
            <a:pPr lvl="0" algn="l">
              <a:lnSpc>
                <a:spcPct val="120000"/>
              </a:lnSpc>
              <a:spcBef>
                <a:spcPts val="1000"/>
              </a:spcBef>
              <a:buFont typeface="Wingdings" panose="05000000000000000000" charset="0"/>
            </a:pP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sz="2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技术路径</a:t>
            </a:r>
            <a:endParaRPr lang="en-US" altLang="zh-CN" sz="24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rgbClr val="FF0000"/>
                </a:solidFill>
              </a:rPr>
              <a:t>技术一：基于图像特征或领域知识变异</a:t>
            </a:r>
            <a:r>
              <a:rPr lang="en-US" altLang="zh-CN" sz="1900">
                <a:solidFill>
                  <a:schemeClr val="tx1"/>
                </a:solidFill>
              </a:rPr>
              <a:t>    </a:t>
            </a:r>
            <a:r>
              <a:rPr lang="zh-CN" altLang="en-US" sz="1900">
                <a:solidFill>
                  <a:schemeClr val="tx1"/>
                </a:solidFill>
              </a:rPr>
              <a:t>方法：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直接对一张正常的图片进行变化。</a:t>
            </a:r>
            <a:r>
              <a:rPr lang="zh-CN" altLang="en-US" sz="1900">
                <a:solidFill>
                  <a:schemeClr val="tx2"/>
                </a:solidFill>
              </a:rPr>
              <a:t>改天气效果</a:t>
            </a:r>
            <a:r>
              <a:rPr lang="zh-CN" altLang="en-US" sz="1900">
                <a:solidFill>
                  <a:schemeClr val="tx1"/>
                </a:solidFill>
              </a:rPr>
              <a:t>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给图片加上雾、雨效果。</a:t>
            </a:r>
            <a:r>
              <a:rPr lang="zh-CN" altLang="en-US" sz="1900">
                <a:solidFill>
                  <a:schemeClr val="tx2"/>
                </a:solidFill>
              </a:rPr>
              <a:t>调整图片属性</a:t>
            </a:r>
            <a:r>
              <a:rPr lang="zh-CN" altLang="en-US" sz="1900">
                <a:solidFill>
                  <a:schemeClr val="tx1"/>
                </a:solidFill>
              </a:rPr>
              <a:t>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改变亮度、对比度，或者把图片旋转、模糊一下。</a:t>
            </a:r>
            <a:r>
              <a:rPr lang="en-US" altLang="zh-CN" sz="1900">
                <a:solidFill>
                  <a:schemeClr val="tx2"/>
                </a:solidFill>
              </a:rPr>
              <a:t>“</a:t>
            </a:r>
            <a:r>
              <a:rPr lang="zh-CN" altLang="en-US" sz="1900">
                <a:solidFill>
                  <a:schemeClr val="tx2"/>
                </a:solidFill>
              </a:rPr>
              <a:t>移花接木</a:t>
            </a:r>
            <a:r>
              <a:rPr lang="en-US" altLang="zh-CN" sz="1900">
                <a:solidFill>
                  <a:schemeClr val="tx2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把一个小物体</a:t>
            </a:r>
            <a:r>
              <a:rPr lang="en-US" altLang="zh-CN" sz="1900">
                <a:solidFill>
                  <a:schemeClr val="tx1"/>
                </a:solidFill>
              </a:rPr>
              <a:t>P</a:t>
            </a:r>
            <a:r>
              <a:rPr lang="zh-CN" altLang="en-US" sz="1900">
                <a:solidFill>
                  <a:schemeClr val="tx1"/>
                </a:solidFill>
              </a:rPr>
              <a:t>到另一张背景图里，生成新图片。</a:t>
            </a:r>
            <a:r>
              <a:rPr lang="en-US" altLang="zh-CN" sz="1900">
                <a:solidFill>
                  <a:schemeClr val="tx2"/>
                </a:solidFill>
              </a:rPr>
              <a:t>“</a:t>
            </a:r>
            <a:r>
              <a:rPr lang="zh-CN" altLang="en-US" sz="1900">
                <a:solidFill>
                  <a:schemeClr val="tx2"/>
                </a:solidFill>
              </a:rPr>
              <a:t>无中生有</a:t>
            </a:r>
            <a:r>
              <a:rPr lang="en-US" altLang="zh-CN" sz="1900">
                <a:solidFill>
                  <a:schemeClr val="tx2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直接用</a:t>
            </a:r>
            <a:r>
              <a:rPr lang="en-US" altLang="zh-CN" sz="1900">
                <a:solidFill>
                  <a:schemeClr val="tx1"/>
                </a:solidFill>
              </a:rPr>
              <a:t>3D</a:t>
            </a:r>
            <a:r>
              <a:rPr lang="zh-CN" altLang="en-US" sz="1900">
                <a:solidFill>
                  <a:schemeClr val="tx1"/>
                </a:solidFill>
              </a:rPr>
              <a:t>建模，生成一个全新的、但合理的场景图片。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rgbClr val="FF0000"/>
                </a:solidFill>
              </a:rPr>
              <a:t>技术二：基于神经网络内部行为覆盖分析</a:t>
            </a:r>
            <a:r>
              <a:rPr lang="en-US" altLang="zh-CN" sz="1900">
                <a:solidFill>
                  <a:srgbClr val="FF0000"/>
                </a:solidFill>
              </a:rPr>
              <a:t>  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方法：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不只看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的最终答案，还要看它思考的过程。之前提过的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神经元覆盖率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，这就是在检查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看这张图时，它大脑里的神经元是不是都充分活动起来了。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endParaRPr lang="en-US" altLang="zh-CN" sz="190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flipV="1">
            <a:off x="4505960" y="3633470"/>
            <a:ext cx="2721610" cy="2722880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4335" y="3787775"/>
            <a:ext cx="7898765" cy="2314575"/>
          </a:xfrm>
          <a:prstGeom prst="rect">
            <a:avLst/>
          </a:prstGeom>
        </p:spPr>
      </p:pic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0812780" cy="2981325"/>
          </a:xfrm>
        </p:spPr>
        <p:txBody>
          <a:bodyPr>
            <a:normAutofit lnSpcReduction="10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如何判断对错？（测试预言构建）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chemeClr val="tx1"/>
                </a:solidFill>
              </a:rPr>
              <a:t>主要用的还是之前讲的</a:t>
            </a:r>
            <a:r>
              <a:rPr lang="en-US" altLang="zh-CN" sz="1900">
                <a:solidFill>
                  <a:schemeClr val="tx1"/>
                </a:solidFill>
              </a:rPr>
              <a:t> “</a:t>
            </a:r>
            <a:r>
              <a:rPr lang="zh-CN" altLang="en-US" sz="1900">
                <a:solidFill>
                  <a:schemeClr val="tx1"/>
                </a:solidFill>
              </a:rPr>
              <a:t>蜕变测试</a:t>
            </a:r>
            <a:r>
              <a:rPr lang="en-US" altLang="zh-CN" sz="1900">
                <a:solidFill>
                  <a:schemeClr val="tx1"/>
                </a:solidFill>
              </a:rPr>
              <a:t>” </a:t>
            </a:r>
            <a:r>
              <a:rPr lang="zh-CN" altLang="en-US" sz="1900">
                <a:solidFill>
                  <a:schemeClr val="tx1"/>
                </a:solidFill>
              </a:rPr>
              <a:t>的逻辑：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chemeClr val="tx1"/>
                </a:solidFill>
              </a:rPr>
              <a:t>例子</a:t>
            </a:r>
            <a:r>
              <a:rPr lang="en-US" altLang="zh-CN" sz="1900">
                <a:solidFill>
                  <a:schemeClr val="tx1"/>
                </a:solidFill>
              </a:rPr>
              <a:t>1</a:t>
            </a:r>
            <a:r>
              <a:rPr lang="zh-CN" altLang="en-US" sz="1900">
                <a:solidFill>
                  <a:schemeClr val="tx1"/>
                </a:solidFill>
              </a:rPr>
              <a:t>（</a:t>
            </a:r>
            <a:r>
              <a:rPr lang="zh-CN" altLang="en-US" sz="1900">
                <a:solidFill>
                  <a:srgbClr val="FF0000"/>
                </a:solidFill>
              </a:rPr>
              <a:t>图像识别</a:t>
            </a:r>
            <a:r>
              <a:rPr lang="zh-CN" altLang="en-US" sz="1900">
                <a:solidFill>
                  <a:schemeClr val="tx1"/>
                </a:solidFill>
              </a:rPr>
              <a:t>）识别</a:t>
            </a:r>
            <a:r>
              <a:rPr lang="zh-CN" altLang="en-US" sz="1900">
                <a:solidFill>
                  <a:schemeClr val="tx1"/>
                </a:solidFill>
              </a:rPr>
              <a:t>是什么：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你给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看一张猫的正常照片，它说是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猫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。然后你把这张照片旋转了</a:t>
            </a:r>
            <a:r>
              <a:rPr lang="en-US" altLang="zh-CN" sz="1900">
                <a:solidFill>
                  <a:schemeClr val="tx1"/>
                </a:solidFill>
              </a:rPr>
              <a:t>30</a:t>
            </a:r>
            <a:r>
              <a:rPr lang="zh-CN" altLang="en-US" sz="1900">
                <a:solidFill>
                  <a:schemeClr val="tx1"/>
                </a:solidFill>
              </a:rPr>
              <a:t>度，如果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说这是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狗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，那它肯定错了！因为旋转不应该改变物体是什么。这就是一条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蜕变关系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。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Tx/>
              <a:buNone/>
            </a:pPr>
            <a:r>
              <a:rPr lang="zh-CN" altLang="en-US" sz="1900">
                <a:solidFill>
                  <a:schemeClr val="tx1"/>
                </a:solidFill>
              </a:rPr>
              <a:t>例子</a:t>
            </a:r>
            <a:r>
              <a:rPr lang="en-US" altLang="zh-CN" sz="1900">
                <a:solidFill>
                  <a:schemeClr val="tx1"/>
                </a:solidFill>
              </a:rPr>
              <a:t>2</a:t>
            </a:r>
            <a:r>
              <a:rPr lang="zh-CN" altLang="en-US" sz="1900">
                <a:solidFill>
                  <a:schemeClr val="tx1"/>
                </a:solidFill>
              </a:rPr>
              <a:t>（</a:t>
            </a:r>
            <a:r>
              <a:rPr lang="zh-CN" altLang="en-US" sz="1900">
                <a:solidFill>
                  <a:srgbClr val="FF0000"/>
                </a:solidFill>
              </a:rPr>
              <a:t>目标检测</a:t>
            </a:r>
            <a:r>
              <a:rPr lang="zh-CN" altLang="en-US" sz="1900">
                <a:solidFill>
                  <a:schemeClr val="tx1"/>
                </a:solidFill>
              </a:rPr>
              <a:t>）</a:t>
            </a:r>
            <a:r>
              <a:rPr lang="zh-CN" altLang="en-US" sz="1900">
                <a:solidFill>
                  <a:schemeClr val="tx1"/>
                </a:solidFill>
              </a:rPr>
              <a:t>识别在哪里：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你给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看一张图，它识别出里面有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一个人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和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一辆车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。然后你把</a:t>
            </a:r>
            <a:r>
              <a:rPr lang="en-US" altLang="zh-CN" sz="1900">
                <a:solidFill>
                  <a:schemeClr val="tx1"/>
                </a:solidFill>
              </a:rPr>
              <a:t>‘</a:t>
            </a:r>
            <a:r>
              <a:rPr lang="zh-CN" altLang="en-US" sz="1900">
                <a:solidFill>
                  <a:schemeClr val="tx1"/>
                </a:solidFill>
              </a:rPr>
              <a:t>车</a:t>
            </a:r>
            <a:r>
              <a:rPr lang="en-US" altLang="zh-CN" sz="1900">
                <a:solidFill>
                  <a:schemeClr val="tx1"/>
                </a:solidFill>
              </a:rPr>
              <a:t>’</a:t>
            </a:r>
            <a:r>
              <a:rPr lang="zh-CN" altLang="en-US" sz="1900">
                <a:solidFill>
                  <a:schemeClr val="tx1"/>
                </a:solidFill>
              </a:rPr>
              <a:t>从图里</a:t>
            </a:r>
            <a:r>
              <a:rPr lang="en-US" altLang="zh-CN" sz="1900">
                <a:solidFill>
                  <a:schemeClr val="tx1"/>
                </a:solidFill>
              </a:rPr>
              <a:t>P</a:t>
            </a:r>
            <a:r>
              <a:rPr lang="zh-CN" altLang="en-US" sz="1900">
                <a:solidFill>
                  <a:schemeClr val="tx1"/>
                </a:solidFill>
              </a:rPr>
              <a:t>掉，用乱码像素填充。如果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在新图里说看到了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两辆车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，那它肯定错了！因为</a:t>
            </a:r>
            <a:r>
              <a:rPr lang="en-US" altLang="zh-CN" sz="1900">
                <a:solidFill>
                  <a:schemeClr val="tx1"/>
                </a:solidFill>
              </a:rPr>
              <a:t>P</a:t>
            </a:r>
            <a:r>
              <a:rPr lang="zh-CN" altLang="en-US" sz="1900">
                <a:solidFill>
                  <a:schemeClr val="tx1"/>
                </a:solidFill>
              </a:rPr>
              <a:t>掉一个东西，不应该多出别的东西来。</a:t>
            </a:r>
            <a:endParaRPr lang="zh-CN" altLang="en-US" sz="190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flipV="1">
            <a:off x="7046595" y="3805555"/>
            <a:ext cx="1758315" cy="2228215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0351770" cy="3106420"/>
          </a:xfrm>
        </p:spPr>
        <p:txBody>
          <a:bodyPr>
            <a:normAutofit fontScale="85000" lnSpcReduction="20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局限性：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应用面太窄：</a:t>
            </a:r>
            <a:r>
              <a:rPr lang="en-US" altLang="zh-CN" sz="1800">
                <a:solidFill>
                  <a:schemeClr val="tx1"/>
                </a:solidFill>
              </a:rPr>
              <a:t> </a:t>
            </a:r>
            <a:r>
              <a:rPr lang="zh-CN" altLang="en-US" sz="1800">
                <a:solidFill>
                  <a:schemeClr val="tx1"/>
                </a:solidFill>
              </a:rPr>
              <a:t>目前绝大多数方法都是为自动驾驶定制的，拿去测试医疗影像</a:t>
            </a:r>
            <a:r>
              <a:rPr lang="en-US" altLang="zh-CN" sz="1800">
                <a:solidFill>
                  <a:schemeClr val="tx1"/>
                </a:solidFill>
              </a:rPr>
              <a:t>AI</a:t>
            </a:r>
            <a:r>
              <a:rPr lang="zh-CN" altLang="en-US" sz="1800">
                <a:solidFill>
                  <a:schemeClr val="tx1"/>
                </a:solidFill>
              </a:rPr>
              <a:t>或工业质检</a:t>
            </a:r>
            <a:r>
              <a:rPr lang="en-US" altLang="zh-CN" sz="1800">
                <a:solidFill>
                  <a:schemeClr val="tx1"/>
                </a:solidFill>
              </a:rPr>
              <a:t>AI</a:t>
            </a:r>
            <a:r>
              <a:rPr lang="zh-CN" altLang="en-US" sz="1800">
                <a:solidFill>
                  <a:schemeClr val="tx1"/>
                </a:solidFill>
              </a:rPr>
              <a:t>，可能就不管用了。</a:t>
            </a:r>
            <a:endParaRPr lang="en-US" altLang="zh-CN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输入真实性存疑：</a:t>
            </a:r>
            <a:r>
              <a:rPr lang="en-US" altLang="zh-CN" sz="1800">
                <a:solidFill>
                  <a:schemeClr val="tx1"/>
                </a:solidFill>
              </a:rPr>
              <a:t> </a:t>
            </a:r>
            <a:r>
              <a:rPr lang="zh-CN" altLang="en-US" sz="1800">
                <a:solidFill>
                  <a:schemeClr val="tx1"/>
                </a:solidFill>
              </a:rPr>
              <a:t>有些</a:t>
            </a:r>
            <a:r>
              <a:rPr sz="1800">
                <a:solidFill>
                  <a:schemeClr val="tx1"/>
                </a:solidFill>
              </a:rPr>
              <a:t>修改</a:t>
            </a:r>
            <a:r>
              <a:rPr lang="zh-CN" altLang="en-US" sz="1800">
                <a:solidFill>
                  <a:schemeClr val="tx1"/>
                </a:solidFill>
              </a:rPr>
              <a:t>出来的图片看起来会很假，</a:t>
            </a:r>
            <a:r>
              <a:rPr lang="en-US" altLang="zh-CN" sz="1800">
                <a:solidFill>
                  <a:schemeClr val="tx1"/>
                </a:solidFill>
              </a:rPr>
              <a:t>AI</a:t>
            </a:r>
            <a:r>
              <a:rPr lang="zh-CN" altLang="en-US" sz="1800">
                <a:solidFill>
                  <a:schemeClr val="tx1"/>
                </a:solidFill>
              </a:rPr>
              <a:t>可能一眼就看穿这不是真实世界的数据，导致误报。</a:t>
            </a:r>
            <a:endParaRPr lang="en-US" altLang="zh-CN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800">
                <a:solidFill>
                  <a:schemeClr val="tx2"/>
                </a:solidFill>
              </a:rPr>
              <a:t>“</a:t>
            </a:r>
            <a:r>
              <a:rPr lang="zh-CN" altLang="en-US" sz="1800">
                <a:solidFill>
                  <a:schemeClr val="tx2"/>
                </a:solidFill>
              </a:rPr>
              <a:t>白盒法</a:t>
            </a:r>
            <a:r>
              <a:rPr lang="en-US" altLang="zh-CN" sz="1800">
                <a:solidFill>
                  <a:schemeClr val="tx2"/>
                </a:solidFill>
              </a:rPr>
              <a:t>”</a:t>
            </a:r>
            <a:r>
              <a:rPr lang="zh-CN" altLang="en-US" sz="1800">
                <a:solidFill>
                  <a:schemeClr val="tx1"/>
                </a:solidFill>
              </a:rPr>
              <a:t>太深奥：</a:t>
            </a:r>
            <a:r>
              <a:rPr lang="en-US" altLang="zh-CN" sz="1800">
                <a:solidFill>
                  <a:schemeClr val="tx1"/>
                </a:solidFill>
              </a:rPr>
              <a:t> </a:t>
            </a:r>
            <a:r>
              <a:rPr lang="zh-CN" altLang="en-US" sz="1800">
                <a:solidFill>
                  <a:schemeClr val="tx1"/>
                </a:solidFill>
              </a:rPr>
              <a:t>依赖</a:t>
            </a:r>
            <a:r>
              <a:rPr lang="en-US" altLang="zh-CN" sz="1800">
                <a:solidFill>
                  <a:schemeClr val="tx1"/>
                </a:solidFill>
              </a:rPr>
              <a:t>AI</a:t>
            </a:r>
            <a:r>
              <a:rPr lang="zh-CN" altLang="en-US" sz="1800">
                <a:solidFill>
                  <a:schemeClr val="tx1"/>
                </a:solidFill>
              </a:rPr>
              <a:t>内部结构，而且神经元的</a:t>
            </a:r>
            <a:r>
              <a:rPr lang="en-US" altLang="zh-CN" sz="1800">
                <a:solidFill>
                  <a:schemeClr val="tx1"/>
                </a:solidFill>
              </a:rPr>
              <a:t>“</a:t>
            </a:r>
            <a:r>
              <a:rPr sz="1800">
                <a:solidFill>
                  <a:schemeClr val="tx1"/>
                </a:solidFill>
              </a:rPr>
              <a:t>思考</a:t>
            </a:r>
            <a:r>
              <a:rPr lang="en-US" altLang="zh-CN" sz="1800">
                <a:solidFill>
                  <a:schemeClr val="tx1"/>
                </a:solidFill>
              </a:rPr>
              <a:t>”</a:t>
            </a:r>
            <a:r>
              <a:rPr lang="zh-CN" altLang="en-US" sz="1800">
                <a:solidFill>
                  <a:schemeClr val="tx1"/>
                </a:solidFill>
              </a:rPr>
              <a:t>难以理解，普通人用不了，</a:t>
            </a:r>
            <a:r>
              <a:rPr lang="en-US" altLang="zh-CN" sz="1800">
                <a:solidFill>
                  <a:schemeClr val="tx2"/>
                </a:solidFill>
              </a:rPr>
              <a:t>“</a:t>
            </a:r>
            <a:r>
              <a:rPr lang="zh-CN" altLang="en-US" sz="1800">
                <a:solidFill>
                  <a:schemeClr val="tx2"/>
                </a:solidFill>
              </a:rPr>
              <a:t>黑盒法</a:t>
            </a:r>
            <a:r>
              <a:rPr lang="en-US" altLang="zh-CN" sz="1800">
                <a:solidFill>
                  <a:schemeClr val="tx2"/>
                </a:solidFill>
              </a:rPr>
              <a:t>”</a:t>
            </a:r>
            <a:r>
              <a:rPr lang="zh-CN" altLang="en-US" sz="1800">
                <a:solidFill>
                  <a:schemeClr val="tx1"/>
                </a:solidFill>
              </a:rPr>
              <a:t>太随意：</a:t>
            </a:r>
            <a:r>
              <a:rPr lang="en-US" altLang="zh-CN" sz="1800">
                <a:solidFill>
                  <a:schemeClr val="tx1"/>
                </a:solidFill>
              </a:rPr>
              <a:t> </a:t>
            </a:r>
            <a:r>
              <a:rPr lang="zh-CN" altLang="en-US" sz="1800">
                <a:solidFill>
                  <a:schemeClr val="tx1"/>
                </a:solidFill>
              </a:rPr>
              <a:t>各种</a:t>
            </a:r>
            <a:r>
              <a:rPr lang="en-US" altLang="zh-CN" sz="1800">
                <a:solidFill>
                  <a:schemeClr val="tx1"/>
                </a:solidFill>
              </a:rPr>
              <a:t>“</a:t>
            </a:r>
            <a:r>
              <a:rPr sz="1800">
                <a:solidFill>
                  <a:schemeClr val="tx1"/>
                </a:solidFill>
              </a:rPr>
              <a:t>修改后的</a:t>
            </a:r>
            <a:r>
              <a:rPr lang="zh-CN" altLang="en-US" sz="1800">
                <a:solidFill>
                  <a:schemeClr val="tx1"/>
                </a:solidFill>
              </a:rPr>
              <a:t>图片</a:t>
            </a:r>
            <a:r>
              <a:rPr lang="en-US" altLang="zh-CN" sz="1800">
                <a:solidFill>
                  <a:schemeClr val="tx1"/>
                </a:solidFill>
              </a:rPr>
              <a:t>”</a:t>
            </a:r>
            <a:r>
              <a:rPr lang="zh-CN" altLang="en-US" sz="1800">
                <a:solidFill>
                  <a:schemeClr val="tx1"/>
                </a:solidFill>
              </a:rPr>
              <a:t>的方法没有统一标准，有时像是在碰运气，不够系统化。</a:t>
            </a:r>
            <a:endParaRPr lang="en-US" altLang="zh-CN" sz="18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未来研究方向：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核心：保证</a:t>
            </a:r>
            <a:r>
              <a:rPr lang="zh-CN" altLang="en-US" sz="1800">
                <a:solidFill>
                  <a:schemeClr val="tx1"/>
                </a:solidFill>
              </a:rPr>
              <a:t>输入的真实性。</a:t>
            </a:r>
            <a:r>
              <a:rPr lang="en-US" altLang="zh-CN" sz="1800">
                <a:solidFill>
                  <a:schemeClr val="tx1"/>
                </a:solidFill>
              </a:rPr>
              <a:t> </a:t>
            </a:r>
            <a:r>
              <a:rPr lang="zh-CN" altLang="en-US" sz="1800">
                <a:solidFill>
                  <a:schemeClr val="tx1"/>
                </a:solidFill>
              </a:rPr>
              <a:t>生成的图片必须看起来是真实世界可能出现的，不能是明显的</a:t>
            </a:r>
            <a:r>
              <a:rPr lang="en-US" altLang="zh-CN" sz="1800">
                <a:solidFill>
                  <a:schemeClr val="tx1"/>
                </a:solidFill>
              </a:rPr>
              <a:t>PS</a:t>
            </a:r>
            <a:r>
              <a:rPr lang="zh-CN" altLang="en-US" sz="1800">
                <a:solidFill>
                  <a:schemeClr val="tx1"/>
                </a:solidFill>
              </a:rPr>
              <a:t>怪图。</a:t>
            </a:r>
            <a:endParaRPr lang="en-US" altLang="zh-CN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研究清楚：</a:t>
            </a:r>
            <a:r>
              <a:rPr lang="en-US" altLang="zh-CN" sz="1800">
                <a:solidFill>
                  <a:schemeClr val="tx1"/>
                </a:solidFill>
              </a:rPr>
              <a:t> </a:t>
            </a:r>
            <a:r>
              <a:rPr lang="zh-CN" altLang="en-US" sz="1800">
                <a:solidFill>
                  <a:schemeClr val="tx1"/>
                </a:solidFill>
              </a:rPr>
              <a:t>哪一种生成图片的方法最有效？要避免哪些会产生干扰的</a:t>
            </a:r>
            <a:r>
              <a:rPr lang="en-US" altLang="zh-CN" sz="1800">
                <a:solidFill>
                  <a:schemeClr val="tx1"/>
                </a:solidFill>
              </a:rPr>
              <a:t>“</a:t>
            </a:r>
            <a:r>
              <a:rPr lang="zh-CN" altLang="en-US" sz="1800">
                <a:solidFill>
                  <a:schemeClr val="tx1"/>
                </a:solidFill>
              </a:rPr>
              <a:t>无效修改</a:t>
            </a:r>
            <a:r>
              <a:rPr lang="en-US" altLang="zh-CN" sz="1800">
                <a:solidFill>
                  <a:schemeClr val="tx1"/>
                </a:solidFill>
              </a:rPr>
              <a:t>”</a:t>
            </a:r>
            <a:r>
              <a:rPr lang="zh-CN" altLang="en-US" sz="1800">
                <a:solidFill>
                  <a:schemeClr val="tx1"/>
                </a:solidFill>
              </a:rPr>
              <a:t>？</a:t>
            </a:r>
            <a:endParaRPr lang="en-US" altLang="zh-CN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目标：</a:t>
            </a:r>
            <a:r>
              <a:rPr lang="en-US" altLang="zh-CN" sz="1800">
                <a:solidFill>
                  <a:schemeClr val="tx1"/>
                </a:solidFill>
              </a:rPr>
              <a:t> </a:t>
            </a:r>
            <a:r>
              <a:rPr sz="1800">
                <a:solidFill>
                  <a:schemeClr val="tx1"/>
                </a:solidFill>
              </a:rPr>
              <a:t>使</a:t>
            </a:r>
            <a:r>
              <a:rPr lang="zh-CN" altLang="en-US" sz="1800">
                <a:solidFill>
                  <a:schemeClr val="tx1"/>
                </a:solidFill>
              </a:rPr>
              <a:t>通用性（</a:t>
            </a:r>
            <a:r>
              <a:rPr lang="zh-CN" altLang="en-US" sz="1800">
                <a:solidFill>
                  <a:schemeClr val="tx1"/>
                </a:solidFill>
              </a:rPr>
              <a:t>泛化性）更强，让它不仅能测自动驾驶</a:t>
            </a:r>
            <a:r>
              <a:rPr lang="en-US" altLang="zh-CN" sz="1800">
                <a:solidFill>
                  <a:schemeClr val="tx1"/>
                </a:solidFill>
              </a:rPr>
              <a:t>AI</a:t>
            </a:r>
            <a:r>
              <a:rPr lang="zh-CN" altLang="en-US" sz="1800">
                <a:solidFill>
                  <a:schemeClr val="tx1"/>
                </a:solidFill>
              </a:rPr>
              <a:t>，也能适配给医疗、安防等领域的其他</a:t>
            </a:r>
            <a:r>
              <a:rPr lang="en-US" altLang="zh-CN" sz="1800">
                <a:solidFill>
                  <a:schemeClr val="tx1"/>
                </a:solidFill>
              </a:rPr>
              <a:t>“</a:t>
            </a:r>
            <a:r>
              <a:rPr lang="zh-CN" altLang="en-US" sz="1800">
                <a:solidFill>
                  <a:schemeClr val="tx1"/>
                </a:solidFill>
              </a:rPr>
              <a:t>看图</a:t>
            </a:r>
            <a:r>
              <a:rPr lang="en-US" altLang="zh-CN" sz="1800">
                <a:solidFill>
                  <a:schemeClr val="tx1"/>
                </a:solidFill>
              </a:rPr>
              <a:t>AI”</a:t>
            </a:r>
            <a:r>
              <a:rPr lang="zh-CN" altLang="en-US" sz="1800">
                <a:solidFill>
                  <a:schemeClr val="tx1"/>
                </a:solidFill>
              </a:rPr>
              <a:t>使用。</a:t>
            </a:r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t="1058" r="275"/>
          <a:stretch>
            <a:fillRect/>
          </a:stretch>
        </p:blipFill>
        <p:spPr>
          <a:xfrm>
            <a:off x="1985645" y="3861435"/>
            <a:ext cx="692531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语言处理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0654665" cy="3479165"/>
          </a:xfrm>
        </p:spPr>
        <p:txBody>
          <a:bodyPr>
            <a:normAutofit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2400" b="1">
                <a:solidFill>
                  <a:schemeClr val="tx1"/>
                </a:solidFill>
              </a:rPr>
              <a:t>测试挑战：</a:t>
            </a:r>
            <a:endParaRPr lang="zh-CN" altLang="en-US" sz="24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测试用例要多样：（多样化输入特征的文本生成）需要有长有短、有正式有口语、句式要复杂多变，这样才能全面考验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的理解能力。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测试用例要符合逻辑：（文本语义和质量的可控）生成的</a:t>
            </a:r>
            <a:r>
              <a:rPr lang="zh-CN" altLang="en-US" sz="1900">
                <a:solidFill>
                  <a:schemeClr val="tx1"/>
                </a:solidFill>
              </a:rPr>
              <a:t>测试用例必须语法正确、语句通顺、意思合理，像是真人会说出来的话。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答案不好判断：（基于上下文语义的测试预言构建）比如翻译，一句话可以有多种译法，比如对话，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的回答是否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合理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很难用一个死板的标准衡量。需要找到自动判断的方法。</a:t>
            </a:r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725" y="3832860"/>
            <a:ext cx="7851775" cy="241046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 flipV="1">
            <a:off x="2025015" y="3833495"/>
            <a:ext cx="1758315" cy="2522855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语言处理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864235"/>
            <a:ext cx="10543540" cy="3066415"/>
          </a:xfrm>
        </p:spPr>
        <p:txBody>
          <a:bodyPr>
            <a:normAutofit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2400" b="1">
                <a:solidFill>
                  <a:schemeClr val="tx1"/>
                </a:solidFill>
              </a:rPr>
              <a:t>解决办法</a:t>
            </a:r>
            <a:r>
              <a:rPr lang="zh-CN" altLang="en-US" sz="1900">
                <a:solidFill>
                  <a:schemeClr val="tx1"/>
                </a:solidFill>
              </a:rPr>
              <a:t>：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策略一：</a:t>
            </a:r>
            <a:r>
              <a:rPr lang="zh-CN" altLang="en-US" sz="1800">
                <a:solidFill>
                  <a:schemeClr val="tx1"/>
                </a:solidFill>
              </a:rPr>
              <a:t>修改句子（文本变异生成）如同义词替换、句式</a:t>
            </a:r>
            <a:r>
              <a:rPr lang="zh-CN" altLang="en-US" sz="1800">
                <a:solidFill>
                  <a:schemeClr val="tx1"/>
                </a:solidFill>
              </a:rPr>
              <a:t>变换</a:t>
            </a:r>
            <a:endParaRPr lang="zh-CN" altLang="en-US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策略二：保证</a:t>
            </a:r>
            <a:r>
              <a:rPr lang="zh-CN" altLang="en-US" sz="1800">
                <a:solidFill>
                  <a:schemeClr val="tx1"/>
                </a:solidFill>
              </a:rPr>
              <a:t>测试用例质量（输入质量控制）</a:t>
            </a:r>
            <a:r>
              <a:rPr lang="en-US" altLang="zh-CN" sz="1800">
                <a:solidFill>
                  <a:schemeClr val="tx1"/>
                </a:solidFill>
              </a:rPr>
              <a:t> </a:t>
            </a:r>
            <a:r>
              <a:rPr sz="1800">
                <a:solidFill>
                  <a:schemeClr val="tx1"/>
                </a:solidFill>
              </a:rPr>
              <a:t>如语法检查、语音控制</a:t>
            </a:r>
            <a:endParaRPr lang="zh-CN" altLang="en-US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策略三：巧妙</a:t>
            </a:r>
            <a:r>
              <a:rPr lang="zh-CN" altLang="en-US" sz="1800">
                <a:solidFill>
                  <a:schemeClr val="tx1"/>
                </a:solidFill>
              </a:rPr>
              <a:t>测试（测试预言构建）</a:t>
            </a:r>
            <a:r>
              <a:rPr lang="en-US" altLang="zh-CN" sz="1800">
                <a:solidFill>
                  <a:schemeClr val="tx1"/>
                </a:solidFill>
              </a:rPr>
              <a:t> “</a:t>
            </a:r>
            <a:r>
              <a:rPr lang="zh-CN" altLang="en-US" sz="1800">
                <a:solidFill>
                  <a:schemeClr val="tx1"/>
                </a:solidFill>
              </a:rPr>
              <a:t>蜕变测试</a:t>
            </a:r>
            <a:r>
              <a:rPr lang="en-US" altLang="zh-CN" sz="1800">
                <a:solidFill>
                  <a:schemeClr val="tx1"/>
                </a:solidFill>
              </a:rPr>
              <a:t>” </a:t>
            </a:r>
            <a:r>
              <a:rPr lang="zh-CN" altLang="en-US" sz="1800">
                <a:solidFill>
                  <a:schemeClr val="tx1"/>
                </a:solidFill>
              </a:rPr>
              <a:t>的思维</a:t>
            </a:r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530" y="3529330"/>
            <a:ext cx="8842375" cy="271399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 flipV="1">
            <a:off x="3391535" y="3529330"/>
            <a:ext cx="2989580" cy="2753995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语言处理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6910070" cy="5518785"/>
          </a:xfrm>
        </p:spPr>
        <p:txBody>
          <a:bodyPr>
            <a:noAutofit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600" b="1">
                <a:solidFill>
                  <a:schemeClr val="tx1"/>
                </a:solidFill>
              </a:rPr>
              <a:t>智能客服（对话系统）</a:t>
            </a:r>
            <a:r>
              <a:rPr lang="zh-CN" altLang="en-US" sz="1600">
                <a:solidFill>
                  <a:schemeClr val="tx1"/>
                </a:solidFill>
              </a:rPr>
              <a:t>：</a:t>
            </a:r>
            <a:endParaRPr lang="zh-CN" altLang="en-US" sz="16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tx1"/>
                </a:solidFill>
              </a:rPr>
              <a:t>生成</a:t>
            </a:r>
            <a:r>
              <a:rPr lang="zh-CN" altLang="en-US" sz="1600">
                <a:solidFill>
                  <a:schemeClr val="tx1"/>
                </a:solidFill>
              </a:rPr>
              <a:t>测例方法：传统：同义词替换、回译、插入词语</a:t>
            </a:r>
            <a:r>
              <a:rPr lang="en-US" altLang="zh-CN" sz="1600">
                <a:solidFill>
                  <a:schemeClr val="tx1"/>
                </a:solidFill>
              </a:rPr>
              <a:t>  </a:t>
            </a:r>
            <a:endParaRPr lang="en-US" altLang="zh-CN" sz="16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tx1"/>
                </a:solidFill>
              </a:rPr>
              <a:t>高级：打乱对话轮次、删减对话轮次</a:t>
            </a:r>
            <a:endParaRPr lang="zh-CN" altLang="en-US" sz="16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tx1"/>
                </a:solidFill>
              </a:rPr>
              <a:t>判断</a:t>
            </a:r>
            <a:r>
              <a:rPr lang="zh-CN" altLang="en-US" sz="1600">
                <a:solidFill>
                  <a:schemeClr val="tx1"/>
                </a:solidFill>
              </a:rPr>
              <a:t>对错原则（蜕变关系）：同义表述</a:t>
            </a:r>
            <a:r>
              <a:rPr lang="en-US" altLang="en-US" sz="1600">
                <a:solidFill>
                  <a:schemeClr val="tx1"/>
                </a:solidFill>
              </a:rPr>
              <a:t>→</a:t>
            </a:r>
            <a:r>
              <a:rPr lang="en-US" altLang="zh-CN" sz="1600">
                <a:solidFill>
                  <a:schemeClr val="tx1"/>
                </a:solidFill>
              </a:rPr>
              <a:t>AI </a:t>
            </a:r>
            <a:r>
              <a:rPr lang="zh-CN" altLang="en-US" sz="1600">
                <a:solidFill>
                  <a:schemeClr val="tx1"/>
                </a:solidFill>
              </a:rPr>
              <a:t>理解一致</a:t>
            </a:r>
            <a:r>
              <a:rPr lang="en-US" altLang="zh-CN" sz="1600">
                <a:solidFill>
                  <a:schemeClr val="tx1"/>
                </a:solidFill>
              </a:rPr>
              <a:t> </a:t>
            </a:r>
            <a:endParaRPr lang="en-US" altLang="zh-CN" sz="16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tx1"/>
                </a:solidFill>
              </a:rPr>
              <a:t>问题不可答</a:t>
            </a:r>
            <a:r>
              <a:rPr lang="en-US" altLang="en-US" sz="1600">
                <a:solidFill>
                  <a:schemeClr val="tx1"/>
                </a:solidFill>
              </a:rPr>
              <a:t>→</a:t>
            </a:r>
            <a:r>
              <a:rPr lang="en-US" altLang="zh-CN" sz="1600">
                <a:solidFill>
                  <a:schemeClr val="tx1"/>
                </a:solidFill>
              </a:rPr>
              <a:t>AI </a:t>
            </a:r>
            <a:r>
              <a:rPr lang="zh-CN" altLang="en-US" sz="1600">
                <a:solidFill>
                  <a:schemeClr val="tx1"/>
                </a:solidFill>
              </a:rPr>
              <a:t>需诚实回应</a:t>
            </a:r>
            <a:r>
              <a:rPr lang="en-US" altLang="zh-CN" sz="1600">
                <a:solidFill>
                  <a:schemeClr val="tx1"/>
                </a:solidFill>
              </a:rPr>
              <a:t> “</a:t>
            </a:r>
            <a:r>
              <a:rPr lang="zh-CN" altLang="en-US" sz="1600">
                <a:solidFill>
                  <a:schemeClr val="tx1"/>
                </a:solidFill>
              </a:rPr>
              <a:t>不知道</a:t>
            </a:r>
            <a:r>
              <a:rPr lang="en-US" altLang="zh-CN" sz="1600">
                <a:solidFill>
                  <a:schemeClr val="tx1"/>
                </a:solidFill>
              </a:rPr>
              <a:t>”</a:t>
            </a:r>
            <a:endParaRPr lang="en-US" altLang="zh-CN" sz="16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600" b="1">
                <a:solidFill>
                  <a:schemeClr val="tx1"/>
                </a:solidFill>
              </a:rPr>
              <a:t>翻译软件（机器翻译）</a:t>
            </a:r>
            <a:r>
              <a:rPr lang="zh-CN" altLang="en-US" sz="1600">
                <a:solidFill>
                  <a:schemeClr val="tx1"/>
                </a:solidFill>
              </a:rPr>
              <a:t>：翻译没有唯一标准答案，所以</a:t>
            </a:r>
            <a:r>
              <a:rPr lang="zh-CN" altLang="en-US" sz="1600">
                <a:solidFill>
                  <a:schemeClr val="tx1"/>
                </a:solidFill>
              </a:rPr>
              <a:t>判断是最大的挑战。核心方法是</a:t>
            </a:r>
            <a:r>
              <a:rPr lang="en-US" altLang="zh-CN" sz="1600">
                <a:solidFill>
                  <a:schemeClr val="tx1"/>
                </a:solidFill>
              </a:rPr>
              <a:t> “</a:t>
            </a:r>
            <a:r>
              <a:rPr lang="zh-CN" altLang="en-US" sz="1600">
                <a:solidFill>
                  <a:schemeClr val="tx1"/>
                </a:solidFill>
              </a:rPr>
              <a:t>蜕变测试</a:t>
            </a:r>
            <a:r>
              <a:rPr lang="en-US" altLang="zh-CN" sz="1600">
                <a:solidFill>
                  <a:schemeClr val="tx1"/>
                </a:solidFill>
              </a:rPr>
              <a:t>”</a:t>
            </a:r>
            <a:r>
              <a:rPr lang="zh-CN" altLang="en-US" sz="1600">
                <a:solidFill>
                  <a:schemeClr val="tx1"/>
                </a:solidFill>
              </a:rPr>
              <a:t>。</a:t>
            </a:r>
            <a:endParaRPr lang="zh-CN" altLang="en-US" sz="16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tx1"/>
                </a:solidFill>
              </a:rPr>
              <a:t>结构一致性：同义不同句式</a:t>
            </a:r>
            <a:r>
              <a:rPr lang="en-US" altLang="en-US" sz="1600">
                <a:solidFill>
                  <a:schemeClr val="tx1"/>
                </a:solidFill>
              </a:rPr>
              <a:t>→</a:t>
            </a:r>
            <a:r>
              <a:rPr lang="zh-CN" altLang="en-US" sz="1600">
                <a:solidFill>
                  <a:schemeClr val="tx1"/>
                </a:solidFill>
              </a:rPr>
              <a:t>翻译语法结构相似</a:t>
            </a:r>
            <a:endParaRPr lang="zh-CN" altLang="en-US" sz="16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tx1"/>
                </a:solidFill>
              </a:rPr>
              <a:t>语义一致性：同义句</a:t>
            </a:r>
            <a:r>
              <a:rPr lang="en-US" altLang="en-US" sz="1600">
                <a:solidFill>
                  <a:schemeClr val="tx1"/>
                </a:solidFill>
              </a:rPr>
              <a:t>→</a:t>
            </a:r>
            <a:r>
              <a:rPr lang="zh-CN" altLang="en-US" sz="1600">
                <a:solidFill>
                  <a:schemeClr val="tx1"/>
                </a:solidFill>
              </a:rPr>
              <a:t>翻译意思相近；反义句</a:t>
            </a:r>
            <a:r>
              <a:rPr lang="en-US" altLang="en-US" sz="1600">
                <a:solidFill>
                  <a:schemeClr val="tx1"/>
                </a:solidFill>
              </a:rPr>
              <a:t>→</a:t>
            </a:r>
            <a:r>
              <a:rPr lang="zh-CN" altLang="en-US" sz="1600">
                <a:solidFill>
                  <a:schemeClr val="tx1"/>
                </a:solidFill>
              </a:rPr>
              <a:t>翻译意思相反</a:t>
            </a:r>
            <a:endParaRPr lang="zh-CN" altLang="en-US" sz="16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600" b="1">
                <a:solidFill>
                  <a:schemeClr val="tx1"/>
                </a:solidFill>
              </a:rPr>
              <a:t>公平性测试：</a:t>
            </a:r>
            <a:r>
              <a:rPr lang="zh-CN" altLang="en-US" sz="1600">
                <a:solidFill>
                  <a:schemeClr val="tx1"/>
                </a:solidFill>
              </a:rPr>
              <a:t>不同性别</a:t>
            </a:r>
            <a:r>
              <a:rPr lang="en-US" altLang="zh-CN" sz="1600">
                <a:solidFill>
                  <a:schemeClr val="tx1"/>
                </a:solidFill>
              </a:rPr>
              <a:t> / </a:t>
            </a:r>
            <a:r>
              <a:rPr lang="zh-CN" altLang="en-US" sz="1600">
                <a:solidFill>
                  <a:schemeClr val="tx1"/>
                </a:solidFill>
              </a:rPr>
              <a:t>国籍表述</a:t>
            </a:r>
            <a:r>
              <a:rPr lang="en-US" altLang="en-US" sz="1600">
                <a:solidFill>
                  <a:schemeClr val="tx1"/>
                </a:solidFill>
              </a:rPr>
              <a:t>→</a:t>
            </a:r>
            <a:r>
              <a:rPr lang="zh-CN" altLang="en-US" sz="1600">
                <a:solidFill>
                  <a:schemeClr val="tx1"/>
                </a:solidFill>
              </a:rPr>
              <a:t>翻译无偏见阅读理解机器人</a:t>
            </a:r>
            <a:endParaRPr lang="zh-CN" altLang="en-US" sz="16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tx1"/>
                </a:solidFill>
              </a:rPr>
              <a:t>生成测</a:t>
            </a:r>
            <a:r>
              <a:rPr lang="zh-CN" altLang="en-US" sz="1600">
                <a:solidFill>
                  <a:schemeClr val="tx1"/>
                </a:solidFill>
              </a:rPr>
              <a:t>例方法：修改问题：同义词</a:t>
            </a:r>
            <a:r>
              <a:rPr lang="en-US" altLang="zh-CN" sz="1600">
                <a:solidFill>
                  <a:schemeClr val="tx1"/>
                </a:solidFill>
              </a:rPr>
              <a:t> / </a:t>
            </a:r>
            <a:r>
              <a:rPr lang="zh-CN" altLang="en-US" sz="1600">
                <a:solidFill>
                  <a:schemeClr val="tx1"/>
                </a:solidFill>
              </a:rPr>
              <a:t>反义词替换、改语态（核心语义不变）</a:t>
            </a:r>
            <a:r>
              <a:rPr lang="zh-CN" altLang="en-US" sz="1600">
                <a:solidFill>
                  <a:schemeClr val="tx1"/>
                </a:solidFill>
              </a:rPr>
              <a:t>修改文章：插冗余句、合并段落（不影响核心事实）</a:t>
            </a:r>
            <a:endParaRPr lang="zh-CN" altLang="en-US" sz="16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tx1"/>
                </a:solidFill>
              </a:rPr>
              <a:t>判断对错原则（蜕变关系）：核心语义不变</a:t>
            </a:r>
            <a:r>
              <a:rPr lang="en-US" altLang="en-US" sz="1600">
                <a:solidFill>
                  <a:schemeClr val="tx1"/>
                </a:solidFill>
              </a:rPr>
              <a:t>→</a:t>
            </a:r>
            <a:r>
              <a:rPr lang="zh-CN" altLang="en-US" sz="1600">
                <a:solidFill>
                  <a:schemeClr val="tx1"/>
                </a:solidFill>
              </a:rPr>
              <a:t>提取答案一致（同义问题不同答案必错）</a:t>
            </a:r>
            <a:endParaRPr lang="zh-CN" altLang="en-US" sz="1600">
              <a:solidFill>
                <a:schemeClr val="tx1"/>
              </a:solidFill>
            </a:endParaRPr>
          </a:p>
        </p:txBody>
      </p:sp>
      <p:pic>
        <p:nvPicPr>
          <p:cNvPr id="6" name="图片 5" descr="3d87feadf813889765c6751af1eae1b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3400" y="877570"/>
            <a:ext cx="2961640" cy="1663065"/>
          </a:xfrm>
          <a:prstGeom prst="rect">
            <a:avLst/>
          </a:prstGeom>
        </p:spPr>
      </p:pic>
      <p:pic>
        <p:nvPicPr>
          <p:cNvPr id="7" name="图片 6" descr="0f69c682d4ae603a6f41b053e6e03ab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2696845"/>
            <a:ext cx="2967355" cy="1666240"/>
          </a:xfrm>
          <a:prstGeom prst="rect">
            <a:avLst/>
          </a:prstGeom>
        </p:spPr>
      </p:pic>
      <p:pic>
        <p:nvPicPr>
          <p:cNvPr id="8" name="图片 7" descr="31a0f22412cb63e48f82078898a955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4544695"/>
            <a:ext cx="2967990" cy="1666875"/>
          </a:xfrm>
          <a:prstGeom prst="rect">
            <a:avLst/>
          </a:prstGeom>
        </p:spPr>
      </p:pic>
      <p:sp>
        <p:nvSpPr>
          <p:cNvPr id="9" name="下箭头 8"/>
          <p:cNvSpPr/>
          <p:nvPr/>
        </p:nvSpPr>
        <p:spPr>
          <a:xfrm rot="16200000">
            <a:off x="7529195" y="1649095"/>
            <a:ext cx="227330" cy="370205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 rot="16200000">
            <a:off x="7529195" y="3243580"/>
            <a:ext cx="227330" cy="370205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 rot="16200000">
            <a:off x="7529195" y="5332730"/>
            <a:ext cx="227330" cy="370205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语言处理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98830"/>
            <a:ext cx="5741035" cy="5335270"/>
          </a:xfrm>
        </p:spPr>
        <p:txBody>
          <a:bodyPr>
            <a:normAutofit fontScale="90000" lnSpcReduction="10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800" b="1">
                <a:solidFill>
                  <a:schemeClr val="tx1"/>
                </a:solidFill>
              </a:rPr>
              <a:t>当前成就：</a:t>
            </a:r>
            <a:endParaRPr lang="zh-CN" altLang="en-US" sz="18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生成测例：系统修改句子（替换、回译、改结构），生成海量</a:t>
            </a:r>
            <a:r>
              <a:rPr lang="zh-CN" altLang="en-US" sz="1800">
                <a:solidFill>
                  <a:schemeClr val="tx1"/>
                </a:solidFill>
              </a:rPr>
              <a:t>测试用例</a:t>
            </a:r>
            <a:endParaRPr lang="zh-CN" altLang="en-US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判断</a:t>
            </a:r>
            <a:r>
              <a:rPr lang="zh-CN" altLang="en-US" sz="1800">
                <a:solidFill>
                  <a:schemeClr val="tx1"/>
                </a:solidFill>
              </a:rPr>
              <a:t>对错：依托蜕变关系（同义输出相似、反义输出相反），自动高效查错</a:t>
            </a:r>
            <a:endParaRPr lang="zh-CN" altLang="en-US" sz="18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800" b="1">
                <a:solidFill>
                  <a:schemeClr val="tx1"/>
                </a:solidFill>
              </a:rPr>
              <a:t>存在的挑战与未来方向：</a:t>
            </a:r>
            <a:endParaRPr lang="zh-CN" altLang="en-US" sz="18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出题单一：</a:t>
            </a:r>
            <a:r>
              <a:rPr lang="zh-CN" altLang="en-US" sz="1800">
                <a:solidFill>
                  <a:schemeClr val="tx1"/>
                </a:solidFill>
              </a:rPr>
              <a:t>生成测</a:t>
            </a:r>
            <a:r>
              <a:rPr lang="zh-CN" altLang="en-US" sz="1800">
                <a:solidFill>
                  <a:schemeClr val="tx1"/>
                </a:solidFill>
              </a:rPr>
              <a:t>例方式初级（如仅换少量词），题目多样性不足，易被</a:t>
            </a:r>
            <a:r>
              <a:rPr lang="en-US" altLang="zh-CN" sz="1800">
                <a:solidFill>
                  <a:schemeClr val="tx1"/>
                </a:solidFill>
              </a:rPr>
              <a:t> AI “</a:t>
            </a:r>
            <a:r>
              <a:rPr lang="zh-CN" altLang="en-US" sz="1800">
                <a:solidFill>
                  <a:schemeClr val="tx1"/>
                </a:solidFill>
              </a:rPr>
              <a:t>猜透</a:t>
            </a:r>
            <a:r>
              <a:rPr lang="en-US" altLang="zh-CN" sz="1800">
                <a:solidFill>
                  <a:schemeClr val="tx1"/>
                </a:solidFill>
              </a:rPr>
              <a:t>”</a:t>
            </a:r>
            <a:endParaRPr lang="en-US" altLang="zh-CN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规则绑定：生成</a:t>
            </a:r>
            <a:r>
              <a:rPr lang="zh-CN" altLang="en-US" sz="1800">
                <a:solidFill>
                  <a:schemeClr val="tx1"/>
                </a:solidFill>
              </a:rPr>
              <a:t>测例受</a:t>
            </a:r>
            <a:r>
              <a:rPr lang="zh-CN" altLang="en-US" sz="1800">
                <a:solidFill>
                  <a:schemeClr val="tx1"/>
                </a:solidFill>
              </a:rPr>
              <a:t>判断对错规则限制，灵活性欠缺</a:t>
            </a:r>
            <a:endParaRPr lang="en-US" altLang="zh-CN" sz="18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800" b="1">
                <a:solidFill>
                  <a:schemeClr val="tx1"/>
                </a:solidFill>
              </a:rPr>
              <a:t>未来方向：</a:t>
            </a:r>
            <a:endParaRPr lang="en-US" altLang="zh-CN" sz="18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800">
                <a:solidFill>
                  <a:schemeClr val="tx1"/>
                </a:solidFill>
              </a:rPr>
              <a:t>AI </a:t>
            </a:r>
            <a:r>
              <a:rPr lang="zh-CN" altLang="en-US" sz="1800">
                <a:solidFill>
                  <a:schemeClr val="tx1"/>
                </a:solidFill>
              </a:rPr>
              <a:t>生成</a:t>
            </a:r>
            <a:r>
              <a:rPr lang="zh-CN" altLang="en-US" sz="1800">
                <a:solidFill>
                  <a:schemeClr val="tx1"/>
                </a:solidFill>
              </a:rPr>
              <a:t>测试用例：利用</a:t>
            </a:r>
            <a:r>
              <a:rPr lang="en-US" altLang="zh-CN" sz="1800">
                <a:solidFill>
                  <a:schemeClr val="tx1"/>
                </a:solidFill>
              </a:rPr>
              <a:t> GPT-4 </a:t>
            </a:r>
            <a:r>
              <a:rPr lang="zh-CN" altLang="en-US" sz="1800">
                <a:solidFill>
                  <a:schemeClr val="tx1"/>
                </a:solidFill>
              </a:rPr>
              <a:t>等大模型，产出更复杂、自然、多样的题目</a:t>
            </a:r>
            <a:endParaRPr lang="zh-CN" altLang="en-US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通用测</a:t>
            </a:r>
            <a:r>
              <a:rPr lang="zh-CN" altLang="en-US" sz="1800">
                <a:solidFill>
                  <a:schemeClr val="tx1"/>
                </a:solidFill>
              </a:rPr>
              <a:t>例框架：打造适配各类语言</a:t>
            </a:r>
            <a:r>
              <a:rPr lang="en-US" altLang="zh-CN" sz="1800">
                <a:solidFill>
                  <a:schemeClr val="tx1"/>
                </a:solidFill>
              </a:rPr>
              <a:t> AI </a:t>
            </a:r>
            <a:r>
              <a:rPr lang="zh-CN" altLang="en-US" sz="1800">
                <a:solidFill>
                  <a:schemeClr val="tx1"/>
                </a:solidFill>
              </a:rPr>
              <a:t>的</a:t>
            </a:r>
            <a:r>
              <a:rPr lang="en-US" altLang="zh-CN" sz="1800">
                <a:solidFill>
                  <a:schemeClr val="tx1"/>
                </a:solidFill>
              </a:rPr>
              <a:t> “</a:t>
            </a:r>
            <a:r>
              <a:rPr lang="zh-CN" altLang="en-US" sz="1800">
                <a:solidFill>
                  <a:schemeClr val="tx1"/>
                </a:solidFill>
              </a:rPr>
              <a:t>万能出题机</a:t>
            </a:r>
            <a:r>
              <a:rPr lang="en-US" altLang="zh-CN" sz="1800">
                <a:solidFill>
                  <a:schemeClr val="tx1"/>
                </a:solidFill>
              </a:rPr>
              <a:t>”</a:t>
            </a:r>
            <a:r>
              <a:rPr lang="zh-CN" altLang="en-US" sz="1800">
                <a:solidFill>
                  <a:schemeClr val="tx1"/>
                </a:solidFill>
              </a:rPr>
              <a:t>，提升通用性</a:t>
            </a:r>
            <a:endParaRPr lang="zh-CN" altLang="en-US" sz="18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800">
                <a:solidFill>
                  <a:schemeClr val="tx1"/>
                </a:solidFill>
              </a:rPr>
              <a:t>智能评估升级：不仅发现错误，还能分析错因与具体出错点</a:t>
            </a:r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t="1384"/>
          <a:stretch>
            <a:fillRect/>
          </a:stretch>
        </p:blipFill>
        <p:spPr>
          <a:xfrm>
            <a:off x="6220460" y="1273810"/>
            <a:ext cx="5864225" cy="44792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自动驾驶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0709910" cy="3184525"/>
          </a:xfrm>
        </p:spPr>
        <p:txBody>
          <a:bodyPr>
            <a:normAutofit fontScale="85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测试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挑战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环境的无限复杂性：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多样化模拟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：现实世界是无限的，如何生成覆盖所有可能的路况、天气、光照、道路类型的场景？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多目标协同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：车辆、行人等目标存在复杂动态交互，需确保生成的交互行为合理（无凭空闪现等异常）</a:t>
            </a:r>
            <a:endParaRPr lang="zh-CN" altLang="en-US" sz="19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危险场景的稀缺性与复现难度：</a:t>
            </a:r>
            <a:endParaRPr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安全攸关场景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：极端危险场景（高速追尾、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鬼探头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）真实数据少，无法大规模复现测试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错误行为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的模糊定义：缺乏清晰可计算的标准（是碰撞、违章，还是不礼貌驾驶？），难以自动化判定</a:t>
            </a:r>
            <a:r>
              <a:rPr lang="en-US" altLang="zh-CN" sz="1900">
                <a:solidFill>
                  <a:schemeClr val="tx1"/>
                </a:solidFill>
              </a:rPr>
              <a:t> AI </a:t>
            </a:r>
            <a:r>
              <a:rPr lang="zh-CN" altLang="en-US" sz="1900">
                <a:solidFill>
                  <a:schemeClr val="tx1"/>
                </a:solidFill>
              </a:rPr>
              <a:t>出错</a:t>
            </a:r>
            <a:endParaRPr lang="zh-CN" altLang="en-US" sz="19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3595" y="3890010"/>
            <a:ext cx="7773035" cy="246634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 flipV="1">
            <a:off x="2253615" y="3829050"/>
            <a:ext cx="2082165" cy="2587625"/>
          </a:xfrm>
          <a:prstGeom prst="roundRect">
            <a:avLst/>
          </a:prstGeom>
          <a:noFill/>
          <a:ln w="28575" cmpd="sng">
            <a:solidFill>
              <a:srgbClr val="CC33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自动驾驶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225425" y="759460"/>
            <a:ext cx="7927975" cy="5415915"/>
          </a:xfrm>
        </p:spPr>
        <p:txBody>
          <a:bodyPr>
            <a:noAutofit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200" b="1">
                <a:solidFill>
                  <a:schemeClr val="tx1"/>
                </a:solidFill>
              </a:rPr>
              <a:t>基于数字孪生</a:t>
            </a:r>
            <a:r>
              <a:rPr lang="en-US" altLang="zh-CN" sz="1200" b="1">
                <a:solidFill>
                  <a:schemeClr val="tx1"/>
                </a:solidFill>
              </a:rPr>
              <a:t> </a:t>
            </a:r>
            <a:r>
              <a:rPr lang="zh-CN" altLang="en-US" sz="1200" b="1">
                <a:solidFill>
                  <a:schemeClr val="tx1"/>
                </a:solidFill>
              </a:rPr>
              <a:t>核心思想：</a:t>
            </a:r>
            <a:r>
              <a:rPr lang="en-US" altLang="zh-CN" sz="1200" b="1">
                <a:solidFill>
                  <a:schemeClr val="tx1"/>
                </a:solidFill>
              </a:rPr>
              <a:t> </a:t>
            </a:r>
            <a:r>
              <a:rPr lang="zh-CN" altLang="en-US" sz="1200" b="1">
                <a:solidFill>
                  <a:schemeClr val="tx1"/>
                </a:solidFill>
              </a:rPr>
              <a:t>在虚拟世界里</a:t>
            </a:r>
            <a:r>
              <a:rPr lang="en-US" altLang="zh-CN" sz="1200" b="1">
                <a:solidFill>
                  <a:schemeClr val="tx1"/>
                </a:solidFill>
              </a:rPr>
              <a:t>1:1</a:t>
            </a:r>
            <a:r>
              <a:rPr lang="zh-CN" altLang="en-US" sz="1200" b="1">
                <a:solidFill>
                  <a:schemeClr val="tx1"/>
                </a:solidFill>
              </a:rPr>
              <a:t>地克隆一个真实的物理世界（如一段高速公路、一座城市）</a:t>
            </a:r>
            <a:endParaRPr lang="en-US" altLang="zh-CN" sz="12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2"/>
                </a:solidFill>
              </a:rPr>
              <a:t>造题</a:t>
            </a:r>
            <a:r>
              <a:rPr lang="zh-CN" altLang="en-US" sz="1200">
                <a:solidFill>
                  <a:schemeClr val="tx1"/>
                </a:solidFill>
              </a:rPr>
              <a:t>：借助</a:t>
            </a:r>
            <a:r>
              <a:rPr lang="en-US" altLang="zh-CN" sz="1200">
                <a:solidFill>
                  <a:schemeClr val="tx1"/>
                </a:solidFill>
              </a:rPr>
              <a:t> UE4</a:t>
            </a:r>
            <a:r>
              <a:rPr lang="zh-CN" altLang="en-US" sz="1200">
                <a:solidFill>
                  <a:schemeClr val="tx1"/>
                </a:solidFill>
              </a:rPr>
              <a:t>、</a:t>
            </a:r>
            <a:r>
              <a:rPr lang="en-US" altLang="zh-CN" sz="1200">
                <a:solidFill>
                  <a:schemeClr val="tx1"/>
                </a:solidFill>
              </a:rPr>
              <a:t>CARLA </a:t>
            </a:r>
            <a:r>
              <a:rPr lang="zh-CN" altLang="en-US" sz="1200">
                <a:solidFill>
                  <a:schemeClr val="tx1"/>
                </a:solidFill>
              </a:rPr>
              <a:t>等工具，基于真实地图生成高保真静态模型，例如：构建</a:t>
            </a:r>
            <a:r>
              <a:rPr lang="en-US" altLang="zh-CN" sz="1200">
                <a:solidFill>
                  <a:schemeClr val="tx1"/>
                </a:solidFill>
              </a:rPr>
              <a:t> 10.8 </a:t>
            </a:r>
            <a:r>
              <a:rPr lang="zh-CN" altLang="en-US" sz="1200">
                <a:solidFill>
                  <a:schemeClr val="tx1"/>
                </a:solidFill>
              </a:rPr>
              <a:t>平方公里中国风格城市孪生，设计</a:t>
            </a:r>
            <a:r>
              <a:rPr lang="en-US" altLang="zh-CN" sz="1200">
                <a:solidFill>
                  <a:schemeClr val="tx1"/>
                </a:solidFill>
              </a:rPr>
              <a:t> 29 </a:t>
            </a:r>
            <a:r>
              <a:rPr lang="zh-CN" altLang="en-US" sz="1200">
                <a:solidFill>
                  <a:schemeClr val="tx1"/>
                </a:solidFill>
              </a:rPr>
              <a:t>种国情化事故场景</a:t>
            </a:r>
            <a:endParaRPr lang="zh-CN" altLang="en-US" sz="12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2"/>
                </a:solidFill>
              </a:rPr>
              <a:t>优点</a:t>
            </a:r>
            <a:r>
              <a:rPr lang="zh-CN" altLang="en-US" sz="1200">
                <a:solidFill>
                  <a:schemeClr val="tx1"/>
                </a:solidFill>
              </a:rPr>
              <a:t>：逼真度高、贴近真实；安全，可无限复现危险场景</a:t>
            </a:r>
            <a:r>
              <a:rPr lang="en-US" altLang="zh-CN" sz="1200">
                <a:solidFill>
                  <a:schemeClr val="tx1"/>
                </a:solidFill>
              </a:rPr>
              <a:t>   </a:t>
            </a:r>
            <a:r>
              <a:rPr lang="zh-CN" altLang="en-US" sz="1200">
                <a:solidFill>
                  <a:schemeClr val="tx2"/>
                </a:solidFill>
              </a:rPr>
              <a:t>缺点</a:t>
            </a:r>
            <a:r>
              <a:rPr lang="zh-CN" altLang="en-US" sz="1200">
                <a:solidFill>
                  <a:schemeClr val="tx1"/>
                </a:solidFill>
              </a:rPr>
              <a:t>：构建成本高昂；存在</a:t>
            </a:r>
            <a:r>
              <a:rPr lang="en-US" altLang="zh-CN" sz="1200">
                <a:solidFill>
                  <a:schemeClr val="tx1"/>
                </a:solidFill>
              </a:rPr>
              <a:t> “</a:t>
            </a:r>
            <a:r>
              <a:rPr lang="zh-CN" altLang="en-US" sz="1200">
                <a:solidFill>
                  <a:schemeClr val="tx1"/>
                </a:solidFill>
              </a:rPr>
              <a:t>模拟</a:t>
            </a:r>
            <a:r>
              <a:rPr lang="en-US" altLang="zh-CN" sz="1200">
                <a:solidFill>
                  <a:schemeClr val="tx1"/>
                </a:solidFill>
              </a:rPr>
              <a:t> - </a:t>
            </a:r>
            <a:r>
              <a:rPr lang="zh-CN" altLang="en-US" sz="1200">
                <a:solidFill>
                  <a:schemeClr val="tx1"/>
                </a:solidFill>
              </a:rPr>
              <a:t>现实差距</a:t>
            </a:r>
            <a:r>
              <a:rPr lang="en-US" altLang="zh-CN" sz="1200">
                <a:solidFill>
                  <a:schemeClr val="tx1"/>
                </a:solidFill>
              </a:rPr>
              <a:t>”</a:t>
            </a:r>
            <a:endParaRPr lang="en-US" altLang="zh-CN" sz="12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200" b="1">
                <a:solidFill>
                  <a:schemeClr val="tx1"/>
                </a:solidFill>
              </a:rPr>
              <a:t>基于交通事故报告</a:t>
            </a:r>
            <a:r>
              <a:rPr lang="en-US" altLang="zh-CN" sz="1200" b="1">
                <a:solidFill>
                  <a:schemeClr val="tx1"/>
                </a:solidFill>
              </a:rPr>
              <a:t> </a:t>
            </a:r>
            <a:r>
              <a:rPr lang="zh-CN" altLang="en-US" sz="1200" b="1">
                <a:solidFill>
                  <a:schemeClr val="tx1"/>
                </a:solidFill>
              </a:rPr>
              <a:t>核心思想：</a:t>
            </a:r>
            <a:r>
              <a:rPr lang="en-US" altLang="zh-CN" sz="1200" b="1">
                <a:solidFill>
                  <a:schemeClr val="tx1"/>
                </a:solidFill>
              </a:rPr>
              <a:t> </a:t>
            </a:r>
            <a:r>
              <a:rPr lang="zh-CN" altLang="en-US" sz="1200" b="1">
                <a:solidFill>
                  <a:schemeClr val="tx1"/>
                </a:solidFill>
              </a:rPr>
              <a:t>现实中的车祸报告是最宝贵、最真实的危险场景库</a:t>
            </a:r>
            <a:endParaRPr lang="zh-CN" altLang="en-US" sz="12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1"/>
                </a:solidFill>
              </a:rPr>
              <a:t>早期方法：技术：传统</a:t>
            </a:r>
            <a:r>
              <a:rPr lang="en-US" altLang="zh-CN" sz="1200">
                <a:solidFill>
                  <a:schemeClr val="tx1"/>
                </a:solidFill>
              </a:rPr>
              <a:t> NLP </a:t>
            </a:r>
            <a:r>
              <a:rPr lang="zh-CN" altLang="en-US" sz="1200">
                <a:solidFill>
                  <a:schemeClr val="tx1"/>
                </a:solidFill>
              </a:rPr>
              <a:t>流程：提取地点</a:t>
            </a:r>
            <a:r>
              <a:rPr lang="en-US" altLang="zh-CN" sz="1200">
                <a:solidFill>
                  <a:schemeClr val="tx1"/>
                </a:solidFill>
              </a:rPr>
              <a:t> / </a:t>
            </a:r>
            <a:r>
              <a:rPr lang="zh-CN" altLang="en-US" sz="1200">
                <a:solidFill>
                  <a:schemeClr val="tx1"/>
                </a:solidFill>
              </a:rPr>
              <a:t>天气</a:t>
            </a:r>
            <a:r>
              <a:rPr lang="en-US" altLang="zh-CN" sz="1200">
                <a:solidFill>
                  <a:schemeClr val="tx1"/>
                </a:solidFill>
              </a:rPr>
              <a:t> / </a:t>
            </a:r>
            <a:r>
              <a:rPr lang="zh-CN" altLang="en-US" sz="1200">
                <a:solidFill>
                  <a:schemeClr val="tx1"/>
                </a:solidFill>
              </a:rPr>
              <a:t>车辆动作等关键信息，手动</a:t>
            </a:r>
            <a:r>
              <a:rPr lang="en-US" altLang="zh-CN" sz="1200">
                <a:solidFill>
                  <a:schemeClr val="tx1"/>
                </a:solidFill>
              </a:rPr>
              <a:t> / </a:t>
            </a:r>
            <a:r>
              <a:rPr lang="zh-CN" altLang="en-US" sz="1200">
                <a:solidFill>
                  <a:schemeClr val="tx1"/>
                </a:solidFill>
              </a:rPr>
              <a:t>半自动转换为测试场景</a:t>
            </a:r>
            <a:endParaRPr lang="zh-CN" altLang="en-US" sz="12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1"/>
                </a:solidFill>
              </a:rPr>
              <a:t>前沿方法（</a:t>
            </a:r>
            <a:r>
              <a:rPr lang="en-US" altLang="zh-CN" sz="1200">
                <a:solidFill>
                  <a:schemeClr val="tx1"/>
                </a:solidFill>
              </a:rPr>
              <a:t>LLM </a:t>
            </a:r>
            <a:r>
              <a:rPr lang="zh-CN" altLang="en-US" sz="1200">
                <a:solidFill>
                  <a:schemeClr val="tx1"/>
                </a:solidFill>
              </a:rPr>
              <a:t>驱动）</a:t>
            </a:r>
            <a:r>
              <a:rPr lang="zh-CN" altLang="en-US" sz="1200">
                <a:solidFill>
                  <a:schemeClr val="tx2"/>
                </a:solidFill>
              </a:rPr>
              <a:t>信息提取</a:t>
            </a:r>
            <a:r>
              <a:rPr lang="zh-CN" altLang="en-US" sz="1200">
                <a:solidFill>
                  <a:schemeClr val="tx1"/>
                </a:solidFill>
              </a:rPr>
              <a:t>：</a:t>
            </a:r>
            <a:r>
              <a:rPr lang="en-US" altLang="zh-CN" sz="1200">
                <a:solidFill>
                  <a:schemeClr val="tx1"/>
                </a:solidFill>
              </a:rPr>
              <a:t>LLM </a:t>
            </a:r>
            <a:r>
              <a:rPr lang="zh-CN" altLang="en-US" sz="1200">
                <a:solidFill>
                  <a:schemeClr val="tx1"/>
                </a:solidFill>
              </a:rPr>
              <a:t>解读事故报告，提取多维度信息</a:t>
            </a:r>
            <a:r>
              <a:rPr lang="en-US" altLang="zh-CN" sz="1200">
                <a:solidFill>
                  <a:schemeClr val="tx1"/>
                </a:solidFill>
              </a:rPr>
              <a:t> + </a:t>
            </a:r>
            <a:r>
              <a:rPr lang="zh-CN" altLang="en-US" sz="1200">
                <a:solidFill>
                  <a:schemeClr val="tx1"/>
                </a:solidFill>
              </a:rPr>
              <a:t>推理隐含细节</a:t>
            </a:r>
            <a:r>
              <a:rPr lang="en-US" altLang="zh-CN" sz="1200">
                <a:solidFill>
                  <a:schemeClr val="tx1"/>
                </a:solidFill>
              </a:rPr>
              <a:t> </a:t>
            </a:r>
            <a:r>
              <a:rPr lang="zh-CN" altLang="en-US" sz="1200">
                <a:solidFill>
                  <a:schemeClr val="tx2"/>
                </a:solidFill>
              </a:rPr>
              <a:t>格式转换</a:t>
            </a:r>
            <a:r>
              <a:rPr lang="zh-CN" altLang="en-US" sz="1200">
                <a:solidFill>
                  <a:schemeClr val="tx1"/>
                </a:solidFill>
              </a:rPr>
              <a:t>：转为模拟器可理解的场景描述语言</a:t>
            </a:r>
            <a:r>
              <a:rPr lang="en-US" altLang="zh-CN" sz="1200">
                <a:solidFill>
                  <a:schemeClr val="tx1"/>
                </a:solidFill>
              </a:rPr>
              <a:t>  </a:t>
            </a:r>
            <a:r>
              <a:rPr lang="zh-CN" altLang="en-US" sz="1200">
                <a:solidFill>
                  <a:schemeClr val="tx2"/>
                </a:solidFill>
              </a:rPr>
              <a:t>场景实例化</a:t>
            </a:r>
            <a:r>
              <a:rPr lang="zh-CN" altLang="en-US" sz="1200">
                <a:solidFill>
                  <a:schemeClr val="tx1"/>
                </a:solidFill>
              </a:rPr>
              <a:t>：在模拟器中生成可运行测试场景</a:t>
            </a:r>
            <a:endParaRPr lang="zh-CN" altLang="en-US" sz="12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2"/>
                </a:solidFill>
              </a:rPr>
              <a:t>优点</a:t>
            </a:r>
            <a:r>
              <a:rPr lang="zh-CN" altLang="en-US" sz="1200">
                <a:solidFill>
                  <a:schemeClr val="tx1"/>
                </a:solidFill>
              </a:rPr>
              <a:t>：场景为真实高风险</a:t>
            </a:r>
            <a:r>
              <a:rPr lang="en-US" altLang="zh-CN" sz="1200">
                <a:solidFill>
                  <a:schemeClr val="tx1"/>
                </a:solidFill>
              </a:rPr>
              <a:t> “</a:t>
            </a:r>
            <a:r>
              <a:rPr lang="zh-CN" altLang="en-US" sz="1200">
                <a:solidFill>
                  <a:schemeClr val="tx1"/>
                </a:solidFill>
              </a:rPr>
              <a:t>杀手级</a:t>
            </a:r>
            <a:r>
              <a:rPr lang="en-US" altLang="zh-CN" sz="1200">
                <a:solidFill>
                  <a:schemeClr val="tx1"/>
                </a:solidFill>
              </a:rPr>
              <a:t>” </a:t>
            </a:r>
            <a:r>
              <a:rPr lang="zh-CN" altLang="en-US" sz="1200">
                <a:solidFill>
                  <a:schemeClr val="tx1"/>
                </a:solidFill>
              </a:rPr>
              <a:t>考题；效率高，快速构建高质量测试集</a:t>
            </a:r>
            <a:r>
              <a:rPr lang="en-US" altLang="zh-CN" sz="1200">
                <a:solidFill>
                  <a:schemeClr val="tx1"/>
                </a:solidFill>
              </a:rPr>
              <a:t>   </a:t>
            </a:r>
            <a:r>
              <a:rPr lang="zh-CN" altLang="en-US" sz="1200">
                <a:solidFill>
                  <a:schemeClr val="tx2"/>
                </a:solidFill>
              </a:rPr>
              <a:t>缺点</a:t>
            </a:r>
            <a:r>
              <a:rPr lang="zh-CN" altLang="en-US" sz="1200">
                <a:solidFill>
                  <a:schemeClr val="tx1"/>
                </a:solidFill>
              </a:rPr>
              <a:t>：依赖</a:t>
            </a:r>
            <a:r>
              <a:rPr lang="en-US" altLang="zh-CN" sz="1200">
                <a:solidFill>
                  <a:schemeClr val="tx1"/>
                </a:solidFill>
              </a:rPr>
              <a:t> LLM </a:t>
            </a:r>
            <a:r>
              <a:rPr lang="zh-CN" altLang="en-US" sz="1200">
                <a:solidFill>
                  <a:schemeClr val="tx1"/>
                </a:solidFill>
              </a:rPr>
              <a:t>理解能力，易因理解偏差导致场景失真；事故报告信息可能不完整，需大量补全</a:t>
            </a:r>
            <a:endParaRPr lang="zh-CN" altLang="en-US" sz="12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200" b="1">
                <a:solidFill>
                  <a:schemeClr val="tx1"/>
                </a:solidFill>
              </a:rPr>
              <a:t>基于交通仿真</a:t>
            </a:r>
            <a:r>
              <a:rPr lang="en-US" altLang="zh-CN" sz="1200" b="1">
                <a:solidFill>
                  <a:schemeClr val="tx1"/>
                </a:solidFill>
              </a:rPr>
              <a:t>  </a:t>
            </a:r>
            <a:r>
              <a:rPr lang="zh-CN" altLang="en-US" sz="1200" b="1">
                <a:solidFill>
                  <a:schemeClr val="tx1"/>
                </a:solidFill>
              </a:rPr>
              <a:t>核心思想：</a:t>
            </a:r>
            <a:r>
              <a:rPr lang="en-US" altLang="zh-CN" sz="1200" b="1">
                <a:solidFill>
                  <a:schemeClr val="tx1"/>
                </a:solidFill>
              </a:rPr>
              <a:t> </a:t>
            </a:r>
            <a:r>
              <a:rPr lang="zh-CN" altLang="en-US" sz="1200" b="1">
                <a:solidFill>
                  <a:schemeClr val="tx1"/>
                </a:solidFill>
              </a:rPr>
              <a:t>专注于模拟其他交通参与者的动态行为，尤其是它们与自动驾驶车之间的交互</a:t>
            </a:r>
            <a:endParaRPr lang="en-US" altLang="zh-CN" sz="12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2"/>
                </a:solidFill>
              </a:rPr>
              <a:t>造题</a:t>
            </a:r>
            <a:r>
              <a:rPr lang="zh-CN" altLang="en-US" sz="1200">
                <a:solidFill>
                  <a:schemeClr val="tx1"/>
                </a:solidFill>
              </a:rPr>
              <a:t>：数据驱动</a:t>
            </a:r>
            <a:r>
              <a:rPr lang="en-US" altLang="zh-CN" sz="1200">
                <a:solidFill>
                  <a:schemeClr val="tx1"/>
                </a:solidFill>
              </a:rPr>
              <a:t> + </a:t>
            </a:r>
            <a:r>
              <a:rPr lang="zh-CN" altLang="en-US" sz="1200">
                <a:solidFill>
                  <a:schemeClr val="tx1"/>
                </a:solidFill>
              </a:rPr>
              <a:t>智能体模拟：分析真实交通轨迹，提炼行为模式，驱动虚拟目标动作</a:t>
            </a:r>
            <a:r>
              <a:rPr lang="en-US" altLang="zh-CN" sz="1200">
                <a:solidFill>
                  <a:schemeClr val="tx1"/>
                </a:solidFill>
              </a:rPr>
              <a:t>  </a:t>
            </a:r>
            <a:r>
              <a:rPr lang="zh-CN" altLang="en-US" sz="1200">
                <a:solidFill>
                  <a:schemeClr val="tx1"/>
                </a:solidFill>
              </a:rPr>
              <a:t>搜索优化：以</a:t>
            </a:r>
            <a:r>
              <a:rPr lang="en-US" altLang="zh-CN" sz="1200">
                <a:solidFill>
                  <a:schemeClr val="tx1"/>
                </a:solidFill>
              </a:rPr>
              <a:t> “</a:t>
            </a:r>
            <a:r>
              <a:rPr lang="zh-CN" altLang="en-US" sz="1200">
                <a:solidFill>
                  <a:schemeClr val="tx1"/>
                </a:solidFill>
              </a:rPr>
              <a:t>制造危险</a:t>
            </a:r>
            <a:r>
              <a:rPr lang="en-US" altLang="zh-CN" sz="1200">
                <a:solidFill>
                  <a:schemeClr val="tx1"/>
                </a:solidFill>
              </a:rPr>
              <a:t>” </a:t>
            </a:r>
            <a:r>
              <a:rPr lang="zh-CN" altLang="en-US" sz="1200">
                <a:solidFill>
                  <a:schemeClr val="tx1"/>
                </a:solidFill>
              </a:rPr>
              <a:t>为目标，用遗传算法生成高挑战场景</a:t>
            </a:r>
            <a:r>
              <a:rPr lang="en-US" altLang="zh-CN" sz="1200">
                <a:solidFill>
                  <a:schemeClr val="tx1"/>
                </a:solidFill>
              </a:rPr>
              <a:t>  </a:t>
            </a:r>
            <a:r>
              <a:rPr lang="zh-CN" altLang="en-US" sz="1200">
                <a:solidFill>
                  <a:schemeClr val="tx1"/>
                </a:solidFill>
              </a:rPr>
              <a:t>极限施压：强化学习训练</a:t>
            </a:r>
            <a:r>
              <a:rPr lang="en-US" altLang="zh-CN" sz="1200">
                <a:solidFill>
                  <a:schemeClr val="tx1"/>
                </a:solidFill>
              </a:rPr>
              <a:t> “</a:t>
            </a:r>
            <a:r>
              <a:rPr lang="zh-CN" altLang="en-US" sz="1200">
                <a:solidFill>
                  <a:schemeClr val="tx1"/>
                </a:solidFill>
              </a:rPr>
              <a:t>自杀式</a:t>
            </a:r>
            <a:r>
              <a:rPr lang="en-US" altLang="zh-CN" sz="1200">
                <a:solidFill>
                  <a:schemeClr val="tx1"/>
                </a:solidFill>
              </a:rPr>
              <a:t>” </a:t>
            </a:r>
            <a:r>
              <a:rPr lang="zh-CN" altLang="en-US" sz="1200">
                <a:solidFill>
                  <a:schemeClr val="tx1"/>
                </a:solidFill>
              </a:rPr>
              <a:t>目标，专攻</a:t>
            </a:r>
            <a:r>
              <a:rPr lang="en-US" altLang="zh-CN" sz="1200">
                <a:solidFill>
                  <a:schemeClr val="tx1"/>
                </a:solidFill>
              </a:rPr>
              <a:t> AI </a:t>
            </a:r>
            <a:r>
              <a:rPr lang="zh-CN" altLang="en-US" sz="1200">
                <a:solidFill>
                  <a:schemeClr val="tx1"/>
                </a:solidFill>
              </a:rPr>
              <a:t>决策漏洞</a:t>
            </a:r>
            <a:endParaRPr lang="zh-CN" altLang="en-US" sz="12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2"/>
                </a:solidFill>
              </a:rPr>
              <a:t>优点</a:t>
            </a:r>
            <a:r>
              <a:rPr lang="zh-CN" altLang="en-US" sz="1200">
                <a:solidFill>
                  <a:schemeClr val="tx1"/>
                </a:solidFill>
              </a:rPr>
              <a:t>：生成罕见高风险边缘案例；聚焦</a:t>
            </a:r>
            <a:r>
              <a:rPr lang="en-US" altLang="zh-CN" sz="1200">
                <a:solidFill>
                  <a:schemeClr val="tx1"/>
                </a:solidFill>
              </a:rPr>
              <a:t> AI </a:t>
            </a:r>
            <a:r>
              <a:rPr lang="zh-CN" altLang="en-US" sz="1200">
                <a:solidFill>
                  <a:schemeClr val="tx1"/>
                </a:solidFill>
              </a:rPr>
              <a:t>决策与交互能力</a:t>
            </a:r>
            <a:r>
              <a:rPr lang="en-US" altLang="zh-CN" sz="1200">
                <a:solidFill>
                  <a:schemeClr val="tx1"/>
                </a:solidFill>
              </a:rPr>
              <a:t>  </a:t>
            </a:r>
            <a:r>
              <a:rPr lang="en-US" altLang="zh-CN" sz="1200">
                <a:solidFill>
                  <a:schemeClr val="tx2"/>
                </a:solidFill>
              </a:rPr>
              <a:t> </a:t>
            </a:r>
            <a:r>
              <a:rPr lang="zh-CN" altLang="en-US" sz="1200">
                <a:solidFill>
                  <a:schemeClr val="tx2"/>
                </a:solidFill>
              </a:rPr>
              <a:t>缺点</a:t>
            </a:r>
            <a:r>
              <a:rPr lang="zh-CN" altLang="en-US" sz="1200">
                <a:solidFill>
                  <a:schemeClr val="tx1"/>
                </a:solidFill>
              </a:rPr>
              <a:t>：行为合理性难保证，部分场景脱离现实，测试意义有限</a:t>
            </a:r>
            <a:endParaRPr lang="zh-CN" altLang="en-US" sz="12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200" b="1">
                <a:solidFill>
                  <a:schemeClr val="tx1"/>
                </a:solidFill>
              </a:rPr>
              <a:t>基于交通法规</a:t>
            </a:r>
            <a:r>
              <a:rPr lang="en-US" altLang="zh-CN" sz="1200" b="1">
                <a:solidFill>
                  <a:schemeClr val="tx1"/>
                </a:solidFill>
              </a:rPr>
              <a:t>  </a:t>
            </a:r>
            <a:r>
              <a:rPr lang="zh-CN" altLang="en-US" sz="1200" b="1">
                <a:solidFill>
                  <a:schemeClr val="tx1"/>
                </a:solidFill>
              </a:rPr>
              <a:t>核心思想：</a:t>
            </a:r>
            <a:r>
              <a:rPr lang="en-US" altLang="zh-CN" sz="1200" b="1">
                <a:solidFill>
                  <a:schemeClr val="tx1"/>
                </a:solidFill>
              </a:rPr>
              <a:t> </a:t>
            </a:r>
            <a:r>
              <a:rPr lang="zh-CN" altLang="en-US" sz="1200" b="1">
                <a:solidFill>
                  <a:schemeClr val="tx1"/>
                </a:solidFill>
              </a:rPr>
              <a:t>将交通法规作为唯一的、明确的判卷标准</a:t>
            </a:r>
            <a:endParaRPr lang="en-US" altLang="zh-CN" sz="12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2"/>
                </a:solidFill>
              </a:rPr>
              <a:t>造题</a:t>
            </a:r>
            <a:r>
              <a:rPr lang="zh-CN" altLang="en-US" sz="1200">
                <a:solidFill>
                  <a:schemeClr val="tx1"/>
                </a:solidFill>
              </a:rPr>
              <a:t>：形式化建模：将交通法规转化为计算机可执行的逻辑规则</a:t>
            </a:r>
            <a:r>
              <a:rPr lang="en-US" altLang="zh-CN" sz="1200">
                <a:solidFill>
                  <a:schemeClr val="tx1"/>
                </a:solidFill>
              </a:rPr>
              <a:t>  </a:t>
            </a:r>
            <a:r>
              <a:rPr lang="zh-CN" altLang="en-US" sz="1200">
                <a:solidFill>
                  <a:schemeClr val="tx1"/>
                </a:solidFill>
              </a:rPr>
              <a:t>引导式搜索：搜索算法，寻找</a:t>
            </a:r>
            <a:r>
              <a:rPr lang="en-US" altLang="zh-CN" sz="1200">
                <a:solidFill>
                  <a:schemeClr val="tx1"/>
                </a:solidFill>
              </a:rPr>
              <a:t> AI </a:t>
            </a:r>
            <a:r>
              <a:rPr lang="zh-CN" altLang="en-US" sz="1200">
                <a:solidFill>
                  <a:schemeClr val="tx1"/>
                </a:solidFill>
              </a:rPr>
              <a:t>违规场景</a:t>
            </a:r>
            <a:endParaRPr lang="zh-CN" altLang="en-US" sz="12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200">
                <a:solidFill>
                  <a:schemeClr val="tx2"/>
                </a:solidFill>
              </a:rPr>
              <a:t>优点</a:t>
            </a:r>
            <a:r>
              <a:rPr lang="zh-CN" altLang="en-US" sz="1200">
                <a:solidFill>
                  <a:schemeClr val="tx1"/>
                </a:solidFill>
              </a:rPr>
              <a:t>：判卷标准清晰客观；系统性检验</a:t>
            </a:r>
            <a:r>
              <a:rPr lang="en-US" altLang="zh-CN" sz="1200">
                <a:solidFill>
                  <a:schemeClr val="tx1"/>
                </a:solidFill>
              </a:rPr>
              <a:t> AI </a:t>
            </a:r>
            <a:r>
              <a:rPr lang="zh-CN" altLang="en-US" sz="1200">
                <a:solidFill>
                  <a:schemeClr val="tx1"/>
                </a:solidFill>
              </a:rPr>
              <a:t>合规性</a:t>
            </a:r>
            <a:r>
              <a:rPr lang="en-US" altLang="zh-CN" sz="1200">
                <a:solidFill>
                  <a:schemeClr val="tx1"/>
                </a:solidFill>
              </a:rPr>
              <a:t>  </a:t>
            </a:r>
            <a:r>
              <a:rPr lang="zh-CN" altLang="en-US" sz="1200">
                <a:solidFill>
                  <a:schemeClr val="tx2"/>
                </a:solidFill>
              </a:rPr>
              <a:t>缺点</a:t>
            </a:r>
            <a:r>
              <a:rPr lang="zh-CN" altLang="en-US" sz="1200">
                <a:solidFill>
                  <a:schemeClr val="tx1"/>
                </a:solidFill>
              </a:rPr>
              <a:t>：法规建模难度大；无法覆盖非违规但危险的场景</a:t>
            </a:r>
            <a:endParaRPr lang="zh-CN" altLang="en-US" sz="12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endParaRPr lang="zh-CN" altLang="en-US" sz="120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540" t="-91" r="1142"/>
          <a:stretch>
            <a:fillRect/>
          </a:stretch>
        </p:blipFill>
        <p:spPr>
          <a:xfrm>
            <a:off x="8509635" y="685800"/>
            <a:ext cx="3113405" cy="31832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8445" y="4408805"/>
            <a:ext cx="1943100" cy="2312670"/>
          </a:xfrm>
          <a:prstGeom prst="rect">
            <a:avLst/>
          </a:prstGeom>
        </p:spPr>
      </p:pic>
      <p:sp>
        <p:nvSpPr>
          <p:cNvPr id="9" name="下箭头 8"/>
          <p:cNvSpPr/>
          <p:nvPr/>
        </p:nvSpPr>
        <p:spPr>
          <a:xfrm>
            <a:off x="9952990" y="3923030"/>
            <a:ext cx="227330" cy="370205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自动驾驶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1303635" cy="5677535"/>
          </a:xfrm>
        </p:spPr>
        <p:txBody>
          <a:bodyPr>
            <a:normAutofit fontScale="90000" lnSpcReduction="10000"/>
          </a:bodyPr>
          <a:lstStyle/>
          <a:p>
            <a:pPr marL="228600" lvl="0" indent="-228600" algn="l">
              <a:buSzTx/>
              <a:buFont typeface="Wingdings" panose="05000000000000000000" charset="0"/>
              <a:buChar char=""/>
            </a:pPr>
            <a:r>
              <a:rPr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终极挑战与前沿突破：测试“传感器融合”系统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多模态测试中的</a:t>
            </a:r>
            <a:r>
              <a:rPr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珠穆朗玛峰</a:t>
            </a:r>
            <a:r>
              <a:rPr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0" indent="-228600" algn="l">
              <a:buSzTx/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核心挑战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跨模态一致性：图像与点云数据需精准匹配（无</a:t>
            </a:r>
            <a:r>
              <a:rPr lang="en-US" altLang="zh-CN" sz="1900">
                <a:solidFill>
                  <a:schemeClr val="tx1"/>
                </a:solidFill>
              </a:rPr>
              <a:t> “</a:t>
            </a:r>
            <a:r>
              <a:rPr lang="zh-CN" altLang="en-US" sz="1900">
                <a:solidFill>
                  <a:schemeClr val="tx1"/>
                </a:solidFill>
              </a:rPr>
              <a:t>幽灵车</a:t>
            </a:r>
            <a:r>
              <a:rPr lang="en-US" altLang="zh-CN" sz="1900">
                <a:solidFill>
                  <a:schemeClr val="tx1"/>
                </a:solidFill>
              </a:rPr>
              <a:t>” </a:t>
            </a:r>
            <a:r>
              <a:rPr lang="zh-CN" altLang="en-US" sz="1900">
                <a:solidFill>
                  <a:schemeClr val="tx1"/>
                </a:solidFill>
              </a:rPr>
              <a:t>等不一致情况）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物理真实性：插入物体符合物理规律（无穿墙、不合理遮挡等）</a:t>
            </a:r>
            <a:endParaRPr lang="zh-CN" altLang="en-US" sz="1900">
              <a:solidFill>
                <a:schemeClr val="tx1"/>
              </a:solidFill>
            </a:endParaRPr>
          </a:p>
          <a:p>
            <a:pPr marL="228600" lvl="0" indent="-228600" algn="l">
              <a:buSzTx/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前沿方案（</a:t>
            </a:r>
            <a:r>
              <a:rPr lang="en-US" altLang="zh-CN" sz="1900">
                <a:solidFill>
                  <a:schemeClr val="tx1"/>
                </a:solidFill>
              </a:rPr>
              <a:t>MultiTest</a:t>
            </a:r>
            <a:r>
              <a:rPr lang="zh-CN" altLang="en-US" sz="1900">
                <a:solidFill>
                  <a:schemeClr val="tx1"/>
                </a:solidFill>
              </a:rPr>
              <a:t>）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en-US" altLang="zh-CN" sz="1900">
                <a:solidFill>
                  <a:schemeClr val="tx1"/>
                </a:solidFill>
              </a:rPr>
              <a:t>1. </a:t>
            </a:r>
            <a:r>
              <a:rPr lang="zh-CN" altLang="en-US" sz="1900">
                <a:solidFill>
                  <a:schemeClr val="tx1"/>
                </a:solidFill>
              </a:rPr>
              <a:t>物理感知插入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模拟激光雷达射线生成合理点云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还原相机光照</a:t>
            </a:r>
            <a:r>
              <a:rPr lang="en-US" altLang="zh-CN" sz="1900">
                <a:solidFill>
                  <a:schemeClr val="tx1"/>
                </a:solidFill>
              </a:rPr>
              <a:t> / </a:t>
            </a:r>
            <a:r>
              <a:rPr lang="zh-CN" altLang="en-US" sz="1900">
                <a:solidFill>
                  <a:schemeClr val="tx1"/>
                </a:solidFill>
              </a:rPr>
              <a:t>透视，渲染逼真图像并适配环境</a:t>
            </a:r>
            <a:r>
              <a:rPr lang="en-US" altLang="zh-CN" sz="1900">
                <a:solidFill>
                  <a:schemeClr val="tx1"/>
                </a:solidFill>
              </a:rPr>
              <a:t>  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精准处理遮挡关系，确保跨模态一致性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en-US" altLang="zh-CN" sz="1900">
                <a:solidFill>
                  <a:schemeClr val="tx1"/>
                </a:solidFill>
              </a:rPr>
              <a:t>2. </a:t>
            </a:r>
            <a:r>
              <a:rPr lang="zh-CN" altLang="en-US" sz="1900">
                <a:solidFill>
                  <a:schemeClr val="tx1"/>
                </a:solidFill>
              </a:rPr>
              <a:t>智能出题与判卷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出题：</a:t>
            </a:r>
            <a:r>
              <a:rPr sz="1900">
                <a:sym typeface="+mn-ea"/>
              </a:rPr>
              <a:t>通过</a:t>
            </a:r>
            <a:r>
              <a:rPr lang="en-US" altLang="zh-CN" sz="1900">
                <a:sym typeface="+mn-ea"/>
              </a:rPr>
              <a:t> “</a:t>
            </a:r>
            <a:r>
              <a:rPr sz="1900">
                <a:sym typeface="+mn-ea"/>
              </a:rPr>
              <a:t>适应度</a:t>
            </a:r>
            <a:r>
              <a:rPr lang="en-US" altLang="zh-CN" sz="1900">
                <a:sym typeface="+mn-ea"/>
              </a:rPr>
              <a:t>” </a:t>
            </a:r>
            <a:r>
              <a:rPr sz="1900">
                <a:sym typeface="+mn-ea"/>
              </a:rPr>
              <a:t>指标筛选高质量考题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判卷：</a:t>
            </a:r>
            <a:r>
              <a:rPr sz="1900">
                <a:sym typeface="+mn-ea"/>
              </a:rPr>
              <a:t>遵循蜕变测试（如插入物体不影响原有检测）</a:t>
            </a:r>
            <a:endParaRPr lang="zh-CN" altLang="en-US" sz="190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自动驾驶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1144250" cy="5662295"/>
          </a:xfrm>
        </p:spPr>
        <p:txBody>
          <a:bodyPr>
            <a:normAutofit fontScale="85000"/>
          </a:bodyPr>
          <a:lstStyle/>
          <a:p>
            <a:pPr marL="228600" lvl="0" indent="-228600" algn="l">
              <a:buFont typeface="Wingdings" panose="05000000000000000000" charset="0"/>
              <a:buChar char=""/>
            </a:pPr>
            <a:r>
              <a:rPr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总结与未来展望</a:t>
            </a:r>
            <a:endParaRPr sz="28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当前成就：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研究人员已经为自动驾驶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搭建起一个由数字孪生、事故报告、交通仿真、交通法规四大支柱构成的、全方位的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虚拟驾考系统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sz="1900">
                <a:solidFill>
                  <a:schemeClr val="tx1"/>
                </a:solidFill>
              </a:rPr>
              <a:t>，</a:t>
            </a:r>
            <a:r>
              <a:rPr lang="zh-CN" altLang="en-US" sz="1900">
                <a:solidFill>
                  <a:schemeClr val="tx1"/>
                </a:solidFill>
              </a:rPr>
              <a:t>并开始攻克最核心的多传感器融合测试难题。</a:t>
            </a:r>
            <a:endParaRPr lang="en-US" altLang="zh-CN" sz="19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现存挑战与未来方向：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sz="1900">
                <a:solidFill>
                  <a:schemeClr val="tx1"/>
                </a:solidFill>
              </a:rPr>
              <a:t>测试用例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质量与一致性：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如何确保生成的场景语义准确、物理真实、逻辑合理，仍然是巨大挑战。</a:t>
            </a:r>
            <a:r>
              <a:rPr lang="en-US" altLang="zh-CN" sz="1900">
                <a:solidFill>
                  <a:schemeClr val="tx1"/>
                </a:solidFill>
              </a:rPr>
              <a:t>LLM</a:t>
            </a:r>
            <a:r>
              <a:rPr lang="zh-CN" altLang="en-US" sz="1900">
                <a:solidFill>
                  <a:schemeClr val="tx1"/>
                </a:solidFill>
              </a:rPr>
              <a:t>的理解错误、仿真模型的偏差都会影响质量。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互通性：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不同模拟平台（如</a:t>
            </a:r>
            <a:r>
              <a:rPr lang="en-US" altLang="zh-CN" sz="1900">
                <a:solidFill>
                  <a:schemeClr val="tx1"/>
                </a:solidFill>
              </a:rPr>
              <a:t>CARLA, LGSVL</a:t>
            </a:r>
            <a:r>
              <a:rPr lang="zh-CN" altLang="en-US" sz="1900">
                <a:solidFill>
                  <a:schemeClr val="tx1"/>
                </a:solidFill>
              </a:rPr>
              <a:t>）数据格式不一，在一个平台上开发的测试场景很难直接用在另一个上，通用性差。</a:t>
            </a:r>
            <a:endParaRPr lang="en-US" altLang="zh-CN" sz="19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>
                <a:solidFill>
                  <a:schemeClr val="tx1"/>
                </a:solidFill>
              </a:rPr>
              <a:t>未来方向：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推行</a:t>
            </a:r>
            <a:r>
              <a:rPr sz="1900">
                <a:solidFill>
                  <a:schemeClr val="tx1"/>
                </a:solidFill>
              </a:rPr>
              <a:t>统一</a:t>
            </a:r>
            <a:r>
              <a:rPr lang="zh-CN" altLang="en-US" sz="1900">
                <a:solidFill>
                  <a:schemeClr val="tx1"/>
                </a:solidFill>
              </a:rPr>
              <a:t>标准：推动使用</a:t>
            </a:r>
            <a:r>
              <a:rPr lang="en-US" altLang="zh-CN" sz="1900">
                <a:solidFill>
                  <a:schemeClr val="tx1"/>
                </a:solidFill>
              </a:rPr>
              <a:t>OpenSCENARIO</a:t>
            </a:r>
            <a:r>
              <a:rPr lang="zh-CN" altLang="en-US" sz="1900">
                <a:solidFill>
                  <a:schemeClr val="tx1"/>
                </a:solidFill>
              </a:rPr>
              <a:t>这类国际标准场景描述语言，让测试场景能像</a:t>
            </a:r>
            <a:r>
              <a:rPr lang="en-US" altLang="zh-CN" sz="1900">
                <a:solidFill>
                  <a:schemeClr val="tx1"/>
                </a:solidFill>
              </a:rPr>
              <a:t>MP4</a:t>
            </a:r>
            <a:r>
              <a:rPr lang="zh-CN" altLang="en-US" sz="1900">
                <a:solidFill>
                  <a:schemeClr val="tx1"/>
                </a:solidFill>
              </a:rPr>
              <a:t>视频一样在不同平台间无缝播放。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深度融合多模态信息：更好地结合图像、点云和文本报告，利用更强大的多模态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模型来生成和验证测试场景，提升其真实性和有效性。</a:t>
            </a:r>
            <a:endParaRPr lang="zh-CN" altLang="en-US" sz="1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深度学习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67995" y="797560"/>
            <a:ext cx="6388100" cy="5558790"/>
          </a:xfrm>
        </p:spPr>
        <p:txBody>
          <a:bodyPr>
            <a:noAutofit/>
          </a:bodyPr>
          <a:lstStyle/>
          <a:p>
            <a:pPr marL="228600" lvl="0" indent="-228600" algn="l">
              <a:buSzTx/>
              <a:buFont typeface="Wingdings" panose="05000000000000000000" charset="0"/>
              <a:buChar char=""/>
            </a:pPr>
            <a:r>
              <a:rPr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如何评估测试用例的好坏？（测试用例度量方法）</a:t>
            </a:r>
            <a:endParaRPr sz="20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28600" lvl="0" indent="-228600" algn="l">
              <a:buSzTx/>
              <a:buFont typeface="Wingdings" panose="05000000000000000000" charset="0"/>
              <a:buChar char=""/>
            </a:pPr>
            <a:r>
              <a:rPr lang="en-US" altLang="zh-CN" sz="1400" b="1">
                <a:solidFill>
                  <a:schemeClr val="tx1"/>
                </a:solidFill>
              </a:rPr>
              <a:t> </a:t>
            </a:r>
            <a:r>
              <a:rPr lang="zh-CN" altLang="en-US" sz="1400" b="1">
                <a:solidFill>
                  <a:schemeClr val="tx1"/>
                </a:solidFill>
              </a:rPr>
              <a:t>神经元覆盖率</a:t>
            </a:r>
            <a:r>
              <a:rPr lang="en-US" altLang="zh-CN" sz="1400" b="1">
                <a:solidFill>
                  <a:schemeClr val="tx1"/>
                </a:solidFill>
              </a:rPr>
              <a:t>——AI</a:t>
            </a:r>
            <a:r>
              <a:rPr lang="zh-CN" altLang="en-US" sz="1400" b="1">
                <a:solidFill>
                  <a:schemeClr val="tx1"/>
                </a:solidFill>
              </a:rPr>
              <a:t>的大脑由无数</a:t>
            </a:r>
            <a:r>
              <a:rPr lang="en-US" altLang="zh-CN" sz="1400" b="1">
                <a:solidFill>
                  <a:schemeClr val="tx1"/>
                </a:solidFill>
              </a:rPr>
              <a:t>“</a:t>
            </a:r>
            <a:r>
              <a:rPr lang="zh-CN" altLang="en-US" sz="1400" b="1">
                <a:solidFill>
                  <a:schemeClr val="tx1"/>
                </a:solidFill>
              </a:rPr>
              <a:t>神经元</a:t>
            </a:r>
            <a:r>
              <a:rPr lang="en-US" altLang="zh-CN" sz="1400" b="1">
                <a:solidFill>
                  <a:schemeClr val="tx1"/>
                </a:solidFill>
              </a:rPr>
              <a:t>”</a:t>
            </a:r>
            <a:r>
              <a:rPr lang="zh-CN" altLang="en-US" sz="1400" b="1">
                <a:solidFill>
                  <a:schemeClr val="tx1"/>
                </a:solidFill>
              </a:rPr>
              <a:t>组成。一道好的测试用例应该能激活更多不同的神经元</a:t>
            </a:r>
            <a:endParaRPr lang="zh-CN" altLang="en-US" sz="1400" b="1">
              <a:solidFill>
                <a:schemeClr val="tx1"/>
              </a:solidFill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神经元覆盖率</a:t>
            </a:r>
            <a:r>
              <a:rPr lang="en-US" altLang="zh-CN" sz="1400">
                <a:solidFill>
                  <a:schemeClr val="tx1"/>
                </a:solidFill>
              </a:rPr>
              <a:t> = </a:t>
            </a:r>
            <a:r>
              <a:rPr lang="zh-CN" altLang="en-US" sz="1400">
                <a:solidFill>
                  <a:schemeClr val="tx1"/>
                </a:solidFill>
              </a:rPr>
              <a:t>被激活的神经元数量</a:t>
            </a:r>
            <a:r>
              <a:rPr lang="en-US" altLang="zh-CN" sz="1400">
                <a:solidFill>
                  <a:schemeClr val="tx1"/>
                </a:solidFill>
              </a:rPr>
              <a:t> / </a:t>
            </a:r>
            <a:r>
              <a:rPr lang="zh-CN" altLang="en-US" sz="1400">
                <a:solidFill>
                  <a:schemeClr val="tx1"/>
                </a:solidFill>
              </a:rPr>
              <a:t>总神经元数量。这个比例越高，说明让</a:t>
            </a:r>
            <a:r>
              <a:rPr lang="en-US" altLang="zh-CN" sz="1400">
                <a:solidFill>
                  <a:schemeClr val="tx1"/>
                </a:solidFill>
              </a:rPr>
              <a:t>AI</a:t>
            </a:r>
            <a:r>
              <a:rPr sz="1400">
                <a:solidFill>
                  <a:schemeClr val="tx1"/>
                </a:solidFill>
              </a:rPr>
              <a:t>思考</a:t>
            </a:r>
            <a:r>
              <a:rPr lang="zh-CN" altLang="en-US" sz="1400">
                <a:solidFill>
                  <a:schemeClr val="tx1"/>
                </a:solidFill>
              </a:rPr>
              <a:t>越充分。</a:t>
            </a:r>
            <a:endParaRPr lang="en-US" altLang="zh-CN" sz="14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局限性：</a:t>
            </a: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只统计了</a:t>
            </a:r>
            <a:r>
              <a:rPr lang="en-US" altLang="zh-CN" sz="1400">
                <a:solidFill>
                  <a:schemeClr val="tx1"/>
                </a:solidFill>
              </a:rPr>
              <a:t>“</a:t>
            </a:r>
            <a:r>
              <a:rPr lang="zh-CN" altLang="en-US" sz="1400">
                <a:solidFill>
                  <a:schemeClr val="tx1"/>
                </a:solidFill>
              </a:rPr>
              <a:t>激活</a:t>
            </a:r>
            <a:r>
              <a:rPr lang="en-US" altLang="zh-CN" sz="1400">
                <a:solidFill>
                  <a:schemeClr val="tx1"/>
                </a:solidFill>
              </a:rPr>
              <a:t>”</a:t>
            </a:r>
            <a:r>
              <a:rPr lang="zh-CN" altLang="en-US" sz="1400">
                <a:solidFill>
                  <a:schemeClr val="tx1"/>
                </a:solidFill>
              </a:rPr>
              <a:t>的数量，但没考虑激活的程度（对错）。</a:t>
            </a:r>
            <a:endParaRPr lang="zh-CN" altLang="en-US" sz="14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sz="1400" b="1">
                <a:solidFill>
                  <a:schemeClr val="tx1"/>
                </a:solidFill>
              </a:rPr>
              <a:t> </a:t>
            </a:r>
            <a:r>
              <a:rPr lang="zh-CN" altLang="en-US" sz="1400" b="1">
                <a:solidFill>
                  <a:schemeClr val="tx1"/>
                </a:solidFill>
              </a:rPr>
              <a:t>进阶覆盖率指标</a:t>
            </a:r>
            <a:endParaRPr lang="zh-CN" altLang="en-US" sz="14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1"/>
                </a:solidFill>
              </a:rPr>
              <a:t>DeepGauge</a:t>
            </a:r>
            <a:r>
              <a:rPr lang="zh-CN" altLang="en-US" sz="1400">
                <a:solidFill>
                  <a:schemeClr val="tx1"/>
                </a:solidFill>
              </a:rPr>
              <a:t>：</a:t>
            </a: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它不仅看神经元是否激活，还看激活的强度。</a:t>
            </a:r>
            <a:endParaRPr lang="en-US" altLang="zh-CN" sz="14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400">
                <a:solidFill>
                  <a:schemeClr val="tx1"/>
                </a:solidFill>
              </a:rPr>
              <a:t>针对</a:t>
            </a:r>
            <a:r>
              <a:rPr lang="en-US" altLang="zh-CN" sz="1400">
                <a:solidFill>
                  <a:schemeClr val="tx1"/>
                </a:solidFill>
              </a:rPr>
              <a:t>RNN</a:t>
            </a:r>
            <a:r>
              <a:rPr lang="zh-CN" altLang="en-US" sz="1400">
                <a:solidFill>
                  <a:schemeClr val="tx1"/>
                </a:solidFill>
              </a:rPr>
              <a:t>模型：</a:t>
            </a: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对于处理序列（如语言、语音）的</a:t>
            </a:r>
            <a:r>
              <a:rPr lang="en-US" altLang="zh-CN" sz="1400">
                <a:solidFill>
                  <a:schemeClr val="tx1"/>
                </a:solidFill>
              </a:rPr>
              <a:t>AI</a:t>
            </a:r>
            <a:r>
              <a:rPr lang="zh-CN" altLang="en-US" sz="1400">
                <a:solidFill>
                  <a:schemeClr val="tx1"/>
                </a:solidFill>
              </a:rPr>
              <a:t>，它的</a:t>
            </a:r>
            <a:r>
              <a:rPr lang="en-US" altLang="zh-CN" sz="1400">
                <a:solidFill>
                  <a:schemeClr val="tx1"/>
                </a:solidFill>
              </a:rPr>
              <a:t>“</a:t>
            </a:r>
            <a:r>
              <a:rPr lang="zh-CN" altLang="en-US" sz="1400">
                <a:solidFill>
                  <a:schemeClr val="tx1"/>
                </a:solidFill>
              </a:rPr>
              <a:t>思考</a:t>
            </a:r>
            <a:r>
              <a:rPr lang="en-US" altLang="zh-CN" sz="1400">
                <a:solidFill>
                  <a:schemeClr val="tx1"/>
                </a:solidFill>
              </a:rPr>
              <a:t>”</a:t>
            </a:r>
            <a:r>
              <a:rPr lang="zh-CN" altLang="en-US" sz="1400">
                <a:solidFill>
                  <a:schemeClr val="tx1"/>
                </a:solidFill>
              </a:rPr>
              <a:t>是有记忆的，相应的度量方法会考察</a:t>
            </a:r>
            <a:r>
              <a:rPr lang="en-US" altLang="zh-CN" sz="1400">
                <a:solidFill>
                  <a:schemeClr val="tx1"/>
                </a:solidFill>
              </a:rPr>
              <a:t>AI</a:t>
            </a:r>
            <a:r>
              <a:rPr lang="zh-CN" altLang="en-US" sz="1400">
                <a:solidFill>
                  <a:schemeClr val="tx1"/>
                </a:solidFill>
              </a:rPr>
              <a:t>在不同</a:t>
            </a:r>
            <a:r>
              <a:rPr lang="en-US" altLang="zh-CN" sz="1400">
                <a:solidFill>
                  <a:schemeClr val="tx1"/>
                </a:solidFill>
              </a:rPr>
              <a:t>“</a:t>
            </a:r>
            <a:r>
              <a:rPr lang="zh-CN" altLang="en-US" sz="1400">
                <a:solidFill>
                  <a:schemeClr val="tx1"/>
                </a:solidFill>
              </a:rPr>
              <a:t>记忆状态</a:t>
            </a:r>
            <a:r>
              <a:rPr lang="en-US" altLang="zh-CN" sz="1400">
                <a:solidFill>
                  <a:schemeClr val="tx1"/>
                </a:solidFill>
              </a:rPr>
              <a:t>”</a:t>
            </a:r>
            <a:r>
              <a:rPr lang="zh-CN" altLang="en-US" sz="1400">
                <a:solidFill>
                  <a:schemeClr val="tx1"/>
                </a:solidFill>
              </a:rPr>
              <a:t>下的覆盖率。</a:t>
            </a:r>
            <a:endParaRPr lang="en-US" altLang="zh-CN" sz="14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400">
                <a:solidFill>
                  <a:schemeClr val="tx1"/>
                </a:solidFill>
              </a:rPr>
              <a:t>组合测试：</a:t>
            </a: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考察</a:t>
            </a:r>
            <a:r>
              <a:rPr lang="en-US" altLang="zh-CN" sz="1400">
                <a:solidFill>
                  <a:schemeClr val="tx1"/>
                </a:solidFill>
              </a:rPr>
              <a:t>AI</a:t>
            </a:r>
            <a:r>
              <a:rPr lang="zh-CN" altLang="en-US" sz="1400">
                <a:solidFill>
                  <a:schemeClr val="tx1"/>
                </a:solidFill>
              </a:rPr>
              <a:t>在面对多个方面组合出现时的表现。</a:t>
            </a:r>
            <a:endParaRPr lang="en-US" altLang="zh-CN" sz="14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400" b="1">
                <a:solidFill>
                  <a:schemeClr val="tx1"/>
                </a:solidFill>
              </a:rPr>
              <a:t>基于输出的度量</a:t>
            </a:r>
            <a:r>
              <a:rPr lang="en-US" altLang="zh-CN" sz="1400" b="1">
                <a:solidFill>
                  <a:schemeClr val="tx1"/>
                </a:solidFill>
              </a:rPr>
              <a:t> ——</a:t>
            </a:r>
            <a:r>
              <a:rPr lang="zh-CN" altLang="en-US" sz="1400" b="1">
                <a:solidFill>
                  <a:schemeClr val="tx1"/>
                </a:solidFill>
              </a:rPr>
              <a:t>不查看</a:t>
            </a:r>
            <a:r>
              <a:rPr sz="1400" b="1">
                <a:solidFill>
                  <a:schemeClr val="tx1"/>
                </a:solidFill>
              </a:rPr>
              <a:t>AI</a:t>
            </a:r>
            <a:r>
              <a:rPr lang="zh-CN" altLang="en-US" sz="1400" b="1">
                <a:solidFill>
                  <a:schemeClr val="tx1"/>
                </a:solidFill>
              </a:rPr>
              <a:t>的大脑（白盒），只看它的最终答案（黑盒）</a:t>
            </a:r>
            <a:endParaRPr lang="en-US" altLang="zh-CN" sz="14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计算</a:t>
            </a:r>
            <a:r>
              <a:rPr lang="en-US" altLang="zh-CN" sz="1400">
                <a:solidFill>
                  <a:schemeClr val="tx1"/>
                </a:solidFill>
              </a:rPr>
              <a:t>AI</a:t>
            </a:r>
            <a:r>
              <a:rPr lang="zh-CN" altLang="en-US" sz="1400">
                <a:solidFill>
                  <a:schemeClr val="tx1"/>
                </a:solidFill>
              </a:rPr>
              <a:t>输出层概率的</a:t>
            </a:r>
            <a:r>
              <a:rPr lang="en-US" altLang="zh-CN" sz="1400">
                <a:solidFill>
                  <a:schemeClr val="tx1"/>
                </a:solidFill>
              </a:rPr>
              <a:t>Gini</a:t>
            </a:r>
            <a:r>
              <a:rPr lang="zh-CN" altLang="en-US" sz="1400">
                <a:solidFill>
                  <a:schemeClr val="tx1"/>
                </a:solidFill>
              </a:rPr>
              <a:t>不纯度或模型不确定性。概率分布越平均（越犹豫），得分越高，这道题就被认为越有效。</a:t>
            </a:r>
            <a:endParaRPr lang="en-US" altLang="zh-CN" sz="14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巨大优势：</a:t>
            </a: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效率极高，</a:t>
            </a: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zh-CN" altLang="en-US" sz="1400">
                <a:solidFill>
                  <a:schemeClr val="tx1"/>
                </a:solidFill>
              </a:rPr>
              <a:t>不需要知道</a:t>
            </a:r>
            <a:r>
              <a:rPr lang="en-US" altLang="zh-CN" sz="1400">
                <a:solidFill>
                  <a:schemeClr val="tx1"/>
                </a:solidFill>
              </a:rPr>
              <a:t>AI</a:t>
            </a:r>
            <a:r>
              <a:rPr lang="zh-CN" altLang="en-US" sz="1400">
                <a:solidFill>
                  <a:schemeClr val="tx1"/>
                </a:solidFill>
              </a:rPr>
              <a:t>内部结构，只需要看它的最终答案，计算速度非常快。</a:t>
            </a:r>
            <a:endParaRPr lang="zh-CN" altLang="en-US" sz="140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6095" y="2260600"/>
            <a:ext cx="4766310" cy="25114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深度学习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1241405" cy="4911725"/>
          </a:xfrm>
        </p:spPr>
        <p:txBody>
          <a:bodyPr>
            <a:normAutofit fontScale="95000"/>
          </a:bodyPr>
          <a:lstStyle/>
          <a:p>
            <a:pPr marL="228600" lvl="0" indent="-228600" algn="l">
              <a:buSzTx/>
              <a:buFont typeface="Wingdings" panose="05000000000000000000" charset="0"/>
              <a:buChar char="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测试用例生成方法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lvl="0" indent="0" algn="l">
              <a:buSzTx/>
              <a:buFont typeface="Wingdings" panose="05000000000000000000" charset="0"/>
              <a:buNone/>
            </a:pPr>
            <a:r>
              <a:rPr sz="21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有了</a:t>
            </a:r>
            <a:r>
              <a:rPr lang="zh-CN" altLang="en-US" sz="21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测试用例度量方法，下一步就是自动化地、大规模地生成这些题。</a:t>
            </a:r>
            <a:endParaRPr sz="21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 b="1">
                <a:solidFill>
                  <a:schemeClr val="tx1"/>
                </a:solidFill>
              </a:rPr>
              <a:t>方法一：模糊测试</a:t>
            </a:r>
            <a:endParaRPr lang="zh-CN" altLang="en-US" sz="19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核心流程：选一道原始测试用例（种子），稍微改动一下（变异），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sz="1900">
                <a:solidFill>
                  <a:schemeClr val="tx1"/>
                </a:solidFill>
              </a:rPr>
              <a:t>让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sz="1900">
                <a:solidFill>
                  <a:schemeClr val="tx1"/>
                </a:solidFill>
              </a:rPr>
              <a:t>看这个新的测试用例</a:t>
            </a:r>
            <a:r>
              <a:rPr lang="zh-CN" altLang="en-US" sz="1900">
                <a:solidFill>
                  <a:schemeClr val="tx1"/>
                </a:solidFill>
              </a:rPr>
              <a:t>，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并计算它的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知识点覆盖率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（神经元覆盖率），如果这道新题激活了新的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sz="1900">
                <a:solidFill>
                  <a:schemeClr val="tx1"/>
                </a:solidFill>
              </a:rPr>
              <a:t>神经元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，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就保留下来，并以此为基础继续变异；如果没啥新意，就丢弃。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它以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最大化覆盖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为目标，不断演化出新的、能考到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不同方面的</a:t>
            </a:r>
            <a:r>
              <a:rPr lang="zh-CN" altLang="en-US" sz="1900">
                <a:solidFill>
                  <a:schemeClr val="tx1"/>
                </a:solidFill>
              </a:rPr>
              <a:t>测试用例。</a:t>
            </a:r>
            <a:endParaRPr lang="zh-CN" altLang="en-US" sz="19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 b="1">
                <a:solidFill>
                  <a:schemeClr val="tx1"/>
                </a:solidFill>
              </a:rPr>
              <a:t>方法二：搜索算法</a:t>
            </a:r>
            <a:endParaRPr lang="zh-CN" altLang="en-US" sz="19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核心思想：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专门出那些让</a:t>
            </a:r>
            <a:r>
              <a:rPr lang="en-US" altLang="zh-CN" sz="1900">
                <a:solidFill>
                  <a:schemeClr val="tx1"/>
                </a:solidFill>
              </a:rPr>
              <a:t>AI“</a:t>
            </a:r>
            <a:r>
              <a:rPr lang="zh-CN" altLang="en-US" sz="1900">
                <a:solidFill>
                  <a:schemeClr val="tx1"/>
                </a:solidFill>
              </a:rPr>
              <a:t>在犯错边缘徘徊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的</a:t>
            </a:r>
            <a:r>
              <a:rPr lang="zh-CN" altLang="en-US" sz="1900">
                <a:solidFill>
                  <a:schemeClr val="tx1"/>
                </a:solidFill>
              </a:rPr>
              <a:t>测试用例，寻找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认知的边界</a:t>
            </a:r>
            <a:r>
              <a:rPr lang="en-US" altLang="zh-CN" sz="1900">
                <a:solidFill>
                  <a:schemeClr val="tx1"/>
                </a:solidFill>
              </a:rPr>
              <a:t>——</a:t>
            </a:r>
            <a:r>
              <a:rPr lang="zh-CN" altLang="en-US" sz="1900">
                <a:solidFill>
                  <a:schemeClr val="tx1"/>
                </a:solidFill>
              </a:rPr>
              <a:t>也就是那些稍微变一点，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就会给出完全不同答案的输入。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怎么做：</a:t>
            </a:r>
            <a:r>
              <a:rPr lang="en-US" altLang="zh-CN" sz="1900">
                <a:solidFill>
                  <a:schemeClr val="tx1"/>
                </a:solidFill>
              </a:rPr>
              <a:t> </a:t>
            </a:r>
            <a:r>
              <a:rPr lang="zh-CN" altLang="en-US" sz="1900">
                <a:solidFill>
                  <a:schemeClr val="tx1"/>
                </a:solidFill>
              </a:rPr>
              <a:t>使用遗传算法等搜索技术，像进化一样，让那些最能</a:t>
            </a:r>
            <a:r>
              <a:rPr sz="1900">
                <a:solidFill>
                  <a:schemeClr val="tx1"/>
                </a:solidFill>
              </a:rPr>
              <a:t>使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sz="1900">
                <a:solidFill>
                  <a:schemeClr val="tx1"/>
                </a:solidFill>
              </a:rPr>
              <a:t>出错</a:t>
            </a:r>
            <a:r>
              <a:rPr lang="zh-CN" altLang="en-US" sz="1900">
                <a:solidFill>
                  <a:schemeClr val="tx1"/>
                </a:solidFill>
              </a:rPr>
              <a:t>的题目一代代繁衍和进化，最终生成极具挑战性的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边界测试用例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。</a:t>
            </a:r>
            <a:endParaRPr lang="en-US" altLang="zh-CN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endParaRPr lang="zh-CN" altLang="en-US" sz="1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深度学习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面向智能软件系统的测试用例生成方法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79425" y="755015"/>
            <a:ext cx="11469370" cy="5669280"/>
          </a:xfrm>
        </p:spPr>
        <p:txBody>
          <a:bodyPr>
            <a:normAutofit fontScale="85000" lnSpcReduction="10000"/>
          </a:bodyPr>
          <a:lstStyle/>
          <a:p>
            <a:pPr marL="228600" lvl="0" indent="-228600" algn="l">
              <a:buSzTx/>
              <a:buFont typeface="Wingdings" panose="05000000000000000000" charset="0"/>
              <a:buChar char="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目前的成就与未来的挑战</a:t>
            </a:r>
            <a:endParaRPr sz="28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 b="1">
                <a:solidFill>
                  <a:schemeClr val="tx1"/>
                </a:solidFill>
              </a:rPr>
              <a:t>当前成就：</a:t>
            </a:r>
            <a:endParaRPr lang="zh-CN" altLang="en-US" sz="19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测试用例评价：多维度度量（白盒覆盖率、黑盒犹豫度等）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测试用例生成：通过模糊测试、搜索算法，自动化产出高质量缺陷检测用例</a:t>
            </a:r>
            <a:endParaRPr lang="zh-CN" altLang="en-US" sz="19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800" b="1">
                <a:solidFill>
                  <a:schemeClr val="tx1"/>
                </a:solidFill>
              </a:rPr>
              <a:t>存在的挑战：</a:t>
            </a:r>
            <a:endParaRPr lang="zh-CN" altLang="en-US" sz="19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覆盖率</a:t>
            </a:r>
            <a:r>
              <a:rPr lang="en-US" altLang="zh-CN" sz="1900">
                <a:solidFill>
                  <a:schemeClr val="tx1"/>
                </a:solidFill>
              </a:rPr>
              <a:t>≠</a:t>
            </a:r>
            <a:r>
              <a:rPr lang="zh-CN" altLang="en-US" sz="1900">
                <a:solidFill>
                  <a:schemeClr val="tx1"/>
                </a:solidFill>
              </a:rPr>
              <a:t>质量：覆盖全面不代表</a:t>
            </a:r>
            <a:r>
              <a:rPr lang="en-US" altLang="zh-CN" sz="1900">
                <a:solidFill>
                  <a:schemeClr val="tx1"/>
                </a:solidFill>
              </a:rPr>
              <a:t> AI </a:t>
            </a:r>
            <a:r>
              <a:rPr lang="zh-CN" altLang="en-US" sz="1900">
                <a:solidFill>
                  <a:schemeClr val="tx1"/>
                </a:solidFill>
              </a:rPr>
              <a:t>鲁棒性、公平性、安全</a:t>
            </a:r>
            <a:r>
              <a:rPr lang="zh-CN" altLang="en-US" sz="1900">
                <a:solidFill>
                  <a:schemeClr val="tx1"/>
                </a:solidFill>
              </a:rPr>
              <a:t>性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计算成本高：复杂度量指标耗时耗力</a:t>
            </a:r>
            <a:endParaRPr lang="zh-CN" altLang="en-US" sz="1900">
              <a:solidFill>
                <a:schemeClr val="tx1"/>
              </a:solidFill>
            </a:endParaRPr>
          </a:p>
          <a:p>
            <a:pPr marL="228600" lvl="0" indent="-228600" algn="l">
              <a:buFont typeface="Wingdings" panose="05000000000000000000" charset="0"/>
              <a:buChar char=""/>
            </a:pPr>
            <a:r>
              <a:rPr lang="zh-CN" altLang="en-US" sz="1900" b="1">
                <a:solidFill>
                  <a:schemeClr val="tx1"/>
                </a:solidFill>
              </a:rPr>
              <a:t>未来方向：</a:t>
            </a:r>
            <a:endParaRPr lang="en-US" altLang="zh-CN" sz="1900" b="1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优化度量标准：开发挂钩鲁棒性、公平性、安全性的新指标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度量轻量化：降低计算成本，适配大型模型与工业实践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智能选题：结合主动学习，减少标注成本</a:t>
            </a:r>
            <a:endParaRPr lang="zh-CN" altLang="en-US" sz="1900">
              <a:solidFill>
                <a:schemeClr val="tx1"/>
              </a:solidFill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zh-CN" altLang="en-US" sz="1900">
                <a:solidFill>
                  <a:schemeClr val="tx1"/>
                </a:solidFill>
              </a:rPr>
              <a:t>总而言之，这一部分是整个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测试领域的内核。不关心具体哪一个领域（图像、文本还是多模态），而是提供了一套通用的理论、工具和方法论，告诉我们什么是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好的测试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，以及如何自动化地实现</a:t>
            </a:r>
            <a:r>
              <a:rPr lang="en-US" altLang="zh-CN" sz="1900">
                <a:solidFill>
                  <a:schemeClr val="tx1"/>
                </a:solidFill>
              </a:rPr>
              <a:t>“</a:t>
            </a:r>
            <a:r>
              <a:rPr lang="zh-CN" altLang="en-US" sz="1900">
                <a:solidFill>
                  <a:schemeClr val="tx1"/>
                </a:solidFill>
              </a:rPr>
              <a:t>好的测试</a:t>
            </a:r>
            <a:r>
              <a:rPr lang="en-US" altLang="zh-CN" sz="1900">
                <a:solidFill>
                  <a:schemeClr val="tx1"/>
                </a:solidFill>
              </a:rPr>
              <a:t>”</a:t>
            </a:r>
            <a:r>
              <a:rPr lang="zh-CN" altLang="en-US" sz="1900">
                <a:solidFill>
                  <a:schemeClr val="tx1"/>
                </a:solidFill>
              </a:rPr>
              <a:t>。这是确保</a:t>
            </a:r>
            <a:r>
              <a:rPr lang="en-US" altLang="zh-CN" sz="1900">
                <a:solidFill>
                  <a:schemeClr val="tx1"/>
                </a:solidFill>
              </a:rPr>
              <a:t>AI</a:t>
            </a:r>
            <a:r>
              <a:rPr lang="zh-CN" altLang="en-US" sz="1900">
                <a:solidFill>
                  <a:schemeClr val="tx1"/>
                </a:solidFill>
              </a:rPr>
              <a:t>测试过程本身科学、高效、可扩展的</a:t>
            </a:r>
            <a:r>
              <a:rPr lang="zh-CN" altLang="en-US" sz="1900">
                <a:solidFill>
                  <a:schemeClr val="tx2"/>
                </a:solidFill>
              </a:rPr>
              <a:t>基石</a:t>
            </a:r>
            <a:r>
              <a:rPr lang="zh-CN" altLang="en-US" sz="1900">
                <a:solidFill>
                  <a:schemeClr val="tx1"/>
                </a:solidFill>
              </a:rPr>
              <a:t>。</a:t>
            </a:r>
            <a:endParaRPr lang="zh-CN" altLang="en-US" sz="1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面向智能软件系统的测试用例生成方法</a:t>
            </a:r>
            <a:endParaRPr lang="en-US" altLang="zh-CN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未来研究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方向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5945" y="814705"/>
            <a:ext cx="11040745" cy="52965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现状与挑战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indent="0" algn="l" fontAlgn="auto">
              <a:lnSpc>
                <a:spcPct val="125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None/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测试用例覆盖不足：聚焦图像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/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文本，多模态数据测试欠缺，场景多样性、真实性待提升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indent="0" algn="l" fontAlgn="auto">
              <a:lnSpc>
                <a:spcPct val="125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None/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效率偏低：海量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测试用例中有效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bug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检测用例少，浪费计算与时间成本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indent="0" algn="l" fontAlgn="auto">
              <a:lnSpc>
                <a:spcPct val="125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None/>
            </a:pP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缺乏闭环能力：仅发现缺陷，未实现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bug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溯源、模型修复的正向反馈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Tx/>
              <a:buFont typeface="Wingdings" panose="05000000000000000000" charset="0"/>
              <a:buChar char=""/>
            </a:pP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未来方向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indent="0" algn="l" fontAlgn="auto">
              <a:lnSpc>
                <a:spcPct val="125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None/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多模态：拓展医疗影像、传感器数据流等测试场景，优化异构模态数据生成与融合</a:t>
            </a:r>
            <a:endPara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 indent="0" algn="l" fontAlgn="auto">
              <a:lnSpc>
                <a:spcPct val="125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None/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高效智能测试：结合灰盒测试、可解释性 AI，精准生成高价值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测试用例，提升测试资源利用率</a:t>
            </a:r>
            <a:endPara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 indent="0" algn="l" fontAlgn="auto">
              <a:lnSpc>
                <a:spcPct val="125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None/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提升闭环能力：错误溯源分析→生成针对性测试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用例→指导数据清洗、模型微调，实现问题解决闭环</a:t>
            </a:r>
            <a:endPara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endParaRPr lang="en-US" altLang="zh-CN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resource_record_key" val="{&quot;19&quot;:[20346260]}"/>
</p:tagLst>
</file>

<file path=ppt/theme/theme1.xml><?xml version="1.0" encoding="utf-8"?>
<a:theme xmlns:a="http://schemas.openxmlformats.org/drawingml/2006/main" name="主题3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主题3</Template>
  <TotalTime>0</TotalTime>
  <Words>6337</Words>
  <Application>WPS 演示</Application>
  <PresentationFormat>宽屏</PresentationFormat>
  <Paragraphs>321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Tahoma</vt:lpstr>
      <vt:lpstr>Times New Roman</vt:lpstr>
      <vt:lpstr>Wingdings</vt:lpstr>
      <vt:lpstr>Arial Unicode MS</vt:lpstr>
      <vt:lpstr>等线</vt:lpstr>
      <vt:lpstr>主题3</vt:lpstr>
      <vt:lpstr>PowerPoint 演示文稿</vt:lpstr>
      <vt:lpstr>PowerPoint 演示文稿</vt:lpstr>
      <vt:lpstr>概述</vt:lpstr>
      <vt:lpstr>样例测试的总体流程</vt:lpstr>
      <vt:lpstr>样例测试的总体流程</vt:lpstr>
      <vt:lpstr>样例测试的总体流程</vt:lpstr>
      <vt:lpstr>样例测试的总体流程</vt:lpstr>
      <vt:lpstr>图像处理</vt:lpstr>
      <vt:lpstr>图像处理</vt:lpstr>
      <vt:lpstr>图像处理</vt:lpstr>
      <vt:lpstr>图像处理</vt:lpstr>
      <vt:lpstr>自然语言处理</vt:lpstr>
      <vt:lpstr>自然语言处理</vt:lpstr>
      <vt:lpstr>自然语言处理</vt:lpstr>
      <vt:lpstr>自然语言处理</vt:lpstr>
      <vt:lpstr>自动驾驶</vt:lpstr>
      <vt:lpstr>自动驾驶</vt:lpstr>
      <vt:lpstr>自动驾驶</vt:lpstr>
      <vt:lpstr>自动驾驶</vt:lpstr>
      <vt:lpstr>深度学习模型</vt:lpstr>
      <vt:lpstr>深度学习模型</vt:lpstr>
      <vt:lpstr>深度学习模型</vt:lpstr>
      <vt:lpstr>未来研究方向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</dc:creator>
  <cp:lastModifiedBy>小有名气</cp:lastModifiedBy>
  <cp:revision>133</cp:revision>
  <dcterms:created xsi:type="dcterms:W3CDTF">2023-03-13T01:09:00Z</dcterms:created>
  <dcterms:modified xsi:type="dcterms:W3CDTF">2025-10-23T08:56:26Z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E85CA59F5CDE48C4AA5B6118EB5B4F05_13</vt:lpwstr>
  </property>
  <property fmtid="{D5CDD505-2E9C-101B-9397-08002B2CF9AE}" pid="3" name="KSOProductBuildVer">
    <vt:lpwstr>2052-12.1.0.23125</vt:lpwstr>
  </property>
</Properties>
</file>