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6"/>
  </p:handoutMasterIdLst>
  <p:sldIdLst>
    <p:sldId id="399" r:id="rId3"/>
    <p:sldId id="468" r:id="rId5"/>
    <p:sldId id="472" r:id="rId6"/>
    <p:sldId id="459" r:id="rId7"/>
    <p:sldId id="476" r:id="rId8"/>
    <p:sldId id="475" r:id="rId9"/>
    <p:sldId id="474" r:id="rId10"/>
    <p:sldId id="473" r:id="rId11"/>
    <p:sldId id="477" r:id="rId12"/>
    <p:sldId id="478" r:id="rId13"/>
    <p:sldId id="479" r:id="rId14"/>
    <p:sldId id="480" r:id="rId15"/>
    <p:sldId id="481" r:id="rId16"/>
    <p:sldId id="482" r:id="rId17"/>
    <p:sldId id="487" r:id="rId18"/>
    <p:sldId id="485" r:id="rId19"/>
    <p:sldId id="483" r:id="rId20"/>
    <p:sldId id="484" r:id="rId21"/>
    <p:sldId id="488" r:id="rId22"/>
    <p:sldId id="489" r:id="rId23"/>
    <p:sldId id="490" r:id="rId24"/>
    <p:sldId id="491" r:id="rId25"/>
  </p:sldIdLst>
  <p:sldSz cx="12192000" cy="6858000"/>
  <p:notesSz cx="7103745" cy="10234295"/>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7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lys201469@gmail.com" initials="l" lastIdx="2" clrIdx="0"/>
  <p:cmAuthor id="2" name="伯尧 丁" initials="伯尧" lastIdx="1" clrIdx="1"/>
  <p:cmAuthor id="3" name="伯尧" initials="伯尧"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127" d="100"/>
          <a:sy n="127" d="100"/>
        </p:scale>
        <p:origin x="1952" y="184"/>
      </p:cViewPr>
      <p:guideLst>
        <p:guide orient="horz" pos="2160"/>
        <p:guide pos="3871"/>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xml"/><Relationship Id="rId30" Type="http://schemas.openxmlformats.org/officeDocument/2006/relationships/commentAuthors" Target="commentAuthors.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46753" y="1726880"/>
            <a:ext cx="8585847" cy="1783082"/>
          </a:xfrm>
          <a:prstGeom prst="rect">
            <a:avLst/>
          </a:prstGeom>
        </p:spPr>
        <p:txBody>
          <a:bodyPr anchor="b"/>
          <a:lstStyle>
            <a:lvl1pPr algn="ctr">
              <a:defRPr sz="4000" b="1">
                <a:solidFill>
                  <a:schemeClr val="accent1">
                    <a:lumMod val="50000"/>
                  </a:schemeClr>
                </a:solidFill>
                <a:latin typeface="微软雅黑" charset="-122"/>
                <a:ea typeface="微软雅黑" charset="-122"/>
              </a:defRPr>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646752" y="3705101"/>
            <a:ext cx="8585847" cy="1552698"/>
          </a:xfrm>
        </p:spPr>
        <p:txBody>
          <a:bodyPr>
            <a:normAutofit/>
          </a:bodyPr>
          <a:lstStyle>
            <a:lvl1pPr marL="0" indent="0" algn="ctr">
              <a:buNone/>
              <a:defRPr sz="2800" b="0">
                <a:solidFill>
                  <a:srgbClr val="4B649F"/>
                </a:solidFill>
                <a:latin typeface="微软雅黑" charset="-122"/>
                <a:ea typeface="微软雅黑"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pic>
        <p:nvPicPr>
          <p:cNvPr id="7" name="图片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8644" y="475774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p:nvSpPr>
        <p:spPr>
          <a:xfrm>
            <a:off x="1468754" y="1701661"/>
            <a:ext cx="8918627" cy="365089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p:nvGrpSpPr>
        <p:grpSpPr>
          <a:xfrm>
            <a:off x="10031385" y="481011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p:nvGrpSpPr>
        <p:grpSpPr>
          <a:xfrm>
            <a:off x="1354455" y="1612580"/>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pic>
        <p:nvPicPr>
          <p:cNvPr id="17"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pic>
        <p:nvPicPr>
          <p:cNvPr id="18"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2509" t="24631" r="20228" b="20396"/>
          <a:stretch>
            <a:fillRect/>
          </a:stretch>
        </p:blipFill>
        <p:spPr>
          <a:xfrm>
            <a:off x="10629902" y="670963"/>
            <a:ext cx="1531840" cy="700860"/>
          </a:xfrm>
          <a:prstGeom prst="rect">
            <a:avLst/>
          </a:prstGeom>
        </p:spPr>
      </p:pic>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标题 1"/>
          <p:cNvSpPr txBox="1"/>
          <p:nvPr/>
        </p:nvSpPr>
        <p:spPr>
          <a:xfrm>
            <a:off x="-1556395" y="0"/>
            <a:ext cx="8585847" cy="2047869"/>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4000" b="1" kern="1200">
                <a:solidFill>
                  <a:schemeClr val="accent1">
                    <a:lumMod val="50000"/>
                  </a:schemeClr>
                </a:solidFill>
                <a:latin typeface="微软雅黑" charset="-122"/>
                <a:ea typeface="微软雅黑" charset="-122"/>
                <a:cs typeface="+mj-cs"/>
              </a:defRPr>
            </a:lvl1pPr>
          </a:lstStyle>
          <a:p>
            <a:endParaRPr lang="zh-CN" altLang="en-US" dirty="0"/>
          </a:p>
        </p:txBody>
      </p:sp>
      <p:pic>
        <p:nvPicPr>
          <p:cNvPr id="8" name="图片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0543" y="4057650"/>
            <a:ext cx="4399359"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9"/>
          <p:cNvSpPr/>
          <p:nvPr/>
        </p:nvSpPr>
        <p:spPr>
          <a:xfrm>
            <a:off x="1468754" y="2419350"/>
            <a:ext cx="8918627" cy="2076450"/>
          </a:xfrm>
          <a:prstGeom prst="rect">
            <a:avLst/>
          </a:prstGeom>
          <a:noFill/>
          <a:ln w="254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nvGrpSpPr>
          <p:cNvPr id="10" name="Group 1"/>
          <p:cNvGrpSpPr/>
          <p:nvPr/>
        </p:nvGrpSpPr>
        <p:grpSpPr>
          <a:xfrm>
            <a:off x="9993285" y="4295769"/>
            <a:ext cx="558403" cy="528638"/>
            <a:chOff x="10637838" y="3171860"/>
            <a:chExt cx="744537" cy="704850"/>
          </a:xfrm>
        </p:grpSpPr>
        <p:sp>
          <p:nvSpPr>
            <p:cNvPr id="11" name="矩形 21"/>
            <p:cNvSpPr/>
            <p:nvPr/>
          </p:nvSpPr>
          <p:spPr>
            <a:xfrm>
              <a:off x="10906125" y="3400460"/>
              <a:ext cx="476250" cy="4762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2" name="矩形 22"/>
            <p:cNvSpPr/>
            <p:nvPr/>
          </p:nvSpPr>
          <p:spPr>
            <a:xfrm>
              <a:off x="10637838" y="3171860"/>
              <a:ext cx="474662" cy="474662"/>
            </a:xfrm>
            <a:prstGeom prst="rect">
              <a:avLst/>
            </a:prstGeom>
            <a:solidFill>
              <a:schemeClr val="accent6">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grpSp>
        <p:nvGrpSpPr>
          <p:cNvPr id="13" name="Group 3"/>
          <p:cNvGrpSpPr/>
          <p:nvPr/>
        </p:nvGrpSpPr>
        <p:grpSpPr>
          <a:xfrm>
            <a:off x="1411604" y="2184201"/>
            <a:ext cx="470297" cy="470297"/>
            <a:chOff x="1308100" y="1397035"/>
            <a:chExt cx="627063" cy="627062"/>
          </a:xfrm>
        </p:grpSpPr>
        <p:sp>
          <p:nvSpPr>
            <p:cNvPr id="14" name="矩形 24"/>
            <p:cNvSpPr/>
            <p:nvPr/>
          </p:nvSpPr>
          <p:spPr>
            <a:xfrm>
              <a:off x="1308100" y="1397035"/>
              <a:ext cx="474663" cy="474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sp>
          <p:nvSpPr>
            <p:cNvPr id="15" name="矩形 25"/>
            <p:cNvSpPr/>
            <p:nvPr/>
          </p:nvSpPr>
          <p:spPr>
            <a:xfrm>
              <a:off x="1460500" y="1549435"/>
              <a:ext cx="474663" cy="474662"/>
            </a:xfrm>
            <a:prstGeom prst="rect">
              <a:avLst/>
            </a:prstGeom>
            <a:solidFill>
              <a:srgbClr val="4B64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b="0" noProof="1">
                <a:solidFill>
                  <a:prstClr val="white"/>
                </a:solidFill>
                <a:latin typeface="等线" panose="02010600030101010101" charset="-122"/>
                <a:ea typeface="等线" panose="02010600030101010101" charset="-122"/>
              </a:endParaRPr>
            </a:p>
          </p:txBody>
        </p:sp>
      </p:grpSp>
      <p:sp>
        <p:nvSpPr>
          <p:cNvPr id="24" name="标题 1"/>
          <p:cNvSpPr>
            <a:spLocks noGrp="1"/>
          </p:cNvSpPr>
          <p:nvPr>
            <p:ph type="ctrTitle"/>
          </p:nvPr>
        </p:nvSpPr>
        <p:spPr>
          <a:xfrm>
            <a:off x="1646753" y="2546030"/>
            <a:ext cx="8585847" cy="1783082"/>
          </a:xfrm>
          <a:prstGeom prst="rect">
            <a:avLst/>
          </a:prstGeom>
        </p:spPr>
        <p:txBody>
          <a:bodyPr anchor="ctr" anchorCtr="0"/>
          <a:lstStyle>
            <a:lvl1pPr algn="ctr">
              <a:defRPr sz="4000" b="1">
                <a:solidFill>
                  <a:schemeClr val="accent1">
                    <a:lumMod val="50000"/>
                  </a:schemeClr>
                </a:solidFill>
                <a:latin typeface="微软雅黑" charset="-122"/>
                <a:ea typeface="微软雅黑" charset="-122"/>
              </a:defRPr>
            </a:lvl1pPr>
          </a:lstStyle>
          <a:p>
            <a:r>
              <a:rPr lang="zh-CN" altLang="en-US" dirty="0"/>
              <a:t>单击此处编辑母版标题样式</a:t>
            </a:r>
            <a:endParaRPr lang="zh-CN" altLang="en-US" dirty="0"/>
          </a:p>
        </p:txBody>
      </p:sp>
      <p:pic>
        <p:nvPicPr>
          <p:cNvPr id="1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8440" y="31751"/>
            <a:ext cx="3383560" cy="639212"/>
          </a:xfrm>
          <a:prstGeom prst="rect">
            <a:avLst/>
          </a:prstGeom>
        </p:spPr>
      </p:pic>
      <p:pic>
        <p:nvPicPr>
          <p:cNvPr id="17"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2509" t="24631" r="20228" b="20396"/>
          <a:stretch>
            <a:fillRect/>
          </a:stretch>
        </p:blipFill>
        <p:spPr>
          <a:xfrm>
            <a:off x="10629902" y="670963"/>
            <a:ext cx="1531840" cy="700860"/>
          </a:xfrm>
          <a:prstGeom prst="rect">
            <a:avLst/>
          </a:prstGeom>
        </p:spPr>
      </p:pic>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dirty="0"/>
          </a:p>
        </p:txBody>
      </p:sp>
      <p:sp>
        <p:nvSpPr>
          <p:cNvPr id="7" name="Content Placeholder 6"/>
          <p:cNvSpPr>
            <a:spLocks noGrp="1"/>
          </p:cNvSpPr>
          <p:nvPr>
            <p:ph sz="quarter" idx="13"/>
          </p:nvPr>
        </p:nvSpPr>
        <p:spPr>
          <a:xfrm>
            <a:off x="190005" y="902526"/>
            <a:ext cx="11792198" cy="5379522"/>
          </a:xfr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9"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pic>
        <p:nvPicPr>
          <p:cNvPr id="8"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518224" y="38033"/>
            <a:ext cx="1531840" cy="700860"/>
          </a:xfrm>
          <a:prstGeom prst="rect">
            <a:avLst/>
          </a:prstGeom>
        </p:spPr>
      </p:pic>
      <p:pic>
        <p:nvPicPr>
          <p:cNvPr id="10" name="图片 8"/>
          <p:cNvPicPr>
            <a:picLocks noChangeAspect="1"/>
          </p:cNvPicPr>
          <p:nvPr/>
        </p:nvPicPr>
        <p:blipFill rotWithShape="1">
          <a:blip r:embed="rId3" cstate="print">
            <a:extLst>
              <a:ext uri="{28A0092B-C50C-407E-A947-70E740481C1C}">
                <a14:useLocalDpi xmlns:a14="http://schemas.microsoft.com/office/drawing/2010/main" val="0"/>
              </a:ext>
            </a:extLst>
          </a:blip>
          <a:srcRect r="80281"/>
          <a:stretch>
            <a:fillRect/>
          </a:stretch>
        </p:blipFill>
        <p:spPr>
          <a:xfrm>
            <a:off x="9815815" y="70119"/>
            <a:ext cx="702408" cy="672935"/>
          </a:xfrm>
          <a:prstGeom prst="rect">
            <a:avLst/>
          </a:prstGeom>
        </p:spPr>
      </p:pic>
      <p:sp>
        <p:nvSpPr>
          <p:cNvPr id="11" name="椭圆 40"/>
          <p:cNvSpPr/>
          <p:nvPr/>
        </p:nvSpPr>
        <p:spPr>
          <a:xfrm>
            <a:off x="11381015" y="6310400"/>
            <a:ext cx="625930" cy="457026"/>
          </a:xfrm>
          <a:prstGeom prst="ellipse">
            <a:avLst/>
          </a:prstGeom>
          <a:solidFill>
            <a:srgbClr val="0070C0"/>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charset="-122"/>
                <a:ea typeface="微软雅黑" charset="-122"/>
              </a:rPr>
            </a:fld>
            <a:endParaRPr lang="zh-CN" altLang="en-US" sz="1200" b="1" dirty="0">
              <a:solidFill>
                <a:prstClr val="white"/>
              </a:solidFill>
              <a:latin typeface="微软雅黑" charset="-122"/>
              <a:ea typeface="微软雅黑" charset="-122"/>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2800E37-E163-40CA-8146-A68431A5A674}"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6"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pic>
        <p:nvPicPr>
          <p:cNvPr id="7"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22509" t="24631" r="20228" b="20396"/>
          <a:stretch>
            <a:fillRect/>
          </a:stretch>
        </p:blipFill>
        <p:spPr>
          <a:xfrm>
            <a:off x="10518224" y="38033"/>
            <a:ext cx="1531840" cy="700860"/>
          </a:xfrm>
          <a:prstGeom prst="rect">
            <a:avLst/>
          </a:prstGeom>
        </p:spPr>
      </p:pic>
      <p:pic>
        <p:nvPicPr>
          <p:cNvPr id="8" name="图片 8"/>
          <p:cNvPicPr>
            <a:picLocks noChangeAspect="1"/>
          </p:cNvPicPr>
          <p:nvPr/>
        </p:nvPicPr>
        <p:blipFill rotWithShape="1">
          <a:blip r:embed="rId3" cstate="print">
            <a:extLst>
              <a:ext uri="{28A0092B-C50C-407E-A947-70E740481C1C}">
                <a14:useLocalDpi xmlns:a14="http://schemas.microsoft.com/office/drawing/2010/main" val="0"/>
              </a:ext>
            </a:extLst>
          </a:blip>
          <a:srcRect r="80281"/>
          <a:stretch>
            <a:fillRect/>
          </a:stretch>
        </p:blipFill>
        <p:spPr>
          <a:xfrm>
            <a:off x="9815815" y="70119"/>
            <a:ext cx="702408" cy="672935"/>
          </a:xfrm>
          <a:prstGeom prst="rect">
            <a:avLst/>
          </a:prstGeom>
        </p:spPr>
      </p:pic>
      <p:sp>
        <p:nvSpPr>
          <p:cNvPr id="9" name="椭圆 40"/>
          <p:cNvSpPr/>
          <p:nvPr/>
        </p:nvSpPr>
        <p:spPr>
          <a:xfrm>
            <a:off x="11381015" y="6310400"/>
            <a:ext cx="625930" cy="457026"/>
          </a:xfrm>
          <a:prstGeom prst="ellipse">
            <a:avLst/>
          </a:prstGeom>
          <a:solidFill>
            <a:srgbClr val="0070C0"/>
          </a:solidFill>
          <a:effectLst>
            <a:outerShdw blurRad="40005" dist="20320" dir="5400000" algn="ctr" rotWithShape="0">
              <a:schemeClr val="tx1">
                <a:alpha val="38000"/>
              </a:schemeClr>
            </a:outerShdw>
          </a:effectLst>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fontAlgn="auto">
              <a:spcBef>
                <a:spcPts val="0"/>
              </a:spcBef>
              <a:spcAft>
                <a:spcPts val="0"/>
              </a:spcAft>
            </a:pPr>
            <a:fld id="{90AA6819-7E7F-4C14-8B24-A68214AB9022}" type="slidenum">
              <a:rPr lang="zh-CN" altLang="en-US" sz="1200" b="1">
                <a:solidFill>
                  <a:prstClr val="white"/>
                </a:solidFill>
                <a:latin typeface="微软雅黑" charset="-122"/>
                <a:ea typeface="微软雅黑" charset="-122"/>
              </a:rPr>
            </a:fld>
            <a:endParaRPr lang="zh-CN" altLang="en-US" sz="1200" b="1" dirty="0">
              <a:solidFill>
                <a:prstClr val="white"/>
              </a:solidFill>
              <a:latin typeface="微软雅黑" charset="-122"/>
              <a:ea typeface="微软雅黑" charset="-122"/>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3127340-2293-49D2-96F1-6E7BF0C8FD9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5007" y="890649"/>
            <a:ext cx="11720945" cy="5367646"/>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1919748" cy="365125"/>
          </a:xfrm>
          <a:prstGeom prst="rect">
            <a:avLst/>
          </a:prstGeom>
        </p:spPr>
        <p:txBody>
          <a:bodyPr vert="horz" lIns="91440" tIns="45720" rIns="91440" bIns="45720" rtlCol="0" anchor="ctr"/>
          <a:lstStyle>
            <a:lvl1pPr algn="l">
              <a:defRPr sz="1200">
                <a:solidFill>
                  <a:schemeClr val="tx1">
                    <a:tint val="75000"/>
                  </a:schemeClr>
                </a:solidFill>
                <a:latin typeface="微软雅黑" charset="-122"/>
                <a:ea typeface="微软雅黑" charset="-122"/>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nvPr>
        </p:nvSpPr>
        <p:spPr>
          <a:xfrm>
            <a:off x="2757948" y="6356350"/>
            <a:ext cx="8288594" cy="365125"/>
          </a:xfrm>
          <a:prstGeom prst="rect">
            <a:avLst/>
          </a:prstGeom>
        </p:spPr>
        <p:txBody>
          <a:bodyPr vert="horz" lIns="91440" tIns="45720" rIns="91440" bIns="45720" rtlCol="0" anchor="ctr"/>
          <a:lstStyle>
            <a:lvl1pPr algn="ctr">
              <a:defRPr sz="1200">
                <a:solidFill>
                  <a:schemeClr val="tx1">
                    <a:tint val="75000"/>
                  </a:schemeClr>
                </a:solidFill>
                <a:latin typeface="微软雅黑" charset="-122"/>
                <a:ea typeface="微软雅黑" charset="-122"/>
              </a:defRPr>
            </a:lvl1pPr>
          </a:lstStyle>
          <a:p>
            <a:endParaRPr lang="zh-CN" altLang="en-US"/>
          </a:p>
        </p:txBody>
      </p:sp>
      <p:cxnSp>
        <p:nvCxnSpPr>
          <p:cNvPr id="9" name="直接连接符 6"/>
          <p:cNvCxnSpPr/>
          <p:nvPr/>
        </p:nvCxnSpPr>
        <p:spPr>
          <a:xfrm>
            <a:off x="0" y="785813"/>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1" name="Title Placeholder 10"/>
          <p:cNvSpPr>
            <a:spLocks noGrp="1"/>
          </p:cNvSpPr>
          <p:nvPr>
            <p:ph type="title"/>
          </p:nvPr>
        </p:nvSpPr>
        <p:spPr>
          <a:xfrm>
            <a:off x="166255" y="0"/>
            <a:ext cx="10212779" cy="738893"/>
          </a:xfrm>
          <a:prstGeom prst="rect">
            <a:avLst/>
          </a:prstGeom>
        </p:spPr>
        <p:txBody>
          <a:bodyPr vert="horz" lIns="91440" tIns="45720" rIns="91440" bIns="45720" rtlCol="0" anchor="ctr">
            <a:normAutofit/>
          </a:bodyPr>
          <a:lstStyle/>
          <a:p>
            <a:r>
              <a:rPr lang="en-US" dirty="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l" defTabSz="914400" rtl="0" eaLnBrk="1" latinLnBrk="0" hangingPunct="1">
        <a:lnSpc>
          <a:spcPct val="90000"/>
        </a:lnSpc>
        <a:spcBef>
          <a:spcPct val="0"/>
        </a:spcBef>
        <a:buNone/>
        <a:defRPr sz="4000" b="1" kern="1200">
          <a:solidFill>
            <a:srgbClr val="4B649F"/>
          </a:solidFill>
          <a:latin typeface="微软雅黑" charset="-122"/>
          <a:ea typeface="微软雅黑" charset="-122"/>
          <a:cs typeface="+mj-cs"/>
        </a:defRPr>
      </a:lvl1pPr>
    </p:titleStyle>
    <p:body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charset="-122"/>
          <a:ea typeface="微软雅黑" charset="-122"/>
          <a:cs typeface="Times New Roman" panose="0202050305040509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charset="-122"/>
          <a:ea typeface="微软雅黑"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charset="-122"/>
          <a:ea typeface="微软雅黑"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charset="-122"/>
          <a:ea typeface="微软雅黑"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charset="-122"/>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7.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5.png"/><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3.png"/><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6.png"/><Relationship Id="rId1"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00175" y="2024380"/>
            <a:ext cx="9066530" cy="1783080"/>
          </a:xfrm>
        </p:spPr>
        <p:txBody>
          <a:bodyPr>
            <a:normAutofit/>
          </a:bodyPr>
          <a:lstStyle/>
          <a:p>
            <a:r>
              <a:rPr lang="en-US" altLang="zh-CN" dirty="0">
                <a:effectLst/>
              </a:rPr>
              <a:t>Quantum Virtual Machines</a:t>
            </a:r>
            <a:endParaRPr lang="en-US" altLang="zh-CN" dirty="0">
              <a:effectLst/>
            </a:endParaRPr>
          </a:p>
        </p:txBody>
      </p:sp>
      <p:sp>
        <p:nvSpPr>
          <p:cNvPr id="5" name="副标题 4"/>
          <p:cNvSpPr>
            <a:spLocks noGrp="1"/>
          </p:cNvSpPr>
          <p:nvPr>
            <p:ph type="subTitle" idx="1"/>
          </p:nvPr>
        </p:nvSpPr>
        <p:spPr>
          <a:xfrm>
            <a:off x="1646752" y="3931796"/>
            <a:ext cx="8585847" cy="1552698"/>
          </a:xfrm>
        </p:spPr>
        <p:txBody>
          <a:bodyPr/>
          <a:lstStyle/>
          <a:p>
            <a:r>
              <a:rPr lang="en-US" altLang="zh-CN" dirty="0">
                <a:latin typeface="+mn-lt"/>
              </a:rPr>
              <a:t>OSDI 2025</a:t>
            </a:r>
            <a:endParaRPr lang="en-US" altLang="zh-CN" dirty="0">
              <a:latin typeface="+mn-lt"/>
            </a:endParaRPr>
          </a:p>
          <a:p>
            <a:r>
              <a:rPr lang="en-US" altLang="zh-CN" dirty="0">
                <a:latin typeface="+mn-lt"/>
              </a:rPr>
              <a:t>Runzhou Tao, et al. University of Maryland</a:t>
            </a:r>
            <a:endParaRPr lang="en-US" altLang="zh-CN" dirty="0">
              <a:latin typeface="+mn-lt"/>
            </a:endParaRPr>
          </a:p>
        </p:txBody>
      </p:sp>
      <p:sp>
        <p:nvSpPr>
          <p:cNvPr id="3" name="文本框 2"/>
          <p:cNvSpPr txBox="1"/>
          <p:nvPr/>
        </p:nvSpPr>
        <p:spPr>
          <a:xfrm>
            <a:off x="8880475" y="2868930"/>
            <a:ext cx="4064000" cy="368300"/>
          </a:xfrm>
          <a:prstGeom prst="rect">
            <a:avLst/>
          </a:prstGeom>
          <a:noFill/>
        </p:spPr>
        <p:txBody>
          <a:bodyPr wrap="square" rtlCol="0">
            <a:spAutoFit/>
          </a:bodyPr>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6255" y="158115"/>
            <a:ext cx="10212779" cy="738893"/>
          </a:xfrm>
        </p:spPr>
        <p:txBody>
          <a:bodyPr/>
          <a:p>
            <a:r>
              <a:rPr lang="en-US" altLang="zh-CN"/>
              <a:t>motivation</a:t>
            </a:r>
            <a:endParaRPr lang="en-US" altLang="zh-CN"/>
          </a:p>
        </p:txBody>
      </p:sp>
      <p:sp>
        <p:nvSpPr>
          <p:cNvPr id="3" name="内容占位符 2"/>
          <p:cNvSpPr>
            <a:spLocks noGrp="1"/>
          </p:cNvSpPr>
          <p:nvPr>
            <p:ph idx="1"/>
          </p:nvPr>
        </p:nvSpPr>
        <p:spPr>
          <a:xfrm>
            <a:off x="285115" y="890905"/>
            <a:ext cx="10833735" cy="5367655"/>
          </a:xfrm>
        </p:spPr>
        <p:txBody>
          <a:bodyPr>
            <a:normAutofit/>
          </a:bodyPr>
          <a:p>
            <a:pPr lvl="0"/>
            <a:r>
              <a:rPr lang="zh-CN" altLang="en-US"/>
              <a:t>量子云计算具有</a:t>
            </a:r>
            <a:r>
              <a:rPr lang="zh-CN" altLang="en-US"/>
              <a:t>很大潜力（IBM已运行3万亿量子程序），但软件基础设施落后</a:t>
            </a:r>
            <a:endParaRPr lang="zh-CN" altLang="en-US"/>
          </a:p>
          <a:p>
            <a:pPr lvl="1"/>
            <a:r>
              <a:rPr lang="zh-CN" altLang="en-US"/>
              <a:t>无虚拟化，只能批量串行处理程序，导致低利用率和高延迟。</a:t>
            </a:r>
            <a:endParaRPr lang="zh-CN" altLang="en-US"/>
          </a:p>
          <a:p>
            <a:pPr lvl="1"/>
            <a:r>
              <a:rPr lang="zh-CN" altLang="en-US"/>
              <a:t>现有量子多程序方法依赖自定义编译器，在编译时静态合并程序，无法独立编译，且扩展性差、保真度低。</a:t>
            </a:r>
            <a:endParaRPr lang="zh-CN" altLang="en-US"/>
          </a:p>
          <a:p>
            <a:pPr lvl="0"/>
            <a:r>
              <a:rPr lang="en-US" altLang="zh-CN"/>
              <a:t>QVM</a:t>
            </a:r>
            <a:r>
              <a:rPr lang="zh-CN" altLang="en-US"/>
              <a:t>抽象</a:t>
            </a:r>
            <a:endParaRPr lang="zh-CN" altLang="en-US"/>
          </a:p>
          <a:p>
            <a:pPr lvl="1"/>
            <a:r>
              <a:rPr lang="en-US" altLang="zh-CN"/>
              <a:t>QVM</a:t>
            </a:r>
            <a:r>
              <a:rPr lang="zh-CN" altLang="en-US"/>
              <a:t>定义为量子硬件的电路抽象，包括特定量子门集和固定拓扑的qubit。利用量子硬件的重复区域结构，HyperQ将</a:t>
            </a:r>
            <a:r>
              <a:rPr lang="en-US" altLang="zh-CN"/>
              <a:t>QVM</a:t>
            </a:r>
            <a:r>
              <a:rPr lang="zh-CN" altLang="en-US"/>
              <a:t>映射到硬件上，实现时空多路复用和隔离（缓解串扰噪声crosstalk）。</a:t>
            </a:r>
            <a:endParaRPr lang="zh-CN" altLang="en-US"/>
          </a:p>
          <a:p>
            <a:pPr lvl="1"/>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6255" y="158115"/>
            <a:ext cx="10212779" cy="738893"/>
          </a:xfrm>
        </p:spPr>
        <p:txBody>
          <a:bodyPr/>
          <a:p>
            <a:r>
              <a:rPr lang="en-US" altLang="zh-CN"/>
              <a:t>HyperQ</a:t>
            </a:r>
            <a:endParaRPr lang="en-US" altLang="zh-CN"/>
          </a:p>
        </p:txBody>
      </p:sp>
      <p:sp>
        <p:nvSpPr>
          <p:cNvPr id="3" name="内容占位符 2"/>
          <p:cNvSpPr>
            <a:spLocks noGrp="1"/>
          </p:cNvSpPr>
          <p:nvPr>
            <p:ph idx="1"/>
          </p:nvPr>
        </p:nvSpPr>
        <p:spPr>
          <a:xfrm>
            <a:off x="285115" y="890905"/>
            <a:ext cx="6171565" cy="5367655"/>
          </a:xfrm>
        </p:spPr>
        <p:txBody>
          <a:bodyPr>
            <a:normAutofit/>
          </a:bodyPr>
          <a:p>
            <a:pPr lvl="0"/>
            <a:r>
              <a:rPr lang="zh-CN" altLang="en-US"/>
              <a:t>基本</a:t>
            </a:r>
            <a:r>
              <a:rPr lang="zh-CN" altLang="en-US"/>
              <a:t>观察</a:t>
            </a:r>
            <a:endParaRPr lang="zh-CN" altLang="en-US"/>
          </a:p>
          <a:p>
            <a:pPr lvl="1"/>
            <a:r>
              <a:rPr lang="zh-CN" altLang="en-US"/>
              <a:t>量子计算机使用基本的qubit重复区域进行结构化。</a:t>
            </a:r>
            <a:endParaRPr lang="zh-CN" altLang="en-US"/>
          </a:p>
          <a:p>
            <a:pPr lvl="1"/>
            <a:r>
              <a:rPr lang="zh-CN" altLang="en-US"/>
              <a:t>通过利用这一重复结构，HyperQ可以提供</a:t>
            </a:r>
            <a:r>
              <a:rPr lang="en-US" altLang="zh-CN"/>
              <a:t>QVM</a:t>
            </a:r>
            <a:r>
              <a:rPr lang="zh-CN" altLang="en-US"/>
              <a:t>，使得程序可以独立编译以在</a:t>
            </a:r>
            <a:r>
              <a:rPr lang="en-US" altLang="zh-CN"/>
              <a:t>QVM</a:t>
            </a:r>
            <a:r>
              <a:rPr lang="zh-CN" altLang="en-US"/>
              <a:t>中运行，这些</a:t>
            </a:r>
            <a:r>
              <a:rPr lang="en-US" altLang="zh-CN"/>
              <a:t>QVM</a:t>
            </a:r>
            <a:r>
              <a:rPr lang="zh-CN" altLang="en-US"/>
              <a:t>随后被放置到机器上的这些区域中并正确执行，因为</a:t>
            </a:r>
            <a:r>
              <a:rPr lang="en-US" altLang="zh-CN"/>
              <a:t>QVM</a:t>
            </a:r>
            <a:r>
              <a:rPr lang="zh-CN" altLang="en-US"/>
              <a:t>的拓扑和门集与真实机器相匹配。</a:t>
            </a:r>
            <a:endParaRPr lang="zh-CN" altLang="en-US"/>
          </a:p>
        </p:txBody>
      </p:sp>
      <p:pic>
        <p:nvPicPr>
          <p:cNvPr id="6" name="图片 5"/>
          <p:cNvPicPr>
            <a:picLocks noChangeAspect="1"/>
          </p:cNvPicPr>
          <p:nvPr/>
        </p:nvPicPr>
        <p:blipFill>
          <a:blip r:embed="rId1"/>
          <a:stretch>
            <a:fillRect/>
          </a:stretch>
        </p:blipFill>
        <p:spPr>
          <a:xfrm>
            <a:off x="7059295" y="956310"/>
            <a:ext cx="4200525" cy="5076825"/>
          </a:xfrm>
          <a:prstGeom prst="rect">
            <a:avLst/>
          </a:prstGeom>
        </p:spPr>
      </p:pic>
      <p:sp>
        <p:nvSpPr>
          <p:cNvPr id="13" name="矩形 12"/>
          <p:cNvSpPr/>
          <p:nvPr/>
        </p:nvSpPr>
        <p:spPr>
          <a:xfrm>
            <a:off x="8327390" y="1042035"/>
            <a:ext cx="557530" cy="573405"/>
          </a:xfrm>
          <a:prstGeom prst="rect">
            <a:avLst/>
          </a:prstGeom>
          <a:ln>
            <a:solidFill>
              <a:srgbClr val="FF0000"/>
            </a:solidFill>
          </a:ln>
        </p:spPr>
        <p:txBody>
          <a:bodyPr wrap="square">
            <a:noAutofit/>
          </a:bodyPr>
          <a:p>
            <a:endParaRPr lang="zh-CN" altLang="en-US" dirty="0" smtClean="0">
              <a:latin typeface="微软雅黑" charset="-122"/>
              <a:ea typeface="微软雅黑" charset="-122"/>
            </a:endParaRPr>
          </a:p>
        </p:txBody>
      </p:sp>
      <p:sp>
        <p:nvSpPr>
          <p:cNvPr id="14" name="矩形 13"/>
          <p:cNvSpPr/>
          <p:nvPr/>
        </p:nvSpPr>
        <p:spPr>
          <a:xfrm>
            <a:off x="7451725" y="4203700"/>
            <a:ext cx="712470" cy="688975"/>
          </a:xfrm>
          <a:prstGeom prst="rect">
            <a:avLst/>
          </a:prstGeom>
          <a:ln>
            <a:solidFill>
              <a:srgbClr val="FF0000"/>
            </a:solidFill>
          </a:ln>
        </p:spPr>
        <p:txBody>
          <a:bodyPr wrap="square">
            <a:noAutofit/>
          </a:bodyPr>
          <a:p>
            <a:endParaRPr lang="zh-CN" altLang="en-US" dirty="0" smtClean="0">
              <a:latin typeface="微软雅黑" charset="-122"/>
              <a:ea typeface="微软雅黑"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6255" y="158115"/>
            <a:ext cx="10212779" cy="738893"/>
          </a:xfrm>
        </p:spPr>
        <p:txBody>
          <a:bodyPr/>
          <a:p>
            <a:r>
              <a:rPr lang="zh-CN" altLang="en-US">
                <a:sym typeface="+mn-ea"/>
              </a:rPr>
              <a:t>HyperQ工作流程</a:t>
            </a:r>
            <a:endParaRPr lang="zh-CN" altLang="en-US"/>
          </a:p>
        </p:txBody>
      </p:sp>
      <p:sp>
        <p:nvSpPr>
          <p:cNvPr id="3" name="内容占位符 2"/>
          <p:cNvSpPr>
            <a:spLocks noGrp="1"/>
          </p:cNvSpPr>
          <p:nvPr>
            <p:ph idx="1"/>
          </p:nvPr>
        </p:nvSpPr>
        <p:spPr/>
        <p:txBody>
          <a:bodyPr>
            <a:normAutofit/>
          </a:bodyPr>
          <a:p>
            <a:pPr lvl="0"/>
            <a:r>
              <a:rPr lang="zh-CN" altLang="en-US"/>
              <a:t>用户</a:t>
            </a:r>
            <a:r>
              <a:rPr lang="en-US" altLang="zh-CN"/>
              <a:t>    QVM</a:t>
            </a:r>
            <a:endParaRPr lang="zh-CN" altLang="en-US"/>
          </a:p>
          <a:p>
            <a:pPr lvl="1"/>
            <a:r>
              <a:rPr lang="zh-CN" altLang="en-US"/>
              <a:t>用户本地编写并编译程序到</a:t>
            </a:r>
            <a:r>
              <a:rPr lang="en-US" altLang="zh-CN"/>
              <a:t>QVM</a:t>
            </a:r>
            <a:r>
              <a:rPr lang="zh-CN" altLang="en-US"/>
              <a:t>（而非直接到硬件）。</a:t>
            </a:r>
            <a:endParaRPr lang="zh-CN" altLang="en-US"/>
          </a:p>
          <a:p>
            <a:pPr lvl="0"/>
            <a:r>
              <a:rPr lang="en-US" altLang="zh-CN">
                <a:sym typeface="+mn-ea"/>
              </a:rPr>
              <a:t>QVM    </a:t>
            </a:r>
            <a:r>
              <a:rPr lang="zh-CN" altLang="en-US">
                <a:sym typeface="+mn-ea"/>
              </a:rPr>
              <a:t>云平台</a:t>
            </a:r>
            <a:endParaRPr lang="zh-CN" altLang="en-US"/>
          </a:p>
          <a:p>
            <a:pPr lvl="1"/>
            <a:r>
              <a:rPr lang="zh-CN" altLang="en-US"/>
              <a:t>生成的编译后的量子电路被发送给HyperQ，以便在实际量子计算机上的QVM中调度和运行。</a:t>
            </a:r>
            <a:endParaRPr lang="zh-CN" altLang="en-US"/>
          </a:p>
          <a:p>
            <a:pPr lvl="1"/>
            <a:r>
              <a:rPr lang="zh-CN" altLang="en-US"/>
              <a:t>由于当前的量子计算机不支持上下文切换，HyperQ通过将QVM在空间和时间上打包成一批估计执行时间的工作负载来调度和多路复用硬件上的QVM。</a:t>
            </a:r>
            <a:endParaRPr lang="zh-CN" altLang="en-US"/>
          </a:p>
          <a:p>
            <a:pPr lvl="1"/>
            <a:r>
              <a:rPr lang="zh-CN" altLang="en-US"/>
              <a:t>每项工作通过将批次中的QVM组合成一个大的复合量子电路来创建。</a:t>
            </a:r>
            <a:r>
              <a:rPr lang="zh-CN" altLang="en-US">
                <a:sym typeface="+mn-ea"/>
              </a:rPr>
              <a:t>这些批次工作被提交给云量子计算服务，以便在量子机器上执行。</a:t>
            </a:r>
            <a:endParaRPr lang="zh-CN" altLang="en-US"/>
          </a:p>
          <a:p>
            <a:pPr lvl="0"/>
            <a:endParaRPr lang="zh-CN" altLang="en-US"/>
          </a:p>
        </p:txBody>
      </p:sp>
      <p:pic>
        <p:nvPicPr>
          <p:cNvPr id="6" name="内容占位符 3"/>
          <p:cNvPicPr>
            <a:picLocks noChangeAspect="1"/>
          </p:cNvPicPr>
          <p:nvPr/>
        </p:nvPicPr>
        <p:blipFill>
          <a:blip r:embed="rId1"/>
          <a:stretch>
            <a:fillRect/>
          </a:stretch>
        </p:blipFill>
        <p:spPr>
          <a:xfrm>
            <a:off x="1487805" y="4524375"/>
            <a:ext cx="8782050" cy="2200275"/>
          </a:xfrm>
          <a:prstGeom prst="rect">
            <a:avLst/>
          </a:prstGeom>
        </p:spPr>
      </p:pic>
      <p:sp>
        <p:nvSpPr>
          <p:cNvPr id="13" name="右箭头 12"/>
          <p:cNvSpPr/>
          <p:nvPr/>
        </p:nvSpPr>
        <p:spPr>
          <a:xfrm>
            <a:off x="1487805" y="1062990"/>
            <a:ext cx="363220" cy="150495"/>
          </a:xfrm>
          <a:prstGeom prst="rightArrow">
            <a:avLst/>
          </a:prstGeom>
          <a:solidFill>
            <a:schemeClr val="accent1"/>
          </a:solidFill>
        </p:spPr>
        <p:txBody>
          <a:bodyPr wrap="square">
            <a:noAutofit/>
          </a:bodyPr>
          <a:p>
            <a:endParaRPr lang="zh-CN" altLang="en-US" dirty="0" smtClean="0">
              <a:latin typeface="微软雅黑" charset="-122"/>
              <a:ea typeface="微软雅黑" charset="-122"/>
            </a:endParaRPr>
          </a:p>
        </p:txBody>
      </p:sp>
      <p:sp>
        <p:nvSpPr>
          <p:cNvPr id="14" name="右箭头 13"/>
          <p:cNvSpPr/>
          <p:nvPr/>
        </p:nvSpPr>
        <p:spPr>
          <a:xfrm>
            <a:off x="1614805" y="1948180"/>
            <a:ext cx="363220" cy="150495"/>
          </a:xfrm>
          <a:prstGeom prst="rightArrow">
            <a:avLst/>
          </a:prstGeom>
          <a:solidFill>
            <a:schemeClr val="accent1"/>
          </a:solidFill>
        </p:spPr>
        <p:txBody>
          <a:bodyPr wrap="square">
            <a:noAutofit/>
          </a:bodyPr>
          <a:p>
            <a:endParaRPr lang="zh-CN" altLang="en-US" dirty="0" smtClean="0">
              <a:latin typeface="微软雅黑" charset="-122"/>
              <a:ea typeface="微软雅黑" charset="-122"/>
            </a:endParaRPr>
          </a:p>
        </p:txBody>
      </p:sp>
      <p:sp>
        <p:nvSpPr>
          <p:cNvPr id="18" name="矩形 17"/>
          <p:cNvSpPr/>
          <p:nvPr/>
        </p:nvSpPr>
        <p:spPr>
          <a:xfrm>
            <a:off x="1551305" y="4522470"/>
            <a:ext cx="2861945" cy="2211070"/>
          </a:xfrm>
          <a:prstGeom prst="rect">
            <a:avLst/>
          </a:prstGeom>
          <a:ln w="19050">
            <a:solidFill>
              <a:srgbClr val="FF0000"/>
            </a:solidFill>
          </a:ln>
        </p:spPr>
        <p:txBody>
          <a:bodyPr wrap="square">
            <a:spAutoFit/>
          </a:bodyPr>
          <a:p>
            <a:endParaRPr lang="zh-CN" altLang="en-US" dirty="0" smtClean="0">
              <a:latin typeface="微软雅黑" charset="-122"/>
              <a:ea typeface="微软雅黑"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6255" y="158115"/>
            <a:ext cx="10212779" cy="738893"/>
          </a:xfrm>
        </p:spPr>
        <p:txBody>
          <a:bodyPr/>
          <a:p>
            <a:r>
              <a:rPr lang="zh-CN" altLang="en-US">
                <a:sym typeface="+mn-ea"/>
              </a:rPr>
              <a:t>HyperQ工作流程</a:t>
            </a:r>
            <a:endParaRPr lang="zh-CN" altLang="en-US"/>
          </a:p>
        </p:txBody>
      </p:sp>
      <p:sp>
        <p:nvSpPr>
          <p:cNvPr id="3" name="内容占位符 2"/>
          <p:cNvSpPr>
            <a:spLocks noGrp="1"/>
          </p:cNvSpPr>
          <p:nvPr>
            <p:ph idx="1"/>
          </p:nvPr>
        </p:nvSpPr>
        <p:spPr/>
        <p:txBody>
          <a:bodyPr>
            <a:normAutofit/>
          </a:bodyPr>
          <a:p>
            <a:pPr lvl="0"/>
            <a:r>
              <a:rPr lang="zh-CN" altLang="en-US"/>
              <a:t>用户</a:t>
            </a:r>
            <a:r>
              <a:rPr lang="en-US" altLang="zh-CN"/>
              <a:t>    QVM</a:t>
            </a:r>
            <a:endParaRPr lang="zh-CN" altLang="en-US"/>
          </a:p>
          <a:p>
            <a:pPr lvl="1"/>
            <a:r>
              <a:rPr lang="zh-CN" altLang="en-US"/>
              <a:t>用户本地编写并编译程序到</a:t>
            </a:r>
            <a:r>
              <a:rPr lang="en-US" altLang="zh-CN"/>
              <a:t>QVM</a:t>
            </a:r>
            <a:r>
              <a:rPr lang="zh-CN" altLang="en-US"/>
              <a:t>（而非直接到硬件）。</a:t>
            </a:r>
            <a:endParaRPr lang="zh-CN" altLang="en-US"/>
          </a:p>
          <a:p>
            <a:pPr lvl="0"/>
            <a:r>
              <a:rPr lang="en-US" altLang="zh-CN">
                <a:sym typeface="+mn-ea"/>
              </a:rPr>
              <a:t>QVM    </a:t>
            </a:r>
            <a:r>
              <a:rPr lang="zh-CN" altLang="en-US">
                <a:sym typeface="+mn-ea"/>
              </a:rPr>
              <a:t>云平台</a:t>
            </a:r>
            <a:endParaRPr lang="zh-CN" altLang="en-US"/>
          </a:p>
          <a:p>
            <a:pPr lvl="1"/>
            <a:r>
              <a:rPr lang="zh-CN" altLang="en-US"/>
              <a:t>生成的编译后的量子电路被发送给HyperQ，以便在实际量子计算机上的</a:t>
            </a:r>
            <a:r>
              <a:rPr lang="en-US" altLang="zh-CN"/>
              <a:t>QVM</a:t>
            </a:r>
            <a:r>
              <a:rPr lang="zh-CN" altLang="en-US"/>
              <a:t>中调度和运行。</a:t>
            </a:r>
            <a:endParaRPr lang="zh-CN" altLang="en-US"/>
          </a:p>
          <a:p>
            <a:pPr lvl="1"/>
            <a:r>
              <a:rPr lang="zh-CN" altLang="en-US"/>
              <a:t>由于当前的量子计算机不支持上下文切换，HyperQ通过将</a:t>
            </a:r>
            <a:r>
              <a:rPr lang="en-US" altLang="zh-CN"/>
              <a:t>QVM</a:t>
            </a:r>
            <a:r>
              <a:rPr lang="zh-CN" altLang="en-US"/>
              <a:t>在空间和时间上打包成一批估计执行时间的工作负载来调度和多路复用硬件上的</a:t>
            </a:r>
            <a:r>
              <a:rPr lang="en-US" altLang="zh-CN"/>
              <a:t>QVM</a:t>
            </a:r>
            <a:r>
              <a:rPr lang="zh-CN" altLang="en-US"/>
              <a:t>。</a:t>
            </a:r>
            <a:endParaRPr lang="zh-CN" altLang="en-US"/>
          </a:p>
          <a:p>
            <a:pPr lvl="1"/>
            <a:r>
              <a:rPr lang="zh-CN" altLang="en-US"/>
              <a:t>每项工作通过将批次中的</a:t>
            </a:r>
            <a:r>
              <a:rPr lang="en-US" altLang="zh-CN"/>
              <a:t>QVM</a:t>
            </a:r>
            <a:r>
              <a:rPr lang="zh-CN" altLang="en-US"/>
              <a:t>组合成一个大的复合量子电路来创建。</a:t>
            </a:r>
            <a:r>
              <a:rPr lang="zh-CN" altLang="en-US">
                <a:sym typeface="+mn-ea"/>
              </a:rPr>
              <a:t>这些批次工作被提交给云量子计算服务，以便在量子机器上执行。</a:t>
            </a:r>
            <a:endParaRPr lang="zh-CN" altLang="en-US"/>
          </a:p>
          <a:p>
            <a:pPr lvl="0"/>
            <a:endParaRPr lang="zh-CN" altLang="en-US"/>
          </a:p>
        </p:txBody>
      </p:sp>
      <p:pic>
        <p:nvPicPr>
          <p:cNvPr id="6" name="内容占位符 3"/>
          <p:cNvPicPr>
            <a:picLocks noChangeAspect="1"/>
          </p:cNvPicPr>
          <p:nvPr/>
        </p:nvPicPr>
        <p:blipFill>
          <a:blip r:embed="rId1"/>
          <a:stretch>
            <a:fillRect/>
          </a:stretch>
        </p:blipFill>
        <p:spPr>
          <a:xfrm>
            <a:off x="1487805" y="4524375"/>
            <a:ext cx="8782050" cy="2200275"/>
          </a:xfrm>
          <a:prstGeom prst="rect">
            <a:avLst/>
          </a:prstGeom>
        </p:spPr>
      </p:pic>
      <p:sp>
        <p:nvSpPr>
          <p:cNvPr id="13" name="右箭头 12"/>
          <p:cNvSpPr/>
          <p:nvPr/>
        </p:nvSpPr>
        <p:spPr>
          <a:xfrm>
            <a:off x="1487805" y="1062990"/>
            <a:ext cx="363220" cy="150495"/>
          </a:xfrm>
          <a:prstGeom prst="rightArrow">
            <a:avLst/>
          </a:prstGeom>
          <a:solidFill>
            <a:schemeClr val="accent1"/>
          </a:solidFill>
        </p:spPr>
        <p:txBody>
          <a:bodyPr wrap="square">
            <a:noAutofit/>
          </a:bodyPr>
          <a:p>
            <a:endParaRPr lang="zh-CN" altLang="en-US" dirty="0" smtClean="0">
              <a:latin typeface="微软雅黑" charset="-122"/>
              <a:ea typeface="微软雅黑" charset="-122"/>
            </a:endParaRPr>
          </a:p>
        </p:txBody>
      </p:sp>
      <p:sp>
        <p:nvSpPr>
          <p:cNvPr id="14" name="右箭头 13"/>
          <p:cNvSpPr/>
          <p:nvPr/>
        </p:nvSpPr>
        <p:spPr>
          <a:xfrm>
            <a:off x="1614805" y="1948180"/>
            <a:ext cx="363220" cy="150495"/>
          </a:xfrm>
          <a:prstGeom prst="rightArrow">
            <a:avLst/>
          </a:prstGeom>
          <a:solidFill>
            <a:schemeClr val="accent1"/>
          </a:solidFill>
        </p:spPr>
        <p:txBody>
          <a:bodyPr wrap="square">
            <a:noAutofit/>
          </a:bodyPr>
          <a:p>
            <a:endParaRPr lang="zh-CN" altLang="en-US" dirty="0" smtClean="0">
              <a:latin typeface="微软雅黑" charset="-122"/>
              <a:ea typeface="微软雅黑" charset="-122"/>
            </a:endParaRPr>
          </a:p>
        </p:txBody>
      </p:sp>
      <p:sp>
        <p:nvSpPr>
          <p:cNvPr id="18" name="矩形 17"/>
          <p:cNvSpPr/>
          <p:nvPr/>
        </p:nvSpPr>
        <p:spPr>
          <a:xfrm>
            <a:off x="4413250" y="4513580"/>
            <a:ext cx="3736975" cy="2199640"/>
          </a:xfrm>
          <a:prstGeom prst="rect">
            <a:avLst/>
          </a:prstGeom>
          <a:ln w="19050">
            <a:solidFill>
              <a:srgbClr val="FF0000"/>
            </a:solidFill>
          </a:ln>
        </p:spPr>
        <p:txBody>
          <a:bodyPr wrap="square">
            <a:noAutofit/>
          </a:bodyPr>
          <a:p>
            <a:endParaRPr lang="zh-CN" altLang="en-US" dirty="0" smtClean="0">
              <a:latin typeface="微软雅黑" charset="-122"/>
              <a:ea typeface="微软雅黑"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6255" y="158115"/>
            <a:ext cx="10212779" cy="738893"/>
          </a:xfrm>
        </p:spPr>
        <p:txBody>
          <a:bodyPr/>
          <a:p>
            <a:r>
              <a:rPr lang="zh-CN" altLang="en-US">
                <a:sym typeface="+mn-ea"/>
              </a:rPr>
              <a:t>HyperQ工作流程</a:t>
            </a:r>
            <a:endParaRPr lang="zh-CN" altLang="en-US"/>
          </a:p>
        </p:txBody>
      </p:sp>
      <p:sp>
        <p:nvSpPr>
          <p:cNvPr id="3" name="内容占位符 2"/>
          <p:cNvSpPr>
            <a:spLocks noGrp="1"/>
          </p:cNvSpPr>
          <p:nvPr>
            <p:ph idx="1"/>
          </p:nvPr>
        </p:nvSpPr>
        <p:spPr/>
        <p:txBody>
          <a:bodyPr>
            <a:normAutofit/>
          </a:bodyPr>
          <a:p>
            <a:pPr lvl="0"/>
            <a:r>
              <a:rPr lang="zh-CN" altLang="en-US">
                <a:sym typeface="+mn-ea"/>
              </a:rPr>
              <a:t>云平台</a:t>
            </a:r>
            <a:r>
              <a:rPr lang="en-US" altLang="zh-CN">
                <a:sym typeface="+mn-ea"/>
              </a:rPr>
              <a:t>    QVM     </a:t>
            </a:r>
            <a:r>
              <a:rPr lang="zh-CN" altLang="en-US">
                <a:sym typeface="+mn-ea"/>
              </a:rPr>
              <a:t>用户</a:t>
            </a:r>
            <a:endParaRPr lang="zh-CN" altLang="en-US"/>
          </a:p>
          <a:p>
            <a:pPr lvl="1"/>
            <a:r>
              <a:rPr lang="zh-CN" altLang="en-US"/>
              <a:t>完成一批工作后，HyperQ将接收组合量子电路的测量结果，该结果包含所有</a:t>
            </a:r>
            <a:r>
              <a:rPr lang="en-US" altLang="zh-CN"/>
              <a:t>QVM</a:t>
            </a:r>
            <a:r>
              <a:rPr lang="zh-CN" altLang="en-US"/>
              <a:t>的结果。</a:t>
            </a:r>
            <a:endParaRPr lang="zh-CN" altLang="en-US"/>
          </a:p>
          <a:p>
            <a:pPr lvl="1"/>
            <a:r>
              <a:rPr lang="zh-CN" altLang="en-US"/>
              <a:t>HyperQ将对测量结果进行后处理，以识别属于每个</a:t>
            </a:r>
            <a:r>
              <a:rPr lang="en-US" altLang="zh-CN"/>
              <a:t>QVM</a:t>
            </a:r>
            <a:r>
              <a:rPr lang="zh-CN" altLang="en-US"/>
              <a:t>的部分，并将分隔后的结果返回给用户。</a:t>
            </a:r>
            <a:endParaRPr lang="zh-CN" altLang="en-US"/>
          </a:p>
          <a:p>
            <a:pPr lvl="0"/>
            <a:endParaRPr lang="zh-CN" altLang="en-US"/>
          </a:p>
        </p:txBody>
      </p:sp>
      <p:pic>
        <p:nvPicPr>
          <p:cNvPr id="6" name="内容占位符 3"/>
          <p:cNvPicPr>
            <a:picLocks noChangeAspect="1"/>
          </p:cNvPicPr>
          <p:nvPr/>
        </p:nvPicPr>
        <p:blipFill>
          <a:blip r:embed="rId1"/>
          <a:stretch>
            <a:fillRect/>
          </a:stretch>
        </p:blipFill>
        <p:spPr>
          <a:xfrm>
            <a:off x="1597025" y="3114675"/>
            <a:ext cx="8782050" cy="2200275"/>
          </a:xfrm>
          <a:prstGeom prst="rect">
            <a:avLst/>
          </a:prstGeom>
        </p:spPr>
      </p:pic>
      <p:sp>
        <p:nvSpPr>
          <p:cNvPr id="15" name="右箭头 14"/>
          <p:cNvSpPr/>
          <p:nvPr/>
        </p:nvSpPr>
        <p:spPr>
          <a:xfrm>
            <a:off x="1851025" y="1051560"/>
            <a:ext cx="363220" cy="150495"/>
          </a:xfrm>
          <a:prstGeom prst="rightArrow">
            <a:avLst/>
          </a:prstGeom>
          <a:solidFill>
            <a:schemeClr val="accent1"/>
          </a:solidFill>
        </p:spPr>
        <p:txBody>
          <a:bodyPr wrap="square">
            <a:noAutofit/>
          </a:bodyPr>
          <a:p>
            <a:endParaRPr lang="zh-CN" altLang="en-US" dirty="0" smtClean="0">
              <a:latin typeface="微软雅黑" charset="-122"/>
              <a:ea typeface="微软雅黑" charset="-122"/>
            </a:endParaRPr>
          </a:p>
        </p:txBody>
      </p:sp>
      <p:sp>
        <p:nvSpPr>
          <p:cNvPr id="16" name="右箭头 15"/>
          <p:cNvSpPr/>
          <p:nvPr/>
        </p:nvSpPr>
        <p:spPr>
          <a:xfrm>
            <a:off x="3195320" y="1041400"/>
            <a:ext cx="363220" cy="150495"/>
          </a:xfrm>
          <a:prstGeom prst="rightArrow">
            <a:avLst/>
          </a:prstGeom>
          <a:solidFill>
            <a:schemeClr val="accent1"/>
          </a:solidFill>
        </p:spPr>
        <p:txBody>
          <a:bodyPr wrap="square">
            <a:noAutofit/>
          </a:bodyPr>
          <a:p>
            <a:endParaRPr lang="zh-CN" altLang="en-US" dirty="0" smtClean="0">
              <a:latin typeface="微软雅黑" charset="-122"/>
              <a:ea typeface="微软雅黑" charset="-122"/>
            </a:endParaRPr>
          </a:p>
        </p:txBody>
      </p:sp>
      <p:sp>
        <p:nvSpPr>
          <p:cNvPr id="18" name="矩形 17"/>
          <p:cNvSpPr/>
          <p:nvPr/>
        </p:nvSpPr>
        <p:spPr>
          <a:xfrm>
            <a:off x="8268970" y="3115310"/>
            <a:ext cx="2110105" cy="2199640"/>
          </a:xfrm>
          <a:prstGeom prst="rect">
            <a:avLst/>
          </a:prstGeom>
          <a:ln w="19050">
            <a:solidFill>
              <a:srgbClr val="FF0000"/>
            </a:solidFill>
          </a:ln>
        </p:spPr>
        <p:txBody>
          <a:bodyPr wrap="square">
            <a:noAutofit/>
          </a:bodyPr>
          <a:p>
            <a:endParaRPr lang="zh-CN" altLang="en-US" dirty="0" smtClean="0">
              <a:latin typeface="微软雅黑" charset="-122"/>
              <a:ea typeface="微软雅黑"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66255" y="158115"/>
            <a:ext cx="10212779" cy="738893"/>
          </a:xfrm>
        </p:spPr>
        <p:txBody>
          <a:bodyPr/>
          <a:p>
            <a:r>
              <a:rPr lang="zh-CN" altLang="en-US">
                <a:sym typeface="+mn-ea"/>
              </a:rPr>
              <a:t>HyperQ</a:t>
            </a:r>
            <a:r>
              <a:rPr lang="zh-CN" altLang="en-US">
                <a:sym typeface="+mn-ea"/>
              </a:rPr>
              <a:t>虚拟化属性</a:t>
            </a:r>
            <a:endParaRPr lang="zh-CN" altLang="en-US">
              <a:sym typeface="+mn-ea"/>
            </a:endParaRPr>
          </a:p>
        </p:txBody>
      </p:sp>
      <p:sp>
        <p:nvSpPr>
          <p:cNvPr id="3" name="内容占位符 2"/>
          <p:cNvSpPr>
            <a:spLocks noGrp="1"/>
          </p:cNvSpPr>
          <p:nvPr>
            <p:ph idx="1"/>
          </p:nvPr>
        </p:nvSpPr>
        <p:spPr/>
        <p:txBody>
          <a:bodyPr>
            <a:normAutofit/>
          </a:bodyPr>
          <a:p>
            <a:pPr lvl="0" fontAlgn="auto">
              <a:lnSpc>
                <a:spcPct val="140000"/>
              </a:lnSpc>
            </a:pPr>
            <a:r>
              <a:rPr lang="zh-CN" altLang="en-US"/>
              <a:t>QVM满足虚拟化三大属性（类似经典计算机</a:t>
            </a:r>
            <a:r>
              <a:rPr lang="zh-CN" altLang="en-US"/>
              <a:t>上）</a:t>
            </a:r>
            <a:endParaRPr lang="zh-CN" altLang="en-US"/>
          </a:p>
          <a:p>
            <a:pPr lvl="1" fontAlgn="auto">
              <a:lnSpc>
                <a:spcPct val="140000"/>
              </a:lnSpc>
            </a:pPr>
            <a:r>
              <a:rPr lang="zh-CN" altLang="en-US"/>
              <a:t>效率：程序的所有无害指令都由硬件直接执行，其中无害指令是指不依赖于其在物理内存中的位置或运行该指令的CPU特权模式的指令（由于量子计算机缺乏QRAM且QPU缺乏特权模式，所有量子指令都是无害的）</a:t>
            </a:r>
            <a:endParaRPr lang="zh-CN" altLang="en-US"/>
          </a:p>
          <a:p>
            <a:pPr lvl="1" fontAlgn="auto">
              <a:lnSpc>
                <a:spcPct val="140000"/>
              </a:lnSpc>
            </a:pPr>
            <a:r>
              <a:rPr lang="zh-CN" altLang="en-US"/>
              <a:t>资源控制：程序不能影响其可用的系统资源。HyperQ保留了对硬件的控制，并确保QVM彼此隔离</a:t>
            </a:r>
            <a:endParaRPr lang="zh-CN" altLang="en-US"/>
          </a:p>
          <a:p>
            <a:pPr lvl="1" fontAlgn="auto">
              <a:lnSpc>
                <a:spcPct val="140000"/>
              </a:lnSpc>
            </a:pPr>
            <a:r>
              <a:rPr lang="zh-CN" altLang="en-US"/>
              <a:t>等价性：行为等同于直接在硬件运行（除时序/资源差异）</a:t>
            </a:r>
            <a:endParaRPr lang="zh-CN" altLang="en-US"/>
          </a:p>
          <a:p>
            <a:pPr lvl="0" fontAlgn="auto">
              <a:lnSpc>
                <a:spcPct val="140000"/>
              </a:lnSpc>
            </a:pPr>
            <a:r>
              <a:rPr lang="zh-CN" altLang="en-US"/>
              <a:t>QVM是架构特定的</a:t>
            </a:r>
            <a:endParaRPr lang="zh-CN" altLang="en-US"/>
          </a:p>
          <a:p>
            <a:pPr lvl="1" fontAlgn="auto">
              <a:lnSpc>
                <a:spcPct val="140000"/>
              </a:lnSpc>
            </a:pPr>
            <a:r>
              <a:rPr lang="en-US" altLang="zh-CN"/>
              <a:t>e.g. IBM Eagle的QVM无法在Rigetti量子计算机上运行</a:t>
            </a:r>
            <a:endParaRPr lang="en-US" alt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QVM </a:t>
            </a:r>
            <a:r>
              <a:rPr lang="en-US" altLang="zh-CN"/>
              <a:t>interface</a:t>
            </a:r>
            <a:endParaRPr lang="en-US" altLang="zh-CN"/>
          </a:p>
        </p:txBody>
      </p:sp>
      <p:sp>
        <p:nvSpPr>
          <p:cNvPr id="3" name="内容占位符 2"/>
          <p:cNvSpPr>
            <a:spLocks noGrp="1"/>
          </p:cNvSpPr>
          <p:nvPr>
            <p:ph idx="1"/>
          </p:nvPr>
        </p:nvSpPr>
        <p:spPr>
          <a:xfrm>
            <a:off x="285115" y="890905"/>
            <a:ext cx="6005830" cy="5367655"/>
          </a:xfrm>
        </p:spPr>
        <p:txBody>
          <a:bodyPr>
            <a:normAutofit/>
          </a:bodyPr>
          <a:p>
            <a:r>
              <a:rPr lang="zh-CN" altLang="en-US"/>
              <a:t>基本</a:t>
            </a:r>
            <a:r>
              <a:rPr lang="en-US" altLang="zh-CN"/>
              <a:t>QVM</a:t>
            </a:r>
            <a:r>
              <a:rPr lang="zh-CN" altLang="en-US"/>
              <a:t>配置</a:t>
            </a:r>
            <a:endParaRPr lang="zh-CN" altLang="en-US"/>
          </a:p>
          <a:p>
            <a:pPr lvl="1"/>
            <a:r>
              <a:rPr lang="zh-CN" altLang="en-US"/>
              <a:t>基本</a:t>
            </a:r>
            <a:r>
              <a:rPr lang="en-US" altLang="zh-CN"/>
              <a:t>QVM</a:t>
            </a:r>
            <a:r>
              <a:rPr lang="zh-CN" altLang="en-US"/>
              <a:t>是根据特定物理机器的重复结构定义的。其耦合映射是一个在目标物理机器中水平和垂直方向上重复的形状。</a:t>
            </a:r>
            <a:endParaRPr lang="zh-CN" altLang="en-US"/>
          </a:p>
          <a:p>
            <a:pPr lvl="1"/>
            <a:r>
              <a:rPr lang="en-US" altLang="zh-CN"/>
              <a:t>QVM</a:t>
            </a:r>
            <a:r>
              <a:rPr lang="zh-CN" altLang="en-US"/>
              <a:t>的指令集与将用于执行</a:t>
            </a:r>
            <a:r>
              <a:rPr lang="en-US" altLang="zh-CN"/>
              <a:t>QVM</a:t>
            </a:r>
            <a:r>
              <a:rPr lang="zh-CN" altLang="en-US"/>
              <a:t>的物理机器的指令集相同。</a:t>
            </a:r>
            <a:endParaRPr lang="zh-CN" altLang="en-US"/>
          </a:p>
          <a:p>
            <a:pPr lvl="0"/>
            <a:r>
              <a:rPr lang="zh-CN" altLang="en-US"/>
              <a:t>故障隔离</a:t>
            </a:r>
            <a:endParaRPr lang="zh-CN" altLang="en-US"/>
          </a:p>
          <a:p>
            <a:pPr lvl="1"/>
            <a:r>
              <a:rPr lang="zh-CN" altLang="en-US"/>
              <a:t>量子硬件存在串扰噪声。串扰噪声可能导致一个</a:t>
            </a:r>
            <a:r>
              <a:rPr lang="en-US" altLang="zh-CN"/>
              <a:t>QVM</a:t>
            </a:r>
            <a:r>
              <a:rPr lang="zh-CN" altLang="en-US"/>
              <a:t>的执行影响另一个</a:t>
            </a:r>
            <a:r>
              <a:rPr lang="en-US" altLang="zh-CN"/>
              <a:t>QVM</a:t>
            </a:r>
            <a:r>
              <a:rPr lang="zh-CN" altLang="en-US"/>
              <a:t>的执行。</a:t>
            </a:r>
            <a:endParaRPr lang="zh-CN" altLang="en-US"/>
          </a:p>
          <a:p>
            <a:pPr lvl="1"/>
            <a:r>
              <a:rPr lang="zh-CN" altLang="en-US"/>
              <a:t>HyperQ通过强制不同</a:t>
            </a:r>
            <a:r>
              <a:rPr lang="en-US" altLang="zh-CN"/>
              <a:t>QVM</a:t>
            </a:r>
            <a:r>
              <a:rPr lang="zh-CN" altLang="en-US"/>
              <a:t>的qubit不直接相互连接来隔离</a:t>
            </a:r>
            <a:r>
              <a:rPr lang="en-US" altLang="zh-CN"/>
              <a:t>QVM</a:t>
            </a:r>
            <a:r>
              <a:rPr lang="zh-CN" altLang="en-US"/>
              <a:t>。</a:t>
            </a:r>
            <a:endParaRPr lang="zh-CN" altLang="en-US"/>
          </a:p>
        </p:txBody>
      </p:sp>
      <p:pic>
        <p:nvPicPr>
          <p:cNvPr id="4" name="图片 3"/>
          <p:cNvPicPr>
            <a:picLocks noChangeAspect="1"/>
          </p:cNvPicPr>
          <p:nvPr/>
        </p:nvPicPr>
        <p:blipFill>
          <a:blip r:embed="rId1"/>
          <a:stretch>
            <a:fillRect/>
          </a:stretch>
        </p:blipFill>
        <p:spPr>
          <a:xfrm>
            <a:off x="8026400" y="1200785"/>
            <a:ext cx="3933825" cy="3152775"/>
          </a:xfrm>
          <a:prstGeom prst="rect">
            <a:avLst/>
          </a:prstGeom>
        </p:spPr>
      </p:pic>
      <p:pic>
        <p:nvPicPr>
          <p:cNvPr id="5" name="图片 4"/>
          <p:cNvPicPr>
            <a:picLocks noChangeAspect="1"/>
          </p:cNvPicPr>
          <p:nvPr/>
        </p:nvPicPr>
        <p:blipFill>
          <a:blip r:embed="rId2"/>
          <a:stretch>
            <a:fillRect/>
          </a:stretch>
        </p:blipFill>
        <p:spPr>
          <a:xfrm>
            <a:off x="6303010" y="1306830"/>
            <a:ext cx="1514475" cy="1419225"/>
          </a:xfrm>
          <a:prstGeom prst="rect">
            <a:avLst/>
          </a:prstGeom>
          <a:ln>
            <a:solidFill>
              <a:srgbClr val="FF0000"/>
            </a:solidFill>
          </a:ln>
        </p:spPr>
      </p:pic>
      <p:cxnSp>
        <p:nvCxnSpPr>
          <p:cNvPr id="6" name="直接连接符 5"/>
          <p:cNvCxnSpPr/>
          <p:nvPr/>
        </p:nvCxnSpPr>
        <p:spPr>
          <a:xfrm>
            <a:off x="7829550" y="1316355"/>
            <a:ext cx="1090295" cy="74930"/>
          </a:xfrm>
          <a:prstGeom prst="line">
            <a:avLst/>
          </a:prstGeom>
          <a:ln>
            <a:solidFill>
              <a:srgbClr val="FF0000"/>
            </a:solidFill>
          </a:ln>
        </p:spPr>
        <p:style>
          <a:lnRef idx="2">
            <a:schemeClr val="accent1"/>
          </a:lnRef>
          <a:fillRef idx="0">
            <a:srgbClr val="FFFFFF"/>
          </a:fillRef>
          <a:effectRef idx="0">
            <a:srgbClr val="FFFFFF"/>
          </a:effectRef>
          <a:fontRef idx="minor">
            <a:schemeClr val="tx1"/>
          </a:fontRef>
        </p:style>
      </p:cxnSp>
      <p:cxnSp>
        <p:nvCxnSpPr>
          <p:cNvPr id="7" name="直接连接符 6"/>
          <p:cNvCxnSpPr/>
          <p:nvPr/>
        </p:nvCxnSpPr>
        <p:spPr>
          <a:xfrm flipV="1">
            <a:off x="7807960" y="2032000"/>
            <a:ext cx="1101725" cy="715645"/>
          </a:xfrm>
          <a:prstGeom prst="line">
            <a:avLst/>
          </a:prstGeom>
          <a:ln>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QVM </a:t>
            </a:r>
            <a:r>
              <a:rPr lang="en-US" altLang="zh-CN"/>
              <a:t>interface</a:t>
            </a:r>
            <a:endParaRPr lang="en-US" altLang="zh-CN"/>
          </a:p>
        </p:txBody>
      </p:sp>
      <p:sp>
        <p:nvSpPr>
          <p:cNvPr id="3" name="内容占位符 2"/>
          <p:cNvSpPr>
            <a:spLocks noGrp="1"/>
          </p:cNvSpPr>
          <p:nvPr>
            <p:ph idx="1"/>
          </p:nvPr>
        </p:nvSpPr>
        <p:spPr>
          <a:xfrm>
            <a:off x="285115" y="890905"/>
            <a:ext cx="6005830" cy="5367655"/>
          </a:xfrm>
        </p:spPr>
        <p:txBody>
          <a:bodyPr>
            <a:normAutofit lnSpcReduction="10000"/>
          </a:bodyPr>
          <a:p>
            <a:pPr fontAlgn="auto">
              <a:lnSpc>
                <a:spcPct val="130000"/>
              </a:lnSpc>
            </a:pPr>
            <a:r>
              <a:rPr lang="zh-CN" altLang="en-US"/>
              <a:t>扩展</a:t>
            </a:r>
            <a:r>
              <a:rPr lang="en-US" altLang="zh-CN"/>
              <a:t>QVM</a:t>
            </a:r>
            <a:endParaRPr lang="zh-CN" altLang="en-US"/>
          </a:p>
          <a:p>
            <a:pPr lvl="1" fontAlgn="auto">
              <a:lnSpc>
                <a:spcPct val="130000"/>
              </a:lnSpc>
            </a:pPr>
            <a:r>
              <a:rPr lang="zh-CN" altLang="en-US"/>
              <a:t>HyperQ提供不同尺寸的</a:t>
            </a:r>
            <a:r>
              <a:rPr lang="en-US" altLang="zh-CN"/>
              <a:t>QVM</a:t>
            </a:r>
            <a:r>
              <a:rPr lang="zh-CN" altLang="en-US"/>
              <a:t>，以便根据计算需求弹性分配量子计算资源。</a:t>
            </a:r>
            <a:endParaRPr lang="zh-CN" altLang="en-US"/>
          </a:p>
          <a:p>
            <a:pPr lvl="1" fontAlgn="auto">
              <a:lnSpc>
                <a:spcPct val="130000"/>
              </a:lnSpc>
            </a:pPr>
            <a:r>
              <a:rPr lang="zh-CN" altLang="en-US"/>
              <a:t>扩展</a:t>
            </a:r>
            <a:r>
              <a:rPr lang="en-US" altLang="zh-CN"/>
              <a:t>QVM</a:t>
            </a:r>
            <a:r>
              <a:rPr lang="zh-CN" altLang="en-US"/>
              <a:t>基于基本</a:t>
            </a:r>
            <a:r>
              <a:rPr lang="en-US" altLang="zh-CN"/>
              <a:t>QVM</a:t>
            </a:r>
            <a:r>
              <a:rPr lang="zh-CN" altLang="en-US"/>
              <a:t>构建的更大尺寸的</a:t>
            </a:r>
            <a:r>
              <a:rPr lang="en-US" altLang="zh-CN"/>
              <a:t>QVM</a:t>
            </a:r>
            <a:r>
              <a:rPr lang="zh-CN" altLang="en-US"/>
              <a:t>。扩展</a:t>
            </a:r>
            <a:r>
              <a:rPr lang="en-US" altLang="zh-CN"/>
              <a:t>QVM</a:t>
            </a:r>
            <a:r>
              <a:rPr lang="zh-CN" altLang="en-US"/>
              <a:t>是基本</a:t>
            </a:r>
            <a:r>
              <a:rPr lang="en-US" altLang="zh-CN"/>
              <a:t>QVM</a:t>
            </a:r>
            <a:r>
              <a:rPr lang="zh-CN" altLang="en-US"/>
              <a:t>的倍数（例如1×2、2×2等）。</a:t>
            </a:r>
            <a:endParaRPr lang="zh-CN" altLang="en-US"/>
          </a:p>
          <a:p>
            <a:pPr lvl="1" fontAlgn="auto">
              <a:lnSpc>
                <a:spcPct val="130000"/>
              </a:lnSpc>
            </a:pPr>
            <a:r>
              <a:rPr lang="en-US" altLang="zh-CN"/>
              <a:t>e.g. </a:t>
            </a:r>
            <a:r>
              <a:rPr lang="zh-CN" altLang="en-US"/>
              <a:t>在IBM Eagle上，一个1×2 </a:t>
            </a:r>
            <a:r>
              <a:rPr lang="en-US" altLang="zh-CN"/>
              <a:t>QVM</a:t>
            </a:r>
            <a:r>
              <a:rPr lang="zh-CN" altLang="en-US"/>
              <a:t>有16个qubit，结构是两个7-qubit I形水平连接，中间用2个额外的连接qubit链接起来。</a:t>
            </a:r>
            <a:endParaRPr lang="zh-CN" altLang="en-US"/>
          </a:p>
        </p:txBody>
      </p:sp>
      <p:pic>
        <p:nvPicPr>
          <p:cNvPr id="8" name="图片 7"/>
          <p:cNvPicPr>
            <a:picLocks noChangeAspect="1"/>
          </p:cNvPicPr>
          <p:nvPr/>
        </p:nvPicPr>
        <p:blipFill>
          <a:blip r:embed="rId1"/>
          <a:stretch>
            <a:fillRect/>
          </a:stretch>
        </p:blipFill>
        <p:spPr>
          <a:xfrm>
            <a:off x="6290945" y="1151255"/>
            <a:ext cx="5486400" cy="24193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QVM </a:t>
            </a:r>
            <a:r>
              <a:rPr lang="en-US" altLang="zh-CN"/>
              <a:t>interface</a:t>
            </a:r>
            <a:endParaRPr lang="en-US" altLang="zh-CN"/>
          </a:p>
        </p:txBody>
      </p:sp>
      <p:sp>
        <p:nvSpPr>
          <p:cNvPr id="3" name="内容占位符 2"/>
          <p:cNvSpPr>
            <a:spLocks noGrp="1"/>
          </p:cNvSpPr>
          <p:nvPr>
            <p:ph idx="1"/>
          </p:nvPr>
        </p:nvSpPr>
        <p:spPr>
          <a:xfrm>
            <a:off x="285115" y="890905"/>
            <a:ext cx="6005830" cy="5367655"/>
          </a:xfrm>
        </p:spPr>
        <p:txBody>
          <a:bodyPr>
            <a:normAutofit lnSpcReduction="10000"/>
          </a:bodyPr>
          <a:p>
            <a:pPr fontAlgn="auto">
              <a:lnSpc>
                <a:spcPct val="130000"/>
              </a:lnSpc>
            </a:pPr>
            <a:r>
              <a:rPr lang="zh-CN" altLang="en-US"/>
              <a:t>扩展</a:t>
            </a:r>
            <a:r>
              <a:rPr lang="en-US" altLang="zh-CN"/>
              <a:t>QVM</a:t>
            </a:r>
            <a:endParaRPr lang="zh-CN" altLang="en-US"/>
          </a:p>
          <a:p>
            <a:pPr lvl="1" fontAlgn="auto">
              <a:lnSpc>
                <a:spcPct val="130000"/>
              </a:lnSpc>
            </a:pPr>
            <a:r>
              <a:rPr lang="zh-CN" altLang="en-US"/>
              <a:t>选择连接的两个原则</a:t>
            </a:r>
            <a:endParaRPr lang="zh-CN" altLang="en-US"/>
          </a:p>
          <a:p>
            <a:pPr lvl="2" fontAlgn="auto">
              <a:lnSpc>
                <a:spcPct val="130000"/>
              </a:lnSpc>
            </a:pPr>
            <a:r>
              <a:rPr lang="zh-CN" altLang="en-US"/>
              <a:t>保持相同形状，便于分配</a:t>
            </a:r>
            <a:endParaRPr lang="zh-CN" altLang="en-US"/>
          </a:p>
          <a:p>
            <a:pPr lvl="3" fontAlgn="auto">
              <a:lnSpc>
                <a:spcPct val="130000"/>
              </a:lnSpc>
            </a:pPr>
            <a:r>
              <a:rPr lang="zh-CN" altLang="en-US"/>
              <a:t>不一定90度旋转对称，分别定义了水平连接和垂直连接</a:t>
            </a:r>
            <a:endParaRPr lang="zh-CN" altLang="en-US"/>
          </a:p>
          <a:p>
            <a:pPr lvl="2" fontAlgn="auto">
              <a:lnSpc>
                <a:spcPct val="130000"/>
              </a:lnSpc>
            </a:pPr>
            <a:r>
              <a:rPr lang="zh-CN" altLang="en-US"/>
              <a:t>避免与其他</a:t>
            </a:r>
            <a:r>
              <a:rPr lang="en-US" altLang="zh-CN"/>
              <a:t>QVM</a:t>
            </a:r>
            <a:r>
              <a:rPr lang="zh-CN" altLang="en-US"/>
              <a:t>的连接冲突</a:t>
            </a:r>
            <a:endParaRPr lang="zh-CN" altLang="en-US"/>
          </a:p>
          <a:p>
            <a:pPr lvl="3" fontAlgn="auto">
              <a:lnSpc>
                <a:spcPct val="130000"/>
              </a:lnSpc>
            </a:pPr>
            <a:r>
              <a:rPr lang="zh-CN" altLang="en-US"/>
              <a:t>扩展</a:t>
            </a:r>
            <a:r>
              <a:rPr lang="en-US" altLang="zh-CN"/>
              <a:t>QVM</a:t>
            </a:r>
            <a:r>
              <a:rPr lang="zh-CN" altLang="en-US"/>
              <a:t>的内部连接不能干扰其他</a:t>
            </a:r>
            <a:r>
              <a:rPr lang="en-US" altLang="zh-CN"/>
              <a:t>QVM</a:t>
            </a:r>
            <a:r>
              <a:rPr lang="zh-CN" altLang="en-US"/>
              <a:t>的连接。如果移除一个扩展</a:t>
            </a:r>
            <a:r>
              <a:rPr lang="en-US" altLang="zh-CN"/>
              <a:t>QVM</a:t>
            </a:r>
            <a:r>
              <a:rPr lang="zh-CN" altLang="en-US"/>
              <a:t>，剩余的网格区域仍需保持连通性。</a:t>
            </a:r>
            <a:endParaRPr lang="zh-CN" altLang="en-US"/>
          </a:p>
          <a:p>
            <a:pPr lvl="1" fontAlgn="auto">
              <a:lnSpc>
                <a:spcPct val="130000"/>
              </a:lnSpc>
            </a:pPr>
            <a:r>
              <a:rPr lang="zh-CN" altLang="en-US"/>
              <a:t>分数倍扩展</a:t>
            </a:r>
            <a:endParaRPr lang="zh-CN" altLang="en-US"/>
          </a:p>
          <a:p>
            <a:pPr lvl="2" fontAlgn="auto">
              <a:lnSpc>
                <a:spcPct val="130000"/>
              </a:lnSpc>
            </a:pPr>
            <a:r>
              <a:rPr lang="zh-CN" altLang="en-US"/>
              <a:t>分数</a:t>
            </a:r>
            <a:r>
              <a:rPr lang="en-US" altLang="zh-CN"/>
              <a:t>QVM</a:t>
            </a:r>
            <a:r>
              <a:rPr lang="zh-CN" altLang="en-US"/>
              <a:t>适合小规模程序，让一个基本</a:t>
            </a:r>
            <a:r>
              <a:rPr lang="en-US" altLang="zh-CN"/>
              <a:t>QVM</a:t>
            </a:r>
            <a:r>
              <a:rPr lang="zh-CN" altLang="en-US"/>
              <a:t>区域同时运行多个小任务。</a:t>
            </a:r>
            <a:endParaRPr lang="zh-CN" altLang="en-US"/>
          </a:p>
        </p:txBody>
      </p:sp>
      <p:pic>
        <p:nvPicPr>
          <p:cNvPr id="8" name="图片 7"/>
          <p:cNvPicPr>
            <a:picLocks noChangeAspect="1"/>
          </p:cNvPicPr>
          <p:nvPr/>
        </p:nvPicPr>
        <p:blipFill>
          <a:blip r:embed="rId1"/>
          <a:stretch>
            <a:fillRect/>
          </a:stretch>
        </p:blipFill>
        <p:spPr>
          <a:xfrm>
            <a:off x="6290945" y="1151255"/>
            <a:ext cx="5486400" cy="2419350"/>
          </a:xfrm>
          <a:prstGeom prst="rect">
            <a:avLst/>
          </a:prstGeom>
        </p:spPr>
      </p:pic>
      <p:pic>
        <p:nvPicPr>
          <p:cNvPr id="5" name="图片 4"/>
          <p:cNvPicPr>
            <a:picLocks noChangeAspect="1"/>
          </p:cNvPicPr>
          <p:nvPr/>
        </p:nvPicPr>
        <p:blipFill>
          <a:blip r:embed="rId2"/>
          <a:stretch>
            <a:fillRect/>
          </a:stretch>
        </p:blipFill>
        <p:spPr>
          <a:xfrm>
            <a:off x="6164580" y="4374515"/>
            <a:ext cx="1514475" cy="1419225"/>
          </a:xfrm>
          <a:prstGeom prst="rect">
            <a:avLst/>
          </a:prstGeom>
          <a:ln>
            <a:noFill/>
          </a:ln>
        </p:spPr>
      </p:pic>
      <p:sp>
        <p:nvSpPr>
          <p:cNvPr id="4" name="矩形 3"/>
          <p:cNvSpPr/>
          <p:nvPr/>
        </p:nvSpPr>
        <p:spPr>
          <a:xfrm>
            <a:off x="6229350" y="4319905"/>
            <a:ext cx="1334770" cy="448310"/>
          </a:xfrm>
          <a:prstGeom prst="rect">
            <a:avLst/>
          </a:prstGeom>
          <a:ln>
            <a:solidFill>
              <a:srgbClr val="FF0000"/>
            </a:solidFill>
          </a:ln>
        </p:spPr>
        <p:txBody>
          <a:bodyPr wrap="square">
            <a:spAutoFit/>
          </a:bodyPr>
          <a:p>
            <a:endParaRPr lang="zh-CN" altLang="en-US" dirty="0" smtClean="0">
              <a:latin typeface="微软雅黑" charset="-122"/>
              <a:ea typeface="微软雅黑" charset="-122"/>
            </a:endParaRPr>
          </a:p>
        </p:txBody>
      </p:sp>
      <p:sp>
        <p:nvSpPr>
          <p:cNvPr id="6" name="矩形 5"/>
          <p:cNvSpPr/>
          <p:nvPr/>
        </p:nvSpPr>
        <p:spPr>
          <a:xfrm>
            <a:off x="6229350" y="5280025"/>
            <a:ext cx="1334770" cy="448310"/>
          </a:xfrm>
          <a:prstGeom prst="rect">
            <a:avLst/>
          </a:prstGeom>
          <a:ln>
            <a:solidFill>
              <a:srgbClr val="FF0000"/>
            </a:solidFill>
          </a:ln>
        </p:spPr>
        <p:txBody>
          <a:bodyPr wrap="square">
            <a:spAutoFit/>
          </a:bodyPr>
          <a:p>
            <a:endParaRPr lang="zh-CN" altLang="en-US" dirty="0" smtClean="0">
              <a:latin typeface="微软雅黑" charset="-122"/>
              <a:ea typeface="微软雅黑" charset="-122"/>
            </a:endParaRPr>
          </a:p>
        </p:txBody>
      </p:sp>
      <p:pic>
        <p:nvPicPr>
          <p:cNvPr id="7" name="图片 6"/>
          <p:cNvPicPr>
            <a:picLocks noChangeAspect="1"/>
          </p:cNvPicPr>
          <p:nvPr/>
        </p:nvPicPr>
        <p:blipFill>
          <a:blip r:embed="rId3"/>
          <a:stretch>
            <a:fillRect/>
          </a:stretch>
        </p:blipFill>
        <p:spPr>
          <a:xfrm>
            <a:off x="7884160" y="4374515"/>
            <a:ext cx="4124325" cy="1247775"/>
          </a:xfrm>
          <a:prstGeom prst="rect">
            <a:avLst/>
          </a:prstGeom>
        </p:spPr>
      </p:pic>
      <p:sp>
        <p:nvSpPr>
          <p:cNvPr id="9" name="文本框 8"/>
          <p:cNvSpPr txBox="1"/>
          <p:nvPr/>
        </p:nvSpPr>
        <p:spPr>
          <a:xfrm>
            <a:off x="8128000" y="5728335"/>
            <a:ext cx="3879850" cy="645160"/>
          </a:xfrm>
          <a:prstGeom prst="rect">
            <a:avLst/>
          </a:prstGeom>
          <a:noFill/>
        </p:spPr>
        <p:txBody>
          <a:bodyPr wrap="square" rtlCol="0">
            <a:spAutoFit/>
          </a:bodyPr>
          <a:p>
            <a:r>
              <a:rPr lang="zh-CN" altLang="en-US" dirty="0">
                <a:latin typeface="微软雅黑" charset="-122"/>
                <a:ea typeface="微软雅黑" charset="-122"/>
              </a:rPr>
              <a:t>负数编号表示连接qubit，正数编号表示基本单元中的qubit</a:t>
            </a:r>
            <a:endParaRPr lang="zh-CN" altLang="en-US" dirty="0">
              <a:latin typeface="微软雅黑" charset="-122"/>
              <a:ea typeface="微软雅黑" charset="-122"/>
            </a:endParaRPr>
          </a:p>
        </p:txBody>
      </p:sp>
      <p:sp>
        <p:nvSpPr>
          <p:cNvPr id="10" name="矩形 9"/>
          <p:cNvSpPr/>
          <p:nvPr/>
        </p:nvSpPr>
        <p:spPr>
          <a:xfrm>
            <a:off x="8803640" y="4392295"/>
            <a:ext cx="320675" cy="939800"/>
          </a:xfrm>
          <a:prstGeom prst="rect">
            <a:avLst/>
          </a:prstGeom>
          <a:ln>
            <a:solidFill>
              <a:srgbClr val="FF0000"/>
            </a:solidFill>
          </a:ln>
        </p:spPr>
        <p:txBody>
          <a:bodyPr wrap="square">
            <a:spAutoFit/>
          </a:bodyPr>
          <a:p>
            <a:endParaRPr lang="zh-CN" altLang="en-US" dirty="0" smtClean="0">
              <a:latin typeface="微软雅黑" charset="-122"/>
              <a:ea typeface="微软雅黑" charset="-122"/>
            </a:endParaRPr>
          </a:p>
        </p:txBody>
      </p:sp>
      <p:sp>
        <p:nvSpPr>
          <p:cNvPr id="11" name="矩形 10"/>
          <p:cNvSpPr/>
          <p:nvPr/>
        </p:nvSpPr>
        <p:spPr>
          <a:xfrm>
            <a:off x="10692765" y="4374515"/>
            <a:ext cx="320675" cy="939800"/>
          </a:xfrm>
          <a:prstGeom prst="rect">
            <a:avLst/>
          </a:prstGeom>
          <a:ln>
            <a:solidFill>
              <a:srgbClr val="FF0000"/>
            </a:solidFill>
          </a:ln>
        </p:spPr>
        <p:txBody>
          <a:bodyPr wrap="square">
            <a:spAutoFit/>
          </a:bodyPr>
          <a:p>
            <a:endParaRPr lang="zh-CN" altLang="en-US" dirty="0" smtClean="0">
              <a:latin typeface="微软雅黑" charset="-122"/>
              <a:ea typeface="微软雅黑" charset="-122"/>
            </a:endParaRPr>
          </a:p>
        </p:txBody>
      </p:sp>
      <p:cxnSp>
        <p:nvCxnSpPr>
          <p:cNvPr id="12" name="直接箭头连接符 11"/>
          <p:cNvCxnSpPr/>
          <p:nvPr/>
        </p:nvCxnSpPr>
        <p:spPr>
          <a:xfrm>
            <a:off x="7543800" y="3217545"/>
            <a:ext cx="1206500" cy="1142365"/>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13" name="直接箭头连接符 12"/>
          <p:cNvCxnSpPr/>
          <p:nvPr/>
        </p:nvCxnSpPr>
        <p:spPr>
          <a:xfrm>
            <a:off x="9550400" y="2853690"/>
            <a:ext cx="1196975" cy="1452880"/>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QVM </a:t>
            </a:r>
            <a:r>
              <a:rPr lang="en-US" altLang="zh-CN"/>
              <a:t>interface</a:t>
            </a:r>
            <a:endParaRPr lang="en-US" altLang="zh-CN"/>
          </a:p>
        </p:txBody>
      </p:sp>
      <p:sp>
        <p:nvSpPr>
          <p:cNvPr id="3" name="内容占位符 2"/>
          <p:cNvSpPr>
            <a:spLocks noGrp="1"/>
          </p:cNvSpPr>
          <p:nvPr>
            <p:ph idx="1"/>
          </p:nvPr>
        </p:nvSpPr>
        <p:spPr>
          <a:xfrm>
            <a:off x="285115" y="890905"/>
            <a:ext cx="6005830" cy="5367655"/>
          </a:xfrm>
        </p:spPr>
        <p:txBody>
          <a:bodyPr>
            <a:noAutofit/>
          </a:bodyPr>
          <a:p>
            <a:pPr fontAlgn="auto">
              <a:lnSpc>
                <a:spcPct val="130000"/>
              </a:lnSpc>
            </a:pPr>
            <a:r>
              <a:rPr lang="zh-CN" altLang="en-US" sz="1900"/>
              <a:t>自适应</a:t>
            </a:r>
            <a:r>
              <a:rPr lang="en-US" altLang="zh-CN" sz="1900"/>
              <a:t>QVM</a:t>
            </a:r>
            <a:r>
              <a:rPr lang="zh-CN" altLang="en-US" sz="1900"/>
              <a:t>尺寸选择</a:t>
            </a:r>
            <a:endParaRPr lang="zh-CN" altLang="en-US" sz="1900"/>
          </a:p>
          <a:p>
            <a:pPr lvl="1" fontAlgn="auto">
              <a:lnSpc>
                <a:spcPct val="130000"/>
              </a:lnSpc>
            </a:pPr>
            <a:r>
              <a:rPr lang="zh-CN" altLang="en-US" sz="1900"/>
              <a:t>HyperQ不再手动选择</a:t>
            </a:r>
            <a:r>
              <a:rPr lang="en-US" altLang="zh-CN" sz="1900"/>
              <a:t>QVM</a:t>
            </a:r>
            <a:r>
              <a:rPr lang="zh-CN" altLang="en-US" sz="1900"/>
              <a:t>的大小，而是自动调整</a:t>
            </a:r>
            <a:r>
              <a:rPr lang="en-US" altLang="zh-CN" sz="1900"/>
              <a:t>QVM</a:t>
            </a:r>
            <a:r>
              <a:rPr lang="zh-CN" altLang="en-US" sz="1900"/>
              <a:t>尺寸以适应它将运行的量子程序的需求</a:t>
            </a:r>
            <a:endParaRPr lang="zh-CN" altLang="en-US" sz="1900"/>
          </a:p>
          <a:p>
            <a:pPr lvl="1" fontAlgn="auto">
              <a:lnSpc>
                <a:spcPct val="130000"/>
              </a:lnSpc>
            </a:pPr>
            <a:r>
              <a:rPr lang="zh-CN" altLang="en-US" sz="1900"/>
              <a:t>对于给定的</a:t>
            </a:r>
            <a:r>
              <a:rPr lang="en-US" altLang="zh-CN" sz="1900"/>
              <a:t>QVM</a:t>
            </a:r>
            <a:r>
              <a:rPr lang="zh-CN" altLang="en-US" sz="1900"/>
              <a:t>尺寸，可能会出现多种形状。</a:t>
            </a:r>
            <a:endParaRPr lang="zh-CN" altLang="en-US" sz="1900"/>
          </a:p>
          <a:p>
            <a:pPr lvl="2" fontAlgn="auto">
              <a:lnSpc>
                <a:spcPct val="130000"/>
              </a:lnSpc>
            </a:pPr>
            <a:r>
              <a:rPr lang="zh-CN" altLang="en-US" sz="1900"/>
              <a:t>HyperQ旨在选择使用最小基本区域数和最佳连接性的形状。</a:t>
            </a:r>
            <a:endParaRPr lang="zh-CN" altLang="en-US" sz="1900"/>
          </a:p>
          <a:p>
            <a:pPr lvl="2" fontAlgn="auto">
              <a:lnSpc>
                <a:spcPct val="130000"/>
              </a:lnSpc>
            </a:pPr>
            <a:r>
              <a:rPr lang="zh-CN" altLang="en-US" sz="1900"/>
              <a:t>默认情况下，HyperQ迭代所有可能的(m, n)组合，并选择能够满足所需qubit数且m×n最小的组合。当多个配置具有相同的m×n时，HyperQ选择|m−n|最小的组合。</a:t>
            </a:r>
            <a:endParaRPr lang="zh-CN" altLang="en-US" sz="1900"/>
          </a:p>
          <a:p>
            <a:pPr lvl="2" fontAlgn="auto">
              <a:lnSpc>
                <a:spcPct val="130000"/>
              </a:lnSpc>
            </a:pPr>
            <a:r>
              <a:rPr lang="zh-CN" altLang="en-US" sz="1900"/>
              <a:t>在调度步骤中，HyperQ可以根据系统的实时流量自适应选择最佳</a:t>
            </a:r>
            <a:r>
              <a:rPr lang="en-US" altLang="zh-CN" sz="1900"/>
              <a:t>QVM</a:t>
            </a:r>
            <a:r>
              <a:rPr lang="zh-CN" altLang="en-US" sz="1900"/>
              <a:t>形状。</a:t>
            </a:r>
            <a:endParaRPr lang="zh-CN" altLang="en-US" sz="1900"/>
          </a:p>
        </p:txBody>
      </p:sp>
      <p:pic>
        <p:nvPicPr>
          <p:cNvPr id="6" name="图片 5"/>
          <p:cNvPicPr>
            <a:picLocks noChangeAspect="1"/>
          </p:cNvPicPr>
          <p:nvPr/>
        </p:nvPicPr>
        <p:blipFill>
          <a:blip r:embed="rId1"/>
          <a:srcRect b="46004"/>
          <a:stretch>
            <a:fillRect/>
          </a:stretch>
        </p:blipFill>
        <p:spPr>
          <a:xfrm>
            <a:off x="6567805" y="1212850"/>
            <a:ext cx="5132070" cy="3349625"/>
          </a:xfrm>
          <a:prstGeom prst="rect">
            <a:avLst/>
          </a:prstGeom>
        </p:spPr>
      </p:pic>
      <p:sp>
        <p:nvSpPr>
          <p:cNvPr id="4" name="矩形 3"/>
          <p:cNvSpPr/>
          <p:nvPr/>
        </p:nvSpPr>
        <p:spPr>
          <a:xfrm>
            <a:off x="8087360" y="1295400"/>
            <a:ext cx="2733675" cy="758190"/>
          </a:xfrm>
          <a:prstGeom prst="rect">
            <a:avLst/>
          </a:prstGeom>
          <a:ln>
            <a:solidFill>
              <a:srgbClr val="FF0000"/>
            </a:solidFill>
          </a:ln>
        </p:spPr>
        <p:txBody>
          <a:bodyPr wrap="square">
            <a:spAutoFit/>
          </a:bodyPr>
          <a:p>
            <a:endParaRPr lang="zh-CN" altLang="en-US" dirty="0" smtClean="0">
              <a:latin typeface="微软雅黑" charset="-122"/>
              <a:ea typeface="微软雅黑" charset="-122"/>
            </a:endParaRPr>
          </a:p>
        </p:txBody>
      </p:sp>
      <p:sp>
        <p:nvSpPr>
          <p:cNvPr id="5" name="矩形 4"/>
          <p:cNvSpPr/>
          <p:nvPr/>
        </p:nvSpPr>
        <p:spPr>
          <a:xfrm>
            <a:off x="7873365" y="1295400"/>
            <a:ext cx="972185" cy="2840355"/>
          </a:xfrm>
          <a:prstGeom prst="rect">
            <a:avLst/>
          </a:prstGeom>
          <a:ln>
            <a:solidFill>
              <a:srgbClr val="FF0000"/>
            </a:solidFill>
          </a:ln>
        </p:spPr>
        <p:txBody>
          <a:bodyPr wrap="square">
            <a:noAutofit/>
          </a:bodyPr>
          <a:p>
            <a:endParaRPr lang="zh-CN" altLang="en-US" dirty="0" smtClean="0">
              <a:latin typeface="微软雅黑" charset="-122"/>
              <a:ea typeface="微软雅黑"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QVM </a:t>
            </a:r>
            <a:r>
              <a:rPr lang="en-US" altLang="zh-CN"/>
              <a:t>scheduling</a:t>
            </a:r>
            <a:endParaRPr lang="en-US" altLang="zh-CN"/>
          </a:p>
        </p:txBody>
      </p:sp>
      <p:sp>
        <p:nvSpPr>
          <p:cNvPr id="3" name="内容占位符 2"/>
          <p:cNvSpPr>
            <a:spLocks noGrp="1"/>
          </p:cNvSpPr>
          <p:nvPr>
            <p:ph idx="1"/>
          </p:nvPr>
        </p:nvSpPr>
        <p:spPr>
          <a:xfrm>
            <a:off x="285115" y="890905"/>
            <a:ext cx="11334750" cy="3872230"/>
          </a:xfrm>
        </p:spPr>
        <p:txBody>
          <a:bodyPr>
            <a:noAutofit/>
          </a:bodyPr>
          <a:p>
            <a:pPr fontAlgn="auto">
              <a:lnSpc>
                <a:spcPct val="130000"/>
              </a:lnSpc>
            </a:pPr>
            <a:r>
              <a:rPr lang="zh-CN" altLang="en-US" sz="2000"/>
              <a:t>HyperQ引入了一种调度算法，其性能保证至少与当前按FIFO顺序依次运行程序的方法一样好。</a:t>
            </a:r>
            <a:endParaRPr lang="zh-CN" altLang="en-US" sz="2000"/>
          </a:p>
          <a:p>
            <a:pPr lvl="1" fontAlgn="auto">
              <a:lnSpc>
                <a:spcPct val="130000"/>
              </a:lnSpc>
            </a:pPr>
            <a:r>
              <a:rPr lang="zh-CN" altLang="en-US" sz="2000"/>
              <a:t>HyperQ调度器的想法是以FIFO顺序考虑QVM的调度，但通过空间和时间多路复用量子硬件将</a:t>
            </a:r>
            <a:r>
              <a:rPr lang="en-US" altLang="zh-CN" sz="2000"/>
              <a:t>QVM</a:t>
            </a:r>
            <a:r>
              <a:rPr lang="zh-CN" altLang="en-US" sz="2000"/>
              <a:t>分组为批次以实现同时运行。每个批次随后被发送到真实硬件进行实际执行。</a:t>
            </a:r>
            <a:endParaRPr lang="zh-CN" altLang="en-US" sz="2000"/>
          </a:p>
          <a:p>
            <a:pPr lvl="0" fontAlgn="auto">
              <a:lnSpc>
                <a:spcPct val="130000"/>
              </a:lnSpc>
            </a:pPr>
            <a:r>
              <a:rPr lang="zh-CN" altLang="en-US" sz="2000"/>
              <a:t>调度算法将这一装箱问题分为两个阶段。</a:t>
            </a:r>
            <a:endParaRPr lang="zh-CN" altLang="en-US" sz="2000"/>
          </a:p>
          <a:p>
            <a:pPr lvl="1" fontAlgn="auto">
              <a:lnSpc>
                <a:spcPct val="130000"/>
              </a:lnSpc>
            </a:pPr>
            <a:r>
              <a:rPr lang="zh-CN" altLang="en-US" sz="2000"/>
              <a:t>空间调度算法，将量子硬件资源分区为基本区域并将这些区域分配给</a:t>
            </a:r>
            <a:r>
              <a:rPr lang="en-US" altLang="zh-CN" sz="2000"/>
              <a:t>QVM</a:t>
            </a:r>
            <a:r>
              <a:rPr lang="zh-CN" altLang="en-US" sz="2000"/>
              <a:t>，以便它们可以同时运行。</a:t>
            </a:r>
            <a:endParaRPr lang="zh-CN" altLang="en-US" sz="2000"/>
          </a:p>
          <a:p>
            <a:pPr lvl="1" fontAlgn="auto">
              <a:lnSpc>
                <a:spcPct val="130000"/>
              </a:lnSpc>
            </a:pPr>
            <a:r>
              <a:rPr lang="zh-CN" altLang="en-US" sz="2000"/>
              <a:t>时间调度算法，将一些</a:t>
            </a:r>
            <a:r>
              <a:rPr lang="en-US" altLang="zh-CN" sz="2000"/>
              <a:t>QVM</a:t>
            </a:r>
            <a:r>
              <a:rPr lang="zh-CN" altLang="en-US" sz="2000"/>
              <a:t>追加到由空间调度创建的批次中，以平衡基本区域所需的执行时间。</a:t>
            </a:r>
            <a:endParaRPr lang="zh-CN" altLang="en-US" sz="2000"/>
          </a:p>
        </p:txBody>
      </p:sp>
      <p:pic>
        <p:nvPicPr>
          <p:cNvPr id="7" name="内容占位符 3"/>
          <p:cNvPicPr>
            <a:picLocks noChangeAspect="1"/>
          </p:cNvPicPr>
          <p:nvPr/>
        </p:nvPicPr>
        <p:blipFill>
          <a:blip r:embed="rId1"/>
          <a:srcRect l="35140" r="24526"/>
          <a:stretch>
            <a:fillRect/>
          </a:stretch>
        </p:blipFill>
        <p:spPr>
          <a:xfrm>
            <a:off x="4424045" y="4214495"/>
            <a:ext cx="3759835" cy="233553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QVM scheduling</a:t>
            </a:r>
            <a:endParaRPr lang="zh-CN" altLang="en-US"/>
          </a:p>
        </p:txBody>
      </p:sp>
      <p:sp>
        <p:nvSpPr>
          <p:cNvPr id="3" name="内容占位符 2"/>
          <p:cNvSpPr>
            <a:spLocks noGrp="1"/>
          </p:cNvSpPr>
          <p:nvPr>
            <p:ph idx="1"/>
          </p:nvPr>
        </p:nvSpPr>
        <p:spPr>
          <a:xfrm>
            <a:off x="285115" y="890905"/>
            <a:ext cx="6371590" cy="5367655"/>
          </a:xfrm>
        </p:spPr>
        <p:txBody>
          <a:bodyPr>
            <a:normAutofit fontScale="90000"/>
          </a:bodyPr>
          <a:p>
            <a:r>
              <a:rPr lang="zh-CN" altLang="en-US"/>
              <a:t>空间调度</a:t>
            </a:r>
            <a:endParaRPr lang="zh-CN" altLang="en-US"/>
          </a:p>
          <a:p>
            <a:pPr lvl="1"/>
            <a:r>
              <a:rPr lang="zh-CN" altLang="en-US"/>
              <a:t>调度算法从作业队列中选择一组</a:t>
            </a:r>
            <a:r>
              <a:rPr lang="en-US" altLang="zh-CN"/>
              <a:t>QVM</a:t>
            </a:r>
            <a:r>
              <a:rPr lang="zh-CN" altLang="en-US"/>
              <a:t>，并将它们分配到真实硬件上的区域。</a:t>
            </a:r>
            <a:endParaRPr lang="zh-CN" altLang="en-US"/>
          </a:p>
          <a:p>
            <a:pPr lvl="1"/>
            <a:r>
              <a:rPr lang="zh-CN" altLang="en-US"/>
              <a:t>贪</a:t>
            </a:r>
            <a:r>
              <a:rPr lang="zh-CN" altLang="en-US"/>
              <a:t>心方法</a:t>
            </a:r>
            <a:endParaRPr lang="zh-CN" altLang="en-US"/>
          </a:p>
          <a:p>
            <a:pPr lvl="2"/>
            <a:r>
              <a:rPr lang="zh-CN" altLang="en-US"/>
              <a:t>算法按到达顺序扫描</a:t>
            </a:r>
            <a:r>
              <a:rPr lang="en-US" altLang="zh-CN"/>
              <a:t>QVM</a:t>
            </a:r>
            <a:r>
              <a:rPr lang="zh-CN" altLang="en-US"/>
              <a:t>的作业队列。对于每个</a:t>
            </a:r>
            <a:r>
              <a:rPr lang="en-US" altLang="zh-CN"/>
              <a:t>QVM</a:t>
            </a:r>
            <a:r>
              <a:rPr lang="zh-CN" altLang="en-US"/>
              <a:t>，算法检查是否可以将该QVM分配到硬件上一个（或多个）未占用的区域。如果可以，则将QVM分配到这些区域并从作业队列中移除。否则，该QVM保持不变，将在下一批次中重新考虑。</a:t>
            </a:r>
            <a:endParaRPr lang="zh-CN" altLang="en-US"/>
          </a:p>
          <a:p>
            <a:pPr lvl="2"/>
            <a:r>
              <a:rPr lang="zh-CN" altLang="en-US"/>
              <a:t>如果存在多个可能的分配，算法将始终使用最顶部最左侧的分配。</a:t>
            </a:r>
            <a:endParaRPr lang="zh-CN" altLang="en-US"/>
          </a:p>
          <a:p>
            <a:pPr lvl="2"/>
            <a:r>
              <a:rPr lang="zh-CN" altLang="en-US"/>
              <a:t>如果某个量子程序有多种形状的QVM，算法将按顺序尝试它们。</a:t>
            </a:r>
            <a:endParaRPr lang="zh-CN" altLang="en-US"/>
          </a:p>
          <a:p>
            <a:pPr lvl="1"/>
            <a:r>
              <a:rPr lang="zh-CN" altLang="en-US"/>
              <a:t>所分配的区域与QVM的耦合映射形状相同。这使得可以在无需重新编译程序的情况下，将QVM及其编译后的可执行文件映射到真实机器上运行。</a:t>
            </a:r>
            <a:endParaRPr lang="zh-CN" altLang="en-US"/>
          </a:p>
        </p:txBody>
      </p:sp>
      <p:pic>
        <p:nvPicPr>
          <p:cNvPr id="4" name="图片 3"/>
          <p:cNvPicPr>
            <a:picLocks noChangeAspect="1"/>
          </p:cNvPicPr>
          <p:nvPr/>
        </p:nvPicPr>
        <p:blipFill>
          <a:blip r:embed="rId1"/>
          <a:stretch>
            <a:fillRect/>
          </a:stretch>
        </p:blipFill>
        <p:spPr>
          <a:xfrm>
            <a:off x="6804660" y="890905"/>
            <a:ext cx="4918075" cy="3548380"/>
          </a:xfrm>
          <a:prstGeom prst="rect">
            <a:avLst/>
          </a:prstGeom>
        </p:spPr>
      </p:pic>
      <p:pic>
        <p:nvPicPr>
          <p:cNvPr id="7" name="内容占位符 3"/>
          <p:cNvPicPr>
            <a:picLocks noChangeAspect="1"/>
          </p:cNvPicPr>
          <p:nvPr/>
        </p:nvPicPr>
        <p:blipFill>
          <a:blip r:embed="rId2"/>
          <a:srcRect l="35154" t="15334" r="42850" b="2828"/>
          <a:stretch>
            <a:fillRect/>
          </a:stretch>
        </p:blipFill>
        <p:spPr>
          <a:xfrm>
            <a:off x="7232650" y="4591050"/>
            <a:ext cx="2050415" cy="19113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QVM scheduling</a:t>
            </a:r>
            <a:endParaRPr lang="zh-CN" altLang="en-US"/>
          </a:p>
        </p:txBody>
      </p:sp>
      <p:sp>
        <p:nvSpPr>
          <p:cNvPr id="3" name="内容占位符 2"/>
          <p:cNvSpPr>
            <a:spLocks noGrp="1"/>
          </p:cNvSpPr>
          <p:nvPr>
            <p:ph idx="1"/>
          </p:nvPr>
        </p:nvSpPr>
        <p:spPr>
          <a:xfrm>
            <a:off x="285115" y="890905"/>
            <a:ext cx="7976235" cy="5676900"/>
          </a:xfrm>
        </p:spPr>
        <p:txBody>
          <a:bodyPr>
            <a:normAutofit lnSpcReduction="20000"/>
          </a:bodyPr>
          <a:p>
            <a:pPr fontAlgn="auto">
              <a:lnSpc>
                <a:spcPct val="130000"/>
              </a:lnSpc>
            </a:pPr>
            <a:r>
              <a:rPr lang="zh-CN" altLang="en-US"/>
              <a:t>噪声感知调度</a:t>
            </a:r>
            <a:endParaRPr lang="zh-CN" altLang="en-US"/>
          </a:p>
          <a:p>
            <a:pPr lvl="1" fontAlgn="auto">
              <a:lnSpc>
                <a:spcPct val="130000"/>
              </a:lnSpc>
            </a:pPr>
            <a:r>
              <a:rPr lang="zh-CN" altLang="en-US"/>
              <a:t>利用最新的机器噪声信息并提高程序执行的保真度</a:t>
            </a:r>
            <a:endParaRPr lang="zh-CN" altLang="en-US"/>
          </a:p>
          <a:p>
            <a:pPr lvl="1" fontAlgn="auto">
              <a:lnSpc>
                <a:spcPct val="130000"/>
              </a:lnSpc>
            </a:pPr>
            <a:r>
              <a:rPr lang="zh-CN" altLang="en-US"/>
              <a:t>每个qubit对的噪声校准数据每天更新一次。HyperQ聚合这些数据来计算每个基本QVM区域的平均噪声水平。然后按噪声质量对这些区域进行排名，并将最差的n个指定为“低质量”。通过在调度期间避免这些低质量区域，HyperQ可以提高量子程序结果的保真度。</a:t>
            </a:r>
            <a:endParaRPr lang="zh-CN" altLang="en-US"/>
          </a:p>
          <a:p>
            <a:pPr lvl="1" fontAlgn="auto">
              <a:lnSpc>
                <a:spcPct val="130000"/>
              </a:lnSpc>
            </a:pPr>
            <a:r>
              <a:rPr lang="zh-CN" altLang="en-US"/>
              <a:t>参数n是可调的，允许系统在吞吐量和保真度之间进行平衡</a:t>
            </a:r>
            <a:endParaRPr lang="zh-CN" altLang="en-US"/>
          </a:p>
          <a:p>
            <a:pPr lvl="1" fontAlgn="auto">
              <a:lnSpc>
                <a:spcPct val="130000"/>
              </a:lnSpc>
            </a:pPr>
            <a:r>
              <a:rPr lang="zh-CN" altLang="en-US"/>
              <a:t>实验显示，排除三个最低质量的区域在维持良好性能的同时带来了可测量的保真度改进。</a:t>
            </a:r>
            <a:endParaRPr lang="zh-CN" altLang="en-US"/>
          </a:p>
          <a:p>
            <a:endParaRPr lang="zh-CN" altLang="en-US"/>
          </a:p>
        </p:txBody>
      </p:sp>
      <p:pic>
        <p:nvPicPr>
          <p:cNvPr id="4" name="图片 3"/>
          <p:cNvPicPr>
            <a:picLocks noChangeAspect="1"/>
          </p:cNvPicPr>
          <p:nvPr/>
        </p:nvPicPr>
        <p:blipFill>
          <a:blip r:embed="rId1"/>
          <a:stretch>
            <a:fillRect/>
          </a:stretch>
        </p:blipFill>
        <p:spPr>
          <a:xfrm>
            <a:off x="8176260" y="1200785"/>
            <a:ext cx="3933825" cy="315277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QVM scheduling</a:t>
            </a:r>
            <a:endParaRPr lang="zh-CN" altLang="en-US"/>
          </a:p>
        </p:txBody>
      </p:sp>
      <p:sp>
        <p:nvSpPr>
          <p:cNvPr id="3" name="内容占位符 2"/>
          <p:cNvSpPr>
            <a:spLocks noGrp="1"/>
          </p:cNvSpPr>
          <p:nvPr>
            <p:ph idx="1"/>
          </p:nvPr>
        </p:nvSpPr>
        <p:spPr>
          <a:xfrm>
            <a:off x="285115" y="890905"/>
            <a:ext cx="7976235" cy="5676900"/>
          </a:xfrm>
        </p:spPr>
        <p:txBody>
          <a:bodyPr>
            <a:normAutofit lnSpcReduction="20000"/>
          </a:bodyPr>
          <a:p>
            <a:pPr fontAlgn="auto">
              <a:lnSpc>
                <a:spcPct val="130000"/>
              </a:lnSpc>
            </a:pPr>
            <a:r>
              <a:rPr lang="zh-CN" altLang="en-US"/>
              <a:t>噪声感知调度</a:t>
            </a:r>
            <a:endParaRPr lang="zh-CN" altLang="en-US"/>
          </a:p>
          <a:p>
            <a:pPr lvl="1" fontAlgn="auto">
              <a:lnSpc>
                <a:spcPct val="130000"/>
              </a:lnSpc>
            </a:pPr>
            <a:r>
              <a:rPr lang="zh-CN" altLang="en-US"/>
              <a:t>利用最新的机器噪声信息并提高程序执行的保真度</a:t>
            </a:r>
            <a:endParaRPr lang="zh-CN" altLang="en-US"/>
          </a:p>
          <a:p>
            <a:pPr lvl="1" fontAlgn="auto">
              <a:lnSpc>
                <a:spcPct val="130000"/>
              </a:lnSpc>
            </a:pPr>
            <a:r>
              <a:rPr lang="zh-CN" altLang="en-US"/>
              <a:t>每个qubit对的噪声校准数据每天更新一次。HyperQ聚合这些数据来计算每个基本QVM区域的平均噪声水平。然后按噪声质量对这些区域进行排名，并将最差的n个指定为“低质量”。通过在调度期间避免这些低质量区域，HyperQ可以提高量子程序结果的保真度。</a:t>
            </a:r>
            <a:endParaRPr lang="zh-CN" altLang="en-US"/>
          </a:p>
          <a:p>
            <a:pPr lvl="1" fontAlgn="auto">
              <a:lnSpc>
                <a:spcPct val="130000"/>
              </a:lnSpc>
            </a:pPr>
            <a:r>
              <a:rPr lang="zh-CN" altLang="en-US"/>
              <a:t>参数n是可调的，允许系统在吞吐量和保真度之间进行平衡</a:t>
            </a:r>
            <a:endParaRPr lang="zh-CN" altLang="en-US"/>
          </a:p>
          <a:p>
            <a:pPr lvl="1" fontAlgn="auto">
              <a:lnSpc>
                <a:spcPct val="130000"/>
              </a:lnSpc>
            </a:pPr>
            <a:r>
              <a:rPr lang="zh-CN" altLang="en-US"/>
              <a:t>实验显示，排除三个最低质量的区域在维持良好性能的同时带来了可测量的保真度改进。</a:t>
            </a:r>
            <a:endParaRPr lang="zh-CN" altLang="en-US"/>
          </a:p>
          <a:p>
            <a:endParaRPr lang="zh-CN" altLang="en-US"/>
          </a:p>
        </p:txBody>
      </p:sp>
      <p:pic>
        <p:nvPicPr>
          <p:cNvPr id="4" name="图片 3"/>
          <p:cNvPicPr>
            <a:picLocks noChangeAspect="1"/>
          </p:cNvPicPr>
          <p:nvPr/>
        </p:nvPicPr>
        <p:blipFill>
          <a:blip r:embed="rId1"/>
          <a:stretch>
            <a:fillRect/>
          </a:stretch>
        </p:blipFill>
        <p:spPr>
          <a:xfrm>
            <a:off x="8176260" y="1200785"/>
            <a:ext cx="3933825" cy="3152775"/>
          </a:xfrm>
          <a:prstGeom prst="rect">
            <a:avLst/>
          </a:prstGeom>
        </p:spPr>
      </p:pic>
      <p:sp>
        <p:nvSpPr>
          <p:cNvPr id="6" name="乘号 5"/>
          <p:cNvSpPr/>
          <p:nvPr/>
        </p:nvSpPr>
        <p:spPr>
          <a:xfrm>
            <a:off x="9068435" y="1348105"/>
            <a:ext cx="673100" cy="737235"/>
          </a:xfrm>
          <a:prstGeom prst="mathMultiply">
            <a:avLst/>
          </a:prstGeom>
          <a:solidFill>
            <a:srgbClr val="FF0000"/>
          </a:solidFill>
        </p:spPr>
        <p:txBody>
          <a:bodyPr wrap="square">
            <a:spAutoFit/>
          </a:bodyPr>
          <a:p>
            <a:endParaRPr lang="zh-CN" altLang="en-US" dirty="0" smtClean="0">
              <a:latin typeface="微软雅黑" charset="-122"/>
              <a:ea typeface="微软雅黑" charset="-122"/>
            </a:endParaRPr>
          </a:p>
        </p:txBody>
      </p:sp>
      <p:sp>
        <p:nvSpPr>
          <p:cNvPr id="5" name="乘号 4"/>
          <p:cNvSpPr/>
          <p:nvPr/>
        </p:nvSpPr>
        <p:spPr>
          <a:xfrm>
            <a:off x="10840085" y="2212340"/>
            <a:ext cx="673100" cy="737235"/>
          </a:xfrm>
          <a:prstGeom prst="mathMultiply">
            <a:avLst/>
          </a:prstGeom>
          <a:solidFill>
            <a:srgbClr val="FF0000"/>
          </a:solidFill>
        </p:spPr>
        <p:txBody>
          <a:bodyPr wrap="square">
            <a:spAutoFit/>
          </a:bodyPr>
          <a:p>
            <a:endParaRPr lang="zh-CN" altLang="en-US" dirty="0" smtClean="0">
              <a:latin typeface="微软雅黑" charset="-122"/>
              <a:ea typeface="微软雅黑" charset="-122"/>
            </a:endParaRPr>
          </a:p>
        </p:txBody>
      </p:sp>
      <p:sp>
        <p:nvSpPr>
          <p:cNvPr id="7" name="乘号 6"/>
          <p:cNvSpPr/>
          <p:nvPr/>
        </p:nvSpPr>
        <p:spPr>
          <a:xfrm>
            <a:off x="10840085" y="3060700"/>
            <a:ext cx="673100" cy="737235"/>
          </a:xfrm>
          <a:prstGeom prst="mathMultiply">
            <a:avLst/>
          </a:prstGeom>
          <a:solidFill>
            <a:srgbClr val="FF0000"/>
          </a:solidFill>
        </p:spPr>
        <p:txBody>
          <a:bodyPr wrap="square">
            <a:spAutoFit/>
          </a:bodyPr>
          <a:p>
            <a:endParaRPr lang="zh-CN" altLang="en-US" dirty="0" smtClean="0">
              <a:latin typeface="微软雅黑" charset="-122"/>
              <a:ea typeface="微软雅黑"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QVM scheduling</a:t>
            </a:r>
            <a:endParaRPr lang="zh-CN" altLang="en-US"/>
          </a:p>
        </p:txBody>
      </p:sp>
      <p:sp>
        <p:nvSpPr>
          <p:cNvPr id="3" name="内容占位符 2"/>
          <p:cNvSpPr>
            <a:spLocks noGrp="1"/>
          </p:cNvSpPr>
          <p:nvPr>
            <p:ph idx="1"/>
          </p:nvPr>
        </p:nvSpPr>
        <p:spPr>
          <a:xfrm>
            <a:off x="285115" y="890905"/>
            <a:ext cx="7161530" cy="5367655"/>
          </a:xfrm>
        </p:spPr>
        <p:txBody>
          <a:bodyPr>
            <a:normAutofit/>
          </a:bodyPr>
          <a:p>
            <a:r>
              <a:rPr lang="zh-CN" altLang="en-US"/>
              <a:t>噪声感知调度</a:t>
            </a:r>
            <a:endParaRPr lang="zh-CN" altLang="en-US"/>
          </a:p>
          <a:p>
            <a:pPr lvl="1"/>
            <a:r>
              <a:rPr lang="zh-CN" altLang="en-US"/>
              <a:t>根据QVM将运行的程序来估计其噪声敏感性，并指导</a:t>
            </a:r>
            <a:r>
              <a:rPr lang="zh-CN" altLang="en-US"/>
              <a:t>调度。</a:t>
            </a:r>
            <a:endParaRPr lang="zh-CN" altLang="en-US"/>
          </a:p>
          <a:p>
            <a:pPr lvl="1"/>
            <a:r>
              <a:rPr lang="zh-CN" altLang="en-US"/>
              <a:t>实现</a:t>
            </a:r>
            <a:endParaRPr lang="zh-CN" altLang="en-US"/>
          </a:p>
          <a:p>
            <a:pPr lvl="2"/>
            <a:r>
              <a:rPr lang="zh-CN" altLang="en-US"/>
              <a:t>提供配置选项，供用户设置以指示其程序是否具有噪声抗性。</a:t>
            </a:r>
            <a:endParaRPr lang="zh-CN" altLang="en-US"/>
          </a:p>
          <a:p>
            <a:pPr lvl="3"/>
            <a:r>
              <a:rPr lang="en-US" altLang="zh-CN"/>
              <a:t>e.g. </a:t>
            </a:r>
            <a:r>
              <a:rPr lang="zh-CN" altLang="en-US"/>
              <a:t>用户在使用QVM时可以表示其程序具有噪声抗性，如果它运行的是能够处理高噪声水平的变分量子算法，而不是对噪声更脆弱的傅里叶变换。</a:t>
            </a:r>
            <a:endParaRPr lang="zh-CN" altLang="en-US"/>
          </a:p>
          <a:p>
            <a:pPr lvl="2"/>
            <a:r>
              <a:rPr lang="zh-CN" altLang="en-US"/>
              <a:t>使用简单的启发式规则</a:t>
            </a:r>
            <a:endParaRPr lang="zh-CN" altLang="en-US"/>
          </a:p>
          <a:p>
            <a:pPr lvl="1"/>
            <a:r>
              <a:rPr lang="zh-CN" altLang="en-US"/>
              <a:t>在调度期间，这些高噪声或噪声抗性QVM被优先放置到低质量区域，从而为更噪声敏感的工作负载保留高质量区域。</a:t>
            </a:r>
            <a:endParaRPr lang="zh-CN" altLang="en-US"/>
          </a:p>
        </p:txBody>
      </p:sp>
      <p:pic>
        <p:nvPicPr>
          <p:cNvPr id="4" name="图片 3"/>
          <p:cNvPicPr>
            <a:picLocks noChangeAspect="1"/>
          </p:cNvPicPr>
          <p:nvPr/>
        </p:nvPicPr>
        <p:blipFill>
          <a:blip r:embed="rId1"/>
          <a:stretch>
            <a:fillRect/>
          </a:stretch>
        </p:blipFill>
        <p:spPr>
          <a:xfrm>
            <a:off x="7706360" y="1200785"/>
            <a:ext cx="3933825" cy="31527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QVM scheduling</a:t>
            </a:r>
            <a:endParaRPr lang="zh-CN" altLang="en-US"/>
          </a:p>
        </p:txBody>
      </p:sp>
      <p:sp>
        <p:nvSpPr>
          <p:cNvPr id="3" name="内容占位符 2"/>
          <p:cNvSpPr>
            <a:spLocks noGrp="1"/>
          </p:cNvSpPr>
          <p:nvPr>
            <p:ph idx="1"/>
          </p:nvPr>
        </p:nvSpPr>
        <p:spPr>
          <a:xfrm>
            <a:off x="285115" y="890905"/>
            <a:ext cx="6541770" cy="5367655"/>
          </a:xfrm>
        </p:spPr>
        <p:txBody>
          <a:bodyPr>
            <a:normAutofit fontScale="90000" lnSpcReduction="20000"/>
          </a:bodyPr>
          <a:p>
            <a:pPr fontAlgn="auto">
              <a:lnSpc>
                <a:spcPct val="130000"/>
              </a:lnSpc>
            </a:pPr>
            <a:r>
              <a:rPr lang="zh-CN" altLang="en-US"/>
              <a:t>时间调度</a:t>
            </a:r>
            <a:endParaRPr lang="zh-CN" altLang="en-US"/>
          </a:p>
          <a:p>
            <a:pPr lvl="1" fontAlgn="auto">
              <a:lnSpc>
                <a:spcPct val="130000"/>
              </a:lnSpc>
            </a:pPr>
            <a:r>
              <a:rPr lang="zh-CN" altLang="en-US"/>
              <a:t>使用时间多路复用来填补因不同QVM运行时间差异导致的空隙</a:t>
            </a:r>
            <a:endParaRPr lang="zh-CN" altLang="en-US"/>
          </a:p>
          <a:p>
            <a:pPr lvl="1" fontAlgn="auto">
              <a:lnSpc>
                <a:spcPct val="130000"/>
              </a:lnSpc>
            </a:pPr>
            <a:r>
              <a:rPr lang="zh-CN" altLang="en-US"/>
              <a:t>按到达顺序扫描QVM的作业队列。对于每个QVM，算法将尝试将其追加到已调度QVM之后的一个区域。只有当该区域上QVM的总执行时间不超过先前空间调度步骤中调度的最长执行时间QVM时，这种追加才有效。</a:t>
            </a:r>
            <a:endParaRPr lang="zh-CN" altLang="en-US"/>
          </a:p>
          <a:p>
            <a:pPr lvl="1" fontAlgn="auto">
              <a:lnSpc>
                <a:spcPct val="130000"/>
              </a:lnSpc>
            </a:pPr>
            <a:r>
              <a:rPr lang="zh-CN" altLang="en-US"/>
              <a:t>使用电路关键路径长度来估计执行时间</a:t>
            </a:r>
            <a:endParaRPr lang="zh-CN" altLang="en-US"/>
          </a:p>
          <a:p>
            <a:pPr lvl="1" fontAlgn="auto">
              <a:lnSpc>
                <a:spcPct val="130000"/>
              </a:lnSpc>
            </a:pPr>
            <a:r>
              <a:rPr lang="zh-CN" altLang="en-US"/>
              <a:t>考虑了电路中间测量和重置可能导致的延迟</a:t>
            </a:r>
            <a:endParaRPr lang="zh-CN" altLang="en-US"/>
          </a:p>
          <a:p>
            <a:pPr lvl="1" fontAlgn="auto">
              <a:lnSpc>
                <a:spcPct val="130000"/>
              </a:lnSpc>
            </a:pPr>
            <a:r>
              <a:rPr lang="zh-CN" altLang="en-US"/>
              <a:t>未来工作：支持较新的动态电路的未来量子硬件可能因条件门执行而使运行时间估计变得更困难</a:t>
            </a:r>
            <a:endParaRPr lang="zh-CN" altLang="en-US"/>
          </a:p>
        </p:txBody>
      </p:sp>
      <p:pic>
        <p:nvPicPr>
          <p:cNvPr id="4" name="图片 3"/>
          <p:cNvPicPr>
            <a:picLocks noChangeAspect="1"/>
          </p:cNvPicPr>
          <p:nvPr/>
        </p:nvPicPr>
        <p:blipFill>
          <a:blip r:embed="rId1"/>
          <a:stretch>
            <a:fillRect/>
          </a:stretch>
        </p:blipFill>
        <p:spPr>
          <a:xfrm>
            <a:off x="6826885" y="890905"/>
            <a:ext cx="5086350" cy="52578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Evaluation</a:t>
            </a:r>
            <a:r>
              <a:rPr lang="zh-CN" altLang="en-US"/>
              <a:t>——实验</a:t>
            </a:r>
            <a:r>
              <a:rPr lang="zh-CN" altLang="en-US"/>
              <a:t>设计</a:t>
            </a:r>
            <a:endParaRPr lang="zh-CN" altLang="en-US"/>
          </a:p>
        </p:txBody>
      </p:sp>
      <p:sp>
        <p:nvSpPr>
          <p:cNvPr id="3" name="内容占位符 2"/>
          <p:cNvSpPr>
            <a:spLocks noGrp="1"/>
          </p:cNvSpPr>
          <p:nvPr>
            <p:ph idx="1"/>
          </p:nvPr>
        </p:nvSpPr>
        <p:spPr>
          <a:xfrm>
            <a:off x="285115" y="890905"/>
            <a:ext cx="11720830" cy="6082665"/>
          </a:xfrm>
        </p:spPr>
        <p:txBody>
          <a:bodyPr>
            <a:normAutofit lnSpcReduction="10000"/>
          </a:bodyPr>
          <a:p>
            <a:r>
              <a:rPr lang="zh-CN" altLang="en-US"/>
              <a:t>由于当前的云服务不直接为QVM提供指令级支持，通过将批次中的所有QVM聚合成一个可以在真实硬件上直接运行的大程序来运行QVM。</a:t>
            </a:r>
            <a:endParaRPr lang="zh-CN" altLang="en-US"/>
          </a:p>
          <a:p>
            <a:r>
              <a:rPr lang="en-US" altLang="zh-CN"/>
              <a:t>Benchmark</a:t>
            </a:r>
            <a:endParaRPr lang="en-US" altLang="zh-CN"/>
          </a:p>
          <a:p>
            <a:pPr lvl="1"/>
            <a:r>
              <a:rPr lang="zh-CN" altLang="en-US"/>
              <a:t>QASMBench中的小型和中型</a:t>
            </a:r>
            <a:r>
              <a:rPr lang="zh-CN" altLang="en-US"/>
              <a:t>线路</a:t>
            </a:r>
            <a:endParaRPr lang="zh-CN" altLang="en-US"/>
          </a:p>
          <a:p>
            <a:pPr lvl="1"/>
            <a:r>
              <a:rPr lang="zh-CN" altLang="en-US"/>
              <a:t>随机将每个程序工作负载放入队列固定次数来构建程序之间的到达顺序。</a:t>
            </a:r>
            <a:endParaRPr lang="zh-CN" altLang="en-US"/>
          </a:p>
          <a:p>
            <a:pPr lvl="2"/>
            <a:r>
              <a:rPr lang="zh-CN" altLang="en-US"/>
              <a:t>仅小型基准测试，有29个程序，每个重复5次，产生145个程序工作负载的作业队列。</a:t>
            </a:r>
            <a:endParaRPr lang="zh-CN" altLang="en-US"/>
          </a:p>
          <a:p>
            <a:pPr lvl="2"/>
            <a:r>
              <a:rPr lang="zh-CN" altLang="en-US"/>
              <a:t>对于小型+中型基准测试，有49个程序，每个重复4次，产生196个程序工作负载的作业队列。</a:t>
            </a:r>
            <a:endParaRPr lang="zh-CN" altLang="en-US"/>
          </a:p>
          <a:p>
            <a:pPr lvl="0"/>
            <a:r>
              <a:rPr lang="zh-CN" altLang="en-US"/>
              <a:t>四种配置</a:t>
            </a:r>
            <a:endParaRPr lang="zh-CN" altLang="en-US"/>
          </a:p>
          <a:p>
            <a:pPr lvl="1"/>
            <a:r>
              <a:rPr lang="zh-CN" altLang="en-US"/>
              <a:t>IBM </a:t>
            </a:r>
            <a:endParaRPr lang="zh-CN" altLang="en-US"/>
          </a:p>
          <a:p>
            <a:pPr lvl="1"/>
            <a:r>
              <a:rPr lang="zh-CN" altLang="en-US"/>
              <a:t>HyperQ space</a:t>
            </a:r>
            <a:endParaRPr lang="zh-CN" altLang="en-US"/>
          </a:p>
          <a:p>
            <a:pPr lvl="1"/>
            <a:r>
              <a:rPr lang="zh-CN" altLang="en-US"/>
              <a:t>HyperQ space</a:t>
            </a:r>
            <a:r>
              <a:rPr lang="en-US" altLang="zh-CN"/>
              <a:t> </a:t>
            </a:r>
            <a:r>
              <a:rPr lang="zh-CN" altLang="en-US"/>
              <a:t>+</a:t>
            </a:r>
            <a:r>
              <a:rPr lang="en-US" altLang="zh-CN"/>
              <a:t> </a:t>
            </a:r>
            <a:r>
              <a:rPr lang="zh-CN" altLang="en-US"/>
              <a:t>time </a:t>
            </a:r>
            <a:endParaRPr lang="zh-CN" altLang="en-US"/>
          </a:p>
          <a:p>
            <a:pPr lvl="1"/>
            <a:r>
              <a:rPr lang="zh-CN" altLang="en-US"/>
              <a:t>HyperQ </a:t>
            </a:r>
            <a:r>
              <a:rPr lang="zh-CN" altLang="en-US">
                <a:sym typeface="+mn-ea"/>
              </a:rPr>
              <a:t>space</a:t>
            </a:r>
            <a:r>
              <a:rPr lang="en-US" altLang="zh-CN">
                <a:sym typeface="+mn-ea"/>
              </a:rPr>
              <a:t> </a:t>
            </a:r>
            <a:r>
              <a:rPr lang="zh-CN" altLang="en-US">
                <a:sym typeface="+mn-ea"/>
              </a:rPr>
              <a:t>+</a:t>
            </a:r>
            <a:r>
              <a:rPr lang="en-US" altLang="zh-CN">
                <a:sym typeface="+mn-ea"/>
              </a:rPr>
              <a:t> </a:t>
            </a:r>
            <a:r>
              <a:rPr lang="zh-CN" altLang="en-US"/>
              <a:t>noise aware </a:t>
            </a:r>
            <a:endParaRPr lang="zh-CN" altLang="en-US"/>
          </a:p>
          <a:p>
            <a:pPr lvl="0"/>
            <a:r>
              <a:rPr lang="zh-CN" altLang="en-US"/>
              <a:t>到达模型</a:t>
            </a:r>
            <a:endParaRPr lang="zh-CN" altLang="en-US"/>
          </a:p>
          <a:p>
            <a:pPr lvl="1"/>
            <a:r>
              <a:rPr lang="zh-CN" altLang="en-US"/>
              <a:t>所有作业在开始时到达，形成无限作业队列</a:t>
            </a:r>
            <a:endParaRPr lang="zh-CN" altLang="en-US"/>
          </a:p>
          <a:p>
            <a:pPr lvl="1"/>
            <a:r>
              <a:rPr lang="zh-CN" altLang="en-US"/>
              <a:t>作业以每秒1个作业的泊松过程到达</a:t>
            </a: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Evaluation</a:t>
            </a:r>
            <a:r>
              <a:rPr lang="zh-CN" altLang="en-US"/>
              <a:t>——实验</a:t>
            </a:r>
            <a:r>
              <a:rPr lang="zh-CN" altLang="en-US"/>
              <a:t>结果</a:t>
            </a:r>
            <a:endParaRPr lang="zh-CN" altLang="en-US"/>
          </a:p>
        </p:txBody>
      </p:sp>
      <p:sp>
        <p:nvSpPr>
          <p:cNvPr id="3" name="内容占位符 2"/>
          <p:cNvSpPr>
            <a:spLocks noGrp="1"/>
          </p:cNvSpPr>
          <p:nvPr>
            <p:ph idx="1"/>
          </p:nvPr>
        </p:nvSpPr>
        <p:spPr>
          <a:xfrm>
            <a:off x="285115" y="890905"/>
            <a:ext cx="10897870" cy="5367655"/>
          </a:xfrm>
        </p:spPr>
        <p:txBody>
          <a:bodyPr/>
          <a:p>
            <a:r>
              <a:rPr lang="zh-CN" altLang="en-US"/>
              <a:t>吞吐量</a:t>
            </a:r>
            <a:endParaRPr lang="zh-CN" altLang="en-US"/>
          </a:p>
          <a:p>
            <a:pPr lvl="1"/>
            <a:r>
              <a:rPr lang="zh-CN" altLang="en-US"/>
              <a:t>执行的程序数除以总运行时间，表格</a:t>
            </a:r>
            <a:r>
              <a:rPr lang="zh-CN" altLang="en-US"/>
              <a:t>以总运行时间作为吞吐量的间接测量</a:t>
            </a:r>
            <a:endParaRPr lang="zh-CN" altLang="en-US"/>
          </a:p>
          <a:p>
            <a:pPr lvl="0"/>
            <a:r>
              <a:rPr lang="zh-CN" altLang="en-US"/>
              <a:t>利用率</a:t>
            </a:r>
            <a:endParaRPr lang="zh-CN" altLang="en-US"/>
          </a:p>
          <a:p>
            <a:pPr lvl="1"/>
            <a:r>
              <a:rPr lang="zh-CN" altLang="en-US"/>
              <a:t>活动qubit秒数与总qubit秒数</a:t>
            </a:r>
            <a:r>
              <a:rPr lang="zh-CN" altLang="en-US"/>
              <a:t>比率</a:t>
            </a:r>
            <a:endParaRPr lang="zh-CN" altLang="en-US"/>
          </a:p>
          <a:p>
            <a:pPr lvl="1"/>
            <a:endParaRPr lang="zh-CN" altLang="en-US"/>
          </a:p>
        </p:txBody>
      </p:sp>
      <p:pic>
        <p:nvPicPr>
          <p:cNvPr id="4" name="图片 3"/>
          <p:cNvPicPr>
            <a:picLocks noChangeAspect="1"/>
          </p:cNvPicPr>
          <p:nvPr/>
        </p:nvPicPr>
        <p:blipFill>
          <a:blip r:embed="rId1"/>
          <a:stretch>
            <a:fillRect/>
          </a:stretch>
        </p:blipFill>
        <p:spPr>
          <a:xfrm>
            <a:off x="1243965" y="2795270"/>
            <a:ext cx="4514850" cy="3638550"/>
          </a:xfrm>
          <a:prstGeom prst="rect">
            <a:avLst/>
          </a:prstGeom>
        </p:spPr>
      </p:pic>
      <p:pic>
        <p:nvPicPr>
          <p:cNvPr id="5" name="图片 4"/>
          <p:cNvPicPr>
            <a:picLocks noChangeAspect="1"/>
          </p:cNvPicPr>
          <p:nvPr/>
        </p:nvPicPr>
        <p:blipFill>
          <a:blip r:embed="rId2"/>
          <a:stretch>
            <a:fillRect/>
          </a:stretch>
        </p:blipFill>
        <p:spPr>
          <a:xfrm>
            <a:off x="6678930" y="2795270"/>
            <a:ext cx="4600575" cy="36385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Evaluation</a:t>
            </a:r>
            <a:r>
              <a:rPr lang="zh-CN" altLang="en-US">
                <a:sym typeface="+mn-ea"/>
              </a:rPr>
              <a:t>——实验结果</a:t>
            </a:r>
            <a:endParaRPr lang="zh-CN" altLang="en-US"/>
          </a:p>
        </p:txBody>
      </p:sp>
      <p:pic>
        <p:nvPicPr>
          <p:cNvPr id="4" name="内容占位符 3"/>
          <p:cNvPicPr>
            <a:picLocks noChangeAspect="1"/>
          </p:cNvPicPr>
          <p:nvPr>
            <p:ph idx="1"/>
          </p:nvPr>
        </p:nvPicPr>
        <p:blipFill>
          <a:blip r:embed="rId1"/>
          <a:stretch>
            <a:fillRect/>
          </a:stretch>
        </p:blipFill>
        <p:spPr>
          <a:xfrm>
            <a:off x="956945" y="1878965"/>
            <a:ext cx="9553575" cy="2514600"/>
          </a:xfrm>
          <a:prstGeom prst="rect">
            <a:avLst/>
          </a:prstGeom>
        </p:spPr>
      </p:pic>
      <p:sp>
        <p:nvSpPr>
          <p:cNvPr id="5" name="内容占位符 2"/>
          <p:cNvSpPr>
            <a:spLocks noGrp="1"/>
          </p:cNvSpPr>
          <p:nvPr/>
        </p:nvSpPr>
        <p:spPr>
          <a:xfrm>
            <a:off x="285115" y="890905"/>
            <a:ext cx="10897870" cy="5367655"/>
          </a:xfrm>
          <a:prstGeom prst="rect">
            <a:avLst/>
          </a:prstGeom>
        </p:spPr>
        <p:txBody>
          <a:bodyPr vert="horz" lIns="91440" tIns="45720" rIns="91440" bIns="45720" rtlCol="0">
            <a:normAutofit/>
          </a:bodyPr>
          <a:lstStyle>
            <a:lvl1pPr marL="355600" indent="-355600" algn="l" defTabSz="914400" rtl="0" eaLnBrk="1" latinLnBrk="0" hangingPunct="1">
              <a:lnSpc>
                <a:spcPct val="90000"/>
              </a:lnSpc>
              <a:spcBef>
                <a:spcPts val="1000"/>
              </a:spcBef>
              <a:buClr>
                <a:schemeClr val="accent1"/>
              </a:buClr>
              <a:buSzPct val="90000"/>
              <a:buFont typeface="Wingdings" panose="05000000000000000000" pitchFamily="2" charset="2"/>
              <a:buChar char="q"/>
              <a:defRPr sz="2800" b="1" kern="1200">
                <a:solidFill>
                  <a:schemeClr val="tx1"/>
                </a:solidFill>
                <a:latin typeface="微软雅黑" charset="-122"/>
                <a:ea typeface="微软雅黑" charset="-122"/>
                <a:cs typeface="Times New Roman" panose="02020503050405090304" pitchFamily="18" charset="0"/>
              </a:defRPr>
            </a:lvl1pPr>
            <a:lvl2pPr marL="685800" indent="-234950" algn="l" defTabSz="914400" rtl="0" eaLnBrk="1" latinLnBrk="0" hangingPunct="1">
              <a:lnSpc>
                <a:spcPct val="90000"/>
              </a:lnSpc>
              <a:spcBef>
                <a:spcPts val="500"/>
              </a:spcBef>
              <a:buClr>
                <a:schemeClr val="accent1"/>
              </a:buClr>
              <a:buSzPct val="90000"/>
              <a:buFont typeface="Wingdings" panose="05000000000000000000" pitchFamily="2" charset="2"/>
              <a:buChar char="n"/>
              <a:defRPr sz="2400" kern="1200">
                <a:solidFill>
                  <a:schemeClr val="tx1"/>
                </a:solidFill>
                <a:latin typeface="微软雅黑" charset="-122"/>
                <a:ea typeface="微软雅黑" charset="-122"/>
                <a:cs typeface="+mn-cs"/>
              </a:defRPr>
            </a:lvl2pPr>
            <a:lvl3pPr marL="986155" indent="-273050" algn="l" defTabSz="914400" rtl="0" eaLnBrk="1" latinLnBrk="0" hangingPunct="1">
              <a:lnSpc>
                <a:spcPct val="90000"/>
              </a:lnSpc>
              <a:spcBef>
                <a:spcPts val="500"/>
              </a:spcBef>
              <a:buClr>
                <a:schemeClr val="accent1"/>
              </a:buClr>
              <a:buFont typeface="Wingdings" panose="05000000000000000000" pitchFamily="2" charset="2"/>
              <a:buChar char="v"/>
              <a:defRPr sz="2000" kern="1200">
                <a:solidFill>
                  <a:schemeClr val="tx1"/>
                </a:solidFill>
                <a:latin typeface="微软雅黑" charset="-122"/>
                <a:ea typeface="微软雅黑" charset="-122"/>
                <a:cs typeface="+mn-cs"/>
              </a:defRPr>
            </a:lvl3pPr>
            <a:lvl4pPr marL="1262380" indent="-228600" algn="l" defTabSz="914400" rtl="0" eaLnBrk="1" latinLnBrk="0" hangingPunct="1">
              <a:lnSpc>
                <a:spcPct val="90000"/>
              </a:lnSpc>
              <a:spcBef>
                <a:spcPts val="500"/>
              </a:spcBef>
              <a:buClr>
                <a:schemeClr val="accent1"/>
              </a:buClr>
              <a:buFont typeface="Wingdings" panose="05000000000000000000" pitchFamily="2" charset="2"/>
              <a:buChar char="ü"/>
              <a:defRPr sz="1800" kern="1200">
                <a:solidFill>
                  <a:schemeClr val="tx1"/>
                </a:solidFill>
                <a:latin typeface="微软雅黑" charset="-122"/>
                <a:ea typeface="微软雅黑" charset="-122"/>
                <a:cs typeface="+mn-cs"/>
              </a:defRPr>
            </a:lvl4pPr>
            <a:lvl5pPr marL="15240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微软雅黑" charset="-122"/>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zh-CN" altLang="en-US"/>
              <a:t>延迟</a:t>
            </a:r>
            <a:endParaRPr lang="zh-CN" altLang="en-US"/>
          </a:p>
          <a:p>
            <a:pPr lvl="1"/>
            <a:r>
              <a:rPr lang="zh-CN" altLang="en-US"/>
              <a:t>运行基准测试时的总时长，主要影响因素</a:t>
            </a:r>
            <a:r>
              <a:rPr lang="zh-CN" altLang="en-US"/>
              <a:t>为作业队列等待时间</a:t>
            </a:r>
            <a:endParaRPr lang="zh-CN" altLang="en-US"/>
          </a:p>
          <a:p>
            <a:pPr lvl="1"/>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Evaluation</a:t>
            </a:r>
            <a:r>
              <a:rPr lang="zh-CN" altLang="en-US">
                <a:sym typeface="+mn-ea"/>
              </a:rPr>
              <a:t>——实验结果</a:t>
            </a:r>
            <a:endParaRPr lang="zh-CN" altLang="en-US"/>
          </a:p>
        </p:txBody>
      </p:sp>
      <p:sp>
        <p:nvSpPr>
          <p:cNvPr id="3" name="内容占位符 2"/>
          <p:cNvSpPr>
            <a:spLocks noGrp="1"/>
          </p:cNvSpPr>
          <p:nvPr>
            <p:ph idx="1"/>
          </p:nvPr>
        </p:nvSpPr>
        <p:spPr/>
        <p:txBody>
          <a:bodyPr/>
          <a:p>
            <a:r>
              <a:rPr lang="zh-CN" altLang="en-US"/>
              <a:t>保真度</a:t>
            </a:r>
            <a:endParaRPr lang="zh-CN" altLang="en-US"/>
          </a:p>
          <a:p>
            <a:pPr lvl="1"/>
            <a:r>
              <a:rPr lang="zh-CN" altLang="en-US"/>
              <a:t>使用4000次运行结果的分布与理想量子计算机上经典模拟的理想概率分布之间的L1距离</a:t>
            </a:r>
            <a:endParaRPr lang="zh-CN" altLang="en-US"/>
          </a:p>
          <a:p>
            <a:pPr lvl="1"/>
            <a:endParaRPr lang="zh-CN" altLang="en-US"/>
          </a:p>
          <a:p>
            <a:pPr lvl="1"/>
            <a:endParaRPr lang="zh-CN" altLang="en-US"/>
          </a:p>
          <a:p>
            <a:pPr lvl="1"/>
            <a:r>
              <a:rPr lang="zh-CN" altLang="en-US"/>
              <a:t>L1 = 2意味着结果因噪声完全被破坏，而L1 = 1意味着结果超过完美结果的一半。</a:t>
            </a:r>
            <a:r>
              <a:rPr lang="zh-CN" altLang="en-US"/>
              <a:t>可以将此阈值用作良好保真度的粗略测量</a:t>
            </a:r>
            <a:endParaRPr lang="zh-CN" altLang="en-US"/>
          </a:p>
          <a:p>
            <a:endParaRPr lang="zh-CN" altLang="en-US"/>
          </a:p>
        </p:txBody>
      </p:sp>
      <p:pic>
        <p:nvPicPr>
          <p:cNvPr id="4" name="图片 3"/>
          <p:cNvPicPr>
            <a:picLocks noChangeAspect="1"/>
          </p:cNvPicPr>
          <p:nvPr/>
        </p:nvPicPr>
        <p:blipFill>
          <a:blip r:embed="rId1"/>
          <a:stretch>
            <a:fillRect/>
          </a:stretch>
        </p:blipFill>
        <p:spPr>
          <a:xfrm>
            <a:off x="832485" y="3752215"/>
            <a:ext cx="10353675" cy="2238375"/>
          </a:xfrm>
          <a:prstGeom prst="rect">
            <a:avLst/>
          </a:prstGeom>
        </p:spPr>
      </p:pic>
      <p:pic>
        <p:nvPicPr>
          <p:cNvPr id="5" name="图片 4"/>
          <p:cNvPicPr>
            <a:picLocks noChangeAspect="1"/>
          </p:cNvPicPr>
          <p:nvPr/>
        </p:nvPicPr>
        <p:blipFill>
          <a:blip r:embed="rId2"/>
          <a:stretch>
            <a:fillRect/>
          </a:stretch>
        </p:blipFill>
        <p:spPr>
          <a:xfrm>
            <a:off x="4657090" y="2063750"/>
            <a:ext cx="2705100" cy="5524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conclusion</a:t>
            </a:r>
            <a:endParaRPr lang="en-US" altLang="zh-CN"/>
          </a:p>
        </p:txBody>
      </p:sp>
      <p:sp>
        <p:nvSpPr>
          <p:cNvPr id="3" name="内容占位符 2"/>
          <p:cNvSpPr>
            <a:spLocks noGrp="1"/>
          </p:cNvSpPr>
          <p:nvPr>
            <p:ph idx="1"/>
          </p:nvPr>
        </p:nvSpPr>
        <p:spPr/>
        <p:txBody>
          <a:bodyPr/>
          <a:p>
            <a:pPr fontAlgn="auto">
              <a:lnSpc>
                <a:spcPct val="140000"/>
              </a:lnSpc>
            </a:pPr>
            <a:r>
              <a:rPr lang="zh-CN" altLang="en-US"/>
              <a:t>不足与</a:t>
            </a:r>
            <a:r>
              <a:rPr lang="zh-CN" altLang="en-US"/>
              <a:t>启发</a:t>
            </a:r>
            <a:endParaRPr lang="zh-CN" altLang="en-US"/>
          </a:p>
          <a:p>
            <a:pPr lvl="1" fontAlgn="auto">
              <a:lnSpc>
                <a:spcPct val="140000"/>
              </a:lnSpc>
            </a:pPr>
            <a:r>
              <a:rPr lang="zh-CN" altLang="en-US" sz="2400"/>
              <a:t>分批次进行时间调度减小了搜索空间，但存在优化空间，可以采用流水线的</a:t>
            </a:r>
            <a:r>
              <a:rPr lang="zh-CN" altLang="en-US" sz="2400"/>
              <a:t>形式</a:t>
            </a:r>
            <a:endParaRPr lang="zh-CN" altLang="en-US" sz="2400"/>
          </a:p>
          <a:p>
            <a:pPr lvl="1" fontAlgn="auto">
              <a:lnSpc>
                <a:spcPct val="140000"/>
              </a:lnSpc>
            </a:pPr>
            <a:r>
              <a:rPr lang="zh-CN" altLang="en-US" sz="2400"/>
              <a:t>本文并没有关注线路优化部分，但由于线路优化时拓扑结构还没有确定，推测是对多个拓扑结构同时进行了优化，在进行空间调度时，可以考虑线路的优化结果进行综合调度</a:t>
            </a:r>
            <a:r>
              <a:rPr lang="zh-CN" altLang="en-US" sz="2400"/>
              <a:t>优化</a:t>
            </a:r>
            <a:endParaRPr lang="zh-CN" altLang="en-US" sz="2400"/>
          </a:p>
          <a:p>
            <a:pPr lvl="1" fontAlgn="auto">
              <a:lnSpc>
                <a:spcPct val="140000"/>
              </a:lnSpc>
            </a:pPr>
            <a:r>
              <a:rPr lang="zh-CN" altLang="en-US" sz="2400"/>
              <a:t>离子阱</a:t>
            </a:r>
            <a:r>
              <a:rPr lang="en-US" altLang="zh-CN" sz="2400"/>
              <a:t>QCCD</a:t>
            </a:r>
            <a:r>
              <a:rPr lang="zh-CN" altLang="en-US" sz="2400"/>
              <a:t>具有更显著的分块特性，可以借鉴这种方式实现虚拟化并行</a:t>
            </a:r>
            <a:endParaRPr lang="zh-CN" altLang="en-US"/>
          </a:p>
          <a:p>
            <a:endParaRPr lang="zh-CN" altLang="en-US"/>
          </a:p>
        </p:txBody>
      </p:sp>
    </p:spTree>
  </p:cSld>
  <p:clrMapOvr>
    <a:masterClrMapping/>
  </p:clrMapOvr>
</p:sld>
</file>

<file path=ppt/tags/tag1.xml><?xml version="1.0" encoding="utf-8"?>
<p:tagLst xmlns:p="http://schemas.openxmlformats.org/presentationml/2006/main">
  <p:tag name="commondata" val="eyJoZGlkIjoiNzU0YWEzMWFlYjdjMzFkMjU1NjcwOGVmNjE5OTVlOWY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defRPr dirty="0" smtClean="0">
            <a:latin typeface="微软雅黑" charset="-122"/>
            <a:ea typeface="微软雅黑" charset="-122"/>
          </a:defRPr>
        </a:defPPr>
      </a:lstStyle>
    </a:spDef>
    <a:txDef>
      <a:spPr>
        <a:noFill/>
      </a:spPr>
      <a:bodyPr wrap="none" rtlCol="0">
        <a:spAutoFit/>
      </a:bodyPr>
      <a:lstStyle>
        <a:defPPr>
          <a:defRPr dirty="0">
            <a:latin typeface="微软雅黑" charset="-122"/>
            <a:ea typeface="微软雅黑"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4195</Words>
  <Application>WPS 演示</Application>
  <PresentationFormat>宽屏</PresentationFormat>
  <Paragraphs>197</Paragraphs>
  <Slides>22</Slides>
  <Notes>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22</vt:i4>
      </vt:variant>
    </vt:vector>
  </HeadingPairs>
  <TitlesOfParts>
    <vt:vector size="36" baseType="lpstr">
      <vt:lpstr>Arial</vt:lpstr>
      <vt:lpstr>宋体</vt:lpstr>
      <vt:lpstr>Wingdings</vt:lpstr>
      <vt:lpstr>微软雅黑</vt:lpstr>
      <vt:lpstr>汉仪旗黑</vt:lpstr>
      <vt:lpstr>Times New Roman</vt:lpstr>
      <vt:lpstr>等线</vt:lpstr>
      <vt:lpstr>汉仪中等线KW</vt:lpstr>
      <vt:lpstr>宋体</vt:lpstr>
      <vt:lpstr>Arial Unicode MS</vt:lpstr>
      <vt:lpstr>汉仪书宋二KW</vt:lpstr>
      <vt:lpstr>Calibri</vt:lpstr>
      <vt:lpstr>Helvetica Neue</vt:lpstr>
      <vt:lpstr>Office 主题​​</vt:lpstr>
      <vt:lpstr>Quantum Virtual Machines</vt:lpstr>
      <vt:lpstr>motivation</vt:lpstr>
      <vt:lpstr>HyperQ</vt:lpstr>
      <vt:lpstr>HyperQ工作流程</vt:lpstr>
      <vt:lpstr>HyperQ工作流程</vt:lpstr>
      <vt:lpstr>HyperQ工作流程</vt:lpstr>
      <vt:lpstr>HyperQ虚拟化属性</vt:lpstr>
      <vt:lpstr>QVM interface</vt:lpstr>
      <vt:lpstr>QVM interface</vt:lpstr>
      <vt:lpstr>QVM interface</vt:lpstr>
      <vt:lpstr>QVM interface</vt:lpstr>
      <vt:lpstr>QVM scheduling</vt:lpstr>
      <vt:lpstr>QVM scheduling</vt:lpstr>
      <vt:lpstr>QVM scheduling</vt:lpstr>
      <vt:lpstr>QVM scheduling</vt:lpstr>
      <vt:lpstr>QVM scheduling</vt:lpstr>
      <vt:lpstr>QVM scheduling</vt:lpstr>
      <vt:lpstr>Evaluation——实验设计</vt:lpstr>
      <vt:lpstr>Evaluation——实验结果</vt:lpstr>
      <vt:lpstr>Evaluation——实验结果</vt:lpstr>
      <vt:lpstr>Evaluation——实验结果</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ZZY</cp:lastModifiedBy>
  <cp:revision>173</cp:revision>
  <dcterms:created xsi:type="dcterms:W3CDTF">2025-09-25T10:23:16Z</dcterms:created>
  <dcterms:modified xsi:type="dcterms:W3CDTF">2025-09-25T10:23:16Z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2052-6.3.0.8471</vt:lpwstr>
  </property>
  <property fmtid="{D5CDD505-2E9C-101B-9397-08002B2CF9AE}" pid="3" name="ICV">
    <vt:lpwstr>473E7A3983C7B5836E3A7D65427186A8_43</vt:lpwstr>
  </property>
</Properties>
</file>