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763" r:id="rId1"/>
  </p:sldMasterIdLst>
  <p:notesMasterIdLst>
    <p:notesMasterId r:id="rId20"/>
  </p:notesMasterIdLst>
  <p:handoutMasterIdLst>
    <p:handoutMasterId r:id="rId21"/>
  </p:handoutMasterIdLst>
  <p:sldIdLst>
    <p:sldId id="314" r:id="rId2"/>
    <p:sldId id="315" r:id="rId3"/>
    <p:sldId id="320" r:id="rId4"/>
    <p:sldId id="321" r:id="rId5"/>
    <p:sldId id="322" r:id="rId6"/>
    <p:sldId id="323" r:id="rId7"/>
    <p:sldId id="325" r:id="rId8"/>
    <p:sldId id="328" r:id="rId9"/>
    <p:sldId id="326" r:id="rId10"/>
    <p:sldId id="316" r:id="rId11"/>
    <p:sldId id="318" r:id="rId12"/>
    <p:sldId id="317" r:id="rId13"/>
    <p:sldId id="319" r:id="rId14"/>
    <p:sldId id="327" r:id="rId15"/>
    <p:sldId id="329" r:id="rId16"/>
    <p:sldId id="331" r:id="rId17"/>
    <p:sldId id="330" r:id="rId18"/>
    <p:sldId id="302" r:id="rId19"/>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陈铭瑜" initials="陈铭瑜" lastIdx="1" clrIdx="0">
    <p:extLst>
      <p:ext uri="{19B8F6BF-5375-455C-9EA6-DF929625EA0E}">
        <p15:presenceInfo xmlns:p15="http://schemas.microsoft.com/office/powerpoint/2012/main" userId="76a052b0ba8a84d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75CA"/>
    <a:srgbClr val="5B9BD6"/>
    <a:srgbClr val="A2C5E1"/>
    <a:srgbClr val="9FC6E5"/>
    <a:srgbClr val="004287"/>
    <a:srgbClr val="FF37D0"/>
    <a:srgbClr val="FFA1A9"/>
    <a:srgbClr val="D9E8F6"/>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主题样式 1 - 强调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主题样式 1 - 强调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775DCB02-9BB8-47FD-8907-85C794F793BA}" styleName="主题样式 1 - 强调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主题样式 1 - 强调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1348"/>
    <p:restoredTop sz="96675"/>
  </p:normalViewPr>
  <p:slideViewPr>
    <p:cSldViewPr snapToGrid="0">
      <p:cViewPr varScale="1">
        <p:scale>
          <a:sx n="87" d="100"/>
          <a:sy n="87" d="100"/>
        </p:scale>
        <p:origin x="232" y="96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95" d="100"/>
          <a:sy n="95" d="100"/>
        </p:scale>
        <p:origin x="2336"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BC5641AA-F12D-5B4D-940E-2065DAB2677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a:extLst>
              <a:ext uri="{FF2B5EF4-FFF2-40B4-BE49-F238E27FC236}">
                <a16:creationId xmlns:a16="http://schemas.microsoft.com/office/drawing/2014/main" id="{943AC148-0F1D-5C4F-BAF1-DF45371BA95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C0A5618-388C-F646-B0AF-59535B339842}" type="datetimeFigureOut">
              <a:rPr lang="zh-CN" altLang="en-US"/>
              <a:t>2025/12/1</a:t>
            </a:fld>
            <a:endParaRPr kumimoji="1" lang="zh-CN" altLang="en-US"/>
          </a:p>
        </p:txBody>
      </p:sp>
      <p:sp>
        <p:nvSpPr>
          <p:cNvPr id="4" name="页脚占位符 3">
            <a:extLst>
              <a:ext uri="{FF2B5EF4-FFF2-40B4-BE49-F238E27FC236}">
                <a16:creationId xmlns:a16="http://schemas.microsoft.com/office/drawing/2014/main" id="{14ADEC24-5676-004F-9B91-F7ACBD6C59B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5" name="灯片编号占位符 4">
            <a:extLst>
              <a:ext uri="{FF2B5EF4-FFF2-40B4-BE49-F238E27FC236}">
                <a16:creationId xmlns:a16="http://schemas.microsoft.com/office/drawing/2014/main" id="{33B95BBB-FE5C-524B-90B6-BDA4FC1DE2E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A2BB989-E215-2D42-8D21-2BBC35CDCCFA}" type="slidenum">
              <a:rPr/>
              <a:t>‹#›</a:t>
            </a:fld>
            <a:endParaRPr kumimoji="1" lang="zh-CN" altLang="en-US"/>
          </a:p>
        </p:txBody>
      </p:sp>
    </p:spTree>
    <p:extLst>
      <p:ext uri="{BB962C8B-B14F-4D97-AF65-F5344CB8AC3E}">
        <p14:creationId xmlns:p14="http://schemas.microsoft.com/office/powerpoint/2010/main" val="116781747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7" name="Shape 87"/>
          <p:cNvSpPr>
            <a:spLocks noGrp="1" noRot="1" noChangeAspect="1"/>
          </p:cNvSpPr>
          <p:nvPr>
            <p:ph type="sldImg"/>
          </p:nvPr>
        </p:nvSpPr>
        <p:spPr>
          <a:xfrm>
            <a:off x="381000" y="685800"/>
            <a:ext cx="6096000" cy="3429000"/>
          </a:xfrm>
          <a:prstGeom prst="rect">
            <a:avLst/>
          </a:prstGeom>
        </p:spPr>
        <p:txBody>
          <a:bodyPr/>
          <a:lstStyle/>
          <a:p>
            <a:endParaRPr/>
          </a:p>
        </p:txBody>
      </p:sp>
      <p:sp>
        <p:nvSpPr>
          <p:cNvPr id="88" name="Shape 88"/>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352079365"/>
      </p:ext>
    </p:extLst>
  </p:cSld>
  <p:clrMap bg1="lt1" tx1="dk1" bg2="lt2" tx2="dk2" accent1="accent1" accent2="accent2" accent3="accent3" accent4="accent4" accent5="accent5" accent6="accent6" hlink="hlink" folHlink="folHlink"/>
  <p:hf hdr="0" ftr="0" dt="0"/>
  <p:notesStyle>
    <a:lvl1pPr latinLnBrk="0">
      <a:defRPr sz="1200">
        <a:latin typeface="+mj-lt"/>
        <a:ea typeface="+mj-ea"/>
        <a:cs typeface="+mj-cs"/>
        <a:sym typeface="等线"/>
      </a:defRPr>
    </a:lvl1pPr>
    <a:lvl2pPr indent="228600" latinLnBrk="0">
      <a:defRPr sz="1200">
        <a:latin typeface="+mj-lt"/>
        <a:ea typeface="+mj-ea"/>
        <a:cs typeface="+mj-cs"/>
        <a:sym typeface="等线"/>
      </a:defRPr>
    </a:lvl2pPr>
    <a:lvl3pPr indent="457200" latinLnBrk="0">
      <a:defRPr sz="1200">
        <a:latin typeface="+mj-lt"/>
        <a:ea typeface="+mj-ea"/>
        <a:cs typeface="+mj-cs"/>
        <a:sym typeface="等线"/>
      </a:defRPr>
    </a:lvl3pPr>
    <a:lvl4pPr indent="685800" latinLnBrk="0">
      <a:defRPr sz="1200">
        <a:latin typeface="+mj-lt"/>
        <a:ea typeface="+mj-ea"/>
        <a:cs typeface="+mj-cs"/>
        <a:sym typeface="等线"/>
      </a:defRPr>
    </a:lvl4pPr>
    <a:lvl5pPr indent="914400" latinLnBrk="0">
      <a:defRPr sz="1200">
        <a:latin typeface="+mj-lt"/>
        <a:ea typeface="+mj-ea"/>
        <a:cs typeface="+mj-cs"/>
        <a:sym typeface="等线"/>
      </a:defRPr>
    </a:lvl5pPr>
    <a:lvl6pPr indent="1143000" latinLnBrk="0">
      <a:defRPr sz="1200">
        <a:latin typeface="+mj-lt"/>
        <a:ea typeface="+mj-ea"/>
        <a:cs typeface="+mj-cs"/>
        <a:sym typeface="等线"/>
      </a:defRPr>
    </a:lvl6pPr>
    <a:lvl7pPr indent="1371600" latinLnBrk="0">
      <a:defRPr sz="1200">
        <a:latin typeface="+mj-lt"/>
        <a:ea typeface="+mj-ea"/>
        <a:cs typeface="+mj-cs"/>
        <a:sym typeface="等线"/>
      </a:defRPr>
    </a:lvl7pPr>
    <a:lvl8pPr indent="1600200" latinLnBrk="0">
      <a:defRPr sz="1200">
        <a:latin typeface="+mj-lt"/>
        <a:ea typeface="+mj-ea"/>
        <a:cs typeface="+mj-cs"/>
        <a:sym typeface="等线"/>
      </a:defRPr>
    </a:lvl8pPr>
    <a:lvl9pPr indent="1828800" latinLnBrk="0">
      <a:defRPr sz="1200">
        <a:latin typeface="+mj-lt"/>
        <a:ea typeface="+mj-ea"/>
        <a:cs typeface="+mj-cs"/>
        <a:sym typeface="等线"/>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07810-0335-6BB0-BE66-B835931B37E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32FFDF5-71F5-4956-9297-89655818237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7B1A082-0A32-6E8F-CCD1-41F12FF11830}"/>
              </a:ext>
            </a:extLst>
          </p:cNvPr>
          <p:cNvSpPr>
            <a:spLocks noGrp="1"/>
          </p:cNvSpPr>
          <p:nvPr>
            <p:ph type="body" idx="1"/>
          </p:nvPr>
        </p:nvSpPr>
        <p:spPr/>
        <p:txBody>
          <a:bodyPr/>
          <a:lstStyle/>
          <a:p>
            <a:endParaRPr kumimoji="1" lang="en-US" altLang="zh-CN"/>
          </a:p>
        </p:txBody>
      </p:sp>
    </p:spTree>
    <p:extLst>
      <p:ext uri="{BB962C8B-B14F-4D97-AF65-F5344CB8AC3E}">
        <p14:creationId xmlns:p14="http://schemas.microsoft.com/office/powerpoint/2010/main" val="15762976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27137487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reserve="1">
  <p:cSld name="2_Custom Layout">
    <p:spTree>
      <p:nvGrpSpPr>
        <p:cNvPr id="1" name=""/>
        <p:cNvGrpSpPr/>
        <p:nvPr/>
      </p:nvGrpSpPr>
      <p:grpSpPr>
        <a:xfrm>
          <a:off x="0" y="0"/>
          <a:ext cx="0" cy="0"/>
          <a:chOff x="0" y="0"/>
          <a:chExt cx="0" cy="0"/>
        </a:xfrm>
      </p:grpSpPr>
      <p:sp>
        <p:nvSpPr>
          <p:cNvPr id="34" name="直接连接符 6"/>
          <p:cNvSpPr/>
          <p:nvPr/>
        </p:nvSpPr>
        <p:spPr>
          <a:xfrm>
            <a:off x="-1" y="785812"/>
            <a:ext cx="11176001" cy="1"/>
          </a:xfrm>
          <a:prstGeom prst="line">
            <a:avLst/>
          </a:prstGeom>
          <a:ln w="25400">
            <a:solidFill>
              <a:srgbClr val="648BB6">
                <a:alpha val="50000"/>
              </a:srgbClr>
            </a:solidFill>
            <a:miter/>
          </a:ln>
        </p:spPr>
        <p:txBody>
          <a:bodyPr lIns="45718" tIns="45718" rIns="45718" bIns="45718"/>
          <a:lstStyle/>
          <a:p>
            <a:endParaRPr/>
          </a:p>
        </p:txBody>
      </p:sp>
      <p:pic>
        <p:nvPicPr>
          <p:cNvPr id="37" name="图片 6" descr="图片 6"/>
          <p:cNvPicPr>
            <a:picLocks noChangeAspect="1"/>
          </p:cNvPicPr>
          <p:nvPr/>
        </p:nvPicPr>
        <p:blipFill>
          <a:blip r:embed="rId2"/>
          <a:stretch>
            <a:fillRect/>
          </a:stretch>
        </p:blipFill>
        <p:spPr>
          <a:xfrm>
            <a:off x="6230542" y="4057650"/>
            <a:ext cx="4399361" cy="1243013"/>
          </a:xfrm>
          <a:prstGeom prst="rect">
            <a:avLst/>
          </a:prstGeom>
          <a:ln w="12700">
            <a:miter lim="400000"/>
          </a:ln>
        </p:spPr>
      </p:pic>
      <p:sp>
        <p:nvSpPr>
          <p:cNvPr id="38" name="矩形 19"/>
          <p:cNvSpPr/>
          <p:nvPr/>
        </p:nvSpPr>
        <p:spPr>
          <a:xfrm>
            <a:off x="1468753" y="2419350"/>
            <a:ext cx="8918628" cy="2076450"/>
          </a:xfrm>
          <a:prstGeom prst="rect">
            <a:avLst/>
          </a:prstGeom>
          <a:ln w="25400">
            <a:solidFill>
              <a:srgbClr val="4B649F"/>
            </a:solidFill>
            <a:miter/>
          </a:ln>
        </p:spPr>
        <p:txBody>
          <a:bodyPr lIns="45718" tIns="45718" rIns="45718" bIns="45718" anchor="ctr"/>
          <a:lstStyle/>
          <a:p>
            <a:pPr algn="ctr" defTabSz="685800">
              <a:defRPr sz="1300">
                <a:solidFill>
                  <a:srgbClr val="FFFFFF"/>
                </a:solidFill>
                <a:latin typeface="+mn-lt"/>
                <a:ea typeface="+mn-ea"/>
                <a:cs typeface="+mn-cs"/>
                <a:sym typeface="等线"/>
              </a:defRPr>
            </a:pPr>
            <a:endParaRPr/>
          </a:p>
        </p:txBody>
      </p:sp>
      <p:grpSp>
        <p:nvGrpSpPr>
          <p:cNvPr id="41" name="Group 1"/>
          <p:cNvGrpSpPr/>
          <p:nvPr/>
        </p:nvGrpSpPr>
        <p:grpSpPr>
          <a:xfrm>
            <a:off x="9993284" y="4295768"/>
            <a:ext cx="558405" cy="528640"/>
            <a:chOff x="-1" y="-1"/>
            <a:chExt cx="558404" cy="528639"/>
          </a:xfrm>
        </p:grpSpPr>
        <p:sp>
          <p:nvSpPr>
            <p:cNvPr id="39" name="矩形 21"/>
            <p:cNvSpPr/>
            <p:nvPr/>
          </p:nvSpPr>
          <p:spPr>
            <a:xfrm>
              <a:off x="201215" y="171450"/>
              <a:ext cx="357189" cy="357189"/>
            </a:xfrm>
            <a:prstGeom prst="rect">
              <a:avLst/>
            </a:prstGeom>
            <a:solidFill>
              <a:srgbClr val="00B050"/>
            </a:solidFill>
            <a:ln w="12700" cap="flat">
              <a:noFill/>
              <a:miter lim="400000"/>
            </a:ln>
            <a:effectLst/>
          </p:spPr>
          <p:txBody>
            <a:bodyPr wrap="square" lIns="45718" tIns="45718" rIns="45718" bIns="45718" numCol="1" anchor="ctr">
              <a:noAutofit/>
            </a:bodyPr>
            <a:lstStyle/>
            <a:p>
              <a:pPr algn="ctr" defTabSz="685800">
                <a:defRPr sz="1300">
                  <a:solidFill>
                    <a:srgbClr val="FFFFFF"/>
                  </a:solidFill>
                  <a:latin typeface="+mn-lt"/>
                  <a:ea typeface="+mn-ea"/>
                  <a:cs typeface="+mn-cs"/>
                  <a:sym typeface="等线"/>
                </a:defRPr>
              </a:pPr>
              <a:endParaRPr/>
            </a:p>
          </p:txBody>
        </p:sp>
        <p:sp>
          <p:nvSpPr>
            <p:cNvPr id="40" name="矩形 22"/>
            <p:cNvSpPr/>
            <p:nvPr/>
          </p:nvSpPr>
          <p:spPr>
            <a:xfrm>
              <a:off x="-2" y="-2"/>
              <a:ext cx="355998" cy="356000"/>
            </a:xfrm>
            <a:prstGeom prst="rect">
              <a:avLst/>
            </a:prstGeom>
            <a:solidFill>
              <a:srgbClr val="A9D18E">
                <a:alpha val="67000"/>
              </a:srgbClr>
            </a:solidFill>
            <a:ln w="12700" cap="flat">
              <a:noFill/>
              <a:miter lim="400000"/>
            </a:ln>
            <a:effectLst/>
          </p:spPr>
          <p:txBody>
            <a:bodyPr wrap="square" lIns="45718" tIns="45718" rIns="45718" bIns="45718" numCol="1" anchor="ctr">
              <a:noAutofit/>
            </a:bodyPr>
            <a:lstStyle/>
            <a:p>
              <a:pPr algn="ctr" defTabSz="685800">
                <a:defRPr sz="1300">
                  <a:solidFill>
                    <a:srgbClr val="FFFFFF"/>
                  </a:solidFill>
                  <a:latin typeface="+mn-lt"/>
                  <a:ea typeface="+mn-ea"/>
                  <a:cs typeface="+mn-cs"/>
                  <a:sym typeface="等线"/>
                </a:defRPr>
              </a:pPr>
              <a:endParaRPr/>
            </a:p>
          </p:txBody>
        </p:sp>
      </p:grpSp>
      <p:grpSp>
        <p:nvGrpSpPr>
          <p:cNvPr id="44" name="Group 3"/>
          <p:cNvGrpSpPr/>
          <p:nvPr/>
        </p:nvGrpSpPr>
        <p:grpSpPr>
          <a:xfrm>
            <a:off x="1411602" y="2184199"/>
            <a:ext cx="470300" cy="470300"/>
            <a:chOff x="0" y="-1"/>
            <a:chExt cx="470298" cy="470299"/>
          </a:xfrm>
        </p:grpSpPr>
        <p:sp>
          <p:nvSpPr>
            <p:cNvPr id="42" name="矩形 24"/>
            <p:cNvSpPr/>
            <p:nvPr/>
          </p:nvSpPr>
          <p:spPr>
            <a:xfrm>
              <a:off x="-1" y="-2"/>
              <a:ext cx="356000" cy="355999"/>
            </a:xfrm>
            <a:prstGeom prst="rect">
              <a:avLst/>
            </a:prstGeom>
            <a:solidFill>
              <a:srgbClr val="0070C0"/>
            </a:solidFill>
            <a:ln w="12700" cap="flat">
              <a:noFill/>
              <a:miter lim="400000"/>
            </a:ln>
            <a:effectLst/>
          </p:spPr>
          <p:txBody>
            <a:bodyPr wrap="square" lIns="45718" tIns="45718" rIns="45718" bIns="45718" numCol="1" anchor="ctr">
              <a:noAutofit/>
            </a:bodyPr>
            <a:lstStyle/>
            <a:p>
              <a:pPr algn="ctr" defTabSz="685800">
                <a:defRPr sz="1300">
                  <a:solidFill>
                    <a:srgbClr val="FFFFFF"/>
                  </a:solidFill>
                  <a:latin typeface="+mn-lt"/>
                  <a:ea typeface="+mn-ea"/>
                  <a:cs typeface="+mn-cs"/>
                  <a:sym typeface="等线"/>
                </a:defRPr>
              </a:pPr>
              <a:endParaRPr/>
            </a:p>
          </p:txBody>
        </p:sp>
        <p:sp>
          <p:nvSpPr>
            <p:cNvPr id="43" name="矩形 25"/>
            <p:cNvSpPr/>
            <p:nvPr/>
          </p:nvSpPr>
          <p:spPr>
            <a:xfrm>
              <a:off x="114299" y="114300"/>
              <a:ext cx="356000" cy="355999"/>
            </a:xfrm>
            <a:prstGeom prst="rect">
              <a:avLst/>
            </a:prstGeom>
            <a:solidFill>
              <a:srgbClr val="4B649F">
                <a:alpha val="50000"/>
              </a:srgbClr>
            </a:solidFill>
            <a:ln w="12700" cap="flat">
              <a:noFill/>
              <a:miter lim="400000"/>
            </a:ln>
            <a:effectLst/>
          </p:spPr>
          <p:txBody>
            <a:bodyPr wrap="square" lIns="45718" tIns="45718" rIns="45718" bIns="45718" numCol="1" anchor="ctr">
              <a:noAutofit/>
            </a:bodyPr>
            <a:lstStyle/>
            <a:p>
              <a:pPr algn="ctr" defTabSz="685800">
                <a:defRPr sz="1300">
                  <a:solidFill>
                    <a:srgbClr val="FFFFFF"/>
                  </a:solidFill>
                  <a:latin typeface="+mn-lt"/>
                  <a:ea typeface="+mn-ea"/>
                  <a:cs typeface="+mn-cs"/>
                  <a:sym typeface="等线"/>
                </a:defRPr>
              </a:pPr>
              <a:endParaRPr/>
            </a:p>
          </p:txBody>
        </p:sp>
      </p:grpSp>
      <p:sp>
        <p:nvSpPr>
          <p:cNvPr id="45" name="标题文本"/>
          <p:cNvSpPr txBox="1">
            <a:spLocks noGrp="1"/>
          </p:cNvSpPr>
          <p:nvPr>
            <p:ph type="title"/>
          </p:nvPr>
        </p:nvSpPr>
        <p:spPr>
          <a:xfrm>
            <a:off x="1646752" y="2546030"/>
            <a:ext cx="8585849" cy="1783084"/>
          </a:xfrm>
          <a:prstGeom prst="rect">
            <a:avLst/>
          </a:prstGeom>
        </p:spPr>
        <p:txBody>
          <a:bodyPr/>
          <a:lstStyle>
            <a:lvl1pPr algn="ctr">
              <a:defRPr>
                <a:solidFill>
                  <a:srgbClr val="203864"/>
                </a:solidFill>
              </a:defRPr>
            </a:lvl1pPr>
          </a:lstStyle>
          <a:p>
            <a:r>
              <a:rPr lang="zh-CN" altLang="en-US"/>
              <a:t>单击此处编辑母版标题样式</a:t>
            </a:r>
            <a:endParaRPr/>
          </a:p>
        </p:txBody>
      </p:sp>
      <p:pic>
        <p:nvPicPr>
          <p:cNvPr id="3" name="图形 2">
            <a:extLst>
              <a:ext uri="{FF2B5EF4-FFF2-40B4-BE49-F238E27FC236}">
                <a16:creationId xmlns:a16="http://schemas.microsoft.com/office/drawing/2014/main" id="{4204FA2E-24C8-9AC7-4593-5BE767F48B5F}"/>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5345" y="17027"/>
            <a:ext cx="4470400" cy="850900"/>
          </a:xfrm>
          <a:prstGeom prst="rect">
            <a:avLst/>
          </a:prstGeom>
        </p:spPr>
      </p:pic>
    </p:spTree>
    <p:extLst>
      <p:ext uri="{BB962C8B-B14F-4D97-AF65-F5344CB8AC3E}">
        <p14:creationId xmlns:p14="http://schemas.microsoft.com/office/powerpoint/2010/main" val="38105686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reserve="1">
  <p:cSld name="3_Custom Layout">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34" name="直接连接符 6"/>
          <p:cNvSpPr/>
          <p:nvPr/>
        </p:nvSpPr>
        <p:spPr>
          <a:xfrm>
            <a:off x="-1" y="785812"/>
            <a:ext cx="11176001" cy="1"/>
          </a:xfrm>
          <a:prstGeom prst="line">
            <a:avLst/>
          </a:prstGeom>
          <a:ln w="25400">
            <a:solidFill>
              <a:schemeClr val="bg1">
                <a:alpha val="50000"/>
              </a:schemeClr>
            </a:solidFill>
            <a:miter/>
          </a:ln>
        </p:spPr>
        <p:txBody>
          <a:bodyPr lIns="45718" tIns="45718" rIns="45718" bIns="45718"/>
          <a:lstStyle/>
          <a:p>
            <a:endParaRPr/>
          </a:p>
        </p:txBody>
      </p:sp>
      <p:pic>
        <p:nvPicPr>
          <p:cNvPr id="37" name="图片 6" descr="图片 6"/>
          <p:cNvPicPr>
            <a:picLocks noChangeAspect="1"/>
          </p:cNvPicPr>
          <p:nvPr/>
        </p:nvPicPr>
        <p:blipFill>
          <a:blip r:embed="rId2"/>
          <a:stretch>
            <a:fillRect/>
          </a:stretch>
        </p:blipFill>
        <p:spPr>
          <a:xfrm>
            <a:off x="6230542" y="4057650"/>
            <a:ext cx="4399361" cy="1243013"/>
          </a:xfrm>
          <a:prstGeom prst="rect">
            <a:avLst/>
          </a:prstGeom>
          <a:ln w="12700">
            <a:miter lim="400000"/>
          </a:ln>
        </p:spPr>
      </p:pic>
      <p:sp>
        <p:nvSpPr>
          <p:cNvPr id="38" name="矩形 19"/>
          <p:cNvSpPr/>
          <p:nvPr/>
        </p:nvSpPr>
        <p:spPr>
          <a:xfrm>
            <a:off x="1468753" y="2419350"/>
            <a:ext cx="8918628" cy="2076450"/>
          </a:xfrm>
          <a:prstGeom prst="rect">
            <a:avLst/>
          </a:prstGeom>
          <a:ln w="25400">
            <a:solidFill>
              <a:srgbClr val="4B649F"/>
            </a:solidFill>
            <a:miter/>
          </a:ln>
        </p:spPr>
        <p:txBody>
          <a:bodyPr lIns="45718" tIns="45718" rIns="45718" bIns="45718" anchor="ctr"/>
          <a:lstStyle/>
          <a:p>
            <a:pPr algn="ctr" defTabSz="685800">
              <a:defRPr sz="1300">
                <a:solidFill>
                  <a:srgbClr val="FFFFFF"/>
                </a:solidFill>
                <a:latin typeface="+mn-lt"/>
                <a:ea typeface="+mn-ea"/>
                <a:cs typeface="+mn-cs"/>
                <a:sym typeface="等线"/>
              </a:defRPr>
            </a:pPr>
            <a:endParaRPr/>
          </a:p>
        </p:txBody>
      </p:sp>
      <p:grpSp>
        <p:nvGrpSpPr>
          <p:cNvPr id="41" name="Group 1"/>
          <p:cNvGrpSpPr/>
          <p:nvPr/>
        </p:nvGrpSpPr>
        <p:grpSpPr>
          <a:xfrm>
            <a:off x="9993284" y="4295768"/>
            <a:ext cx="558405" cy="528640"/>
            <a:chOff x="-1" y="-1"/>
            <a:chExt cx="558404" cy="528639"/>
          </a:xfrm>
        </p:grpSpPr>
        <p:sp>
          <p:nvSpPr>
            <p:cNvPr id="39" name="矩形 21"/>
            <p:cNvSpPr/>
            <p:nvPr/>
          </p:nvSpPr>
          <p:spPr>
            <a:xfrm>
              <a:off x="201215" y="171450"/>
              <a:ext cx="357189" cy="357189"/>
            </a:xfrm>
            <a:prstGeom prst="rect">
              <a:avLst/>
            </a:prstGeom>
            <a:solidFill>
              <a:srgbClr val="00B050"/>
            </a:solidFill>
            <a:ln w="12700" cap="flat">
              <a:noFill/>
              <a:miter lim="400000"/>
            </a:ln>
            <a:effectLst/>
          </p:spPr>
          <p:txBody>
            <a:bodyPr wrap="square" lIns="45718" tIns="45718" rIns="45718" bIns="45718" numCol="1" anchor="ctr">
              <a:noAutofit/>
            </a:bodyPr>
            <a:lstStyle/>
            <a:p>
              <a:pPr algn="ctr" defTabSz="685800">
                <a:defRPr sz="1300">
                  <a:solidFill>
                    <a:srgbClr val="FFFFFF"/>
                  </a:solidFill>
                  <a:latin typeface="+mn-lt"/>
                  <a:ea typeface="+mn-ea"/>
                  <a:cs typeface="+mn-cs"/>
                  <a:sym typeface="等线"/>
                </a:defRPr>
              </a:pPr>
              <a:endParaRPr/>
            </a:p>
          </p:txBody>
        </p:sp>
        <p:sp>
          <p:nvSpPr>
            <p:cNvPr id="40" name="矩形 22"/>
            <p:cNvSpPr/>
            <p:nvPr/>
          </p:nvSpPr>
          <p:spPr>
            <a:xfrm>
              <a:off x="-2" y="-2"/>
              <a:ext cx="355998" cy="356000"/>
            </a:xfrm>
            <a:prstGeom prst="rect">
              <a:avLst/>
            </a:prstGeom>
            <a:solidFill>
              <a:srgbClr val="A9D18E">
                <a:alpha val="67000"/>
              </a:srgbClr>
            </a:solidFill>
            <a:ln w="12700" cap="flat">
              <a:noFill/>
              <a:miter lim="400000"/>
            </a:ln>
            <a:effectLst/>
          </p:spPr>
          <p:txBody>
            <a:bodyPr wrap="square" lIns="45718" tIns="45718" rIns="45718" bIns="45718" numCol="1" anchor="ctr">
              <a:noAutofit/>
            </a:bodyPr>
            <a:lstStyle/>
            <a:p>
              <a:pPr algn="ctr" defTabSz="685800">
                <a:defRPr sz="1300">
                  <a:solidFill>
                    <a:srgbClr val="FFFFFF"/>
                  </a:solidFill>
                  <a:latin typeface="+mn-lt"/>
                  <a:ea typeface="+mn-ea"/>
                  <a:cs typeface="+mn-cs"/>
                  <a:sym typeface="等线"/>
                </a:defRPr>
              </a:pPr>
              <a:endParaRPr/>
            </a:p>
          </p:txBody>
        </p:sp>
      </p:grpSp>
      <p:grpSp>
        <p:nvGrpSpPr>
          <p:cNvPr id="44" name="Group 3"/>
          <p:cNvGrpSpPr/>
          <p:nvPr/>
        </p:nvGrpSpPr>
        <p:grpSpPr>
          <a:xfrm>
            <a:off x="1411602" y="2184199"/>
            <a:ext cx="470300" cy="470300"/>
            <a:chOff x="0" y="-1"/>
            <a:chExt cx="470298" cy="470299"/>
          </a:xfrm>
        </p:grpSpPr>
        <p:sp>
          <p:nvSpPr>
            <p:cNvPr id="42" name="矩形 24"/>
            <p:cNvSpPr/>
            <p:nvPr/>
          </p:nvSpPr>
          <p:spPr>
            <a:xfrm>
              <a:off x="-1" y="-2"/>
              <a:ext cx="356000" cy="355999"/>
            </a:xfrm>
            <a:prstGeom prst="rect">
              <a:avLst/>
            </a:prstGeom>
            <a:solidFill>
              <a:srgbClr val="0070C0"/>
            </a:solidFill>
            <a:ln w="12700" cap="flat">
              <a:noFill/>
              <a:miter lim="400000"/>
            </a:ln>
            <a:effectLst/>
          </p:spPr>
          <p:txBody>
            <a:bodyPr wrap="square" lIns="45718" tIns="45718" rIns="45718" bIns="45718" numCol="1" anchor="ctr">
              <a:noAutofit/>
            </a:bodyPr>
            <a:lstStyle/>
            <a:p>
              <a:pPr algn="ctr" defTabSz="685800">
                <a:defRPr sz="1300">
                  <a:solidFill>
                    <a:srgbClr val="FFFFFF"/>
                  </a:solidFill>
                  <a:latin typeface="+mn-lt"/>
                  <a:ea typeface="+mn-ea"/>
                  <a:cs typeface="+mn-cs"/>
                  <a:sym typeface="等线"/>
                </a:defRPr>
              </a:pPr>
              <a:endParaRPr/>
            </a:p>
          </p:txBody>
        </p:sp>
        <p:sp>
          <p:nvSpPr>
            <p:cNvPr id="43" name="矩形 25"/>
            <p:cNvSpPr/>
            <p:nvPr/>
          </p:nvSpPr>
          <p:spPr>
            <a:xfrm>
              <a:off x="114299" y="114300"/>
              <a:ext cx="356000" cy="355999"/>
            </a:xfrm>
            <a:prstGeom prst="rect">
              <a:avLst/>
            </a:prstGeom>
            <a:solidFill>
              <a:srgbClr val="4B649F">
                <a:alpha val="50000"/>
              </a:srgbClr>
            </a:solidFill>
            <a:ln w="12700" cap="flat">
              <a:noFill/>
              <a:miter lim="400000"/>
            </a:ln>
            <a:effectLst/>
          </p:spPr>
          <p:txBody>
            <a:bodyPr wrap="square" lIns="45718" tIns="45718" rIns="45718" bIns="45718" numCol="1" anchor="ctr">
              <a:noAutofit/>
            </a:bodyPr>
            <a:lstStyle/>
            <a:p>
              <a:pPr algn="ctr" defTabSz="685800">
                <a:defRPr sz="1300">
                  <a:solidFill>
                    <a:srgbClr val="FFFFFF"/>
                  </a:solidFill>
                  <a:latin typeface="+mn-lt"/>
                  <a:ea typeface="+mn-ea"/>
                  <a:cs typeface="+mn-cs"/>
                  <a:sym typeface="等线"/>
                </a:defRPr>
              </a:pPr>
              <a:endParaRPr/>
            </a:p>
          </p:txBody>
        </p:sp>
      </p:grpSp>
      <p:sp>
        <p:nvSpPr>
          <p:cNvPr id="45" name="标题文本"/>
          <p:cNvSpPr txBox="1">
            <a:spLocks noGrp="1"/>
          </p:cNvSpPr>
          <p:nvPr>
            <p:ph type="title"/>
          </p:nvPr>
        </p:nvSpPr>
        <p:spPr>
          <a:xfrm>
            <a:off x="1646752" y="2546030"/>
            <a:ext cx="8585849" cy="1783084"/>
          </a:xfrm>
          <a:prstGeom prst="rect">
            <a:avLst/>
          </a:prstGeom>
        </p:spPr>
        <p:txBody>
          <a:bodyPr/>
          <a:lstStyle>
            <a:lvl1pPr algn="ctr">
              <a:defRPr>
                <a:solidFill>
                  <a:schemeClr val="bg1"/>
                </a:solidFill>
              </a:defRPr>
            </a:lvl1pPr>
          </a:lstStyle>
          <a:p>
            <a:r>
              <a:rPr lang="zh-CN" altLang="en-US" dirty="0"/>
              <a:t>单击此处编辑母版标题样式</a:t>
            </a:r>
            <a:endParaRPr dirty="0"/>
          </a:p>
        </p:txBody>
      </p:sp>
      <p:pic>
        <p:nvPicPr>
          <p:cNvPr id="3" name="图形 2">
            <a:extLst>
              <a:ext uri="{FF2B5EF4-FFF2-40B4-BE49-F238E27FC236}">
                <a16:creationId xmlns:a16="http://schemas.microsoft.com/office/drawing/2014/main" id="{2B4BCC4F-9D84-5719-2894-5A820C2A714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5345" y="17027"/>
            <a:ext cx="4470400" cy="850900"/>
          </a:xfrm>
          <a:prstGeom prst="rect">
            <a:avLst/>
          </a:prstGeom>
        </p:spPr>
      </p:pic>
    </p:spTree>
    <p:extLst>
      <p:ext uri="{BB962C8B-B14F-4D97-AF65-F5344CB8AC3E}">
        <p14:creationId xmlns:p14="http://schemas.microsoft.com/office/powerpoint/2010/main" val="2400714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53" name="正文级别 1…"/>
          <p:cNvSpPr txBox="1">
            <a:spLocks noGrp="1"/>
          </p:cNvSpPr>
          <p:nvPr>
            <p:ph type="body" idx="1"/>
          </p:nvPr>
        </p:nvSpPr>
        <p:spPr>
          <a:prstGeom prst="rect">
            <a:avLst/>
          </a:prstGeom>
        </p:spPr>
        <p:txBody>
          <a:bodyPr/>
          <a:lstStyle/>
          <a:p>
            <a:r>
              <a:rPr lang="zh-CN" altLang="en-US"/>
              <a:t>编辑母版文本样式
第二级
第三级
第四级
第五级</a:t>
            </a:r>
            <a:endParaRPr/>
          </a:p>
        </p:txBody>
      </p:sp>
      <p:sp>
        <p:nvSpPr>
          <p:cNvPr id="54" name="标题文本"/>
          <p:cNvSpPr txBox="1">
            <a:spLocks noGrp="1"/>
          </p:cNvSpPr>
          <p:nvPr>
            <p:ph type="title"/>
          </p:nvPr>
        </p:nvSpPr>
        <p:spPr>
          <a:xfrm>
            <a:off x="390617" y="97915"/>
            <a:ext cx="7022237" cy="607040"/>
          </a:xfrm>
          <a:prstGeom prst="rect">
            <a:avLst/>
          </a:prstGeom>
        </p:spPr>
        <p:txBody>
          <a:bodyPr/>
          <a:lstStyle/>
          <a:p>
            <a:r>
              <a:rPr lang="zh-CN" altLang="en-US"/>
              <a:t>单击此处编辑母版标题样式</a:t>
            </a:r>
            <a:endParaRPr/>
          </a:p>
        </p:txBody>
      </p:sp>
      <p:sp>
        <p:nvSpPr>
          <p:cNvPr id="55" name="幻灯片编号"/>
          <p:cNvSpPr txBox="1">
            <a:spLocks noGrp="1"/>
          </p:cNvSpPr>
          <p:nvPr>
            <p:ph type="sldNum" sz="quarter" idx="2"/>
          </p:nvPr>
        </p:nvSpPr>
        <p:spPr>
          <a:xfrm>
            <a:off x="11066306" y="6400414"/>
            <a:ext cx="286293" cy="276995"/>
          </a:xfrm>
          <a:prstGeom prst="rect">
            <a:avLst/>
          </a:prstGeom>
        </p:spPr>
        <p:txBody>
          <a:bodyPr/>
          <a:lstStyle/>
          <a:p>
            <a:fld id="{86CB4B4D-7CA3-9044-876B-883B54F8677D}" type="slidenum">
              <a:rPr lang="en-US" altLang="zh-CN"/>
              <a:t>‹#›</a:t>
            </a:fld>
            <a:endParaRPr lang="zh-CN" altLang="en-US"/>
          </a:p>
        </p:txBody>
      </p:sp>
      <p:sp>
        <p:nvSpPr>
          <p:cNvPr id="2" name="页脚占位符 1">
            <a:extLst>
              <a:ext uri="{FF2B5EF4-FFF2-40B4-BE49-F238E27FC236}">
                <a16:creationId xmlns:a16="http://schemas.microsoft.com/office/drawing/2014/main" id="{9ACEAA59-2989-9549-A139-8EEC0EE4FE99}"/>
              </a:ext>
            </a:extLst>
          </p:cNvPr>
          <p:cNvSpPr>
            <a:spLocks noGrp="1"/>
          </p:cNvSpPr>
          <p:nvPr>
            <p:ph type="ftr" sz="quarter" idx="10"/>
          </p:nvPr>
        </p:nvSpPr>
        <p:spPr>
          <a:xfrm>
            <a:off x="4038600" y="6356350"/>
            <a:ext cx="4114800" cy="365125"/>
          </a:xfrm>
          <a:prstGeom prst="rect">
            <a:avLst/>
          </a:prstGeom>
        </p:spPr>
        <p:txBody>
          <a:bodyPr/>
          <a:lstStyle/>
          <a:p>
            <a:r>
              <a:rPr kumimoji="1" lang="en" altLang="zh-CN"/>
              <a:t>A Comprehensive Survey and Experimental Study of Subgraph Matching: Trends, Unbiasedness, and Interaction</a:t>
            </a:r>
            <a:endParaRPr kumimoji="1" lang="zh-CN" altLang="en-US"/>
          </a:p>
        </p:txBody>
      </p:sp>
    </p:spTree>
    <p:extLst>
      <p:ext uri="{BB962C8B-B14F-4D97-AF65-F5344CB8AC3E}">
        <p14:creationId xmlns:p14="http://schemas.microsoft.com/office/powerpoint/2010/main" val="704767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仅幻灯片">
    <p:spTree>
      <p:nvGrpSpPr>
        <p:cNvPr id="1" name=""/>
        <p:cNvGrpSpPr/>
        <p:nvPr/>
      </p:nvGrpSpPr>
      <p:grpSpPr>
        <a:xfrm>
          <a:off x="0" y="0"/>
          <a:ext cx="0" cy="0"/>
          <a:chOff x="0" y="0"/>
          <a:chExt cx="0" cy="0"/>
        </a:xfrm>
      </p:grpSpPr>
      <p:sp>
        <p:nvSpPr>
          <p:cNvPr id="3" name="灯片编号占位符 2">
            <a:extLst>
              <a:ext uri="{FF2B5EF4-FFF2-40B4-BE49-F238E27FC236}">
                <a16:creationId xmlns:a16="http://schemas.microsoft.com/office/drawing/2014/main" id="{71CFE74D-9093-424B-8FC5-1B712262AB43}"/>
              </a:ext>
            </a:extLst>
          </p:cNvPr>
          <p:cNvSpPr>
            <a:spLocks noGrp="1"/>
          </p:cNvSpPr>
          <p:nvPr>
            <p:ph type="sldNum" sz="quarter" idx="10"/>
          </p:nvPr>
        </p:nvSpPr>
        <p:spPr/>
        <p:txBody>
          <a:bodyPr/>
          <a:lstStyle/>
          <a:p>
            <a:fld id="{86CB4B4D-7CA3-9044-876B-883B54F8677D}" type="slidenum">
              <a:rPr lang="en-US" altLang="zh-CN"/>
              <a:t>‹#›</a:t>
            </a:fld>
            <a:endParaRPr lang="zh-CN" altLang="en-US"/>
          </a:p>
        </p:txBody>
      </p:sp>
    </p:spTree>
    <p:extLst>
      <p:ext uri="{BB962C8B-B14F-4D97-AF65-F5344CB8AC3E}">
        <p14:creationId xmlns:p14="http://schemas.microsoft.com/office/powerpoint/2010/main" val="593185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自定义版式">
    <p:bg>
      <p:bgRef idx="1001">
        <a:schemeClr val="bg1"/>
      </p:bgRef>
    </p:bg>
    <p:spTree>
      <p:nvGrpSpPr>
        <p:cNvPr id="1" name=""/>
        <p:cNvGrpSpPr/>
        <p:nvPr/>
      </p:nvGrpSpPr>
      <p:grpSpPr>
        <a:xfrm>
          <a:off x="0" y="0"/>
          <a:ext cx="0" cy="0"/>
          <a:chOff x="0" y="0"/>
          <a:chExt cx="0" cy="0"/>
        </a:xfrm>
      </p:grpSpPr>
      <p:sp>
        <p:nvSpPr>
          <p:cNvPr id="3" name="灯片编号占位符 2">
            <a:extLst>
              <a:ext uri="{FF2B5EF4-FFF2-40B4-BE49-F238E27FC236}">
                <a16:creationId xmlns:a16="http://schemas.microsoft.com/office/drawing/2014/main" id="{860F731B-C75F-1008-DC3C-80FD1B7BD6CC}"/>
              </a:ext>
            </a:extLst>
          </p:cNvPr>
          <p:cNvSpPr>
            <a:spLocks noGrp="1"/>
          </p:cNvSpPr>
          <p:nvPr>
            <p:ph type="sldNum" sz="quarter" idx="10"/>
          </p:nvPr>
        </p:nvSpPr>
        <p:spPr/>
        <p:txBody>
          <a:bodyPr/>
          <a:lstStyle/>
          <a:p>
            <a:fld id="{86CB4B4D-7CA3-9044-876B-883B54F8677D}" type="slidenum">
              <a:rPr lang="en-US" altLang="zh-CN" smtClean="0"/>
              <a:pPr/>
              <a:t>‹#›</a:t>
            </a:fld>
            <a:endParaRPr lang="zh-CN" altLang="en-US" dirty="0"/>
          </a:p>
        </p:txBody>
      </p:sp>
      <p:sp>
        <p:nvSpPr>
          <p:cNvPr id="4" name="页脚占位符 3">
            <a:extLst>
              <a:ext uri="{FF2B5EF4-FFF2-40B4-BE49-F238E27FC236}">
                <a16:creationId xmlns:a16="http://schemas.microsoft.com/office/drawing/2014/main" id="{0D3BD483-A7D1-F5D1-E116-FCC5D1673A90}"/>
              </a:ext>
            </a:extLst>
          </p:cNvPr>
          <p:cNvSpPr>
            <a:spLocks noGrp="1"/>
          </p:cNvSpPr>
          <p:nvPr>
            <p:ph type="ftr" sz="quarter" idx="11"/>
          </p:nvPr>
        </p:nvSpPr>
        <p:spPr/>
        <p:txBody>
          <a:bodyPr/>
          <a:lstStyle/>
          <a:p>
            <a:r>
              <a:rPr kumimoji="1" lang="en" altLang="zh-CN"/>
              <a:t>A Comprehensive Survey and Experimental Study of Subgraph Matching: Trends, Unbiasedness, and Interaction</a:t>
            </a:r>
            <a:endParaRPr kumimoji="1" lang="zh-CN" altLang="en-US"/>
          </a:p>
        </p:txBody>
      </p:sp>
      <p:sp>
        <p:nvSpPr>
          <p:cNvPr id="5" name="矩形 4">
            <a:extLst>
              <a:ext uri="{FF2B5EF4-FFF2-40B4-BE49-F238E27FC236}">
                <a16:creationId xmlns:a16="http://schemas.microsoft.com/office/drawing/2014/main" id="{E3FA36A1-C87E-723C-748D-278FE6F3EBE8}"/>
              </a:ext>
            </a:extLst>
          </p:cNvPr>
          <p:cNvSpPr/>
          <p:nvPr userDrawn="1"/>
        </p:nvSpPr>
        <p:spPr>
          <a:xfrm rot="20546948">
            <a:off x="-626464" y="86277"/>
            <a:ext cx="6306584" cy="1382924"/>
          </a:xfrm>
          <a:prstGeom prst="rect">
            <a:avLst/>
          </a:prstGeom>
          <a:solidFill>
            <a:schemeClr val="accent5">
              <a:lumMod val="40000"/>
              <a:lumOff val="60000"/>
            </a:schemeClr>
          </a:solidFill>
          <a:ln w="25400" cap="flat">
            <a:noFill/>
            <a:prstDash val="solid"/>
            <a:round/>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6" name="矩形 5">
            <a:extLst>
              <a:ext uri="{FF2B5EF4-FFF2-40B4-BE49-F238E27FC236}">
                <a16:creationId xmlns:a16="http://schemas.microsoft.com/office/drawing/2014/main" id="{E5492AB2-358E-4D48-C2C6-98E590CF2DCB}"/>
              </a:ext>
            </a:extLst>
          </p:cNvPr>
          <p:cNvSpPr/>
          <p:nvPr userDrawn="1"/>
        </p:nvSpPr>
        <p:spPr>
          <a:xfrm>
            <a:off x="393700" y="422246"/>
            <a:ext cx="6324600" cy="1063654"/>
          </a:xfrm>
          <a:prstGeom prst="rect">
            <a:avLst/>
          </a:prstGeom>
          <a:solidFill>
            <a:schemeClr val="accent5">
              <a:lumMod val="40000"/>
              <a:lumOff val="60000"/>
            </a:schemeClr>
          </a:solidFill>
          <a:ln w="25400" cap="flat">
            <a:noFill/>
            <a:prstDash val="solid"/>
            <a:round/>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9" name="标题 8">
            <a:extLst>
              <a:ext uri="{FF2B5EF4-FFF2-40B4-BE49-F238E27FC236}">
                <a16:creationId xmlns:a16="http://schemas.microsoft.com/office/drawing/2014/main" id="{E4AAB427-3870-7466-1229-567044F73FE3}"/>
              </a:ext>
            </a:extLst>
          </p:cNvPr>
          <p:cNvSpPr>
            <a:spLocks noGrp="1"/>
          </p:cNvSpPr>
          <p:nvPr>
            <p:ph type="title"/>
          </p:nvPr>
        </p:nvSpPr>
        <p:spPr>
          <a:xfrm>
            <a:off x="393700" y="660126"/>
            <a:ext cx="6324600" cy="587894"/>
          </a:xfrm>
        </p:spPr>
        <p:txBody>
          <a:bodyPr/>
          <a:lstStyle>
            <a:lvl1pPr>
              <a:defRPr>
                <a:solidFill>
                  <a:schemeClr val="accent1"/>
                </a:solidFill>
              </a:defRPr>
            </a:lvl1pPr>
          </a:lstStyle>
          <a:p>
            <a:r>
              <a:rPr kumimoji="1" lang="zh-CN" altLang="en-US"/>
              <a:t>单击此处编辑母版标题样式</a:t>
            </a:r>
          </a:p>
        </p:txBody>
      </p:sp>
    </p:spTree>
    <p:extLst>
      <p:ext uri="{BB962C8B-B14F-4D97-AF65-F5344CB8AC3E}">
        <p14:creationId xmlns:p14="http://schemas.microsoft.com/office/powerpoint/2010/main" val="2611641628"/>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自定义版式">
    <p:bg>
      <p:bgRef idx="1001">
        <a:schemeClr val="bg1"/>
      </p:bgRef>
    </p:bg>
    <p:spTree>
      <p:nvGrpSpPr>
        <p:cNvPr id="1" name=""/>
        <p:cNvGrpSpPr/>
        <p:nvPr/>
      </p:nvGrpSpPr>
      <p:grpSpPr>
        <a:xfrm>
          <a:off x="0" y="0"/>
          <a:ext cx="0" cy="0"/>
          <a:chOff x="0" y="0"/>
          <a:chExt cx="0" cy="0"/>
        </a:xfrm>
      </p:grpSpPr>
      <p:sp>
        <p:nvSpPr>
          <p:cNvPr id="3" name="灯片编号占位符 2">
            <a:extLst>
              <a:ext uri="{FF2B5EF4-FFF2-40B4-BE49-F238E27FC236}">
                <a16:creationId xmlns:a16="http://schemas.microsoft.com/office/drawing/2014/main" id="{860F731B-C75F-1008-DC3C-80FD1B7BD6CC}"/>
              </a:ext>
            </a:extLst>
          </p:cNvPr>
          <p:cNvSpPr>
            <a:spLocks noGrp="1"/>
          </p:cNvSpPr>
          <p:nvPr>
            <p:ph type="sldNum" sz="quarter" idx="10"/>
          </p:nvPr>
        </p:nvSpPr>
        <p:spPr/>
        <p:txBody>
          <a:bodyPr/>
          <a:lstStyle/>
          <a:p>
            <a:fld id="{86CB4B4D-7CA3-9044-876B-883B54F8677D}" type="slidenum">
              <a:rPr lang="en-US" altLang="zh-CN" smtClean="0"/>
              <a:pPr/>
              <a:t>‹#›</a:t>
            </a:fld>
            <a:endParaRPr lang="zh-CN" altLang="en-US" dirty="0"/>
          </a:p>
        </p:txBody>
      </p:sp>
      <p:sp>
        <p:nvSpPr>
          <p:cNvPr id="4" name="页脚占位符 3">
            <a:extLst>
              <a:ext uri="{FF2B5EF4-FFF2-40B4-BE49-F238E27FC236}">
                <a16:creationId xmlns:a16="http://schemas.microsoft.com/office/drawing/2014/main" id="{0D3BD483-A7D1-F5D1-E116-FCC5D1673A90}"/>
              </a:ext>
            </a:extLst>
          </p:cNvPr>
          <p:cNvSpPr>
            <a:spLocks noGrp="1"/>
          </p:cNvSpPr>
          <p:nvPr>
            <p:ph type="ftr" sz="quarter" idx="11"/>
          </p:nvPr>
        </p:nvSpPr>
        <p:spPr/>
        <p:txBody>
          <a:bodyPr/>
          <a:lstStyle/>
          <a:p>
            <a:r>
              <a:rPr kumimoji="1" lang="en" altLang="zh-CN"/>
              <a:t>A Comprehensive Survey and Experimental Study of Subgraph Matching: Trends, Unbiasedness, and Interaction</a:t>
            </a:r>
            <a:endParaRPr kumimoji="1" lang="zh-CN" altLang="en-US"/>
          </a:p>
        </p:txBody>
      </p:sp>
      <p:sp>
        <p:nvSpPr>
          <p:cNvPr id="5" name="矩形 4">
            <a:extLst>
              <a:ext uri="{FF2B5EF4-FFF2-40B4-BE49-F238E27FC236}">
                <a16:creationId xmlns:a16="http://schemas.microsoft.com/office/drawing/2014/main" id="{E3FA36A1-C87E-723C-748D-278FE6F3EBE8}"/>
              </a:ext>
            </a:extLst>
          </p:cNvPr>
          <p:cNvSpPr/>
          <p:nvPr userDrawn="1"/>
        </p:nvSpPr>
        <p:spPr>
          <a:xfrm rot="20546948">
            <a:off x="-626464" y="86277"/>
            <a:ext cx="6306584" cy="1382924"/>
          </a:xfrm>
          <a:prstGeom prst="rect">
            <a:avLst/>
          </a:prstGeom>
          <a:solidFill>
            <a:schemeClr val="accent5">
              <a:lumMod val="40000"/>
              <a:lumOff val="60000"/>
            </a:schemeClr>
          </a:solidFill>
          <a:ln w="25400" cap="flat">
            <a:noFill/>
            <a:prstDash val="solid"/>
            <a:round/>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6" name="矩形 5">
            <a:extLst>
              <a:ext uri="{FF2B5EF4-FFF2-40B4-BE49-F238E27FC236}">
                <a16:creationId xmlns:a16="http://schemas.microsoft.com/office/drawing/2014/main" id="{E5492AB2-358E-4D48-C2C6-98E590CF2DCB}"/>
              </a:ext>
            </a:extLst>
          </p:cNvPr>
          <p:cNvSpPr/>
          <p:nvPr userDrawn="1"/>
        </p:nvSpPr>
        <p:spPr>
          <a:xfrm>
            <a:off x="393700" y="422246"/>
            <a:ext cx="6324600" cy="1063654"/>
          </a:xfrm>
          <a:prstGeom prst="rect">
            <a:avLst/>
          </a:prstGeom>
          <a:solidFill>
            <a:schemeClr val="accent5">
              <a:lumMod val="40000"/>
              <a:lumOff val="60000"/>
            </a:schemeClr>
          </a:solidFill>
          <a:ln w="25400" cap="flat">
            <a:noFill/>
            <a:prstDash val="solid"/>
            <a:round/>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9" name="标题 8">
            <a:extLst>
              <a:ext uri="{FF2B5EF4-FFF2-40B4-BE49-F238E27FC236}">
                <a16:creationId xmlns:a16="http://schemas.microsoft.com/office/drawing/2014/main" id="{E4AAB427-3870-7466-1229-567044F73FE3}"/>
              </a:ext>
            </a:extLst>
          </p:cNvPr>
          <p:cNvSpPr>
            <a:spLocks noGrp="1"/>
          </p:cNvSpPr>
          <p:nvPr>
            <p:ph type="title"/>
          </p:nvPr>
        </p:nvSpPr>
        <p:spPr>
          <a:xfrm>
            <a:off x="393700" y="660126"/>
            <a:ext cx="6324600" cy="587894"/>
          </a:xfrm>
        </p:spPr>
        <p:txBody>
          <a:bodyPr/>
          <a:lstStyle>
            <a:lvl1pPr>
              <a:defRPr>
                <a:solidFill>
                  <a:schemeClr val="accent1"/>
                </a:solidFill>
              </a:defRPr>
            </a:lvl1pPr>
          </a:lstStyle>
          <a:p>
            <a:r>
              <a:rPr kumimoji="1" lang="zh-CN" altLang="en-US"/>
              <a:t>单击此处编辑母版标题样式</a:t>
            </a:r>
          </a:p>
        </p:txBody>
      </p:sp>
      <p:sp>
        <p:nvSpPr>
          <p:cNvPr id="7" name="内容占位符 6">
            <a:extLst>
              <a:ext uri="{FF2B5EF4-FFF2-40B4-BE49-F238E27FC236}">
                <a16:creationId xmlns:a16="http://schemas.microsoft.com/office/drawing/2014/main" id="{31BDCD6A-6F87-EC0A-4181-FF6FD64E937B}"/>
              </a:ext>
            </a:extLst>
          </p:cNvPr>
          <p:cNvSpPr>
            <a:spLocks noGrp="1"/>
          </p:cNvSpPr>
          <p:nvPr>
            <p:ph sz="quarter" idx="12"/>
          </p:nvPr>
        </p:nvSpPr>
        <p:spPr>
          <a:xfrm>
            <a:off x="393700" y="1937288"/>
            <a:ext cx="11183534" cy="4153950"/>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Tree>
    <p:extLst>
      <p:ext uri="{BB962C8B-B14F-4D97-AF65-F5344CB8AC3E}">
        <p14:creationId xmlns:p14="http://schemas.microsoft.com/office/powerpoint/2010/main" val="3983160005"/>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自定义版式">
    <p:bg>
      <p:bgRef idx="1001">
        <a:schemeClr val="bg1"/>
      </p:bgRef>
    </p:bg>
    <p:spTree>
      <p:nvGrpSpPr>
        <p:cNvPr id="1" name=""/>
        <p:cNvGrpSpPr/>
        <p:nvPr/>
      </p:nvGrpSpPr>
      <p:grpSpPr>
        <a:xfrm>
          <a:off x="0" y="0"/>
          <a:ext cx="0" cy="0"/>
          <a:chOff x="0" y="0"/>
          <a:chExt cx="0" cy="0"/>
        </a:xfrm>
      </p:grpSpPr>
      <p:sp>
        <p:nvSpPr>
          <p:cNvPr id="3" name="灯片编号占位符 2">
            <a:extLst>
              <a:ext uri="{FF2B5EF4-FFF2-40B4-BE49-F238E27FC236}">
                <a16:creationId xmlns:a16="http://schemas.microsoft.com/office/drawing/2014/main" id="{860F731B-C75F-1008-DC3C-80FD1B7BD6CC}"/>
              </a:ext>
            </a:extLst>
          </p:cNvPr>
          <p:cNvSpPr>
            <a:spLocks noGrp="1"/>
          </p:cNvSpPr>
          <p:nvPr>
            <p:ph type="sldNum" sz="quarter" idx="10"/>
          </p:nvPr>
        </p:nvSpPr>
        <p:spPr/>
        <p:txBody>
          <a:bodyPr/>
          <a:lstStyle/>
          <a:p>
            <a:fld id="{86CB4B4D-7CA3-9044-876B-883B54F8677D}" type="slidenum">
              <a:rPr lang="en-US" altLang="zh-CN" smtClean="0"/>
              <a:pPr/>
              <a:t>‹#›</a:t>
            </a:fld>
            <a:endParaRPr lang="zh-CN" altLang="en-US" dirty="0"/>
          </a:p>
        </p:txBody>
      </p:sp>
      <p:sp>
        <p:nvSpPr>
          <p:cNvPr id="4" name="页脚占位符 3">
            <a:extLst>
              <a:ext uri="{FF2B5EF4-FFF2-40B4-BE49-F238E27FC236}">
                <a16:creationId xmlns:a16="http://schemas.microsoft.com/office/drawing/2014/main" id="{0D3BD483-A7D1-F5D1-E116-FCC5D1673A90}"/>
              </a:ext>
            </a:extLst>
          </p:cNvPr>
          <p:cNvSpPr>
            <a:spLocks noGrp="1"/>
          </p:cNvSpPr>
          <p:nvPr>
            <p:ph type="ftr" sz="quarter" idx="11"/>
          </p:nvPr>
        </p:nvSpPr>
        <p:spPr/>
        <p:txBody>
          <a:bodyPr/>
          <a:lstStyle/>
          <a:p>
            <a:r>
              <a:rPr kumimoji="1" lang="en" altLang="zh-CN"/>
              <a:t>A Comprehensive Survey and Experimental Study of Subgraph Matching: Trends, Unbiasedness, and Interaction</a:t>
            </a:r>
            <a:endParaRPr kumimoji="1" lang="zh-CN" altLang="en-US"/>
          </a:p>
        </p:txBody>
      </p:sp>
      <p:sp>
        <p:nvSpPr>
          <p:cNvPr id="6" name="矩形 5">
            <a:extLst>
              <a:ext uri="{FF2B5EF4-FFF2-40B4-BE49-F238E27FC236}">
                <a16:creationId xmlns:a16="http://schemas.microsoft.com/office/drawing/2014/main" id="{E5492AB2-358E-4D48-C2C6-98E590CF2DCB}"/>
              </a:ext>
            </a:extLst>
          </p:cNvPr>
          <p:cNvSpPr/>
          <p:nvPr userDrawn="1"/>
        </p:nvSpPr>
        <p:spPr>
          <a:xfrm>
            <a:off x="336551" y="374405"/>
            <a:ext cx="568422" cy="587894"/>
          </a:xfrm>
          <a:prstGeom prst="rect">
            <a:avLst/>
          </a:prstGeom>
          <a:solidFill>
            <a:schemeClr val="accent5">
              <a:lumMod val="40000"/>
              <a:lumOff val="60000"/>
            </a:schemeClr>
          </a:solidFill>
          <a:ln w="25400" cap="flat">
            <a:noFill/>
            <a:prstDash val="solid"/>
            <a:round/>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9" name="标题 8">
            <a:extLst>
              <a:ext uri="{FF2B5EF4-FFF2-40B4-BE49-F238E27FC236}">
                <a16:creationId xmlns:a16="http://schemas.microsoft.com/office/drawing/2014/main" id="{E4AAB427-3870-7466-1229-567044F73FE3}"/>
              </a:ext>
            </a:extLst>
          </p:cNvPr>
          <p:cNvSpPr>
            <a:spLocks noGrp="1"/>
          </p:cNvSpPr>
          <p:nvPr>
            <p:ph type="title"/>
          </p:nvPr>
        </p:nvSpPr>
        <p:spPr>
          <a:xfrm>
            <a:off x="1260377" y="384597"/>
            <a:ext cx="6324600" cy="587894"/>
          </a:xfrm>
        </p:spPr>
        <p:txBody>
          <a:bodyPr>
            <a:normAutofit/>
          </a:bodyPr>
          <a:lstStyle>
            <a:lvl1pPr>
              <a:defRPr sz="2800">
                <a:solidFill>
                  <a:schemeClr val="accent1"/>
                </a:solidFill>
              </a:defRPr>
            </a:lvl1pPr>
          </a:lstStyle>
          <a:p>
            <a:r>
              <a:rPr kumimoji="1" lang="zh-CN" altLang="en-US"/>
              <a:t>单击此处编辑母版标题样式</a:t>
            </a:r>
          </a:p>
        </p:txBody>
      </p:sp>
    </p:spTree>
    <p:extLst>
      <p:ext uri="{BB962C8B-B14F-4D97-AF65-F5344CB8AC3E}">
        <p14:creationId xmlns:p14="http://schemas.microsoft.com/office/powerpoint/2010/main" val="3438179468"/>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6_自定义版式">
    <p:bg>
      <p:bgRef idx="1001">
        <a:schemeClr val="bg1"/>
      </p:bgRef>
    </p:bg>
    <p:spTree>
      <p:nvGrpSpPr>
        <p:cNvPr id="1" name=""/>
        <p:cNvGrpSpPr/>
        <p:nvPr/>
      </p:nvGrpSpPr>
      <p:grpSpPr>
        <a:xfrm>
          <a:off x="0" y="0"/>
          <a:ext cx="0" cy="0"/>
          <a:chOff x="0" y="0"/>
          <a:chExt cx="0" cy="0"/>
        </a:xfrm>
      </p:grpSpPr>
      <p:sp>
        <p:nvSpPr>
          <p:cNvPr id="3" name="灯片编号占位符 2">
            <a:extLst>
              <a:ext uri="{FF2B5EF4-FFF2-40B4-BE49-F238E27FC236}">
                <a16:creationId xmlns:a16="http://schemas.microsoft.com/office/drawing/2014/main" id="{860F731B-C75F-1008-DC3C-80FD1B7BD6CC}"/>
              </a:ext>
            </a:extLst>
          </p:cNvPr>
          <p:cNvSpPr>
            <a:spLocks noGrp="1"/>
          </p:cNvSpPr>
          <p:nvPr>
            <p:ph type="sldNum" sz="quarter" idx="10"/>
          </p:nvPr>
        </p:nvSpPr>
        <p:spPr/>
        <p:txBody>
          <a:bodyPr/>
          <a:lstStyle/>
          <a:p>
            <a:fld id="{86CB4B4D-7CA3-9044-876B-883B54F8677D}" type="slidenum">
              <a:rPr lang="en-US" altLang="zh-CN" smtClean="0"/>
              <a:pPr/>
              <a:t>‹#›</a:t>
            </a:fld>
            <a:endParaRPr lang="zh-CN" altLang="en-US" dirty="0"/>
          </a:p>
        </p:txBody>
      </p:sp>
      <p:sp>
        <p:nvSpPr>
          <p:cNvPr id="4" name="页脚占位符 3">
            <a:extLst>
              <a:ext uri="{FF2B5EF4-FFF2-40B4-BE49-F238E27FC236}">
                <a16:creationId xmlns:a16="http://schemas.microsoft.com/office/drawing/2014/main" id="{0D3BD483-A7D1-F5D1-E116-FCC5D1673A90}"/>
              </a:ext>
            </a:extLst>
          </p:cNvPr>
          <p:cNvSpPr>
            <a:spLocks noGrp="1"/>
          </p:cNvSpPr>
          <p:nvPr>
            <p:ph type="ftr" sz="quarter" idx="11"/>
          </p:nvPr>
        </p:nvSpPr>
        <p:spPr/>
        <p:txBody>
          <a:bodyPr/>
          <a:lstStyle/>
          <a:p>
            <a:r>
              <a:rPr kumimoji="1" lang="en" altLang="zh-CN"/>
              <a:t>A Comprehensive Survey and Experimental Study of Subgraph Matching: Trends, Unbiasedness, and Interaction</a:t>
            </a:r>
            <a:endParaRPr kumimoji="1" lang="zh-CN" altLang="en-US"/>
          </a:p>
        </p:txBody>
      </p:sp>
      <p:sp>
        <p:nvSpPr>
          <p:cNvPr id="6" name="矩形 5">
            <a:extLst>
              <a:ext uri="{FF2B5EF4-FFF2-40B4-BE49-F238E27FC236}">
                <a16:creationId xmlns:a16="http://schemas.microsoft.com/office/drawing/2014/main" id="{E5492AB2-358E-4D48-C2C6-98E590CF2DCB}"/>
              </a:ext>
            </a:extLst>
          </p:cNvPr>
          <p:cNvSpPr/>
          <p:nvPr userDrawn="1"/>
        </p:nvSpPr>
        <p:spPr>
          <a:xfrm>
            <a:off x="97065" y="126333"/>
            <a:ext cx="568422" cy="587894"/>
          </a:xfrm>
          <a:prstGeom prst="rect">
            <a:avLst/>
          </a:prstGeom>
          <a:solidFill>
            <a:schemeClr val="accent5">
              <a:lumMod val="40000"/>
              <a:lumOff val="60000"/>
            </a:schemeClr>
          </a:solidFill>
          <a:ln w="25400" cap="flat">
            <a:noFill/>
            <a:prstDash val="solid"/>
            <a:round/>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9" name="标题 8">
            <a:extLst>
              <a:ext uri="{FF2B5EF4-FFF2-40B4-BE49-F238E27FC236}">
                <a16:creationId xmlns:a16="http://schemas.microsoft.com/office/drawing/2014/main" id="{E4AAB427-3870-7466-1229-567044F73FE3}"/>
              </a:ext>
            </a:extLst>
          </p:cNvPr>
          <p:cNvSpPr>
            <a:spLocks noGrp="1"/>
          </p:cNvSpPr>
          <p:nvPr>
            <p:ph type="title"/>
          </p:nvPr>
        </p:nvSpPr>
        <p:spPr>
          <a:xfrm>
            <a:off x="876300" y="237717"/>
            <a:ext cx="6324600" cy="365125"/>
          </a:xfrm>
        </p:spPr>
        <p:txBody>
          <a:bodyPr>
            <a:noAutofit/>
          </a:bodyPr>
          <a:lstStyle>
            <a:lvl1pPr>
              <a:defRPr sz="2400">
                <a:solidFill>
                  <a:schemeClr val="accent1"/>
                </a:solidFill>
              </a:defRPr>
            </a:lvl1pPr>
          </a:lstStyle>
          <a:p>
            <a:r>
              <a:rPr kumimoji="1" lang="zh-CN" altLang="en-US"/>
              <a:t>单击此处编辑母版标题样式</a:t>
            </a:r>
          </a:p>
        </p:txBody>
      </p:sp>
    </p:spTree>
    <p:extLst>
      <p:ext uri="{BB962C8B-B14F-4D97-AF65-F5344CB8AC3E}">
        <p14:creationId xmlns:p14="http://schemas.microsoft.com/office/powerpoint/2010/main" val="2961972315"/>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5_自定义版式">
    <p:bg>
      <p:bgRef idx="1001">
        <a:schemeClr val="bg1"/>
      </p:bgRef>
    </p:bg>
    <p:spTree>
      <p:nvGrpSpPr>
        <p:cNvPr id="1" name=""/>
        <p:cNvGrpSpPr/>
        <p:nvPr/>
      </p:nvGrpSpPr>
      <p:grpSpPr>
        <a:xfrm>
          <a:off x="0" y="0"/>
          <a:ext cx="0" cy="0"/>
          <a:chOff x="0" y="0"/>
          <a:chExt cx="0" cy="0"/>
        </a:xfrm>
      </p:grpSpPr>
      <p:sp>
        <p:nvSpPr>
          <p:cNvPr id="3" name="灯片编号占位符 2">
            <a:extLst>
              <a:ext uri="{FF2B5EF4-FFF2-40B4-BE49-F238E27FC236}">
                <a16:creationId xmlns:a16="http://schemas.microsoft.com/office/drawing/2014/main" id="{860F731B-C75F-1008-DC3C-80FD1B7BD6CC}"/>
              </a:ext>
            </a:extLst>
          </p:cNvPr>
          <p:cNvSpPr>
            <a:spLocks noGrp="1"/>
          </p:cNvSpPr>
          <p:nvPr>
            <p:ph type="sldNum" sz="quarter" idx="10"/>
          </p:nvPr>
        </p:nvSpPr>
        <p:spPr/>
        <p:txBody>
          <a:bodyPr/>
          <a:lstStyle/>
          <a:p>
            <a:fld id="{86CB4B4D-7CA3-9044-876B-883B54F8677D}" type="slidenum">
              <a:rPr lang="en-US" altLang="zh-CN" smtClean="0"/>
              <a:pPr/>
              <a:t>‹#›</a:t>
            </a:fld>
            <a:endParaRPr lang="zh-CN" altLang="en-US" dirty="0"/>
          </a:p>
        </p:txBody>
      </p:sp>
      <p:sp>
        <p:nvSpPr>
          <p:cNvPr id="4" name="页脚占位符 3">
            <a:extLst>
              <a:ext uri="{FF2B5EF4-FFF2-40B4-BE49-F238E27FC236}">
                <a16:creationId xmlns:a16="http://schemas.microsoft.com/office/drawing/2014/main" id="{0D3BD483-A7D1-F5D1-E116-FCC5D1673A90}"/>
              </a:ext>
            </a:extLst>
          </p:cNvPr>
          <p:cNvSpPr>
            <a:spLocks noGrp="1"/>
          </p:cNvSpPr>
          <p:nvPr>
            <p:ph type="ftr" sz="quarter" idx="11"/>
          </p:nvPr>
        </p:nvSpPr>
        <p:spPr/>
        <p:txBody>
          <a:bodyPr/>
          <a:lstStyle/>
          <a:p>
            <a:r>
              <a:rPr kumimoji="1" lang="en" altLang="zh-CN"/>
              <a:t>A Comprehensive Survey and Experimental Study of Subgraph Matching: Trends, Unbiasedness, and Interaction</a:t>
            </a:r>
            <a:endParaRPr kumimoji="1" lang="zh-CN" altLang="en-US"/>
          </a:p>
        </p:txBody>
      </p:sp>
      <p:sp>
        <p:nvSpPr>
          <p:cNvPr id="6" name="矩形 5">
            <a:extLst>
              <a:ext uri="{FF2B5EF4-FFF2-40B4-BE49-F238E27FC236}">
                <a16:creationId xmlns:a16="http://schemas.microsoft.com/office/drawing/2014/main" id="{E5492AB2-358E-4D48-C2C6-98E590CF2DCB}"/>
              </a:ext>
            </a:extLst>
          </p:cNvPr>
          <p:cNvSpPr/>
          <p:nvPr userDrawn="1"/>
        </p:nvSpPr>
        <p:spPr>
          <a:xfrm>
            <a:off x="336551" y="374405"/>
            <a:ext cx="568422" cy="587894"/>
          </a:xfrm>
          <a:prstGeom prst="rect">
            <a:avLst/>
          </a:prstGeom>
          <a:solidFill>
            <a:schemeClr val="accent5">
              <a:lumMod val="40000"/>
              <a:lumOff val="60000"/>
            </a:schemeClr>
          </a:solidFill>
          <a:ln w="25400" cap="flat">
            <a:noFill/>
            <a:prstDash val="solid"/>
            <a:round/>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9" name="标题 8">
            <a:extLst>
              <a:ext uri="{FF2B5EF4-FFF2-40B4-BE49-F238E27FC236}">
                <a16:creationId xmlns:a16="http://schemas.microsoft.com/office/drawing/2014/main" id="{E4AAB427-3870-7466-1229-567044F73FE3}"/>
              </a:ext>
            </a:extLst>
          </p:cNvPr>
          <p:cNvSpPr>
            <a:spLocks noGrp="1"/>
          </p:cNvSpPr>
          <p:nvPr>
            <p:ph type="title"/>
          </p:nvPr>
        </p:nvSpPr>
        <p:spPr>
          <a:xfrm>
            <a:off x="1260377" y="384597"/>
            <a:ext cx="6324600" cy="587894"/>
          </a:xfrm>
        </p:spPr>
        <p:txBody>
          <a:bodyPr>
            <a:normAutofit/>
          </a:bodyPr>
          <a:lstStyle>
            <a:lvl1pPr>
              <a:defRPr sz="2800">
                <a:solidFill>
                  <a:schemeClr val="accent1"/>
                </a:solidFill>
              </a:defRPr>
            </a:lvl1pPr>
          </a:lstStyle>
          <a:p>
            <a:r>
              <a:rPr kumimoji="1" lang="zh-CN" altLang="en-US"/>
              <a:t>单击此处编辑母版标题样式</a:t>
            </a:r>
          </a:p>
        </p:txBody>
      </p:sp>
      <p:sp>
        <p:nvSpPr>
          <p:cNvPr id="2" name="内容占位符 6">
            <a:extLst>
              <a:ext uri="{FF2B5EF4-FFF2-40B4-BE49-F238E27FC236}">
                <a16:creationId xmlns:a16="http://schemas.microsoft.com/office/drawing/2014/main" id="{08464E04-56AF-34E8-CCF8-B6EBF21D8260}"/>
              </a:ext>
            </a:extLst>
          </p:cNvPr>
          <p:cNvSpPr>
            <a:spLocks noGrp="1"/>
          </p:cNvSpPr>
          <p:nvPr>
            <p:ph sz="quarter" idx="12"/>
          </p:nvPr>
        </p:nvSpPr>
        <p:spPr>
          <a:xfrm>
            <a:off x="393700" y="1300766"/>
            <a:ext cx="11183534" cy="4790472"/>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Tree>
    <p:extLst>
      <p:ext uri="{BB962C8B-B14F-4D97-AF65-F5344CB8AC3E}">
        <p14:creationId xmlns:p14="http://schemas.microsoft.com/office/powerpoint/2010/main" val="1116365362"/>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3_自定义版式">
    <p:bg>
      <p:bgPr>
        <a:solidFill>
          <a:schemeClr val="accent1">
            <a:lumMod val="75000"/>
          </a:schemeClr>
        </a:solidFill>
        <a:effectLst/>
      </p:bgPr>
    </p:bg>
    <p:spTree>
      <p:nvGrpSpPr>
        <p:cNvPr id="1" name=""/>
        <p:cNvGrpSpPr/>
        <p:nvPr/>
      </p:nvGrpSpPr>
      <p:grpSpPr>
        <a:xfrm>
          <a:off x="0" y="0"/>
          <a:ext cx="0" cy="0"/>
          <a:chOff x="0" y="0"/>
          <a:chExt cx="0" cy="0"/>
        </a:xfrm>
      </p:grpSpPr>
      <p:sp>
        <p:nvSpPr>
          <p:cNvPr id="5" name="梯形 4">
            <a:extLst>
              <a:ext uri="{FF2B5EF4-FFF2-40B4-BE49-F238E27FC236}">
                <a16:creationId xmlns:a16="http://schemas.microsoft.com/office/drawing/2014/main" id="{2BB55B64-DB03-FD40-C5DF-A210E91065D8}"/>
              </a:ext>
            </a:extLst>
          </p:cNvPr>
          <p:cNvSpPr/>
          <p:nvPr userDrawn="1"/>
        </p:nvSpPr>
        <p:spPr>
          <a:xfrm rot="3640001">
            <a:off x="4297568" y="-5047131"/>
            <a:ext cx="1382507" cy="17209438"/>
          </a:xfrm>
          <a:prstGeom prst="trapezoid">
            <a:avLst/>
          </a:prstGeom>
          <a:solidFill>
            <a:schemeClr val="accent5"/>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9" name="标题 8">
            <a:extLst>
              <a:ext uri="{FF2B5EF4-FFF2-40B4-BE49-F238E27FC236}">
                <a16:creationId xmlns:a16="http://schemas.microsoft.com/office/drawing/2014/main" id="{BF4078D0-F51B-6A81-1742-B758C4CE0683}"/>
              </a:ext>
            </a:extLst>
          </p:cNvPr>
          <p:cNvSpPr>
            <a:spLocks noGrp="1"/>
          </p:cNvSpPr>
          <p:nvPr>
            <p:ph type="title"/>
          </p:nvPr>
        </p:nvSpPr>
        <p:spPr>
          <a:xfrm>
            <a:off x="4817372" y="2969625"/>
            <a:ext cx="6583595" cy="918749"/>
          </a:xfrm>
        </p:spPr>
        <p:txBody>
          <a:bodyPr>
            <a:noAutofit/>
          </a:bodyPr>
          <a:lstStyle>
            <a:lvl1pPr>
              <a:defRPr sz="4000">
                <a:solidFill>
                  <a:schemeClr val="bg1"/>
                </a:solidFill>
              </a:defRPr>
            </a:lvl1pPr>
          </a:lstStyle>
          <a:p>
            <a:r>
              <a:rPr kumimoji="1" lang="zh-CN" altLang="en-US"/>
              <a:t>单击此处编辑母版标题样式</a:t>
            </a:r>
          </a:p>
        </p:txBody>
      </p:sp>
      <p:sp>
        <p:nvSpPr>
          <p:cNvPr id="4" name="矩形 3">
            <a:extLst>
              <a:ext uri="{FF2B5EF4-FFF2-40B4-BE49-F238E27FC236}">
                <a16:creationId xmlns:a16="http://schemas.microsoft.com/office/drawing/2014/main" id="{6ADAAAFB-3561-B63B-FF76-43025F1B882F}"/>
              </a:ext>
            </a:extLst>
          </p:cNvPr>
          <p:cNvSpPr/>
          <p:nvPr userDrawn="1"/>
        </p:nvSpPr>
        <p:spPr>
          <a:xfrm rot="18707441">
            <a:off x="-4109110" y="2644417"/>
            <a:ext cx="13907094" cy="298168"/>
          </a:xfrm>
          <a:prstGeom prst="rect">
            <a:avLst/>
          </a:prstGeom>
          <a:solidFill>
            <a:schemeClr val="accent1">
              <a:lumMod val="40000"/>
              <a:lumOff val="6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Tree>
    <p:extLst>
      <p:ext uri="{BB962C8B-B14F-4D97-AF65-F5344CB8AC3E}">
        <p14:creationId xmlns:p14="http://schemas.microsoft.com/office/powerpoint/2010/main" val="12698391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id="{6C67E87B-BCC9-F413-07FF-E0DCD0864B4B}"/>
              </a:ext>
            </a:extLst>
          </p:cNvPr>
          <p:cNvSpPr/>
          <p:nvPr userDrawn="1"/>
        </p:nvSpPr>
        <p:spPr>
          <a:xfrm>
            <a:off x="10893049" y="6356350"/>
            <a:ext cx="649705" cy="365125"/>
          </a:xfrm>
          <a:prstGeom prst="ellipse">
            <a:avLst/>
          </a:prstGeom>
          <a:solidFill>
            <a:schemeClr val="accent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dirty="0">
              <a:ln>
                <a:noFill/>
              </a:ln>
              <a:solidFill>
                <a:srgbClr val="000000"/>
              </a:solidFill>
              <a:effectLst/>
              <a:uFillTx/>
              <a:latin typeface="+mj-lt"/>
              <a:ea typeface="+mj-ea"/>
              <a:cs typeface="+mj-cs"/>
              <a:sym typeface="Helvetica"/>
            </a:endParaRPr>
          </a:p>
        </p:txBody>
      </p:sp>
      <p:sp>
        <p:nvSpPr>
          <p:cNvPr id="2" name="直接连接符 6"/>
          <p:cNvSpPr/>
          <p:nvPr/>
        </p:nvSpPr>
        <p:spPr>
          <a:xfrm>
            <a:off x="-1" y="785812"/>
            <a:ext cx="11176001" cy="1"/>
          </a:xfrm>
          <a:prstGeom prst="line">
            <a:avLst/>
          </a:prstGeom>
          <a:ln w="25400">
            <a:solidFill>
              <a:srgbClr val="648BB6">
                <a:alpha val="50000"/>
              </a:srgbClr>
            </a:solidFill>
            <a:miter/>
          </a:ln>
        </p:spPr>
        <p:txBody>
          <a:bodyPr lIns="45718" tIns="45718" rIns="45718" bIns="45718"/>
          <a:lstStyle/>
          <a:p>
            <a:endParaRPr/>
          </a:p>
        </p:txBody>
      </p:sp>
      <p:sp>
        <p:nvSpPr>
          <p:cNvPr id="5" name="正文级别 1…"/>
          <p:cNvSpPr txBox="1">
            <a:spLocks noGrp="1"/>
          </p:cNvSpPr>
          <p:nvPr>
            <p:ph type="body" idx="1"/>
          </p:nvPr>
        </p:nvSpPr>
        <p:spPr>
          <a:xfrm>
            <a:off x="190004" y="902526"/>
            <a:ext cx="11792201" cy="53795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rmAutofit/>
          </a:bodyPr>
          <a:lstStyle/>
          <a:p>
            <a:r>
              <a:rPr dirty="0" err="1"/>
              <a:t>正文级别</a:t>
            </a:r>
            <a:r>
              <a:rPr dirty="0"/>
              <a:t> 1</a:t>
            </a:r>
          </a:p>
          <a:p>
            <a:pPr lvl="1"/>
            <a:r>
              <a:rPr dirty="0" err="1"/>
              <a:t>正文级别</a:t>
            </a:r>
            <a:r>
              <a:rPr dirty="0"/>
              <a:t> 2</a:t>
            </a:r>
          </a:p>
          <a:p>
            <a:pPr lvl="2"/>
            <a:r>
              <a:rPr dirty="0" err="1"/>
              <a:t>正文级别</a:t>
            </a:r>
            <a:r>
              <a:rPr dirty="0"/>
              <a:t> 3</a:t>
            </a:r>
          </a:p>
          <a:p>
            <a:pPr lvl="3"/>
            <a:r>
              <a:rPr dirty="0" err="1"/>
              <a:t>正文级别</a:t>
            </a:r>
            <a:r>
              <a:rPr dirty="0"/>
              <a:t> 4</a:t>
            </a:r>
          </a:p>
          <a:p>
            <a:pPr lvl="4"/>
            <a:r>
              <a:rPr dirty="0" err="1"/>
              <a:t>正文级别</a:t>
            </a:r>
            <a:r>
              <a:rPr dirty="0"/>
              <a:t> 5</a:t>
            </a:r>
          </a:p>
        </p:txBody>
      </p:sp>
      <p:sp>
        <p:nvSpPr>
          <p:cNvPr id="7" name="幻灯片编号"/>
          <p:cNvSpPr txBox="1">
            <a:spLocks noGrp="1"/>
          </p:cNvSpPr>
          <p:nvPr>
            <p:ph type="sldNum" sz="quarter" idx="2"/>
          </p:nvPr>
        </p:nvSpPr>
        <p:spPr>
          <a:xfrm>
            <a:off x="11032853" y="6400414"/>
            <a:ext cx="286293" cy="276995"/>
          </a:xfrm>
          <a:prstGeom prst="rect">
            <a:avLst/>
          </a:prstGeom>
          <a:ln w="12700">
            <a:miter lim="400000"/>
          </a:ln>
        </p:spPr>
        <p:txBody>
          <a:bodyPr wrap="none" lIns="45718" tIns="45718" rIns="45718" bIns="45718" anchor="ctr">
            <a:spAutoFit/>
          </a:bodyPr>
          <a:lstStyle>
            <a:lvl1pPr algn="ctr">
              <a:defRPr sz="1200" b="1">
                <a:solidFill>
                  <a:schemeClr val="bg1"/>
                </a:solidFill>
                <a:latin typeface="+mn-lt"/>
                <a:ea typeface="+mn-ea"/>
                <a:cs typeface="+mn-cs"/>
                <a:sym typeface="等线"/>
              </a:defRPr>
            </a:lvl1pPr>
          </a:lstStyle>
          <a:p>
            <a:fld id="{86CB4B4D-7CA3-9044-876B-883B54F8677D}" type="slidenum">
              <a:rPr lang="en-US" altLang="zh-CN" smtClean="0"/>
              <a:pPr/>
              <a:t>‹#›</a:t>
            </a:fld>
            <a:endParaRPr lang="zh-CN" altLang="en-US" dirty="0"/>
          </a:p>
        </p:txBody>
      </p:sp>
      <p:sp>
        <p:nvSpPr>
          <p:cNvPr id="8" name="页脚占位符 7">
            <a:extLst>
              <a:ext uri="{FF2B5EF4-FFF2-40B4-BE49-F238E27FC236}">
                <a16:creationId xmlns:a16="http://schemas.microsoft.com/office/drawing/2014/main" id="{3ADFC506-B5B6-7A02-5EFA-751408C08C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kumimoji="1" lang="en" altLang="zh-CN"/>
              <a:t>A Comprehensive Survey and Experimental Study of Subgraph Matching: Trends, Unbiasedness, and Interaction</a:t>
            </a:r>
            <a:endParaRPr kumimoji="1" lang="zh-CN" altLang="en-US"/>
          </a:p>
        </p:txBody>
      </p:sp>
      <p:pic>
        <p:nvPicPr>
          <p:cNvPr id="4" name="图形 3">
            <a:extLst>
              <a:ext uri="{FF2B5EF4-FFF2-40B4-BE49-F238E27FC236}">
                <a16:creationId xmlns:a16="http://schemas.microsoft.com/office/drawing/2014/main" id="{B8FA88FE-C49A-B2C5-EE8A-0BA4D4E520A4}"/>
              </a:ext>
            </a:extLst>
          </p:cNvPr>
          <p:cNvPicPr>
            <a:picLocks noChangeAspect="1"/>
          </p:cNvPicPr>
          <p:nvPr userDrawn="1"/>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555345" y="0"/>
            <a:ext cx="4470400" cy="850900"/>
          </a:xfrm>
          <a:prstGeom prst="rect">
            <a:avLst/>
          </a:prstGeom>
        </p:spPr>
      </p:pic>
      <p:sp>
        <p:nvSpPr>
          <p:cNvPr id="9" name="矩形 8">
            <a:extLst>
              <a:ext uri="{FF2B5EF4-FFF2-40B4-BE49-F238E27FC236}">
                <a16:creationId xmlns:a16="http://schemas.microsoft.com/office/drawing/2014/main" id="{93763EEE-1289-F960-0256-974F289C45A4}"/>
              </a:ext>
            </a:extLst>
          </p:cNvPr>
          <p:cNvSpPr/>
          <p:nvPr userDrawn="1"/>
        </p:nvSpPr>
        <p:spPr>
          <a:xfrm>
            <a:off x="-236668" y="81204"/>
            <a:ext cx="7258905" cy="587893"/>
          </a:xfrm>
          <a:prstGeom prst="rect">
            <a:avLst/>
          </a:prstGeom>
          <a:solidFill>
            <a:schemeClr val="accent1">
              <a:lumMod val="60000"/>
              <a:lumOff val="4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10" name="椭圆 9">
            <a:extLst>
              <a:ext uri="{FF2B5EF4-FFF2-40B4-BE49-F238E27FC236}">
                <a16:creationId xmlns:a16="http://schemas.microsoft.com/office/drawing/2014/main" id="{223F5A53-38C2-F85C-BD8C-AD7AF3B01223}"/>
              </a:ext>
            </a:extLst>
          </p:cNvPr>
          <p:cNvSpPr/>
          <p:nvPr userDrawn="1"/>
        </p:nvSpPr>
        <p:spPr>
          <a:xfrm>
            <a:off x="-469000" y="-8226"/>
            <a:ext cx="705410" cy="766751"/>
          </a:xfrm>
          <a:prstGeom prst="ellipse">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6" name="标题文本"/>
          <p:cNvSpPr txBox="1">
            <a:spLocks noGrp="1"/>
          </p:cNvSpPr>
          <p:nvPr>
            <p:ph type="title"/>
          </p:nvPr>
        </p:nvSpPr>
        <p:spPr>
          <a:xfrm>
            <a:off x="323232" y="81202"/>
            <a:ext cx="6583595" cy="5878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p>
            <a:r>
              <a:t>标题文本</a:t>
            </a:r>
          </a:p>
        </p:txBody>
      </p:sp>
      <p:sp>
        <p:nvSpPr>
          <p:cNvPr id="11" name="三角形 10">
            <a:extLst>
              <a:ext uri="{FF2B5EF4-FFF2-40B4-BE49-F238E27FC236}">
                <a16:creationId xmlns:a16="http://schemas.microsoft.com/office/drawing/2014/main" id="{1A3B1726-86B0-8498-AC2A-7402EB71498D}"/>
              </a:ext>
            </a:extLst>
          </p:cNvPr>
          <p:cNvSpPr/>
          <p:nvPr userDrawn="1"/>
        </p:nvSpPr>
        <p:spPr>
          <a:xfrm rot="5400000">
            <a:off x="6844456" y="258984"/>
            <a:ext cx="587894" cy="232332"/>
          </a:xfrm>
          <a:prstGeom prst="triangle">
            <a:avLst>
              <a:gd name="adj" fmla="val 50000"/>
            </a:avLst>
          </a:prstGeom>
          <a:solidFill>
            <a:schemeClr val="accent1">
              <a:lumMod val="60000"/>
              <a:lumOff val="4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Tree>
    <p:extLst>
      <p:ext uri="{BB962C8B-B14F-4D97-AF65-F5344CB8AC3E}">
        <p14:creationId xmlns:p14="http://schemas.microsoft.com/office/powerpoint/2010/main" val="170545220"/>
      </p:ext>
    </p:extLst>
  </p:cSld>
  <p:clrMap bg1="lt1" tx1="dk1" bg2="lt2" tx2="dk2" accent1="accent1" accent2="accent2" accent3="accent3" accent4="accent4" accent5="accent5" accent6="accent6" hlink="hlink" folHlink="folHlink"/>
  <p:sldLayoutIdLst>
    <p:sldLayoutId id="2147483765" r:id="rId1"/>
    <p:sldLayoutId id="2147483771" r:id="rId2"/>
    <p:sldLayoutId id="2147483766" r:id="rId3"/>
    <p:sldLayoutId id="2147483769" r:id="rId4"/>
    <p:sldLayoutId id="2147483772" r:id="rId5"/>
    <p:sldLayoutId id="2147483773" r:id="rId6"/>
    <p:sldLayoutId id="2147483775" r:id="rId7"/>
    <p:sldLayoutId id="2147483777" r:id="rId8"/>
    <p:sldLayoutId id="2147483776" r:id="rId9"/>
    <p:sldLayoutId id="2147483774" r:id="rId10"/>
  </p:sldLayoutIdLst>
  <p:hf sldNum="0" hdr="0" ftr="0" dt="0"/>
  <p:txStyles>
    <p:titleStyle>
      <a:lvl1pPr marL="0" marR="0" indent="0" algn="l" defTabSz="914400" rtl="0" eaLnBrk="1" latinLnBrk="0" hangingPunct="1">
        <a:lnSpc>
          <a:spcPct val="90000"/>
        </a:lnSpc>
        <a:spcBef>
          <a:spcPts val="0"/>
        </a:spcBef>
        <a:spcAft>
          <a:spcPts val="0"/>
        </a:spcAft>
        <a:buClrTx/>
        <a:buSzTx/>
        <a:buFontTx/>
        <a:buNone/>
        <a:tabLst/>
        <a:defRPr sz="3200" b="1" i="0" u="none" strike="noStrike" cap="none" spc="0" baseline="0">
          <a:solidFill>
            <a:schemeClr val="bg1"/>
          </a:solidFill>
          <a:uFillTx/>
          <a:latin typeface="微软雅黑"/>
          <a:ea typeface="微软雅黑"/>
          <a:cs typeface="微软雅黑"/>
          <a:sym typeface="微软雅黑"/>
        </a:defRPr>
      </a:lvl1pPr>
      <a:lvl2pPr marL="0" marR="0" indent="0" algn="l" defTabSz="914400" rtl="0" eaLnBrk="1" latinLnBrk="0" hangingPunct="1">
        <a:lnSpc>
          <a:spcPct val="90000"/>
        </a:lnSpc>
        <a:spcBef>
          <a:spcPts val="0"/>
        </a:spcBef>
        <a:spcAft>
          <a:spcPts val="0"/>
        </a:spcAft>
        <a:buClrTx/>
        <a:buSzTx/>
        <a:buFontTx/>
        <a:buNone/>
        <a:tabLst/>
        <a:defRPr sz="4000" b="1" i="0" u="none" strike="noStrike" cap="none" spc="0" baseline="0">
          <a:solidFill>
            <a:srgbClr val="4B649F"/>
          </a:solidFill>
          <a:uFillTx/>
          <a:latin typeface="微软雅黑"/>
          <a:ea typeface="微软雅黑"/>
          <a:cs typeface="微软雅黑"/>
          <a:sym typeface="微软雅黑"/>
        </a:defRPr>
      </a:lvl2pPr>
      <a:lvl3pPr marL="0" marR="0" indent="0" algn="l" defTabSz="914400" rtl="0" eaLnBrk="1" latinLnBrk="0" hangingPunct="1">
        <a:lnSpc>
          <a:spcPct val="90000"/>
        </a:lnSpc>
        <a:spcBef>
          <a:spcPts val="0"/>
        </a:spcBef>
        <a:spcAft>
          <a:spcPts val="0"/>
        </a:spcAft>
        <a:buClrTx/>
        <a:buSzTx/>
        <a:buFontTx/>
        <a:buNone/>
        <a:tabLst/>
        <a:defRPr sz="4000" b="1" i="0" u="none" strike="noStrike" cap="none" spc="0" baseline="0">
          <a:solidFill>
            <a:srgbClr val="4B649F"/>
          </a:solidFill>
          <a:uFillTx/>
          <a:latin typeface="微软雅黑"/>
          <a:ea typeface="微软雅黑"/>
          <a:cs typeface="微软雅黑"/>
          <a:sym typeface="微软雅黑"/>
        </a:defRPr>
      </a:lvl3pPr>
      <a:lvl4pPr marL="0" marR="0" indent="0" algn="l" defTabSz="914400" rtl="0" eaLnBrk="1" latinLnBrk="0" hangingPunct="1">
        <a:lnSpc>
          <a:spcPct val="90000"/>
        </a:lnSpc>
        <a:spcBef>
          <a:spcPts val="0"/>
        </a:spcBef>
        <a:spcAft>
          <a:spcPts val="0"/>
        </a:spcAft>
        <a:buClrTx/>
        <a:buSzTx/>
        <a:buFontTx/>
        <a:buNone/>
        <a:tabLst/>
        <a:defRPr sz="4000" b="1" i="0" u="none" strike="noStrike" cap="none" spc="0" baseline="0">
          <a:solidFill>
            <a:srgbClr val="4B649F"/>
          </a:solidFill>
          <a:uFillTx/>
          <a:latin typeface="微软雅黑"/>
          <a:ea typeface="微软雅黑"/>
          <a:cs typeface="微软雅黑"/>
          <a:sym typeface="微软雅黑"/>
        </a:defRPr>
      </a:lvl4pPr>
      <a:lvl5pPr marL="0" marR="0" indent="0" algn="l" defTabSz="914400" rtl="0" eaLnBrk="1" latinLnBrk="0" hangingPunct="1">
        <a:lnSpc>
          <a:spcPct val="90000"/>
        </a:lnSpc>
        <a:spcBef>
          <a:spcPts val="0"/>
        </a:spcBef>
        <a:spcAft>
          <a:spcPts val="0"/>
        </a:spcAft>
        <a:buClrTx/>
        <a:buSzTx/>
        <a:buFontTx/>
        <a:buNone/>
        <a:tabLst/>
        <a:defRPr sz="4000" b="1" i="0" u="none" strike="noStrike" cap="none" spc="0" baseline="0">
          <a:solidFill>
            <a:srgbClr val="4B649F"/>
          </a:solidFill>
          <a:uFillTx/>
          <a:latin typeface="微软雅黑"/>
          <a:ea typeface="微软雅黑"/>
          <a:cs typeface="微软雅黑"/>
          <a:sym typeface="微软雅黑"/>
        </a:defRPr>
      </a:lvl5pPr>
      <a:lvl6pPr marL="0" marR="0" indent="0" algn="l" defTabSz="914400" rtl="0" eaLnBrk="1" latinLnBrk="0" hangingPunct="1">
        <a:lnSpc>
          <a:spcPct val="90000"/>
        </a:lnSpc>
        <a:spcBef>
          <a:spcPts val="0"/>
        </a:spcBef>
        <a:spcAft>
          <a:spcPts val="0"/>
        </a:spcAft>
        <a:buClrTx/>
        <a:buSzTx/>
        <a:buFontTx/>
        <a:buNone/>
        <a:tabLst/>
        <a:defRPr sz="4000" b="1" i="0" u="none" strike="noStrike" cap="none" spc="0" baseline="0">
          <a:solidFill>
            <a:srgbClr val="4B649F"/>
          </a:solidFill>
          <a:uFillTx/>
          <a:latin typeface="微软雅黑"/>
          <a:ea typeface="微软雅黑"/>
          <a:cs typeface="微软雅黑"/>
          <a:sym typeface="微软雅黑"/>
        </a:defRPr>
      </a:lvl6pPr>
      <a:lvl7pPr marL="0" marR="0" indent="0" algn="l" defTabSz="914400" rtl="0" eaLnBrk="1" latinLnBrk="0" hangingPunct="1">
        <a:lnSpc>
          <a:spcPct val="90000"/>
        </a:lnSpc>
        <a:spcBef>
          <a:spcPts val="0"/>
        </a:spcBef>
        <a:spcAft>
          <a:spcPts val="0"/>
        </a:spcAft>
        <a:buClrTx/>
        <a:buSzTx/>
        <a:buFontTx/>
        <a:buNone/>
        <a:tabLst/>
        <a:defRPr sz="4000" b="1" i="0" u="none" strike="noStrike" cap="none" spc="0" baseline="0">
          <a:solidFill>
            <a:srgbClr val="4B649F"/>
          </a:solidFill>
          <a:uFillTx/>
          <a:latin typeface="微软雅黑"/>
          <a:ea typeface="微软雅黑"/>
          <a:cs typeface="微软雅黑"/>
          <a:sym typeface="微软雅黑"/>
        </a:defRPr>
      </a:lvl7pPr>
      <a:lvl8pPr marL="0" marR="0" indent="0" algn="l" defTabSz="914400" rtl="0" eaLnBrk="1" latinLnBrk="0" hangingPunct="1">
        <a:lnSpc>
          <a:spcPct val="90000"/>
        </a:lnSpc>
        <a:spcBef>
          <a:spcPts val="0"/>
        </a:spcBef>
        <a:spcAft>
          <a:spcPts val="0"/>
        </a:spcAft>
        <a:buClrTx/>
        <a:buSzTx/>
        <a:buFontTx/>
        <a:buNone/>
        <a:tabLst/>
        <a:defRPr sz="4000" b="1" i="0" u="none" strike="noStrike" cap="none" spc="0" baseline="0">
          <a:solidFill>
            <a:srgbClr val="4B649F"/>
          </a:solidFill>
          <a:uFillTx/>
          <a:latin typeface="微软雅黑"/>
          <a:ea typeface="微软雅黑"/>
          <a:cs typeface="微软雅黑"/>
          <a:sym typeface="微软雅黑"/>
        </a:defRPr>
      </a:lvl8pPr>
      <a:lvl9pPr marL="0" marR="0" indent="0" algn="l" defTabSz="914400" rtl="0" eaLnBrk="1" latinLnBrk="0" hangingPunct="1">
        <a:lnSpc>
          <a:spcPct val="90000"/>
        </a:lnSpc>
        <a:spcBef>
          <a:spcPts val="0"/>
        </a:spcBef>
        <a:spcAft>
          <a:spcPts val="0"/>
        </a:spcAft>
        <a:buClrTx/>
        <a:buSzTx/>
        <a:buFontTx/>
        <a:buNone/>
        <a:tabLst/>
        <a:defRPr sz="4000" b="1" i="0" u="none" strike="noStrike" cap="none" spc="0" baseline="0">
          <a:solidFill>
            <a:srgbClr val="4B649F"/>
          </a:solidFill>
          <a:uFillTx/>
          <a:latin typeface="微软雅黑"/>
          <a:ea typeface="微软雅黑"/>
          <a:cs typeface="微软雅黑"/>
          <a:sym typeface="微软雅黑"/>
        </a:defRPr>
      </a:lvl9pPr>
    </p:titleStyle>
    <p:bodyStyle>
      <a:lvl1pPr marL="355600" marR="0" indent="-355600" algn="l" defTabSz="914400" eaLnBrk="1" latinLnBrk="0" hangingPunct="1">
        <a:lnSpc>
          <a:spcPct val="100000"/>
        </a:lnSpc>
        <a:spcBef>
          <a:spcPts val="600"/>
        </a:spcBef>
        <a:spcAft>
          <a:spcPts val="0"/>
        </a:spcAft>
        <a:buClr>
          <a:schemeClr val="accent1"/>
        </a:buClr>
        <a:buSzPct val="90000"/>
        <a:buFont typeface="Helvetica"/>
        <a:buChar char="❑"/>
        <a:tabLst/>
        <a:defRPr sz="2800" b="1" i="0" u="none" strike="noStrike" cap="none" spc="0" baseline="0">
          <a:solidFill>
            <a:srgbClr val="000000"/>
          </a:solidFill>
          <a:uFillTx/>
          <a:latin typeface="SimHei" panose="02010609060101010101" pitchFamily="49" charset="-122"/>
          <a:ea typeface="SimHei" panose="02010609060101010101" pitchFamily="49" charset="-122"/>
          <a:cs typeface="SimHei" panose="02010609060101010101" pitchFamily="49" charset="-122"/>
          <a:sym typeface="微软雅黑"/>
        </a:defRPr>
      </a:lvl1pPr>
      <a:lvl2pPr marL="724957" marR="0" indent="-274107" algn="l" defTabSz="914400" eaLnBrk="1" latinLnBrk="0" hangingPunct="1">
        <a:lnSpc>
          <a:spcPct val="100000"/>
        </a:lnSpc>
        <a:spcBef>
          <a:spcPts val="600"/>
        </a:spcBef>
        <a:spcAft>
          <a:spcPts val="0"/>
        </a:spcAft>
        <a:buClr>
          <a:schemeClr val="accent1"/>
        </a:buClr>
        <a:buSzPct val="90000"/>
        <a:buFont typeface="Helvetica"/>
        <a:buChar char="■"/>
        <a:tabLst/>
        <a:defRPr sz="2400" b="0" i="0" u="none" strike="noStrike" cap="none" spc="0" baseline="0">
          <a:solidFill>
            <a:srgbClr val="000000"/>
          </a:solidFill>
          <a:uFillTx/>
          <a:latin typeface="Heiti SC Medium" pitchFamily="2" charset="-128"/>
          <a:ea typeface="Heiti SC Medium" pitchFamily="2" charset="-128"/>
          <a:cs typeface="Heiti SC Medium" pitchFamily="2" charset="-128"/>
          <a:sym typeface="微软雅黑"/>
        </a:defRPr>
      </a:lvl2pPr>
      <a:lvl3pPr marL="1095375" marR="0" indent="-382269" algn="l" defTabSz="914400" eaLnBrk="1" latinLnBrk="0" hangingPunct="1">
        <a:lnSpc>
          <a:spcPct val="100000"/>
        </a:lnSpc>
        <a:spcBef>
          <a:spcPts val="600"/>
        </a:spcBef>
        <a:spcAft>
          <a:spcPts val="0"/>
        </a:spcAft>
        <a:buClr>
          <a:schemeClr val="accent1"/>
        </a:buClr>
        <a:buSzPct val="100000"/>
        <a:buFont typeface="Helvetica"/>
        <a:buChar char="❖"/>
        <a:tabLst/>
        <a:defRPr sz="2400" b="1" i="0" u="none" strike="noStrike" cap="none" spc="0" baseline="0">
          <a:solidFill>
            <a:srgbClr val="000000"/>
          </a:solidFill>
          <a:uFillTx/>
          <a:latin typeface="Kaiti SC Black" panose="02010600040101010101" pitchFamily="2" charset="-122"/>
          <a:ea typeface="Kaiti SC Black" panose="02010600040101010101" pitchFamily="2" charset="-122"/>
          <a:cs typeface="Kaiti SC Black" panose="02010600040101010101" pitchFamily="2" charset="-122"/>
          <a:sym typeface="微软雅黑"/>
        </a:defRPr>
      </a:lvl3pPr>
      <a:lvl4pPr marL="1389380" marR="0" indent="-355600" algn="l" defTabSz="914400" eaLnBrk="1" latinLnBrk="0" hangingPunct="1">
        <a:lnSpc>
          <a:spcPct val="100000"/>
        </a:lnSpc>
        <a:spcBef>
          <a:spcPts val="600"/>
        </a:spcBef>
        <a:spcAft>
          <a:spcPts val="0"/>
        </a:spcAft>
        <a:buClr>
          <a:schemeClr val="accent1"/>
        </a:buClr>
        <a:buSzPct val="100000"/>
        <a:buFont typeface="Helvetica"/>
        <a:buChar char="✓"/>
        <a:tabLst/>
        <a:defRPr sz="2000" b="1" i="0" u="none" strike="noStrike" cap="none" spc="0" baseline="0">
          <a:solidFill>
            <a:srgbClr val="000000"/>
          </a:solidFill>
          <a:uFillTx/>
          <a:latin typeface="微软雅黑"/>
          <a:ea typeface="微软雅黑"/>
          <a:cs typeface="微软雅黑"/>
          <a:sym typeface="微软雅黑"/>
        </a:defRPr>
      </a:lvl4pPr>
      <a:lvl5pPr marL="1651000" marR="0" indent="-355600" algn="l" defTabSz="914400" eaLnBrk="1" latinLnBrk="0" hangingPunct="1">
        <a:lnSpc>
          <a:spcPct val="100000"/>
        </a:lnSpc>
        <a:spcBef>
          <a:spcPts val="600"/>
        </a:spcBef>
        <a:spcAft>
          <a:spcPts val="0"/>
        </a:spcAft>
        <a:buClr>
          <a:schemeClr val="accent1"/>
        </a:buClr>
        <a:buSzPct val="100000"/>
        <a:buFont typeface="Helvetica"/>
        <a:buChar char="▪"/>
        <a:tabLst/>
        <a:defRPr sz="2800" b="1" i="0" u="none" strike="noStrike" cap="none" spc="0" baseline="0">
          <a:solidFill>
            <a:srgbClr val="000000"/>
          </a:solidFill>
          <a:uFillTx/>
          <a:latin typeface="微软雅黑"/>
          <a:ea typeface="微软雅黑"/>
          <a:cs typeface="微软雅黑"/>
          <a:sym typeface="微软雅黑"/>
        </a:defRPr>
      </a:lvl5pPr>
      <a:lvl6pPr marL="2641600" marR="0" indent="-355600" algn="l" defTabSz="914400" eaLnBrk="1" latinLnBrk="0" hangingPunct="1">
        <a:lnSpc>
          <a:spcPct val="114000"/>
        </a:lnSpc>
        <a:spcBef>
          <a:spcPts val="1000"/>
        </a:spcBef>
        <a:spcAft>
          <a:spcPts val="0"/>
        </a:spcAft>
        <a:buClr>
          <a:schemeClr val="accent1"/>
        </a:buClr>
        <a:buSzPct val="100000"/>
        <a:buFont typeface="Helvetica"/>
        <a:buChar char="•"/>
        <a:tabLst/>
        <a:defRPr sz="2800" b="1" i="0" u="none" strike="noStrike" cap="none" spc="0" baseline="0">
          <a:solidFill>
            <a:srgbClr val="000000"/>
          </a:solidFill>
          <a:uFillTx/>
          <a:latin typeface="微软雅黑"/>
          <a:ea typeface="微软雅黑"/>
          <a:cs typeface="微软雅黑"/>
          <a:sym typeface="微软雅黑"/>
        </a:defRPr>
      </a:lvl6pPr>
      <a:lvl7pPr marL="3098800" marR="0" indent="-355600" algn="l" defTabSz="914400" eaLnBrk="1" latinLnBrk="0" hangingPunct="1">
        <a:lnSpc>
          <a:spcPct val="114000"/>
        </a:lnSpc>
        <a:spcBef>
          <a:spcPts val="1000"/>
        </a:spcBef>
        <a:spcAft>
          <a:spcPts val="0"/>
        </a:spcAft>
        <a:buClr>
          <a:schemeClr val="accent1"/>
        </a:buClr>
        <a:buSzPct val="100000"/>
        <a:buFont typeface="Helvetica"/>
        <a:buChar char="•"/>
        <a:tabLst/>
        <a:defRPr sz="2800" b="1" i="0" u="none" strike="noStrike" cap="none" spc="0" baseline="0">
          <a:solidFill>
            <a:srgbClr val="000000"/>
          </a:solidFill>
          <a:uFillTx/>
          <a:latin typeface="微软雅黑"/>
          <a:ea typeface="微软雅黑"/>
          <a:cs typeface="微软雅黑"/>
          <a:sym typeface="微软雅黑"/>
        </a:defRPr>
      </a:lvl7pPr>
      <a:lvl8pPr marL="3556000" marR="0" indent="-355600" algn="l" defTabSz="914400" eaLnBrk="1" latinLnBrk="0" hangingPunct="1">
        <a:lnSpc>
          <a:spcPct val="114000"/>
        </a:lnSpc>
        <a:spcBef>
          <a:spcPts val="1000"/>
        </a:spcBef>
        <a:spcAft>
          <a:spcPts val="0"/>
        </a:spcAft>
        <a:buClr>
          <a:schemeClr val="accent1"/>
        </a:buClr>
        <a:buSzPct val="100000"/>
        <a:buFont typeface="Helvetica"/>
        <a:buChar char="•"/>
        <a:tabLst/>
        <a:defRPr sz="2800" b="1" i="0" u="none" strike="noStrike" cap="none" spc="0" baseline="0">
          <a:solidFill>
            <a:srgbClr val="000000"/>
          </a:solidFill>
          <a:uFillTx/>
          <a:latin typeface="微软雅黑"/>
          <a:ea typeface="微软雅黑"/>
          <a:cs typeface="微软雅黑"/>
          <a:sym typeface="微软雅黑"/>
        </a:defRPr>
      </a:lvl8pPr>
      <a:lvl9pPr marL="4013200" marR="0" indent="-355600" algn="l" defTabSz="914400" eaLnBrk="1" latinLnBrk="0" hangingPunct="1">
        <a:lnSpc>
          <a:spcPct val="114000"/>
        </a:lnSpc>
        <a:spcBef>
          <a:spcPts val="1000"/>
        </a:spcBef>
        <a:spcAft>
          <a:spcPts val="0"/>
        </a:spcAft>
        <a:buClr>
          <a:schemeClr val="accent1"/>
        </a:buClr>
        <a:buSzPct val="100000"/>
        <a:buFont typeface="Helvetica"/>
        <a:buChar char="•"/>
        <a:tabLst/>
        <a:defRPr sz="2800" b="1" i="0" u="none" strike="noStrike" cap="none" spc="0" baseline="0">
          <a:solidFill>
            <a:srgbClr val="000000"/>
          </a:solidFill>
          <a:uFillTx/>
          <a:latin typeface="微软雅黑"/>
          <a:ea typeface="微软雅黑"/>
          <a:cs typeface="微软雅黑"/>
          <a:sym typeface="微软雅黑"/>
        </a:defRPr>
      </a:lvl9pPr>
    </p:bodyStyle>
    <p:otherStyle>
      <a:lvl1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等线"/>
        </a:defRPr>
      </a:lvl1pPr>
      <a:lvl2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等线"/>
        </a:defRPr>
      </a:lvl2pPr>
      <a:lvl3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等线"/>
        </a:defRPr>
      </a:lvl3pPr>
      <a:lvl4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等线"/>
        </a:defRPr>
      </a:lvl4pPr>
      <a:lvl5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等线"/>
        </a:defRPr>
      </a:lvl5pPr>
      <a:lvl6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等线"/>
        </a:defRPr>
      </a:lvl6pPr>
      <a:lvl7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等线"/>
        </a:defRPr>
      </a:lvl7pPr>
      <a:lvl8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等线"/>
        </a:defRPr>
      </a:lvl8pPr>
      <a:lvl9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等线"/>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7.png"/><Relationship Id="rId1" Type="http://schemas.openxmlformats.org/officeDocument/2006/relationships/slideLayout" Target="../slideLayouts/slideLayout9.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00.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10.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230.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image" Target="../media/image240.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notesSlide" Target="../notesSlides/notesSlide2.xml"/><Relationship Id="rId1" Type="http://schemas.openxmlformats.org/officeDocument/2006/relationships/slideLayout" Target="../slideLayouts/slideLayout9.xml"/><Relationship Id="rId5" Type="http://schemas.openxmlformats.org/officeDocument/2006/relationships/image" Target="../media/image280.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C5505-862C-DB0F-6CCC-9C39C27E170E}"/>
            </a:ext>
          </a:extLst>
        </p:cNvPr>
        <p:cNvGrpSpPr/>
        <p:nvPr/>
      </p:nvGrpSpPr>
      <p:grpSpPr>
        <a:xfrm>
          <a:off x="0" y="0"/>
          <a:ext cx="0" cy="0"/>
          <a:chOff x="0" y="0"/>
          <a:chExt cx="0" cy="0"/>
        </a:xfrm>
      </p:grpSpPr>
      <p:sp>
        <p:nvSpPr>
          <p:cNvPr id="3" name="标题 2">
            <a:extLst>
              <a:ext uri="{FF2B5EF4-FFF2-40B4-BE49-F238E27FC236}">
                <a16:creationId xmlns:a16="http://schemas.microsoft.com/office/drawing/2014/main" id="{66422E0E-E87C-038A-E4AA-96B8AB2990F0}"/>
              </a:ext>
            </a:extLst>
          </p:cNvPr>
          <p:cNvSpPr>
            <a:spLocks noGrp="1"/>
          </p:cNvSpPr>
          <p:nvPr>
            <p:ph type="title"/>
          </p:nvPr>
        </p:nvSpPr>
        <p:spPr>
          <a:xfrm>
            <a:off x="1246685" y="432652"/>
            <a:ext cx="7670264" cy="587894"/>
          </a:xfrm>
        </p:spPr>
        <p:txBody>
          <a:bodyPr>
            <a:noAutofit/>
          </a:bodyPr>
          <a:lstStyle/>
          <a:p>
            <a:r>
              <a:rPr kumimoji="1" lang="en-US" altLang="zh-CN" sz="2000">
                <a:latin typeface="+mj-lt"/>
              </a:rPr>
              <a:t>MUSS-TI:</a:t>
            </a:r>
            <a:r>
              <a:rPr kumimoji="1" lang="zh-CN" altLang="en-US" sz="2000">
                <a:latin typeface="+mj-lt"/>
              </a:rPr>
              <a:t> </a:t>
            </a:r>
            <a:r>
              <a:rPr kumimoji="1" lang="en-US" altLang="zh-CN" sz="2000">
                <a:latin typeface="+mj-lt"/>
              </a:rPr>
              <a:t>Multi-level</a:t>
            </a:r>
            <a:r>
              <a:rPr kumimoji="1" lang="zh-CN" altLang="en-US" sz="2000">
                <a:latin typeface="+mj-lt"/>
              </a:rPr>
              <a:t> </a:t>
            </a:r>
            <a:r>
              <a:rPr kumimoji="1" lang="en-US" altLang="zh-CN" sz="2000">
                <a:latin typeface="+mj-lt"/>
              </a:rPr>
              <a:t>Shuttle</a:t>
            </a:r>
            <a:r>
              <a:rPr kumimoji="1" lang="zh-CN" altLang="en-US" sz="2000">
                <a:latin typeface="+mj-lt"/>
              </a:rPr>
              <a:t> </a:t>
            </a:r>
            <a:r>
              <a:rPr kumimoji="1" lang="en-US" altLang="zh-CN" sz="2000">
                <a:latin typeface="+mj-lt"/>
              </a:rPr>
              <a:t>Scheduling</a:t>
            </a:r>
            <a:r>
              <a:rPr kumimoji="1" lang="zh-CN" altLang="en-US" sz="2000">
                <a:latin typeface="+mj-lt"/>
              </a:rPr>
              <a:t> </a:t>
            </a:r>
            <a:r>
              <a:rPr kumimoji="1" lang="en-US" altLang="zh-CN" sz="2000">
                <a:latin typeface="+mj-lt"/>
              </a:rPr>
              <a:t>for</a:t>
            </a:r>
            <a:r>
              <a:rPr kumimoji="1" lang="zh-CN" altLang="en-US" sz="2000">
                <a:latin typeface="+mj-lt"/>
              </a:rPr>
              <a:t> </a:t>
            </a:r>
            <a:r>
              <a:rPr kumimoji="1" lang="en-US" altLang="zh-CN" sz="2000">
                <a:latin typeface="+mj-lt"/>
              </a:rPr>
              <a:t>Large-Scale</a:t>
            </a:r>
            <a:r>
              <a:rPr kumimoji="1" lang="zh-CN" altLang="en-US" sz="2000">
                <a:latin typeface="+mj-lt"/>
              </a:rPr>
              <a:t> </a:t>
            </a:r>
            <a:r>
              <a:rPr kumimoji="1" lang="en-US" altLang="zh-CN" sz="2000">
                <a:latin typeface="+mj-lt"/>
              </a:rPr>
              <a:t>Entanglement</a:t>
            </a:r>
            <a:r>
              <a:rPr kumimoji="1" lang="zh-CN" altLang="en-US" sz="2000">
                <a:latin typeface="+mj-lt"/>
              </a:rPr>
              <a:t> </a:t>
            </a:r>
            <a:r>
              <a:rPr kumimoji="1" lang="en-US" altLang="zh-CN" sz="2000">
                <a:latin typeface="+mj-lt"/>
              </a:rPr>
              <a:t>Module</a:t>
            </a:r>
            <a:r>
              <a:rPr kumimoji="1" lang="zh-CN" altLang="en-US" sz="2000">
                <a:latin typeface="+mj-lt"/>
              </a:rPr>
              <a:t> </a:t>
            </a:r>
            <a:r>
              <a:rPr kumimoji="1" lang="en-US" altLang="zh-CN" sz="2000">
                <a:latin typeface="+mj-lt"/>
              </a:rPr>
              <a:t>Linked</a:t>
            </a:r>
            <a:r>
              <a:rPr kumimoji="1" lang="zh-CN" altLang="en-US" sz="2000">
                <a:latin typeface="+mj-lt"/>
              </a:rPr>
              <a:t> </a:t>
            </a:r>
            <a:r>
              <a:rPr kumimoji="1" lang="en-US" altLang="zh-CN" sz="2000">
                <a:latin typeface="+mj-lt"/>
              </a:rPr>
              <a:t>Trapped-Ion</a:t>
            </a:r>
            <a:endParaRPr kumimoji="1" lang="zh-CN" altLang="en-US" sz="2000">
              <a:latin typeface="+mj-lt"/>
            </a:endParaRPr>
          </a:p>
        </p:txBody>
      </p:sp>
      <p:sp>
        <p:nvSpPr>
          <p:cNvPr id="9" name="内容占位符 8">
            <a:extLst>
              <a:ext uri="{FF2B5EF4-FFF2-40B4-BE49-F238E27FC236}">
                <a16:creationId xmlns:a16="http://schemas.microsoft.com/office/drawing/2014/main" id="{07E2CD41-C3A3-7265-EBD3-4B06F2A8414C}"/>
              </a:ext>
            </a:extLst>
          </p:cNvPr>
          <p:cNvSpPr>
            <a:spLocks noGrp="1"/>
          </p:cNvSpPr>
          <p:nvPr>
            <p:ph sz="quarter" idx="4294967295"/>
          </p:nvPr>
        </p:nvSpPr>
        <p:spPr>
          <a:xfrm>
            <a:off x="363772" y="2242449"/>
            <a:ext cx="11523428" cy="3938218"/>
          </a:xfrm>
        </p:spPr>
        <p:txBody>
          <a:bodyPr>
            <a:normAutofit/>
          </a:bodyPr>
          <a:lstStyle/>
          <a:p>
            <a:r>
              <a:rPr lang="zh-CN" altLang="en-US" sz="2400">
                <a:latin typeface="Calibri" panose="020F0502020204030204" pitchFamily="34" charset="0"/>
                <a:cs typeface="Calibri" panose="020F0502020204030204" pitchFamily="34" charset="0"/>
              </a:rPr>
              <a:t>引言</a:t>
            </a:r>
            <a:endParaRPr lang="en-US" altLang="zh-CN" sz="2400">
              <a:latin typeface="Calibri" panose="020F0502020204030204" pitchFamily="34" charset="0"/>
              <a:cs typeface="Calibri" panose="020F0502020204030204" pitchFamily="34" charset="0"/>
            </a:endParaRPr>
          </a:p>
          <a:p>
            <a:pPr lvl="1"/>
            <a:r>
              <a:rPr lang="zh-CN" altLang="en-US" sz="2000">
                <a:latin typeface="Calibri" panose="020F0502020204030204" pitchFamily="34" charset="0"/>
                <a:cs typeface="Calibri" panose="020F0502020204030204" pitchFamily="34" charset="0"/>
              </a:rPr>
              <a:t>量子计算中，离子阱计算和离子阱体系下</a:t>
            </a:r>
            <a:r>
              <a:rPr lang="en-US" altLang="zh-CN" sz="2000">
                <a:latin typeface="Calibri" panose="020F0502020204030204" pitchFamily="34" charset="0"/>
                <a:cs typeface="Calibri" panose="020F0502020204030204" pitchFamily="34" charset="0"/>
              </a:rPr>
              <a:t>QCCD</a:t>
            </a:r>
            <a:r>
              <a:rPr lang="zh-CN" altLang="en-US" sz="2000">
                <a:latin typeface="Calibri" panose="020F0502020204030204" pitchFamily="34" charset="0"/>
                <a:cs typeface="Calibri" panose="020F0502020204030204" pitchFamily="34" charset="0"/>
              </a:rPr>
              <a:t>设备的发展潜力大</a:t>
            </a:r>
            <a:endParaRPr lang="en-US" altLang="zh-CN" sz="2000">
              <a:latin typeface="Calibri" panose="020F0502020204030204" pitchFamily="34" charset="0"/>
              <a:cs typeface="Calibri" panose="020F0502020204030204" pitchFamily="34" charset="0"/>
            </a:endParaRPr>
          </a:p>
          <a:p>
            <a:pPr lvl="1"/>
            <a:r>
              <a:rPr lang="en-US" altLang="zh-CN" sz="2000">
                <a:latin typeface="Calibri" panose="020F0502020204030204" pitchFamily="34" charset="0"/>
                <a:cs typeface="Calibri" panose="020F0502020204030204" pitchFamily="34" charset="0"/>
              </a:rPr>
              <a:t>QCCD</a:t>
            </a:r>
            <a:r>
              <a:rPr lang="zh-CN" altLang="en-US" sz="2000">
                <a:latin typeface="Calibri" panose="020F0502020204030204" pitchFamily="34" charset="0"/>
                <a:cs typeface="Calibri" panose="020F0502020204030204" pitchFamily="34" charset="0"/>
              </a:rPr>
              <a:t>设备上量子程序的高效运行需要量子编译将量子线路转换成能够在硬件上高效运行的格式</a:t>
            </a:r>
            <a:endParaRPr lang="en-US" altLang="zh-CN" sz="2000">
              <a:latin typeface="Calibri" panose="020F0502020204030204" pitchFamily="34" charset="0"/>
              <a:cs typeface="Calibri" panose="020F0502020204030204" pitchFamily="34" charset="0"/>
            </a:endParaRPr>
          </a:p>
          <a:p>
            <a:pPr lvl="1"/>
            <a:r>
              <a:rPr lang="zh-CN" altLang="en-US" sz="2000">
                <a:latin typeface="Calibri" panose="020F0502020204030204" pitchFamily="34" charset="0"/>
                <a:cs typeface="Calibri" panose="020F0502020204030204" pitchFamily="34" charset="0"/>
              </a:rPr>
              <a:t>这篇文章将所处理的硬件称作</a:t>
            </a:r>
            <a:r>
              <a:rPr lang="en-US" altLang="zh-CN" sz="2000">
                <a:latin typeface="Calibri" panose="020F0502020204030204" pitchFamily="34" charset="0"/>
                <a:cs typeface="Calibri" panose="020F0502020204030204" pitchFamily="34" charset="0"/>
              </a:rPr>
              <a:t>EML(Entanglement</a:t>
            </a:r>
            <a:r>
              <a:rPr lang="zh-CN" altLang="en-US" sz="2000">
                <a:latin typeface="Calibri" panose="020F0502020204030204" pitchFamily="34" charset="0"/>
                <a:cs typeface="Calibri" panose="020F0502020204030204" pitchFamily="34" charset="0"/>
              </a:rPr>
              <a:t> </a:t>
            </a:r>
            <a:r>
              <a:rPr lang="en-US" altLang="zh-CN" sz="2000">
                <a:latin typeface="Calibri" panose="020F0502020204030204" pitchFamily="34" charset="0"/>
                <a:cs typeface="Calibri" panose="020F0502020204030204" pitchFamily="34" charset="0"/>
              </a:rPr>
              <a:t>Module</a:t>
            </a:r>
            <a:r>
              <a:rPr lang="zh-CN" altLang="en-US" sz="2000">
                <a:latin typeface="Calibri" panose="020F0502020204030204" pitchFamily="34" charset="0"/>
                <a:cs typeface="Calibri" panose="020F0502020204030204" pitchFamily="34" charset="0"/>
              </a:rPr>
              <a:t> </a:t>
            </a:r>
            <a:r>
              <a:rPr lang="en-US" altLang="zh-CN" sz="2000">
                <a:latin typeface="Calibri" panose="020F0502020204030204" pitchFamily="34" charset="0"/>
                <a:cs typeface="Calibri" panose="020F0502020204030204" pitchFamily="34" charset="0"/>
              </a:rPr>
              <a:t>Linked)-QCCD</a:t>
            </a:r>
          </a:p>
          <a:p>
            <a:r>
              <a:rPr lang="zh-CN" altLang="en-US" sz="2400">
                <a:latin typeface="Calibri" panose="020F0502020204030204" pitchFamily="34" charset="0"/>
                <a:cs typeface="Calibri" panose="020F0502020204030204" pitchFamily="34" charset="0"/>
              </a:rPr>
              <a:t>解决方案</a:t>
            </a:r>
            <a:endParaRPr lang="en-US" altLang="zh-CN" sz="2400">
              <a:latin typeface="Calibri" panose="020F0502020204030204" pitchFamily="34" charset="0"/>
              <a:cs typeface="Calibri" panose="020F0502020204030204" pitchFamily="34" charset="0"/>
            </a:endParaRPr>
          </a:p>
          <a:p>
            <a:pPr lvl="1"/>
            <a:r>
              <a:rPr lang="zh-CN" altLang="en-US" sz="2000">
                <a:latin typeface="Calibri" panose="020F0502020204030204" pitchFamily="34" charset="0"/>
                <a:cs typeface="Calibri" panose="020F0502020204030204" pitchFamily="34" charset="0"/>
              </a:rPr>
              <a:t>这项工作提出了一种可扩展的编译器</a:t>
            </a:r>
            <a:r>
              <a:rPr lang="en-US" altLang="zh-CN" sz="2000">
                <a:latin typeface="Calibri" panose="020F0502020204030204" pitchFamily="34" charset="0"/>
                <a:cs typeface="Calibri" panose="020F0502020204030204" pitchFamily="34" charset="0"/>
              </a:rPr>
              <a:t>,</a:t>
            </a:r>
            <a:r>
              <a:rPr lang="zh-CN" altLang="en-US" sz="2000">
                <a:latin typeface="Calibri" panose="020F0502020204030204" pitchFamily="34" charset="0"/>
                <a:cs typeface="Calibri" panose="020F0502020204030204" pitchFamily="34" charset="0"/>
              </a:rPr>
              <a:t> </a:t>
            </a:r>
            <a:r>
              <a:rPr lang="en-US" altLang="zh-CN" sz="2000">
                <a:latin typeface="Calibri" panose="020F0502020204030204" pitchFamily="34" charset="0"/>
                <a:cs typeface="Calibri" panose="020F0502020204030204" pitchFamily="34" charset="0"/>
              </a:rPr>
              <a:t>MUSS-TI</a:t>
            </a:r>
            <a:r>
              <a:rPr lang="zh-CN" altLang="en-US" sz="2000">
                <a:latin typeface="Calibri" panose="020F0502020204030204" pitchFamily="34" charset="0"/>
                <a:cs typeface="Calibri" panose="020F0502020204030204" pitchFamily="34" charset="0"/>
              </a:rPr>
              <a:t>用于</a:t>
            </a:r>
            <a:br>
              <a:rPr lang="en-US" altLang="zh-CN" sz="2000">
                <a:latin typeface="Calibri" panose="020F0502020204030204" pitchFamily="34" charset="0"/>
                <a:cs typeface="Calibri" panose="020F0502020204030204" pitchFamily="34" charset="0"/>
              </a:rPr>
            </a:br>
            <a:r>
              <a:rPr lang="zh-CN" altLang="en-US" sz="2000">
                <a:latin typeface="Calibri" panose="020F0502020204030204" pitchFamily="34" charset="0"/>
                <a:cs typeface="Calibri" panose="020F0502020204030204" pitchFamily="34" charset="0"/>
              </a:rPr>
              <a:t>处理大规模离子阱架构，其目标在于，减少</a:t>
            </a:r>
            <a:r>
              <a:rPr lang="en-US" altLang="zh-CN" sz="2000">
                <a:latin typeface="Calibri" panose="020F0502020204030204" pitchFamily="34" charset="0"/>
                <a:cs typeface="Calibri" panose="020F0502020204030204" pitchFamily="34" charset="0"/>
              </a:rPr>
              <a:t>EML-</a:t>
            </a:r>
            <a:br>
              <a:rPr lang="en-US" altLang="zh-CN" sz="2000">
                <a:latin typeface="Calibri" panose="020F0502020204030204" pitchFamily="34" charset="0"/>
                <a:cs typeface="Calibri" panose="020F0502020204030204" pitchFamily="34" charset="0"/>
              </a:rPr>
            </a:br>
            <a:r>
              <a:rPr lang="en-US" altLang="zh-CN" sz="2000">
                <a:latin typeface="Calibri" panose="020F0502020204030204" pitchFamily="34" charset="0"/>
                <a:cs typeface="Calibri" panose="020F0502020204030204" pitchFamily="34" charset="0"/>
              </a:rPr>
              <a:t>QCCD</a:t>
            </a:r>
            <a:r>
              <a:rPr lang="zh-CN" altLang="en-US" sz="2000">
                <a:latin typeface="Calibri" panose="020F0502020204030204" pitchFamily="34" charset="0"/>
                <a:cs typeface="Calibri" panose="020F0502020204030204" pitchFamily="34" charset="0"/>
              </a:rPr>
              <a:t>设备上的</a:t>
            </a:r>
            <a:r>
              <a:rPr lang="zh-CN" altLang="en-US" sz="2000">
                <a:solidFill>
                  <a:srgbClr val="C00000"/>
                </a:solidFill>
                <a:latin typeface="Calibri" panose="020F0502020204030204" pitchFamily="34" charset="0"/>
                <a:cs typeface="Calibri" panose="020F0502020204030204" pitchFamily="34" charset="0"/>
              </a:rPr>
              <a:t>执行开销</a:t>
            </a:r>
            <a:endParaRPr lang="en-US" altLang="zh-CN" sz="2000">
              <a:solidFill>
                <a:srgbClr val="C00000"/>
              </a:solidFill>
              <a:latin typeface="Calibri" panose="020F0502020204030204" pitchFamily="34" charset="0"/>
              <a:cs typeface="Calibri" panose="020F0502020204030204" pitchFamily="34" charset="0"/>
            </a:endParaRPr>
          </a:p>
          <a:p>
            <a:pPr lvl="1">
              <a:buFont typeface="Wingdings" pitchFamily="2" charset="2"/>
              <a:buChar char="Ø"/>
            </a:pPr>
            <a:r>
              <a:rPr lang="zh-CN" altLang="en-US" sz="2000">
                <a:latin typeface="Calibri" panose="020F0502020204030204" pitchFamily="34" charset="0"/>
                <a:cs typeface="Calibri" panose="020F0502020204030204" pitchFamily="34" charset="0"/>
              </a:rPr>
              <a:t>由于在设备上，量子线路的执行开销大部分来源于</a:t>
            </a:r>
            <a:br>
              <a:rPr lang="en-US" altLang="zh-CN" sz="2000">
                <a:latin typeface="Calibri" panose="020F0502020204030204" pitchFamily="34" charset="0"/>
                <a:cs typeface="Calibri" panose="020F0502020204030204" pitchFamily="34" charset="0"/>
              </a:rPr>
            </a:br>
            <a:r>
              <a:rPr lang="zh-CN" altLang="en-US" sz="2000">
                <a:latin typeface="Calibri" panose="020F0502020204030204" pitchFamily="34" charset="0"/>
                <a:cs typeface="Calibri" panose="020F0502020204030204" pitchFamily="34" charset="0"/>
              </a:rPr>
              <a:t>离子的移动，所以主要通过调度优化</a:t>
            </a:r>
            <a:r>
              <a:rPr lang="zh-CN" altLang="en-US" sz="2000">
                <a:solidFill>
                  <a:srgbClr val="C00000"/>
                </a:solidFill>
                <a:latin typeface="Calibri" panose="020F0502020204030204" pitchFamily="34" charset="0"/>
                <a:cs typeface="Calibri" panose="020F0502020204030204" pitchFamily="34" charset="0"/>
              </a:rPr>
              <a:t>移动开销</a:t>
            </a:r>
            <a:endParaRPr lang="en-US" altLang="zh-CN" sz="2000">
              <a:solidFill>
                <a:srgbClr val="C00000"/>
              </a:solidFill>
              <a:latin typeface="Calibri" panose="020F0502020204030204" pitchFamily="34" charset="0"/>
              <a:cs typeface="Calibri" panose="020F0502020204030204" pitchFamily="34" charset="0"/>
            </a:endParaRPr>
          </a:p>
          <a:p>
            <a:pPr marL="450850" lvl="1" indent="0">
              <a:buNone/>
            </a:pPr>
            <a:endParaRPr lang="en-US" altLang="zh-CN" sz="2000">
              <a:latin typeface="Calibri" panose="020F0502020204030204" pitchFamily="34" charset="0"/>
              <a:cs typeface="Calibri" panose="020F0502020204030204" pitchFamily="34" charset="0"/>
            </a:endParaRPr>
          </a:p>
        </p:txBody>
      </p:sp>
      <p:sp>
        <p:nvSpPr>
          <p:cNvPr id="5" name="矩形 4">
            <a:extLst>
              <a:ext uri="{FF2B5EF4-FFF2-40B4-BE49-F238E27FC236}">
                <a16:creationId xmlns:a16="http://schemas.microsoft.com/office/drawing/2014/main" id="{46EAA800-3181-7E5C-CF7E-7D151F3A65E2}"/>
              </a:ext>
            </a:extLst>
          </p:cNvPr>
          <p:cNvSpPr/>
          <p:nvPr/>
        </p:nvSpPr>
        <p:spPr>
          <a:xfrm>
            <a:off x="200009" y="1237784"/>
            <a:ext cx="825902" cy="363958"/>
          </a:xfrm>
          <a:prstGeom prst="rect">
            <a:avLst/>
          </a:prstGeom>
          <a:solidFill>
            <a:schemeClr val="accent4">
              <a:lumMod val="60000"/>
              <a:lumOff val="4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0">
            <a:noAutofit/>
          </a:bodyPr>
          <a:lstStyle/>
          <a:p>
            <a:pPr marL="0" marR="0" indent="0" algn="ctr" defTabSz="914400" rtl="0" fontAlgn="auto" latinLnBrk="0" hangingPunct="0">
              <a:lnSpc>
                <a:spcPct val="100000"/>
              </a:lnSpc>
              <a:spcBef>
                <a:spcPts val="0"/>
              </a:spcBef>
              <a:spcAft>
                <a:spcPts val="0"/>
              </a:spcAft>
              <a:buClrTx/>
              <a:buSzTx/>
              <a:buFontTx/>
              <a:buNone/>
              <a:tabLst/>
            </a:pPr>
            <a:r>
              <a:rPr lang="zh-CN" altLang="en-US" sz="1600">
                <a:solidFill>
                  <a:schemeClr val="tx1"/>
                </a:solidFill>
                <a:latin typeface="Microsoft YaHei" panose="020B0503020204020204" pitchFamily="34" charset="-122"/>
                <a:ea typeface="Microsoft YaHei" panose="020B0503020204020204" pitchFamily="34" charset="-122"/>
                <a:sym typeface="Helvetica"/>
              </a:rPr>
              <a:t>作者</a:t>
            </a:r>
            <a:endParaRPr kumimoji="0" lang="zh-CN" altLang="en-US" sz="1600" i="0" u="none" strike="noStrike" cap="none" spc="0" normalizeH="0" baseline="0">
              <a:ln>
                <a:noFill/>
              </a:ln>
              <a:solidFill>
                <a:schemeClr val="tx1"/>
              </a:solidFill>
              <a:effectLst/>
              <a:uFillTx/>
              <a:latin typeface="Microsoft YaHei" panose="020B0503020204020204" pitchFamily="34" charset="-122"/>
              <a:ea typeface="Microsoft YaHei" panose="020B0503020204020204" pitchFamily="34" charset="-122"/>
              <a:sym typeface="Helvetica"/>
            </a:endParaRPr>
          </a:p>
        </p:txBody>
      </p:sp>
      <p:sp>
        <p:nvSpPr>
          <p:cNvPr id="8" name="文本框 7">
            <a:extLst>
              <a:ext uri="{FF2B5EF4-FFF2-40B4-BE49-F238E27FC236}">
                <a16:creationId xmlns:a16="http://schemas.microsoft.com/office/drawing/2014/main" id="{0290D377-727B-B085-7784-4E7DE2A9D336}"/>
              </a:ext>
            </a:extLst>
          </p:cNvPr>
          <p:cNvSpPr txBox="1"/>
          <p:nvPr/>
        </p:nvSpPr>
        <p:spPr>
          <a:xfrm>
            <a:off x="1246685" y="1722393"/>
            <a:ext cx="922684" cy="3077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zh-CN" sz="1400" b="0" i="0" u="none" strike="noStrike" cap="none" spc="0" normalizeH="0" baseline="0">
                <a:ln>
                  <a:noFill/>
                </a:ln>
                <a:solidFill>
                  <a:srgbClr val="000000"/>
                </a:solidFill>
                <a:effectLst/>
                <a:uFillTx/>
                <a:latin typeface="+mj-lt"/>
                <a:ea typeface="+mj-ea"/>
                <a:cs typeface="+mj-cs"/>
                <a:sym typeface="Helvetica"/>
              </a:rPr>
              <a:t>MICRO'25</a:t>
            </a:r>
            <a:endParaRPr kumimoji="0" lang="zh-CN" altLang="en-US" sz="1400" b="0" i="0" u="none" strike="noStrike" cap="none" spc="0" normalizeH="0" baseline="0">
              <a:ln>
                <a:noFill/>
              </a:ln>
              <a:solidFill>
                <a:srgbClr val="000000"/>
              </a:solidFill>
              <a:effectLst/>
              <a:uFillTx/>
              <a:latin typeface="+mj-lt"/>
              <a:ea typeface="+mj-ea"/>
              <a:cs typeface="+mj-cs"/>
              <a:sym typeface="Helvetica"/>
            </a:endParaRPr>
          </a:p>
        </p:txBody>
      </p:sp>
      <p:sp>
        <p:nvSpPr>
          <p:cNvPr id="13" name="矩形 12">
            <a:extLst>
              <a:ext uri="{FF2B5EF4-FFF2-40B4-BE49-F238E27FC236}">
                <a16:creationId xmlns:a16="http://schemas.microsoft.com/office/drawing/2014/main" id="{3E5A15CF-9F98-06E8-8223-F2EF3E0D66C6}"/>
              </a:ext>
            </a:extLst>
          </p:cNvPr>
          <p:cNvSpPr/>
          <p:nvPr/>
        </p:nvSpPr>
        <p:spPr>
          <a:xfrm>
            <a:off x="200009" y="1694301"/>
            <a:ext cx="825902" cy="363958"/>
          </a:xfrm>
          <a:prstGeom prst="rect">
            <a:avLst/>
          </a:prstGeom>
          <a:solidFill>
            <a:schemeClr val="accent4">
              <a:lumMod val="60000"/>
              <a:lumOff val="4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0">
            <a:noAutofit/>
          </a:bodyPr>
          <a:lstStyle/>
          <a:p>
            <a:pPr marL="0" marR="0" indent="0" algn="ctr" defTabSz="914400" rtl="0" fontAlgn="auto" latinLnBrk="0" hangingPunct="0">
              <a:lnSpc>
                <a:spcPct val="100000"/>
              </a:lnSpc>
              <a:spcBef>
                <a:spcPts val="0"/>
              </a:spcBef>
              <a:spcAft>
                <a:spcPts val="0"/>
              </a:spcAft>
              <a:buClrTx/>
              <a:buSzTx/>
              <a:buFontTx/>
              <a:buNone/>
              <a:tabLst/>
            </a:pPr>
            <a:r>
              <a:rPr lang="zh-CN" altLang="en-US" sz="1600">
                <a:solidFill>
                  <a:schemeClr val="tx1"/>
                </a:solidFill>
                <a:latin typeface="Microsoft YaHei" panose="020B0503020204020204" pitchFamily="34" charset="-122"/>
                <a:ea typeface="Microsoft YaHei" panose="020B0503020204020204" pitchFamily="34" charset="-122"/>
                <a:sym typeface="Helvetica"/>
              </a:rPr>
              <a:t>发表</a:t>
            </a:r>
            <a:endParaRPr kumimoji="0" lang="zh-CN" altLang="en-US" sz="1600" i="0" u="none" strike="noStrike" cap="none" spc="0" normalizeH="0" baseline="0">
              <a:ln>
                <a:noFill/>
              </a:ln>
              <a:solidFill>
                <a:schemeClr val="tx1"/>
              </a:solidFill>
              <a:effectLst/>
              <a:uFillTx/>
              <a:latin typeface="Microsoft YaHei" panose="020B0503020204020204" pitchFamily="34" charset="-122"/>
              <a:ea typeface="Microsoft YaHei" panose="020B0503020204020204" pitchFamily="34" charset="-122"/>
              <a:sym typeface="Helvetica"/>
            </a:endParaRPr>
          </a:p>
        </p:txBody>
      </p:sp>
      <p:sp>
        <p:nvSpPr>
          <p:cNvPr id="14" name="矩形 13">
            <a:extLst>
              <a:ext uri="{FF2B5EF4-FFF2-40B4-BE49-F238E27FC236}">
                <a16:creationId xmlns:a16="http://schemas.microsoft.com/office/drawing/2014/main" id="{370FCD3D-ABCD-B2E4-4676-08A9B48A68B9}"/>
              </a:ext>
            </a:extLst>
          </p:cNvPr>
          <p:cNvSpPr/>
          <p:nvPr/>
        </p:nvSpPr>
        <p:spPr>
          <a:xfrm>
            <a:off x="7165804" y="1233204"/>
            <a:ext cx="825902" cy="363958"/>
          </a:xfrm>
          <a:prstGeom prst="rect">
            <a:avLst/>
          </a:prstGeom>
          <a:solidFill>
            <a:schemeClr val="accent4">
              <a:lumMod val="60000"/>
              <a:lumOff val="4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0">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zh-CN" altLang="en-US" sz="1600" i="0" u="none" strike="noStrike" cap="none" spc="0" normalizeH="0" baseline="0">
                <a:ln>
                  <a:noFill/>
                </a:ln>
                <a:solidFill>
                  <a:schemeClr val="tx1"/>
                </a:solidFill>
                <a:effectLst/>
                <a:uFillTx/>
                <a:latin typeface="Microsoft YaHei" panose="020B0503020204020204" pitchFamily="34" charset="-122"/>
                <a:ea typeface="Microsoft YaHei" panose="020B0503020204020204" pitchFamily="34" charset="-122"/>
                <a:sym typeface="Helvetica"/>
              </a:rPr>
              <a:t>机构</a:t>
            </a:r>
          </a:p>
        </p:txBody>
      </p:sp>
      <p:sp>
        <p:nvSpPr>
          <p:cNvPr id="2" name="文本框 1">
            <a:extLst>
              <a:ext uri="{FF2B5EF4-FFF2-40B4-BE49-F238E27FC236}">
                <a16:creationId xmlns:a16="http://schemas.microsoft.com/office/drawing/2014/main" id="{9FB3662A-56D7-71D9-3E19-F29CC2E72299}"/>
              </a:ext>
            </a:extLst>
          </p:cNvPr>
          <p:cNvSpPr txBox="1"/>
          <p:nvPr/>
        </p:nvSpPr>
        <p:spPr>
          <a:xfrm>
            <a:off x="8283979" y="1269960"/>
            <a:ext cx="2892021" cy="5232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zh-CN" sz="1400" b="0" i="0" u="none" strike="noStrike" cap="none" spc="0" normalizeH="0" baseline="30000">
                <a:ln>
                  <a:noFill/>
                </a:ln>
                <a:solidFill>
                  <a:srgbClr val="000000"/>
                </a:solidFill>
                <a:effectLst/>
                <a:uFillTx/>
                <a:latin typeface="+mj-lt"/>
                <a:ea typeface="+mj-ea"/>
                <a:cs typeface="+mj-cs"/>
                <a:sym typeface="Helvetica"/>
              </a:rPr>
              <a:t>1</a:t>
            </a:r>
            <a:r>
              <a:rPr lang="en-US" altLang="zh-CN" sz="1400">
                <a:sym typeface="Helvetica"/>
              </a:rPr>
              <a:t>Hong</a:t>
            </a:r>
            <a:r>
              <a:rPr lang="zh-CN" altLang="en-US" sz="1400">
                <a:sym typeface="Helvetica"/>
              </a:rPr>
              <a:t> </a:t>
            </a:r>
            <a:r>
              <a:rPr lang="en-US" altLang="zh-CN" sz="1400">
                <a:sym typeface="Helvetica"/>
              </a:rPr>
              <a:t>Kong</a:t>
            </a:r>
            <a:r>
              <a:rPr lang="zh-CN" altLang="en-US" sz="1400">
                <a:sym typeface="Helvetica"/>
              </a:rPr>
              <a:t> </a:t>
            </a:r>
            <a:r>
              <a:rPr lang="en-US" altLang="zh-CN" sz="1400">
                <a:sym typeface="Helvetica"/>
              </a:rPr>
              <a:t>University</a:t>
            </a:r>
            <a:r>
              <a:rPr lang="zh-CN" altLang="en-US" sz="1400">
                <a:sym typeface="Helvetica"/>
              </a:rPr>
              <a:t> </a:t>
            </a:r>
            <a:r>
              <a:rPr lang="en-US" altLang="zh-CN" sz="1400">
                <a:sym typeface="Helvetica"/>
              </a:rPr>
              <a:t>of</a:t>
            </a:r>
            <a:r>
              <a:rPr lang="zh-CN" altLang="en-US" sz="1400">
                <a:sym typeface="Helvetica"/>
              </a:rPr>
              <a:t> </a:t>
            </a:r>
            <a:r>
              <a:rPr lang="en-US" altLang="zh-CN" sz="1400">
                <a:sym typeface="Helvetica"/>
              </a:rPr>
              <a:t>Science</a:t>
            </a:r>
            <a:r>
              <a:rPr lang="zh-CN" altLang="en-US" sz="1400">
                <a:sym typeface="Helvetica"/>
              </a:rPr>
              <a:t> </a:t>
            </a:r>
            <a:r>
              <a:rPr lang="en-US" altLang="zh-CN" sz="1400">
                <a:sym typeface="Helvetica"/>
              </a:rPr>
              <a:t>and</a:t>
            </a:r>
            <a:r>
              <a:rPr lang="zh-CN" altLang="en-US" sz="1400">
                <a:sym typeface="Helvetica"/>
              </a:rPr>
              <a:t> </a:t>
            </a:r>
            <a:r>
              <a:rPr lang="en-US" altLang="zh-CN" sz="1400">
                <a:sym typeface="Helvetica"/>
              </a:rPr>
              <a:t>Technology</a:t>
            </a:r>
            <a:r>
              <a:rPr lang="zh-CN" altLang="en-US" sz="1400">
                <a:sym typeface="Helvetica"/>
              </a:rPr>
              <a:t> </a:t>
            </a:r>
            <a:endParaRPr kumimoji="0" lang="zh-CN" altLang="en-US" sz="1400" b="0" i="0" u="none" strike="noStrike" cap="none" spc="0" normalizeH="0">
              <a:ln>
                <a:noFill/>
              </a:ln>
              <a:solidFill>
                <a:srgbClr val="000000"/>
              </a:solidFill>
              <a:effectLst/>
              <a:uFillTx/>
              <a:latin typeface="+mj-lt"/>
              <a:ea typeface="+mj-ea"/>
              <a:cs typeface="+mj-cs"/>
              <a:sym typeface="Helvetica"/>
            </a:endParaRPr>
          </a:p>
        </p:txBody>
      </p:sp>
      <p:sp>
        <p:nvSpPr>
          <p:cNvPr id="4" name="文本框 3">
            <a:extLst>
              <a:ext uri="{FF2B5EF4-FFF2-40B4-BE49-F238E27FC236}">
                <a16:creationId xmlns:a16="http://schemas.microsoft.com/office/drawing/2014/main" id="{F42B7F14-C2C6-B74F-A63A-AEA813026AF5}"/>
              </a:ext>
            </a:extLst>
          </p:cNvPr>
          <p:cNvSpPr txBox="1"/>
          <p:nvPr/>
        </p:nvSpPr>
        <p:spPr>
          <a:xfrm>
            <a:off x="1265945" y="1269960"/>
            <a:ext cx="4308227" cy="3077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zh-CN" sz="1400" b="0" i="0" u="none" strike="noStrike" cap="none" spc="0" normalizeH="0" baseline="0">
                <a:ln>
                  <a:noFill/>
                </a:ln>
                <a:solidFill>
                  <a:srgbClr val="000000"/>
                </a:solidFill>
                <a:effectLst/>
                <a:uFillTx/>
                <a:latin typeface="+mj-lt"/>
                <a:ea typeface="+mj-ea"/>
                <a:cs typeface="+mj-cs"/>
                <a:sym typeface="Helvetica"/>
              </a:rPr>
              <a:t>Xian</a:t>
            </a:r>
            <a:r>
              <a:rPr kumimoji="0" lang="zh-CN" altLang="en-US" sz="1400" b="0" i="0" u="none" strike="noStrike" cap="none" spc="0" normalizeH="0" baseline="0">
                <a:ln>
                  <a:noFill/>
                </a:ln>
                <a:solidFill>
                  <a:srgbClr val="000000"/>
                </a:solidFill>
                <a:effectLst/>
                <a:uFillTx/>
                <a:latin typeface="+mj-lt"/>
                <a:ea typeface="+mj-ea"/>
                <a:cs typeface="+mj-cs"/>
                <a:sym typeface="Helvetica"/>
              </a:rPr>
              <a:t> </a:t>
            </a:r>
            <a:r>
              <a:rPr kumimoji="0" lang="en-US" altLang="zh-CN" sz="1400" b="0" i="0" u="none" strike="noStrike" cap="none" spc="0" normalizeH="0" baseline="0">
                <a:ln>
                  <a:noFill/>
                </a:ln>
                <a:solidFill>
                  <a:srgbClr val="000000"/>
                </a:solidFill>
                <a:effectLst/>
                <a:uFillTx/>
                <a:latin typeface="+mj-lt"/>
                <a:ea typeface="+mj-ea"/>
                <a:cs typeface="+mj-cs"/>
                <a:sym typeface="Helvetica"/>
              </a:rPr>
              <a:t>Wu</a:t>
            </a:r>
            <a:r>
              <a:rPr kumimoji="0" lang="en-US" altLang="zh-CN" sz="1400" b="0" i="0" u="none" strike="noStrike" cap="none" spc="0" normalizeH="0" baseline="30000">
                <a:ln>
                  <a:noFill/>
                </a:ln>
                <a:solidFill>
                  <a:srgbClr val="000000"/>
                </a:solidFill>
                <a:effectLst/>
                <a:uFillTx/>
                <a:latin typeface="+mj-lt"/>
                <a:ea typeface="+mj-ea"/>
                <a:cs typeface="+mj-cs"/>
                <a:sym typeface="Helvetica"/>
              </a:rPr>
              <a:t>1</a:t>
            </a:r>
            <a:r>
              <a:rPr kumimoji="0" lang="en-US" altLang="zh-CN" sz="1400" b="0" i="0" u="none" strike="noStrike" cap="none" spc="0" normalizeH="0" baseline="0">
                <a:ln>
                  <a:noFill/>
                </a:ln>
                <a:solidFill>
                  <a:srgbClr val="000000"/>
                </a:solidFill>
                <a:effectLst/>
                <a:uFillTx/>
                <a:latin typeface="+mj-lt"/>
                <a:ea typeface="+mj-ea"/>
                <a:cs typeface="+mj-cs"/>
                <a:sym typeface="Helvetica"/>
              </a:rPr>
              <a:t>,</a:t>
            </a:r>
            <a:r>
              <a:rPr kumimoji="0" lang="zh-CN" altLang="en-US" sz="1400" b="0" i="0" u="none" strike="noStrike" cap="none" spc="0" normalizeH="0" baseline="0">
                <a:ln>
                  <a:noFill/>
                </a:ln>
                <a:solidFill>
                  <a:srgbClr val="000000"/>
                </a:solidFill>
                <a:effectLst/>
                <a:uFillTx/>
                <a:latin typeface="+mj-lt"/>
                <a:ea typeface="+mj-ea"/>
                <a:cs typeface="+mj-cs"/>
                <a:sym typeface="Helvetica"/>
              </a:rPr>
              <a:t> </a:t>
            </a:r>
            <a:r>
              <a:rPr kumimoji="0" lang="en-US" altLang="zh-CN" sz="1400" b="0" i="0" u="none" strike="noStrike" cap="none" spc="0" normalizeH="0" baseline="0">
                <a:ln>
                  <a:noFill/>
                </a:ln>
                <a:solidFill>
                  <a:srgbClr val="000000"/>
                </a:solidFill>
                <a:effectLst/>
                <a:uFillTx/>
                <a:latin typeface="+mj-lt"/>
                <a:ea typeface="+mj-ea"/>
                <a:cs typeface="+mj-cs"/>
                <a:sym typeface="Helvetica"/>
              </a:rPr>
              <a:t>Chenghong</a:t>
            </a:r>
            <a:r>
              <a:rPr kumimoji="0" lang="zh-CN" altLang="en-US" sz="1400" b="0" i="0" u="none" strike="noStrike" cap="none" spc="0" normalizeH="0" baseline="0">
                <a:ln>
                  <a:noFill/>
                </a:ln>
                <a:solidFill>
                  <a:srgbClr val="000000"/>
                </a:solidFill>
                <a:effectLst/>
                <a:uFillTx/>
                <a:latin typeface="+mj-lt"/>
                <a:ea typeface="+mj-ea"/>
                <a:cs typeface="+mj-cs"/>
                <a:sym typeface="Helvetica"/>
              </a:rPr>
              <a:t> </a:t>
            </a:r>
            <a:r>
              <a:rPr kumimoji="0" lang="en-US" altLang="zh-CN" sz="1400" b="0" i="0" u="none" strike="noStrike" cap="none" spc="0" normalizeH="0" baseline="0">
                <a:ln>
                  <a:noFill/>
                </a:ln>
                <a:solidFill>
                  <a:srgbClr val="000000"/>
                </a:solidFill>
                <a:effectLst/>
                <a:uFillTx/>
                <a:latin typeface="+mj-lt"/>
                <a:ea typeface="+mj-ea"/>
                <a:cs typeface="+mj-cs"/>
                <a:sym typeface="Helvetica"/>
              </a:rPr>
              <a:t>Zhu</a:t>
            </a:r>
            <a:r>
              <a:rPr kumimoji="0" lang="en-US" altLang="zh-CN" sz="1400" b="0" i="0" u="none" strike="noStrike" cap="none" spc="0" normalizeH="0" baseline="30000">
                <a:ln>
                  <a:noFill/>
                </a:ln>
                <a:solidFill>
                  <a:srgbClr val="000000"/>
                </a:solidFill>
                <a:effectLst/>
                <a:uFillTx/>
                <a:latin typeface="+mj-lt"/>
                <a:ea typeface="+mj-ea"/>
                <a:cs typeface="+mj-cs"/>
                <a:sym typeface="Helvetica"/>
              </a:rPr>
              <a:t>1</a:t>
            </a:r>
            <a:r>
              <a:rPr kumimoji="0" lang="en-US" altLang="zh-CN" sz="1400" b="0" i="0" u="none" strike="noStrike" cap="none" spc="0" normalizeH="0">
                <a:ln>
                  <a:noFill/>
                </a:ln>
                <a:solidFill>
                  <a:srgbClr val="000000"/>
                </a:solidFill>
                <a:effectLst/>
                <a:uFillTx/>
                <a:latin typeface="+mj-lt"/>
                <a:ea typeface="+mj-ea"/>
                <a:cs typeface="+mj-cs"/>
                <a:sym typeface="Helvetica"/>
              </a:rPr>
              <a:t>,</a:t>
            </a:r>
            <a:r>
              <a:rPr kumimoji="0" lang="zh-CN" altLang="en-US" sz="1400" b="0" i="0" u="none" strike="noStrike" cap="none" spc="0" normalizeH="0">
                <a:ln>
                  <a:noFill/>
                </a:ln>
                <a:solidFill>
                  <a:srgbClr val="000000"/>
                </a:solidFill>
                <a:effectLst/>
                <a:uFillTx/>
                <a:latin typeface="+mj-lt"/>
                <a:ea typeface="+mj-ea"/>
                <a:cs typeface="+mj-cs"/>
                <a:sym typeface="Helvetica"/>
              </a:rPr>
              <a:t> </a:t>
            </a:r>
            <a:r>
              <a:rPr kumimoji="0" lang="en-US" altLang="zh-CN" sz="1400" b="0" i="0" u="none" strike="noStrike" cap="none" spc="0" normalizeH="0">
                <a:ln>
                  <a:noFill/>
                </a:ln>
                <a:solidFill>
                  <a:srgbClr val="000000"/>
                </a:solidFill>
                <a:effectLst/>
                <a:uFillTx/>
                <a:latin typeface="+mj-lt"/>
                <a:ea typeface="+mj-ea"/>
                <a:cs typeface="+mj-cs"/>
                <a:sym typeface="Helvetica"/>
              </a:rPr>
              <a:t>Jingbo</a:t>
            </a:r>
            <a:r>
              <a:rPr kumimoji="0" lang="zh-CN" altLang="en-US" sz="1400" b="0" i="0" u="none" strike="noStrike" cap="none" spc="0" normalizeH="0">
                <a:ln>
                  <a:noFill/>
                </a:ln>
                <a:solidFill>
                  <a:srgbClr val="000000"/>
                </a:solidFill>
                <a:effectLst/>
                <a:uFillTx/>
                <a:latin typeface="+mj-lt"/>
                <a:ea typeface="+mj-ea"/>
                <a:cs typeface="+mj-cs"/>
                <a:sym typeface="Helvetica"/>
              </a:rPr>
              <a:t> </a:t>
            </a:r>
            <a:r>
              <a:rPr kumimoji="0" lang="en-US" altLang="zh-CN" sz="1400" b="0" i="0" u="none" strike="noStrike" cap="none" spc="0" normalizeH="0">
                <a:ln>
                  <a:noFill/>
                </a:ln>
                <a:solidFill>
                  <a:srgbClr val="000000"/>
                </a:solidFill>
                <a:effectLst/>
                <a:uFillTx/>
                <a:latin typeface="+mj-lt"/>
                <a:ea typeface="+mj-ea"/>
                <a:cs typeface="+mj-cs"/>
                <a:sym typeface="Helvetica"/>
              </a:rPr>
              <a:t>Wang,</a:t>
            </a:r>
            <a:r>
              <a:rPr kumimoji="0" lang="zh-CN" altLang="en-US" sz="1400" b="0" i="0" u="none" strike="noStrike" cap="none" spc="0" normalizeH="0">
                <a:ln>
                  <a:noFill/>
                </a:ln>
                <a:solidFill>
                  <a:srgbClr val="000000"/>
                </a:solidFill>
                <a:effectLst/>
                <a:uFillTx/>
                <a:latin typeface="+mj-lt"/>
                <a:ea typeface="+mj-ea"/>
                <a:cs typeface="+mj-cs"/>
                <a:sym typeface="Helvetica"/>
              </a:rPr>
              <a:t> </a:t>
            </a:r>
            <a:r>
              <a:rPr kumimoji="0" lang="en-US" altLang="zh-CN" sz="1400" b="0" i="0" u="none" strike="noStrike" cap="none" spc="0" normalizeH="0">
                <a:ln>
                  <a:noFill/>
                </a:ln>
                <a:solidFill>
                  <a:srgbClr val="000000"/>
                </a:solidFill>
                <a:effectLst/>
                <a:uFillTx/>
                <a:latin typeface="+mj-lt"/>
                <a:ea typeface="+mj-ea"/>
                <a:cs typeface="+mj-cs"/>
                <a:sym typeface="Helvetica"/>
              </a:rPr>
              <a:t>Xin</a:t>
            </a:r>
            <a:r>
              <a:rPr kumimoji="0" lang="zh-CN" altLang="en-US" sz="1400" b="0" i="0" u="none" strike="noStrike" cap="none" spc="0" normalizeH="0">
                <a:ln>
                  <a:noFill/>
                </a:ln>
                <a:solidFill>
                  <a:srgbClr val="000000"/>
                </a:solidFill>
                <a:effectLst/>
                <a:uFillTx/>
                <a:latin typeface="+mj-lt"/>
                <a:ea typeface="+mj-ea"/>
                <a:cs typeface="+mj-cs"/>
                <a:sym typeface="Helvetica"/>
              </a:rPr>
              <a:t> </a:t>
            </a:r>
            <a:r>
              <a:rPr kumimoji="0" lang="en-US" altLang="zh-CN" sz="1400" b="0" i="0" u="none" strike="noStrike" cap="none" spc="0" normalizeH="0">
                <a:ln>
                  <a:noFill/>
                </a:ln>
                <a:solidFill>
                  <a:srgbClr val="000000"/>
                </a:solidFill>
                <a:effectLst/>
                <a:uFillTx/>
                <a:latin typeface="+mj-lt"/>
                <a:ea typeface="+mj-ea"/>
                <a:cs typeface="+mj-cs"/>
                <a:sym typeface="Helvetica"/>
              </a:rPr>
              <a:t>Wang</a:t>
            </a:r>
            <a:endParaRPr kumimoji="0" lang="zh-CN" altLang="en-US" sz="1400" b="0" i="0" u="none" strike="noStrike" cap="none" spc="0" normalizeH="0">
              <a:ln>
                <a:noFill/>
              </a:ln>
              <a:solidFill>
                <a:srgbClr val="000000"/>
              </a:solidFill>
              <a:effectLst/>
              <a:uFillTx/>
              <a:latin typeface="+mj-lt"/>
              <a:ea typeface="+mj-ea"/>
              <a:cs typeface="+mj-cs"/>
              <a:sym typeface="Helvetica"/>
            </a:endParaRPr>
          </a:p>
        </p:txBody>
      </p:sp>
      <p:pic>
        <p:nvPicPr>
          <p:cNvPr id="7" name="图片 6" descr="图示&#10;&#10;AI 生成的内容可能不正确。">
            <a:extLst>
              <a:ext uri="{FF2B5EF4-FFF2-40B4-BE49-F238E27FC236}">
                <a16:creationId xmlns:a16="http://schemas.microsoft.com/office/drawing/2014/main" id="{800CAD38-CF6A-3BF2-26B1-4414122A62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4183" y="3867505"/>
            <a:ext cx="4411611" cy="2557843"/>
          </a:xfrm>
          <a:prstGeom prst="rect">
            <a:avLst/>
          </a:prstGeom>
        </p:spPr>
      </p:pic>
    </p:spTree>
    <p:extLst>
      <p:ext uri="{BB962C8B-B14F-4D97-AF65-F5344CB8AC3E}">
        <p14:creationId xmlns:p14="http://schemas.microsoft.com/office/powerpoint/2010/main" val="1269761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9DA7FD7-5EAB-23C9-6A31-74BF3EC97B13}"/>
              </a:ext>
            </a:extLst>
          </p:cNvPr>
          <p:cNvSpPr>
            <a:spLocks noGrp="1"/>
          </p:cNvSpPr>
          <p:nvPr>
            <p:ph type="title"/>
          </p:nvPr>
        </p:nvSpPr>
        <p:spPr/>
        <p:txBody>
          <a:bodyPr/>
          <a:lstStyle/>
          <a:p>
            <a:r>
              <a:rPr kumimoji="1" lang="zh-CN" altLang="en-US"/>
              <a:t>背景</a:t>
            </a:r>
          </a:p>
        </p:txBody>
      </p:sp>
      <p:sp>
        <p:nvSpPr>
          <p:cNvPr id="3" name="内容占位符 2">
            <a:extLst>
              <a:ext uri="{FF2B5EF4-FFF2-40B4-BE49-F238E27FC236}">
                <a16:creationId xmlns:a16="http://schemas.microsoft.com/office/drawing/2014/main" id="{DCAF75B3-0235-484A-0FE9-3A7E2D9CF342}"/>
              </a:ext>
            </a:extLst>
          </p:cNvPr>
          <p:cNvSpPr>
            <a:spLocks noGrp="1"/>
          </p:cNvSpPr>
          <p:nvPr>
            <p:ph sz="quarter" idx="12"/>
          </p:nvPr>
        </p:nvSpPr>
        <p:spPr>
          <a:xfrm>
            <a:off x="393700" y="1300766"/>
            <a:ext cx="10690311" cy="4790472"/>
          </a:xfrm>
        </p:spPr>
        <p:txBody>
          <a:bodyPr/>
          <a:lstStyle/>
          <a:p>
            <a:r>
              <a:rPr lang="zh-CN" altLang="en-US"/>
              <a:t>背景</a:t>
            </a:r>
            <a:endParaRPr lang="en-US" altLang="zh-CN"/>
          </a:p>
          <a:p>
            <a:pPr lvl="1"/>
            <a:r>
              <a:rPr lang="en-US" altLang="zh-CN">
                <a:latin typeface="+mj-lt"/>
              </a:rPr>
              <a:t>QCCD</a:t>
            </a:r>
            <a:r>
              <a:rPr lang="zh-CN" altLang="en-US"/>
              <a:t>设备的潜力 </a:t>
            </a:r>
            <a:r>
              <a:rPr lang="en-US" altLang="zh-CN"/>
              <a:t>–</a:t>
            </a:r>
            <a:r>
              <a:rPr lang="zh-CN" altLang="en-US"/>
              <a:t> 分布式大规模离子阱计算技术</a:t>
            </a:r>
            <a:r>
              <a:rPr lang="en-US" altLang="zh-CN">
                <a:latin typeface="+mj-lt"/>
              </a:rPr>
              <a:t>TITAN</a:t>
            </a:r>
            <a:r>
              <a:rPr lang="en-US" altLang="zh-CN" baseline="30000">
                <a:latin typeface="+mj-lt"/>
              </a:rPr>
              <a:t>[1]</a:t>
            </a:r>
            <a:r>
              <a:rPr lang="zh-CN" altLang="en-US"/>
              <a:t>展示了离子阱的强大潜力</a:t>
            </a:r>
            <a:endParaRPr lang="en-US" altLang="zh-CN"/>
          </a:p>
          <a:p>
            <a:pPr lvl="1"/>
            <a:r>
              <a:rPr lang="en-US" altLang="zh-CN">
                <a:latin typeface="+mj-lt"/>
              </a:rPr>
              <a:t>EML-QCCD</a:t>
            </a:r>
          </a:p>
          <a:p>
            <a:pPr lvl="2"/>
            <a:r>
              <a:rPr lang="en-US" altLang="zh-CN">
                <a:latin typeface="+mj-lt"/>
              </a:rPr>
              <a:t>EML-QCCD</a:t>
            </a:r>
            <a:r>
              <a:rPr lang="zh-CN" altLang="en-US">
                <a:latin typeface="+mj-lt"/>
              </a:rPr>
              <a:t>与传统</a:t>
            </a:r>
            <a:r>
              <a:rPr lang="en-US" altLang="zh-CN">
                <a:latin typeface="+mj-lt"/>
              </a:rPr>
              <a:t>QCCD</a:t>
            </a:r>
            <a:r>
              <a:rPr lang="zh-CN" altLang="en-US">
                <a:latin typeface="+mj-lt"/>
              </a:rPr>
              <a:t>架构的不同之处在于它为不同的阱赋予了不同功能，红色区域为量子门操作的执行区；白色区域为光学区域，能够与来自不同</a:t>
            </a:r>
            <a:r>
              <a:rPr lang="en-US" altLang="zh-CN">
                <a:latin typeface="+mj-lt"/>
              </a:rPr>
              <a:t>QCCD</a:t>
            </a:r>
            <a:r>
              <a:rPr lang="zh-CN" altLang="en-US">
                <a:latin typeface="+mj-lt"/>
              </a:rPr>
              <a:t>的光学区的量子比特进行作用；黄色区域作为存储区；</a:t>
            </a:r>
            <a:endParaRPr lang="en-US" altLang="zh-CN">
              <a:latin typeface="+mj-lt"/>
            </a:endParaRPr>
          </a:p>
          <a:p>
            <a:pPr lvl="2"/>
            <a:r>
              <a:rPr lang="zh-CN" altLang="en-US">
                <a:latin typeface="+mj-lt"/>
              </a:rPr>
              <a:t>在这种架构中，仅有红色和白</a:t>
            </a:r>
            <a:br>
              <a:rPr lang="en-US" altLang="zh-CN">
                <a:latin typeface="+mj-lt"/>
              </a:rPr>
            </a:br>
            <a:r>
              <a:rPr lang="zh-CN" altLang="en-US">
                <a:latin typeface="+mj-lt"/>
              </a:rPr>
              <a:t>色的区域需要集成光学波导，</a:t>
            </a:r>
            <a:br>
              <a:rPr lang="en-US" altLang="zh-CN">
                <a:latin typeface="+mj-lt"/>
              </a:rPr>
            </a:br>
            <a:r>
              <a:rPr lang="zh-CN" altLang="en-US">
                <a:latin typeface="+mj-lt"/>
              </a:rPr>
              <a:t>与传统</a:t>
            </a:r>
            <a:r>
              <a:rPr lang="en-US" altLang="zh-CN">
                <a:latin typeface="+mj-lt"/>
              </a:rPr>
              <a:t>QCCD</a:t>
            </a:r>
            <a:r>
              <a:rPr lang="zh-CN" altLang="en-US">
                <a:latin typeface="+mj-lt"/>
              </a:rPr>
              <a:t>架构相比，这能</a:t>
            </a:r>
            <a:br>
              <a:rPr lang="en-US" altLang="zh-CN">
                <a:latin typeface="+mj-lt"/>
              </a:rPr>
            </a:br>
            <a:r>
              <a:rPr lang="zh-CN" altLang="en-US">
                <a:latin typeface="+mj-lt"/>
              </a:rPr>
              <a:t>够显著减少所需的光纤</a:t>
            </a:r>
            <a:endParaRPr lang="en-US" altLang="zh-CN">
              <a:latin typeface="+mj-lt"/>
            </a:endParaRPr>
          </a:p>
        </p:txBody>
      </p:sp>
      <p:pic>
        <p:nvPicPr>
          <p:cNvPr id="6" name="图片 5" descr="图示&#10;&#10;AI 生成的内容可能不正确。">
            <a:extLst>
              <a:ext uri="{FF2B5EF4-FFF2-40B4-BE49-F238E27FC236}">
                <a16:creationId xmlns:a16="http://schemas.microsoft.com/office/drawing/2014/main" id="{B837FB3A-6BD9-0B2E-69EB-5502A10F66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5900" y="4514460"/>
            <a:ext cx="5389202" cy="2085547"/>
          </a:xfrm>
          <a:prstGeom prst="rect">
            <a:avLst/>
          </a:prstGeom>
        </p:spPr>
      </p:pic>
    </p:spTree>
    <p:extLst>
      <p:ext uri="{BB962C8B-B14F-4D97-AF65-F5344CB8AC3E}">
        <p14:creationId xmlns:p14="http://schemas.microsoft.com/office/powerpoint/2010/main" val="8995988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50A48-B2D2-A154-6F76-4A3E269EA4E0}"/>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3CC87855-4CDF-9E8C-1D34-B457FA243200}"/>
              </a:ext>
            </a:extLst>
          </p:cNvPr>
          <p:cNvSpPr>
            <a:spLocks noGrp="1"/>
          </p:cNvSpPr>
          <p:nvPr>
            <p:ph type="title"/>
          </p:nvPr>
        </p:nvSpPr>
        <p:spPr/>
        <p:txBody>
          <a:bodyPr/>
          <a:lstStyle/>
          <a:p>
            <a:r>
              <a:rPr kumimoji="1" lang="zh-CN" altLang="en-US"/>
              <a:t>背景</a:t>
            </a:r>
          </a:p>
        </p:txBody>
      </p:sp>
      <p:sp>
        <p:nvSpPr>
          <p:cNvPr id="3" name="内容占位符 2">
            <a:extLst>
              <a:ext uri="{FF2B5EF4-FFF2-40B4-BE49-F238E27FC236}">
                <a16:creationId xmlns:a16="http://schemas.microsoft.com/office/drawing/2014/main" id="{B6F048FB-D661-2009-3DED-BBC6C1593AD9}"/>
              </a:ext>
            </a:extLst>
          </p:cNvPr>
          <p:cNvSpPr>
            <a:spLocks noGrp="1"/>
          </p:cNvSpPr>
          <p:nvPr>
            <p:ph sz="quarter" idx="12"/>
          </p:nvPr>
        </p:nvSpPr>
        <p:spPr>
          <a:xfrm>
            <a:off x="393700" y="1300765"/>
            <a:ext cx="10690311" cy="5172637"/>
          </a:xfrm>
        </p:spPr>
        <p:txBody>
          <a:bodyPr>
            <a:normAutofit/>
          </a:bodyPr>
          <a:lstStyle/>
          <a:p>
            <a:r>
              <a:rPr lang="zh-CN" altLang="en-US"/>
              <a:t>背景</a:t>
            </a:r>
            <a:endParaRPr lang="en-US" altLang="zh-CN"/>
          </a:p>
          <a:p>
            <a:pPr lvl="1"/>
            <a:r>
              <a:rPr lang="en-US" altLang="zh-CN">
                <a:latin typeface="+mj-lt"/>
              </a:rPr>
              <a:t>EML-QCCD</a:t>
            </a:r>
            <a:r>
              <a:rPr lang="zh-CN" altLang="en-US">
                <a:latin typeface="+mj-lt"/>
              </a:rPr>
              <a:t>提供了以下关键优势</a:t>
            </a:r>
            <a:endParaRPr lang="en-US" altLang="zh-CN">
              <a:latin typeface="+mj-lt"/>
            </a:endParaRPr>
          </a:p>
          <a:p>
            <a:pPr lvl="2"/>
            <a:r>
              <a:rPr lang="zh-CN" altLang="en-US">
                <a:latin typeface="+mj-lt"/>
              </a:rPr>
              <a:t>首先，光纤连接使得能够在两个不同的</a:t>
            </a:r>
            <a:r>
              <a:rPr lang="en-US" altLang="zh-CN">
                <a:latin typeface="+mj-lt"/>
              </a:rPr>
              <a:t>QCCD</a:t>
            </a:r>
            <a:r>
              <a:rPr lang="zh-CN" altLang="en-US">
                <a:latin typeface="+mj-lt"/>
              </a:rPr>
              <a:t>器件上执行双量子比特门操作，这区别于传统的</a:t>
            </a:r>
            <a:r>
              <a:rPr lang="en-US" altLang="zh-CN">
                <a:latin typeface="+mj-lt"/>
              </a:rPr>
              <a:t>QCCD</a:t>
            </a:r>
            <a:r>
              <a:rPr lang="zh-CN" altLang="en-US">
                <a:latin typeface="+mj-lt"/>
              </a:rPr>
              <a:t>，并减少了移动操作的次数</a:t>
            </a:r>
            <a:r>
              <a:rPr lang="en-US" altLang="zh-CN">
                <a:latin typeface="+mj-lt"/>
              </a:rPr>
              <a:t>;</a:t>
            </a:r>
          </a:p>
          <a:p>
            <a:pPr lvl="2"/>
            <a:r>
              <a:rPr lang="zh-CN" altLang="en-US">
                <a:latin typeface="+mj-lt"/>
              </a:rPr>
              <a:t>其次，对</a:t>
            </a:r>
            <a:r>
              <a:rPr lang="en-US" altLang="zh-CN">
                <a:latin typeface="+mj-lt"/>
              </a:rPr>
              <a:t>QCCD</a:t>
            </a:r>
            <a:r>
              <a:rPr lang="zh-CN" altLang="en-US">
                <a:latin typeface="+mj-lt"/>
              </a:rPr>
              <a:t>内部的离子阱进行了更精细的分类</a:t>
            </a:r>
            <a:endParaRPr lang="en-US" altLang="zh-CN">
              <a:latin typeface="+mj-lt"/>
            </a:endParaRPr>
          </a:p>
          <a:p>
            <a:pPr lvl="2"/>
            <a:r>
              <a:rPr lang="zh-CN" altLang="en-US">
                <a:latin typeface="+mj-lt"/>
              </a:rPr>
              <a:t>第三，这种设备启发开发了一种新型算法，该算法融合了经典计算机系统中的多级缓存调度概念</a:t>
            </a:r>
            <a:endParaRPr lang="en-US" altLang="zh-CN">
              <a:latin typeface="+mj-lt"/>
            </a:endParaRPr>
          </a:p>
          <a:p>
            <a:pPr lvl="2"/>
            <a:r>
              <a:rPr lang="zh-CN" altLang="en-US">
                <a:latin typeface="+mj-lt"/>
              </a:rPr>
              <a:t>此外，这种方法避免了过度增大</a:t>
            </a:r>
            <a:br>
              <a:rPr lang="en-US" altLang="zh-CN">
                <a:latin typeface="+mj-lt"/>
              </a:rPr>
            </a:br>
            <a:r>
              <a:rPr lang="en-US" altLang="zh-CN">
                <a:latin typeface="+mj-lt"/>
              </a:rPr>
              <a:t>QCCD</a:t>
            </a:r>
            <a:r>
              <a:rPr lang="zh-CN" altLang="en-US">
                <a:latin typeface="+mj-lt"/>
              </a:rPr>
              <a:t>栅格的需要，否则会导致性能</a:t>
            </a:r>
            <a:br>
              <a:rPr lang="en-US" altLang="zh-CN">
                <a:latin typeface="+mj-lt"/>
              </a:rPr>
            </a:br>
            <a:r>
              <a:rPr lang="zh-CN" altLang="en-US">
                <a:latin typeface="+mj-lt"/>
              </a:rPr>
              <a:t>下降。例如，较大的陷阱容量会导致</a:t>
            </a:r>
            <a:br>
              <a:rPr lang="en-US" altLang="zh-CN">
                <a:latin typeface="+mj-lt"/>
              </a:rPr>
            </a:br>
            <a:r>
              <a:rPr lang="zh-CN" altLang="en-US">
                <a:latin typeface="+mj-lt"/>
              </a:rPr>
              <a:t>门保真度降低</a:t>
            </a:r>
            <a:endParaRPr lang="en-US" altLang="zh-CN">
              <a:latin typeface="+mj-lt"/>
            </a:endParaRPr>
          </a:p>
        </p:txBody>
      </p:sp>
      <p:pic>
        <p:nvPicPr>
          <p:cNvPr id="4" name="图片 3" descr="图示&#10;&#10;AI 生成的内容可能不正确。">
            <a:extLst>
              <a:ext uri="{FF2B5EF4-FFF2-40B4-BE49-F238E27FC236}">
                <a16:creationId xmlns:a16="http://schemas.microsoft.com/office/drawing/2014/main" id="{F4CA1614-945E-956B-3975-8C22CB320A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5900" y="4514460"/>
            <a:ext cx="5389202" cy="2085547"/>
          </a:xfrm>
          <a:prstGeom prst="rect">
            <a:avLst/>
          </a:prstGeom>
        </p:spPr>
      </p:pic>
    </p:spTree>
    <p:extLst>
      <p:ext uri="{BB962C8B-B14F-4D97-AF65-F5344CB8AC3E}">
        <p14:creationId xmlns:p14="http://schemas.microsoft.com/office/powerpoint/2010/main" val="13226494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24D2984-D0B7-432C-8631-844D10AC7EE7}"/>
              </a:ext>
            </a:extLst>
          </p:cNvPr>
          <p:cNvSpPr>
            <a:spLocks noGrp="1"/>
          </p:cNvSpPr>
          <p:nvPr>
            <p:ph type="title"/>
          </p:nvPr>
        </p:nvSpPr>
        <p:spPr/>
        <p:txBody>
          <a:bodyPr/>
          <a:lstStyle/>
          <a:p>
            <a:r>
              <a:rPr kumimoji="1" lang="zh-CN" altLang="en-US"/>
              <a:t>动机</a:t>
            </a:r>
          </a:p>
        </p:txBody>
      </p:sp>
      <p:sp>
        <p:nvSpPr>
          <p:cNvPr id="3" name="内容占位符 2">
            <a:extLst>
              <a:ext uri="{FF2B5EF4-FFF2-40B4-BE49-F238E27FC236}">
                <a16:creationId xmlns:a16="http://schemas.microsoft.com/office/drawing/2014/main" id="{F7F5C2CD-3359-FC60-D6F7-31985C52673C}"/>
              </a:ext>
            </a:extLst>
          </p:cNvPr>
          <p:cNvSpPr>
            <a:spLocks noGrp="1"/>
          </p:cNvSpPr>
          <p:nvPr>
            <p:ph sz="quarter" idx="12"/>
          </p:nvPr>
        </p:nvSpPr>
        <p:spPr/>
        <p:txBody>
          <a:bodyPr/>
          <a:lstStyle/>
          <a:p>
            <a:pPr lvl="1"/>
            <a:r>
              <a:rPr kumimoji="1" lang="zh-CN" altLang="en-US"/>
              <a:t>传统</a:t>
            </a:r>
            <a:r>
              <a:rPr kumimoji="1" lang="en-US" altLang="zh-CN">
                <a:latin typeface="+mj-lt"/>
              </a:rPr>
              <a:t>QCCD</a:t>
            </a:r>
            <a:r>
              <a:rPr kumimoji="1" lang="zh-CN" altLang="en-US"/>
              <a:t>的硬件限制</a:t>
            </a:r>
            <a:endParaRPr kumimoji="1" lang="en-US" altLang="zh-CN"/>
          </a:p>
          <a:p>
            <a:pPr lvl="1"/>
            <a:r>
              <a:rPr kumimoji="1" lang="zh-CN" altLang="en-US"/>
              <a:t>移动调度的编译器限制</a:t>
            </a:r>
            <a:endParaRPr kumimoji="1" lang="en-US" altLang="zh-CN"/>
          </a:p>
          <a:p>
            <a:pPr lvl="2"/>
            <a:r>
              <a:rPr kumimoji="1" lang="zh-CN" altLang="en-US"/>
              <a:t>传统</a:t>
            </a:r>
            <a:r>
              <a:rPr kumimoji="1" lang="en-US" altLang="zh-CN">
                <a:latin typeface="+mj-lt"/>
              </a:rPr>
              <a:t>QCCD</a:t>
            </a:r>
            <a:r>
              <a:rPr kumimoji="1" lang="zh-CN" altLang="en-US"/>
              <a:t>设备允许双量子门作用在任意区域，无需考虑</a:t>
            </a:r>
            <a:r>
              <a:rPr kumimoji="1" lang="en-US" altLang="zh-CN">
                <a:latin typeface="+mj-lt"/>
              </a:rPr>
              <a:t>EML-QCCD</a:t>
            </a:r>
            <a:r>
              <a:rPr kumimoji="1" lang="zh-CN" altLang="en-US"/>
              <a:t>中的不同区域</a:t>
            </a:r>
            <a:endParaRPr kumimoji="1" lang="en-US" altLang="zh-CN"/>
          </a:p>
          <a:p>
            <a:pPr lvl="2"/>
            <a:r>
              <a:rPr kumimoji="1" lang="zh-CN" altLang="en-US"/>
              <a:t>这会导致线路保真度降低</a:t>
            </a:r>
            <a:endParaRPr kumimoji="1" lang="en-US" altLang="zh-CN"/>
          </a:p>
          <a:p>
            <a:pPr lvl="1"/>
            <a:endParaRPr kumimoji="1" lang="zh-CN" altLang="en-US"/>
          </a:p>
        </p:txBody>
      </p:sp>
    </p:spTree>
    <p:extLst>
      <p:ext uri="{BB962C8B-B14F-4D97-AF65-F5344CB8AC3E}">
        <p14:creationId xmlns:p14="http://schemas.microsoft.com/office/powerpoint/2010/main" val="2401582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835B55D-D491-83CE-FD6D-1CDE30E28135}"/>
              </a:ext>
            </a:extLst>
          </p:cNvPr>
          <p:cNvSpPr>
            <a:spLocks noGrp="1"/>
          </p:cNvSpPr>
          <p:nvPr>
            <p:ph type="title"/>
          </p:nvPr>
        </p:nvSpPr>
        <p:spPr/>
        <p:txBody>
          <a:bodyPr>
            <a:normAutofit/>
          </a:bodyPr>
          <a:lstStyle/>
          <a:p>
            <a:r>
              <a:rPr kumimoji="1" lang="en-US" altLang="zh-CN"/>
              <a:t>MUSS-TI</a:t>
            </a:r>
            <a:r>
              <a:rPr kumimoji="1" lang="zh-CN" altLang="en-US"/>
              <a:t>流水线</a:t>
            </a:r>
          </a:p>
        </p:txBody>
      </p:sp>
      <p:sp>
        <p:nvSpPr>
          <p:cNvPr id="3" name="内容占位符 2">
            <a:extLst>
              <a:ext uri="{FF2B5EF4-FFF2-40B4-BE49-F238E27FC236}">
                <a16:creationId xmlns:a16="http://schemas.microsoft.com/office/drawing/2014/main" id="{06E66D48-C4AC-6A53-8384-0632A408E719}"/>
              </a:ext>
            </a:extLst>
          </p:cNvPr>
          <p:cNvSpPr>
            <a:spLocks noGrp="1"/>
          </p:cNvSpPr>
          <p:nvPr>
            <p:ph sz="quarter" idx="12"/>
          </p:nvPr>
        </p:nvSpPr>
        <p:spPr>
          <a:xfrm>
            <a:off x="393700" y="1300765"/>
            <a:ext cx="11183534" cy="5118747"/>
          </a:xfrm>
        </p:spPr>
        <p:txBody>
          <a:bodyPr>
            <a:normAutofit fontScale="92500" lnSpcReduction="10000"/>
          </a:bodyPr>
          <a:lstStyle/>
          <a:p>
            <a:r>
              <a:rPr kumimoji="1" lang="zh-CN" altLang="en-US"/>
              <a:t>编译策略的设计</a:t>
            </a:r>
            <a:endParaRPr kumimoji="1" lang="en-US" altLang="zh-CN"/>
          </a:p>
          <a:p>
            <a:pPr lvl="1"/>
            <a:r>
              <a:rPr kumimoji="1" lang="zh-CN" altLang="en-US"/>
              <a:t>参考了内存调度算法去设计高效管理资源和操作的策略</a:t>
            </a:r>
            <a:endParaRPr kumimoji="1" lang="en-US" altLang="zh-CN"/>
          </a:p>
          <a:p>
            <a:pPr lvl="2"/>
            <a:r>
              <a:rPr kumimoji="1" lang="zh-CN" altLang="en-US"/>
              <a:t>量子比特</a:t>
            </a:r>
            <a:r>
              <a:rPr kumimoji="1" lang="en-US" altLang="zh-CN">
                <a:sym typeface="Wingdings" pitchFamily="2" charset="2"/>
              </a:rPr>
              <a:t></a:t>
            </a:r>
            <a:r>
              <a:rPr kumimoji="1" lang="zh-CN" altLang="en-US">
                <a:sym typeface="Wingdings" pitchFamily="2" charset="2"/>
              </a:rPr>
              <a:t>任务，存储区</a:t>
            </a:r>
            <a:r>
              <a:rPr kumimoji="1" lang="en-US" altLang="zh-CN">
                <a:sym typeface="Wingdings" pitchFamily="2" charset="2"/>
              </a:rPr>
              <a:t></a:t>
            </a:r>
            <a:r>
              <a:rPr kumimoji="1" lang="zh-CN" altLang="en-US">
                <a:sym typeface="Wingdings" pitchFamily="2" charset="2"/>
              </a:rPr>
              <a:t>外部存储</a:t>
            </a:r>
            <a:r>
              <a:rPr kumimoji="1" lang="en-US" altLang="zh-CN">
                <a:latin typeface="+mj-lt"/>
                <a:sym typeface="Wingdings" pitchFamily="2" charset="2"/>
              </a:rPr>
              <a:t>(Level</a:t>
            </a:r>
            <a:r>
              <a:rPr kumimoji="1" lang="zh-CN" altLang="en-US">
                <a:latin typeface="+mj-lt"/>
                <a:sym typeface="Wingdings" pitchFamily="2" charset="2"/>
              </a:rPr>
              <a:t> </a:t>
            </a:r>
            <a:r>
              <a:rPr kumimoji="1" lang="en-US" altLang="zh-CN">
                <a:latin typeface="+mj-lt"/>
                <a:sym typeface="Wingdings" pitchFamily="2" charset="2"/>
              </a:rPr>
              <a:t>0)</a:t>
            </a:r>
            <a:r>
              <a:rPr kumimoji="1" lang="zh-CN" altLang="en-US">
                <a:latin typeface="+mj-lt"/>
                <a:sym typeface="Wingdings" pitchFamily="2" charset="2"/>
              </a:rPr>
              <a:t>，操作区</a:t>
            </a:r>
            <a:r>
              <a:rPr kumimoji="1" lang="en-US" altLang="zh-CN">
                <a:latin typeface="+mj-lt"/>
                <a:sym typeface="Wingdings" pitchFamily="2" charset="2"/>
              </a:rPr>
              <a:t></a:t>
            </a:r>
            <a:r>
              <a:rPr kumimoji="1" lang="zh-CN" altLang="en-US">
                <a:latin typeface="+mj-lt"/>
                <a:sym typeface="Wingdings" pitchFamily="2" charset="2"/>
              </a:rPr>
              <a:t>内部存储</a:t>
            </a:r>
            <a:r>
              <a:rPr kumimoji="1" lang="en-US" altLang="zh-CN">
                <a:latin typeface="+mj-lt"/>
                <a:sym typeface="Wingdings" pitchFamily="2" charset="2"/>
              </a:rPr>
              <a:t>(Level</a:t>
            </a:r>
            <a:r>
              <a:rPr kumimoji="1" lang="zh-CN" altLang="en-US">
                <a:latin typeface="+mj-lt"/>
                <a:sym typeface="Wingdings" pitchFamily="2" charset="2"/>
              </a:rPr>
              <a:t> </a:t>
            </a:r>
            <a:r>
              <a:rPr kumimoji="1" lang="en-US" altLang="zh-CN">
                <a:latin typeface="+mj-lt"/>
                <a:sym typeface="Wingdings" pitchFamily="2" charset="2"/>
              </a:rPr>
              <a:t>1)</a:t>
            </a:r>
            <a:r>
              <a:rPr kumimoji="1" lang="zh-CN" altLang="en-US">
                <a:sym typeface="Wingdings" pitchFamily="2" charset="2"/>
              </a:rPr>
              <a:t>，光学区</a:t>
            </a:r>
            <a:r>
              <a:rPr kumimoji="1" lang="en-US" altLang="zh-CN">
                <a:sym typeface="Wingdings" pitchFamily="2" charset="2"/>
              </a:rPr>
              <a:t></a:t>
            </a:r>
            <a:r>
              <a:rPr kumimoji="1" lang="en-US" altLang="zh-CN">
                <a:latin typeface="+mj-lt"/>
                <a:sym typeface="Wingdings" pitchFamily="2" charset="2"/>
              </a:rPr>
              <a:t>CPU(Level</a:t>
            </a:r>
            <a:r>
              <a:rPr kumimoji="1" lang="zh-CN" altLang="en-US">
                <a:latin typeface="+mj-lt"/>
                <a:sym typeface="Wingdings" pitchFamily="2" charset="2"/>
              </a:rPr>
              <a:t> </a:t>
            </a:r>
            <a:r>
              <a:rPr kumimoji="1" lang="en-US" altLang="zh-CN">
                <a:latin typeface="+mj-lt"/>
                <a:sym typeface="Wingdings" pitchFamily="2" charset="2"/>
              </a:rPr>
              <a:t>2)</a:t>
            </a:r>
          </a:p>
          <a:p>
            <a:r>
              <a:rPr kumimoji="1" lang="zh-CN" altLang="en-US">
                <a:latin typeface="+mj-lt"/>
                <a:sym typeface="Wingdings" pitchFamily="2" charset="2"/>
              </a:rPr>
              <a:t>依赖图</a:t>
            </a:r>
            <a:endParaRPr kumimoji="1" lang="en-US" altLang="zh-CN">
              <a:latin typeface="+mj-lt"/>
              <a:sym typeface="Wingdings" pitchFamily="2" charset="2"/>
            </a:endParaRPr>
          </a:p>
          <a:p>
            <a:pPr lvl="1"/>
            <a:r>
              <a:rPr kumimoji="1" lang="zh-CN" altLang="en-US">
                <a:latin typeface="+mj-lt"/>
                <a:sym typeface="Wingdings" pitchFamily="2" charset="2"/>
              </a:rPr>
              <a:t>量子线路的</a:t>
            </a:r>
            <a:r>
              <a:rPr kumimoji="1" lang="en-US" altLang="zh-CN">
                <a:latin typeface="+mj-lt"/>
                <a:sym typeface="Wingdings" pitchFamily="2" charset="2"/>
              </a:rPr>
              <a:t>DAG</a:t>
            </a:r>
            <a:r>
              <a:rPr kumimoji="1" lang="zh-CN" altLang="en-US">
                <a:latin typeface="+mj-lt"/>
                <a:sym typeface="Wingdings" pitchFamily="2" charset="2"/>
              </a:rPr>
              <a:t>表示形式</a:t>
            </a:r>
            <a:endParaRPr kumimoji="1" lang="en-US" altLang="zh-CN">
              <a:latin typeface="+mj-lt"/>
              <a:sym typeface="Wingdings" pitchFamily="2" charset="2"/>
            </a:endParaRPr>
          </a:p>
          <a:p>
            <a:r>
              <a:rPr kumimoji="1" lang="en-US" altLang="zh-CN">
                <a:latin typeface="+mj-lt"/>
                <a:sym typeface="Wingdings" pitchFamily="2" charset="2"/>
              </a:rPr>
              <a:t>MUSS-TI</a:t>
            </a:r>
            <a:r>
              <a:rPr kumimoji="1" lang="zh-CN" altLang="en-US">
                <a:latin typeface="+mj-lt"/>
                <a:sym typeface="Wingdings" pitchFamily="2" charset="2"/>
              </a:rPr>
              <a:t>框架</a:t>
            </a:r>
            <a:endParaRPr kumimoji="1" lang="en-US" altLang="zh-CN">
              <a:latin typeface="+mj-lt"/>
              <a:sym typeface="Wingdings" pitchFamily="2" charset="2"/>
            </a:endParaRPr>
          </a:p>
          <a:p>
            <a:pPr lvl="1"/>
            <a:r>
              <a:rPr kumimoji="1" lang="en-US" altLang="zh-CN">
                <a:latin typeface="+mj-lt"/>
                <a:sym typeface="Wingdings" pitchFamily="2" charset="2"/>
              </a:rPr>
              <a:t>Gate</a:t>
            </a:r>
            <a:r>
              <a:rPr kumimoji="1" lang="zh-CN" altLang="en-US">
                <a:latin typeface="+mj-lt"/>
                <a:sym typeface="Wingdings" pitchFamily="2" charset="2"/>
              </a:rPr>
              <a:t> </a:t>
            </a:r>
            <a:r>
              <a:rPr kumimoji="1" lang="en-US" altLang="zh-CN">
                <a:latin typeface="+mj-lt"/>
                <a:sym typeface="Wingdings" pitchFamily="2" charset="2"/>
              </a:rPr>
              <a:t>Selection:</a:t>
            </a:r>
            <a:r>
              <a:rPr kumimoji="1" lang="zh-CN" altLang="en-US">
                <a:latin typeface="+mj-lt"/>
                <a:sym typeface="Wingdings" pitchFamily="2" charset="2"/>
              </a:rPr>
              <a:t> 从</a:t>
            </a:r>
            <a:r>
              <a:rPr kumimoji="1" lang="en-US" altLang="zh-CN">
                <a:latin typeface="+mj-lt"/>
                <a:sym typeface="Wingdings" pitchFamily="2" charset="2"/>
              </a:rPr>
              <a:t>DAG</a:t>
            </a:r>
            <a:r>
              <a:rPr kumimoji="1" lang="zh-CN" altLang="en-US">
                <a:latin typeface="+mj-lt"/>
                <a:sym typeface="Wingdings" pitchFamily="2" charset="2"/>
              </a:rPr>
              <a:t>的边界中的多个可执</a:t>
            </a:r>
            <a:br>
              <a:rPr kumimoji="1" lang="en-US" altLang="zh-CN">
                <a:latin typeface="+mj-lt"/>
                <a:sym typeface="Wingdings" pitchFamily="2" charset="2"/>
              </a:rPr>
            </a:br>
            <a:r>
              <a:rPr kumimoji="1" lang="zh-CN" altLang="en-US">
                <a:latin typeface="+mj-lt"/>
                <a:sym typeface="Wingdings" pitchFamily="2" charset="2"/>
              </a:rPr>
              <a:t>行的量子门选取一个。好的调度顺序有利于</a:t>
            </a:r>
            <a:br>
              <a:rPr kumimoji="1" lang="en-US" altLang="zh-CN">
                <a:latin typeface="+mj-lt"/>
                <a:sym typeface="Wingdings" pitchFamily="2" charset="2"/>
              </a:rPr>
            </a:br>
            <a:r>
              <a:rPr kumimoji="1" lang="zh-CN" altLang="en-US">
                <a:latin typeface="+mj-lt"/>
                <a:sym typeface="Wingdings" pitchFamily="2" charset="2"/>
              </a:rPr>
              <a:t>降低整体执行开销</a:t>
            </a:r>
            <a:endParaRPr kumimoji="1" lang="en-US" altLang="zh-CN">
              <a:latin typeface="+mj-lt"/>
              <a:sym typeface="Wingdings" pitchFamily="2" charset="2"/>
            </a:endParaRPr>
          </a:p>
          <a:p>
            <a:pPr lvl="1"/>
            <a:r>
              <a:rPr kumimoji="1" lang="en-US" altLang="zh-CN">
                <a:latin typeface="+mj-lt"/>
                <a:sym typeface="Wingdings" pitchFamily="2" charset="2"/>
              </a:rPr>
              <a:t>Qubit</a:t>
            </a:r>
            <a:r>
              <a:rPr kumimoji="1" lang="zh-CN" altLang="en-US">
                <a:latin typeface="+mj-lt"/>
                <a:sym typeface="Wingdings" pitchFamily="2" charset="2"/>
              </a:rPr>
              <a:t> </a:t>
            </a:r>
            <a:r>
              <a:rPr kumimoji="1" lang="en-US" altLang="zh-CN">
                <a:latin typeface="+mj-lt"/>
                <a:sym typeface="Wingdings" pitchFamily="2" charset="2"/>
              </a:rPr>
              <a:t>Routing:</a:t>
            </a:r>
            <a:r>
              <a:rPr kumimoji="1" lang="zh-CN" altLang="en-US">
                <a:latin typeface="+mj-lt"/>
                <a:sym typeface="Wingdings" pitchFamily="2" charset="2"/>
              </a:rPr>
              <a:t> 调度所选量子门作用的量子</a:t>
            </a:r>
            <a:br>
              <a:rPr kumimoji="1" lang="en-US" altLang="zh-CN">
                <a:latin typeface="+mj-lt"/>
                <a:sym typeface="Wingdings" pitchFamily="2" charset="2"/>
              </a:rPr>
            </a:br>
            <a:r>
              <a:rPr kumimoji="1" lang="zh-CN" altLang="en-US">
                <a:latin typeface="+mj-lt"/>
                <a:sym typeface="Wingdings" pitchFamily="2" charset="2"/>
              </a:rPr>
              <a:t>比特并移动到合适的位置</a:t>
            </a:r>
            <a:endParaRPr kumimoji="1" lang="en-US" altLang="zh-CN">
              <a:latin typeface="+mj-lt"/>
              <a:sym typeface="Wingdings" pitchFamily="2" charset="2"/>
            </a:endParaRPr>
          </a:p>
          <a:p>
            <a:pPr lvl="1"/>
            <a:r>
              <a:rPr kumimoji="1" lang="en-US" altLang="zh-CN">
                <a:latin typeface="+mj-lt"/>
                <a:sym typeface="Wingdings" pitchFamily="2" charset="2"/>
              </a:rPr>
              <a:t>Conflict</a:t>
            </a:r>
            <a:r>
              <a:rPr kumimoji="1" lang="zh-CN" altLang="en-US">
                <a:latin typeface="+mj-lt"/>
                <a:sym typeface="Wingdings" pitchFamily="2" charset="2"/>
              </a:rPr>
              <a:t> </a:t>
            </a:r>
            <a:r>
              <a:rPr kumimoji="1" lang="en-US" altLang="zh-CN">
                <a:latin typeface="+mj-lt"/>
                <a:sym typeface="Wingdings" pitchFamily="2" charset="2"/>
              </a:rPr>
              <a:t>Handling:</a:t>
            </a:r>
            <a:r>
              <a:rPr kumimoji="1" lang="zh-CN" altLang="en-US">
                <a:latin typeface="+mj-lt"/>
                <a:sym typeface="Wingdings" pitchFamily="2" charset="2"/>
              </a:rPr>
              <a:t> 这一过程处于所选区域</a:t>
            </a:r>
            <a:br>
              <a:rPr kumimoji="1" lang="en-US" altLang="zh-CN">
                <a:latin typeface="+mj-lt"/>
                <a:sym typeface="Wingdings" pitchFamily="2" charset="2"/>
              </a:rPr>
            </a:br>
            <a:r>
              <a:rPr kumimoji="1" lang="zh-CN" altLang="en-US">
                <a:latin typeface="+mj-lt"/>
                <a:sym typeface="Wingdings" pitchFamily="2" charset="2"/>
              </a:rPr>
              <a:t>已经占满的情况</a:t>
            </a:r>
            <a:endParaRPr kumimoji="1" lang="en-US" altLang="zh-CN">
              <a:latin typeface="+mj-lt"/>
              <a:sym typeface="Wingdings" pitchFamily="2" charset="2"/>
            </a:endParaRPr>
          </a:p>
          <a:p>
            <a:pPr lvl="1"/>
            <a:endParaRPr kumimoji="1" lang="en-US" altLang="zh-CN">
              <a:latin typeface="+mj-lt"/>
              <a:sym typeface="Wingdings" pitchFamily="2" charset="2"/>
            </a:endParaRPr>
          </a:p>
          <a:p>
            <a:pPr lvl="1"/>
            <a:endParaRPr kumimoji="1" lang="en-US" altLang="zh-CN">
              <a:latin typeface="+mj-lt"/>
              <a:sym typeface="Wingdings" pitchFamily="2" charset="2"/>
            </a:endParaRPr>
          </a:p>
        </p:txBody>
      </p:sp>
      <p:pic>
        <p:nvPicPr>
          <p:cNvPr id="7" name="图片 6" descr="图示&#10;&#10;AI 生成的内容可能不正确。">
            <a:extLst>
              <a:ext uri="{FF2B5EF4-FFF2-40B4-BE49-F238E27FC236}">
                <a16:creationId xmlns:a16="http://schemas.microsoft.com/office/drawing/2014/main" id="{8F846C87-4DC4-D0AB-F61C-BA414E5C08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04505" y="2645503"/>
            <a:ext cx="4493795" cy="3774010"/>
          </a:xfrm>
          <a:prstGeom prst="rect">
            <a:avLst/>
          </a:prstGeom>
        </p:spPr>
      </p:pic>
      <p:sp>
        <p:nvSpPr>
          <p:cNvPr id="8" name="文本框 7">
            <a:extLst>
              <a:ext uri="{FF2B5EF4-FFF2-40B4-BE49-F238E27FC236}">
                <a16:creationId xmlns:a16="http://schemas.microsoft.com/office/drawing/2014/main" id="{E7AAAE52-DDD2-B3B3-5D6E-9921E6B51DDE}"/>
              </a:ext>
            </a:extLst>
          </p:cNvPr>
          <p:cNvSpPr txBox="1"/>
          <p:nvPr/>
        </p:nvSpPr>
        <p:spPr>
          <a:xfrm>
            <a:off x="8365502" y="6419513"/>
            <a:ext cx="2371799" cy="33855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zh-CN" sz="1600" b="0" i="0" u="none" strike="noStrike" cap="none" spc="0" normalizeH="0" baseline="0">
                <a:ln>
                  <a:noFill/>
                </a:ln>
                <a:solidFill>
                  <a:srgbClr val="000000"/>
                </a:solidFill>
                <a:effectLst/>
                <a:uFillTx/>
                <a:latin typeface="+mj-lt"/>
                <a:ea typeface="+mj-ea"/>
                <a:cs typeface="+mj-cs"/>
                <a:sym typeface="Helvetica"/>
              </a:rPr>
              <a:t>MUSS-TI</a:t>
            </a:r>
            <a:r>
              <a:rPr kumimoji="0" lang="zh-CN" altLang="en-US" sz="1600" b="0" i="0" u="none" strike="noStrike" cap="none" spc="0" normalizeH="0" baseline="0">
                <a:ln>
                  <a:noFill/>
                </a:ln>
                <a:solidFill>
                  <a:srgbClr val="000000"/>
                </a:solidFill>
                <a:effectLst/>
                <a:uFillTx/>
                <a:latin typeface="+mj-lt"/>
                <a:ea typeface="+mj-ea"/>
                <a:cs typeface="+mj-cs"/>
                <a:sym typeface="Helvetica"/>
              </a:rPr>
              <a:t>的整体工作流程</a:t>
            </a:r>
          </a:p>
        </p:txBody>
      </p:sp>
    </p:spTree>
    <p:extLst>
      <p:ext uri="{BB962C8B-B14F-4D97-AF65-F5344CB8AC3E}">
        <p14:creationId xmlns:p14="http://schemas.microsoft.com/office/powerpoint/2010/main" val="432325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F89997B-BBEC-1A0C-493D-2E3F53BB7B28}"/>
              </a:ext>
            </a:extLst>
          </p:cNvPr>
          <p:cNvSpPr>
            <a:spLocks noGrp="1"/>
          </p:cNvSpPr>
          <p:nvPr>
            <p:ph type="title"/>
          </p:nvPr>
        </p:nvSpPr>
        <p:spPr/>
        <p:txBody>
          <a:bodyPr/>
          <a:lstStyle/>
          <a:p>
            <a:r>
              <a:rPr kumimoji="1" lang="en-US" altLang="zh-CN"/>
              <a:t>MUSS-TI</a:t>
            </a:r>
            <a:r>
              <a:rPr kumimoji="1" lang="zh-CN" altLang="en-US"/>
              <a:t>流水线</a:t>
            </a:r>
          </a:p>
        </p:txBody>
      </p:sp>
      <p:pic>
        <p:nvPicPr>
          <p:cNvPr id="8" name="内容占位符 4">
            <a:extLst>
              <a:ext uri="{FF2B5EF4-FFF2-40B4-BE49-F238E27FC236}">
                <a16:creationId xmlns:a16="http://schemas.microsoft.com/office/drawing/2014/main" id="{28BFC426-3449-E745-3318-5DCBCA2158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94200" y="2797430"/>
            <a:ext cx="7183034" cy="38780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pic>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20CF04AD-BD05-AC75-6011-ED4D22DE14BF}"/>
                  </a:ext>
                </a:extLst>
              </p:cNvPr>
              <p:cNvSpPr txBox="1"/>
              <p:nvPr/>
            </p:nvSpPr>
            <p:spPr>
              <a:xfrm>
                <a:off x="304800" y="1282700"/>
                <a:ext cx="9236242" cy="14773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zh-CN" altLang="en-US" sz="1800" b="0" i="0" u="none" strike="noStrike" cap="none" spc="0" normalizeH="0" baseline="0">
                    <a:ln>
                      <a:noFill/>
                    </a:ln>
                    <a:solidFill>
                      <a:srgbClr val="000000"/>
                    </a:solidFill>
                    <a:effectLst/>
                    <a:uFillTx/>
                    <a:latin typeface="+mj-lt"/>
                    <a:ea typeface="+mj-ea"/>
                    <a:cs typeface="+mj-cs"/>
                    <a:sym typeface="Helvetica"/>
                  </a:rPr>
                  <a:t>最初，我们执行</a:t>
                </a:r>
                <a14:m>
                  <m:oMath xmlns:m="http://schemas.openxmlformats.org/officeDocument/2006/math">
                    <m:sSub>
                      <m:sSubPr>
                        <m:ctrlPr>
                          <a:rPr kumimoji="0" lang="en-US" altLang="zh-CN" sz="1800" b="0" i="1" u="none" strike="noStrike" cap="none" spc="0" normalizeH="0" baseline="0">
                            <a:ln>
                              <a:noFill/>
                            </a:ln>
                            <a:solidFill>
                              <a:srgbClr val="000000"/>
                            </a:solidFill>
                            <a:effectLst/>
                            <a:uFillTx/>
                            <a:latin typeface="Cambria Math" panose="02040503050406030204" pitchFamily="18" charset="0"/>
                            <a:ea typeface="+mj-ea"/>
                            <a:cs typeface="+mj-cs"/>
                            <a:sym typeface="Helvetica"/>
                          </a:rPr>
                        </m:ctrlPr>
                      </m:sSubPr>
                      <m:e>
                        <m:r>
                          <a:rPr kumimoji="0" lang="en-US" altLang="zh-CN" sz="1800" b="0" i="1" u="none" strike="noStrike" cap="none" spc="0" normalizeH="0" baseline="0">
                            <a:ln>
                              <a:noFill/>
                            </a:ln>
                            <a:solidFill>
                              <a:srgbClr val="000000"/>
                            </a:solidFill>
                            <a:effectLst/>
                            <a:uFillTx/>
                            <a:latin typeface="Cambria Math" panose="02040503050406030204" pitchFamily="18" charset="0"/>
                            <a:ea typeface="+mj-ea"/>
                            <a:cs typeface="+mj-cs"/>
                            <a:sym typeface="Helvetica"/>
                          </a:rPr>
                          <m:t>𝑔</m:t>
                        </m:r>
                      </m:e>
                      <m:sub>
                        <m:r>
                          <a:rPr kumimoji="0" lang="en-US" altLang="zh-CN" sz="1800" b="0" i="1" u="none" strike="noStrike" cap="none" spc="0" normalizeH="0" baseline="0">
                            <a:ln>
                              <a:noFill/>
                            </a:ln>
                            <a:solidFill>
                              <a:srgbClr val="000000"/>
                            </a:solidFill>
                            <a:effectLst/>
                            <a:uFillTx/>
                            <a:latin typeface="Cambria Math" panose="02040503050406030204" pitchFamily="18" charset="0"/>
                            <a:ea typeface="+mj-ea"/>
                            <a:cs typeface="+mj-cs"/>
                            <a:sym typeface="Helvetica"/>
                          </a:rPr>
                          <m:t>0</m:t>
                        </m:r>
                      </m:sub>
                    </m:sSub>
                  </m:oMath>
                </a14:m>
                <a:r>
                  <a:rPr kumimoji="0" lang="zh-CN" altLang="en-US" sz="1800" b="0" i="0" u="none" strike="noStrike" cap="none" spc="0" normalizeH="0" baseline="0">
                    <a:ln>
                      <a:noFill/>
                    </a:ln>
                    <a:solidFill>
                      <a:srgbClr val="000000"/>
                    </a:solidFill>
                    <a:effectLst/>
                    <a:uFillTx/>
                    <a:latin typeface="+mj-lt"/>
                    <a:ea typeface="+mj-ea"/>
                    <a:cs typeface="+mj-cs"/>
                    <a:sym typeface="Helvetica"/>
                  </a:rPr>
                  <a:t>，因为它满足了硬件需求；</a:t>
                </a:r>
                <a:endParaRPr kumimoji="0" lang="en-US" altLang="zh-CN" sz="1800" b="0" i="0" u="none" strike="noStrike" cap="none" spc="0" normalizeH="0" baseline="0">
                  <a:ln>
                    <a:noFill/>
                  </a:ln>
                  <a:solidFill>
                    <a:srgbClr val="000000"/>
                  </a:solidFill>
                  <a:effectLst/>
                  <a:uFillTx/>
                  <a:latin typeface="+mj-lt"/>
                  <a:ea typeface="+mj-ea"/>
                  <a:cs typeface="+mj-cs"/>
                  <a:sym typeface="Helvetica"/>
                </a:endParaRPr>
              </a:p>
              <a:p>
                <a:pPr marL="0" marR="0" indent="0" algn="l" defTabSz="914400" rtl="0" fontAlgn="auto" latinLnBrk="0" hangingPunct="0">
                  <a:lnSpc>
                    <a:spcPct val="100000"/>
                  </a:lnSpc>
                  <a:spcBef>
                    <a:spcPts val="0"/>
                  </a:spcBef>
                  <a:spcAft>
                    <a:spcPts val="0"/>
                  </a:spcAft>
                  <a:buClrTx/>
                  <a:buSzTx/>
                  <a:buFontTx/>
                  <a:buNone/>
                  <a:tabLst/>
                </a:pPr>
                <a:r>
                  <a:rPr lang="zh-CN" altLang="en-US">
                    <a:sym typeface="Helvetica"/>
                  </a:rPr>
                  <a:t>因为</a:t>
                </a:r>
                <a14:m>
                  <m:oMath xmlns:m="http://schemas.openxmlformats.org/officeDocument/2006/math">
                    <m:sSub>
                      <m:sSubPr>
                        <m:ctrlPr>
                          <a:rPr lang="en-US" altLang="zh-CN" b="0" i="1">
                            <a:latin typeface="Cambria Math" panose="02040503050406030204" pitchFamily="18" charset="0"/>
                            <a:sym typeface="Helvetica"/>
                          </a:rPr>
                        </m:ctrlPr>
                      </m:sSubPr>
                      <m:e>
                        <m:r>
                          <a:rPr lang="en-US" altLang="zh-CN" i="1">
                            <a:latin typeface="Cambria Math" panose="02040503050406030204" pitchFamily="18" charset="0"/>
                            <a:sym typeface="Helvetica"/>
                          </a:rPr>
                          <m:t>𝑔</m:t>
                        </m:r>
                      </m:e>
                      <m:sub>
                        <m:r>
                          <a:rPr lang="en-US" altLang="zh-CN" b="0" i="1">
                            <a:latin typeface="Cambria Math" panose="02040503050406030204" pitchFamily="18" charset="0"/>
                            <a:sym typeface="Helvetica"/>
                          </a:rPr>
                          <m:t>1</m:t>
                        </m:r>
                      </m:sub>
                    </m:sSub>
                  </m:oMath>
                </a14:m>
                <a:r>
                  <a:rPr kumimoji="0" lang="zh-CN" altLang="en-US" sz="1800" b="0" i="0" u="none" strike="noStrike" cap="none" spc="0" normalizeH="0" baseline="0">
                    <a:ln>
                      <a:noFill/>
                    </a:ln>
                    <a:solidFill>
                      <a:srgbClr val="000000"/>
                    </a:solidFill>
                    <a:effectLst/>
                    <a:uFillTx/>
                    <a:latin typeface="+mj-lt"/>
                    <a:ea typeface="+mj-ea"/>
                    <a:cs typeface="+mj-cs"/>
                    <a:sym typeface="Helvetica"/>
                  </a:rPr>
                  <a:t>和</a:t>
                </a:r>
                <a14:m>
                  <m:oMath xmlns:m="http://schemas.openxmlformats.org/officeDocument/2006/math">
                    <m:sSub>
                      <m:sSubPr>
                        <m:ctrlPr>
                          <a:rPr kumimoji="0" lang="en-US" altLang="zh-CN" sz="1800" b="0" i="1" u="none" strike="noStrike" cap="none" spc="0" normalizeH="0" baseline="0">
                            <a:ln>
                              <a:noFill/>
                            </a:ln>
                            <a:solidFill>
                              <a:srgbClr val="000000"/>
                            </a:solidFill>
                            <a:effectLst/>
                            <a:uFillTx/>
                            <a:latin typeface="Cambria Math" panose="02040503050406030204" pitchFamily="18" charset="0"/>
                            <a:ea typeface="+mj-ea"/>
                            <a:cs typeface="+mj-cs"/>
                            <a:sym typeface="Helvetica"/>
                          </a:rPr>
                        </m:ctrlPr>
                      </m:sSubPr>
                      <m:e>
                        <m:r>
                          <a:rPr kumimoji="0" lang="en-US" altLang="zh-CN" sz="1800" b="0" i="1" u="none" strike="noStrike" cap="none" spc="0" normalizeH="0" baseline="0">
                            <a:ln>
                              <a:noFill/>
                            </a:ln>
                            <a:solidFill>
                              <a:srgbClr val="000000"/>
                            </a:solidFill>
                            <a:effectLst/>
                            <a:uFillTx/>
                            <a:latin typeface="Cambria Math" panose="02040503050406030204" pitchFamily="18" charset="0"/>
                            <a:ea typeface="+mj-ea"/>
                            <a:cs typeface="+mj-cs"/>
                            <a:sym typeface="Helvetica"/>
                          </a:rPr>
                          <m:t>𝑔</m:t>
                        </m:r>
                      </m:e>
                      <m:sub>
                        <m:r>
                          <a:rPr kumimoji="0" lang="en-US" altLang="zh-CN" sz="1800" b="0" i="1" u="none" strike="noStrike" cap="none" spc="0" normalizeH="0" baseline="0">
                            <a:ln>
                              <a:noFill/>
                            </a:ln>
                            <a:solidFill>
                              <a:srgbClr val="000000"/>
                            </a:solidFill>
                            <a:effectLst/>
                            <a:uFillTx/>
                            <a:latin typeface="Cambria Math" panose="02040503050406030204" pitchFamily="18" charset="0"/>
                            <a:ea typeface="+mj-ea"/>
                            <a:cs typeface="+mj-cs"/>
                            <a:sym typeface="Helvetica"/>
                          </a:rPr>
                          <m:t>2</m:t>
                        </m:r>
                      </m:sub>
                    </m:sSub>
                  </m:oMath>
                </a14:m>
                <a:r>
                  <a:rPr kumimoji="0" lang="zh-CN" altLang="en-US" sz="1800" b="0" i="0" u="none" strike="noStrike" cap="none" spc="0" normalizeH="0" baseline="0">
                    <a:ln>
                      <a:noFill/>
                    </a:ln>
                    <a:solidFill>
                      <a:srgbClr val="000000"/>
                    </a:solidFill>
                    <a:effectLst/>
                    <a:uFillTx/>
                    <a:latin typeface="+mj-lt"/>
                    <a:ea typeface="+mj-ea"/>
                    <a:cs typeface="+mj-cs"/>
                    <a:sym typeface="Helvetica"/>
                  </a:rPr>
                  <a:t>都不满足条件，我们以先到先得的策略选择</a:t>
                </a:r>
                <a14:m>
                  <m:oMath xmlns:m="http://schemas.openxmlformats.org/officeDocument/2006/math">
                    <m:sSub>
                      <m:sSubPr>
                        <m:ctrlPr>
                          <a:rPr kumimoji="0" lang="en-US" altLang="zh-CN" sz="1800" b="0" i="1" u="none" strike="noStrike" cap="none" spc="0" normalizeH="0" baseline="0">
                            <a:ln>
                              <a:noFill/>
                            </a:ln>
                            <a:solidFill>
                              <a:srgbClr val="000000"/>
                            </a:solidFill>
                            <a:effectLst/>
                            <a:uFillTx/>
                            <a:latin typeface="Cambria Math" panose="02040503050406030204" pitchFamily="18" charset="0"/>
                            <a:ea typeface="+mj-ea"/>
                            <a:cs typeface="+mj-cs"/>
                            <a:sym typeface="Helvetica"/>
                          </a:rPr>
                        </m:ctrlPr>
                      </m:sSubPr>
                      <m:e>
                        <m:r>
                          <a:rPr kumimoji="0" lang="en-US" altLang="zh-CN" sz="1800" b="0" i="1" u="none" strike="noStrike" cap="none" spc="0" normalizeH="0" baseline="0">
                            <a:ln>
                              <a:noFill/>
                            </a:ln>
                            <a:solidFill>
                              <a:srgbClr val="000000"/>
                            </a:solidFill>
                            <a:effectLst/>
                            <a:uFillTx/>
                            <a:latin typeface="Cambria Math" panose="02040503050406030204" pitchFamily="18" charset="0"/>
                            <a:ea typeface="+mj-ea"/>
                            <a:cs typeface="+mj-cs"/>
                            <a:sym typeface="Helvetica"/>
                          </a:rPr>
                          <m:t>𝑔</m:t>
                        </m:r>
                      </m:e>
                      <m:sub>
                        <m:r>
                          <a:rPr kumimoji="0" lang="en-US" altLang="zh-CN" sz="1800" b="0" i="1" u="none" strike="noStrike" cap="none" spc="0" normalizeH="0" baseline="0">
                            <a:ln>
                              <a:noFill/>
                            </a:ln>
                            <a:solidFill>
                              <a:srgbClr val="000000"/>
                            </a:solidFill>
                            <a:effectLst/>
                            <a:uFillTx/>
                            <a:latin typeface="Cambria Math" panose="02040503050406030204" pitchFamily="18" charset="0"/>
                            <a:ea typeface="+mj-ea"/>
                            <a:cs typeface="+mj-cs"/>
                            <a:sym typeface="Helvetica"/>
                          </a:rPr>
                          <m:t>1</m:t>
                        </m:r>
                      </m:sub>
                    </m:sSub>
                  </m:oMath>
                </a14:m>
                <a:r>
                  <a:rPr kumimoji="0" lang="zh-CN" altLang="en-US" sz="1800" b="0" i="0" u="none" strike="noStrike" cap="none" spc="0" normalizeH="0" baseline="0">
                    <a:ln>
                      <a:noFill/>
                    </a:ln>
                    <a:solidFill>
                      <a:srgbClr val="000000"/>
                    </a:solidFill>
                    <a:effectLst/>
                    <a:uFillTx/>
                    <a:latin typeface="+mj-lt"/>
                    <a:ea typeface="+mj-ea"/>
                    <a:cs typeface="+mj-cs"/>
                    <a:sym typeface="Helvetica"/>
                  </a:rPr>
                  <a:t>；</a:t>
                </a:r>
                <a:endParaRPr kumimoji="0" lang="en-US" altLang="zh-CN" sz="1800" b="0" i="0" u="none" strike="noStrike" cap="none" spc="0" normalizeH="0" baseline="0">
                  <a:ln>
                    <a:noFill/>
                  </a:ln>
                  <a:solidFill>
                    <a:srgbClr val="000000"/>
                  </a:solidFill>
                  <a:effectLst/>
                  <a:uFillTx/>
                  <a:latin typeface="+mj-lt"/>
                  <a:ea typeface="+mj-ea"/>
                  <a:cs typeface="+mj-cs"/>
                  <a:sym typeface="Helvetica"/>
                </a:endParaRPr>
              </a:p>
              <a:p>
                <a:r>
                  <a:rPr lang="zh-CN" altLang="en-US">
                    <a:sym typeface="Helvetica"/>
                  </a:rPr>
                  <a:t>光学区和操作区都满足条件，因为</a:t>
                </a:r>
                <a14:m>
                  <m:oMath xmlns:m="http://schemas.openxmlformats.org/officeDocument/2006/math">
                    <m:sSub>
                      <m:sSubPr>
                        <m:ctrlPr>
                          <a:rPr lang="en-US" altLang="zh-CN" i="1">
                            <a:latin typeface="Cambria Math" panose="02040503050406030204" pitchFamily="18" charset="0"/>
                            <a:sym typeface="Helvetica"/>
                          </a:rPr>
                        </m:ctrlPr>
                      </m:sSubPr>
                      <m:e>
                        <m:r>
                          <a:rPr lang="en-US" altLang="zh-CN" i="1">
                            <a:latin typeface="Cambria Math" panose="02040503050406030204" pitchFamily="18" charset="0"/>
                            <a:sym typeface="Helvetica"/>
                          </a:rPr>
                          <m:t>𝑔</m:t>
                        </m:r>
                      </m:e>
                      <m:sub>
                        <m:r>
                          <a:rPr lang="en-US" altLang="zh-CN" i="1">
                            <a:latin typeface="Cambria Math" panose="02040503050406030204" pitchFamily="18" charset="0"/>
                            <a:sym typeface="Helvetica"/>
                          </a:rPr>
                          <m:t>1</m:t>
                        </m:r>
                      </m:sub>
                    </m:sSub>
                  </m:oMath>
                </a14:m>
                <a:r>
                  <a:rPr kumimoji="0" lang="zh-CN" altLang="en-US" sz="1800" b="0" i="0" u="none" strike="noStrike" cap="none" spc="0" normalizeH="0" baseline="0">
                    <a:ln>
                      <a:noFill/>
                    </a:ln>
                    <a:solidFill>
                      <a:srgbClr val="000000"/>
                    </a:solidFill>
                    <a:effectLst/>
                    <a:uFillTx/>
                    <a:latin typeface="+mj-lt"/>
                    <a:ea typeface="+mj-ea"/>
                    <a:cs typeface="+mj-cs"/>
                    <a:sym typeface="Helvetica"/>
                  </a:rPr>
                  <a:t>已经在</a:t>
                </a:r>
                <a:r>
                  <a:rPr lang="zh-CN" altLang="en-US">
                    <a:sym typeface="Helvetica"/>
                  </a:rPr>
                  <a:t>光学区中，所以选择光学区</a:t>
                </a:r>
                <a:r>
                  <a:rPr kumimoji="0" lang="zh-CN" altLang="en-US" sz="1800" b="0" i="0" u="none" strike="noStrike" cap="none" spc="0" normalizeH="0" baseline="0">
                    <a:ln>
                      <a:noFill/>
                    </a:ln>
                    <a:solidFill>
                      <a:srgbClr val="000000"/>
                    </a:solidFill>
                    <a:effectLst/>
                    <a:uFillTx/>
                    <a:latin typeface="+mj-lt"/>
                    <a:ea typeface="+mj-ea"/>
                    <a:cs typeface="+mj-cs"/>
                    <a:sym typeface="Helvetica"/>
                  </a:rPr>
                  <a:t>作为目标；</a:t>
                </a:r>
                <a:endParaRPr kumimoji="0" lang="en-US" altLang="zh-CN" sz="1800" b="0" i="0" u="none" strike="noStrike" cap="none" spc="0" normalizeH="0" baseline="0">
                  <a:ln>
                    <a:noFill/>
                  </a:ln>
                  <a:solidFill>
                    <a:srgbClr val="000000"/>
                  </a:solidFill>
                  <a:effectLst/>
                  <a:uFillTx/>
                  <a:latin typeface="+mj-lt"/>
                  <a:ea typeface="+mj-ea"/>
                  <a:cs typeface="+mj-cs"/>
                  <a:sym typeface="Helvetica"/>
                </a:endParaRPr>
              </a:p>
              <a:p>
                <a:r>
                  <a:rPr kumimoji="0" lang="zh-CN" altLang="en-US" sz="1800" b="0" i="0" u="none" strike="noStrike" cap="none" spc="0" normalizeH="0" baseline="0">
                    <a:ln>
                      <a:noFill/>
                    </a:ln>
                    <a:solidFill>
                      <a:srgbClr val="000000"/>
                    </a:solidFill>
                    <a:effectLst/>
                    <a:uFillTx/>
                    <a:latin typeface="+mj-lt"/>
                    <a:ea typeface="+mj-ea"/>
                    <a:cs typeface="+mj-cs"/>
                    <a:sym typeface="Helvetica"/>
                  </a:rPr>
                  <a:t>类似地，我们选择光学区作为</a:t>
                </a:r>
                <a14:m>
                  <m:oMath xmlns:m="http://schemas.openxmlformats.org/officeDocument/2006/math">
                    <m:sSub>
                      <m:sSubPr>
                        <m:ctrlPr>
                          <a:rPr kumimoji="0" lang="en-US" altLang="zh-CN" sz="1800" b="0" i="1" u="none" strike="noStrike" cap="none" spc="0" normalizeH="0" baseline="0">
                            <a:ln>
                              <a:noFill/>
                            </a:ln>
                            <a:solidFill>
                              <a:srgbClr val="000000"/>
                            </a:solidFill>
                            <a:effectLst/>
                            <a:uFillTx/>
                            <a:latin typeface="Cambria Math" panose="02040503050406030204" pitchFamily="18" charset="0"/>
                            <a:ea typeface="+mj-ea"/>
                            <a:cs typeface="+mj-cs"/>
                            <a:sym typeface="Helvetica"/>
                          </a:rPr>
                        </m:ctrlPr>
                      </m:sSubPr>
                      <m:e>
                        <m:r>
                          <a:rPr kumimoji="0" lang="en-US" altLang="zh-CN" sz="1800" b="0" i="1" u="none" strike="noStrike" cap="none" spc="0" normalizeH="0" baseline="0">
                            <a:ln>
                              <a:noFill/>
                            </a:ln>
                            <a:solidFill>
                              <a:srgbClr val="000000"/>
                            </a:solidFill>
                            <a:effectLst/>
                            <a:uFillTx/>
                            <a:latin typeface="Cambria Math" panose="02040503050406030204" pitchFamily="18" charset="0"/>
                            <a:ea typeface="+mj-ea"/>
                            <a:cs typeface="+mj-cs"/>
                            <a:sym typeface="Helvetica"/>
                          </a:rPr>
                          <m:t>𝑔</m:t>
                        </m:r>
                      </m:e>
                      <m:sub>
                        <m:r>
                          <a:rPr kumimoji="0" lang="en-US" altLang="zh-CN" sz="1800" b="0" i="1" u="none" strike="noStrike" cap="none" spc="0" normalizeH="0" baseline="0">
                            <a:ln>
                              <a:noFill/>
                            </a:ln>
                            <a:solidFill>
                              <a:srgbClr val="000000"/>
                            </a:solidFill>
                            <a:effectLst/>
                            <a:uFillTx/>
                            <a:latin typeface="Cambria Math" panose="02040503050406030204" pitchFamily="18" charset="0"/>
                            <a:ea typeface="+mj-ea"/>
                            <a:cs typeface="+mj-cs"/>
                            <a:sym typeface="Helvetica"/>
                          </a:rPr>
                          <m:t>2</m:t>
                        </m:r>
                      </m:sub>
                    </m:sSub>
                  </m:oMath>
                </a14:m>
                <a:r>
                  <a:rPr kumimoji="0" lang="zh-CN" altLang="en-US" sz="1800" b="0" i="0" u="none" strike="noStrike" cap="none" spc="0" normalizeH="0" baseline="0">
                    <a:ln>
                      <a:noFill/>
                    </a:ln>
                    <a:solidFill>
                      <a:srgbClr val="000000"/>
                    </a:solidFill>
                    <a:effectLst/>
                    <a:uFillTx/>
                    <a:latin typeface="+mj-lt"/>
                    <a:ea typeface="+mj-ea"/>
                    <a:cs typeface="+mj-cs"/>
                    <a:sym typeface="Helvetica"/>
                  </a:rPr>
                  <a:t>的执行区域，但是这时候区域</a:t>
                </a:r>
                <a:r>
                  <a:rPr kumimoji="0" lang="en-US" altLang="zh-CN" sz="1800" b="0" i="0" u="none" strike="noStrike" cap="none" spc="0" normalizeH="0" baseline="0">
                    <a:ln>
                      <a:noFill/>
                    </a:ln>
                    <a:solidFill>
                      <a:srgbClr val="000000"/>
                    </a:solidFill>
                    <a:effectLst/>
                    <a:uFillTx/>
                    <a:latin typeface="+mj-lt"/>
                    <a:ea typeface="+mj-ea"/>
                    <a:cs typeface="+mj-cs"/>
                    <a:sym typeface="Helvetica"/>
                  </a:rPr>
                  <a:t>2</a:t>
                </a:r>
                <a:r>
                  <a:rPr kumimoji="0" lang="zh-CN" altLang="en-US" sz="1800" b="0" i="0" u="none" strike="noStrike" cap="none" spc="0" normalizeH="0" baseline="0">
                    <a:ln>
                      <a:noFill/>
                    </a:ln>
                    <a:solidFill>
                      <a:srgbClr val="000000"/>
                    </a:solidFill>
                    <a:effectLst/>
                    <a:uFillTx/>
                    <a:latin typeface="+mj-lt"/>
                    <a:ea typeface="+mj-ea"/>
                    <a:cs typeface="+mj-cs"/>
                    <a:sym typeface="Helvetica"/>
                  </a:rPr>
                  <a:t>已经满了，所以采用</a:t>
                </a:r>
                <a:r>
                  <a:rPr kumimoji="0" lang="en-US" altLang="zh-CN" sz="1800" b="0" i="0" u="none" strike="noStrike" cap="none" spc="0" normalizeH="0" baseline="0">
                    <a:ln>
                      <a:noFill/>
                    </a:ln>
                    <a:solidFill>
                      <a:srgbClr val="000000"/>
                    </a:solidFill>
                    <a:effectLst/>
                    <a:uFillTx/>
                    <a:latin typeface="+mj-lt"/>
                    <a:ea typeface="+mj-ea"/>
                    <a:cs typeface="+mj-cs"/>
                    <a:sym typeface="Helvetica"/>
                  </a:rPr>
                  <a:t>LRU</a:t>
                </a:r>
                <a:r>
                  <a:rPr kumimoji="0" lang="zh-CN" altLang="en-US" sz="1800" b="0" i="0" u="none" strike="noStrike" cap="none" spc="0" normalizeH="0" baseline="0">
                    <a:ln>
                      <a:noFill/>
                    </a:ln>
                    <a:solidFill>
                      <a:srgbClr val="000000"/>
                    </a:solidFill>
                    <a:effectLst/>
                    <a:uFillTx/>
                    <a:latin typeface="+mj-lt"/>
                    <a:ea typeface="+mj-ea"/>
                    <a:cs typeface="+mj-cs"/>
                    <a:sym typeface="Helvetica"/>
                  </a:rPr>
                  <a:t>策略，选择</a:t>
                </a:r>
                <a14:m>
                  <m:oMath xmlns:m="http://schemas.openxmlformats.org/officeDocument/2006/math">
                    <m:sSub>
                      <m:sSubPr>
                        <m:ctrlPr>
                          <a:rPr kumimoji="0" lang="en-US" altLang="zh-CN" sz="1800" b="0" i="1" u="none" strike="noStrike" cap="none" spc="0" normalizeH="0" baseline="0">
                            <a:ln>
                              <a:noFill/>
                            </a:ln>
                            <a:solidFill>
                              <a:srgbClr val="000000"/>
                            </a:solidFill>
                            <a:effectLst/>
                            <a:uFillTx/>
                            <a:latin typeface="Cambria Math" panose="02040503050406030204" pitchFamily="18" charset="0"/>
                            <a:ea typeface="+mj-ea"/>
                            <a:cs typeface="+mj-cs"/>
                            <a:sym typeface="Helvetica"/>
                          </a:rPr>
                        </m:ctrlPr>
                      </m:sSubPr>
                      <m:e>
                        <m:r>
                          <a:rPr kumimoji="0" lang="en-US" altLang="zh-CN" sz="1800" b="0" i="1" u="none" strike="noStrike" cap="none" spc="0" normalizeH="0" baseline="0">
                            <a:ln>
                              <a:noFill/>
                            </a:ln>
                            <a:solidFill>
                              <a:srgbClr val="000000"/>
                            </a:solidFill>
                            <a:effectLst/>
                            <a:uFillTx/>
                            <a:latin typeface="Cambria Math" panose="02040503050406030204" pitchFamily="18" charset="0"/>
                            <a:ea typeface="+mj-ea"/>
                            <a:cs typeface="+mj-cs"/>
                            <a:sym typeface="Helvetica"/>
                          </a:rPr>
                          <m:t>𝑞</m:t>
                        </m:r>
                      </m:e>
                      <m:sub>
                        <m:r>
                          <a:rPr kumimoji="0" lang="en-US" altLang="zh-CN" sz="1800" b="0" i="1" u="none" strike="noStrike" cap="none" spc="0" normalizeH="0" baseline="0">
                            <a:ln>
                              <a:noFill/>
                            </a:ln>
                            <a:solidFill>
                              <a:srgbClr val="000000"/>
                            </a:solidFill>
                            <a:effectLst/>
                            <a:uFillTx/>
                            <a:latin typeface="Cambria Math" panose="02040503050406030204" pitchFamily="18" charset="0"/>
                            <a:ea typeface="+mj-ea"/>
                            <a:cs typeface="+mj-cs"/>
                            <a:sym typeface="Helvetica"/>
                          </a:rPr>
                          <m:t>4</m:t>
                        </m:r>
                      </m:sub>
                    </m:sSub>
                  </m:oMath>
                </a14:m>
                <a:r>
                  <a:rPr kumimoji="0" lang="zh-CN" altLang="en-US" sz="1800" b="0" i="0" u="none" strike="noStrike" cap="none" spc="0" normalizeH="0" baseline="0">
                    <a:ln>
                      <a:noFill/>
                    </a:ln>
                    <a:solidFill>
                      <a:srgbClr val="000000"/>
                    </a:solidFill>
                    <a:effectLst/>
                    <a:uFillTx/>
                    <a:latin typeface="+mj-lt"/>
                    <a:ea typeface="+mj-ea"/>
                    <a:cs typeface="+mj-cs"/>
                    <a:sym typeface="Helvetica"/>
                  </a:rPr>
                  <a:t>退出区域，最后再将</a:t>
                </a:r>
                <a14:m>
                  <m:oMath xmlns:m="http://schemas.openxmlformats.org/officeDocument/2006/math">
                    <m:sSub>
                      <m:sSubPr>
                        <m:ctrlPr>
                          <a:rPr lang="en-US" altLang="zh-CN" i="1">
                            <a:latin typeface="Cambria Math" panose="02040503050406030204" pitchFamily="18" charset="0"/>
                            <a:sym typeface="Helvetica"/>
                          </a:rPr>
                        </m:ctrlPr>
                      </m:sSubPr>
                      <m:e>
                        <m:r>
                          <a:rPr lang="en-US" altLang="zh-CN" i="1">
                            <a:latin typeface="Cambria Math" panose="02040503050406030204" pitchFamily="18" charset="0"/>
                            <a:sym typeface="Helvetica"/>
                          </a:rPr>
                          <m:t>𝑞</m:t>
                        </m:r>
                      </m:e>
                      <m:sub>
                        <m:r>
                          <a:rPr lang="en-US" altLang="zh-CN" b="0" i="1">
                            <a:latin typeface="Cambria Math" panose="02040503050406030204" pitchFamily="18" charset="0"/>
                            <a:sym typeface="Helvetica"/>
                          </a:rPr>
                          <m:t>3</m:t>
                        </m:r>
                      </m:sub>
                    </m:sSub>
                  </m:oMath>
                </a14:m>
                <a:r>
                  <a:rPr kumimoji="0" lang="zh-CN" altLang="en-US" sz="1800" b="0" i="0" u="none" strike="noStrike" cap="none" spc="0" normalizeH="0" baseline="0">
                    <a:ln>
                      <a:noFill/>
                    </a:ln>
                    <a:solidFill>
                      <a:srgbClr val="000000"/>
                    </a:solidFill>
                    <a:effectLst/>
                    <a:uFillTx/>
                    <a:latin typeface="+mj-lt"/>
                    <a:ea typeface="+mj-ea"/>
                    <a:cs typeface="+mj-cs"/>
                    <a:sym typeface="Helvetica"/>
                  </a:rPr>
                  <a:t>移入区域；</a:t>
                </a:r>
              </a:p>
            </p:txBody>
          </p:sp>
        </mc:Choice>
        <mc:Fallback xmlns="">
          <p:sp>
            <p:nvSpPr>
              <p:cNvPr id="9" name="文本框 8">
                <a:extLst>
                  <a:ext uri="{FF2B5EF4-FFF2-40B4-BE49-F238E27FC236}">
                    <a16:creationId xmlns:a16="http://schemas.microsoft.com/office/drawing/2014/main" id="{20CF04AD-BD05-AC75-6011-ED4D22DE14BF}"/>
                  </a:ext>
                </a:extLst>
              </p:cNvPr>
              <p:cNvSpPr txBox="1">
                <a:spLocks noRot="1" noChangeAspect="1" noMove="1" noResize="1" noEditPoints="1" noAdjustHandles="1" noChangeArrowheads="1" noChangeShapeType="1" noTextEdit="1"/>
              </p:cNvSpPr>
              <p:nvPr/>
            </p:nvSpPr>
            <p:spPr>
              <a:xfrm>
                <a:off x="304800" y="1282700"/>
                <a:ext cx="9236242" cy="1477323"/>
              </a:xfrm>
              <a:prstGeom prst="rect">
                <a:avLst/>
              </a:prstGeom>
              <a:blipFill>
                <a:blip r:embed="rId3"/>
                <a:stretch>
                  <a:fillRect l="-1099" t="-3390" b="-3390"/>
                </a:stretch>
              </a:blipFill>
              <a:ln w="12700" cap="flat">
                <a:noFill/>
                <a:miter lim="400000"/>
              </a:ln>
              <a:effectLst/>
            </p:spPr>
            <p:txBody>
              <a:bodyPr/>
              <a:lstStyle/>
              <a:p>
                <a:r>
                  <a:rPr lang="zh-CN" altLang="en-US">
                    <a:noFill/>
                  </a:rPr>
                  <a:t> </a:t>
                </a:r>
              </a:p>
            </p:txBody>
          </p:sp>
        </mc:Fallback>
      </mc:AlternateContent>
      <p:pic>
        <p:nvPicPr>
          <p:cNvPr id="10" name="图片 9">
            <a:extLst>
              <a:ext uri="{FF2B5EF4-FFF2-40B4-BE49-F238E27FC236}">
                <a16:creationId xmlns:a16="http://schemas.microsoft.com/office/drawing/2014/main" id="{A670BDCB-7C86-AC46-1E20-EF184CB3A9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5620" y="280217"/>
            <a:ext cx="5481053" cy="822158"/>
          </a:xfrm>
          <a:prstGeom prst="rect">
            <a:avLst/>
          </a:prstGeom>
        </p:spPr>
      </p:pic>
      <p:sp>
        <p:nvSpPr>
          <p:cNvPr id="11" name="文本框 10">
            <a:extLst>
              <a:ext uri="{FF2B5EF4-FFF2-40B4-BE49-F238E27FC236}">
                <a16:creationId xmlns:a16="http://schemas.microsoft.com/office/drawing/2014/main" id="{A5696E9F-8BBE-18EF-558E-567D2309AADB}"/>
              </a:ext>
            </a:extLst>
          </p:cNvPr>
          <p:cNvSpPr txBox="1"/>
          <p:nvPr/>
        </p:nvSpPr>
        <p:spPr>
          <a:xfrm>
            <a:off x="6545180" y="917816"/>
            <a:ext cx="836122"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zh-CN" sz="1800" b="0" i="0" u="none" strike="noStrike" cap="none" spc="0" normalizeH="0" baseline="0">
                <a:ln>
                  <a:noFill/>
                </a:ln>
                <a:solidFill>
                  <a:srgbClr val="000000"/>
                </a:solidFill>
                <a:effectLst/>
                <a:uFillTx/>
                <a:latin typeface="+mj-lt"/>
                <a:ea typeface="+mj-ea"/>
                <a:cs typeface="+mj-cs"/>
                <a:sym typeface="Helvetica"/>
              </a:rPr>
              <a:t>Level</a:t>
            </a:r>
            <a:r>
              <a:rPr kumimoji="0" lang="zh-CN" altLang="en-US" sz="1800" b="0" i="0" u="none" strike="noStrike" cap="none" spc="0" normalizeH="0" baseline="0">
                <a:ln>
                  <a:noFill/>
                </a:ln>
                <a:solidFill>
                  <a:srgbClr val="000000"/>
                </a:solidFill>
                <a:effectLst/>
                <a:uFillTx/>
                <a:latin typeface="+mj-lt"/>
                <a:ea typeface="+mj-ea"/>
                <a:cs typeface="+mj-cs"/>
                <a:sym typeface="Helvetica"/>
              </a:rPr>
              <a:t> </a:t>
            </a:r>
            <a:r>
              <a:rPr kumimoji="0" lang="en-US" altLang="zh-CN" sz="1800" b="0" i="0" u="none" strike="noStrike" cap="none" spc="0" normalizeH="0" baseline="0">
                <a:ln>
                  <a:noFill/>
                </a:ln>
                <a:solidFill>
                  <a:srgbClr val="000000"/>
                </a:solidFill>
                <a:effectLst/>
                <a:uFillTx/>
                <a:latin typeface="+mj-lt"/>
                <a:ea typeface="+mj-ea"/>
                <a:cs typeface="+mj-cs"/>
                <a:sym typeface="Helvetica"/>
              </a:rPr>
              <a:t>2</a:t>
            </a: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12" name="文本框 11">
            <a:extLst>
              <a:ext uri="{FF2B5EF4-FFF2-40B4-BE49-F238E27FC236}">
                <a16:creationId xmlns:a16="http://schemas.microsoft.com/office/drawing/2014/main" id="{16059F81-2BBD-FA98-1A6C-20A07CE60D78}"/>
              </a:ext>
            </a:extLst>
          </p:cNvPr>
          <p:cNvSpPr txBox="1"/>
          <p:nvPr/>
        </p:nvSpPr>
        <p:spPr>
          <a:xfrm>
            <a:off x="8528085" y="913372"/>
            <a:ext cx="836122"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zh-CN" sz="1800" b="0" i="0" u="none" strike="noStrike" cap="none" spc="0" normalizeH="0" baseline="0">
                <a:ln>
                  <a:noFill/>
                </a:ln>
                <a:solidFill>
                  <a:srgbClr val="000000"/>
                </a:solidFill>
                <a:effectLst/>
                <a:uFillTx/>
                <a:latin typeface="+mj-lt"/>
                <a:ea typeface="+mj-ea"/>
                <a:cs typeface="+mj-cs"/>
                <a:sym typeface="Helvetica"/>
              </a:rPr>
              <a:t>Level</a:t>
            </a:r>
            <a:r>
              <a:rPr kumimoji="0" lang="zh-CN" altLang="en-US" sz="1800" b="0" i="0" u="none" strike="noStrike" cap="none" spc="0" normalizeH="0" baseline="0">
                <a:ln>
                  <a:noFill/>
                </a:ln>
                <a:solidFill>
                  <a:srgbClr val="000000"/>
                </a:solidFill>
                <a:effectLst/>
                <a:uFillTx/>
                <a:latin typeface="+mj-lt"/>
                <a:ea typeface="+mj-ea"/>
                <a:cs typeface="+mj-cs"/>
                <a:sym typeface="Helvetica"/>
              </a:rPr>
              <a:t> </a:t>
            </a:r>
            <a:r>
              <a:rPr kumimoji="0" lang="en-US" altLang="zh-CN" sz="1800" b="0" i="0" u="none" strike="noStrike" cap="none" spc="0" normalizeH="0" baseline="0">
                <a:ln>
                  <a:noFill/>
                </a:ln>
                <a:solidFill>
                  <a:srgbClr val="000000"/>
                </a:solidFill>
                <a:effectLst/>
                <a:uFillTx/>
                <a:latin typeface="+mj-lt"/>
                <a:ea typeface="+mj-ea"/>
                <a:cs typeface="+mj-cs"/>
                <a:sym typeface="Helvetica"/>
              </a:rPr>
              <a:t>1</a:t>
            </a:r>
            <a:endParaRPr kumimoji="0" lang="zh-CN" altLang="en-US" sz="1800" b="0" i="0" u="none" strike="noStrike" cap="none" spc="0" normalizeH="0" baseline="0">
              <a:ln>
                <a:noFill/>
              </a:ln>
              <a:solidFill>
                <a:srgbClr val="000000"/>
              </a:solidFill>
              <a:effectLst/>
              <a:uFillTx/>
              <a:latin typeface="+mj-lt"/>
              <a:ea typeface="+mj-ea"/>
              <a:cs typeface="+mj-cs"/>
              <a:sym typeface="Helvetica"/>
            </a:endParaRPr>
          </a:p>
        </p:txBody>
      </p:sp>
    </p:spTree>
    <p:extLst>
      <p:ext uri="{BB962C8B-B14F-4D97-AF65-F5344CB8AC3E}">
        <p14:creationId xmlns:p14="http://schemas.microsoft.com/office/powerpoint/2010/main" val="5284008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31952-C015-E09F-CD24-19AF2CF29808}"/>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26991C2A-7760-7849-6EE4-219841CF57B7}"/>
              </a:ext>
            </a:extLst>
          </p:cNvPr>
          <p:cNvSpPr>
            <a:spLocks noGrp="1"/>
          </p:cNvSpPr>
          <p:nvPr>
            <p:ph type="title"/>
          </p:nvPr>
        </p:nvSpPr>
        <p:spPr/>
        <p:txBody>
          <a:bodyPr>
            <a:normAutofit/>
          </a:bodyPr>
          <a:lstStyle/>
          <a:p>
            <a:r>
              <a:rPr kumimoji="1" lang="en-US" altLang="zh-CN"/>
              <a:t>MUSS-TI</a:t>
            </a:r>
            <a:r>
              <a:rPr kumimoji="1" lang="zh-CN" altLang="en-US"/>
              <a:t>流水线</a:t>
            </a:r>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3B743C9F-ED74-4375-D93D-82EAC8CBF82D}"/>
                  </a:ext>
                </a:extLst>
              </p:cNvPr>
              <p:cNvSpPr>
                <a:spLocks noGrp="1"/>
              </p:cNvSpPr>
              <p:nvPr>
                <p:ph sz="quarter" idx="12"/>
              </p:nvPr>
            </p:nvSpPr>
            <p:spPr>
              <a:xfrm>
                <a:off x="393700" y="1300765"/>
                <a:ext cx="10819732" cy="5118747"/>
              </a:xfrm>
            </p:spPr>
            <p:txBody>
              <a:bodyPr>
                <a:normAutofit/>
              </a:bodyPr>
              <a:lstStyle/>
              <a:p>
                <a:r>
                  <a:rPr kumimoji="1" lang="en-US" altLang="zh-CN">
                    <a:latin typeface="+mj-lt"/>
                    <a:sym typeface="Wingdings" pitchFamily="2" charset="2"/>
                  </a:rPr>
                  <a:t>MUSS-TI</a:t>
                </a:r>
                <a:r>
                  <a:rPr kumimoji="1" lang="zh-CN" altLang="en-US">
                    <a:latin typeface="+mj-lt"/>
                    <a:sym typeface="Wingdings" pitchFamily="2" charset="2"/>
                  </a:rPr>
                  <a:t>框架的处理策略</a:t>
                </a:r>
                <a:endParaRPr kumimoji="1" lang="en-US" altLang="zh-CN">
                  <a:latin typeface="+mj-lt"/>
                  <a:sym typeface="Wingdings" pitchFamily="2" charset="2"/>
                </a:endParaRPr>
              </a:p>
              <a:p>
                <a:pPr lvl="1"/>
                <a:r>
                  <a:rPr kumimoji="1" lang="zh-CN" altLang="en-US">
                    <a:latin typeface="+mj-lt"/>
                    <a:sym typeface="Wingdings" pitchFamily="2" charset="2"/>
                  </a:rPr>
                  <a:t>可执行量子门优先：优先执行能够立即执行的量子门。如果不存在这样的量子门，基于先到先服务的策略进行调度。复杂度为</a:t>
                </a:r>
                <a14:m>
                  <m:oMath xmlns:m="http://schemas.openxmlformats.org/officeDocument/2006/math">
                    <m:r>
                      <a:rPr kumimoji="1" lang="en-US" altLang="zh-CN" i="1">
                        <a:latin typeface="Cambria Math" panose="02040503050406030204" pitchFamily="18" charset="0"/>
                        <a:sym typeface="Wingdings" pitchFamily="2" charset="2"/>
                      </a:rPr>
                      <m:t>𝑂</m:t>
                    </m:r>
                    <m:r>
                      <a:rPr kumimoji="1" lang="en-US" altLang="zh-CN" i="1">
                        <a:latin typeface="Cambria Math" panose="02040503050406030204" pitchFamily="18" charset="0"/>
                        <a:sym typeface="Wingdings" pitchFamily="2" charset="2"/>
                      </a:rPr>
                      <m:t>(</m:t>
                    </m:r>
                    <m:r>
                      <a:rPr kumimoji="1" lang="en-US" altLang="zh-CN" i="1">
                        <a:latin typeface="Cambria Math" panose="02040503050406030204" pitchFamily="18" charset="0"/>
                        <a:sym typeface="Wingdings" pitchFamily="2" charset="2"/>
                      </a:rPr>
                      <m:t>𝑛</m:t>
                    </m:r>
                    <m:r>
                      <a:rPr kumimoji="1" lang="en-US" altLang="zh-CN" i="1">
                        <a:latin typeface="Cambria Math" panose="02040503050406030204" pitchFamily="18" charset="0"/>
                        <a:sym typeface="Wingdings" pitchFamily="2" charset="2"/>
                      </a:rPr>
                      <m:t>)</m:t>
                    </m:r>
                  </m:oMath>
                </a14:m>
                <a:r>
                  <a:rPr kumimoji="1" lang="zh-CN" altLang="en-US">
                    <a:latin typeface="+mj-lt"/>
                    <a:sym typeface="Wingdings" pitchFamily="2" charset="2"/>
                  </a:rPr>
                  <a:t>，其中</a:t>
                </a:r>
                <a14:m>
                  <m:oMath xmlns:m="http://schemas.openxmlformats.org/officeDocument/2006/math">
                    <m:r>
                      <a:rPr kumimoji="1" lang="en-US" altLang="zh-CN" i="1">
                        <a:latin typeface="Cambria Math" panose="02040503050406030204" pitchFamily="18" charset="0"/>
                        <a:sym typeface="Wingdings" pitchFamily="2" charset="2"/>
                      </a:rPr>
                      <m:t>𝑛</m:t>
                    </m:r>
                  </m:oMath>
                </a14:m>
                <a:r>
                  <a:rPr kumimoji="1" lang="zh-CN" altLang="en-US">
                    <a:latin typeface="+mj-lt"/>
                    <a:sym typeface="Wingdings" pitchFamily="2" charset="2"/>
                  </a:rPr>
                  <a:t>是量子比特的个数</a:t>
                </a:r>
                <a:endParaRPr kumimoji="1" lang="en-US" altLang="zh-CN">
                  <a:latin typeface="+mj-lt"/>
                  <a:sym typeface="Wingdings" pitchFamily="2" charset="2"/>
                </a:endParaRPr>
              </a:p>
              <a:p>
                <a:pPr lvl="1"/>
                <a:r>
                  <a:rPr kumimoji="1" lang="zh-CN" altLang="en-US">
                    <a:latin typeface="+mj-lt"/>
                    <a:sym typeface="Wingdings" pitchFamily="2" charset="2"/>
                  </a:rPr>
                  <a:t>多级调度：在调度所选量子门的量子比特时，</a:t>
                </a:r>
                <a:br>
                  <a:rPr kumimoji="1" lang="en-US" altLang="zh-CN">
                    <a:latin typeface="+mj-lt"/>
                    <a:sym typeface="Wingdings" pitchFamily="2" charset="2"/>
                  </a:rPr>
                </a:br>
                <a:r>
                  <a:rPr kumimoji="1" lang="zh-CN" altLang="en-US">
                    <a:latin typeface="+mj-lt"/>
                    <a:sym typeface="Wingdings" pitchFamily="2" charset="2"/>
                  </a:rPr>
                  <a:t>框架会优先选择可用且在层级上最近的区域。</a:t>
                </a:r>
                <a:br>
                  <a:rPr kumimoji="1" lang="en-US" altLang="zh-CN">
                    <a:latin typeface="+mj-lt"/>
                    <a:sym typeface="Wingdings" pitchFamily="2" charset="2"/>
                  </a:rPr>
                </a:br>
                <a:r>
                  <a:rPr kumimoji="1" lang="zh-CN" altLang="en-US">
                    <a:latin typeface="+mj-lt"/>
                    <a:sym typeface="Wingdings" pitchFamily="2" charset="2"/>
                  </a:rPr>
                  <a:t>这一策略同样也用于解决冲突。这一步的时间</a:t>
                </a:r>
                <a:br>
                  <a:rPr kumimoji="1" lang="en-US" altLang="zh-CN">
                    <a:latin typeface="+mj-lt"/>
                    <a:sym typeface="Wingdings" pitchFamily="2" charset="2"/>
                  </a:rPr>
                </a:br>
                <a:r>
                  <a:rPr kumimoji="1" lang="zh-CN" altLang="en-US">
                    <a:latin typeface="+mj-lt"/>
                    <a:sym typeface="Wingdings" pitchFamily="2" charset="2"/>
                  </a:rPr>
                  <a:t>复杂度为</a:t>
                </a:r>
                <a14:m>
                  <m:oMath xmlns:m="http://schemas.openxmlformats.org/officeDocument/2006/math">
                    <m:r>
                      <a:rPr kumimoji="1" lang="en-US" altLang="zh-CN" i="1">
                        <a:latin typeface="Cambria Math" panose="02040503050406030204" pitchFamily="18" charset="0"/>
                        <a:sym typeface="Wingdings" pitchFamily="2" charset="2"/>
                      </a:rPr>
                      <m:t>𝑂</m:t>
                    </m:r>
                    <m:r>
                      <a:rPr kumimoji="1" lang="en-US" altLang="zh-CN" i="1">
                        <a:latin typeface="Cambria Math" panose="02040503050406030204" pitchFamily="18" charset="0"/>
                        <a:sym typeface="Wingdings" pitchFamily="2" charset="2"/>
                      </a:rPr>
                      <m:t>(</m:t>
                    </m:r>
                    <m:r>
                      <a:rPr kumimoji="1" lang="en-US" altLang="zh-CN" i="1">
                        <a:latin typeface="Cambria Math" panose="02040503050406030204" pitchFamily="18" charset="0"/>
                        <a:sym typeface="Wingdings" pitchFamily="2" charset="2"/>
                      </a:rPr>
                      <m:t>𝑧</m:t>
                    </m:r>
                    <m:r>
                      <a:rPr kumimoji="1" lang="en-US" altLang="zh-CN" i="1">
                        <a:latin typeface="Cambria Math" panose="02040503050406030204" pitchFamily="18" charset="0"/>
                        <a:sym typeface="Wingdings" pitchFamily="2" charset="2"/>
                      </a:rPr>
                      <m:t>)</m:t>
                    </m:r>
                  </m:oMath>
                </a14:m>
                <a:r>
                  <a:rPr kumimoji="1" lang="zh-CN" altLang="en-US">
                    <a:latin typeface="+mj-lt"/>
                    <a:sym typeface="Wingdings" pitchFamily="2" charset="2"/>
                  </a:rPr>
                  <a:t>，</a:t>
                </a:r>
                <a:r>
                  <a:rPr kumimoji="1" lang="en-US" altLang="zh-CN">
                    <a:latin typeface="+mj-lt"/>
                    <a:sym typeface="Wingdings" pitchFamily="2" charset="2"/>
                  </a:rPr>
                  <a:t>z</a:t>
                </a:r>
                <a:r>
                  <a:rPr kumimoji="1" lang="zh-CN" altLang="en-US">
                    <a:latin typeface="+mj-lt"/>
                    <a:sym typeface="Wingdings" pitchFamily="2" charset="2"/>
                  </a:rPr>
                  <a:t>是单个设备上的区域数量</a:t>
                </a:r>
                <a:endParaRPr kumimoji="1" lang="en-US" altLang="zh-CN">
                  <a:latin typeface="+mj-lt"/>
                  <a:sym typeface="Wingdings" pitchFamily="2" charset="2"/>
                </a:endParaRPr>
              </a:p>
              <a:p>
                <a:pPr lvl="1"/>
                <a:r>
                  <a:rPr kumimoji="1" lang="zh-CN" altLang="en-US">
                    <a:latin typeface="+mj-lt"/>
                    <a:sym typeface="Wingdings" pitchFamily="2" charset="2"/>
                  </a:rPr>
                  <a:t>量子比特替换调度器：采用基于</a:t>
                </a:r>
                <a:r>
                  <a:rPr kumimoji="1" lang="en-US" altLang="zh-CN">
                    <a:latin typeface="+mj-lt"/>
                    <a:sym typeface="Wingdings" pitchFamily="2" charset="2"/>
                  </a:rPr>
                  <a:t>LRU</a:t>
                </a:r>
                <a:r>
                  <a:rPr kumimoji="1" lang="zh-CN" altLang="en-US">
                    <a:latin typeface="+mj-lt"/>
                    <a:sym typeface="Wingdings" pitchFamily="2" charset="2"/>
                  </a:rPr>
                  <a:t>的替换</a:t>
                </a:r>
                <a:br>
                  <a:rPr kumimoji="1" lang="en-US" altLang="zh-CN">
                    <a:latin typeface="+mj-lt"/>
                    <a:sym typeface="Wingdings" pitchFamily="2" charset="2"/>
                  </a:rPr>
                </a:br>
                <a:r>
                  <a:rPr kumimoji="1" lang="zh-CN" altLang="en-US">
                    <a:latin typeface="+mj-lt"/>
                    <a:sym typeface="Wingdings" pitchFamily="2" charset="2"/>
                  </a:rPr>
                  <a:t>策略，优先将最久没有使用的量子比特替换</a:t>
                </a:r>
                <a:br>
                  <a:rPr kumimoji="1" lang="en-US" altLang="zh-CN">
                    <a:latin typeface="+mj-lt"/>
                    <a:sym typeface="Wingdings" pitchFamily="2" charset="2"/>
                  </a:rPr>
                </a:br>
                <a:r>
                  <a:rPr kumimoji="1" lang="zh-CN" altLang="en-US">
                    <a:latin typeface="+mj-lt"/>
                    <a:sym typeface="Wingdings" pitchFamily="2" charset="2"/>
                  </a:rPr>
                  <a:t>出去。时间复杂度为</a:t>
                </a:r>
                <a14:m>
                  <m:oMath xmlns:m="http://schemas.openxmlformats.org/officeDocument/2006/math">
                    <m:r>
                      <a:rPr kumimoji="1" lang="en-US" altLang="zh-CN" i="1">
                        <a:latin typeface="Cambria Math" panose="02040503050406030204" pitchFamily="18" charset="0"/>
                        <a:sym typeface="Wingdings" pitchFamily="2" charset="2"/>
                      </a:rPr>
                      <m:t>𝑂</m:t>
                    </m:r>
                    <m:r>
                      <a:rPr kumimoji="1" lang="en-US" altLang="zh-CN" i="1">
                        <a:latin typeface="Cambria Math" panose="02040503050406030204" pitchFamily="18" charset="0"/>
                        <a:sym typeface="Wingdings" pitchFamily="2" charset="2"/>
                      </a:rPr>
                      <m:t>(</m:t>
                    </m:r>
                    <m:r>
                      <a:rPr kumimoji="1" lang="en-US" altLang="zh-CN" i="1">
                        <a:latin typeface="Cambria Math" panose="02040503050406030204" pitchFamily="18" charset="0"/>
                        <a:sym typeface="Wingdings" pitchFamily="2" charset="2"/>
                      </a:rPr>
                      <m:t>𝑐</m:t>
                    </m:r>
                    <m:r>
                      <a:rPr kumimoji="1" lang="en-US" altLang="zh-CN" i="1">
                        <a:latin typeface="Cambria Math" panose="02040503050406030204" pitchFamily="18" charset="0"/>
                        <a:sym typeface="Wingdings" pitchFamily="2" charset="2"/>
                      </a:rPr>
                      <m:t>)</m:t>
                    </m:r>
                  </m:oMath>
                </a14:m>
                <a:r>
                  <a:rPr kumimoji="1" lang="zh-CN" altLang="en-US">
                    <a:latin typeface="+mj-lt"/>
                    <a:sym typeface="Wingdings" pitchFamily="2" charset="2"/>
                  </a:rPr>
                  <a:t>，</a:t>
                </a:r>
                <a14:m>
                  <m:oMath xmlns:m="http://schemas.openxmlformats.org/officeDocument/2006/math">
                    <m:r>
                      <m:rPr>
                        <m:sty m:val="p"/>
                      </m:rPr>
                      <a:rPr kumimoji="1" lang="en-US" altLang="zh-CN" i="1">
                        <a:latin typeface="Cambria Math" panose="02040503050406030204" pitchFamily="18" charset="0"/>
                        <a:sym typeface="Wingdings" pitchFamily="2" charset="2"/>
                      </a:rPr>
                      <m:t>c</m:t>
                    </m:r>
                  </m:oMath>
                </a14:m>
                <a:r>
                  <a:rPr kumimoji="1" lang="zh-CN" altLang="en-US">
                    <a:latin typeface="+mj-lt"/>
                    <a:sym typeface="Wingdings" pitchFamily="2" charset="2"/>
                  </a:rPr>
                  <a:t>是区域容量</a:t>
                </a:r>
                <a:endParaRPr kumimoji="1" lang="en-US" altLang="zh-CN">
                  <a:latin typeface="+mj-lt"/>
                  <a:sym typeface="Wingdings" pitchFamily="2" charset="2"/>
                </a:endParaRPr>
              </a:p>
              <a:p>
                <a:pPr lvl="1"/>
                <a:r>
                  <a:rPr kumimoji="1" lang="zh-CN" altLang="en-US">
                    <a:latin typeface="+mj-lt"/>
                    <a:sym typeface="Wingdings" pitchFamily="2" charset="2"/>
                  </a:rPr>
                  <a:t>因此，算法整体复杂度为</a:t>
                </a:r>
                <a14:m>
                  <m:oMath xmlns:m="http://schemas.openxmlformats.org/officeDocument/2006/math">
                    <m:r>
                      <a:rPr kumimoji="1" lang="en-US" altLang="zh-CN" sz="2000" b="0" i="1">
                        <a:latin typeface="Cambria Math" panose="02040503050406030204" pitchFamily="18" charset="0"/>
                        <a:sym typeface="Wingdings" pitchFamily="2" charset="2"/>
                      </a:rPr>
                      <m:t>𝑂</m:t>
                    </m:r>
                    <m:d>
                      <m:dPr>
                        <m:ctrlPr>
                          <a:rPr kumimoji="1" lang="en-US" altLang="zh-CN" sz="2000" b="0" i="1">
                            <a:latin typeface="Cambria Math" panose="02040503050406030204" pitchFamily="18" charset="0"/>
                            <a:sym typeface="Wingdings" pitchFamily="2" charset="2"/>
                          </a:rPr>
                        </m:ctrlPr>
                      </m:dPr>
                      <m:e>
                        <m:r>
                          <a:rPr kumimoji="1" lang="en-US" altLang="zh-CN" sz="2000" b="0" i="1">
                            <a:latin typeface="Cambria Math" panose="02040503050406030204" pitchFamily="18" charset="0"/>
                            <a:sym typeface="Wingdings" pitchFamily="2" charset="2"/>
                          </a:rPr>
                          <m:t>𝑔</m:t>
                        </m:r>
                        <m:r>
                          <a:rPr kumimoji="1" lang="en-US" altLang="zh-CN" sz="2000" b="0" i="1">
                            <a:latin typeface="Cambria Math" panose="02040503050406030204" pitchFamily="18" charset="0"/>
                            <a:sym typeface="Wingdings" pitchFamily="2" charset="2"/>
                          </a:rPr>
                          <m:t>⋅</m:t>
                        </m:r>
                        <m:d>
                          <m:dPr>
                            <m:ctrlPr>
                              <a:rPr kumimoji="1" lang="en-US" altLang="zh-CN" sz="2000" b="0" i="1">
                                <a:latin typeface="Cambria Math" panose="02040503050406030204" pitchFamily="18" charset="0"/>
                                <a:sym typeface="Wingdings" pitchFamily="2" charset="2"/>
                              </a:rPr>
                            </m:ctrlPr>
                          </m:dPr>
                          <m:e>
                            <m:r>
                              <a:rPr kumimoji="1" lang="en-US" altLang="zh-CN" sz="2000" b="0" i="1">
                                <a:latin typeface="Cambria Math" panose="02040503050406030204" pitchFamily="18" charset="0"/>
                                <a:sym typeface="Wingdings" pitchFamily="2" charset="2"/>
                              </a:rPr>
                              <m:t>𝑛</m:t>
                            </m:r>
                            <m:r>
                              <a:rPr kumimoji="1" lang="en-US" altLang="zh-CN" sz="2000" b="0" i="1">
                                <a:latin typeface="Cambria Math" panose="02040503050406030204" pitchFamily="18" charset="0"/>
                                <a:sym typeface="Wingdings" pitchFamily="2" charset="2"/>
                              </a:rPr>
                              <m:t>+</m:t>
                            </m:r>
                            <m:r>
                              <a:rPr kumimoji="1" lang="en-US" altLang="zh-CN" sz="2000" b="0" i="1">
                                <a:latin typeface="Cambria Math" panose="02040503050406030204" pitchFamily="18" charset="0"/>
                                <a:sym typeface="Wingdings" pitchFamily="2" charset="2"/>
                              </a:rPr>
                              <m:t>𝑧</m:t>
                            </m:r>
                            <m:r>
                              <a:rPr kumimoji="1" lang="en-US" altLang="zh-CN" sz="2000" b="0" i="1">
                                <a:latin typeface="Cambria Math" panose="02040503050406030204" pitchFamily="18" charset="0"/>
                                <a:sym typeface="Wingdings" pitchFamily="2" charset="2"/>
                              </a:rPr>
                              <m:t>+</m:t>
                            </m:r>
                            <m:r>
                              <a:rPr kumimoji="1" lang="en-US" altLang="zh-CN" sz="2000" b="0" i="1">
                                <a:latin typeface="Cambria Math" panose="02040503050406030204" pitchFamily="18" charset="0"/>
                                <a:sym typeface="Wingdings" pitchFamily="2" charset="2"/>
                              </a:rPr>
                              <m:t>𝑐</m:t>
                            </m:r>
                          </m:e>
                        </m:d>
                      </m:e>
                    </m:d>
                  </m:oMath>
                </a14:m>
                <a:endParaRPr kumimoji="1" lang="en-US" altLang="zh-CN">
                  <a:latin typeface="+mj-lt"/>
                  <a:sym typeface="Wingdings" pitchFamily="2" charset="2"/>
                </a:endParaRPr>
              </a:p>
            </p:txBody>
          </p:sp>
        </mc:Choice>
        <mc:Fallback xmlns="">
          <p:sp>
            <p:nvSpPr>
              <p:cNvPr id="3" name="内容占位符 2">
                <a:extLst>
                  <a:ext uri="{FF2B5EF4-FFF2-40B4-BE49-F238E27FC236}">
                    <a16:creationId xmlns:a16="http://schemas.microsoft.com/office/drawing/2014/main" id="{3B743C9F-ED74-4375-D93D-82EAC8CBF82D}"/>
                  </a:ext>
                </a:extLst>
              </p:cNvPr>
              <p:cNvSpPr>
                <a:spLocks noGrp="1" noRot="1" noChangeAspect="1" noMove="1" noResize="1" noEditPoints="1" noAdjustHandles="1" noChangeArrowheads="1" noChangeShapeType="1" noTextEdit="1"/>
              </p:cNvSpPr>
              <p:nvPr>
                <p:ph sz="quarter" idx="12"/>
              </p:nvPr>
            </p:nvSpPr>
            <p:spPr>
              <a:xfrm>
                <a:off x="393700" y="1300765"/>
                <a:ext cx="10819732" cy="5118747"/>
              </a:xfrm>
              <a:blipFill>
                <a:blip r:embed="rId2"/>
                <a:stretch>
                  <a:fillRect l="-1643" t="-1733" r="-1056"/>
                </a:stretch>
              </a:blipFill>
            </p:spPr>
            <p:txBody>
              <a:bodyPr/>
              <a:lstStyle/>
              <a:p>
                <a:r>
                  <a:rPr lang="zh-CN" altLang="en-US">
                    <a:noFill/>
                  </a:rPr>
                  <a:t> </a:t>
                </a:r>
              </a:p>
            </p:txBody>
          </p:sp>
        </mc:Fallback>
      </mc:AlternateContent>
      <p:pic>
        <p:nvPicPr>
          <p:cNvPr id="7" name="图片 6" descr="图示&#10;&#10;AI 生成的内容可能不正确。">
            <a:extLst>
              <a:ext uri="{FF2B5EF4-FFF2-40B4-BE49-F238E27FC236}">
                <a16:creationId xmlns:a16="http://schemas.microsoft.com/office/drawing/2014/main" id="{0B6BFFBE-8B1F-98CE-2EC4-7D0B9AB24E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4505" y="2645503"/>
            <a:ext cx="4493795" cy="3774010"/>
          </a:xfrm>
          <a:prstGeom prst="rect">
            <a:avLst/>
          </a:prstGeom>
        </p:spPr>
      </p:pic>
      <p:sp>
        <p:nvSpPr>
          <p:cNvPr id="8" name="文本框 7">
            <a:extLst>
              <a:ext uri="{FF2B5EF4-FFF2-40B4-BE49-F238E27FC236}">
                <a16:creationId xmlns:a16="http://schemas.microsoft.com/office/drawing/2014/main" id="{66E491A8-3D0A-4DD6-BF2D-73A5B35BB63E}"/>
              </a:ext>
            </a:extLst>
          </p:cNvPr>
          <p:cNvSpPr txBox="1"/>
          <p:nvPr/>
        </p:nvSpPr>
        <p:spPr>
          <a:xfrm>
            <a:off x="8365502" y="6419513"/>
            <a:ext cx="2371799" cy="33855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zh-CN" sz="1600" b="0" i="0" u="none" strike="noStrike" cap="none" spc="0" normalizeH="0" baseline="0">
                <a:ln>
                  <a:noFill/>
                </a:ln>
                <a:solidFill>
                  <a:srgbClr val="000000"/>
                </a:solidFill>
                <a:effectLst/>
                <a:uFillTx/>
                <a:latin typeface="+mj-lt"/>
                <a:ea typeface="+mj-ea"/>
                <a:cs typeface="+mj-cs"/>
                <a:sym typeface="Helvetica"/>
              </a:rPr>
              <a:t>MUSS-TI</a:t>
            </a:r>
            <a:r>
              <a:rPr kumimoji="0" lang="zh-CN" altLang="en-US" sz="1600" b="0" i="0" u="none" strike="noStrike" cap="none" spc="0" normalizeH="0" baseline="0">
                <a:ln>
                  <a:noFill/>
                </a:ln>
                <a:solidFill>
                  <a:srgbClr val="000000"/>
                </a:solidFill>
                <a:effectLst/>
                <a:uFillTx/>
                <a:latin typeface="+mj-lt"/>
                <a:ea typeface="+mj-ea"/>
                <a:cs typeface="+mj-cs"/>
                <a:sym typeface="Helvetica"/>
              </a:rPr>
              <a:t>的整体工作流程</a:t>
            </a:r>
          </a:p>
        </p:txBody>
      </p:sp>
    </p:spTree>
    <p:extLst>
      <p:ext uri="{BB962C8B-B14F-4D97-AF65-F5344CB8AC3E}">
        <p14:creationId xmlns:p14="http://schemas.microsoft.com/office/powerpoint/2010/main" val="38116280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4E8929-C2D8-87F6-B8B6-F88883EEA5FF}"/>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5A9490EF-F89D-420A-0628-0A65755D4D13}"/>
              </a:ext>
            </a:extLst>
          </p:cNvPr>
          <p:cNvSpPr>
            <a:spLocks noGrp="1"/>
          </p:cNvSpPr>
          <p:nvPr>
            <p:ph type="title"/>
          </p:nvPr>
        </p:nvSpPr>
        <p:spPr/>
        <p:txBody>
          <a:bodyPr/>
          <a:lstStyle/>
          <a:p>
            <a:r>
              <a:rPr kumimoji="1" lang="en-US" altLang="zh-CN"/>
              <a:t>MUSS-TI</a:t>
            </a:r>
            <a:r>
              <a:rPr kumimoji="1" lang="zh-CN" altLang="en-US"/>
              <a:t>流水线</a:t>
            </a:r>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3F16AD4E-9717-FA46-98D3-6EBFE8F3DA92}"/>
                  </a:ext>
                </a:extLst>
              </p:cNvPr>
              <p:cNvSpPr>
                <a:spLocks noGrp="1"/>
              </p:cNvSpPr>
              <p:nvPr>
                <p:ph sz="quarter" idx="12"/>
              </p:nvPr>
            </p:nvSpPr>
            <p:spPr/>
            <p:txBody>
              <a:bodyPr>
                <a:normAutofit/>
              </a:bodyPr>
              <a:lstStyle/>
              <a:p>
                <a:r>
                  <a:rPr kumimoji="1" lang="en-US" altLang="zh-CN" sz="2400">
                    <a:latin typeface="+mj-lt"/>
                  </a:rPr>
                  <a:t>SWAP</a:t>
                </a:r>
                <a:r>
                  <a:rPr kumimoji="1" lang="zh-CN" altLang="en-US" sz="2400">
                    <a:latin typeface="+mj-lt"/>
                  </a:rPr>
                  <a:t>插入</a:t>
                </a:r>
                <a:endParaRPr kumimoji="1" lang="en-US" altLang="zh-CN" sz="2400">
                  <a:latin typeface="+mj-lt"/>
                </a:endParaRPr>
              </a:p>
              <a:p>
                <a:pPr lvl="1"/>
                <a:r>
                  <a:rPr kumimoji="1" lang="zh-CN" altLang="en-US" sz="2000">
                    <a:latin typeface="+mj-lt"/>
                  </a:rPr>
                  <a:t>通过插入</a:t>
                </a:r>
                <a:r>
                  <a:rPr kumimoji="1" lang="en-US" altLang="zh-CN" sz="2000">
                    <a:latin typeface="+mj-lt"/>
                  </a:rPr>
                  <a:t>SWAP</a:t>
                </a:r>
                <a:r>
                  <a:rPr kumimoji="1" lang="zh-CN" altLang="en-US" sz="2000">
                    <a:latin typeface="+mj-lt"/>
                  </a:rPr>
                  <a:t>操作能够减少所需的移动操作</a:t>
                </a:r>
                <a:endParaRPr kumimoji="1" lang="en-US" altLang="zh-CN" sz="2000">
                  <a:latin typeface="+mj-lt"/>
                </a:endParaRPr>
              </a:p>
              <a:p>
                <a:pPr lvl="1"/>
                <a:r>
                  <a:rPr kumimoji="1" lang="en-US" altLang="zh-CN" sz="2000">
                    <a:latin typeface="+mj-lt"/>
                  </a:rPr>
                  <a:t>SWAP</a:t>
                </a:r>
                <a:r>
                  <a:rPr kumimoji="1" lang="zh-CN" altLang="en-US" sz="2000">
                    <a:latin typeface="+mj-lt"/>
                  </a:rPr>
                  <a:t>插入策略设计</a:t>
                </a:r>
                <a:endParaRPr kumimoji="1" lang="en-US" altLang="zh-CN" sz="2000">
                  <a:latin typeface="+mj-lt"/>
                </a:endParaRPr>
              </a:p>
              <a:p>
                <a:pPr lvl="2"/>
                <a14:m>
                  <m:oMath xmlns:m="http://schemas.openxmlformats.org/officeDocument/2006/math">
                    <m:r>
                      <a:rPr kumimoji="1" lang="en-US" altLang="zh-CN" sz="2000" b="1" i="1">
                        <a:latin typeface="Cambria Math" panose="02040503050406030204" pitchFamily="18" charset="0"/>
                      </a:rPr>
                      <m:t>𝑾</m:t>
                    </m:r>
                    <m:d>
                      <m:dPr>
                        <m:ctrlPr>
                          <a:rPr kumimoji="1" lang="en-US" altLang="zh-CN" sz="2000" b="1" i="1">
                            <a:latin typeface="Cambria Math" panose="02040503050406030204" pitchFamily="18" charset="0"/>
                          </a:rPr>
                        </m:ctrlPr>
                      </m:dPr>
                      <m:e>
                        <m:sSub>
                          <m:sSubPr>
                            <m:ctrlPr>
                              <a:rPr kumimoji="1" lang="en-US" altLang="zh-CN" sz="2000" b="1" i="1">
                                <a:latin typeface="Cambria Math" panose="02040503050406030204" pitchFamily="18" charset="0"/>
                              </a:rPr>
                            </m:ctrlPr>
                          </m:sSubPr>
                          <m:e>
                            <m:r>
                              <a:rPr kumimoji="1" lang="en-US" altLang="zh-CN" sz="2000" b="1" i="1">
                                <a:latin typeface="Cambria Math" panose="02040503050406030204" pitchFamily="18" charset="0"/>
                              </a:rPr>
                              <m:t>𝒒</m:t>
                            </m:r>
                          </m:e>
                          <m:sub>
                            <m:r>
                              <a:rPr kumimoji="1" lang="en-US" altLang="zh-CN" sz="2000" b="1" i="1">
                                <a:latin typeface="Cambria Math" panose="02040503050406030204" pitchFamily="18" charset="0"/>
                              </a:rPr>
                              <m:t>𝒊</m:t>
                            </m:r>
                          </m:sub>
                        </m:sSub>
                        <m:r>
                          <a:rPr kumimoji="1" lang="en-US" altLang="zh-CN" sz="2000" b="1" i="1">
                            <a:latin typeface="Cambria Math" panose="02040503050406030204" pitchFamily="18" charset="0"/>
                          </a:rPr>
                          <m:t>,</m:t>
                        </m:r>
                        <m:sSub>
                          <m:sSubPr>
                            <m:ctrlPr>
                              <a:rPr kumimoji="1" lang="en-US" altLang="zh-CN" sz="2000" b="1" i="1">
                                <a:latin typeface="Cambria Math" panose="02040503050406030204" pitchFamily="18" charset="0"/>
                              </a:rPr>
                            </m:ctrlPr>
                          </m:sSubPr>
                          <m:e>
                            <m:r>
                              <a:rPr kumimoji="1" lang="en-US" altLang="zh-CN" sz="2000" b="1" i="1">
                                <a:latin typeface="Cambria Math" panose="02040503050406030204" pitchFamily="18" charset="0"/>
                              </a:rPr>
                              <m:t>𝒄</m:t>
                            </m:r>
                          </m:e>
                          <m:sub>
                            <m:r>
                              <a:rPr kumimoji="1" lang="en-US" altLang="zh-CN" sz="2000" b="1" i="1">
                                <a:latin typeface="Cambria Math" panose="02040503050406030204" pitchFamily="18" charset="0"/>
                              </a:rPr>
                              <m:t>𝒋</m:t>
                            </m:r>
                          </m:sub>
                        </m:sSub>
                      </m:e>
                    </m:d>
                  </m:oMath>
                </a14:m>
                <a:r>
                  <a:rPr kumimoji="1" lang="zh-CN" altLang="en-US" sz="2000">
                    <a:latin typeface="+mj-lt"/>
                  </a:rPr>
                  <a:t>表示在</a:t>
                </a:r>
                <a:r>
                  <a:rPr kumimoji="1" lang="en-US" altLang="zh-CN" sz="2000">
                    <a:latin typeface="+mj-lt"/>
                  </a:rPr>
                  <a:t>DAG</a:t>
                </a:r>
                <a:r>
                  <a:rPr kumimoji="1" lang="zh-CN" altLang="en-US" sz="2000">
                    <a:latin typeface="+mj-lt"/>
                  </a:rPr>
                  <a:t>的前</a:t>
                </a:r>
                <a:r>
                  <a:rPr kumimoji="1" lang="en-US" altLang="zh-CN" sz="2000">
                    <a:latin typeface="+mj-lt"/>
                  </a:rPr>
                  <a:t>k</a:t>
                </a:r>
                <a:r>
                  <a:rPr kumimoji="1" lang="zh-CN" altLang="en-US" sz="2000">
                    <a:latin typeface="+mj-lt"/>
                  </a:rPr>
                  <a:t>层中包含量子比特</a:t>
                </a:r>
                <a14:m>
                  <m:oMath xmlns:m="http://schemas.openxmlformats.org/officeDocument/2006/math">
                    <m:sSub>
                      <m:sSubPr>
                        <m:ctrlPr>
                          <a:rPr kumimoji="1" lang="en-US" altLang="zh-CN" sz="2000" b="1" i="1">
                            <a:latin typeface="Cambria Math" panose="02040503050406030204" pitchFamily="18" charset="0"/>
                          </a:rPr>
                        </m:ctrlPr>
                      </m:sSubPr>
                      <m:e>
                        <m:r>
                          <a:rPr kumimoji="1" lang="en-US" altLang="zh-CN" sz="2000" b="1" i="1">
                            <a:latin typeface="Cambria Math" panose="02040503050406030204" pitchFamily="18" charset="0"/>
                          </a:rPr>
                          <m:t>𝒒</m:t>
                        </m:r>
                      </m:e>
                      <m:sub>
                        <m:r>
                          <a:rPr kumimoji="1" lang="en-US" altLang="zh-CN" sz="2000" b="1" i="1">
                            <a:latin typeface="Cambria Math" panose="02040503050406030204" pitchFamily="18" charset="0"/>
                          </a:rPr>
                          <m:t>𝒊</m:t>
                        </m:r>
                      </m:sub>
                    </m:sSub>
                  </m:oMath>
                </a14:m>
                <a:r>
                  <a:rPr kumimoji="1" lang="zh-CN" altLang="en-US" sz="2000">
                    <a:latin typeface="+mj-lt"/>
                  </a:rPr>
                  <a:t>并位于</a:t>
                </a:r>
                <a14:m>
                  <m:oMath xmlns:m="http://schemas.openxmlformats.org/officeDocument/2006/math">
                    <m:sSub>
                      <m:sSubPr>
                        <m:ctrlPr>
                          <a:rPr kumimoji="1" lang="en-US" altLang="zh-CN" sz="2000" b="1" i="1">
                            <a:latin typeface="Cambria Math" panose="02040503050406030204" pitchFamily="18" charset="0"/>
                          </a:rPr>
                        </m:ctrlPr>
                      </m:sSubPr>
                      <m:e>
                        <m:r>
                          <a:rPr kumimoji="1" lang="en-US" altLang="zh-CN" sz="2000" b="1" i="1">
                            <a:latin typeface="Cambria Math" panose="02040503050406030204" pitchFamily="18" charset="0"/>
                          </a:rPr>
                          <m:t>𝒄</m:t>
                        </m:r>
                      </m:e>
                      <m:sub>
                        <m:r>
                          <a:rPr kumimoji="1" lang="en-US" altLang="zh-CN" sz="2000" b="1" i="1">
                            <a:latin typeface="Cambria Math" panose="02040503050406030204" pitchFamily="18" charset="0"/>
                          </a:rPr>
                          <m:t>𝒋</m:t>
                        </m:r>
                      </m:sub>
                    </m:sSub>
                  </m:oMath>
                </a14:m>
                <a:r>
                  <a:rPr kumimoji="1" lang="zh-CN" altLang="en-US" sz="2000">
                    <a:latin typeface="+mj-lt"/>
                  </a:rPr>
                  <a:t>的量子门的数量</a:t>
                </a:r>
                <a:endParaRPr kumimoji="1" lang="en-US" altLang="zh-CN" sz="2000">
                  <a:latin typeface="+mj-lt"/>
                </a:endParaRPr>
              </a:p>
              <a:p>
                <a:pPr lvl="2"/>
                <a:r>
                  <a:rPr kumimoji="1" lang="zh-CN" altLang="en-US" sz="2000">
                    <a:latin typeface="+mj-lt"/>
                  </a:rPr>
                  <a:t>如果在执行完</a:t>
                </a:r>
                <a14:m>
                  <m:oMath xmlns:m="http://schemas.openxmlformats.org/officeDocument/2006/math">
                    <m:sSub>
                      <m:sSubPr>
                        <m:ctrlPr>
                          <a:rPr kumimoji="1" lang="en-US" altLang="zh-CN" sz="2000" b="1" i="1">
                            <a:latin typeface="Cambria Math" panose="02040503050406030204" pitchFamily="18" charset="0"/>
                          </a:rPr>
                        </m:ctrlPr>
                      </m:sSubPr>
                      <m:e>
                        <m:r>
                          <a:rPr kumimoji="1" lang="en-US" altLang="zh-CN" sz="2000" b="1" i="1">
                            <a:latin typeface="Cambria Math" panose="02040503050406030204" pitchFamily="18" charset="0"/>
                          </a:rPr>
                          <m:t>𝒒</m:t>
                        </m:r>
                      </m:e>
                      <m:sub>
                        <m:r>
                          <a:rPr kumimoji="1" lang="en-US" altLang="zh-CN" sz="2000" b="1" i="1">
                            <a:latin typeface="Cambria Math" panose="02040503050406030204" pitchFamily="18" charset="0"/>
                          </a:rPr>
                          <m:t>𝒂</m:t>
                        </m:r>
                      </m:sub>
                    </m:sSub>
                    <m:r>
                      <a:rPr kumimoji="1" lang="en-US" altLang="zh-CN" sz="2000" b="1" i="1">
                        <a:latin typeface="Cambria Math" panose="02040503050406030204" pitchFamily="18" charset="0"/>
                      </a:rPr>
                      <m:t>,</m:t>
                    </m:r>
                    <m:sSub>
                      <m:sSubPr>
                        <m:ctrlPr>
                          <a:rPr kumimoji="1" lang="en-US" altLang="zh-CN" sz="2000" b="1" i="1">
                            <a:latin typeface="Cambria Math" panose="02040503050406030204" pitchFamily="18" charset="0"/>
                          </a:rPr>
                        </m:ctrlPr>
                      </m:sSubPr>
                      <m:e>
                        <m:r>
                          <a:rPr kumimoji="1" lang="en-US" altLang="zh-CN" sz="2000" b="1" i="1">
                            <a:latin typeface="Cambria Math" panose="02040503050406030204" pitchFamily="18" charset="0"/>
                          </a:rPr>
                          <m:t>𝒒</m:t>
                        </m:r>
                      </m:e>
                      <m:sub>
                        <m:r>
                          <a:rPr kumimoji="1" lang="en-US" altLang="zh-CN" sz="2000" b="1" i="1">
                            <a:latin typeface="Cambria Math" panose="02040503050406030204" pitchFamily="18" charset="0"/>
                          </a:rPr>
                          <m:t>𝒃</m:t>
                        </m:r>
                      </m:sub>
                    </m:sSub>
                  </m:oMath>
                </a14:m>
                <a:r>
                  <a:rPr kumimoji="1" lang="zh-CN" altLang="en-US" sz="2000">
                    <a:latin typeface="+mj-lt"/>
                  </a:rPr>
                  <a:t>的量子门之后，如果</a:t>
                </a:r>
                <a14:m>
                  <m:oMath xmlns:m="http://schemas.openxmlformats.org/officeDocument/2006/math">
                    <m:r>
                      <a:rPr kumimoji="1" lang="en-US" altLang="zh-CN" sz="2000" i="1">
                        <a:latin typeface="Cambria Math" panose="02040503050406030204" pitchFamily="18" charset="0"/>
                      </a:rPr>
                      <m:t>𝑊</m:t>
                    </m:r>
                    <m:d>
                      <m:dPr>
                        <m:ctrlPr>
                          <a:rPr kumimoji="1" lang="en-US" altLang="zh-CN" sz="2000" i="1">
                            <a:latin typeface="Cambria Math" panose="02040503050406030204" pitchFamily="18" charset="0"/>
                          </a:rPr>
                        </m:ctrlPr>
                      </m:dPr>
                      <m:e>
                        <m:sSub>
                          <m:sSubPr>
                            <m:ctrlPr>
                              <a:rPr kumimoji="1" lang="en-US" altLang="zh-CN" sz="2000" b="1" i="1">
                                <a:latin typeface="Cambria Math" panose="02040503050406030204" pitchFamily="18" charset="0"/>
                              </a:rPr>
                            </m:ctrlPr>
                          </m:sSubPr>
                          <m:e>
                            <m:r>
                              <a:rPr kumimoji="1" lang="en-US" altLang="zh-CN" sz="2000" b="1" i="1">
                                <a:latin typeface="Cambria Math" panose="02040503050406030204" pitchFamily="18" charset="0"/>
                              </a:rPr>
                              <m:t>𝒒</m:t>
                            </m:r>
                          </m:e>
                          <m:sub>
                            <m:r>
                              <a:rPr kumimoji="1" lang="en-US" altLang="zh-CN" sz="2000" b="1" i="1">
                                <a:latin typeface="Cambria Math" panose="02040503050406030204" pitchFamily="18" charset="0"/>
                              </a:rPr>
                              <m:t>𝒂</m:t>
                            </m:r>
                          </m:sub>
                        </m:sSub>
                        <m:r>
                          <a:rPr kumimoji="1" lang="en-US" altLang="zh-CN" sz="2000" b="1" i="1">
                            <a:latin typeface="Cambria Math" panose="02040503050406030204" pitchFamily="18" charset="0"/>
                          </a:rPr>
                          <m:t>,</m:t>
                        </m:r>
                        <m:sSub>
                          <m:sSubPr>
                            <m:ctrlPr>
                              <a:rPr kumimoji="1" lang="en-US" altLang="zh-CN" sz="2000" b="1" i="1">
                                <a:latin typeface="Cambria Math" panose="02040503050406030204" pitchFamily="18" charset="0"/>
                              </a:rPr>
                            </m:ctrlPr>
                          </m:sSubPr>
                          <m:e>
                            <m:r>
                              <a:rPr kumimoji="1" lang="en-US" altLang="zh-CN" sz="2000" b="1" i="1">
                                <a:latin typeface="Cambria Math" panose="02040503050406030204" pitchFamily="18" charset="0"/>
                              </a:rPr>
                              <m:t>𝒄</m:t>
                            </m:r>
                          </m:e>
                          <m:sub>
                            <m:r>
                              <a:rPr kumimoji="1" lang="en-US" altLang="zh-CN" sz="2000" b="1" i="1">
                                <a:latin typeface="Cambria Math" panose="02040503050406030204" pitchFamily="18" charset="0"/>
                              </a:rPr>
                              <m:t>𝒂</m:t>
                            </m:r>
                          </m:sub>
                        </m:sSub>
                      </m:e>
                    </m:d>
                    <m:r>
                      <a:rPr kumimoji="1" lang="en-US" altLang="zh-CN" sz="2000" b="1" i="1">
                        <a:latin typeface="Cambria Math" panose="02040503050406030204" pitchFamily="18" charset="0"/>
                      </a:rPr>
                      <m:t>=</m:t>
                    </m:r>
                    <m:r>
                      <a:rPr kumimoji="1" lang="en-US" altLang="zh-CN" sz="2000" b="1" i="1">
                        <a:latin typeface="Cambria Math" panose="02040503050406030204" pitchFamily="18" charset="0"/>
                      </a:rPr>
                      <m:t>𝟎</m:t>
                    </m:r>
                  </m:oMath>
                </a14:m>
                <a:r>
                  <a:rPr kumimoji="1" lang="zh-CN" altLang="en-US" sz="2000">
                    <a:latin typeface="+mj-lt"/>
                  </a:rPr>
                  <a:t>并且对于另一个</a:t>
                </a:r>
                <a:r>
                  <a:rPr kumimoji="1" lang="en-US" altLang="zh-CN" sz="2000">
                    <a:latin typeface="+mj-lt"/>
                  </a:rPr>
                  <a:t>QCCD</a:t>
                </a:r>
                <a:r>
                  <a:rPr kumimoji="1" lang="zh-CN" altLang="en-US" sz="2000">
                    <a:latin typeface="+mj-lt"/>
                  </a:rPr>
                  <a:t>区域</a:t>
                </a:r>
                <a14:m>
                  <m:oMath xmlns:m="http://schemas.openxmlformats.org/officeDocument/2006/math">
                    <m:r>
                      <a:rPr kumimoji="1" lang="en-US" altLang="zh-CN" sz="2000" b="1" i="1">
                        <a:latin typeface="Cambria Math" panose="02040503050406030204" pitchFamily="18" charset="0"/>
                      </a:rPr>
                      <m:t>𝑾</m:t>
                    </m:r>
                    <m:d>
                      <m:dPr>
                        <m:ctrlPr>
                          <a:rPr kumimoji="1" lang="en-US" altLang="zh-CN" sz="2000" b="1" i="1">
                            <a:latin typeface="Cambria Math" panose="02040503050406030204" pitchFamily="18" charset="0"/>
                          </a:rPr>
                        </m:ctrlPr>
                      </m:dPr>
                      <m:e>
                        <m:sSub>
                          <m:sSubPr>
                            <m:ctrlPr>
                              <a:rPr kumimoji="1" lang="en-US" altLang="zh-CN" sz="2000" b="1" i="1">
                                <a:latin typeface="Cambria Math" panose="02040503050406030204" pitchFamily="18" charset="0"/>
                              </a:rPr>
                            </m:ctrlPr>
                          </m:sSubPr>
                          <m:e>
                            <m:r>
                              <a:rPr kumimoji="1" lang="en-US" altLang="zh-CN" sz="2000" b="1" i="1">
                                <a:latin typeface="Cambria Math" panose="02040503050406030204" pitchFamily="18" charset="0"/>
                              </a:rPr>
                              <m:t>𝒒</m:t>
                            </m:r>
                          </m:e>
                          <m:sub>
                            <m:r>
                              <a:rPr kumimoji="1" lang="en-US" altLang="zh-CN" sz="2000" b="1" i="1">
                                <a:latin typeface="Cambria Math" panose="02040503050406030204" pitchFamily="18" charset="0"/>
                              </a:rPr>
                              <m:t>𝒂</m:t>
                            </m:r>
                          </m:sub>
                        </m:sSub>
                        <m:r>
                          <a:rPr kumimoji="1" lang="en-US" altLang="zh-CN" sz="2000" b="1" i="1">
                            <a:latin typeface="Cambria Math" panose="02040503050406030204" pitchFamily="18" charset="0"/>
                          </a:rPr>
                          <m:t>,</m:t>
                        </m:r>
                        <m:sSub>
                          <m:sSubPr>
                            <m:ctrlPr>
                              <a:rPr kumimoji="1" lang="en-US" altLang="zh-CN" sz="2000" b="1" i="1">
                                <a:latin typeface="Cambria Math" panose="02040503050406030204" pitchFamily="18" charset="0"/>
                              </a:rPr>
                            </m:ctrlPr>
                          </m:sSubPr>
                          <m:e>
                            <m:r>
                              <a:rPr kumimoji="1" lang="en-US" altLang="zh-CN" sz="2000" b="1" i="1">
                                <a:latin typeface="Cambria Math" panose="02040503050406030204" pitchFamily="18" charset="0"/>
                              </a:rPr>
                              <m:t>𝒄</m:t>
                            </m:r>
                          </m:e>
                          <m:sub>
                            <m:r>
                              <a:rPr kumimoji="1" lang="en-US" altLang="zh-CN" sz="2000" b="1" i="1">
                                <a:latin typeface="Cambria Math" panose="02040503050406030204" pitchFamily="18" charset="0"/>
                              </a:rPr>
                              <m:t>𝒋</m:t>
                            </m:r>
                          </m:sub>
                        </m:sSub>
                      </m:e>
                    </m:d>
                    <m:r>
                      <a:rPr kumimoji="1" lang="en-US" altLang="zh-CN" sz="2000" b="1" i="1">
                        <a:latin typeface="Cambria Math" panose="02040503050406030204" pitchFamily="18" charset="0"/>
                      </a:rPr>
                      <m:t>&gt;</m:t>
                    </m:r>
                    <m:r>
                      <m:rPr>
                        <m:sty m:val="p"/>
                      </m:rPr>
                      <a:rPr kumimoji="1" lang="en-US" altLang="zh-CN" sz="2000" b="1" i="1">
                        <a:latin typeface="Cambria Math" panose="02040503050406030204" pitchFamily="18" charset="0"/>
                      </a:rPr>
                      <m:t>T</m:t>
                    </m:r>
                  </m:oMath>
                </a14:m>
                <a:r>
                  <a:rPr kumimoji="1" lang="zh-CN" altLang="en-US" sz="2000">
                    <a:latin typeface="+mj-lt"/>
                  </a:rPr>
                  <a:t>并且有</a:t>
                </a:r>
                <a14:m>
                  <m:oMath xmlns:m="http://schemas.openxmlformats.org/officeDocument/2006/math">
                    <m:r>
                      <a:rPr kumimoji="1" lang="en-US" altLang="zh-CN" sz="2000" b="1" i="1">
                        <a:latin typeface="Cambria Math" panose="02040503050406030204" pitchFamily="18" charset="0"/>
                      </a:rPr>
                      <m:t>𝑾</m:t>
                    </m:r>
                    <m:d>
                      <m:dPr>
                        <m:ctrlPr>
                          <a:rPr kumimoji="1" lang="en-US" altLang="zh-CN" sz="2000" b="1" i="1">
                            <a:latin typeface="Cambria Math" panose="02040503050406030204" pitchFamily="18" charset="0"/>
                          </a:rPr>
                        </m:ctrlPr>
                      </m:dPr>
                      <m:e>
                        <m:sSub>
                          <m:sSubPr>
                            <m:ctrlPr>
                              <a:rPr kumimoji="1" lang="en-US" altLang="zh-CN" sz="2000" b="1" i="1">
                                <a:latin typeface="Cambria Math" panose="02040503050406030204" pitchFamily="18" charset="0"/>
                              </a:rPr>
                            </m:ctrlPr>
                          </m:sSubPr>
                          <m:e>
                            <m:r>
                              <a:rPr kumimoji="1" lang="en-US" altLang="zh-CN" sz="2000" b="1" i="1">
                                <a:latin typeface="Cambria Math" panose="02040503050406030204" pitchFamily="18" charset="0"/>
                              </a:rPr>
                              <m:t>𝒒</m:t>
                            </m:r>
                          </m:e>
                          <m:sub>
                            <m:r>
                              <a:rPr kumimoji="1" lang="en-US" altLang="zh-CN" sz="2000" b="1" i="1">
                                <a:latin typeface="Cambria Math" panose="02040503050406030204" pitchFamily="18" charset="0"/>
                              </a:rPr>
                              <m:t>𝒄</m:t>
                            </m:r>
                          </m:sub>
                        </m:sSub>
                        <m:r>
                          <a:rPr kumimoji="1" lang="en-US" altLang="zh-CN" sz="2000" b="1" i="1">
                            <a:latin typeface="Cambria Math" panose="02040503050406030204" pitchFamily="18" charset="0"/>
                          </a:rPr>
                          <m:t>,</m:t>
                        </m:r>
                        <m:sSub>
                          <m:sSubPr>
                            <m:ctrlPr>
                              <a:rPr kumimoji="1" lang="en-US" altLang="zh-CN" sz="2000" b="1" i="1">
                                <a:latin typeface="Cambria Math" panose="02040503050406030204" pitchFamily="18" charset="0"/>
                              </a:rPr>
                            </m:ctrlPr>
                          </m:sSubPr>
                          <m:e>
                            <m:r>
                              <a:rPr kumimoji="1" lang="en-US" altLang="zh-CN" sz="2000" b="1" i="1">
                                <a:latin typeface="Cambria Math" panose="02040503050406030204" pitchFamily="18" charset="0"/>
                              </a:rPr>
                              <m:t>𝒄</m:t>
                            </m:r>
                          </m:e>
                          <m:sub>
                            <m:r>
                              <a:rPr kumimoji="1" lang="en-US" altLang="zh-CN" sz="2000" b="1" i="1">
                                <a:latin typeface="Cambria Math" panose="02040503050406030204" pitchFamily="18" charset="0"/>
                              </a:rPr>
                              <m:t>𝒋</m:t>
                            </m:r>
                          </m:sub>
                        </m:sSub>
                      </m:e>
                    </m:d>
                    <m:r>
                      <a:rPr kumimoji="1" lang="en-US" altLang="zh-CN" sz="2000" b="1" i="1">
                        <a:latin typeface="Cambria Math" panose="02040503050406030204" pitchFamily="18" charset="0"/>
                      </a:rPr>
                      <m:t>=</m:t>
                    </m:r>
                    <m:r>
                      <a:rPr kumimoji="1" lang="en-US" altLang="zh-CN" sz="2000" b="1" i="1">
                        <a:latin typeface="Cambria Math" panose="02040503050406030204" pitchFamily="18" charset="0"/>
                      </a:rPr>
                      <m:t>𝟎</m:t>
                    </m:r>
                  </m:oMath>
                </a14:m>
                <a:r>
                  <a:rPr kumimoji="1" lang="zh-CN" altLang="en-US" sz="2000">
                    <a:latin typeface="+mj-lt"/>
                  </a:rPr>
                  <a:t>，就执行交换，其中</a:t>
                </a:r>
                <a:r>
                  <a:rPr kumimoji="1" lang="en-US" altLang="zh-CN" sz="2000">
                    <a:latin typeface="+mj-lt"/>
                  </a:rPr>
                  <a:t>T</a:t>
                </a:r>
                <a:r>
                  <a:rPr kumimoji="1" lang="zh-CN" altLang="en-US" sz="2000">
                    <a:latin typeface="+mj-lt"/>
                  </a:rPr>
                  <a:t>为设置的阈值</a:t>
                </a:r>
              </a:p>
            </p:txBody>
          </p:sp>
        </mc:Choice>
        <mc:Fallback xmlns="">
          <p:sp>
            <p:nvSpPr>
              <p:cNvPr id="3" name="内容占位符 2">
                <a:extLst>
                  <a:ext uri="{FF2B5EF4-FFF2-40B4-BE49-F238E27FC236}">
                    <a16:creationId xmlns:a16="http://schemas.microsoft.com/office/drawing/2014/main" id="{3F16AD4E-9717-FA46-98D3-6EBFE8F3DA92}"/>
                  </a:ext>
                </a:extLst>
              </p:cNvPr>
              <p:cNvSpPr>
                <a:spLocks noGrp="1" noRot="1" noChangeAspect="1" noMove="1" noResize="1" noEditPoints="1" noAdjustHandles="1" noChangeArrowheads="1" noChangeShapeType="1" noTextEdit="1"/>
              </p:cNvSpPr>
              <p:nvPr>
                <p:ph sz="quarter" idx="12"/>
              </p:nvPr>
            </p:nvSpPr>
            <p:spPr>
              <a:blipFill>
                <a:blip r:embed="rId2"/>
                <a:stretch>
                  <a:fillRect l="-1362" t="-1587"/>
                </a:stretch>
              </a:blipFill>
            </p:spPr>
            <p:txBody>
              <a:bodyPr/>
              <a:lstStyle/>
              <a:p>
                <a:r>
                  <a:rPr lang="zh-CN" altLang="en-US">
                    <a:noFill/>
                  </a:rPr>
                  <a:t> </a:t>
                </a:r>
              </a:p>
            </p:txBody>
          </p:sp>
        </mc:Fallback>
      </mc:AlternateContent>
      <p:pic>
        <p:nvPicPr>
          <p:cNvPr id="6" name="图片 5" descr="图示&#10;&#10;AI 生成的内容可能不正确。">
            <a:extLst>
              <a:ext uri="{FF2B5EF4-FFF2-40B4-BE49-F238E27FC236}">
                <a16:creationId xmlns:a16="http://schemas.microsoft.com/office/drawing/2014/main" id="{1B69DD5E-E68D-3E35-58F2-D7B1C357E9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600" y="3755136"/>
            <a:ext cx="9664700" cy="2664377"/>
          </a:xfrm>
          <a:prstGeom prst="rect">
            <a:avLst/>
          </a:prstGeom>
        </p:spPr>
      </p:pic>
    </p:spTree>
    <p:extLst>
      <p:ext uri="{BB962C8B-B14F-4D97-AF65-F5344CB8AC3E}">
        <p14:creationId xmlns:p14="http://schemas.microsoft.com/office/powerpoint/2010/main" val="283775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C56F8F9-0F61-BA62-E663-D99AE6C40ECE}"/>
              </a:ext>
            </a:extLst>
          </p:cNvPr>
          <p:cNvSpPr>
            <a:spLocks noGrp="1"/>
          </p:cNvSpPr>
          <p:nvPr>
            <p:ph type="title"/>
          </p:nvPr>
        </p:nvSpPr>
        <p:spPr/>
        <p:txBody>
          <a:bodyPr/>
          <a:lstStyle/>
          <a:p>
            <a:r>
              <a:rPr kumimoji="1" lang="en-US" altLang="zh-CN"/>
              <a:t>MUSS-TI</a:t>
            </a:r>
            <a:r>
              <a:rPr kumimoji="1" lang="zh-CN" altLang="en-US"/>
              <a:t>流水线</a:t>
            </a:r>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16F8B820-4009-204A-28B6-5F0634257C70}"/>
                  </a:ext>
                </a:extLst>
              </p:cNvPr>
              <p:cNvSpPr>
                <a:spLocks noGrp="1"/>
              </p:cNvSpPr>
              <p:nvPr>
                <p:ph sz="quarter" idx="12"/>
              </p:nvPr>
            </p:nvSpPr>
            <p:spPr/>
            <p:txBody>
              <a:bodyPr/>
              <a:lstStyle/>
              <a:p>
                <a:r>
                  <a:rPr kumimoji="1" lang="zh-CN" altLang="en-US"/>
                  <a:t>初始映射</a:t>
                </a:r>
                <a:endParaRPr kumimoji="1" lang="en-US" altLang="zh-CN"/>
              </a:p>
              <a:p>
                <a:pPr lvl="1"/>
                <a:r>
                  <a:rPr kumimoji="1" lang="zh-CN" altLang="en-US"/>
                  <a:t>定义：将逻辑比特映射到物理比特的映射</a:t>
                </a:r>
                <a:endParaRPr kumimoji="1" lang="en-US" altLang="zh-CN"/>
              </a:p>
              <a:p>
                <a:pPr lvl="1"/>
                <a:r>
                  <a:rPr kumimoji="1" lang="zh-CN" altLang="en-US"/>
                  <a:t>参考了</a:t>
                </a:r>
                <a:r>
                  <a:rPr kumimoji="1" lang="en-US" altLang="zh-CN">
                    <a:latin typeface="+mj-lt"/>
                  </a:rPr>
                  <a:t>SABRE[37]</a:t>
                </a:r>
                <a:r>
                  <a:rPr kumimoji="1" lang="zh-CN" altLang="en-US">
                    <a:latin typeface="+mj-lt"/>
                  </a:rPr>
                  <a:t>的设计</a:t>
                </a:r>
                <a:endParaRPr kumimoji="1" lang="en-US" altLang="zh-CN">
                  <a:latin typeface="+mj-lt"/>
                </a:endParaRPr>
              </a:p>
              <a:p>
                <a:pPr lvl="2"/>
                <a:r>
                  <a:rPr kumimoji="1" lang="zh-CN" altLang="en-US">
                    <a:latin typeface="+mj-lt"/>
                  </a:rPr>
                  <a:t>生成平凡映射</a:t>
                </a:r>
                <a14:m>
                  <m:oMath xmlns:m="http://schemas.openxmlformats.org/officeDocument/2006/math">
                    <m:r>
                      <a:rPr kumimoji="1" lang="en-US" altLang="zh-CN" b="1" i="1">
                        <a:latin typeface="Cambria Math" panose="02040503050406030204" pitchFamily="18" charset="0"/>
                      </a:rPr>
                      <m:t>𝝅</m:t>
                    </m:r>
                  </m:oMath>
                </a14:m>
                <a:r>
                  <a:rPr kumimoji="1" lang="zh-CN" altLang="en-US">
                    <a:latin typeface="+mj-lt"/>
                  </a:rPr>
                  <a:t>，将量子线路转换成</a:t>
                </a:r>
                <a:r>
                  <a:rPr kumimoji="1" lang="en-US" altLang="zh-CN">
                    <a:latin typeface="+mj-lt"/>
                  </a:rPr>
                  <a:t>DAG</a:t>
                </a:r>
                <a:r>
                  <a:rPr kumimoji="1" lang="zh-CN" altLang="en-US">
                    <a:latin typeface="+mj-lt"/>
                  </a:rPr>
                  <a:t>表示</a:t>
                </a:r>
                <a14:m>
                  <m:oMath xmlns:m="http://schemas.openxmlformats.org/officeDocument/2006/math">
                    <m:r>
                      <a:rPr kumimoji="1" lang="en-US" altLang="zh-CN" b="1" i="1">
                        <a:latin typeface="Cambria Math" panose="02040503050406030204" pitchFamily="18" charset="0"/>
                      </a:rPr>
                      <m:t>𝓖</m:t>
                    </m:r>
                  </m:oMath>
                </a14:m>
                <a:endParaRPr kumimoji="1" lang="en-US" altLang="zh-CN" b="1">
                  <a:latin typeface="+mj-lt"/>
                </a:endParaRPr>
              </a:p>
              <a:p>
                <a:pPr lvl="2"/>
                <a:r>
                  <a:rPr kumimoji="1" lang="zh-CN" altLang="en-US">
                    <a:latin typeface="+mj-lt"/>
                  </a:rPr>
                  <a:t>在映射</a:t>
                </a:r>
                <a14:m>
                  <m:oMath xmlns:m="http://schemas.openxmlformats.org/officeDocument/2006/math">
                    <m:r>
                      <a:rPr kumimoji="1" lang="en-US" altLang="zh-CN" i="1">
                        <a:latin typeface="Cambria Math" panose="02040503050406030204" pitchFamily="18" charset="0"/>
                      </a:rPr>
                      <m:t>𝝅</m:t>
                    </m:r>
                  </m:oMath>
                </a14:m>
                <a:r>
                  <a:rPr kumimoji="1" lang="zh-CN" altLang="en-US">
                    <a:latin typeface="+mj-lt"/>
                  </a:rPr>
                  <a:t>上执行</a:t>
                </a:r>
                <a14:m>
                  <m:oMath xmlns:m="http://schemas.openxmlformats.org/officeDocument/2006/math">
                    <m:r>
                      <a:rPr kumimoji="1" lang="en-US" altLang="zh-CN" i="1">
                        <a:latin typeface="Cambria Math" panose="02040503050406030204" pitchFamily="18" charset="0"/>
                      </a:rPr>
                      <m:t>𝓖</m:t>
                    </m:r>
                  </m:oMath>
                </a14:m>
                <a:r>
                  <a:rPr kumimoji="1" lang="zh-CN" altLang="en-US">
                    <a:latin typeface="+mj-lt"/>
                  </a:rPr>
                  <a:t>，最终会得到一个最终的映射</a:t>
                </a:r>
                <a14:m>
                  <m:oMath xmlns:m="http://schemas.openxmlformats.org/officeDocument/2006/math">
                    <m:r>
                      <a:rPr kumimoji="1" lang="en-US" altLang="zh-CN" i="1">
                        <a:latin typeface="Cambria Math" panose="02040503050406030204" pitchFamily="18" charset="0"/>
                      </a:rPr>
                      <m:t>𝝅</m:t>
                    </m:r>
                    <m:r>
                      <a:rPr kumimoji="1" lang="en-US" altLang="zh-CN" b="1" i="1">
                        <a:latin typeface="Cambria Math" panose="02040503050406030204" pitchFamily="18" charset="0"/>
                      </a:rPr>
                      <m:t>′</m:t>
                    </m:r>
                  </m:oMath>
                </a14:m>
                <a:endParaRPr kumimoji="1" lang="en-US" altLang="zh-CN">
                  <a:latin typeface="+mj-lt"/>
                </a:endParaRPr>
              </a:p>
              <a:p>
                <a:pPr lvl="3"/>
                <a:r>
                  <a:rPr kumimoji="1" lang="zh-CN" altLang="en-US">
                    <a:latin typeface="+mj-lt"/>
                  </a:rPr>
                  <a:t>因为执行过程中可以通过交换等操作改变映射关系</a:t>
                </a:r>
                <a:endParaRPr kumimoji="1" lang="en-US" altLang="zh-CN">
                  <a:latin typeface="+mj-lt"/>
                </a:endParaRPr>
              </a:p>
              <a:p>
                <a:pPr lvl="2"/>
                <a:r>
                  <a:rPr kumimoji="1" lang="zh-CN" altLang="en-US">
                    <a:latin typeface="+mj-lt"/>
                  </a:rPr>
                  <a:t>在映射</a:t>
                </a:r>
                <a14:m>
                  <m:oMath xmlns:m="http://schemas.openxmlformats.org/officeDocument/2006/math">
                    <m:r>
                      <a:rPr kumimoji="1" lang="en-US" altLang="zh-CN" i="1">
                        <a:latin typeface="Cambria Math" panose="02040503050406030204" pitchFamily="18" charset="0"/>
                      </a:rPr>
                      <m:t>𝝅</m:t>
                    </m:r>
                    <m:r>
                      <a:rPr kumimoji="1" lang="en-US" altLang="zh-CN" i="1">
                        <a:latin typeface="Cambria Math" panose="02040503050406030204" pitchFamily="18" charset="0"/>
                      </a:rPr>
                      <m:t>′</m:t>
                    </m:r>
                  </m:oMath>
                </a14:m>
                <a:r>
                  <a:rPr kumimoji="1" lang="zh-CN" altLang="en-US">
                    <a:latin typeface="+mj-lt"/>
                  </a:rPr>
                  <a:t>上执行</a:t>
                </a:r>
                <a14:m>
                  <m:oMath xmlns:m="http://schemas.openxmlformats.org/officeDocument/2006/math">
                    <m:r>
                      <a:rPr kumimoji="1" lang="en-US" altLang="zh-CN" i="1">
                        <a:latin typeface="Cambria Math" panose="02040503050406030204" pitchFamily="18" charset="0"/>
                      </a:rPr>
                      <m:t>𝓖</m:t>
                    </m:r>
                  </m:oMath>
                </a14:m>
                <a:r>
                  <a:rPr kumimoji="1" lang="zh-CN" altLang="en-US">
                    <a:latin typeface="+mj-lt"/>
                  </a:rPr>
                  <a:t>的相反图，最终得到映射</a:t>
                </a:r>
                <a14:m>
                  <m:oMath xmlns:m="http://schemas.openxmlformats.org/officeDocument/2006/math">
                    <m:r>
                      <a:rPr kumimoji="1" lang="en-US" altLang="zh-CN" i="1">
                        <a:latin typeface="Cambria Math" panose="02040503050406030204" pitchFamily="18" charset="0"/>
                      </a:rPr>
                      <m:t>𝝅</m:t>
                    </m:r>
                    <m:r>
                      <a:rPr kumimoji="1" lang="en-US" altLang="zh-CN" b="1" i="1">
                        <a:latin typeface="Cambria Math" panose="02040503050406030204" pitchFamily="18" charset="0"/>
                      </a:rPr>
                      <m:t>′′</m:t>
                    </m:r>
                  </m:oMath>
                </a14:m>
                <a:r>
                  <a:rPr kumimoji="1" lang="zh-CN" altLang="en-US">
                    <a:latin typeface="+mj-lt"/>
                  </a:rPr>
                  <a:t>，将</a:t>
                </a:r>
                <a14:m>
                  <m:oMath xmlns:m="http://schemas.openxmlformats.org/officeDocument/2006/math">
                    <m:r>
                      <a:rPr kumimoji="1" lang="en-US" altLang="zh-CN" i="1">
                        <a:latin typeface="Cambria Math" panose="02040503050406030204" pitchFamily="18" charset="0"/>
                      </a:rPr>
                      <m:t>𝝅</m:t>
                    </m:r>
                    <m:r>
                      <a:rPr kumimoji="1" lang="en-US" altLang="zh-CN" i="1">
                        <a:latin typeface="Cambria Math" panose="02040503050406030204" pitchFamily="18" charset="0"/>
                      </a:rPr>
                      <m:t>′′</m:t>
                    </m:r>
                  </m:oMath>
                </a14:m>
                <a:r>
                  <a:rPr kumimoji="1" lang="zh-CN" altLang="en-US">
                    <a:latin typeface="+mj-lt"/>
                  </a:rPr>
                  <a:t>作为最后的初始映射</a:t>
                </a:r>
              </a:p>
            </p:txBody>
          </p:sp>
        </mc:Choice>
        <mc:Fallback xmlns="">
          <p:sp>
            <p:nvSpPr>
              <p:cNvPr id="3" name="内容占位符 2">
                <a:extLst>
                  <a:ext uri="{FF2B5EF4-FFF2-40B4-BE49-F238E27FC236}">
                    <a16:creationId xmlns:a16="http://schemas.microsoft.com/office/drawing/2014/main" id="{16F8B820-4009-204A-28B6-5F0634257C70}"/>
                  </a:ext>
                </a:extLst>
              </p:cNvPr>
              <p:cNvSpPr>
                <a:spLocks noGrp="1" noRot="1" noChangeAspect="1" noMove="1" noResize="1" noEditPoints="1" noAdjustHandles="1" noChangeArrowheads="1" noChangeShapeType="1" noTextEdit="1"/>
              </p:cNvSpPr>
              <p:nvPr>
                <p:ph sz="quarter" idx="12"/>
              </p:nvPr>
            </p:nvSpPr>
            <p:spPr>
              <a:blipFill>
                <a:blip r:embed="rId2"/>
                <a:stretch>
                  <a:fillRect l="-1589" t="-1323"/>
                </a:stretch>
              </a:blipFill>
            </p:spPr>
            <p:txBody>
              <a:bodyPr/>
              <a:lstStyle/>
              <a:p>
                <a:r>
                  <a:rPr lang="zh-CN" altLang="en-US">
                    <a:noFill/>
                  </a:rPr>
                  <a:t> </a:t>
                </a:r>
              </a:p>
            </p:txBody>
          </p:sp>
        </mc:Fallback>
      </mc:AlternateContent>
      <p:sp>
        <p:nvSpPr>
          <p:cNvPr id="4" name="文本框 3">
            <a:extLst>
              <a:ext uri="{FF2B5EF4-FFF2-40B4-BE49-F238E27FC236}">
                <a16:creationId xmlns:a16="http://schemas.microsoft.com/office/drawing/2014/main" id="{99D9443F-8683-CC99-E9A6-59444D8F20BC}"/>
              </a:ext>
            </a:extLst>
          </p:cNvPr>
          <p:cNvSpPr txBox="1"/>
          <p:nvPr/>
        </p:nvSpPr>
        <p:spPr>
          <a:xfrm>
            <a:off x="190079" y="6273350"/>
            <a:ext cx="11590776" cy="4001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r>
              <a:rPr kumimoji="0" lang="en-US" altLang="zh-CN" sz="1000" b="0" i="0" u="none" strike="noStrike" cap="none" spc="0" normalizeH="0" baseline="0">
                <a:ln>
                  <a:noFill/>
                </a:ln>
                <a:solidFill>
                  <a:srgbClr val="000000"/>
                </a:solidFill>
                <a:effectLst/>
                <a:uFillTx/>
                <a:latin typeface="+mj-lt"/>
                <a:ea typeface="+mj-ea"/>
                <a:cs typeface="+mj-cs"/>
                <a:sym typeface="Helvetica"/>
              </a:rPr>
              <a:t>[37]</a:t>
            </a:r>
            <a:r>
              <a:rPr kumimoji="0" lang="zh-CN" altLang="en-US" sz="1000" b="0" i="0" u="none" strike="noStrike" cap="none" spc="0" normalizeH="0" baseline="0">
                <a:ln>
                  <a:noFill/>
                </a:ln>
                <a:solidFill>
                  <a:srgbClr val="000000"/>
                </a:solidFill>
                <a:effectLst/>
                <a:uFillTx/>
                <a:latin typeface="+mj-lt"/>
                <a:ea typeface="+mj-ea"/>
                <a:cs typeface="+mj-cs"/>
                <a:sym typeface="Helvetica"/>
              </a:rPr>
              <a:t> </a:t>
            </a:r>
            <a:r>
              <a:rPr lang="en" altLang="zh-CN" sz="1000">
                <a:sym typeface="Helvetica"/>
              </a:rPr>
              <a:t>Gushu Li, Yufei Ding, and Yuan Xie. 2019. Tackling the qubit mapping problem for NISQ-era quantum devices. In Proceedings of the Twenty-Fourth International Conference on Architectural Support for Programming Languages and Operating Systems. 1001–1014.</a:t>
            </a:r>
            <a:endParaRPr kumimoji="0" lang="zh-CN" altLang="en-US" sz="1000" b="0" i="0" u="none" strike="noStrike" cap="none" spc="0" normalizeH="0" baseline="0">
              <a:ln>
                <a:noFill/>
              </a:ln>
              <a:solidFill>
                <a:srgbClr val="000000"/>
              </a:solidFill>
              <a:effectLst/>
              <a:uFillTx/>
              <a:latin typeface="+mj-lt"/>
              <a:ea typeface="+mj-ea"/>
              <a:cs typeface="+mj-cs"/>
              <a:sym typeface="Helvetica"/>
            </a:endParaRPr>
          </a:p>
        </p:txBody>
      </p:sp>
    </p:spTree>
    <p:extLst>
      <p:ext uri="{BB962C8B-B14F-4D97-AF65-F5344CB8AC3E}">
        <p14:creationId xmlns:p14="http://schemas.microsoft.com/office/powerpoint/2010/main" val="1402296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3B9A7B5-65FE-5617-F0FC-58E729A75E6C}"/>
              </a:ext>
            </a:extLst>
          </p:cNvPr>
          <p:cNvSpPr>
            <a:spLocks noGrp="1"/>
          </p:cNvSpPr>
          <p:nvPr>
            <p:ph type="title"/>
          </p:nvPr>
        </p:nvSpPr>
        <p:spPr/>
        <p:txBody>
          <a:bodyPr/>
          <a:lstStyle/>
          <a:p>
            <a:r>
              <a:rPr kumimoji="1" lang="zh-CN" altLang="en-US"/>
              <a:t>实验</a:t>
            </a:r>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D19D039A-2620-8B3A-5EFB-4E451130027F}"/>
                  </a:ext>
                </a:extLst>
              </p:cNvPr>
              <p:cNvSpPr>
                <a:spLocks noGrp="1"/>
              </p:cNvSpPr>
              <p:nvPr>
                <p:ph sz="quarter" idx="12"/>
              </p:nvPr>
            </p:nvSpPr>
            <p:spPr>
              <a:xfrm>
                <a:off x="393700" y="1300766"/>
                <a:ext cx="11372476" cy="4790472"/>
              </a:xfrm>
            </p:spPr>
            <p:txBody>
              <a:bodyPr/>
              <a:lstStyle/>
              <a:p>
                <a:r>
                  <a:rPr kumimoji="1" lang="zh-CN" altLang="en-US"/>
                  <a:t>保真度模型</a:t>
                </a:r>
                <a:endParaRPr kumimoji="1" lang="en-US" altLang="zh-CN"/>
              </a:p>
              <a:p>
                <a:pPr lvl="1"/>
                <a:r>
                  <a:rPr kumimoji="1" lang="en-US" altLang="zh-CN">
                    <a:latin typeface="+mj-lt"/>
                  </a:rPr>
                  <a:t>QCCD</a:t>
                </a:r>
                <a:r>
                  <a:rPr kumimoji="1" lang="zh-CN" altLang="en-US"/>
                  <a:t>框架中包含四类操作：</a:t>
                </a:r>
                <a:r>
                  <a:rPr kumimoji="1" lang="en-US" altLang="zh-CN">
                    <a:latin typeface="+mj-lt"/>
                  </a:rPr>
                  <a:t>Split,</a:t>
                </a:r>
                <a:r>
                  <a:rPr kumimoji="1" lang="zh-CN" altLang="en-US">
                    <a:latin typeface="+mj-lt"/>
                  </a:rPr>
                  <a:t> </a:t>
                </a:r>
                <a:r>
                  <a:rPr kumimoji="1" lang="en-US" altLang="zh-CN">
                    <a:latin typeface="+mj-lt"/>
                  </a:rPr>
                  <a:t>Swap,</a:t>
                </a:r>
                <a:r>
                  <a:rPr kumimoji="1" lang="zh-CN" altLang="en-US">
                    <a:latin typeface="+mj-lt"/>
                  </a:rPr>
                  <a:t> </a:t>
                </a:r>
                <a:r>
                  <a:rPr kumimoji="1" lang="en-US" altLang="zh-CN">
                    <a:latin typeface="+mj-lt"/>
                  </a:rPr>
                  <a:t>Move,</a:t>
                </a:r>
                <a:r>
                  <a:rPr kumimoji="1" lang="zh-CN" altLang="en-US">
                    <a:latin typeface="+mj-lt"/>
                  </a:rPr>
                  <a:t> </a:t>
                </a:r>
                <a:r>
                  <a:rPr kumimoji="1" lang="en-US" altLang="zh-CN">
                    <a:latin typeface="+mj-lt"/>
                  </a:rPr>
                  <a:t>Merge</a:t>
                </a:r>
              </a:p>
              <a:p>
                <a:pPr lvl="1"/>
                <a:r>
                  <a:rPr kumimoji="1" lang="zh-CN" altLang="en-US">
                    <a:latin typeface="+mj-lt"/>
                  </a:rPr>
                  <a:t>两个主要因素限制了基于移动的量子操作的保真度：</a:t>
                </a:r>
                <a:endParaRPr kumimoji="1" lang="en-US" altLang="zh-CN">
                  <a:latin typeface="+mj-lt"/>
                </a:endParaRPr>
              </a:p>
              <a:p>
                <a:pPr lvl="2"/>
                <a:r>
                  <a:rPr kumimoji="1" lang="zh-CN" altLang="en-US">
                    <a:latin typeface="+mj-lt"/>
                  </a:rPr>
                  <a:t>移动量子比特会引入</a:t>
                </a:r>
                <a:r>
                  <a:rPr kumimoji="1" lang="zh-CN" altLang="en-US">
                    <a:solidFill>
                      <a:srgbClr val="C00000"/>
                    </a:solidFill>
                    <a:latin typeface="+mj-lt"/>
                  </a:rPr>
                  <a:t>额外的时间开销</a:t>
                </a:r>
                <a:r>
                  <a:rPr kumimoji="1" lang="zh-CN" altLang="en-US">
                    <a:latin typeface="+mj-lt"/>
                  </a:rPr>
                  <a:t>，减少整体的门保真度</a:t>
                </a:r>
                <a:endParaRPr kumimoji="1" lang="en-US" altLang="zh-CN">
                  <a:latin typeface="+mj-lt"/>
                </a:endParaRPr>
              </a:p>
              <a:p>
                <a:pPr lvl="2"/>
                <a:r>
                  <a:rPr kumimoji="1" lang="zh-CN" altLang="en-US">
                    <a:latin typeface="+mj-lt"/>
                  </a:rPr>
                  <a:t>重复的移动操作会产生</a:t>
                </a:r>
                <a:r>
                  <a:rPr kumimoji="1" lang="zh-CN" altLang="en-US">
                    <a:solidFill>
                      <a:srgbClr val="C00000"/>
                    </a:solidFill>
                    <a:latin typeface="+mj-lt"/>
                  </a:rPr>
                  <a:t>热量</a:t>
                </a:r>
                <a:r>
                  <a:rPr kumimoji="1" lang="zh-CN" altLang="en-US">
                    <a:latin typeface="+mj-lt"/>
                  </a:rPr>
                  <a:t>，热量随移动操作数量线性累加，影响系统性能</a:t>
                </a:r>
                <a:endParaRPr kumimoji="1" lang="en-US" altLang="zh-CN">
                  <a:latin typeface="+mj-lt"/>
                </a:endParaRPr>
              </a:p>
              <a:p>
                <a:pPr lvl="1"/>
                <a:r>
                  <a:rPr kumimoji="1" lang="zh-CN" altLang="en-US">
                    <a:latin typeface="+mj-lt"/>
                  </a:rPr>
                  <a:t>这篇文章使用如下公式量化移动操作的保真度</a:t>
                </a:r>
                <a:endParaRPr kumimoji="1" lang="en-US" altLang="zh-CN">
                  <a:latin typeface="+mj-lt"/>
                </a:endParaRPr>
              </a:p>
              <a:p>
                <a:pPr marL="450850" lvl="1" indent="0" algn="ctr">
                  <a:buNone/>
                </a:pPr>
                <a14:m>
                  <m:oMathPara xmlns:m="http://schemas.openxmlformats.org/officeDocument/2006/math">
                    <m:oMathParaPr>
                      <m:jc m:val="centerGroup"/>
                    </m:oMathParaPr>
                    <m:oMath xmlns:m="http://schemas.openxmlformats.org/officeDocument/2006/math">
                      <m:r>
                        <a:rPr kumimoji="1" lang="en-US" altLang="zh-CN" b="0" i="1">
                          <a:latin typeface="Cambria Math" panose="02040503050406030204" pitchFamily="18" charset="0"/>
                        </a:rPr>
                        <m:t>𝐹</m:t>
                      </m:r>
                      <m:r>
                        <a:rPr kumimoji="1" lang="en-US" altLang="zh-CN" b="0" i="1">
                          <a:latin typeface="Cambria Math" panose="02040503050406030204" pitchFamily="18" charset="0"/>
                        </a:rPr>
                        <m:t>=</m:t>
                      </m:r>
                      <m:sSup>
                        <m:sSupPr>
                          <m:ctrlPr>
                            <a:rPr kumimoji="1" lang="en-US" altLang="zh-CN" b="0" i="1">
                              <a:latin typeface="Cambria Math" panose="02040503050406030204" pitchFamily="18" charset="0"/>
                            </a:rPr>
                          </m:ctrlPr>
                        </m:sSupPr>
                        <m:e>
                          <m:r>
                            <a:rPr kumimoji="1" lang="en-US" altLang="zh-CN" b="0" i="1">
                              <a:latin typeface="Cambria Math" panose="02040503050406030204" pitchFamily="18" charset="0"/>
                            </a:rPr>
                            <m:t>𝑒</m:t>
                          </m:r>
                        </m:e>
                        <m:sup>
                          <m:r>
                            <a:rPr kumimoji="1" lang="en-US" altLang="zh-CN" b="0" i="1">
                              <a:latin typeface="Cambria Math" panose="02040503050406030204" pitchFamily="18" charset="0"/>
                            </a:rPr>
                            <m:t>−</m:t>
                          </m:r>
                          <m:r>
                            <a:rPr kumimoji="1" lang="en-US" altLang="zh-CN" b="0" i="1">
                              <a:latin typeface="Cambria Math" panose="02040503050406030204" pitchFamily="18" charset="0"/>
                            </a:rPr>
                            <m:t>𝑡</m:t>
                          </m:r>
                          <m:r>
                            <m:rPr>
                              <m:lit/>
                            </m:rPr>
                            <a:rPr kumimoji="1" lang="en-US" altLang="zh-CN" b="0" i="1">
                              <a:latin typeface="Cambria Math" panose="02040503050406030204" pitchFamily="18" charset="0"/>
                            </a:rPr>
                            <m:t>/</m:t>
                          </m:r>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𝑇</m:t>
                              </m:r>
                            </m:e>
                            <m:sub>
                              <m:r>
                                <a:rPr kumimoji="1" lang="en-US" altLang="zh-CN" b="0" i="1">
                                  <a:latin typeface="Cambria Math" panose="02040503050406030204" pitchFamily="18" charset="0"/>
                                </a:rPr>
                                <m:t>1</m:t>
                              </m:r>
                            </m:sub>
                          </m:sSub>
                        </m:sup>
                      </m:sSup>
                      <m:r>
                        <a:rPr kumimoji="1" lang="en-US" altLang="zh-CN" b="0" i="1">
                          <a:latin typeface="Cambria Math" panose="02040503050406030204" pitchFamily="18" charset="0"/>
                        </a:rPr>
                        <m:t>−</m:t>
                      </m:r>
                      <m:r>
                        <a:rPr kumimoji="1" lang="en-US" altLang="zh-CN" b="0" i="1">
                          <a:latin typeface="Cambria Math" panose="02040503050406030204" pitchFamily="18" charset="0"/>
                        </a:rPr>
                        <m:t>𝑘</m:t>
                      </m:r>
                      <m:acc>
                        <m:accPr>
                          <m:chr m:val="̅"/>
                          <m:ctrlPr>
                            <a:rPr kumimoji="1" lang="en-US" altLang="zh-CN" b="0" i="1">
                              <a:latin typeface="Cambria Math" panose="02040503050406030204" pitchFamily="18" charset="0"/>
                            </a:rPr>
                          </m:ctrlPr>
                        </m:accPr>
                        <m:e>
                          <m:r>
                            <a:rPr kumimoji="1" lang="en-US" altLang="zh-CN" b="0" i="1">
                              <a:latin typeface="Cambria Math" panose="02040503050406030204" pitchFamily="18" charset="0"/>
                            </a:rPr>
                            <m:t>𝑛</m:t>
                          </m:r>
                        </m:e>
                      </m:acc>
                    </m:oMath>
                  </m:oMathPara>
                </a14:m>
                <a:endParaRPr kumimoji="1" lang="en-US" altLang="zh-CN">
                  <a:latin typeface="+mj-lt"/>
                </a:endParaRPr>
              </a:p>
              <a:p>
                <a:pPr lvl="1"/>
                <a:r>
                  <a:rPr kumimoji="1" lang="zh-CN" altLang="en-US">
                    <a:latin typeface="+mj-lt"/>
                  </a:rPr>
                  <a:t>移动操作会在对应的区域导致热量累加，这导致后续门操作的保真度减少</a:t>
                </a:r>
                <a:endParaRPr kumimoji="1" lang="en-US" altLang="zh-CN">
                  <a:latin typeface="+mj-lt"/>
                </a:endParaRPr>
              </a:p>
              <a:p>
                <a:pPr lvl="1"/>
                <a:r>
                  <a:rPr kumimoji="1" lang="zh-CN" altLang="en-US">
                    <a:latin typeface="+mj-lt"/>
                  </a:rPr>
                  <a:t>区域</a:t>
                </a:r>
                <a14:m>
                  <m:oMath xmlns:m="http://schemas.openxmlformats.org/officeDocument/2006/math">
                    <m:r>
                      <a:rPr kumimoji="1" lang="en-US" altLang="zh-CN" i="1">
                        <a:latin typeface="Cambria Math" panose="02040503050406030204" pitchFamily="18" charset="0"/>
                      </a:rPr>
                      <m:t>𝑖</m:t>
                    </m:r>
                  </m:oMath>
                </a14:m>
                <a:r>
                  <a:rPr kumimoji="1" lang="zh-CN" altLang="en-US">
                    <a:latin typeface="+mj-lt"/>
                  </a:rPr>
                  <a:t>的背景保真度</a:t>
                </a:r>
                <a:r>
                  <a:rPr kumimoji="1" lang="en-US" altLang="zh-CN">
                    <a:latin typeface="+mj-lt"/>
                  </a:rPr>
                  <a:t>(background</a:t>
                </a:r>
                <a:r>
                  <a:rPr kumimoji="1" lang="zh-CN" altLang="en-US">
                    <a:latin typeface="+mj-lt"/>
                  </a:rPr>
                  <a:t> </a:t>
                </a:r>
                <a:r>
                  <a:rPr kumimoji="1" lang="en-US" altLang="zh-CN">
                    <a:latin typeface="+mj-lt"/>
                  </a:rPr>
                  <a:t>fidelity)</a:t>
                </a:r>
                <a:r>
                  <a:rPr kumimoji="1" lang="zh-CN" altLang="en-US">
                    <a:latin typeface="+mj-lt"/>
                  </a:rPr>
                  <a:t>被记为</a:t>
                </a:r>
                <a14:m>
                  <m:oMath xmlns:m="http://schemas.openxmlformats.org/officeDocument/2006/math">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𝐵</m:t>
                        </m:r>
                      </m:e>
                      <m:sub>
                        <m:r>
                          <a:rPr kumimoji="1" lang="en-US" altLang="zh-CN" b="0" i="1">
                            <a:latin typeface="Cambria Math" panose="02040503050406030204" pitchFamily="18" charset="0"/>
                          </a:rPr>
                          <m:t>𝑖</m:t>
                        </m:r>
                      </m:sub>
                    </m:sSub>
                  </m:oMath>
                </a14:m>
                <a:r>
                  <a:rPr kumimoji="1" lang="zh-CN" altLang="en-US">
                    <a:latin typeface="+mj-lt"/>
                  </a:rPr>
                  <a:t>，作用在这个区域的量子门的保真度是</a:t>
                </a:r>
                <a14:m>
                  <m:oMath xmlns:m="http://schemas.openxmlformats.org/officeDocument/2006/math">
                    <m:sSubSup>
                      <m:sSubSupPr>
                        <m:ctrlPr>
                          <a:rPr kumimoji="1" lang="en-US" altLang="zh-CN" b="0" i="1">
                            <a:latin typeface="Cambria Math" panose="02040503050406030204" pitchFamily="18" charset="0"/>
                          </a:rPr>
                        </m:ctrlPr>
                      </m:sSubSupPr>
                      <m:e>
                        <m:r>
                          <a:rPr kumimoji="1" lang="en-US" altLang="zh-CN" b="0" i="1">
                            <a:latin typeface="Cambria Math" panose="02040503050406030204" pitchFamily="18" charset="0"/>
                          </a:rPr>
                          <m:t>𝐹</m:t>
                        </m:r>
                      </m:e>
                      <m:sub>
                        <m:r>
                          <a:rPr kumimoji="1" lang="en-US" altLang="zh-CN" b="0" i="1">
                            <a:latin typeface="Cambria Math" panose="02040503050406030204" pitchFamily="18" charset="0"/>
                          </a:rPr>
                          <m:t>𝑔</m:t>
                        </m:r>
                      </m:sub>
                      <m:sup>
                        <m:r>
                          <a:rPr kumimoji="1" lang="en-US" altLang="zh-CN" b="0" i="1">
                            <a:latin typeface="Cambria Math" panose="02040503050406030204" pitchFamily="18" charset="0"/>
                          </a:rPr>
                          <m:t>′</m:t>
                        </m:r>
                      </m:sup>
                    </m:sSubSup>
                    <m:r>
                      <a:rPr kumimoji="1" lang="en-US" altLang="zh-CN" b="0" i="1">
                        <a:latin typeface="Cambria Math" panose="02040503050406030204" pitchFamily="18" charset="0"/>
                      </a:rPr>
                      <m:t>=</m:t>
                    </m:r>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𝐵</m:t>
                        </m:r>
                      </m:e>
                      <m:sub>
                        <m:r>
                          <a:rPr kumimoji="1" lang="en-US" altLang="zh-CN" b="0" i="1">
                            <a:latin typeface="Cambria Math" panose="02040503050406030204" pitchFamily="18" charset="0"/>
                          </a:rPr>
                          <m:t>𝑖</m:t>
                        </m:r>
                      </m:sub>
                    </m:sSub>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𝐹</m:t>
                        </m:r>
                      </m:e>
                      <m:sub>
                        <m:r>
                          <a:rPr kumimoji="1" lang="en-US" altLang="zh-CN" b="0" i="1">
                            <a:latin typeface="Cambria Math" panose="02040503050406030204" pitchFamily="18" charset="0"/>
                          </a:rPr>
                          <m:t>𝑔</m:t>
                        </m:r>
                      </m:sub>
                    </m:sSub>
                  </m:oMath>
                </a14:m>
                <a:endParaRPr kumimoji="1" lang="en-US" altLang="zh-CN">
                  <a:latin typeface="+mj-lt"/>
                </a:endParaRPr>
              </a:p>
              <a:p>
                <a:pPr lvl="1"/>
                <a:endParaRPr kumimoji="1" lang="zh-CN" altLang="en-US">
                  <a:latin typeface="+mj-lt"/>
                </a:endParaRPr>
              </a:p>
            </p:txBody>
          </p:sp>
        </mc:Choice>
        <mc:Fallback xmlns="">
          <p:sp>
            <p:nvSpPr>
              <p:cNvPr id="3" name="内容占位符 2">
                <a:extLst>
                  <a:ext uri="{FF2B5EF4-FFF2-40B4-BE49-F238E27FC236}">
                    <a16:creationId xmlns:a16="http://schemas.microsoft.com/office/drawing/2014/main" id="{D19D039A-2620-8B3A-5EFB-4E451130027F}"/>
                  </a:ext>
                </a:extLst>
              </p:cNvPr>
              <p:cNvSpPr>
                <a:spLocks noGrp="1" noRot="1" noChangeAspect="1" noMove="1" noResize="1" noEditPoints="1" noAdjustHandles="1" noChangeArrowheads="1" noChangeShapeType="1" noTextEdit="1"/>
              </p:cNvSpPr>
              <p:nvPr>
                <p:ph sz="quarter" idx="12"/>
              </p:nvPr>
            </p:nvSpPr>
            <p:spPr>
              <a:xfrm>
                <a:off x="393700" y="1300766"/>
                <a:ext cx="11372476" cy="4790472"/>
              </a:xfrm>
              <a:blipFill>
                <a:blip r:embed="rId2"/>
                <a:stretch>
                  <a:fillRect l="-1563" t="-1323" r="-33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D3DAC9B0-D69B-76B4-74F5-3B0C9C9A1FDB}"/>
                  </a:ext>
                </a:extLst>
              </p:cNvPr>
              <p:cNvSpPr txBox="1"/>
              <p:nvPr/>
            </p:nvSpPr>
            <p:spPr>
              <a:xfrm>
                <a:off x="7503458" y="725666"/>
                <a:ext cx="4262718" cy="931683"/>
              </a:xfrm>
              <a:prstGeom prst="rect">
                <a:avLst/>
              </a:prstGeom>
              <a:noFill/>
              <a:ln w="12700" cap="flat">
                <a:solidFill>
                  <a:schemeClr val="tx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14:m>
                  <m:oMath xmlns:m="http://schemas.openxmlformats.org/officeDocument/2006/math">
                    <m:sSub>
                      <m:sSubPr>
                        <m:ctrlPr>
                          <a:rPr lang="en-US" altLang="zh-CN" i="1">
                            <a:latin typeface="Cambria Math" panose="02040503050406030204" pitchFamily="18" charset="0"/>
                            <a:sym typeface="Helvetica"/>
                          </a:rPr>
                        </m:ctrlPr>
                      </m:sSubPr>
                      <m:e>
                        <m:r>
                          <a:rPr lang="en-US" altLang="zh-CN" i="1">
                            <a:latin typeface="Cambria Math" panose="02040503050406030204" pitchFamily="18" charset="0"/>
                            <a:sym typeface="Helvetica"/>
                          </a:rPr>
                          <m:t>𝑇</m:t>
                        </m:r>
                      </m:e>
                      <m:sub>
                        <m:r>
                          <a:rPr lang="en-US" altLang="zh-CN" i="1">
                            <a:latin typeface="Cambria Math" panose="02040503050406030204" pitchFamily="18" charset="0"/>
                            <a:sym typeface="Helvetica"/>
                          </a:rPr>
                          <m:t>1</m:t>
                        </m:r>
                      </m:sub>
                    </m:sSub>
                    <m:r>
                      <a:rPr lang="en-US" altLang="zh-CN" i="1">
                        <a:latin typeface="Cambria Math" panose="02040503050406030204" pitchFamily="18" charset="0"/>
                        <a:sym typeface="Helvetica"/>
                      </a:rPr>
                      <m:t>=600×</m:t>
                    </m:r>
                    <m:sSup>
                      <m:sSupPr>
                        <m:ctrlPr>
                          <a:rPr lang="en-US" altLang="zh-CN" i="1">
                            <a:latin typeface="Cambria Math" panose="02040503050406030204" pitchFamily="18" charset="0"/>
                            <a:sym typeface="Helvetica"/>
                          </a:rPr>
                        </m:ctrlPr>
                      </m:sSupPr>
                      <m:e>
                        <m:r>
                          <a:rPr lang="en-US" altLang="zh-CN" i="1">
                            <a:latin typeface="Cambria Math" panose="02040503050406030204" pitchFamily="18" charset="0"/>
                            <a:sym typeface="Helvetica"/>
                          </a:rPr>
                          <m:t>10</m:t>
                        </m:r>
                      </m:e>
                      <m:sup>
                        <m:r>
                          <a:rPr lang="en-US" altLang="zh-CN" i="1">
                            <a:latin typeface="Cambria Math" panose="02040503050406030204" pitchFamily="18" charset="0"/>
                            <a:sym typeface="Helvetica"/>
                          </a:rPr>
                          <m:t>6</m:t>
                        </m:r>
                      </m:sup>
                    </m:sSup>
                  </m:oMath>
                </a14:m>
                <a:r>
                  <a:rPr kumimoji="0" lang="en-US" altLang="zh-CN" sz="1800" b="0" i="0" u="none" strike="noStrike" cap="none" spc="0" normalizeH="0" baseline="0">
                    <a:ln>
                      <a:noFill/>
                    </a:ln>
                    <a:solidFill>
                      <a:srgbClr val="000000"/>
                    </a:solidFill>
                    <a:effectLst/>
                    <a:uFillTx/>
                    <a:latin typeface="+mj-lt"/>
                    <a:ea typeface="+mj-ea"/>
                    <a:cs typeface="+mj-cs"/>
                    <a:sym typeface="Helvetica"/>
                  </a:rPr>
                  <a:t>us</a:t>
                </a:r>
                <a:r>
                  <a:rPr kumimoji="0" lang="zh-CN" altLang="en-US" sz="1800" b="0" i="0" u="none" strike="noStrike" cap="none" spc="0" normalizeH="0" baseline="0">
                    <a:ln>
                      <a:noFill/>
                    </a:ln>
                    <a:solidFill>
                      <a:srgbClr val="000000"/>
                    </a:solidFill>
                    <a:effectLst/>
                    <a:uFillTx/>
                    <a:latin typeface="+mj-lt"/>
                    <a:ea typeface="+mj-ea"/>
                    <a:cs typeface="+mj-cs"/>
                    <a:sym typeface="Helvetica"/>
                  </a:rPr>
                  <a:t>表示量子比特生命周期</a:t>
                </a:r>
                <a:endParaRPr kumimoji="0" lang="en-US" altLang="zh-CN" sz="1800" b="0" i="0" u="none" strike="noStrike" cap="none" spc="0" normalizeH="0" baseline="0">
                  <a:ln>
                    <a:noFill/>
                  </a:ln>
                  <a:solidFill>
                    <a:srgbClr val="000000"/>
                  </a:solidFill>
                  <a:effectLst/>
                  <a:uFillTx/>
                  <a:latin typeface="+mj-lt"/>
                  <a:ea typeface="+mj-ea"/>
                  <a:cs typeface="+mj-cs"/>
                  <a:sym typeface="Helvetica"/>
                </a:endParaRPr>
              </a:p>
              <a:p>
                <a14:m>
                  <m:oMath xmlns:m="http://schemas.openxmlformats.org/officeDocument/2006/math">
                    <m:r>
                      <m:rPr>
                        <m:sty m:val="p"/>
                      </m:rPr>
                      <a:rPr kumimoji="0" lang="en-US" altLang="zh-CN" sz="1800" b="0" i="1" u="none" strike="noStrike" cap="none" spc="0" normalizeH="0" baseline="0">
                        <a:ln>
                          <a:noFill/>
                        </a:ln>
                        <a:solidFill>
                          <a:srgbClr val="000000"/>
                        </a:solidFill>
                        <a:effectLst/>
                        <a:uFillTx/>
                        <a:latin typeface="Cambria Math" panose="02040503050406030204" pitchFamily="18" charset="0"/>
                        <a:ea typeface="+mj-ea"/>
                        <a:cs typeface="+mj-cs"/>
                        <a:sym typeface="Helvetica"/>
                      </a:rPr>
                      <m:t>k</m:t>
                    </m:r>
                    <m:r>
                      <a:rPr kumimoji="0" lang="en-US" altLang="zh-CN" sz="1800" b="0" i="1" u="none" strike="noStrike" cap="none" spc="0" normalizeH="0" baseline="0">
                        <a:ln>
                          <a:noFill/>
                        </a:ln>
                        <a:solidFill>
                          <a:srgbClr val="000000"/>
                        </a:solidFill>
                        <a:effectLst/>
                        <a:uFillTx/>
                        <a:latin typeface="Cambria Math" panose="02040503050406030204" pitchFamily="18" charset="0"/>
                        <a:ea typeface="+mj-ea"/>
                        <a:cs typeface="+mj-cs"/>
                        <a:sym typeface="Helvetica"/>
                      </a:rPr>
                      <m:t>=0.001</m:t>
                    </m:r>
                  </m:oMath>
                </a14:m>
                <a:r>
                  <a:rPr kumimoji="0" lang="zh-CN" altLang="en-US" sz="1800" b="0" i="0" u="none" strike="noStrike" cap="none" spc="0" normalizeH="0" baseline="0">
                    <a:ln>
                      <a:noFill/>
                    </a:ln>
                    <a:solidFill>
                      <a:srgbClr val="000000"/>
                    </a:solidFill>
                    <a:effectLst/>
                    <a:uFillTx/>
                    <a:latin typeface="+mj-lt"/>
                    <a:ea typeface="+mj-ea"/>
                    <a:cs typeface="+mj-cs"/>
                    <a:sym typeface="Helvetica"/>
                  </a:rPr>
                  <a:t>表示离子阱的加热速率</a:t>
                </a:r>
                <a:endParaRPr kumimoji="0" lang="en-US" altLang="zh-CN" sz="1800" b="0" i="0" u="none" strike="noStrike" cap="none" spc="0" normalizeH="0" baseline="0">
                  <a:ln>
                    <a:noFill/>
                  </a:ln>
                  <a:solidFill>
                    <a:srgbClr val="000000"/>
                  </a:solidFill>
                  <a:effectLst/>
                  <a:uFillTx/>
                  <a:latin typeface="+mj-lt"/>
                  <a:ea typeface="+mj-ea"/>
                  <a:cs typeface="+mj-cs"/>
                  <a:sym typeface="Helvetica"/>
                </a:endParaRPr>
              </a:p>
              <a:p>
                <a14:m>
                  <m:oMath xmlns:m="http://schemas.openxmlformats.org/officeDocument/2006/math">
                    <m:acc>
                      <m:accPr>
                        <m:chr m:val="̅"/>
                        <m:ctrlPr>
                          <a:rPr kumimoji="1" lang="en-US" altLang="zh-CN" i="1">
                            <a:latin typeface="Cambria Math" panose="02040503050406030204" pitchFamily="18" charset="0"/>
                          </a:rPr>
                        </m:ctrlPr>
                      </m:accPr>
                      <m:e>
                        <m:r>
                          <a:rPr kumimoji="1" lang="en-US" altLang="zh-CN" i="1">
                            <a:latin typeface="Cambria Math" panose="02040503050406030204" pitchFamily="18" charset="0"/>
                          </a:rPr>
                          <m:t>𝑛</m:t>
                        </m:r>
                      </m:e>
                    </m:acc>
                  </m:oMath>
                </a14:m>
                <a:r>
                  <a:rPr kumimoji="0" lang="zh-CN" altLang="en-US" sz="1800" b="0" i="0" u="none" strike="noStrike" cap="none" spc="0" normalizeH="0" baseline="0">
                    <a:ln>
                      <a:noFill/>
                    </a:ln>
                    <a:solidFill>
                      <a:srgbClr val="000000"/>
                    </a:solidFill>
                    <a:effectLst/>
                    <a:uFillTx/>
                    <a:latin typeface="+mj-lt"/>
                    <a:ea typeface="+mj-ea"/>
                    <a:cs typeface="+mj-cs"/>
                    <a:sym typeface="Helvetica"/>
                  </a:rPr>
                  <a:t>表示平均声子数</a:t>
                </a:r>
              </a:p>
            </p:txBody>
          </p:sp>
        </mc:Choice>
        <mc:Fallback xmlns="">
          <p:sp>
            <p:nvSpPr>
              <p:cNvPr id="5" name="文本框 4">
                <a:extLst>
                  <a:ext uri="{FF2B5EF4-FFF2-40B4-BE49-F238E27FC236}">
                    <a16:creationId xmlns:a16="http://schemas.microsoft.com/office/drawing/2014/main" id="{D3DAC9B0-D69B-76B4-74F5-3B0C9C9A1FDB}"/>
                  </a:ext>
                </a:extLst>
              </p:cNvPr>
              <p:cNvSpPr txBox="1">
                <a:spLocks noRot="1" noChangeAspect="1" noMove="1" noResize="1" noEditPoints="1" noAdjustHandles="1" noChangeArrowheads="1" noChangeShapeType="1" noTextEdit="1"/>
              </p:cNvSpPr>
              <p:nvPr/>
            </p:nvSpPr>
            <p:spPr>
              <a:xfrm>
                <a:off x="7503458" y="725666"/>
                <a:ext cx="4262718" cy="931683"/>
              </a:xfrm>
              <a:prstGeom prst="rect">
                <a:avLst/>
              </a:prstGeom>
              <a:blipFill>
                <a:blip r:embed="rId3"/>
                <a:stretch>
                  <a:fillRect t="-3947" b="-5263"/>
                </a:stretch>
              </a:blipFill>
              <a:ln w="12700" cap="flat">
                <a:solidFill>
                  <a:schemeClr val="tx1"/>
                </a:solidFill>
                <a:miter lim="400000"/>
              </a:ln>
              <a:effectLst/>
            </p:spPr>
            <p:txBody>
              <a:bodyPr/>
              <a:lstStyle/>
              <a:p>
                <a:r>
                  <a:rPr lang="zh-CN" altLang="en-US">
                    <a:noFill/>
                  </a:rPr>
                  <a:t> </a:t>
                </a:r>
              </a:p>
            </p:txBody>
          </p:sp>
        </mc:Fallback>
      </mc:AlternateContent>
    </p:spTree>
    <p:extLst>
      <p:ext uri="{BB962C8B-B14F-4D97-AF65-F5344CB8AC3E}">
        <p14:creationId xmlns:p14="http://schemas.microsoft.com/office/powerpoint/2010/main" val="15532062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EBCE4-165E-338D-CFD3-8AAEFA2EC65C}"/>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FF915722-CEF2-C3DF-AF29-680E11F65A89}"/>
              </a:ext>
            </a:extLst>
          </p:cNvPr>
          <p:cNvSpPr>
            <a:spLocks noGrp="1"/>
          </p:cNvSpPr>
          <p:nvPr>
            <p:ph type="title"/>
          </p:nvPr>
        </p:nvSpPr>
        <p:spPr/>
        <p:txBody>
          <a:bodyPr/>
          <a:lstStyle/>
          <a:p>
            <a:r>
              <a:rPr kumimoji="1" lang="zh-CN" altLang="en-US"/>
              <a:t>实验</a:t>
            </a:r>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13270489-76C5-C350-8DB2-4BC4000D1936}"/>
                  </a:ext>
                </a:extLst>
              </p:cNvPr>
              <p:cNvSpPr>
                <a:spLocks noGrp="1"/>
              </p:cNvSpPr>
              <p:nvPr>
                <p:ph sz="quarter" idx="12"/>
              </p:nvPr>
            </p:nvSpPr>
            <p:spPr>
              <a:xfrm>
                <a:off x="393700" y="1300766"/>
                <a:ext cx="11372476" cy="5084668"/>
              </a:xfrm>
            </p:spPr>
            <p:txBody>
              <a:bodyPr>
                <a:normAutofit fontScale="92500" lnSpcReduction="10000"/>
              </a:bodyPr>
              <a:lstStyle/>
              <a:p>
                <a:r>
                  <a:rPr kumimoji="1" lang="zh-CN" altLang="en-US"/>
                  <a:t>保真度模型</a:t>
                </a:r>
                <a:endParaRPr kumimoji="1" lang="en-US" altLang="zh-CN"/>
              </a:p>
              <a:p>
                <a:pPr lvl="1"/>
                <a:r>
                  <a:rPr kumimoji="1" lang="zh-CN" altLang="en-US"/>
                  <a:t>这篇文章使用如下公式量化移动</a:t>
                </a:r>
                <a:r>
                  <a:rPr kumimoji="1" lang="en-US" altLang="zh-CN">
                    <a:latin typeface="+mj-lt"/>
                  </a:rPr>
                  <a:t>(shuttling)</a:t>
                </a:r>
                <a:r>
                  <a:rPr kumimoji="1" lang="zh-CN" altLang="en-US"/>
                  <a:t>操作的保真度</a:t>
                </a:r>
                <a:endParaRPr kumimoji="1" lang="en-US" altLang="zh-CN"/>
              </a:p>
              <a:p>
                <a:pPr marL="450850" lvl="1" indent="0" algn="ctr">
                  <a:buNone/>
                </a:pPr>
                <a14:m>
                  <m:oMathPara xmlns:m="http://schemas.openxmlformats.org/officeDocument/2006/math">
                    <m:oMathParaPr>
                      <m:jc m:val="centerGroup"/>
                    </m:oMathParaPr>
                    <m:oMath xmlns:m="http://schemas.openxmlformats.org/officeDocument/2006/math">
                      <m:r>
                        <a:rPr kumimoji="1" lang="en-US" altLang="zh-CN" b="0" i="1">
                          <a:latin typeface="Cambria Math" panose="02040503050406030204" pitchFamily="18" charset="0"/>
                        </a:rPr>
                        <m:t>𝐹</m:t>
                      </m:r>
                      <m:r>
                        <a:rPr kumimoji="1" lang="en-US" altLang="zh-CN" b="0" i="1">
                          <a:latin typeface="Cambria Math" panose="02040503050406030204" pitchFamily="18" charset="0"/>
                        </a:rPr>
                        <m:t>=</m:t>
                      </m:r>
                      <m:sSup>
                        <m:sSupPr>
                          <m:ctrlPr>
                            <a:rPr kumimoji="1" lang="en-US" altLang="zh-CN" b="0" i="1">
                              <a:latin typeface="Cambria Math" panose="02040503050406030204" pitchFamily="18" charset="0"/>
                            </a:rPr>
                          </m:ctrlPr>
                        </m:sSupPr>
                        <m:e>
                          <m:r>
                            <a:rPr kumimoji="1" lang="en-US" altLang="zh-CN" b="0" i="1">
                              <a:latin typeface="Cambria Math" panose="02040503050406030204" pitchFamily="18" charset="0"/>
                            </a:rPr>
                            <m:t>𝑒</m:t>
                          </m:r>
                        </m:e>
                        <m:sup>
                          <m:r>
                            <a:rPr kumimoji="1" lang="en-US" altLang="zh-CN" b="0" i="1">
                              <a:latin typeface="Cambria Math" panose="02040503050406030204" pitchFamily="18" charset="0"/>
                            </a:rPr>
                            <m:t>−</m:t>
                          </m:r>
                          <m:r>
                            <a:rPr kumimoji="1" lang="en-US" altLang="zh-CN" b="0" i="1">
                              <a:latin typeface="Cambria Math" panose="02040503050406030204" pitchFamily="18" charset="0"/>
                            </a:rPr>
                            <m:t>𝑡</m:t>
                          </m:r>
                          <m:r>
                            <m:rPr>
                              <m:lit/>
                            </m:rPr>
                            <a:rPr kumimoji="1" lang="en-US" altLang="zh-CN" b="0" i="1">
                              <a:latin typeface="Cambria Math" panose="02040503050406030204" pitchFamily="18" charset="0"/>
                            </a:rPr>
                            <m:t>/</m:t>
                          </m:r>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𝑇</m:t>
                              </m:r>
                            </m:e>
                            <m:sub>
                              <m:r>
                                <a:rPr kumimoji="1" lang="en-US" altLang="zh-CN" b="0" i="1">
                                  <a:latin typeface="Cambria Math" panose="02040503050406030204" pitchFamily="18" charset="0"/>
                                </a:rPr>
                                <m:t>1</m:t>
                              </m:r>
                            </m:sub>
                          </m:sSub>
                        </m:sup>
                      </m:sSup>
                      <m:r>
                        <a:rPr kumimoji="1" lang="en-US" altLang="zh-CN" b="0" i="1">
                          <a:latin typeface="Cambria Math" panose="02040503050406030204" pitchFamily="18" charset="0"/>
                        </a:rPr>
                        <m:t>−</m:t>
                      </m:r>
                      <m:r>
                        <a:rPr kumimoji="1" lang="en-US" altLang="zh-CN" b="0" i="1">
                          <a:latin typeface="Cambria Math" panose="02040503050406030204" pitchFamily="18" charset="0"/>
                        </a:rPr>
                        <m:t>𝑘</m:t>
                      </m:r>
                      <m:acc>
                        <m:accPr>
                          <m:chr m:val="̅"/>
                          <m:ctrlPr>
                            <a:rPr kumimoji="1" lang="en-US" altLang="zh-CN" b="0" i="1">
                              <a:latin typeface="Cambria Math" panose="02040503050406030204" pitchFamily="18" charset="0"/>
                            </a:rPr>
                          </m:ctrlPr>
                        </m:accPr>
                        <m:e>
                          <m:r>
                            <a:rPr kumimoji="1" lang="en-US" altLang="zh-CN" b="0" i="1">
                              <a:latin typeface="Cambria Math" panose="02040503050406030204" pitchFamily="18" charset="0"/>
                            </a:rPr>
                            <m:t>𝑛</m:t>
                          </m:r>
                        </m:e>
                      </m:acc>
                    </m:oMath>
                  </m:oMathPara>
                </a14:m>
                <a:endParaRPr kumimoji="1" lang="en-US" altLang="zh-CN">
                  <a:latin typeface="+mj-lt"/>
                </a:endParaRPr>
              </a:p>
              <a:p>
                <a:pPr lvl="1"/>
                <a:r>
                  <a:rPr kumimoji="1" lang="zh-CN" altLang="en-US" b="0"/>
                  <a:t>其中双量子门的保真度，</a:t>
                </a:r>
                <a14:m>
                  <m:oMath xmlns:m="http://schemas.openxmlformats.org/officeDocument/2006/math">
                    <m:r>
                      <a:rPr kumimoji="1" lang="en-US" altLang="zh-CN" b="0" i="1">
                        <a:latin typeface="Cambria Math" panose="02040503050406030204" pitchFamily="18" charset="0"/>
                      </a:rPr>
                      <m:t>𝜖</m:t>
                    </m:r>
                  </m:oMath>
                </a14:m>
                <a:r>
                  <a:rPr kumimoji="1" lang="zh-CN" altLang="en-US">
                    <a:latin typeface="+mj-lt"/>
                  </a:rPr>
                  <a:t>为可调参数，反映设备精度，</a:t>
                </a:r>
                <a:r>
                  <a:rPr kumimoji="1" lang="en-US" altLang="zh-CN">
                    <a:latin typeface="+mj-lt"/>
                  </a:rPr>
                  <a:t>N</a:t>
                </a:r>
                <a:br>
                  <a:rPr kumimoji="1" lang="en-US" altLang="zh-CN">
                    <a:latin typeface="+mj-lt"/>
                  </a:rPr>
                </a:br>
                <a:r>
                  <a:rPr kumimoji="1" lang="zh-CN" altLang="en-US">
                    <a:latin typeface="+mj-lt"/>
                  </a:rPr>
                  <a:t>表示当前阱中量子比特的数量</a:t>
                </a:r>
                <a:endParaRPr kumimoji="1" lang="en-US" altLang="zh-CN">
                  <a:latin typeface="+mj-lt"/>
                </a:endParaRPr>
              </a:p>
              <a:p>
                <a:r>
                  <a:rPr kumimoji="1" lang="zh-CN" altLang="en-US">
                    <a:latin typeface="+mj-lt"/>
                  </a:rPr>
                  <a:t>指标</a:t>
                </a:r>
                <a:endParaRPr kumimoji="1" lang="en-US" altLang="zh-CN">
                  <a:latin typeface="+mj-lt"/>
                </a:endParaRPr>
              </a:p>
              <a:p>
                <a:pPr lvl="1"/>
                <a:r>
                  <a:rPr kumimoji="1" lang="zh-CN" altLang="en-US">
                    <a:latin typeface="+mj-lt"/>
                  </a:rPr>
                  <a:t>移动</a:t>
                </a:r>
                <a:r>
                  <a:rPr kumimoji="1" lang="en-US" altLang="zh-CN">
                    <a:latin typeface="+mj-lt"/>
                  </a:rPr>
                  <a:t>(shuttling)</a:t>
                </a:r>
                <a:r>
                  <a:rPr kumimoji="1" lang="zh-CN" altLang="en-US">
                    <a:latin typeface="+mj-lt"/>
                  </a:rPr>
                  <a:t> </a:t>
                </a:r>
                <a:r>
                  <a:rPr kumimoji="1" lang="en-US" altLang="zh-CN">
                    <a:latin typeface="+mj-lt"/>
                  </a:rPr>
                  <a:t>–</a:t>
                </a:r>
                <a:r>
                  <a:rPr kumimoji="1" lang="zh-CN" altLang="en-US">
                    <a:latin typeface="+mj-lt"/>
                  </a:rPr>
                  <a:t> 指的是将量子比特从一个阱移动到另一个阱的过程</a:t>
                </a:r>
                <a:endParaRPr kumimoji="1" lang="en-US" altLang="zh-CN">
                  <a:latin typeface="+mj-lt"/>
                </a:endParaRPr>
              </a:p>
              <a:p>
                <a:pPr lvl="1"/>
                <a:r>
                  <a:rPr kumimoji="1" lang="zh-CN" altLang="en-US">
                    <a:latin typeface="+mj-lt"/>
                  </a:rPr>
                  <a:t>线路执行时间 </a:t>
                </a:r>
                <a:r>
                  <a:rPr kumimoji="1" lang="en-US" altLang="zh-CN">
                    <a:latin typeface="+mj-lt"/>
                  </a:rPr>
                  <a:t>–</a:t>
                </a:r>
                <a:r>
                  <a:rPr kumimoji="1" lang="zh-CN" altLang="en-US">
                    <a:latin typeface="+mj-lt"/>
                  </a:rPr>
                  <a:t> 同样影响了整体的保真度，所以会被纳入考虑范围</a:t>
                </a:r>
                <a:endParaRPr kumimoji="1" lang="en-US" altLang="zh-CN">
                  <a:latin typeface="+mj-lt"/>
                </a:endParaRPr>
              </a:p>
              <a:p>
                <a:pPr lvl="1"/>
                <a:r>
                  <a:rPr kumimoji="1" lang="zh-CN" altLang="en-US">
                    <a:latin typeface="+mj-lt"/>
                  </a:rPr>
                  <a:t>保真度 </a:t>
                </a:r>
                <a:r>
                  <a:rPr kumimoji="1" lang="en-US" altLang="zh-CN">
                    <a:latin typeface="+mj-lt"/>
                  </a:rPr>
                  <a:t>–</a:t>
                </a:r>
                <a:r>
                  <a:rPr kumimoji="1" lang="zh-CN" altLang="en-US">
                    <a:latin typeface="+mj-lt"/>
                  </a:rPr>
                  <a:t> 受移动和执行时间两者的影响。计算方式是各个量子门的乘积，这种方法已经在之前的工作中广泛接受并且实验证明有效</a:t>
                </a:r>
                <a:endParaRPr kumimoji="1" lang="en-US" altLang="zh-CN">
                  <a:latin typeface="+mj-lt"/>
                </a:endParaRPr>
              </a:p>
              <a:p>
                <a:r>
                  <a:rPr kumimoji="1" lang="zh-CN" altLang="en-US">
                    <a:latin typeface="+mj-lt"/>
                  </a:rPr>
                  <a:t>架构</a:t>
                </a:r>
                <a:r>
                  <a:rPr kumimoji="1" lang="en-US" altLang="zh-CN">
                    <a:latin typeface="+mj-lt"/>
                  </a:rPr>
                  <a:t>	</a:t>
                </a:r>
              </a:p>
              <a:p>
                <a:pPr lvl="1"/>
                <a:r>
                  <a:rPr kumimoji="1" lang="zh-CN" altLang="en-US">
                    <a:latin typeface="+mj-lt"/>
                  </a:rPr>
                  <a:t>对于小规模应用</a:t>
                </a:r>
                <a:r>
                  <a:rPr kumimoji="1" lang="en-US" altLang="zh-CN">
                    <a:latin typeface="+mj-lt"/>
                  </a:rPr>
                  <a:t>(30-32</a:t>
                </a:r>
                <a:r>
                  <a:rPr kumimoji="1" lang="zh-CN" altLang="en-US">
                    <a:latin typeface="+mj-lt"/>
                  </a:rPr>
                  <a:t> </a:t>
                </a:r>
                <a:r>
                  <a:rPr kumimoji="1" lang="en-US" altLang="zh-CN">
                    <a:latin typeface="+mj-lt"/>
                  </a:rPr>
                  <a:t>qubits)</a:t>
                </a:r>
                <a:r>
                  <a:rPr kumimoji="1" lang="zh-CN" altLang="en-US">
                    <a:latin typeface="+mj-lt"/>
                  </a:rPr>
                  <a:t>，使用</a:t>
                </a:r>
                <a:r>
                  <a:rPr kumimoji="1" lang="en-US" altLang="zh-CN">
                    <a:latin typeface="+mj-lt"/>
                  </a:rPr>
                  <a:t>2x2</a:t>
                </a:r>
                <a:r>
                  <a:rPr kumimoji="1" lang="zh-CN" altLang="en-US">
                    <a:latin typeface="+mj-lt"/>
                  </a:rPr>
                  <a:t>和</a:t>
                </a:r>
                <a:r>
                  <a:rPr kumimoji="1" lang="en-US" altLang="zh-CN">
                    <a:latin typeface="+mj-lt"/>
                  </a:rPr>
                  <a:t>2x3</a:t>
                </a:r>
                <a:r>
                  <a:rPr kumimoji="1" lang="zh-CN" altLang="en-US">
                    <a:latin typeface="+mj-lt"/>
                  </a:rPr>
                  <a:t>构造的</a:t>
                </a:r>
                <a:r>
                  <a:rPr kumimoji="1" lang="en-US" altLang="zh-CN">
                    <a:latin typeface="+mj-lt"/>
                  </a:rPr>
                  <a:t>QCCD</a:t>
                </a:r>
              </a:p>
              <a:p>
                <a:pPr lvl="1"/>
                <a:r>
                  <a:rPr kumimoji="1" lang="zh-CN" altLang="en-US">
                    <a:latin typeface="+mj-lt"/>
                  </a:rPr>
                  <a:t>对于中规模</a:t>
                </a:r>
                <a:r>
                  <a:rPr kumimoji="1" lang="en-US" altLang="zh-CN">
                    <a:latin typeface="+mj-lt"/>
                  </a:rPr>
                  <a:t>(117-128</a:t>
                </a:r>
                <a:r>
                  <a:rPr kumimoji="1" lang="zh-CN" altLang="en-US">
                    <a:latin typeface="+mj-lt"/>
                  </a:rPr>
                  <a:t> </a:t>
                </a:r>
                <a:r>
                  <a:rPr kumimoji="1" lang="en-US" altLang="zh-CN">
                    <a:latin typeface="+mj-lt"/>
                  </a:rPr>
                  <a:t>qubits)</a:t>
                </a:r>
                <a:r>
                  <a:rPr kumimoji="1" lang="zh-CN" altLang="en-US">
                    <a:latin typeface="+mj-lt"/>
                  </a:rPr>
                  <a:t>和大规模</a:t>
                </a:r>
                <a:r>
                  <a:rPr kumimoji="1" lang="en-US" altLang="zh-CN">
                    <a:latin typeface="+mj-lt"/>
                  </a:rPr>
                  <a:t>(256-299</a:t>
                </a:r>
                <a:r>
                  <a:rPr kumimoji="1" lang="zh-CN" altLang="en-US">
                    <a:latin typeface="+mj-lt"/>
                  </a:rPr>
                  <a:t> </a:t>
                </a:r>
                <a:r>
                  <a:rPr kumimoji="1" lang="en-US" altLang="zh-CN">
                    <a:latin typeface="+mj-lt"/>
                  </a:rPr>
                  <a:t>qubits)</a:t>
                </a:r>
                <a:r>
                  <a:rPr kumimoji="1" lang="zh-CN" altLang="en-US">
                    <a:latin typeface="+mj-lt"/>
                  </a:rPr>
                  <a:t>，分别使用</a:t>
                </a:r>
                <a:r>
                  <a:rPr kumimoji="1" lang="en-US" altLang="zh-CN">
                    <a:latin typeface="+mj-lt"/>
                  </a:rPr>
                  <a:t>3x4</a:t>
                </a:r>
                <a:r>
                  <a:rPr kumimoji="1" lang="zh-CN" altLang="en-US">
                    <a:latin typeface="+mj-lt"/>
                  </a:rPr>
                  <a:t>和</a:t>
                </a:r>
                <a:r>
                  <a:rPr kumimoji="1" lang="en-US" altLang="zh-CN">
                    <a:latin typeface="+mj-lt"/>
                  </a:rPr>
                  <a:t>4x5</a:t>
                </a:r>
                <a:r>
                  <a:rPr kumimoji="1" lang="zh-CN" altLang="en-US">
                    <a:latin typeface="+mj-lt"/>
                  </a:rPr>
                  <a:t>的</a:t>
                </a:r>
                <a:r>
                  <a:rPr kumimoji="1" lang="en-US" altLang="zh-CN">
                    <a:latin typeface="+mj-lt"/>
                  </a:rPr>
                  <a:t>QCCD</a:t>
                </a:r>
              </a:p>
            </p:txBody>
          </p:sp>
        </mc:Choice>
        <mc:Fallback xmlns="">
          <p:sp>
            <p:nvSpPr>
              <p:cNvPr id="3" name="内容占位符 2">
                <a:extLst>
                  <a:ext uri="{FF2B5EF4-FFF2-40B4-BE49-F238E27FC236}">
                    <a16:creationId xmlns:a16="http://schemas.microsoft.com/office/drawing/2014/main" id="{13270489-76C5-C350-8DB2-4BC4000D1936}"/>
                  </a:ext>
                </a:extLst>
              </p:cNvPr>
              <p:cNvSpPr>
                <a:spLocks noGrp="1" noRot="1" noChangeAspect="1" noMove="1" noResize="1" noEditPoints="1" noAdjustHandles="1" noChangeArrowheads="1" noChangeShapeType="1" noTextEdit="1"/>
              </p:cNvSpPr>
              <p:nvPr>
                <p:ph sz="quarter" idx="12"/>
              </p:nvPr>
            </p:nvSpPr>
            <p:spPr>
              <a:xfrm>
                <a:off x="393700" y="1300766"/>
                <a:ext cx="11372476" cy="5084668"/>
              </a:xfrm>
              <a:blipFill>
                <a:blip r:embed="rId3"/>
                <a:stretch>
                  <a:fillRect l="-1451" t="-1746"/>
                </a:stretch>
              </a:blipFill>
            </p:spPr>
            <p:txBody>
              <a:bodyPr/>
              <a:lstStyle/>
              <a:p>
                <a:r>
                  <a:rPr lang="zh-CN" altLang="en-US">
                    <a:noFill/>
                  </a:rPr>
                  <a:t> </a:t>
                </a:r>
              </a:p>
            </p:txBody>
          </p:sp>
        </mc:Fallback>
      </mc:AlternateContent>
      <p:pic>
        <p:nvPicPr>
          <p:cNvPr id="6" name="图片 5" descr="表格&#10;&#10;AI 生成的内容可能不正确。">
            <a:extLst>
              <a:ext uri="{FF2B5EF4-FFF2-40B4-BE49-F238E27FC236}">
                <a16:creationId xmlns:a16="http://schemas.microsoft.com/office/drawing/2014/main" id="{818699B9-2B8D-CFCF-6135-1020314425B1}"/>
              </a:ext>
            </a:extLst>
          </p:cNvPr>
          <p:cNvPicPr>
            <a:picLocks noChangeAspect="1"/>
          </p:cNvPicPr>
          <p:nvPr/>
        </p:nvPicPr>
        <p:blipFill>
          <a:blip r:embed="rId4">
            <a:extLst>
              <a:ext uri="{28A0092B-C50C-407E-A947-70E740481C1C}">
                <a14:useLocalDpi xmlns:a14="http://schemas.microsoft.com/office/drawing/2010/main" val="0"/>
              </a:ext>
            </a:extLst>
          </a:blip>
          <a:srcRect b="77662"/>
          <a:stretch>
            <a:fillRect/>
          </a:stretch>
        </p:blipFill>
        <p:spPr>
          <a:xfrm>
            <a:off x="8019777" y="655761"/>
            <a:ext cx="4062380" cy="480867"/>
          </a:xfrm>
          <a:prstGeom prst="rect">
            <a:avLst/>
          </a:prstGeom>
        </p:spPr>
      </p:pic>
      <p:pic>
        <p:nvPicPr>
          <p:cNvPr id="7" name="图片 6" descr="表格&#10;&#10;AI 生成的内容可能不正确。">
            <a:extLst>
              <a:ext uri="{FF2B5EF4-FFF2-40B4-BE49-F238E27FC236}">
                <a16:creationId xmlns:a16="http://schemas.microsoft.com/office/drawing/2014/main" id="{3BB8A6FA-F9EE-5B9B-6A0D-CF9455241803}"/>
              </a:ext>
            </a:extLst>
          </p:cNvPr>
          <p:cNvPicPr>
            <a:picLocks noChangeAspect="1"/>
          </p:cNvPicPr>
          <p:nvPr/>
        </p:nvPicPr>
        <p:blipFill>
          <a:blip r:embed="rId4">
            <a:extLst>
              <a:ext uri="{28A0092B-C50C-407E-A947-70E740481C1C}">
                <a14:useLocalDpi xmlns:a14="http://schemas.microsoft.com/office/drawing/2010/main" val="0"/>
              </a:ext>
            </a:extLst>
          </a:blip>
          <a:srcRect l="11681" t="22337" r="12844" b="-3346"/>
          <a:stretch>
            <a:fillRect/>
          </a:stretch>
        </p:blipFill>
        <p:spPr>
          <a:xfrm>
            <a:off x="8799839" y="1201633"/>
            <a:ext cx="3282318" cy="1866858"/>
          </a:xfrm>
          <a:prstGeom prst="rect">
            <a:avLst/>
          </a:prstGeom>
        </p:spPr>
      </p:pic>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4D1CE9A2-E9F9-F73B-11BE-8EA83A66CE56}"/>
                  </a:ext>
                </a:extLst>
              </p:cNvPr>
              <p:cNvSpPr txBox="1"/>
              <p:nvPr/>
            </p:nvSpPr>
            <p:spPr>
              <a:xfrm>
                <a:off x="3102908" y="430352"/>
                <a:ext cx="4262718" cy="931683"/>
              </a:xfrm>
              <a:prstGeom prst="rect">
                <a:avLst/>
              </a:prstGeom>
              <a:noFill/>
              <a:ln w="12700" cap="flat">
                <a:solidFill>
                  <a:schemeClr val="tx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nchorCtr="1">
                <a:noAutofit/>
              </a:bodyPr>
              <a:lstStyle/>
              <a:p>
                <a14:m>
                  <m:oMath xmlns:m="http://schemas.openxmlformats.org/officeDocument/2006/math">
                    <m:sSub>
                      <m:sSubPr>
                        <m:ctrlPr>
                          <a:rPr lang="en-US" altLang="zh-CN" i="1">
                            <a:latin typeface="Cambria Math" panose="02040503050406030204" pitchFamily="18" charset="0"/>
                            <a:sym typeface="Helvetica"/>
                          </a:rPr>
                        </m:ctrlPr>
                      </m:sSubPr>
                      <m:e>
                        <m:r>
                          <a:rPr lang="en-US" altLang="zh-CN" i="1">
                            <a:latin typeface="Cambria Math" panose="02040503050406030204" pitchFamily="18" charset="0"/>
                            <a:sym typeface="Helvetica"/>
                          </a:rPr>
                          <m:t>𝑇</m:t>
                        </m:r>
                      </m:e>
                      <m:sub>
                        <m:r>
                          <a:rPr lang="en-US" altLang="zh-CN" i="1">
                            <a:latin typeface="Cambria Math" panose="02040503050406030204" pitchFamily="18" charset="0"/>
                            <a:sym typeface="Helvetica"/>
                          </a:rPr>
                          <m:t>1</m:t>
                        </m:r>
                      </m:sub>
                    </m:sSub>
                    <m:r>
                      <a:rPr lang="en-US" altLang="zh-CN" i="1">
                        <a:latin typeface="Cambria Math" panose="02040503050406030204" pitchFamily="18" charset="0"/>
                        <a:sym typeface="Helvetica"/>
                      </a:rPr>
                      <m:t>=600×</m:t>
                    </m:r>
                    <m:sSup>
                      <m:sSupPr>
                        <m:ctrlPr>
                          <a:rPr lang="en-US" altLang="zh-CN" i="1">
                            <a:latin typeface="Cambria Math" panose="02040503050406030204" pitchFamily="18" charset="0"/>
                            <a:sym typeface="Helvetica"/>
                          </a:rPr>
                        </m:ctrlPr>
                      </m:sSupPr>
                      <m:e>
                        <m:r>
                          <a:rPr lang="en-US" altLang="zh-CN" i="1">
                            <a:latin typeface="Cambria Math" panose="02040503050406030204" pitchFamily="18" charset="0"/>
                            <a:sym typeface="Helvetica"/>
                          </a:rPr>
                          <m:t>10</m:t>
                        </m:r>
                      </m:e>
                      <m:sup>
                        <m:r>
                          <a:rPr lang="en-US" altLang="zh-CN" i="1">
                            <a:latin typeface="Cambria Math" panose="02040503050406030204" pitchFamily="18" charset="0"/>
                            <a:sym typeface="Helvetica"/>
                          </a:rPr>
                          <m:t>6</m:t>
                        </m:r>
                      </m:sup>
                    </m:sSup>
                  </m:oMath>
                </a14:m>
                <a:r>
                  <a:rPr kumimoji="0" lang="en-US" altLang="zh-CN" sz="1800" b="0" i="0" u="none" strike="noStrike" cap="none" spc="0" normalizeH="0" baseline="0">
                    <a:ln>
                      <a:noFill/>
                    </a:ln>
                    <a:solidFill>
                      <a:srgbClr val="000000"/>
                    </a:solidFill>
                    <a:effectLst/>
                    <a:uFillTx/>
                    <a:latin typeface="+mj-lt"/>
                    <a:ea typeface="+mj-ea"/>
                    <a:cs typeface="+mj-cs"/>
                    <a:sym typeface="Helvetica"/>
                  </a:rPr>
                  <a:t>us</a:t>
                </a:r>
                <a:r>
                  <a:rPr kumimoji="0" lang="zh-CN" altLang="en-US" sz="1800" b="0" i="0" u="none" strike="noStrike" cap="none" spc="0" normalizeH="0" baseline="0">
                    <a:ln>
                      <a:noFill/>
                    </a:ln>
                    <a:solidFill>
                      <a:srgbClr val="000000"/>
                    </a:solidFill>
                    <a:effectLst/>
                    <a:uFillTx/>
                    <a:latin typeface="+mj-lt"/>
                    <a:ea typeface="+mj-ea"/>
                    <a:cs typeface="+mj-cs"/>
                    <a:sym typeface="Helvetica"/>
                  </a:rPr>
                  <a:t>表示量子比特生命周期</a:t>
                </a:r>
                <a:endParaRPr kumimoji="0" lang="en-US" altLang="zh-CN" sz="1800" b="0" i="0" u="none" strike="noStrike" cap="none" spc="0" normalizeH="0" baseline="0">
                  <a:ln>
                    <a:noFill/>
                  </a:ln>
                  <a:solidFill>
                    <a:srgbClr val="000000"/>
                  </a:solidFill>
                  <a:effectLst/>
                  <a:uFillTx/>
                  <a:latin typeface="+mj-lt"/>
                  <a:ea typeface="+mj-ea"/>
                  <a:cs typeface="+mj-cs"/>
                  <a:sym typeface="Helvetica"/>
                </a:endParaRPr>
              </a:p>
              <a:p>
                <a14:m>
                  <m:oMath xmlns:m="http://schemas.openxmlformats.org/officeDocument/2006/math">
                    <m:r>
                      <m:rPr>
                        <m:sty m:val="p"/>
                      </m:rPr>
                      <a:rPr kumimoji="0" lang="en-US" altLang="zh-CN" sz="1800" b="0" i="1" u="none" strike="noStrike" cap="none" spc="0" normalizeH="0" baseline="0">
                        <a:ln>
                          <a:noFill/>
                        </a:ln>
                        <a:solidFill>
                          <a:srgbClr val="000000"/>
                        </a:solidFill>
                        <a:effectLst/>
                        <a:uFillTx/>
                        <a:latin typeface="Cambria Math" panose="02040503050406030204" pitchFamily="18" charset="0"/>
                        <a:ea typeface="+mj-ea"/>
                        <a:cs typeface="+mj-cs"/>
                        <a:sym typeface="Helvetica"/>
                      </a:rPr>
                      <m:t>k</m:t>
                    </m:r>
                    <m:r>
                      <a:rPr kumimoji="0" lang="en-US" altLang="zh-CN" sz="1800" b="0" i="1" u="none" strike="noStrike" cap="none" spc="0" normalizeH="0" baseline="0">
                        <a:ln>
                          <a:noFill/>
                        </a:ln>
                        <a:solidFill>
                          <a:srgbClr val="000000"/>
                        </a:solidFill>
                        <a:effectLst/>
                        <a:uFillTx/>
                        <a:latin typeface="Cambria Math" panose="02040503050406030204" pitchFamily="18" charset="0"/>
                        <a:ea typeface="+mj-ea"/>
                        <a:cs typeface="+mj-cs"/>
                        <a:sym typeface="Helvetica"/>
                      </a:rPr>
                      <m:t>=0.001</m:t>
                    </m:r>
                  </m:oMath>
                </a14:m>
                <a:r>
                  <a:rPr kumimoji="0" lang="zh-CN" altLang="en-US" sz="1800" b="0" i="0" u="none" strike="noStrike" cap="none" spc="0" normalizeH="0" baseline="0">
                    <a:ln>
                      <a:noFill/>
                    </a:ln>
                    <a:solidFill>
                      <a:srgbClr val="000000"/>
                    </a:solidFill>
                    <a:effectLst/>
                    <a:uFillTx/>
                    <a:latin typeface="+mj-lt"/>
                    <a:ea typeface="+mj-ea"/>
                    <a:cs typeface="+mj-cs"/>
                    <a:sym typeface="Helvetica"/>
                  </a:rPr>
                  <a:t>表示离子阱的加热速率</a:t>
                </a:r>
                <a:endParaRPr kumimoji="0" lang="en-US" altLang="zh-CN" sz="1800" b="0" i="0" u="none" strike="noStrike" cap="none" spc="0" normalizeH="0" baseline="0">
                  <a:ln>
                    <a:noFill/>
                  </a:ln>
                  <a:solidFill>
                    <a:srgbClr val="000000"/>
                  </a:solidFill>
                  <a:effectLst/>
                  <a:uFillTx/>
                  <a:latin typeface="+mj-lt"/>
                  <a:ea typeface="+mj-ea"/>
                  <a:cs typeface="+mj-cs"/>
                  <a:sym typeface="Helvetica"/>
                </a:endParaRPr>
              </a:p>
              <a:p>
                <a14:m>
                  <m:oMath xmlns:m="http://schemas.openxmlformats.org/officeDocument/2006/math">
                    <m:acc>
                      <m:accPr>
                        <m:chr m:val="̅"/>
                        <m:ctrlPr>
                          <a:rPr kumimoji="1" lang="en-US" altLang="zh-CN" i="1">
                            <a:latin typeface="Cambria Math" panose="02040503050406030204" pitchFamily="18" charset="0"/>
                          </a:rPr>
                        </m:ctrlPr>
                      </m:accPr>
                      <m:e>
                        <m:r>
                          <a:rPr kumimoji="1" lang="en-US" altLang="zh-CN" i="1">
                            <a:latin typeface="Cambria Math" panose="02040503050406030204" pitchFamily="18" charset="0"/>
                          </a:rPr>
                          <m:t>𝑛</m:t>
                        </m:r>
                      </m:e>
                    </m:acc>
                  </m:oMath>
                </a14:m>
                <a:r>
                  <a:rPr kumimoji="0" lang="zh-CN" altLang="en-US" sz="1800" b="0" i="0" u="none" strike="noStrike" cap="none" spc="0" normalizeH="0" baseline="0">
                    <a:ln>
                      <a:noFill/>
                    </a:ln>
                    <a:solidFill>
                      <a:srgbClr val="000000"/>
                    </a:solidFill>
                    <a:effectLst/>
                    <a:uFillTx/>
                    <a:latin typeface="+mj-lt"/>
                    <a:ea typeface="+mj-ea"/>
                    <a:cs typeface="+mj-cs"/>
                    <a:sym typeface="Helvetica"/>
                  </a:rPr>
                  <a:t>表示平均声子数</a:t>
                </a:r>
              </a:p>
            </p:txBody>
          </p:sp>
        </mc:Choice>
        <mc:Fallback xmlns="">
          <p:sp>
            <p:nvSpPr>
              <p:cNvPr id="8" name="文本框 7">
                <a:extLst>
                  <a:ext uri="{FF2B5EF4-FFF2-40B4-BE49-F238E27FC236}">
                    <a16:creationId xmlns:a16="http://schemas.microsoft.com/office/drawing/2014/main" id="{4D1CE9A2-E9F9-F73B-11BE-8EA83A66CE56}"/>
                  </a:ext>
                </a:extLst>
              </p:cNvPr>
              <p:cNvSpPr txBox="1">
                <a:spLocks noRot="1" noChangeAspect="1" noMove="1" noResize="1" noEditPoints="1" noAdjustHandles="1" noChangeArrowheads="1" noChangeShapeType="1" noTextEdit="1"/>
              </p:cNvSpPr>
              <p:nvPr/>
            </p:nvSpPr>
            <p:spPr>
              <a:xfrm>
                <a:off x="3102908" y="430352"/>
                <a:ext cx="4262718" cy="931683"/>
              </a:xfrm>
              <a:prstGeom prst="rect">
                <a:avLst/>
              </a:prstGeom>
              <a:blipFill>
                <a:blip r:embed="rId5"/>
                <a:stretch>
                  <a:fillRect t="-4000" b="-6667"/>
                </a:stretch>
              </a:blipFill>
              <a:ln w="12700" cap="flat">
                <a:solidFill>
                  <a:schemeClr val="tx1"/>
                </a:solidFill>
                <a:miter lim="400000"/>
              </a:ln>
              <a:effectLst/>
            </p:spPr>
            <p:txBody>
              <a:bodyPr/>
              <a:lstStyle/>
              <a:p>
                <a:r>
                  <a:rPr lang="zh-CN" altLang="en-US">
                    <a:noFill/>
                  </a:rPr>
                  <a:t> </a:t>
                </a:r>
              </a:p>
            </p:txBody>
          </p:sp>
        </mc:Fallback>
      </mc:AlternateContent>
    </p:spTree>
    <p:extLst>
      <p:ext uri="{BB962C8B-B14F-4D97-AF65-F5344CB8AC3E}">
        <p14:creationId xmlns:p14="http://schemas.microsoft.com/office/powerpoint/2010/main" val="22390511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6793E37-FFAA-1147-14F7-430FFA6361D6}"/>
              </a:ext>
            </a:extLst>
          </p:cNvPr>
          <p:cNvSpPr>
            <a:spLocks noGrp="1"/>
          </p:cNvSpPr>
          <p:nvPr>
            <p:ph type="title"/>
          </p:nvPr>
        </p:nvSpPr>
        <p:spPr/>
        <p:txBody>
          <a:bodyPr/>
          <a:lstStyle/>
          <a:p>
            <a:r>
              <a:rPr kumimoji="1" lang="zh-CN" altLang="en-US"/>
              <a:t>实验</a:t>
            </a:r>
          </a:p>
        </p:txBody>
      </p:sp>
      <p:sp>
        <p:nvSpPr>
          <p:cNvPr id="7" name="内容占位符 6">
            <a:extLst>
              <a:ext uri="{FF2B5EF4-FFF2-40B4-BE49-F238E27FC236}">
                <a16:creationId xmlns:a16="http://schemas.microsoft.com/office/drawing/2014/main" id="{C62D10CA-77FE-7F4E-95AB-9B9EE0267E58}"/>
              </a:ext>
            </a:extLst>
          </p:cNvPr>
          <p:cNvSpPr>
            <a:spLocks noGrp="1"/>
          </p:cNvSpPr>
          <p:nvPr>
            <p:ph sz="quarter" idx="12"/>
          </p:nvPr>
        </p:nvSpPr>
        <p:spPr>
          <a:xfrm>
            <a:off x="393700" y="1300766"/>
            <a:ext cx="11183534" cy="2512951"/>
          </a:xfrm>
        </p:spPr>
        <p:txBody>
          <a:bodyPr/>
          <a:lstStyle/>
          <a:p>
            <a:r>
              <a:rPr lang="zh-CN" altLang="en-US"/>
              <a:t>小规模应用分析</a:t>
            </a:r>
            <a:endParaRPr lang="en-US" altLang="zh-CN"/>
          </a:p>
          <a:p>
            <a:pPr lvl="1"/>
            <a:r>
              <a:rPr lang="en-US" altLang="zh-CN">
                <a:latin typeface="+mj-lt"/>
              </a:rPr>
              <a:t>MUSS-TI</a:t>
            </a:r>
            <a:r>
              <a:rPr lang="zh-CN" altLang="en-US">
                <a:latin typeface="+mj-lt"/>
              </a:rPr>
              <a:t>在移动操作</a:t>
            </a:r>
            <a:r>
              <a:rPr lang="en-US" altLang="zh-CN">
                <a:latin typeface="+mj-lt"/>
              </a:rPr>
              <a:t>2x2</a:t>
            </a:r>
            <a:r>
              <a:rPr lang="zh-CN" altLang="en-US">
                <a:latin typeface="+mj-lt"/>
              </a:rPr>
              <a:t>网格上显示了</a:t>
            </a:r>
            <a:r>
              <a:rPr lang="en-US" altLang="zh-CN">
                <a:latin typeface="+mj-lt"/>
              </a:rPr>
              <a:t>77.6%</a:t>
            </a:r>
            <a:r>
              <a:rPr lang="zh-CN" altLang="en-US"/>
              <a:t>的提升和</a:t>
            </a:r>
            <a:r>
              <a:rPr lang="en-US" altLang="zh-CN">
                <a:latin typeface="+mj-lt"/>
              </a:rPr>
              <a:t>2x3</a:t>
            </a:r>
            <a:r>
              <a:rPr lang="zh-CN" altLang="en-US">
                <a:latin typeface="+mj-lt"/>
              </a:rPr>
              <a:t>网格上</a:t>
            </a:r>
            <a:r>
              <a:rPr lang="en-US" altLang="zh-CN">
                <a:latin typeface="+mj-lt"/>
              </a:rPr>
              <a:t>79.45%</a:t>
            </a:r>
          </a:p>
          <a:p>
            <a:pPr lvl="1"/>
            <a:r>
              <a:rPr lang="zh-CN" altLang="en-US">
                <a:latin typeface="+mj-lt"/>
              </a:rPr>
              <a:t>其原因在于</a:t>
            </a:r>
            <a:r>
              <a:rPr lang="en-US" altLang="zh-CN">
                <a:latin typeface="+mj-lt"/>
              </a:rPr>
              <a:t>LRU</a:t>
            </a:r>
            <a:r>
              <a:rPr lang="zh-CN" altLang="en-US">
                <a:latin typeface="+mj-lt"/>
              </a:rPr>
              <a:t>策略和双向映射</a:t>
            </a:r>
            <a:r>
              <a:rPr lang="en-US" altLang="zh-CN">
                <a:latin typeface="+mj-lt"/>
              </a:rPr>
              <a:t>(SABRE)</a:t>
            </a:r>
            <a:r>
              <a:rPr lang="zh-CN" altLang="en-US">
                <a:latin typeface="+mj-lt"/>
              </a:rPr>
              <a:t>的使用</a:t>
            </a:r>
          </a:p>
        </p:txBody>
      </p:sp>
      <p:pic>
        <p:nvPicPr>
          <p:cNvPr id="8" name="内容占位符 4">
            <a:extLst>
              <a:ext uri="{FF2B5EF4-FFF2-40B4-BE49-F238E27FC236}">
                <a16:creationId xmlns:a16="http://schemas.microsoft.com/office/drawing/2014/main" id="{EB36B514-A4F9-346D-8A18-6584E67B2E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9180" y="2730284"/>
            <a:ext cx="8512099" cy="30929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pic>
      <p:sp>
        <p:nvSpPr>
          <p:cNvPr id="10" name="文本框 9">
            <a:extLst>
              <a:ext uri="{FF2B5EF4-FFF2-40B4-BE49-F238E27FC236}">
                <a16:creationId xmlns:a16="http://schemas.microsoft.com/office/drawing/2014/main" id="{23D62D9A-7531-D6C6-8EBA-436438688C4E}"/>
              </a:ext>
            </a:extLst>
          </p:cNvPr>
          <p:cNvSpPr txBox="1"/>
          <p:nvPr/>
        </p:nvSpPr>
        <p:spPr>
          <a:xfrm>
            <a:off x="200721" y="5823190"/>
            <a:ext cx="11296185" cy="90024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ltLang="zh-CN" sz="1050"/>
              <a:t>[55]</a:t>
            </a:r>
            <a:r>
              <a:rPr lang="zh-CN" altLang="en-US" sz="1050"/>
              <a:t> Prakash Murali, Dripto M Debroy, Kenneth R Brown, and Margaret Martonosi. 2020. Architecting noisy intermediate-scale trapped ion quantum computers. In 2020 ACM/IEEE 47th Annual International Symposium on Computer Architecture (ISCA). IEEE, 529–542.</a:t>
            </a:r>
            <a:endParaRPr lang="en-US" altLang="zh-CN" sz="1050"/>
          </a:p>
          <a:p>
            <a:r>
              <a:rPr lang="en-US" altLang="zh-CN" sz="1050"/>
              <a:t>[13] Weining Dai, Kevin A Brown, and Thomas G Robertazzi. 2024. Advanced Shuttle Strategies for Parallel QCCD Architectures. IEEE Transactions on Quantum Engineering (2024).</a:t>
            </a:r>
          </a:p>
          <a:p>
            <a:r>
              <a:rPr lang="en-US" altLang="zh-CN" sz="1050"/>
              <a:t>[70] Daniel Schoenberger, Stefan Hillmich, Matthias Brandl, and Robert Wille. 2024. Shuttling for scalable trapped-ion quantum computers. IEEE Transactions on Computer-Aided Design of Integrated Circuits and Systems (2024).</a:t>
            </a:r>
            <a:endParaRPr lang="zh-CN" altLang="en-US" sz="1050"/>
          </a:p>
        </p:txBody>
      </p:sp>
    </p:spTree>
    <p:extLst>
      <p:ext uri="{BB962C8B-B14F-4D97-AF65-F5344CB8AC3E}">
        <p14:creationId xmlns:p14="http://schemas.microsoft.com/office/powerpoint/2010/main" val="1784929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29702D7-28F1-4A87-55BD-6DB9BA6BC1E1}"/>
              </a:ext>
            </a:extLst>
          </p:cNvPr>
          <p:cNvSpPr>
            <a:spLocks noGrp="1"/>
          </p:cNvSpPr>
          <p:nvPr>
            <p:ph type="title"/>
          </p:nvPr>
        </p:nvSpPr>
        <p:spPr/>
        <p:txBody>
          <a:bodyPr/>
          <a:lstStyle/>
          <a:p>
            <a:r>
              <a:rPr kumimoji="1" lang="zh-CN" altLang="en-US"/>
              <a:t>实验</a:t>
            </a:r>
          </a:p>
        </p:txBody>
      </p:sp>
      <p:sp>
        <p:nvSpPr>
          <p:cNvPr id="3" name="内容占位符 2">
            <a:extLst>
              <a:ext uri="{FF2B5EF4-FFF2-40B4-BE49-F238E27FC236}">
                <a16:creationId xmlns:a16="http://schemas.microsoft.com/office/drawing/2014/main" id="{56EB303A-77A6-1507-77FF-F309B7308A58}"/>
              </a:ext>
            </a:extLst>
          </p:cNvPr>
          <p:cNvSpPr>
            <a:spLocks noGrp="1"/>
          </p:cNvSpPr>
          <p:nvPr>
            <p:ph sz="quarter" idx="12"/>
          </p:nvPr>
        </p:nvSpPr>
        <p:spPr/>
        <p:txBody>
          <a:bodyPr>
            <a:normAutofit/>
          </a:bodyPr>
          <a:lstStyle/>
          <a:p>
            <a:r>
              <a:rPr kumimoji="1" lang="zh-CN" altLang="en-US"/>
              <a:t>架构比较</a:t>
            </a:r>
            <a:endParaRPr kumimoji="1" lang="en-US" altLang="zh-CN"/>
          </a:p>
          <a:p>
            <a:pPr lvl="1"/>
            <a:r>
              <a:rPr kumimoji="1" lang="zh-CN" altLang="en-US"/>
              <a:t>对于小规模</a:t>
            </a:r>
            <a:r>
              <a:rPr kumimoji="1" lang="en-US" altLang="zh-CN"/>
              <a:t>,</a:t>
            </a:r>
            <a:r>
              <a:rPr kumimoji="1" lang="zh-CN" altLang="en-US"/>
              <a:t>中规模</a:t>
            </a:r>
            <a:r>
              <a:rPr kumimoji="1" lang="en-US" altLang="zh-CN"/>
              <a:t>,</a:t>
            </a:r>
            <a:r>
              <a:rPr kumimoji="1" lang="zh-CN" altLang="en-US"/>
              <a:t>大规模应用，移动操作分别平均减少了</a:t>
            </a:r>
            <a:r>
              <a:rPr kumimoji="1" lang="en-US" altLang="zh-CN">
                <a:latin typeface="+mj-lt"/>
              </a:rPr>
              <a:t>41.74%,73.38%,59.82%</a:t>
            </a:r>
            <a:r>
              <a:rPr kumimoji="1" lang="zh-CN" altLang="en-US">
                <a:latin typeface="+mj-lt"/>
              </a:rPr>
              <a:t>，执行时间分别减少了</a:t>
            </a:r>
            <a:r>
              <a:rPr kumimoji="1" lang="en-US" altLang="zh-CN">
                <a:latin typeface="+mj-lt"/>
              </a:rPr>
              <a:t>58.9%,</a:t>
            </a:r>
            <a:r>
              <a:rPr kumimoji="1" lang="zh-CN" altLang="en-US">
                <a:latin typeface="+mj-lt"/>
              </a:rPr>
              <a:t> </a:t>
            </a:r>
            <a:r>
              <a:rPr kumimoji="1" lang="en-US" altLang="zh-CN">
                <a:latin typeface="+mj-lt"/>
              </a:rPr>
              <a:t>64.3%,</a:t>
            </a:r>
            <a:r>
              <a:rPr kumimoji="1" lang="zh-CN" altLang="en-US">
                <a:latin typeface="+mj-lt"/>
              </a:rPr>
              <a:t> </a:t>
            </a:r>
            <a:r>
              <a:rPr kumimoji="1" lang="en-US" altLang="zh-CN">
                <a:latin typeface="+mj-lt"/>
              </a:rPr>
              <a:t>60.3%</a:t>
            </a:r>
          </a:p>
          <a:p>
            <a:pPr lvl="1"/>
            <a:r>
              <a:rPr kumimoji="1" lang="zh-CN" altLang="en-US"/>
              <a:t>展示了</a:t>
            </a:r>
            <a:r>
              <a:rPr kumimoji="1" lang="en-US" altLang="zh-CN">
                <a:latin typeface="+mj-lt"/>
              </a:rPr>
              <a:t>MUSS-TI</a:t>
            </a:r>
            <a:r>
              <a:rPr kumimoji="1" lang="zh-CN" altLang="en-US">
                <a:latin typeface="+mj-lt"/>
              </a:rPr>
              <a:t>的可扩展性</a:t>
            </a:r>
          </a:p>
        </p:txBody>
      </p:sp>
      <p:pic>
        <p:nvPicPr>
          <p:cNvPr id="4" name="图片 3">
            <a:extLst>
              <a:ext uri="{FF2B5EF4-FFF2-40B4-BE49-F238E27FC236}">
                <a16:creationId xmlns:a16="http://schemas.microsoft.com/office/drawing/2014/main" id="{2447E348-5DFC-7078-162C-91B514E3E5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3069" y="3115733"/>
            <a:ext cx="6927733" cy="3569272"/>
          </a:xfrm>
          <a:prstGeom prst="rect">
            <a:avLst/>
          </a:prstGeom>
        </p:spPr>
      </p:pic>
    </p:spTree>
    <p:extLst>
      <p:ext uri="{BB962C8B-B14F-4D97-AF65-F5344CB8AC3E}">
        <p14:creationId xmlns:p14="http://schemas.microsoft.com/office/powerpoint/2010/main" val="5430584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DB09568-5500-0FED-598A-A8C64C19841B}"/>
              </a:ext>
            </a:extLst>
          </p:cNvPr>
          <p:cNvSpPr>
            <a:spLocks noGrp="1"/>
          </p:cNvSpPr>
          <p:nvPr>
            <p:ph type="title"/>
          </p:nvPr>
        </p:nvSpPr>
        <p:spPr/>
        <p:txBody>
          <a:bodyPr/>
          <a:lstStyle/>
          <a:p>
            <a:r>
              <a:rPr kumimoji="1" lang="zh-CN" altLang="en-US"/>
              <a:t>实验</a:t>
            </a:r>
          </a:p>
        </p:txBody>
      </p:sp>
      <p:sp>
        <p:nvSpPr>
          <p:cNvPr id="7" name="内容占位符 6">
            <a:extLst>
              <a:ext uri="{FF2B5EF4-FFF2-40B4-BE49-F238E27FC236}">
                <a16:creationId xmlns:a16="http://schemas.microsoft.com/office/drawing/2014/main" id="{0005614B-EE0D-D3D4-7D9C-61A563050602}"/>
              </a:ext>
            </a:extLst>
          </p:cNvPr>
          <p:cNvSpPr>
            <a:spLocks noGrp="1"/>
          </p:cNvSpPr>
          <p:nvPr>
            <p:ph sz="quarter" idx="12"/>
          </p:nvPr>
        </p:nvSpPr>
        <p:spPr/>
        <p:txBody>
          <a:bodyPr/>
          <a:lstStyle/>
          <a:p>
            <a:r>
              <a:rPr lang="zh-CN" altLang="en-US"/>
              <a:t>阱容量分析</a:t>
            </a:r>
            <a:endParaRPr lang="en-US" altLang="zh-CN"/>
          </a:p>
          <a:p>
            <a:pPr lvl="1"/>
            <a:r>
              <a:rPr lang="zh-CN" altLang="en-US"/>
              <a:t>所选的测试程序为</a:t>
            </a:r>
            <a:r>
              <a:rPr lang="en-US" altLang="zh-CN"/>
              <a:t>5</a:t>
            </a:r>
            <a:r>
              <a:rPr lang="zh-CN" altLang="en-US"/>
              <a:t>个中等规模的量子程序</a:t>
            </a:r>
            <a:endParaRPr lang="en-US" altLang="zh-CN"/>
          </a:p>
          <a:p>
            <a:pPr lvl="1"/>
            <a:r>
              <a:rPr lang="zh-CN" altLang="en-US"/>
              <a:t>可以看到都存在保真度峰值</a:t>
            </a:r>
            <a:endParaRPr lang="en-US" altLang="zh-CN"/>
          </a:p>
          <a:p>
            <a:pPr lvl="2"/>
            <a:r>
              <a:rPr lang="zh-CN" altLang="en-US"/>
              <a:t>小的阱容量增加移动的开销</a:t>
            </a:r>
            <a:endParaRPr lang="en-US" altLang="zh-CN"/>
          </a:p>
          <a:p>
            <a:pPr lvl="2"/>
            <a:r>
              <a:rPr lang="zh-CN" altLang="en-US"/>
              <a:t>大的阱容量降低了双量子门的保真度</a:t>
            </a:r>
            <a:endParaRPr lang="en-US" altLang="zh-CN"/>
          </a:p>
          <a:p>
            <a:pPr marL="450850" lvl="1" indent="0">
              <a:buNone/>
            </a:pPr>
            <a:endParaRPr lang="zh-CN" altLang="en-US">
              <a:latin typeface="+mj-lt"/>
            </a:endParaRPr>
          </a:p>
        </p:txBody>
      </p:sp>
      <p:pic>
        <p:nvPicPr>
          <p:cNvPr id="8" name="内容占位符 4" descr="图表, 折线图&#10;&#10;AI 生成的内容可能不正确。">
            <a:extLst>
              <a:ext uri="{FF2B5EF4-FFF2-40B4-BE49-F238E27FC236}">
                <a16:creationId xmlns:a16="http://schemas.microsoft.com/office/drawing/2014/main" id="{5253A83E-5805-63F5-7E0C-B246C46B41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3296" y="4243879"/>
            <a:ext cx="11183938" cy="21756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pic>
    </p:spTree>
    <p:extLst>
      <p:ext uri="{BB962C8B-B14F-4D97-AF65-F5344CB8AC3E}">
        <p14:creationId xmlns:p14="http://schemas.microsoft.com/office/powerpoint/2010/main" val="1198698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8EF6CB-24FA-8203-1738-9F363BB70AEE}"/>
              </a:ext>
            </a:extLst>
          </p:cNvPr>
          <p:cNvSpPr>
            <a:spLocks noGrp="1"/>
          </p:cNvSpPr>
          <p:nvPr>
            <p:ph type="title"/>
          </p:nvPr>
        </p:nvSpPr>
        <p:spPr/>
        <p:txBody>
          <a:bodyPr/>
          <a:lstStyle/>
          <a:p>
            <a:r>
              <a:rPr kumimoji="1" lang="zh-CN" altLang="en-US"/>
              <a:t>实验</a:t>
            </a:r>
          </a:p>
        </p:txBody>
      </p:sp>
      <p:sp>
        <p:nvSpPr>
          <p:cNvPr id="7" name="内容占位符 6">
            <a:extLst>
              <a:ext uri="{FF2B5EF4-FFF2-40B4-BE49-F238E27FC236}">
                <a16:creationId xmlns:a16="http://schemas.microsoft.com/office/drawing/2014/main" id="{AA9E30BD-13C3-74F7-3839-4323CBF76DDE}"/>
              </a:ext>
            </a:extLst>
          </p:cNvPr>
          <p:cNvSpPr>
            <a:spLocks noGrp="1"/>
          </p:cNvSpPr>
          <p:nvPr>
            <p:ph sz="quarter" idx="12"/>
          </p:nvPr>
        </p:nvSpPr>
        <p:spPr/>
        <p:txBody>
          <a:bodyPr/>
          <a:lstStyle/>
          <a:p>
            <a:r>
              <a:rPr lang="zh-CN" altLang="en-US"/>
              <a:t>向前看分析</a:t>
            </a:r>
            <a:endParaRPr lang="en-US" altLang="zh-CN"/>
          </a:p>
          <a:p>
            <a:pPr lvl="1"/>
            <a:r>
              <a:rPr lang="zh-CN" altLang="en-US"/>
              <a:t>具有更多通讯量的应用能够从更大的</a:t>
            </a:r>
            <a:r>
              <a:rPr lang="en-US" altLang="zh-CN"/>
              <a:t>k</a:t>
            </a:r>
            <a:r>
              <a:rPr lang="zh-CN" altLang="en-US"/>
              <a:t>值获益</a:t>
            </a:r>
            <a:endParaRPr lang="en-US" altLang="zh-CN"/>
          </a:p>
          <a:p>
            <a:pPr lvl="1"/>
            <a:r>
              <a:rPr lang="zh-CN" altLang="en-US"/>
              <a:t>最近邻策略的</a:t>
            </a:r>
            <a:r>
              <a:rPr lang="en-US" altLang="zh-CN">
                <a:latin typeface="+mj-lt"/>
              </a:rPr>
              <a:t>QAOA</a:t>
            </a:r>
            <a:r>
              <a:rPr lang="zh-CN" altLang="en-US"/>
              <a:t>不受影响</a:t>
            </a:r>
            <a:endParaRPr lang="en-US" altLang="zh-CN"/>
          </a:p>
          <a:p>
            <a:pPr lvl="1"/>
            <a:endParaRPr lang="zh-CN" altLang="en-US"/>
          </a:p>
        </p:txBody>
      </p:sp>
      <p:pic>
        <p:nvPicPr>
          <p:cNvPr id="8" name="内容占位符 4">
            <a:extLst>
              <a:ext uri="{FF2B5EF4-FFF2-40B4-BE49-F238E27FC236}">
                <a16:creationId xmlns:a16="http://schemas.microsoft.com/office/drawing/2014/main" id="{0DEDDC10-1359-0B78-C4D2-62986E7295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801" y="2781697"/>
            <a:ext cx="11509499" cy="20676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pic>
    </p:spTree>
    <p:extLst>
      <p:ext uri="{BB962C8B-B14F-4D97-AF65-F5344CB8AC3E}">
        <p14:creationId xmlns:p14="http://schemas.microsoft.com/office/powerpoint/2010/main" val="17367167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5DEBD71-007B-33EB-5AC5-E4ABB22AF708}"/>
              </a:ext>
            </a:extLst>
          </p:cNvPr>
          <p:cNvSpPr>
            <a:spLocks noGrp="1"/>
          </p:cNvSpPr>
          <p:nvPr>
            <p:ph type="title"/>
          </p:nvPr>
        </p:nvSpPr>
        <p:spPr/>
        <p:txBody>
          <a:bodyPr/>
          <a:lstStyle/>
          <a:p>
            <a:r>
              <a:rPr kumimoji="1" lang="zh-CN" altLang="en-US"/>
              <a:t>实验</a:t>
            </a:r>
          </a:p>
        </p:txBody>
      </p:sp>
      <p:sp>
        <p:nvSpPr>
          <p:cNvPr id="7" name="内容占位符 6">
            <a:extLst>
              <a:ext uri="{FF2B5EF4-FFF2-40B4-BE49-F238E27FC236}">
                <a16:creationId xmlns:a16="http://schemas.microsoft.com/office/drawing/2014/main" id="{1BA4E8B4-9985-7E3C-9204-EEF68AE038E1}"/>
              </a:ext>
            </a:extLst>
          </p:cNvPr>
          <p:cNvSpPr>
            <a:spLocks noGrp="1"/>
          </p:cNvSpPr>
          <p:nvPr>
            <p:ph sz="quarter" idx="12"/>
          </p:nvPr>
        </p:nvSpPr>
        <p:spPr/>
        <p:txBody>
          <a:bodyPr/>
          <a:lstStyle/>
          <a:p>
            <a:r>
              <a:rPr lang="zh-CN" altLang="en-US"/>
              <a:t>扩展性分析</a:t>
            </a:r>
            <a:endParaRPr lang="en-US" altLang="zh-CN"/>
          </a:p>
          <a:p>
            <a:r>
              <a:rPr lang="zh-CN" altLang="en-US"/>
              <a:t>编译时间和保真度权衡</a:t>
            </a:r>
          </a:p>
        </p:txBody>
      </p:sp>
      <p:pic>
        <p:nvPicPr>
          <p:cNvPr id="8" name="内容占位符 4" descr="图表, 直方图&#10;&#10;AI 生成的内容可能不正确。">
            <a:extLst>
              <a:ext uri="{FF2B5EF4-FFF2-40B4-BE49-F238E27FC236}">
                <a16:creationId xmlns:a16="http://schemas.microsoft.com/office/drawing/2014/main" id="{7FC75207-E8D2-01CE-124B-564B823F51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4434" y="2417199"/>
            <a:ext cx="4940300" cy="4191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pic>
      <p:pic>
        <p:nvPicPr>
          <p:cNvPr id="10" name="图片 9" descr="图表&#10;&#10;AI 生成的内容可能不正确。">
            <a:extLst>
              <a:ext uri="{FF2B5EF4-FFF2-40B4-BE49-F238E27FC236}">
                <a16:creationId xmlns:a16="http://schemas.microsoft.com/office/drawing/2014/main" id="{FD562203-862A-2BF4-BB15-C20A52EA85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9352" y="2723813"/>
            <a:ext cx="6032500" cy="3695700"/>
          </a:xfrm>
          <a:prstGeom prst="rect">
            <a:avLst/>
          </a:prstGeom>
        </p:spPr>
      </p:pic>
    </p:spTree>
    <p:extLst>
      <p:ext uri="{BB962C8B-B14F-4D97-AF65-F5344CB8AC3E}">
        <p14:creationId xmlns:p14="http://schemas.microsoft.com/office/powerpoint/2010/main" val="3316771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37381E4-7D0C-CECB-0E0C-18AD654D4D94}"/>
              </a:ext>
            </a:extLst>
          </p:cNvPr>
          <p:cNvSpPr>
            <a:spLocks noGrp="1"/>
          </p:cNvSpPr>
          <p:nvPr>
            <p:ph type="title"/>
          </p:nvPr>
        </p:nvSpPr>
        <p:spPr/>
        <p:txBody>
          <a:bodyPr/>
          <a:lstStyle/>
          <a:p>
            <a:r>
              <a:rPr kumimoji="1" lang="zh-CN" altLang="en-US"/>
              <a:t>总结</a:t>
            </a:r>
          </a:p>
        </p:txBody>
      </p:sp>
      <p:sp>
        <p:nvSpPr>
          <p:cNvPr id="3" name="内容占位符 2">
            <a:extLst>
              <a:ext uri="{FF2B5EF4-FFF2-40B4-BE49-F238E27FC236}">
                <a16:creationId xmlns:a16="http://schemas.microsoft.com/office/drawing/2014/main" id="{64A17B27-FF6E-2F7A-66ED-0D8A1D570D36}"/>
              </a:ext>
            </a:extLst>
          </p:cNvPr>
          <p:cNvSpPr>
            <a:spLocks noGrp="1"/>
          </p:cNvSpPr>
          <p:nvPr>
            <p:ph sz="quarter" idx="12"/>
          </p:nvPr>
        </p:nvSpPr>
        <p:spPr/>
        <p:txBody>
          <a:bodyPr/>
          <a:lstStyle/>
          <a:p>
            <a:pPr lvl="1"/>
            <a:r>
              <a:rPr kumimoji="1" lang="zh-CN" altLang="en-US"/>
              <a:t>文章的编译策略是基于多级调度的思路，设计上比较简单，但是实验分析比较充实</a:t>
            </a:r>
            <a:endParaRPr kumimoji="1" lang="en-US" altLang="zh-CN"/>
          </a:p>
          <a:p>
            <a:pPr lvl="1"/>
            <a:r>
              <a:rPr kumimoji="1" lang="zh-CN" altLang="en-US"/>
              <a:t>文章采用的物理模型介绍的比较少，有点像是理论模型，并且没有在真机上进行实验</a:t>
            </a:r>
          </a:p>
        </p:txBody>
      </p:sp>
    </p:spTree>
    <p:extLst>
      <p:ext uri="{BB962C8B-B14F-4D97-AF65-F5344CB8AC3E}">
        <p14:creationId xmlns:p14="http://schemas.microsoft.com/office/powerpoint/2010/main" val="6574997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3BD74F15-2A7D-0043-FA36-C34F3C6FADC0}"/>
              </a:ext>
            </a:extLst>
          </p:cNvPr>
          <p:cNvSpPr>
            <a:spLocks noGrp="1"/>
          </p:cNvSpPr>
          <p:nvPr>
            <p:ph type="title"/>
          </p:nvPr>
        </p:nvSpPr>
        <p:spPr>
          <a:xfrm>
            <a:off x="5446022" y="2969625"/>
            <a:ext cx="6583595" cy="918749"/>
          </a:xfrm>
        </p:spPr>
        <p:txBody>
          <a:bodyPr/>
          <a:lstStyle/>
          <a:p>
            <a:r>
              <a:rPr lang="en-US" altLang="zh-CN"/>
              <a:t>Q</a:t>
            </a:r>
            <a:r>
              <a:rPr lang="zh-CN" altLang="en-US"/>
              <a:t> </a:t>
            </a:r>
            <a:r>
              <a:rPr lang="en-US" altLang="zh-CN"/>
              <a:t>&amp;</a:t>
            </a:r>
            <a:r>
              <a:rPr lang="zh-CN" altLang="en-US"/>
              <a:t> </a:t>
            </a:r>
            <a:r>
              <a:rPr lang="en-US" altLang="zh-CN">
                <a:solidFill>
                  <a:srgbClr val="5B9BD6"/>
                </a:solidFill>
              </a:rPr>
              <a:t>A</a:t>
            </a:r>
            <a:endParaRPr lang="zh-CN" altLang="en-US">
              <a:solidFill>
                <a:srgbClr val="5B9BD6"/>
              </a:solidFill>
            </a:endParaRPr>
          </a:p>
        </p:txBody>
      </p:sp>
    </p:spTree>
    <p:extLst>
      <p:ext uri="{BB962C8B-B14F-4D97-AF65-F5344CB8AC3E}">
        <p14:creationId xmlns:p14="http://schemas.microsoft.com/office/powerpoint/2010/main" val="467884211"/>
      </p:ext>
    </p:extLst>
  </p:cSld>
  <p:clrMapOvr>
    <a:masterClrMapping/>
  </p:clrMapOvr>
</p:sld>
</file>

<file path=ppt/theme/theme1.xml><?xml version="1.0" encoding="utf-8"?>
<a:theme xmlns:a="http://schemas.openxmlformats.org/drawingml/2006/main" name="1_ustc-1">
  <a:themeElements>
    <a:clrScheme name="Office 主题​​">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主题​​">
      <a:majorFont>
        <a:latin typeface="Helvetica"/>
        <a:ea typeface="Helvetica"/>
        <a:cs typeface="Helvetica"/>
      </a:majorFont>
      <a:minorFont>
        <a:latin typeface="等线"/>
        <a:ea typeface="等线"/>
        <a:cs typeface="等线"/>
      </a:minorFont>
    </a:fontScheme>
    <a:fmtScheme name="Office 主题​​">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ustc-1" id="{13E5BAFF-FBD7-9240-BEC7-37BDB4335F97}" vid="{91FF955A-3BD9-6E45-BCC5-3FBB1428409C}"/>
    </a:ext>
  </a:extLst>
</a:theme>
</file>

<file path=ppt/theme/theme2.xml><?xml version="1.0" encoding="utf-8"?>
<a:theme xmlns:a="http://schemas.openxmlformats.org/drawingml/2006/main" name="Office 主题​​">
  <a:themeElements>
    <a:clrScheme name="Office 主题​​">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主题​​">
      <a:majorFont>
        <a:latin typeface="等线"/>
        <a:ea typeface="等线"/>
        <a:cs typeface="等线"/>
      </a:majorFont>
      <a:minorFont>
        <a:latin typeface="Helvetica"/>
        <a:ea typeface="Helvetica"/>
        <a:cs typeface="Helvetica"/>
      </a:minorFont>
    </a:fontScheme>
    <a:fmtScheme name="Office 主题​​">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ustc-1</Template>
  <TotalTime>283936</TotalTime>
  <Words>1739</Words>
  <Application>Microsoft Macintosh PowerPoint</Application>
  <PresentationFormat>宽屏</PresentationFormat>
  <Paragraphs>128</Paragraphs>
  <Slides>18</Slides>
  <Notes>2</Notes>
  <HiddenSlides>1</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18</vt:i4>
      </vt:variant>
    </vt:vector>
  </HeadingPairs>
  <TitlesOfParts>
    <vt:vector size="30" baseType="lpstr">
      <vt:lpstr>等线</vt:lpstr>
      <vt:lpstr>等线 Light</vt:lpstr>
      <vt:lpstr>SimHei</vt:lpstr>
      <vt:lpstr>Microsoft YaHei</vt:lpstr>
      <vt:lpstr>Microsoft YaHei</vt:lpstr>
      <vt:lpstr>Heiti SC Medium</vt:lpstr>
      <vt:lpstr>Kaiti SC Black</vt:lpstr>
      <vt:lpstr>Calibri</vt:lpstr>
      <vt:lpstr>Cambria Math</vt:lpstr>
      <vt:lpstr>Helvetica</vt:lpstr>
      <vt:lpstr>Wingdings</vt:lpstr>
      <vt:lpstr>1_ustc-1</vt:lpstr>
      <vt:lpstr>MUSS-TI: Multi-level Shuttle Scheduling for Large-Scale Entanglement Module Linked Trapped-Ion</vt:lpstr>
      <vt:lpstr>背景</vt:lpstr>
      <vt:lpstr>背景</vt:lpstr>
      <vt:lpstr>动机</vt:lpstr>
      <vt:lpstr>MUSS-TI流水线</vt:lpstr>
      <vt:lpstr>MUSS-TI流水线</vt:lpstr>
      <vt:lpstr>MUSS-TI流水线</vt:lpstr>
      <vt:lpstr>MUSS-TI流水线</vt:lpstr>
      <vt:lpstr>MUSS-TI流水线</vt:lpstr>
      <vt:lpstr>实验</vt:lpstr>
      <vt:lpstr>实验</vt:lpstr>
      <vt:lpstr>实验</vt:lpstr>
      <vt:lpstr>实验</vt:lpstr>
      <vt:lpstr>实验</vt:lpstr>
      <vt:lpstr>实验</vt:lpstr>
      <vt:lpstr>实验</vt:lpstr>
      <vt:lpstr>总结</vt:lpstr>
      <vt:lpstr>Q &amp; 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陈铭瑜</cp:lastModifiedBy>
  <cp:revision>1153</cp:revision>
  <cp:lastPrinted>2024-02-19T06:54:57Z</cp:lastPrinted>
  <dcterms:modified xsi:type="dcterms:W3CDTF">2025-11-30T19:47:48Z</dcterms:modified>
</cp:coreProperties>
</file>