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  <p:sldMasterId id="2147483673" r:id="rId2"/>
  </p:sldMasterIdLst>
  <p:notesMasterIdLst>
    <p:notesMasterId r:id="rId14"/>
  </p:notesMasterIdLst>
  <p:sldIdLst>
    <p:sldId id="256" r:id="rId3"/>
    <p:sldId id="258" r:id="rId4"/>
    <p:sldId id="259" r:id="rId5"/>
    <p:sldId id="264" r:id="rId6"/>
    <p:sldId id="263" r:id="rId7"/>
    <p:sldId id="260" r:id="rId8"/>
    <p:sldId id="261" r:id="rId9"/>
    <p:sldId id="265" r:id="rId10"/>
    <p:sldId id="262" r:id="rId11"/>
    <p:sldId id="266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AFF"/>
    <a:srgbClr val="2F528F"/>
    <a:srgbClr val="266AB0"/>
    <a:srgbClr val="00B050"/>
    <a:srgbClr val="FFFFFF"/>
    <a:srgbClr val="C5E0B3"/>
    <a:srgbClr val="A5B1CF"/>
    <a:srgbClr val="21C153"/>
    <a:srgbClr val="247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6197" autoAdjust="0"/>
  </p:normalViewPr>
  <p:slideViewPr>
    <p:cSldViewPr snapToGrid="0">
      <p:cViewPr varScale="1">
        <p:scale>
          <a:sx n="102" d="100"/>
          <a:sy n="102" d="100"/>
        </p:scale>
        <p:origin x="79" y="1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11F3E-B30C-42F4-A182-916C2273D750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ECE30-DA3C-4C43-B4FA-1B84E43DAA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60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1726880"/>
            <a:ext cx="8585847" cy="1783082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46EC9B-BF03-44DF-A8BA-DEC10CF46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6752" y="3705101"/>
            <a:ext cx="8585847" cy="1552698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CF9BB-E938-4B89-BFD0-F1F7E7F0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69515-F994-4062-90A1-C5AFF888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6AF07-1610-4396-B004-C0D31EE8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44" y="475774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1701661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10031385" y="481011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354455" y="1612580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83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 txBox="1">
            <a:spLocks/>
          </p:cNvSpPr>
          <p:nvPr userDrawn="1"/>
        </p:nvSpPr>
        <p:spPr>
          <a:xfrm>
            <a:off x="-1556395" y="0"/>
            <a:ext cx="8585847" cy="204786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1D9A5DF5-4A92-4DC2-BF60-CF7F5CFD3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3" y="4057650"/>
            <a:ext cx="4399359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>
            <a:extLst>
              <a:ext uri="{FF2B5EF4-FFF2-40B4-BE49-F238E27FC236}">
                <a16:creationId xmlns:a16="http://schemas.microsoft.com/office/drawing/2014/main" id="{3093C588-C891-47DE-AB8C-7210B8F033B9}"/>
              </a:ext>
            </a:extLst>
          </p:cNvPr>
          <p:cNvSpPr/>
          <p:nvPr userDrawn="1"/>
        </p:nvSpPr>
        <p:spPr>
          <a:xfrm>
            <a:off x="1468754" y="2419350"/>
            <a:ext cx="8918627" cy="20764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699205C8-0229-4279-B618-AEECC6033E62}"/>
              </a:ext>
            </a:extLst>
          </p:cNvPr>
          <p:cNvGrpSpPr/>
          <p:nvPr userDrawn="1"/>
        </p:nvGrpSpPr>
        <p:grpSpPr>
          <a:xfrm>
            <a:off x="9993285" y="4295769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7642A93B-C446-461D-84B8-32CA9F4BDCDB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B95D439B-E84C-4CE8-B66B-54587B9CC8A0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5071832E-9782-4517-ABCE-52744968689D}"/>
              </a:ext>
            </a:extLst>
          </p:cNvPr>
          <p:cNvGrpSpPr/>
          <p:nvPr userDrawn="1"/>
        </p:nvGrpSpPr>
        <p:grpSpPr>
          <a:xfrm>
            <a:off x="1411604" y="2184201"/>
            <a:ext cx="470297" cy="470297"/>
            <a:chOff x="1308100" y="1397035"/>
            <a:chExt cx="627063" cy="627062"/>
          </a:xfrm>
        </p:grpSpPr>
        <p:sp>
          <p:nvSpPr>
            <p:cNvPr id="14" name="矩形 24">
              <a:extLst>
                <a:ext uri="{FF2B5EF4-FFF2-40B4-BE49-F238E27FC236}">
                  <a16:creationId xmlns:a16="http://schemas.microsoft.com/office/drawing/2014/main" id="{20CCC993-F73A-4608-BA4F-ECC09B6A8879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5" name="矩形 25">
              <a:extLst>
                <a:ext uri="{FF2B5EF4-FFF2-40B4-BE49-F238E27FC236}">
                  <a16:creationId xmlns:a16="http://schemas.microsoft.com/office/drawing/2014/main" id="{05E4C06D-7FAD-47AC-97E6-1CF70EAFAD79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sp>
        <p:nvSpPr>
          <p:cNvPr id="24" name="标题 1">
            <a:extLst>
              <a:ext uri="{FF2B5EF4-FFF2-40B4-BE49-F238E27FC236}">
                <a16:creationId xmlns:a16="http://schemas.microsoft.com/office/drawing/2014/main" id="{CE07242D-8BF4-491D-9337-DAF55FE06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753" y="2546030"/>
            <a:ext cx="8585847" cy="1783082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063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90005" y="902526"/>
            <a:ext cx="11792198" cy="5379522"/>
          </a:xfrm>
        </p:spPr>
        <p:txBody>
          <a:bodyPr/>
          <a:lstStyle>
            <a:lvl1pPr>
              <a:lnSpc>
                <a:spcPct val="114000"/>
              </a:lnSpc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14000"/>
              </a:lnSpc>
              <a:defRPr/>
            </a:lvl3pPr>
            <a:lvl4pPr>
              <a:lnSpc>
                <a:spcPct val="114000"/>
              </a:lnSpc>
              <a:defRPr/>
            </a:lvl4pPr>
            <a:lvl5pPr>
              <a:lnSpc>
                <a:spcPct val="114000"/>
              </a:lnSpc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9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21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76000" y="6274026"/>
            <a:ext cx="695820" cy="365125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>
              <a:defRPr/>
            </a:pPr>
            <a:fld id="{86CFBB55-5383-4680-AC02-FAC14F853CF3}" type="slidenum">
              <a: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685800">
                <a:defRPr/>
              </a:pPr>
              <a:t>‹#›</a:t>
            </a:fld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78774"/>
            <a:ext cx="11720945" cy="5379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12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1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BA96EA-D46C-425F-9023-F6E11ED2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418F6-77DE-4C93-8786-64C7EB578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7A26F3-B790-4F42-83B8-93E6880F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111069-3F63-4FFF-9BC8-D9FB68F1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F051AD-0767-4DE2-AC0C-E71E58D3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15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E354F7-F0ED-42AE-82D8-126AC5F2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82" y="1536333"/>
            <a:ext cx="7965831" cy="1892667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BC71A19F-F7A3-42EA-A331-F2E4908A384F}"/>
              </a:ext>
            </a:extLst>
          </p:cNvPr>
          <p:cNvSpPr/>
          <p:nvPr userDrawn="1"/>
        </p:nvSpPr>
        <p:spPr>
          <a:xfrm>
            <a:off x="1636686" y="1484784"/>
            <a:ext cx="8918627" cy="365089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FC6CC002-1B6C-4F2D-94C7-2E8ACA288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75" y="3518817"/>
            <a:ext cx="8585847" cy="15526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197089F-3598-4951-B6D4-54D9A671E5B2}"/>
              </a:ext>
            </a:extLst>
          </p:cNvPr>
          <p:cNvGrpSpPr/>
          <p:nvPr userDrawn="1"/>
        </p:nvGrpSpPr>
        <p:grpSpPr>
          <a:xfrm>
            <a:off x="1506855" y="1331226"/>
            <a:ext cx="470297" cy="470297"/>
            <a:chOff x="1308100" y="1397035"/>
            <a:chExt cx="627063" cy="627062"/>
          </a:xfrm>
        </p:grpSpPr>
        <p:sp>
          <p:nvSpPr>
            <p:cNvPr id="8" name="矩形 24">
              <a:extLst>
                <a:ext uri="{FF2B5EF4-FFF2-40B4-BE49-F238E27FC236}">
                  <a16:creationId xmlns:a16="http://schemas.microsoft.com/office/drawing/2014/main" id="{7EAABA7A-4F6F-438D-9185-86E90C63417E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9" name="矩形 25">
              <a:extLst>
                <a:ext uri="{FF2B5EF4-FFF2-40B4-BE49-F238E27FC236}">
                  <a16:creationId xmlns:a16="http://schemas.microsoft.com/office/drawing/2014/main" id="{33DD09B7-9822-4566-8A6F-FE8A7FE7079A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Group 1">
            <a:extLst>
              <a:ext uri="{FF2B5EF4-FFF2-40B4-BE49-F238E27FC236}">
                <a16:creationId xmlns:a16="http://schemas.microsoft.com/office/drawing/2014/main" id="{E368B615-5657-440B-8D0D-569A4DA40CAA}"/>
              </a:ext>
            </a:extLst>
          </p:cNvPr>
          <p:cNvGrpSpPr/>
          <p:nvPr userDrawn="1"/>
        </p:nvGrpSpPr>
        <p:grpSpPr>
          <a:xfrm>
            <a:off x="10220906" y="4807196"/>
            <a:ext cx="558403" cy="528638"/>
            <a:chOff x="10637838" y="3171860"/>
            <a:chExt cx="744537" cy="704850"/>
          </a:xfrm>
        </p:grpSpPr>
        <p:sp>
          <p:nvSpPr>
            <p:cNvPr id="11" name="矩形 21">
              <a:extLst>
                <a:ext uri="{FF2B5EF4-FFF2-40B4-BE49-F238E27FC236}">
                  <a16:creationId xmlns:a16="http://schemas.microsoft.com/office/drawing/2014/main" id="{3328BEBE-9CD5-4A86-8914-3E9049EFB455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2" name="矩形 22">
              <a:extLst>
                <a:ext uri="{FF2B5EF4-FFF2-40B4-BE49-F238E27FC236}">
                  <a16:creationId xmlns:a16="http://schemas.microsoft.com/office/drawing/2014/main" id="{F9774E07-744E-411E-9128-3DDE00D3E5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B66F6E-3F5E-4D6E-AAEE-FAA482896727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6B801437-7D3B-43D3-882E-DFA97626D4E2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7CAEB83-20FB-427B-9E60-CC51F816B235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24C93EC3-1E98-4286-A723-6E340DC8745F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52B555B4-4495-49D5-9D51-D9D40D38EDFB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607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普通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A3D5BA1-327D-4FFB-8604-622C04783FB7}"/>
              </a:ext>
            </a:extLst>
          </p:cNvPr>
          <p:cNvCxnSpPr>
            <a:cxnSpLocks/>
          </p:cNvCxnSpPr>
          <p:nvPr userDrawn="1"/>
        </p:nvCxnSpPr>
        <p:spPr>
          <a:xfrm>
            <a:off x="0" y="785813"/>
            <a:ext cx="10175631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0A90AC45-33B8-467E-8109-A6BDBB3864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35527" y="919698"/>
            <a:ext cx="11721523" cy="529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5600" indent="-355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q"/>
              <a:defRPr sz="2800" b="1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defRPr>
            </a:lvl1pPr>
            <a:lvl2pPr marL="685800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8583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v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5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2" name="标题 21">
            <a:extLst>
              <a:ext uri="{FF2B5EF4-FFF2-40B4-BE49-F238E27FC236}">
                <a16:creationId xmlns:a16="http://schemas.microsoft.com/office/drawing/2014/main" id="{F17CA559-8F3D-43C4-844D-C9BA2F65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"/>
            <a:ext cx="9340850" cy="709424"/>
          </a:xfrm>
          <a:prstGeom prst="rect">
            <a:avLst/>
          </a:prstGeom>
        </p:spPr>
        <p:txBody>
          <a:bodyPr anchor="ctr"/>
          <a:lstStyle>
            <a:lvl1pPr algn="l">
              <a:defRPr lang="zh-CN" altLang="en-US" sz="4000" b="1" kern="1200" dirty="0" smtClean="0">
                <a:solidFill>
                  <a:srgbClr val="4B64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51928"/>
            <a:ext cx="455007" cy="4550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8381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E95540-518A-436D-96A9-E8E5B99E656B}"/>
              </a:ext>
            </a:extLst>
          </p:cNvPr>
          <p:cNvSpPr txBox="1"/>
          <p:nvPr userDrawn="1"/>
        </p:nvSpPr>
        <p:spPr>
          <a:xfrm>
            <a:off x="2113078" y="651792"/>
            <a:ext cx="796583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5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学士学位论文答辩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D890E7FE-640E-4C4B-AEED-461CE6C6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079" y="3467667"/>
            <a:ext cx="7965831" cy="1534958"/>
          </a:xfrm>
          <a:prstGeom prst="rect">
            <a:avLst/>
          </a:prstGeom>
        </p:spPr>
        <p:txBody>
          <a:bodyPr anchor="ctr"/>
          <a:lstStyle>
            <a:lvl1pPr algn="ctr">
              <a:defRPr lang="zh-CN" altLang="en-US" sz="4000" b="1" kern="1200" dirty="0" smtClean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id="{ED687791-76AA-47CB-B229-403F2F592611}"/>
              </a:ext>
            </a:extLst>
          </p:cNvPr>
          <p:cNvSpPr/>
          <p:nvPr userDrawn="1"/>
        </p:nvSpPr>
        <p:spPr>
          <a:xfrm>
            <a:off x="1636686" y="723900"/>
            <a:ext cx="8918627" cy="5086350"/>
          </a:xfrm>
          <a:prstGeom prst="rect">
            <a:avLst/>
          </a:prstGeom>
          <a:noFill/>
          <a:ln w="25400">
            <a:solidFill>
              <a:srgbClr val="4B6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0" noProof="1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DA3962CF-197B-43C5-A281-4A78FDC2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069" y="5127259"/>
            <a:ext cx="8585847" cy="6011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4B649F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5034403-6685-4B58-ACE4-C380E28D34DC}"/>
              </a:ext>
            </a:extLst>
          </p:cNvPr>
          <p:cNvGrpSpPr/>
          <p:nvPr userDrawn="1"/>
        </p:nvGrpSpPr>
        <p:grpSpPr>
          <a:xfrm>
            <a:off x="1493414" y="565150"/>
            <a:ext cx="470297" cy="470297"/>
            <a:chOff x="1308100" y="1397035"/>
            <a:chExt cx="627063" cy="627062"/>
          </a:xfrm>
        </p:grpSpPr>
        <p:sp>
          <p:nvSpPr>
            <p:cNvPr id="9" name="矩形 24">
              <a:extLst>
                <a:ext uri="{FF2B5EF4-FFF2-40B4-BE49-F238E27FC236}">
                  <a16:creationId xmlns:a16="http://schemas.microsoft.com/office/drawing/2014/main" id="{1194DD5D-D017-4C63-9A90-32B25C275B57}"/>
                </a:ext>
              </a:extLst>
            </p:cNvPr>
            <p:cNvSpPr/>
            <p:nvPr/>
          </p:nvSpPr>
          <p:spPr>
            <a:xfrm>
              <a:off x="1308100" y="1397035"/>
              <a:ext cx="474663" cy="474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0" name="矩形 25">
              <a:extLst>
                <a:ext uri="{FF2B5EF4-FFF2-40B4-BE49-F238E27FC236}">
                  <a16:creationId xmlns:a16="http://schemas.microsoft.com/office/drawing/2014/main" id="{EF70099E-DB65-418D-9F7D-50A7CCBED790}"/>
                </a:ext>
              </a:extLst>
            </p:cNvPr>
            <p:cNvSpPr/>
            <p:nvPr/>
          </p:nvSpPr>
          <p:spPr>
            <a:xfrm>
              <a:off x="1460500" y="1549435"/>
              <a:ext cx="474663" cy="474662"/>
            </a:xfrm>
            <a:prstGeom prst="rect">
              <a:avLst/>
            </a:prstGeom>
            <a:solidFill>
              <a:srgbClr val="4B649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Group 1">
            <a:extLst>
              <a:ext uri="{FF2B5EF4-FFF2-40B4-BE49-F238E27FC236}">
                <a16:creationId xmlns:a16="http://schemas.microsoft.com/office/drawing/2014/main" id="{6916F8CC-E994-4B67-9C33-5BC4E68DD1F7}"/>
              </a:ext>
            </a:extLst>
          </p:cNvPr>
          <p:cNvGrpSpPr/>
          <p:nvPr userDrawn="1"/>
        </p:nvGrpSpPr>
        <p:grpSpPr>
          <a:xfrm>
            <a:off x="10276111" y="5526361"/>
            <a:ext cx="558403" cy="528638"/>
            <a:chOff x="10637838" y="3171860"/>
            <a:chExt cx="744537" cy="704850"/>
          </a:xfrm>
        </p:grpSpPr>
        <p:sp>
          <p:nvSpPr>
            <p:cNvPr id="12" name="矩形 21">
              <a:extLst>
                <a:ext uri="{FF2B5EF4-FFF2-40B4-BE49-F238E27FC236}">
                  <a16:creationId xmlns:a16="http://schemas.microsoft.com/office/drawing/2014/main" id="{D23328E7-BFF2-425E-8135-D37933F8D22A}"/>
                </a:ext>
              </a:extLst>
            </p:cNvPr>
            <p:cNvSpPr/>
            <p:nvPr/>
          </p:nvSpPr>
          <p:spPr>
            <a:xfrm>
              <a:off x="10906125" y="3400460"/>
              <a:ext cx="476250" cy="4762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  <p:sp>
          <p:nvSpPr>
            <p:cNvPr id="13" name="矩形 22">
              <a:extLst>
                <a:ext uri="{FF2B5EF4-FFF2-40B4-BE49-F238E27FC236}">
                  <a16:creationId xmlns:a16="http://schemas.microsoft.com/office/drawing/2014/main" id="{123FCACE-815B-4AA6-8CC1-58F35DA38D09}"/>
                </a:ext>
              </a:extLst>
            </p:cNvPr>
            <p:cNvSpPr/>
            <p:nvPr/>
          </p:nvSpPr>
          <p:spPr>
            <a:xfrm>
              <a:off x="10637838" y="3171860"/>
              <a:ext cx="474662" cy="47466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b="0" noProof="1">
                <a:solidFill>
                  <a:prstClr val="white"/>
                </a:solidFill>
                <a:latin typeface="等线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02AD55-5847-4CCB-A65A-9BC88ED1E6B1}"/>
              </a:ext>
            </a:extLst>
          </p:cNvPr>
          <p:cNvGrpSpPr/>
          <p:nvPr userDrawn="1"/>
        </p:nvGrpSpPr>
        <p:grpSpPr>
          <a:xfrm>
            <a:off x="9523" y="0"/>
            <a:ext cx="981077" cy="1003300"/>
            <a:chOff x="9523" y="0"/>
            <a:chExt cx="981077" cy="1003300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3F66E0E-B447-4E57-9437-FDC3BE56C10F}"/>
                </a:ext>
              </a:extLst>
            </p:cNvPr>
            <p:cNvSpPr/>
            <p:nvPr userDrawn="1"/>
          </p:nvSpPr>
          <p:spPr>
            <a:xfrm>
              <a:off x="336548" y="501650"/>
              <a:ext cx="654050" cy="501650"/>
            </a:xfrm>
            <a:prstGeom prst="triangle">
              <a:avLst/>
            </a:prstGeom>
            <a:solidFill>
              <a:srgbClr val="C5E0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1804777B-56A3-4EB8-8017-C5BC277C4834}"/>
                </a:ext>
              </a:extLst>
            </p:cNvPr>
            <p:cNvSpPr/>
            <p:nvPr userDrawn="1"/>
          </p:nvSpPr>
          <p:spPr>
            <a:xfrm rot="10800000">
              <a:off x="336550" y="0"/>
              <a:ext cx="654050" cy="501650"/>
            </a:xfrm>
            <a:prstGeom prst="triangle">
              <a:avLst/>
            </a:prstGeom>
            <a:solidFill>
              <a:srgbClr val="A5B1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F2CDE73-8FE8-4606-B128-CCEDD1135E5C}"/>
                </a:ext>
              </a:extLst>
            </p:cNvPr>
            <p:cNvSpPr/>
            <p:nvPr userDrawn="1"/>
          </p:nvSpPr>
          <p:spPr>
            <a:xfrm>
              <a:off x="9523" y="0"/>
              <a:ext cx="654050" cy="501650"/>
            </a:xfrm>
            <a:prstGeom prst="triangle">
              <a:avLst/>
            </a:prstGeom>
            <a:solidFill>
              <a:srgbClr val="266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19890DC-74B3-48DB-A2FC-C12B534F2B8F}"/>
                </a:ext>
              </a:extLst>
            </p:cNvPr>
            <p:cNvSpPr/>
            <p:nvPr userDrawn="1"/>
          </p:nvSpPr>
          <p:spPr>
            <a:xfrm rot="10800000">
              <a:off x="9523" y="501650"/>
              <a:ext cx="654050" cy="50165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8A2C1484-EB3C-4054-A87F-5E1663E32C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0" y="1431296"/>
            <a:ext cx="1984608" cy="204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1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C510A-EAAE-41C0-9423-6423A04A3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007" y="890649"/>
            <a:ext cx="11720945" cy="536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00C973-F94C-48B5-B69A-DF371E8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959F7-3E4A-4CAE-B5F7-1BCE614C7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0037F-8DF7-47E7-A2E9-7112F040D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BE2-40FE-4A59-82BB-128E7E394AE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6"/>
          <p:cNvCxnSpPr/>
          <p:nvPr userDrawn="1"/>
        </p:nvCxnSpPr>
        <p:spPr>
          <a:xfrm>
            <a:off x="0" y="785813"/>
            <a:ext cx="11176000" cy="0"/>
          </a:xfrm>
          <a:prstGeom prst="line">
            <a:avLst/>
          </a:prstGeom>
          <a:ln w="25400">
            <a:gradFill>
              <a:gsLst>
                <a:gs pos="0">
                  <a:srgbClr val="4B649F"/>
                </a:gs>
                <a:gs pos="100000">
                  <a:srgbClr val="7DB1C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66255" y="0"/>
            <a:ext cx="10212779" cy="738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pic>
        <p:nvPicPr>
          <p:cNvPr id="12" name="图形 3">
            <a:extLst>
              <a:ext uri="{FF2B5EF4-FFF2-40B4-BE49-F238E27FC236}">
                <a16:creationId xmlns:a16="http://schemas.microsoft.com/office/drawing/2014/main" id="{B8FA88FE-C49A-B2C5-EE8A-0BA4D4E520A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55345" y="0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B649F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q"/>
        <a:defRPr sz="2800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Times New Roman" pitchFamily="18" charset="0"/>
        </a:defRPr>
      </a:lvl1pPr>
      <a:lvl2pPr marL="685800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itchFamily="2" charset="2"/>
        <a:buChar char="n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985838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v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262063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524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1C6B15-5F70-449F-B6D9-90E8FB4F5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84649" y="6341810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pic>
        <p:nvPicPr>
          <p:cNvPr id="6" name="图形 3">
            <a:extLst>
              <a:ext uri="{FF2B5EF4-FFF2-40B4-BE49-F238E27FC236}">
                <a16:creationId xmlns:a16="http://schemas.microsoft.com/office/drawing/2014/main" id="{B8FA88FE-C49A-B2C5-EE8A-0BA4D4E520A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5345" y="0"/>
            <a:ext cx="4470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5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E488BA-C734-49E0-84A0-CE6984C30E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sz="3200" dirty="0"/>
              <a:t>Experimental quantum computational chemistry with optimized unitary coupled cluster ansatz</a:t>
            </a:r>
            <a:endParaRPr lang="zh-CN" altLang="en-US" sz="320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5DA048B-401D-4542-A617-56951FAB77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err="1"/>
              <a:t>Shaojun</a:t>
            </a:r>
            <a:r>
              <a:rPr lang="en-US" altLang="zh-CN" dirty="0"/>
              <a:t> Guo,</a:t>
            </a:r>
            <a:r>
              <a:rPr lang="zh-CN" altLang="en-US" dirty="0"/>
              <a:t> </a:t>
            </a:r>
            <a:r>
              <a:rPr lang="en-US" altLang="zh-CN" dirty="0"/>
              <a:t>Xiaobo Zhu,</a:t>
            </a:r>
            <a:r>
              <a:rPr lang="zh-CN" altLang="en-US" dirty="0"/>
              <a:t> </a:t>
            </a:r>
            <a:r>
              <a:rPr lang="en-US" altLang="zh-CN" dirty="0"/>
              <a:t>Jian-Wei Pan</a:t>
            </a:r>
          </a:p>
          <a:p>
            <a:r>
              <a:rPr lang="en-US" altLang="zh-CN" dirty="0"/>
              <a:t>USTC </a:t>
            </a:r>
          </a:p>
          <a:p>
            <a:r>
              <a:rPr lang="en-US" altLang="zh-CN" dirty="0"/>
              <a:t>Nature Physics 2024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215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5DEC15-E00B-43B9-BD49-8BF7183AB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文章试图解决的问题是什么？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BEE63F-14F0-4AC3-A59D-85663D4F4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UCCSD+VQE </a:t>
            </a:r>
            <a:r>
              <a:rPr lang="zh-CN" altLang="en-US" dirty="0"/>
              <a:t>实现</a:t>
            </a:r>
            <a:r>
              <a:rPr lang="en-US" altLang="zh-CN" dirty="0"/>
              <a:t>H2,</a:t>
            </a:r>
            <a:r>
              <a:rPr lang="zh-CN" altLang="en-US" dirty="0"/>
              <a:t> </a:t>
            </a:r>
            <a:r>
              <a:rPr lang="en-US" altLang="zh-CN" dirty="0" err="1"/>
              <a:t>LiH</a:t>
            </a:r>
            <a:r>
              <a:rPr lang="en-US" altLang="zh-CN" dirty="0"/>
              <a:t> </a:t>
            </a:r>
            <a:r>
              <a:rPr lang="zh-CN" altLang="en-US" dirty="0"/>
              <a:t>基态能量化学精度求解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A450D26-633A-4E9C-90ED-8B2B00B38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BC0AAC8-F20E-4B1F-83EF-9903D8AED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AE491AD-F22F-4532-9725-4B3125FEA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3558"/>
            <a:ext cx="12192000" cy="449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D42E5A-5355-4A82-A76F-69708F18B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文章采取了什么方法？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CB56B2-CE7D-4BA4-854B-FFCFCA585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90649"/>
            <a:ext cx="5076403" cy="5367646"/>
          </a:xfrm>
        </p:spPr>
        <p:txBody>
          <a:bodyPr/>
          <a:lstStyle/>
          <a:p>
            <a:r>
              <a:rPr lang="zh-CN" altLang="en-US" dirty="0"/>
              <a:t>算法优化</a:t>
            </a:r>
            <a:endParaRPr lang="en-US" altLang="zh-CN" dirty="0"/>
          </a:p>
          <a:p>
            <a:pPr lvl="1"/>
            <a:r>
              <a:rPr lang="zh-CN" altLang="en-US" dirty="0"/>
              <a:t>线路优化</a:t>
            </a:r>
            <a:endParaRPr lang="en-US" altLang="zh-CN" dirty="0"/>
          </a:p>
          <a:p>
            <a:pPr lvl="2"/>
            <a:r>
              <a:rPr lang="zh-CN" altLang="en-US" dirty="0"/>
              <a:t>通过 “对称约束 </a:t>
            </a:r>
            <a:r>
              <a:rPr lang="en-US" altLang="zh-CN" dirty="0"/>
              <a:t>+ </a:t>
            </a:r>
            <a:r>
              <a:rPr lang="zh-CN" altLang="en-US" dirty="0"/>
              <a:t>主导项选择”减少激发数量</a:t>
            </a:r>
            <a:endParaRPr lang="en-US" altLang="zh-CN" dirty="0"/>
          </a:p>
          <a:p>
            <a:pPr lvl="3"/>
            <a:r>
              <a:rPr lang="zh-CN" altLang="en-US" dirty="0"/>
              <a:t>仅保留满足对称性的激发算子</a:t>
            </a:r>
            <a:endParaRPr lang="en-US" altLang="zh-CN" dirty="0"/>
          </a:p>
          <a:p>
            <a:pPr lvl="3"/>
            <a:r>
              <a:rPr lang="zh-CN" altLang="en-US" dirty="0"/>
              <a:t>优先保留对基态能量降低贡献显著的算子</a:t>
            </a:r>
            <a:endParaRPr lang="en-US" altLang="zh-CN" dirty="0"/>
          </a:p>
          <a:p>
            <a:pPr lvl="2"/>
            <a:r>
              <a:rPr lang="zh-CN" altLang="en-US" dirty="0"/>
              <a:t>结合超导处理器的 </a:t>
            </a:r>
            <a:r>
              <a:rPr lang="en-US" altLang="zh-CN" dirty="0"/>
              <a:t>2D </a:t>
            </a:r>
            <a:r>
              <a:rPr lang="zh-CN" altLang="en-US" dirty="0"/>
              <a:t>拓扑结构，并行化 </a:t>
            </a:r>
            <a:r>
              <a:rPr lang="en-US" altLang="zh-CN" dirty="0"/>
              <a:t>CZ </a:t>
            </a:r>
            <a:r>
              <a:rPr lang="zh-CN" altLang="en-US" dirty="0"/>
              <a:t>门</a:t>
            </a:r>
            <a:endParaRPr lang="en-US" altLang="zh-CN" dirty="0"/>
          </a:p>
          <a:p>
            <a:pPr lvl="3"/>
            <a:r>
              <a:rPr lang="zh-CN" altLang="en-US" dirty="0"/>
              <a:t>连接感知合成</a:t>
            </a:r>
            <a:r>
              <a:rPr lang="en-US" altLang="zh-CN" dirty="0"/>
              <a:t>+</a:t>
            </a:r>
            <a:r>
              <a:rPr lang="zh-CN" altLang="en-US" dirty="0"/>
              <a:t>并行化（类似</a:t>
            </a:r>
            <a:r>
              <a:rPr lang="en-US" altLang="zh-CN" dirty="0" err="1"/>
              <a:t>PauliForest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测量优化</a:t>
            </a:r>
            <a:endParaRPr lang="en-US" altLang="zh-CN" dirty="0"/>
          </a:p>
          <a:p>
            <a:pPr lvl="2"/>
            <a:r>
              <a:rPr lang="zh-CN" altLang="en-US" dirty="0"/>
              <a:t>重叠分组测量方案</a:t>
            </a:r>
          </a:p>
          <a:p>
            <a:r>
              <a:rPr lang="zh-CN" altLang="en-US" dirty="0"/>
              <a:t>硬件优化</a:t>
            </a:r>
            <a:endParaRPr lang="en-US" altLang="zh-CN" dirty="0"/>
          </a:p>
          <a:p>
            <a:r>
              <a:rPr lang="zh-CN" altLang="en-US" dirty="0"/>
              <a:t>错误缓解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278C90E-A6CB-4484-B0B1-A8ED4DC84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9E20C-2E50-4B62-B5FB-0DF8FA734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30CA1BE-E7D7-408B-8F02-940604883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239" y="820923"/>
            <a:ext cx="651419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3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81953F-ECA7-4354-8D8F-F2DA6EA8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文章采取了什么方法？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B616D1-824B-403F-88B5-65A52869A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8" y="890649"/>
            <a:ext cx="5096138" cy="536764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/>
              <a:t>硬件优化</a:t>
            </a:r>
            <a:endParaRPr lang="en-US" altLang="zh-CN" sz="2400" dirty="0"/>
          </a:p>
          <a:p>
            <a:pPr lvl="1">
              <a:lnSpc>
                <a:spcPct val="120000"/>
              </a:lnSpc>
            </a:pPr>
            <a:r>
              <a:rPr lang="zh-CN" altLang="en-US" sz="1800" dirty="0"/>
              <a:t>基于 </a:t>
            </a:r>
            <a:r>
              <a:rPr lang="en-US" altLang="zh-CN" sz="1800" dirty="0"/>
              <a:t>66 </a:t>
            </a:r>
            <a:r>
              <a:rPr lang="zh-CN" altLang="en-US" sz="1800" dirty="0"/>
              <a:t>比特 “祖冲之 </a:t>
            </a:r>
            <a:r>
              <a:rPr lang="en-US" altLang="zh-CN" sz="1800" dirty="0"/>
              <a:t>2.0” </a:t>
            </a:r>
            <a:r>
              <a:rPr lang="zh-CN" altLang="en-US" sz="1800" dirty="0"/>
              <a:t>超导量子处理器</a:t>
            </a:r>
            <a:endParaRPr lang="en-US" altLang="zh-CN" sz="1800" dirty="0"/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Flip-Chip </a:t>
            </a:r>
            <a:r>
              <a:rPr lang="zh-CN" altLang="en-US" sz="1800" dirty="0"/>
              <a:t>结构 </a:t>
            </a:r>
            <a:r>
              <a:rPr lang="en-US" altLang="zh-CN" sz="1800" dirty="0"/>
              <a:t>+ </a:t>
            </a:r>
            <a:r>
              <a:rPr lang="zh-CN" altLang="en-US" sz="1800" dirty="0"/>
              <a:t>可调耦合器：抑制串扰</a:t>
            </a:r>
            <a:endParaRPr lang="en-US" altLang="zh-CN" sz="1800" dirty="0"/>
          </a:p>
          <a:p>
            <a:pPr>
              <a:lnSpc>
                <a:spcPct val="120000"/>
              </a:lnSpc>
            </a:pPr>
            <a:r>
              <a:rPr lang="zh-CN" altLang="en-US" sz="2400" dirty="0"/>
              <a:t>错误缓解</a:t>
            </a:r>
            <a:endParaRPr lang="en-US" altLang="zh-CN" sz="2400" dirty="0"/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REM:</a:t>
            </a:r>
            <a:r>
              <a:rPr lang="zh-CN" altLang="en-US" sz="1800" b="0" i="0" dirty="0">
                <a:effectLst/>
                <a:latin typeface="Inter"/>
              </a:rPr>
              <a:t>学习单比特张量积形式的噪声矩阵，对测量结果应用逆矩阵校正</a:t>
            </a:r>
            <a:endParaRPr lang="en-US" altLang="zh-CN" sz="1800" b="0" i="0" dirty="0">
              <a:effectLst/>
              <a:latin typeface="Inter"/>
            </a:endParaRP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CF:</a:t>
            </a:r>
            <a:r>
              <a:rPr lang="zh-CN" altLang="en-US" sz="1800" dirty="0"/>
              <a:t>用可经典模拟的</a:t>
            </a:r>
            <a:r>
              <a:rPr lang="en-US" altLang="zh-CN" sz="1800" dirty="0"/>
              <a:t>Clifford</a:t>
            </a:r>
            <a:r>
              <a:rPr lang="zh-CN" altLang="en-US" sz="1800" dirty="0"/>
              <a:t>电路替代 </a:t>
            </a:r>
            <a:r>
              <a:rPr lang="en-US" altLang="zh-CN" sz="1800" dirty="0"/>
              <a:t>UCC </a:t>
            </a:r>
            <a:r>
              <a:rPr lang="zh-CN" altLang="en-US" sz="1800" dirty="0"/>
              <a:t>中的非</a:t>
            </a:r>
            <a:r>
              <a:rPr lang="en-US" altLang="zh-CN" sz="1800" dirty="0"/>
              <a:t>Clifford</a:t>
            </a:r>
            <a:r>
              <a:rPr lang="zh-CN" altLang="en-US" sz="1800" dirty="0"/>
              <a:t>门</a:t>
            </a:r>
            <a:endParaRPr lang="en-US" altLang="zh-CN" sz="1800" dirty="0"/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SV:</a:t>
            </a:r>
            <a:r>
              <a:rPr lang="zh-CN" altLang="en-US" sz="1800" dirty="0"/>
              <a:t>利用粒子数宇称守恒，将哈密顿量投影到对称子空间，通过测量额外可观测量实现</a:t>
            </a:r>
            <a:endParaRPr lang="en-US" altLang="zh-CN" sz="1800" dirty="0"/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CMX:</a:t>
            </a:r>
            <a:r>
              <a:rPr lang="zh-CN" altLang="en-US" sz="1800" dirty="0"/>
              <a:t>测量哈密顿量 </a:t>
            </a:r>
            <a:r>
              <a:rPr lang="en-US" altLang="zh-CN" sz="1800" dirty="0"/>
              <a:t>1-3 </a:t>
            </a:r>
            <a:r>
              <a:rPr lang="zh-CN" altLang="en-US" sz="1800" dirty="0"/>
              <a:t>阶矩，通过泰勒展开近似虚时演化，校正能量偏差</a:t>
            </a:r>
            <a:endParaRPr lang="en-US" altLang="zh-CN" sz="1800" dirty="0"/>
          </a:p>
          <a:p>
            <a:pPr lvl="1">
              <a:lnSpc>
                <a:spcPct val="120000"/>
              </a:lnSpc>
            </a:pPr>
            <a:endParaRPr lang="zh-CN" altLang="en-US" sz="2000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FAE487A-FE42-4A47-B0AC-89920331A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90CDBE8-D15E-4013-A258-45093E550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8A19E63-24EC-4D34-AD5E-787DB254D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239" y="820923"/>
            <a:ext cx="651419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83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3602F9-F77A-43EE-8A5B-D5B783F7F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3F384F-ADE8-4A06-BA05-AE1C2DB36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Raw, REM, CF, CMX</a:t>
            </a:r>
            <a:r>
              <a:rPr lang="zh-CN" altLang="en-US" dirty="0"/>
              <a:t> 为四种错误缓解技术</a:t>
            </a:r>
            <a:endParaRPr lang="en-US" altLang="zh-CN" dirty="0"/>
          </a:p>
          <a:p>
            <a:r>
              <a:rPr lang="en-US" altLang="zh-CN" dirty="0"/>
              <a:t>Numerical </a:t>
            </a:r>
            <a:r>
              <a:rPr lang="zh-CN" altLang="en-US" dirty="0"/>
              <a:t>为根据变分参数在经典计算机上精确模拟的结果</a:t>
            </a:r>
            <a:endParaRPr lang="en-US" altLang="zh-CN" dirty="0"/>
          </a:p>
          <a:p>
            <a:r>
              <a:rPr lang="zh-CN" altLang="en-US" dirty="0"/>
              <a:t>蓝色区域为化学精度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7BAC004-934E-49FC-BB3E-133989859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57A9904-D8CA-45D8-BAED-6D06FC060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AA8BBE8-ABC6-4015-8E5C-D573CE56A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036" y="2417104"/>
            <a:ext cx="7228886" cy="417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5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4874E8-A625-4E71-9F64-07556C7D6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创新点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B3D6DD-65DE-426F-B33E-A4D45D124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集成了众多实用型技术在真机上</a:t>
            </a:r>
            <a:r>
              <a:rPr lang="zh-CN" altLang="en-US" b="1" i="0" dirty="0">
                <a:solidFill>
                  <a:srgbClr val="000000"/>
                </a:solidFill>
                <a:effectLst/>
                <a:latin typeface="Inter"/>
              </a:rPr>
              <a:t>首次实现 </a:t>
            </a:r>
            <a:r>
              <a:rPr lang="en-US" altLang="zh-CN" b="1" i="0" dirty="0">
                <a:solidFill>
                  <a:srgbClr val="000000"/>
                </a:solidFill>
                <a:effectLst/>
                <a:latin typeface="Inter"/>
              </a:rPr>
              <a:t>12 </a:t>
            </a:r>
            <a:r>
              <a:rPr lang="zh-CN" altLang="en-US" b="1" i="0" dirty="0">
                <a:solidFill>
                  <a:srgbClr val="000000"/>
                </a:solidFill>
                <a:effectLst/>
                <a:latin typeface="Inter"/>
              </a:rPr>
              <a:t>比特 </a:t>
            </a:r>
            <a:r>
              <a:rPr lang="en-US" altLang="zh-CN" b="1" i="0" dirty="0">
                <a:solidFill>
                  <a:srgbClr val="000000"/>
                </a:solidFill>
                <a:effectLst/>
                <a:latin typeface="Inter"/>
              </a:rPr>
              <a:t>UCCSD</a:t>
            </a:r>
            <a:r>
              <a:rPr lang="en-US" altLang="zh-CN" dirty="0">
                <a:solidFill>
                  <a:srgbClr val="000000"/>
                </a:solidFill>
                <a:latin typeface="Inter"/>
              </a:rPr>
              <a:t>+</a:t>
            </a:r>
            <a:r>
              <a:rPr lang="en-US" altLang="zh-CN" b="1" i="0" dirty="0">
                <a:solidFill>
                  <a:srgbClr val="000000"/>
                </a:solidFill>
                <a:effectLst/>
                <a:latin typeface="Inter"/>
              </a:rPr>
              <a:t>VQE </a:t>
            </a:r>
            <a:r>
              <a:rPr lang="zh-CN" altLang="en-US" b="1" i="0" dirty="0">
                <a:solidFill>
                  <a:srgbClr val="000000"/>
                </a:solidFill>
                <a:effectLst/>
                <a:latin typeface="Inter"/>
              </a:rPr>
              <a:t>模拟，突破规模与精度瓶颈</a:t>
            </a:r>
            <a:endParaRPr lang="en-US" altLang="zh-CN" b="1" i="0" dirty="0">
              <a:solidFill>
                <a:srgbClr val="000000"/>
              </a:solidFill>
              <a:effectLst/>
              <a:latin typeface="Inter"/>
            </a:endParaRPr>
          </a:p>
          <a:p>
            <a:pPr lvl="1"/>
            <a:r>
              <a:rPr lang="zh-CN" altLang="en-US" dirty="0"/>
              <a:t>对称约束 </a:t>
            </a:r>
            <a:r>
              <a:rPr lang="en-US" altLang="zh-CN" dirty="0"/>
              <a:t>+ </a:t>
            </a:r>
            <a:r>
              <a:rPr lang="zh-CN" altLang="en-US" dirty="0"/>
              <a:t>主导项选择</a:t>
            </a:r>
            <a:endParaRPr lang="en-US" altLang="zh-CN" dirty="0"/>
          </a:p>
          <a:p>
            <a:pPr lvl="1"/>
            <a:r>
              <a:rPr lang="en-US" altLang="zh-CN" dirty="0"/>
              <a:t>Flip-Chip </a:t>
            </a:r>
            <a:r>
              <a:rPr lang="zh-CN" altLang="en-US" dirty="0"/>
              <a:t>结构 </a:t>
            </a:r>
            <a:r>
              <a:rPr lang="en-US" altLang="zh-CN" dirty="0"/>
              <a:t>+ </a:t>
            </a:r>
            <a:r>
              <a:rPr lang="zh-CN" altLang="en-US" dirty="0"/>
              <a:t>可调耦合器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Inter"/>
              </a:rPr>
              <a:t>四种错误缓解技术</a:t>
            </a:r>
            <a:endParaRPr lang="en-US" altLang="zh-CN" dirty="0">
              <a:solidFill>
                <a:srgbClr val="000000"/>
              </a:solidFill>
              <a:latin typeface="Inter"/>
            </a:endParaRPr>
          </a:p>
          <a:p>
            <a:endParaRPr lang="zh-CN" altLang="en-US" b="1" i="0" dirty="0">
              <a:solidFill>
                <a:srgbClr val="000000"/>
              </a:solidFill>
              <a:effectLst/>
              <a:latin typeface="Inter"/>
            </a:endParaRP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841AF6A-85F3-4F54-B587-3F7EB742C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805A0ED-1EC2-417D-A57B-418E8510F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55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19AF01-DA20-4DE7-BD73-A1A1698C8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为什么选择读这篇文章？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1A5892-07C8-4035-ADC7-752506ECF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007" y="890649"/>
            <a:ext cx="11720945" cy="4301646"/>
          </a:xfrm>
        </p:spPr>
        <p:txBody>
          <a:bodyPr/>
          <a:lstStyle/>
          <a:p>
            <a:r>
              <a:rPr lang="zh-CN" altLang="en-US" dirty="0"/>
              <a:t>关注其线路优化方法</a:t>
            </a:r>
            <a:endParaRPr lang="en-US" altLang="zh-CN" dirty="0"/>
          </a:p>
          <a:p>
            <a:pPr lvl="1"/>
            <a:r>
              <a:rPr lang="zh-CN" altLang="en-US" dirty="0"/>
              <a:t>简化版</a:t>
            </a:r>
            <a:r>
              <a:rPr lang="en-US" altLang="zh-CN" dirty="0"/>
              <a:t>UCCSD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zh-CN" altLang="en-US" dirty="0"/>
              <a:t>线路合成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7A06AED-5C51-4267-9621-50249A5F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550EC14-9562-413A-B83D-3D3581FA2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7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表格 7">
                <a:extLst>
                  <a:ext uri="{FF2B5EF4-FFF2-40B4-BE49-F238E27FC236}">
                    <a16:creationId xmlns:a16="http://schemas.microsoft.com/office/drawing/2014/main" id="{40E5C3D0-544A-A42E-0E9C-85B48207015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9797767"/>
                  </p:ext>
                </p:extLst>
              </p:nvPr>
            </p:nvGraphicFramePr>
            <p:xfrm>
              <a:off x="1208643" y="1810529"/>
              <a:ext cx="9127818" cy="25863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2606">
                      <a:extLst>
                        <a:ext uri="{9D8B030D-6E8A-4147-A177-3AD203B41FA5}">
                          <a16:colId xmlns:a16="http://schemas.microsoft.com/office/drawing/2014/main" val="563122583"/>
                        </a:ext>
                      </a:extLst>
                    </a:gridCol>
                    <a:gridCol w="2834014">
                      <a:extLst>
                        <a:ext uri="{9D8B030D-6E8A-4147-A177-3AD203B41FA5}">
                          <a16:colId xmlns:a16="http://schemas.microsoft.com/office/drawing/2014/main" val="1284242289"/>
                        </a:ext>
                      </a:extLst>
                    </a:gridCol>
                    <a:gridCol w="3251198">
                      <a:extLst>
                        <a:ext uri="{9D8B030D-6E8A-4147-A177-3AD203B41FA5}">
                          <a16:colId xmlns:a16="http://schemas.microsoft.com/office/drawing/2014/main" val="242836384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分子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激发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泡利串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2387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H2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092117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err="1"/>
                            <a:t>LiH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altLang="zh-CN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altLang="zh-CN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66658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F2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altLang="zh-CN" b="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altLang="zh-CN" b="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†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altLang="zh-CN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…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585708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表格 7">
                <a:extLst>
                  <a:ext uri="{FF2B5EF4-FFF2-40B4-BE49-F238E27FC236}">
                    <a16:creationId xmlns:a16="http://schemas.microsoft.com/office/drawing/2014/main" id="{40E5C3D0-544A-A42E-0E9C-85B48207015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9797767"/>
                  </p:ext>
                </p:extLst>
              </p:nvPr>
            </p:nvGraphicFramePr>
            <p:xfrm>
              <a:off x="1208643" y="1810529"/>
              <a:ext cx="9127818" cy="25863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2606">
                      <a:extLst>
                        <a:ext uri="{9D8B030D-6E8A-4147-A177-3AD203B41FA5}">
                          <a16:colId xmlns:a16="http://schemas.microsoft.com/office/drawing/2014/main" val="563122583"/>
                        </a:ext>
                      </a:extLst>
                    </a:gridCol>
                    <a:gridCol w="2834014">
                      <a:extLst>
                        <a:ext uri="{9D8B030D-6E8A-4147-A177-3AD203B41FA5}">
                          <a16:colId xmlns:a16="http://schemas.microsoft.com/office/drawing/2014/main" val="1284242289"/>
                        </a:ext>
                      </a:extLst>
                    </a:gridCol>
                    <a:gridCol w="3251198">
                      <a:extLst>
                        <a:ext uri="{9D8B030D-6E8A-4147-A177-3AD203B41FA5}">
                          <a16:colId xmlns:a16="http://schemas.microsoft.com/office/drawing/2014/main" val="242836384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分子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激发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/>
                            <a:t>泡利串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238759"/>
                      </a:ext>
                    </a:extLst>
                  </a:tr>
                  <a:tr h="4130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H2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7527" t="-97059" r="-115699" b="-43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80712" t="-97059" r="-749" b="-4382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9211782"/>
                      </a:ext>
                    </a:extLst>
                  </a:tr>
                  <a:tr h="7392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err="1"/>
                            <a:t>LiH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7527" t="-110744" r="-115699" b="-1462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80712" t="-110744" r="-749" b="-1462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46665876"/>
                      </a:ext>
                    </a:extLst>
                  </a:tr>
                  <a:tr h="10631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F2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7527" t="-145714" r="-115699" b="-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…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585708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4035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CEA826-8EA0-1245-21EE-D7A4A9416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为什么选择读这篇文章？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4D945D-BF59-CF43-178C-E9822C0BF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关注其线路优化方法</a:t>
            </a:r>
            <a:endParaRPr lang="en-US" altLang="zh-CN" dirty="0"/>
          </a:p>
          <a:p>
            <a:pPr lvl="1"/>
            <a:r>
              <a:rPr lang="zh-CN" altLang="en-US" dirty="0"/>
              <a:t>线路合成</a:t>
            </a:r>
          </a:p>
          <a:p>
            <a:pPr lvl="2"/>
            <a:r>
              <a:rPr lang="en-US" altLang="zh-CN" dirty="0"/>
              <a:t>H2</a:t>
            </a:r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r>
              <a:rPr lang="en-US" altLang="zh-CN" dirty="0" err="1"/>
              <a:t>LiH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D8711C8-A1A1-CDF1-05E0-788912CAF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3E4E72E-48CA-69E0-1EBD-02115EEB1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EB96F2D-D84A-5677-7FC4-6B52F4140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00" y="2148166"/>
            <a:ext cx="10000000" cy="178095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DA95050-064A-6E07-4993-C6186D3A8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00" y="4432842"/>
            <a:ext cx="10319084" cy="210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2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81EECB-8AD4-4FF7-9CDD-F5BC127E9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对本人的启发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217C84-B66C-423A-A23B-C6047A252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尝试用同时对角化优化线路</a:t>
            </a:r>
            <a:endParaRPr lang="en-US" altLang="zh-CN" dirty="0"/>
          </a:p>
          <a:p>
            <a:pPr lvl="1"/>
            <a:r>
              <a:rPr lang="en-US" altLang="zh-CN" dirty="0"/>
              <a:t>H2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D4B11C5-0391-42BE-9AB8-32482E83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C2DBBEE-B0C3-4474-A6E1-E90CFC5EF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DC93A69-C063-32CE-FB2B-6891F6745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792" y="3999384"/>
            <a:ext cx="4536568" cy="15386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F64E2DD-9DCA-14F9-4DE2-43ADD25ED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831" y="1914900"/>
            <a:ext cx="10000000" cy="178095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2A139A2-C3C9-042D-8E9D-743F9812B052}"/>
              </a:ext>
            </a:extLst>
          </p:cNvPr>
          <p:cNvSpPr txBox="1"/>
          <p:nvPr/>
        </p:nvSpPr>
        <p:spPr>
          <a:xfrm>
            <a:off x="5994520" y="4535437"/>
            <a:ext cx="1887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对两比特门</a:t>
            </a:r>
          </a:p>
        </p:txBody>
      </p:sp>
    </p:spTree>
    <p:extLst>
      <p:ext uri="{BB962C8B-B14F-4D97-AF65-F5344CB8AC3E}">
        <p14:creationId xmlns:p14="http://schemas.microsoft.com/office/powerpoint/2010/main" val="86673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043A9-F2CD-AE32-2ADE-B4B6E21BD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8B8B54-3628-DF59-B42F-93CD9F36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对本人的启发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094F30-8082-C042-213A-0C72928B2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尝试用同时对角化优化线路</a:t>
            </a:r>
            <a:endParaRPr lang="en-US" altLang="zh-CN" dirty="0"/>
          </a:p>
          <a:p>
            <a:pPr lvl="1"/>
            <a:r>
              <a:rPr lang="en-US" altLang="zh-CN" dirty="0" err="1"/>
              <a:t>LiH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64473CE-B600-DE80-6AFD-487061208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34AE85E-0895-BDED-2030-39CF43464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10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3C9BD8F-B8F2-6151-0793-2D6F9EA86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632" y="1764505"/>
            <a:ext cx="9515642" cy="194209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2CE7ED9-7C62-B4A9-DD21-389BB4756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71" y="3968700"/>
            <a:ext cx="8694821" cy="222355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DE4E77B-9DE4-E53B-4EA1-849D654C8E0B}"/>
              </a:ext>
            </a:extLst>
          </p:cNvPr>
          <p:cNvSpPr txBox="1"/>
          <p:nvPr/>
        </p:nvSpPr>
        <p:spPr>
          <a:xfrm>
            <a:off x="9936144" y="4903167"/>
            <a:ext cx="1887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7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对两比特门</a:t>
            </a:r>
          </a:p>
        </p:txBody>
      </p:sp>
    </p:spTree>
    <p:extLst>
      <p:ext uri="{BB962C8B-B14F-4D97-AF65-F5344CB8AC3E}">
        <p14:creationId xmlns:p14="http://schemas.microsoft.com/office/powerpoint/2010/main" val="236284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ACE168-830B-EA90-F5BE-1911FE8B5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1433CE-9EFB-8EBA-31B7-9FC6E3C9B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Nature</a:t>
            </a:r>
            <a:r>
              <a:rPr lang="zh-CN" altLang="en-US" dirty="0"/>
              <a:t>子刊上的论文需要系统的实验支撑</a:t>
            </a:r>
            <a:endParaRPr lang="en-US" altLang="zh-CN" dirty="0"/>
          </a:p>
          <a:p>
            <a:pPr lvl="1"/>
            <a:r>
              <a:rPr lang="zh-CN" altLang="en-US" dirty="0"/>
              <a:t>团队合作</a:t>
            </a:r>
            <a:endParaRPr lang="en-US" altLang="zh-CN" dirty="0"/>
          </a:p>
          <a:p>
            <a:r>
              <a:rPr lang="en-US" altLang="zh-CN" dirty="0"/>
              <a:t>UCC+VQE </a:t>
            </a:r>
            <a:r>
              <a:rPr lang="zh-CN" altLang="en-US" dirty="0"/>
              <a:t>依然是量子计算领域的研究热点</a:t>
            </a:r>
            <a:endParaRPr lang="en-US" altLang="zh-CN" dirty="0"/>
          </a:p>
          <a:p>
            <a:r>
              <a:rPr lang="en-US" altLang="zh-CN" dirty="0" err="1"/>
              <a:t>PauliForest</a:t>
            </a:r>
            <a:r>
              <a:rPr lang="en-US" altLang="zh-CN" dirty="0"/>
              <a:t> </a:t>
            </a:r>
            <a:r>
              <a:rPr lang="zh-CN" altLang="en-US" dirty="0"/>
              <a:t>有潜力改进该论文用到的线路，存在合作可能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53C4507-22D3-8FAD-27FC-4B349490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373CA40-909E-C101-6273-79010F7C2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C3F8D-CBB6-4D77-B9DA-1B244EAD3A6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13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latin typeface="微软雅黑" pitchFamily="34" charset="-122"/>
            <a:ea typeface="微软雅黑" pitchFamily="34" charset="-122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dirty="0" smtClean="0">
            <a:latin typeface="仿宋" panose="02010609060101010101" pitchFamily="49" charset="-122"/>
            <a:ea typeface="仿宋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wsh答辩" id="{04017E27-01F6-4C48-BB9D-DAB75066864B}" vid="{0642D14E-0680-BF47-9FE6-EE2E04DFE772}"/>
    </a:ext>
  </a:extLst>
</a:theme>
</file>

<file path=ppt/theme/theme2.xml><?xml version="1.0" encoding="utf-8"?>
<a:theme xmlns:a="http://schemas.openxmlformats.org/drawingml/2006/main" name="毕设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h答辩" id="{04017E27-01F6-4C48-BB9D-DAB75066864B}" vid="{A580D086-0C03-CD49-BF00-8BBA58F514D6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1_Office 主题​​</Template>
  <TotalTime>4159</TotalTime>
  <Words>482</Words>
  <Application>Microsoft Office PowerPoint</Application>
  <PresentationFormat>宽屏</PresentationFormat>
  <Paragraphs>98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Inter</vt:lpstr>
      <vt:lpstr>等线</vt:lpstr>
      <vt:lpstr>仿宋</vt:lpstr>
      <vt:lpstr>微软雅黑</vt:lpstr>
      <vt:lpstr>Arial</vt:lpstr>
      <vt:lpstr>Cambria Math</vt:lpstr>
      <vt:lpstr>Wingdings</vt:lpstr>
      <vt:lpstr>1_Office 主题​​</vt:lpstr>
      <vt:lpstr>毕设</vt:lpstr>
      <vt:lpstr>Experimental quantum computational chemistry with optimized unitary coupled cluster ansatz</vt:lpstr>
      <vt:lpstr>文章试图解决的问题是什么？</vt:lpstr>
      <vt:lpstr>文章采取了什么方法？</vt:lpstr>
      <vt:lpstr>文章采取了什么方法？</vt:lpstr>
      <vt:lpstr>实验结果</vt:lpstr>
      <vt:lpstr>创新点</vt:lpstr>
      <vt:lpstr>为什么选择读这篇文章？</vt:lpstr>
      <vt:lpstr>为什么选择读这篇文章？</vt:lpstr>
      <vt:lpstr>对本人的启发</vt:lpstr>
      <vt:lpstr>对本人的启发</vt:lpstr>
      <vt:lpstr>总结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无数据模型量化论文分享：ZeroQ</dc:title>
  <dc:creator>x338</dc:creator>
  <cp:lastModifiedBy>永尚 李</cp:lastModifiedBy>
  <cp:revision>47</cp:revision>
  <dcterms:created xsi:type="dcterms:W3CDTF">2023-05-31T05:10:39Z</dcterms:created>
  <dcterms:modified xsi:type="dcterms:W3CDTF">2025-09-18T10:57:46Z</dcterms:modified>
</cp:coreProperties>
</file>