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7" r:id="rId3"/>
    <p:sldId id="1899" r:id="rId4"/>
    <p:sldId id="258" r:id="rId5"/>
    <p:sldId id="1997" r:id="rId6"/>
    <p:sldId id="1998" r:id="rId7"/>
    <p:sldId id="2001" r:id="rId8"/>
    <p:sldId id="1919" r:id="rId9"/>
    <p:sldId id="2000" r:id="rId10"/>
    <p:sldId id="2002" r:id="rId11"/>
    <p:sldId id="2003" r:id="rId12"/>
    <p:sldId id="2005" r:id="rId13"/>
  </p:sldIdLst>
  <p:sldSz cx="12192000" cy="6858000"/>
  <p:notesSz cx="6858000" cy="9144000"/>
  <p:custDataLst>
    <p:tags r:id="rId1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李清伟" initials="李清伟" lastIdx="1" clrIdx="0"/>
  <p:cmAuthor id="2" name="rain" initials="r" lastIdx="0" clrIdx="1"/>
  <p:cmAuthor id="3" name="伯尧" initials="伯尧"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CB0"/>
    <a:srgbClr val="0033CC"/>
    <a:srgbClr val="0000FF"/>
    <a:srgbClr val="4472C4"/>
    <a:srgbClr val="FF9933"/>
    <a:srgbClr val="CC33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91360" autoAdjust="0"/>
  </p:normalViewPr>
  <p:slideViewPr>
    <p:cSldViewPr snapToGrid="0">
      <p:cViewPr varScale="1">
        <p:scale>
          <a:sx n="77" d="100"/>
          <a:sy n="77" d="100"/>
        </p:scale>
        <p:origin x="408" y="3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tags" Target="tags/tag16.xml"/><Relationship Id="rId18" Type="http://schemas.openxmlformats.org/officeDocument/2006/relationships/commentAuthors" Target="commentAuthors.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notesMaster" Target="notesMasters/notesMaster1.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1B2568-D8A3-4FF4-BAA2-A310E3EDA64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66460B-A568-42EF-A9F3-45FAAC6AA7C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7" name="内容占位符 6"/>
          <p:cNvSpPr>
            <a:spLocks noGrp="1"/>
          </p:cNvSpPr>
          <p:nvPr>
            <p:ph sz="quarter" idx="11"/>
          </p:nvPr>
        </p:nvSpPr>
        <p:spPr>
          <a:xfrm>
            <a:off x="479291" y="993589"/>
            <a:ext cx="11136976" cy="5362764"/>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400" kern="1200" dirty="0">
                <a:solidFill>
                  <a:schemeClr val="tx1"/>
                </a:solidFill>
                <a:latin typeface="+mn-lt"/>
                <a:ea typeface="+mn-ea"/>
                <a:cs typeface="+mn-cs"/>
              </a:defRPr>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张昱：现代编译原理与实验体系的建设探索</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endParaRPr lang="zh-CN" altLang="en-US" dirty="0"/>
          </a:p>
        </p:txBody>
      </p:sp>
      <p:grpSp>
        <p:nvGrpSpPr>
          <p:cNvPr id="19" name="组合 18"/>
          <p:cNvGrpSpPr/>
          <p:nvPr/>
        </p:nvGrpSpPr>
        <p:grpSpPr>
          <a:xfrm>
            <a:off x="644126" y="141402"/>
            <a:ext cx="9910991" cy="606530"/>
            <a:chOff x="644126" y="141402"/>
            <a:chExt cx="9910991" cy="606530"/>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userDrawn="1"/>
          </p:nvSpPr>
          <p:spPr>
            <a:xfrm>
              <a:off x="2973989" y="148419"/>
              <a:ext cx="2914143" cy="59951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4"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
        <p:nvSpPr>
          <p:cNvPr id="29"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31" name="文本占位符 30"/>
          <p:cNvSpPr>
            <a:spLocks noGrp="1"/>
          </p:cNvSpPr>
          <p:nvPr>
            <p:ph type="body" sz="quarter" idx="14" hasCustomPrompt="1"/>
          </p:nvPr>
        </p:nvSpPr>
        <p:spPr>
          <a:xfrm>
            <a:off x="2978344" y="154126"/>
            <a:ext cx="2636403" cy="599513"/>
          </a:xfrm>
        </p:spPr>
        <p:txBody>
          <a:bodyPr anchor="ctr">
            <a:normAutofit/>
          </a:bodyPr>
          <a:lstStyle>
            <a:lvl1pPr marL="0" indent="0" algn="ctr">
              <a:buFont typeface="Arial" panose="020B0604020202020204" pitchFamily="34" charset="0"/>
              <a:buNone/>
              <a:defRPr lang="zh-CN" altLang="en-US" sz="2300" kern="1200" dirty="0">
                <a:solidFill>
                  <a:schemeClr val="lt1"/>
                </a:solidFill>
                <a:latin typeface="+mn-lt"/>
                <a:ea typeface="+mn-ea"/>
                <a:cs typeface="+mn-cs"/>
              </a:defRPr>
            </a:lvl1pPr>
          </a:lstStyle>
          <a:p>
            <a:pPr lvl="0"/>
            <a:r>
              <a:rPr lang="zh-CN" altLang="en-US" sz="2300" kern="1200" dirty="0">
                <a:solidFill>
                  <a:schemeClr val="lt1"/>
                </a:solidFill>
                <a:latin typeface="+mn-lt"/>
                <a:ea typeface="+mn-ea"/>
                <a:cs typeface="+mn-cs"/>
              </a:rPr>
              <a:t>流程</a:t>
            </a:r>
            <a:r>
              <a:rPr lang="en-US" altLang="zh-CN" sz="2300" kern="1200" dirty="0">
                <a:solidFill>
                  <a:schemeClr val="lt1"/>
                </a:solidFill>
                <a:latin typeface="+mn-lt"/>
                <a:ea typeface="+mn-ea"/>
                <a:cs typeface="+mn-cs"/>
              </a:rPr>
              <a:t>2</a:t>
            </a:r>
            <a:endParaRPr lang="zh-CN" altLang="en-US" dirty="0"/>
          </a:p>
        </p:txBody>
      </p:sp>
      <p:sp>
        <p:nvSpPr>
          <p:cNvPr id="33" name="内容占位符 32"/>
          <p:cNvSpPr>
            <a:spLocks noGrp="1"/>
          </p:cNvSpPr>
          <p:nvPr>
            <p:ph sz="quarter" idx="15" hasCustomPrompt="1"/>
          </p:nvPr>
        </p:nvSpPr>
        <p:spPr>
          <a:xfrm>
            <a:off x="5721534" y="2294009"/>
            <a:ext cx="2642210" cy="578250"/>
          </a:xfrm>
        </p:spPr>
        <p:txBody>
          <a:bodyPr anchor="ctr">
            <a:normAutofit/>
          </a:bodyPr>
          <a:lstStyle>
            <a:lvl1pPr marL="0" indent="0" algn="ctr">
              <a:buNone/>
              <a:defRPr lang="zh-CN" altLang="en-US" sz="2300" kern="1200" dirty="0">
                <a:solidFill>
                  <a:schemeClr val="lt1"/>
                </a:solidFill>
                <a:latin typeface="+mn-lt"/>
                <a:ea typeface="+mn-ea"/>
                <a:cs typeface="+mn-cs"/>
              </a:defRPr>
            </a:lvl1pPr>
          </a:lstStyle>
          <a:p>
            <a:pPr marL="0" lvl="0" indent="0" algn="ctr" defTabSz="914400" rtl="0" eaLnBrk="1" latinLnBrk="0" hangingPunct="1">
              <a:lnSpc>
                <a:spcPct val="90000"/>
              </a:lnSpc>
              <a:spcBef>
                <a:spcPts val="1000"/>
              </a:spcBef>
              <a:buFont typeface="Arial" panose="020B0604020202020204" pitchFamily="34" charset="0"/>
              <a:buNone/>
            </a:pPr>
            <a:r>
              <a:rPr lang="zh-CN" altLang="en-US" dirty="0"/>
              <a:t>流程</a:t>
            </a:r>
            <a:r>
              <a:rPr lang="en-US" altLang="zh-CN" dirty="0"/>
              <a:t>3</a:t>
            </a: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7" name="内容占位符 6"/>
          <p:cNvSpPr>
            <a:spLocks noGrp="1"/>
          </p:cNvSpPr>
          <p:nvPr>
            <p:ph sz="quarter" idx="11"/>
          </p:nvPr>
        </p:nvSpPr>
        <p:spPr>
          <a:xfrm>
            <a:off x="479291" y="993589"/>
            <a:ext cx="11136976" cy="5362764"/>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400" kern="1200" dirty="0">
                <a:solidFill>
                  <a:schemeClr val="tx1"/>
                </a:solidFill>
                <a:latin typeface="+mn-lt"/>
                <a:ea typeface="+mn-ea"/>
                <a:cs typeface="+mn-cs"/>
              </a:defRPr>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张昱：现代编译原理与实验体系的建设探索</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endParaRPr lang="zh-CN" altLang="en-US" dirty="0"/>
          </a:p>
        </p:txBody>
      </p:sp>
      <p:grpSp>
        <p:nvGrpSpPr>
          <p:cNvPr id="19" name="组合 18"/>
          <p:cNvGrpSpPr/>
          <p:nvPr/>
        </p:nvGrpSpPr>
        <p:grpSpPr>
          <a:xfrm>
            <a:off x="644126" y="141402"/>
            <a:ext cx="9910991" cy="590973"/>
            <a:chOff x="644126" y="141402"/>
            <a:chExt cx="9910991" cy="590973"/>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p:nvSpPr>
          <p:spPr>
            <a:xfrm>
              <a:off x="2978345"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4"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
        <p:nvSpPr>
          <p:cNvPr id="26"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2</a:t>
            </a:r>
            <a:endParaRPr lang="zh-CN" altLang="en-US" dirty="0"/>
          </a:p>
        </p:txBody>
      </p:sp>
      <p:sp>
        <p:nvSpPr>
          <p:cNvPr id="28" name="标题 23"/>
          <p:cNvSpPr txBox="1"/>
          <p:nvPr userDrawn="1"/>
        </p:nvSpPr>
        <p:spPr>
          <a:xfrm>
            <a:off x="5312559" y="145587"/>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3</a:t>
            </a:r>
            <a:endParaRPr lang="zh-CN" altLang="en-US" dirty="0"/>
          </a:p>
        </p:txBody>
      </p:sp>
      <p:sp>
        <p:nvSpPr>
          <p:cNvPr id="29"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7" name="内容占位符 6"/>
          <p:cNvSpPr>
            <a:spLocks noGrp="1"/>
          </p:cNvSpPr>
          <p:nvPr>
            <p:ph sz="quarter" idx="11"/>
          </p:nvPr>
        </p:nvSpPr>
        <p:spPr>
          <a:xfrm>
            <a:off x="479291" y="993589"/>
            <a:ext cx="11136976" cy="5362764"/>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400" kern="1200" dirty="0">
                <a:solidFill>
                  <a:schemeClr val="tx1"/>
                </a:solidFill>
                <a:latin typeface="+mn-lt"/>
                <a:ea typeface="+mn-ea"/>
                <a:cs typeface="+mn-cs"/>
              </a:defRPr>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张昱：现代编译原理与实验体系的建设探索</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endParaRPr lang="zh-CN" altLang="en-US" dirty="0"/>
          </a:p>
        </p:txBody>
      </p:sp>
      <p:grpSp>
        <p:nvGrpSpPr>
          <p:cNvPr id="19" name="组合 18"/>
          <p:cNvGrpSpPr/>
          <p:nvPr/>
        </p:nvGrpSpPr>
        <p:grpSpPr>
          <a:xfrm>
            <a:off x="644126" y="141402"/>
            <a:ext cx="9910991" cy="590973"/>
            <a:chOff x="644126" y="141402"/>
            <a:chExt cx="9910991" cy="590973"/>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p:nvSpPr>
          <p:spPr>
            <a:xfrm>
              <a:off x="2978345"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4"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
        <p:nvSpPr>
          <p:cNvPr id="26"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2</a:t>
            </a:r>
            <a:endParaRPr lang="zh-CN" altLang="en-US" dirty="0"/>
          </a:p>
        </p:txBody>
      </p:sp>
      <p:sp>
        <p:nvSpPr>
          <p:cNvPr id="28" name="标题 23"/>
          <p:cNvSpPr txBox="1"/>
          <p:nvPr userDrawn="1"/>
        </p:nvSpPr>
        <p:spPr>
          <a:xfrm>
            <a:off x="5312559" y="145587"/>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3</a:t>
            </a:r>
            <a:endParaRPr lang="zh-CN" altLang="en-US" dirty="0"/>
          </a:p>
        </p:txBody>
      </p:sp>
      <p:sp>
        <p:nvSpPr>
          <p:cNvPr id="29"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标题和内容">
    <p:spTree>
      <p:nvGrpSpPr>
        <p:cNvPr id="1" name=""/>
        <p:cNvGrpSpPr/>
        <p:nvPr/>
      </p:nvGrpSpPr>
      <p:grpSpPr>
        <a:xfrm>
          <a:off x="0" y="0"/>
          <a:ext cx="0" cy="0"/>
          <a:chOff x="0" y="0"/>
          <a:chExt cx="0" cy="0"/>
        </a:xfrm>
      </p:grpSpPr>
      <p:grpSp>
        <p:nvGrpSpPr>
          <p:cNvPr id="10" name="组合 9"/>
          <p:cNvGrpSpPr/>
          <p:nvPr userDrawn="1"/>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7" name="内容占位符 6"/>
          <p:cNvSpPr>
            <a:spLocks noGrp="1"/>
          </p:cNvSpPr>
          <p:nvPr>
            <p:ph sz="quarter" idx="11"/>
          </p:nvPr>
        </p:nvSpPr>
        <p:spPr>
          <a:xfrm>
            <a:off x="479291" y="993589"/>
            <a:ext cx="11136976" cy="5362764"/>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p"/>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18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400" kern="1200" dirty="0">
                <a:solidFill>
                  <a:schemeClr val="tx1"/>
                </a:solidFill>
                <a:latin typeface="+mn-lt"/>
                <a:ea typeface="+mn-ea"/>
                <a:cs typeface="+mn-cs"/>
              </a:defRPr>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张昱：现代编译原理与实验体系的建设探索</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endParaRPr lang="zh-CN" altLang="en-US" dirty="0"/>
          </a:p>
        </p:txBody>
      </p:sp>
      <p:grpSp>
        <p:nvGrpSpPr>
          <p:cNvPr id="19" name="组合 18"/>
          <p:cNvGrpSpPr/>
          <p:nvPr/>
        </p:nvGrpSpPr>
        <p:grpSpPr>
          <a:xfrm>
            <a:off x="644126" y="141402"/>
            <a:ext cx="9910991" cy="590973"/>
            <a:chOff x="644126" y="141402"/>
            <a:chExt cx="9910991" cy="590973"/>
          </a:xfrm>
        </p:grpSpPr>
        <p:sp>
          <p:nvSpPr>
            <p:cNvPr id="20" name="任意多边形: 形状 19"/>
            <p:cNvSpPr/>
            <p:nvPr/>
          </p:nvSpPr>
          <p:spPr>
            <a:xfrm>
              <a:off x="644126"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0 w 2914143"/>
                <a:gd name="connsiteY5"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143" h="590973">
                  <a:moveTo>
                    <a:pt x="0" y="0"/>
                  </a:moveTo>
                  <a:lnTo>
                    <a:pt x="2618657" y="0"/>
                  </a:lnTo>
                  <a:lnTo>
                    <a:pt x="2914143" y="295487"/>
                  </a:lnTo>
                  <a:lnTo>
                    <a:pt x="2618657" y="590973"/>
                  </a:lnTo>
                  <a:lnTo>
                    <a:pt x="0" y="590973"/>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2682" tIns="61341" rIns="178414" bIns="61341" numCol="1" spcCol="1270" anchor="ctr" anchorCtr="0">
              <a:noAutofit/>
            </a:bodyPr>
            <a:lstStyle/>
            <a:p>
              <a:pPr marL="0" lvl="0" indent="0" algn="ctr" defTabSz="1022350">
                <a:lnSpc>
                  <a:spcPct val="90000"/>
                </a:lnSpc>
                <a:spcBef>
                  <a:spcPct val="0"/>
                </a:spcBef>
                <a:spcAft>
                  <a:spcPct val="35000"/>
                </a:spcAft>
                <a:buNone/>
              </a:pPr>
              <a:endParaRPr lang="zh-CN" altLang="en-US" sz="2300" b="0" kern="1200" dirty="0"/>
            </a:p>
          </p:txBody>
        </p:sp>
        <p:sp>
          <p:nvSpPr>
            <p:cNvPr id="21" name="任意多边形: 形状 20"/>
            <p:cNvSpPr/>
            <p:nvPr/>
          </p:nvSpPr>
          <p:spPr>
            <a:xfrm>
              <a:off x="2978345"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2" name="任意多边形: 形状 21"/>
            <p:cNvSpPr/>
            <p:nvPr/>
          </p:nvSpPr>
          <p:spPr>
            <a:xfrm>
              <a:off x="5309659"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7FACE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sp>
          <p:nvSpPr>
            <p:cNvPr id="23" name="任意多边形: 形状 22"/>
            <p:cNvSpPr/>
            <p:nvPr/>
          </p:nvSpPr>
          <p:spPr>
            <a:xfrm>
              <a:off x="7640974" y="141402"/>
              <a:ext cx="2914143" cy="590973"/>
            </a:xfrm>
            <a:custGeom>
              <a:avLst/>
              <a:gdLst>
                <a:gd name="connsiteX0" fmla="*/ 0 w 2914143"/>
                <a:gd name="connsiteY0" fmla="*/ 0 h 590973"/>
                <a:gd name="connsiteX1" fmla="*/ 2618657 w 2914143"/>
                <a:gd name="connsiteY1" fmla="*/ 0 h 590973"/>
                <a:gd name="connsiteX2" fmla="*/ 2914143 w 2914143"/>
                <a:gd name="connsiteY2" fmla="*/ 295487 h 590973"/>
                <a:gd name="connsiteX3" fmla="*/ 2618657 w 2914143"/>
                <a:gd name="connsiteY3" fmla="*/ 590973 h 590973"/>
                <a:gd name="connsiteX4" fmla="*/ 0 w 2914143"/>
                <a:gd name="connsiteY4" fmla="*/ 590973 h 590973"/>
                <a:gd name="connsiteX5" fmla="*/ 295487 w 2914143"/>
                <a:gd name="connsiteY5" fmla="*/ 295487 h 590973"/>
                <a:gd name="connsiteX6" fmla="*/ 0 w 2914143"/>
                <a:gd name="connsiteY6" fmla="*/ 0 h 5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4143" h="590973">
                  <a:moveTo>
                    <a:pt x="0" y="0"/>
                  </a:moveTo>
                  <a:lnTo>
                    <a:pt x="2618657" y="0"/>
                  </a:lnTo>
                  <a:lnTo>
                    <a:pt x="2914143" y="295487"/>
                  </a:lnTo>
                  <a:lnTo>
                    <a:pt x="2618657" y="590973"/>
                  </a:lnTo>
                  <a:lnTo>
                    <a:pt x="0" y="590973"/>
                  </a:lnTo>
                  <a:lnTo>
                    <a:pt x="295487" y="295487"/>
                  </a:lnTo>
                  <a:lnTo>
                    <a:pt x="0" y="0"/>
                  </a:lnTo>
                  <a:close/>
                </a:path>
              </a:pathLst>
            </a:custGeom>
            <a:solidFill>
              <a:srgbClr val="0057C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87499" tIns="61341" rIns="326157" bIns="61341" numCol="1" spcCol="1270" anchor="ctr" anchorCtr="0">
              <a:noAutofit/>
            </a:bodyPr>
            <a:lstStyle/>
            <a:p>
              <a:pPr marL="0" lvl="0" indent="0" algn="ctr" defTabSz="1022350">
                <a:lnSpc>
                  <a:spcPct val="90000"/>
                </a:lnSpc>
                <a:spcBef>
                  <a:spcPct val="0"/>
                </a:spcBef>
                <a:spcAft>
                  <a:spcPct val="35000"/>
                </a:spcAft>
                <a:buNone/>
              </a:pPr>
              <a:endParaRPr lang="zh-CN" altLang="en-US" sz="2300" kern="1200" dirty="0"/>
            </a:p>
          </p:txBody>
        </p:sp>
      </p:grpSp>
      <p:sp>
        <p:nvSpPr>
          <p:cNvPr id="26"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endParaRPr lang="zh-CN" altLang="en-US" dirty="0"/>
          </a:p>
        </p:txBody>
      </p:sp>
      <p:sp>
        <p:nvSpPr>
          <p:cNvPr id="18" name="平行四边形 17"/>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标题 23"/>
          <p:cNvSpPr txBox="1"/>
          <p:nvPr userDrawn="1"/>
        </p:nvSpPr>
        <p:spPr>
          <a:xfrm>
            <a:off x="2978343" y="145588"/>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2</a:t>
            </a:r>
            <a:endParaRPr lang="zh-CN" altLang="en-US" dirty="0"/>
          </a:p>
        </p:txBody>
      </p:sp>
      <p:sp>
        <p:nvSpPr>
          <p:cNvPr id="34" name="标题 23"/>
          <p:cNvSpPr txBox="1"/>
          <p:nvPr userDrawn="1"/>
        </p:nvSpPr>
        <p:spPr>
          <a:xfrm>
            <a:off x="5312559" y="145587"/>
            <a:ext cx="2636403"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3</a:t>
            </a:r>
            <a:endParaRPr lang="zh-CN" altLang="en-US" dirty="0"/>
          </a:p>
        </p:txBody>
      </p:sp>
      <p:sp>
        <p:nvSpPr>
          <p:cNvPr id="35" name="标题 23"/>
          <p:cNvSpPr txBox="1"/>
          <p:nvPr userDrawn="1"/>
        </p:nvSpPr>
        <p:spPr>
          <a:xfrm>
            <a:off x="7640975" y="154127"/>
            <a:ext cx="2914142" cy="5867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2300" kern="1200" dirty="0">
                <a:solidFill>
                  <a:schemeClr val="lt1"/>
                </a:solidFill>
                <a:latin typeface="+mn-lt"/>
                <a:ea typeface="+mn-ea"/>
                <a:cs typeface="+mn-cs"/>
              </a:defRPr>
            </a:lvl1pPr>
          </a:lstStyle>
          <a:p>
            <a:pPr algn="ctr" defTabSz="1022350">
              <a:spcAft>
                <a:spcPct val="35000"/>
              </a:spcAft>
            </a:pPr>
            <a:r>
              <a:rPr lang="zh-CN" altLang="en-US" dirty="0"/>
              <a:t>流程</a:t>
            </a:r>
            <a:r>
              <a:rPr lang="en-US" altLang="zh-CN" dirty="0"/>
              <a:t>4</a:t>
            </a:r>
            <a:endParaRPr lang="zh-CN" altLang="en-US" dirty="0"/>
          </a:p>
        </p:txBody>
      </p:sp>
      <p:sp>
        <p:nvSpPr>
          <p:cNvPr id="36" name="标题 23"/>
          <p:cNvSpPr>
            <a:spLocks noGrp="1"/>
          </p:cNvSpPr>
          <p:nvPr>
            <p:ph type="title" hasCustomPrompt="1"/>
          </p:nvPr>
        </p:nvSpPr>
        <p:spPr>
          <a:xfrm>
            <a:off x="644127" y="145589"/>
            <a:ext cx="2636402" cy="586786"/>
          </a:xfrm>
        </p:spPr>
        <p:txBody>
          <a:bodyPr>
            <a:normAutofit/>
          </a:bodyPr>
          <a:lstStyle>
            <a:lvl1pPr>
              <a:defRPr lang="zh-CN" altLang="en-US" sz="2300" kern="1200" dirty="0">
                <a:solidFill>
                  <a:schemeClr val="lt1"/>
                </a:solidFill>
                <a:latin typeface="+mn-lt"/>
                <a:ea typeface="+mn-ea"/>
                <a:cs typeface="+mn-cs"/>
              </a:defRPr>
            </a:lvl1pPr>
          </a:lstStyle>
          <a:p>
            <a:pPr marL="0" lvl="0" indent="0" algn="ctr" defTabSz="1022350" rtl="0" eaLnBrk="1" latinLnBrk="0" hangingPunct="1">
              <a:lnSpc>
                <a:spcPct val="90000"/>
              </a:lnSpc>
              <a:spcBef>
                <a:spcPct val="0"/>
              </a:spcBef>
              <a:spcAft>
                <a:spcPct val="35000"/>
              </a:spcAft>
              <a:buNone/>
            </a:pPr>
            <a:r>
              <a:rPr lang="zh-CN" altLang="en-US" dirty="0"/>
              <a:t>流程</a:t>
            </a:r>
            <a:r>
              <a:rPr lang="en-US" altLang="zh-CN" dirty="0"/>
              <a:t>1</a:t>
            </a:r>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lumMod val="95000"/>
          </a:schemeClr>
        </a:solidFill>
        <a:effectLst/>
      </p:bgPr>
    </p:bg>
    <p:spTree>
      <p:nvGrpSpPr>
        <p:cNvPr id="1" name=""/>
        <p:cNvGrpSpPr/>
        <p:nvPr/>
      </p:nvGrpSpPr>
      <p:grpSpPr>
        <a:xfrm>
          <a:off x="0" y="0"/>
          <a:ext cx="0" cy="0"/>
          <a:chOff x="0" y="0"/>
          <a:chExt cx="0" cy="0"/>
        </a:xfrm>
      </p:grpSpPr>
      <p:grpSp>
        <p:nvGrpSpPr>
          <p:cNvPr id="14" name="组合 13"/>
          <p:cNvGrpSpPr/>
          <p:nvPr/>
        </p:nvGrpSpPr>
        <p:grpSpPr>
          <a:xfrm>
            <a:off x="-1" y="-1"/>
            <a:ext cx="12192001" cy="6858001"/>
            <a:chOff x="-1" y="-1"/>
            <a:chExt cx="12192001" cy="6858001"/>
          </a:xfrm>
        </p:grpSpPr>
        <p:grpSp>
          <p:nvGrpSpPr>
            <p:cNvPr id="13" name="组合 12"/>
            <p:cNvGrpSpPr/>
            <p:nvPr/>
          </p:nvGrpSpPr>
          <p:grpSpPr>
            <a:xfrm>
              <a:off x="-1" y="-1"/>
              <a:ext cx="12192001" cy="6858001"/>
              <a:chOff x="-1" y="-1"/>
              <a:chExt cx="12192001" cy="6858001"/>
            </a:xfrm>
          </p:grpSpPr>
          <p:sp>
            <p:nvSpPr>
              <p:cNvPr id="27" name="任意多边形: 形状 26"/>
              <p:cNvSpPr>
                <a:spLocks noChangeAspect="1"/>
              </p:cNvSpPr>
              <p:nvPr/>
            </p:nvSpPr>
            <p:spPr>
              <a:xfrm flipH="1" flipV="1">
                <a:off x="-1" y="-1"/>
                <a:ext cx="4551827" cy="1080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sp>
            <p:nvSpPr>
              <p:cNvPr id="23" name="矩形: 圆角 22"/>
              <p:cNvSpPr/>
              <p:nvPr/>
            </p:nvSpPr>
            <p:spPr>
              <a:xfrm>
                <a:off x="660400" y="693000"/>
                <a:ext cx="10872000" cy="5472000"/>
              </a:xfrm>
              <a:prstGeom prst="roundRect">
                <a:avLst>
                  <a:gd name="adj" fmla="val 2916"/>
                </a:avLst>
              </a:prstGeom>
              <a:solidFill>
                <a:schemeClr val="bg1"/>
              </a:solidFill>
              <a:ln>
                <a:noFill/>
              </a:ln>
              <a:effectLst>
                <a:outerShdw blurRad="254000" sx="101000" sy="101000" algn="ctr" rotWithShape="0">
                  <a:schemeClr val="tx1">
                    <a:lumMod val="75000"/>
                    <a:lumOff val="25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形状 11"/>
              <p:cNvSpPr>
                <a:spLocks noChangeAspect="1"/>
              </p:cNvSpPr>
              <p:nvPr/>
            </p:nvSpPr>
            <p:spPr>
              <a:xfrm>
                <a:off x="7943629" y="5850000"/>
                <a:ext cx="4248371" cy="1008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grpSp>
        <p:grpSp>
          <p:nvGrpSpPr>
            <p:cNvPr id="11" name="组合 10"/>
            <p:cNvGrpSpPr/>
            <p:nvPr/>
          </p:nvGrpSpPr>
          <p:grpSpPr>
            <a:xfrm>
              <a:off x="6432918" y="4634414"/>
              <a:ext cx="540000" cy="540000"/>
              <a:chOff x="7460376" y="5269978"/>
              <a:chExt cx="540000" cy="540000"/>
            </a:xfrm>
          </p:grpSpPr>
          <p:sp>
            <p:nvSpPr>
              <p:cNvPr id="2" name="椭圆 1"/>
              <p:cNvSpPr/>
              <p:nvPr/>
            </p:nvSpPr>
            <p:spPr>
              <a:xfrm>
                <a:off x="7460376" y="5269978"/>
                <a:ext cx="540000" cy="540000"/>
              </a:xfrm>
              <a:prstGeom prst="ellipse">
                <a:avLst/>
              </a:prstGeom>
              <a:solidFill>
                <a:schemeClr val="accent1"/>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 name="任意多边形: 形状 2"/>
              <p:cNvSpPr>
                <a:spLocks noChangeAspect="1"/>
              </p:cNvSpPr>
              <p:nvPr/>
            </p:nvSpPr>
            <p:spPr>
              <a:xfrm>
                <a:off x="7586376" y="5429743"/>
                <a:ext cx="288000" cy="220470"/>
              </a:xfrm>
              <a:custGeom>
                <a:avLst/>
                <a:gdLst>
                  <a:gd name="connsiteX0" fmla="*/ 20136 w 608415"/>
                  <a:gd name="connsiteY0" fmla="*/ 282073 h 465755"/>
                  <a:gd name="connsiteX1" fmla="*/ 40152 w 608415"/>
                  <a:gd name="connsiteY1" fmla="*/ 302063 h 465755"/>
                  <a:gd name="connsiteX2" fmla="*/ 40152 w 608415"/>
                  <a:gd name="connsiteY2" fmla="*/ 326389 h 465755"/>
                  <a:gd name="connsiteX3" fmla="*/ 20136 w 608415"/>
                  <a:gd name="connsiteY3" fmla="*/ 346499 h 465755"/>
                  <a:gd name="connsiteX4" fmla="*/ 0 w 608415"/>
                  <a:gd name="connsiteY4" fmla="*/ 326389 h 465755"/>
                  <a:gd name="connsiteX5" fmla="*/ 0 w 608415"/>
                  <a:gd name="connsiteY5" fmla="*/ 302063 h 465755"/>
                  <a:gd name="connsiteX6" fmla="*/ 20136 w 608415"/>
                  <a:gd name="connsiteY6" fmla="*/ 282073 h 465755"/>
                  <a:gd name="connsiteX7" fmla="*/ 123517 w 608415"/>
                  <a:gd name="connsiteY7" fmla="*/ 243643 h 465755"/>
                  <a:gd name="connsiteX8" fmla="*/ 123517 w 608415"/>
                  <a:gd name="connsiteY8" fmla="*/ 374935 h 465755"/>
                  <a:gd name="connsiteX9" fmla="*/ 304208 w 608415"/>
                  <a:gd name="connsiteY9" fmla="*/ 425645 h 465755"/>
                  <a:gd name="connsiteX10" fmla="*/ 484899 w 608415"/>
                  <a:gd name="connsiteY10" fmla="*/ 374935 h 465755"/>
                  <a:gd name="connsiteX11" fmla="*/ 484899 w 608415"/>
                  <a:gd name="connsiteY11" fmla="*/ 243643 h 465755"/>
                  <a:gd name="connsiteX12" fmla="*/ 313495 w 608415"/>
                  <a:gd name="connsiteY12" fmla="*/ 332536 h 465755"/>
                  <a:gd name="connsiteX13" fmla="*/ 304208 w 608415"/>
                  <a:gd name="connsiteY13" fmla="*/ 334704 h 465755"/>
                  <a:gd name="connsiteX14" fmla="*/ 294920 w 608415"/>
                  <a:gd name="connsiteY14" fmla="*/ 332536 h 465755"/>
                  <a:gd name="connsiteX15" fmla="*/ 304208 w 608415"/>
                  <a:gd name="connsiteY15" fmla="*/ 42730 h 465755"/>
                  <a:gd name="connsiteX16" fmla="*/ 63688 w 608415"/>
                  <a:gd name="connsiteY16" fmla="*/ 167397 h 465755"/>
                  <a:gd name="connsiteX17" fmla="*/ 304208 w 608415"/>
                  <a:gd name="connsiteY17" fmla="*/ 292064 h 465755"/>
                  <a:gd name="connsiteX18" fmla="*/ 544727 w 608415"/>
                  <a:gd name="connsiteY18" fmla="*/ 167397 h 465755"/>
                  <a:gd name="connsiteX19" fmla="*/ 294920 w 608415"/>
                  <a:gd name="connsiteY19" fmla="*/ 2258 h 465755"/>
                  <a:gd name="connsiteX20" fmla="*/ 313495 w 608415"/>
                  <a:gd name="connsiteY20" fmla="*/ 2258 h 465755"/>
                  <a:gd name="connsiteX21" fmla="*/ 597559 w 608415"/>
                  <a:gd name="connsiteY21" fmla="*/ 149570 h 465755"/>
                  <a:gd name="connsiteX22" fmla="*/ 608415 w 608415"/>
                  <a:gd name="connsiteY22" fmla="*/ 167397 h 465755"/>
                  <a:gd name="connsiteX23" fmla="*/ 597559 w 608415"/>
                  <a:gd name="connsiteY23" fmla="*/ 185224 h 465755"/>
                  <a:gd name="connsiteX24" fmla="*/ 525066 w 608415"/>
                  <a:gd name="connsiteY24" fmla="*/ 222804 h 465755"/>
                  <a:gd name="connsiteX25" fmla="*/ 525066 w 608415"/>
                  <a:gd name="connsiteY25" fmla="*/ 382644 h 465755"/>
                  <a:gd name="connsiteX26" fmla="*/ 521326 w 608415"/>
                  <a:gd name="connsiteY26" fmla="*/ 394328 h 465755"/>
                  <a:gd name="connsiteX27" fmla="*/ 304208 w 608415"/>
                  <a:gd name="connsiteY27" fmla="*/ 465755 h 465755"/>
                  <a:gd name="connsiteX28" fmla="*/ 87089 w 608415"/>
                  <a:gd name="connsiteY28" fmla="*/ 394328 h 465755"/>
                  <a:gd name="connsiteX29" fmla="*/ 83350 w 608415"/>
                  <a:gd name="connsiteY29" fmla="*/ 382644 h 465755"/>
                  <a:gd name="connsiteX30" fmla="*/ 83350 w 608415"/>
                  <a:gd name="connsiteY30" fmla="*/ 222804 h 465755"/>
                  <a:gd name="connsiteX31" fmla="*/ 40167 w 608415"/>
                  <a:gd name="connsiteY31" fmla="*/ 200400 h 465755"/>
                  <a:gd name="connsiteX32" fmla="*/ 40167 w 608415"/>
                  <a:gd name="connsiteY32" fmla="*/ 244245 h 465755"/>
                  <a:gd name="connsiteX33" fmla="*/ 20144 w 608415"/>
                  <a:gd name="connsiteY33" fmla="*/ 264360 h 465755"/>
                  <a:gd name="connsiteX34" fmla="*/ 0 w 608415"/>
                  <a:gd name="connsiteY34" fmla="*/ 244245 h 465755"/>
                  <a:gd name="connsiteX35" fmla="*/ 0 w 608415"/>
                  <a:gd name="connsiteY35" fmla="*/ 167397 h 465755"/>
                  <a:gd name="connsiteX36" fmla="*/ 10856 w 608415"/>
                  <a:gd name="connsiteY36" fmla="*/ 149570 h 465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415" h="465755">
                    <a:moveTo>
                      <a:pt x="20136" y="282073"/>
                    </a:moveTo>
                    <a:cubicBezTo>
                      <a:pt x="31229" y="282073"/>
                      <a:pt x="40152" y="290985"/>
                      <a:pt x="40152" y="302063"/>
                    </a:cubicBezTo>
                    <a:lnTo>
                      <a:pt x="40152" y="326389"/>
                    </a:lnTo>
                    <a:cubicBezTo>
                      <a:pt x="40152" y="337468"/>
                      <a:pt x="31229" y="346499"/>
                      <a:pt x="20136" y="346499"/>
                    </a:cubicBezTo>
                    <a:cubicBezTo>
                      <a:pt x="9043" y="346499"/>
                      <a:pt x="0" y="337468"/>
                      <a:pt x="0" y="326389"/>
                    </a:cubicBezTo>
                    <a:lnTo>
                      <a:pt x="0" y="302063"/>
                    </a:lnTo>
                    <a:cubicBezTo>
                      <a:pt x="0" y="290985"/>
                      <a:pt x="9043" y="282073"/>
                      <a:pt x="20136" y="282073"/>
                    </a:cubicBezTo>
                    <a:close/>
                    <a:moveTo>
                      <a:pt x="123517" y="243643"/>
                    </a:moveTo>
                    <a:lnTo>
                      <a:pt x="123517" y="374935"/>
                    </a:lnTo>
                    <a:cubicBezTo>
                      <a:pt x="136906" y="387703"/>
                      <a:pt x="186360" y="425645"/>
                      <a:pt x="304208" y="425645"/>
                    </a:cubicBezTo>
                    <a:cubicBezTo>
                      <a:pt x="422055" y="425645"/>
                      <a:pt x="471510" y="387703"/>
                      <a:pt x="484899" y="374935"/>
                    </a:cubicBezTo>
                    <a:lnTo>
                      <a:pt x="484899" y="243643"/>
                    </a:lnTo>
                    <a:lnTo>
                      <a:pt x="313495" y="332536"/>
                    </a:lnTo>
                    <a:cubicBezTo>
                      <a:pt x="310601" y="333981"/>
                      <a:pt x="307344" y="334704"/>
                      <a:pt x="304208" y="334704"/>
                    </a:cubicBezTo>
                    <a:cubicBezTo>
                      <a:pt x="301071" y="334704"/>
                      <a:pt x="297815" y="333981"/>
                      <a:pt x="294920" y="332536"/>
                    </a:cubicBezTo>
                    <a:close/>
                    <a:moveTo>
                      <a:pt x="304208" y="42730"/>
                    </a:moveTo>
                    <a:lnTo>
                      <a:pt x="63688" y="167397"/>
                    </a:lnTo>
                    <a:lnTo>
                      <a:pt x="304208" y="292064"/>
                    </a:lnTo>
                    <a:lnTo>
                      <a:pt x="544727" y="167397"/>
                    </a:lnTo>
                    <a:close/>
                    <a:moveTo>
                      <a:pt x="294920" y="2258"/>
                    </a:moveTo>
                    <a:cubicBezTo>
                      <a:pt x="300710" y="-753"/>
                      <a:pt x="307706" y="-753"/>
                      <a:pt x="313495" y="2258"/>
                    </a:cubicBezTo>
                    <a:lnTo>
                      <a:pt x="597559" y="149570"/>
                    </a:lnTo>
                    <a:cubicBezTo>
                      <a:pt x="604193" y="153063"/>
                      <a:pt x="608415" y="159929"/>
                      <a:pt x="608415" y="167397"/>
                    </a:cubicBezTo>
                    <a:cubicBezTo>
                      <a:pt x="608415" y="174865"/>
                      <a:pt x="604193" y="181731"/>
                      <a:pt x="597559" y="185224"/>
                    </a:cubicBezTo>
                    <a:lnTo>
                      <a:pt x="525066" y="222804"/>
                    </a:lnTo>
                    <a:lnTo>
                      <a:pt x="525066" y="382644"/>
                    </a:lnTo>
                    <a:cubicBezTo>
                      <a:pt x="525066" y="386860"/>
                      <a:pt x="523859" y="390955"/>
                      <a:pt x="521326" y="394328"/>
                    </a:cubicBezTo>
                    <a:cubicBezTo>
                      <a:pt x="519276" y="397218"/>
                      <a:pt x="468253" y="465755"/>
                      <a:pt x="304208" y="465755"/>
                    </a:cubicBezTo>
                    <a:cubicBezTo>
                      <a:pt x="140162" y="465755"/>
                      <a:pt x="89139" y="397218"/>
                      <a:pt x="87089" y="394328"/>
                    </a:cubicBezTo>
                    <a:cubicBezTo>
                      <a:pt x="84556" y="390955"/>
                      <a:pt x="83350" y="386860"/>
                      <a:pt x="83350" y="382644"/>
                    </a:cubicBezTo>
                    <a:lnTo>
                      <a:pt x="83350" y="222804"/>
                    </a:lnTo>
                    <a:lnTo>
                      <a:pt x="40167" y="200400"/>
                    </a:lnTo>
                    <a:lnTo>
                      <a:pt x="40167" y="244245"/>
                    </a:lnTo>
                    <a:cubicBezTo>
                      <a:pt x="40167" y="255326"/>
                      <a:pt x="31241" y="264360"/>
                      <a:pt x="20144" y="264360"/>
                    </a:cubicBezTo>
                    <a:cubicBezTo>
                      <a:pt x="9047" y="264360"/>
                      <a:pt x="0" y="255326"/>
                      <a:pt x="0" y="244245"/>
                    </a:cubicBezTo>
                    <a:lnTo>
                      <a:pt x="0" y="167397"/>
                    </a:lnTo>
                    <a:cubicBezTo>
                      <a:pt x="0" y="159929"/>
                      <a:pt x="4222" y="153063"/>
                      <a:pt x="10856" y="14957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10" name="组合 9"/>
            <p:cNvGrpSpPr/>
            <p:nvPr/>
          </p:nvGrpSpPr>
          <p:grpSpPr>
            <a:xfrm>
              <a:off x="3073375" y="4634414"/>
              <a:ext cx="540000" cy="540000"/>
              <a:chOff x="4437200" y="5269978"/>
              <a:chExt cx="540000" cy="540000"/>
            </a:xfrm>
          </p:grpSpPr>
          <p:sp>
            <p:nvSpPr>
              <p:cNvPr id="6" name="椭圆 5"/>
              <p:cNvSpPr/>
              <p:nvPr/>
            </p:nvSpPr>
            <p:spPr>
              <a:xfrm>
                <a:off x="4437200" y="5269978"/>
                <a:ext cx="540000" cy="540000"/>
              </a:xfrm>
              <a:prstGeom prst="ellipse">
                <a:avLst/>
              </a:prstGeom>
              <a:solidFill>
                <a:schemeClr val="accent1"/>
              </a:soli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 name="任意多边形: 形状 7"/>
              <p:cNvSpPr>
                <a:spLocks noChangeAspect="1"/>
              </p:cNvSpPr>
              <p:nvPr/>
            </p:nvSpPr>
            <p:spPr>
              <a:xfrm>
                <a:off x="4593936" y="5426880"/>
                <a:ext cx="226528" cy="226197"/>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81459" h="580612">
                    <a:moveTo>
                      <a:pt x="283975" y="371116"/>
                    </a:moveTo>
                    <a:lnTo>
                      <a:pt x="263239" y="486746"/>
                    </a:lnTo>
                    <a:lnTo>
                      <a:pt x="291629" y="500700"/>
                    </a:lnTo>
                    <a:lnTo>
                      <a:pt x="318507" y="487013"/>
                    </a:lnTo>
                    <a:lnTo>
                      <a:pt x="297770" y="371116"/>
                    </a:lnTo>
                    <a:close/>
                    <a:moveTo>
                      <a:pt x="263595" y="322766"/>
                    </a:moveTo>
                    <a:lnTo>
                      <a:pt x="317973" y="322766"/>
                    </a:lnTo>
                    <a:cubicBezTo>
                      <a:pt x="329720" y="322766"/>
                      <a:pt x="339777" y="331121"/>
                      <a:pt x="341824" y="342675"/>
                    </a:cubicBezTo>
                    <a:lnTo>
                      <a:pt x="369235" y="496078"/>
                    </a:lnTo>
                    <a:cubicBezTo>
                      <a:pt x="371104" y="506655"/>
                      <a:pt x="365853" y="517054"/>
                      <a:pt x="356420" y="521942"/>
                    </a:cubicBezTo>
                    <a:lnTo>
                      <a:pt x="302754" y="549405"/>
                    </a:lnTo>
                    <a:cubicBezTo>
                      <a:pt x="294833" y="553938"/>
                      <a:pt x="289226" y="553494"/>
                      <a:pt x="280949" y="549583"/>
                    </a:cubicBezTo>
                    <a:lnTo>
                      <a:pt x="225237" y="522031"/>
                    </a:lnTo>
                    <a:cubicBezTo>
                      <a:pt x="215625" y="517320"/>
                      <a:pt x="210285" y="506655"/>
                      <a:pt x="212243" y="496078"/>
                    </a:cubicBezTo>
                    <a:lnTo>
                      <a:pt x="239744" y="342675"/>
                    </a:lnTo>
                    <a:cubicBezTo>
                      <a:pt x="241790" y="331121"/>
                      <a:pt x="251847" y="322766"/>
                      <a:pt x="263595" y="322766"/>
                    </a:cubicBezTo>
                    <a:close/>
                    <a:moveTo>
                      <a:pt x="175403" y="294638"/>
                    </a:moveTo>
                    <a:cubicBezTo>
                      <a:pt x="181311" y="296493"/>
                      <a:pt x="186518" y="300581"/>
                      <a:pt x="189588" y="306446"/>
                    </a:cubicBezTo>
                    <a:cubicBezTo>
                      <a:pt x="195819" y="318266"/>
                      <a:pt x="191279" y="332930"/>
                      <a:pt x="179441" y="339151"/>
                    </a:cubicBezTo>
                    <a:cubicBezTo>
                      <a:pt x="98621" y="381453"/>
                      <a:pt x="48420" y="464725"/>
                      <a:pt x="48420" y="556439"/>
                    </a:cubicBezTo>
                    <a:cubicBezTo>
                      <a:pt x="48420" y="569859"/>
                      <a:pt x="37561" y="580612"/>
                      <a:pt x="24210" y="580612"/>
                    </a:cubicBezTo>
                    <a:cubicBezTo>
                      <a:pt x="10770" y="580612"/>
                      <a:pt x="0" y="569859"/>
                      <a:pt x="0" y="556439"/>
                    </a:cubicBezTo>
                    <a:cubicBezTo>
                      <a:pt x="0" y="446595"/>
                      <a:pt x="60170" y="346971"/>
                      <a:pt x="157011" y="296226"/>
                    </a:cubicBezTo>
                    <a:cubicBezTo>
                      <a:pt x="162886" y="293160"/>
                      <a:pt x="169495" y="292782"/>
                      <a:pt x="175403" y="294638"/>
                    </a:cubicBezTo>
                    <a:close/>
                    <a:moveTo>
                      <a:pt x="403384" y="293390"/>
                    </a:moveTo>
                    <a:cubicBezTo>
                      <a:pt x="409291" y="291490"/>
                      <a:pt x="415922" y="291846"/>
                      <a:pt x="421885" y="294868"/>
                    </a:cubicBezTo>
                    <a:cubicBezTo>
                      <a:pt x="520228" y="344995"/>
                      <a:pt x="581459" y="445250"/>
                      <a:pt x="581459" y="556437"/>
                    </a:cubicBezTo>
                    <a:cubicBezTo>
                      <a:pt x="581459" y="569858"/>
                      <a:pt x="570690" y="580612"/>
                      <a:pt x="557252" y="580612"/>
                    </a:cubicBezTo>
                    <a:cubicBezTo>
                      <a:pt x="543813" y="580612"/>
                      <a:pt x="533044" y="569858"/>
                      <a:pt x="533044" y="556437"/>
                    </a:cubicBezTo>
                    <a:cubicBezTo>
                      <a:pt x="533044" y="463648"/>
                      <a:pt x="482048" y="379836"/>
                      <a:pt x="399813" y="338063"/>
                    </a:cubicBezTo>
                    <a:cubicBezTo>
                      <a:pt x="387887" y="331841"/>
                      <a:pt x="383170" y="317265"/>
                      <a:pt x="389222" y="305444"/>
                    </a:cubicBezTo>
                    <a:cubicBezTo>
                      <a:pt x="392293" y="299445"/>
                      <a:pt x="397477" y="295290"/>
                      <a:pt x="403384" y="293390"/>
                    </a:cubicBezTo>
                    <a:close/>
                    <a:moveTo>
                      <a:pt x="290694" y="48348"/>
                    </a:moveTo>
                    <a:cubicBezTo>
                      <a:pt x="233195" y="48348"/>
                      <a:pt x="186376" y="95629"/>
                      <a:pt x="186376" y="153753"/>
                    </a:cubicBezTo>
                    <a:cubicBezTo>
                      <a:pt x="186376" y="211966"/>
                      <a:pt x="233195" y="259247"/>
                      <a:pt x="290694" y="259247"/>
                    </a:cubicBezTo>
                    <a:cubicBezTo>
                      <a:pt x="348283" y="259247"/>
                      <a:pt x="395012" y="211966"/>
                      <a:pt x="395012" y="153753"/>
                    </a:cubicBezTo>
                    <a:cubicBezTo>
                      <a:pt x="395012" y="95629"/>
                      <a:pt x="348283" y="48348"/>
                      <a:pt x="290694" y="48348"/>
                    </a:cubicBezTo>
                    <a:close/>
                    <a:moveTo>
                      <a:pt x="290694" y="0"/>
                    </a:moveTo>
                    <a:cubicBezTo>
                      <a:pt x="374986" y="0"/>
                      <a:pt x="443433" y="68967"/>
                      <a:pt x="443433" y="153753"/>
                    </a:cubicBezTo>
                    <a:cubicBezTo>
                      <a:pt x="443433" y="238628"/>
                      <a:pt x="374986" y="307595"/>
                      <a:pt x="290694" y="307595"/>
                    </a:cubicBezTo>
                    <a:cubicBezTo>
                      <a:pt x="206491" y="307595"/>
                      <a:pt x="137955" y="238628"/>
                      <a:pt x="137955" y="153753"/>
                    </a:cubicBezTo>
                    <a:cubicBezTo>
                      <a:pt x="137955" y="68967"/>
                      <a:pt x="206491" y="0"/>
                      <a:pt x="290694"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sp>
        <p:nvSpPr>
          <p:cNvPr id="5" name="标题 4"/>
          <p:cNvSpPr>
            <a:spLocks noGrp="1"/>
          </p:cNvSpPr>
          <p:nvPr>
            <p:ph type="ctrTitle" hasCustomPrompt="1"/>
          </p:nvPr>
        </p:nvSpPr>
        <p:spPr>
          <a:xfrm>
            <a:off x="1229651" y="1130300"/>
            <a:ext cx="9720000" cy="2232000"/>
          </a:xfrm>
          <a:prstGeom prst="rect">
            <a:avLst/>
          </a:prstGeom>
        </p:spPr>
        <p:txBody>
          <a:bodyPr wrap="square" anchor="b">
            <a:normAutofit/>
          </a:bodyPr>
          <a:lstStyle>
            <a:lvl1pPr algn="ctr">
              <a:lnSpc>
                <a:spcPct val="100000"/>
              </a:lnSpc>
              <a:defRPr sz="7200" b="1">
                <a:ln w="19050">
                  <a:noFill/>
                </a:ln>
                <a:solidFill>
                  <a:schemeClr val="tx1"/>
                </a:solidFill>
              </a:defRPr>
            </a:lvl1pPr>
          </a:lstStyle>
          <a:p>
            <a:pPr lvl="0"/>
            <a:r>
              <a:rPr lang="en-US" dirty="0"/>
              <a:t>Click to add title</a:t>
            </a:r>
            <a:endParaRPr lang="en-US" dirty="0"/>
          </a:p>
        </p:txBody>
      </p:sp>
      <p:sp>
        <p:nvSpPr>
          <p:cNvPr id="9" name="副标题 8"/>
          <p:cNvSpPr>
            <a:spLocks noGrp="1"/>
          </p:cNvSpPr>
          <p:nvPr>
            <p:ph type="subTitle" sz="quarter" idx="1" hasCustomPrompt="1"/>
          </p:nvPr>
        </p:nvSpPr>
        <p:spPr>
          <a:xfrm>
            <a:off x="1229650" y="3445908"/>
            <a:ext cx="9720000" cy="720000"/>
          </a:xfrm>
          <a:prstGeom prst="rect">
            <a:avLst/>
          </a:prstGeom>
          <a:noFill/>
          <a:ln>
            <a:noFill/>
          </a:ln>
        </p:spPr>
        <p:txBody>
          <a:bodyPr vert="horz" wrap="square" lIns="91440" tIns="45720" rIns="91440" bIns="45720" rtlCol="0" anchor="t" anchorCtr="0">
            <a:normAutofit/>
          </a:bodyPr>
          <a:lstStyle>
            <a:lvl1pPr marL="0" indent="0" algn="ctr">
              <a:lnSpc>
                <a:spcPct val="100000"/>
              </a:lnSpc>
              <a:buNone/>
              <a:defRPr lang="en-US" sz="2800" dirty="0">
                <a:solidFill>
                  <a:schemeClr val="tx1"/>
                </a:solidFill>
                <a:latin typeface="+mj-lt"/>
              </a:defRPr>
            </a:lvl1pPr>
          </a:lstStyle>
          <a:p>
            <a:pPr lvl="0"/>
            <a:r>
              <a:rPr lang="en-US" dirty="0"/>
              <a:t>Click to add subtitle</a:t>
            </a:r>
            <a:endParaRPr lang="en-US" dirty="0"/>
          </a:p>
        </p:txBody>
      </p:sp>
      <p:sp>
        <p:nvSpPr>
          <p:cNvPr id="4" name="文本占位符 3"/>
          <p:cNvSpPr>
            <a:spLocks noGrp="1"/>
          </p:cNvSpPr>
          <p:nvPr>
            <p:ph type="body" sz="quarter" idx="13" hasCustomPrompt="1"/>
          </p:nvPr>
        </p:nvSpPr>
        <p:spPr>
          <a:xfrm>
            <a:off x="3701079" y="4688414"/>
            <a:ext cx="2340000" cy="432000"/>
          </a:xfrm>
          <a:prstGeom prst="rect">
            <a:avLst/>
          </a:prstGeom>
        </p:spPr>
        <p:txBody>
          <a:bodyPr wrap="square" lIns="90000" anchor="ctr">
            <a:normAutofit/>
          </a:bodyPr>
          <a:lstStyle>
            <a:lvl1pPr marL="0" indent="0" algn="l">
              <a:lnSpc>
                <a:spcPct val="100000"/>
              </a:lnSpc>
              <a:buNone/>
              <a:defRPr sz="1400">
                <a:solidFill>
                  <a:schemeClr val="tx1"/>
                </a:solidFill>
              </a:defRPr>
            </a:lvl1pPr>
          </a:lstStyle>
          <a:p>
            <a:pPr lvl="0"/>
            <a:r>
              <a:rPr lang="en-US"/>
              <a:t>Presenter name</a:t>
            </a:r>
            <a:endParaRPr lang="en-US"/>
          </a:p>
        </p:txBody>
      </p:sp>
      <p:sp>
        <p:nvSpPr>
          <p:cNvPr id="7" name="文本占位符 6"/>
          <p:cNvSpPr>
            <a:spLocks noGrp="1"/>
          </p:cNvSpPr>
          <p:nvPr>
            <p:ph type="body" sz="quarter" idx="14" hasCustomPrompt="1"/>
          </p:nvPr>
        </p:nvSpPr>
        <p:spPr>
          <a:xfrm>
            <a:off x="7054692" y="4688414"/>
            <a:ext cx="2340000" cy="432000"/>
          </a:xfrm>
          <a:prstGeom prst="rect">
            <a:avLst/>
          </a:prstGeom>
        </p:spPr>
        <p:txBody>
          <a:bodyPr wrap="none" anchor="ctr">
            <a:normAutofit/>
          </a:bodyPr>
          <a:lstStyle>
            <a:lvl1pPr marL="0" indent="0" algn="l">
              <a:lnSpc>
                <a:spcPct val="100000"/>
              </a:lnSpc>
              <a:buNone/>
              <a:defRPr sz="1400">
                <a:solidFill>
                  <a:schemeClr val="tx1"/>
                </a:solidFill>
              </a:defRPr>
            </a:lvl1pPr>
          </a:lstStyle>
          <a:p>
            <a:pPr lvl="0"/>
            <a:r>
              <a:rPr lang="en-US"/>
              <a:t>www.officeplus.cn</a:t>
            </a: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vl1pPr>
          </a:lstStyle>
          <a:p>
            <a:pPr lvl="0"/>
            <a:r>
              <a:rPr lang="en-US"/>
              <a:t>Click to add title</a:t>
            </a:r>
            <a:endParaRPr lang="en-US"/>
          </a:p>
        </p:txBody>
      </p:sp>
      <p:sp>
        <p:nvSpPr>
          <p:cNvPr id="3" name="内容占位符 2"/>
          <p:cNvSpPr>
            <a:spLocks noGrp="1"/>
          </p:cNvSpPr>
          <p:nvPr>
            <p:ph idx="1" hasCustomPrompt="1"/>
          </p:nvPr>
        </p:nvSpPr>
        <p:spPr/>
        <p:txBody>
          <a:bodyPr/>
          <a:lstStyle>
            <a:lvl1pPr>
              <a:defRPr/>
            </a:lvl1pPr>
          </a:lstStyle>
          <a:p>
            <a:pPr lvl="0"/>
            <a:r>
              <a:rPr lang="en-US"/>
              <a:t>Click to add text</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日期占位符 3"/>
          <p:cNvSpPr>
            <a:spLocks noGrp="1"/>
          </p:cNvSpPr>
          <p:nvPr>
            <p:ph type="dt" sz="half" idx="10"/>
          </p:nvPr>
        </p:nvSpPr>
        <p:spPr/>
        <p:txBody>
          <a:bodyPr/>
          <a:lstStyle/>
          <a:p>
            <a:endParaRPr lang="en-US"/>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C8BB1146-E542-4D4E-B8E9-6919A11DDD48}"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p:cSld name="Agenda">
    <p:spTree>
      <p:nvGrpSpPr>
        <p:cNvPr id="1" name=""/>
        <p:cNvGrpSpPr/>
        <p:nvPr/>
      </p:nvGrpSpPr>
      <p:grpSpPr>
        <a:xfrm>
          <a:off x="0" y="0"/>
          <a:ext cx="0" cy="0"/>
          <a:chOff x="0" y="0"/>
          <a:chExt cx="0" cy="0"/>
        </a:xfrm>
      </p:grpSpPr>
      <p:grpSp>
        <p:nvGrpSpPr>
          <p:cNvPr id="17" name="组合 16"/>
          <p:cNvGrpSpPr/>
          <p:nvPr/>
        </p:nvGrpSpPr>
        <p:grpSpPr>
          <a:xfrm>
            <a:off x="-1" y="-1"/>
            <a:ext cx="12192001" cy="6858001"/>
            <a:chOff x="-1" y="-1"/>
            <a:chExt cx="12192001" cy="6858001"/>
          </a:xfrm>
        </p:grpSpPr>
        <p:sp>
          <p:nvSpPr>
            <p:cNvPr id="18" name="任意多边形: 形状 17"/>
            <p:cNvSpPr>
              <a:spLocks noChangeAspect="1"/>
            </p:cNvSpPr>
            <p:nvPr/>
          </p:nvSpPr>
          <p:spPr>
            <a:xfrm flipH="1" flipV="1">
              <a:off x="-1" y="-1"/>
              <a:ext cx="4551827" cy="1080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sp>
          <p:nvSpPr>
            <p:cNvPr id="19" name="矩形: 圆角 18"/>
            <p:cNvSpPr/>
            <p:nvPr/>
          </p:nvSpPr>
          <p:spPr>
            <a:xfrm>
              <a:off x="660400" y="693000"/>
              <a:ext cx="10872000" cy="5472000"/>
            </a:xfrm>
            <a:prstGeom prst="roundRect">
              <a:avLst>
                <a:gd name="adj" fmla="val 2916"/>
              </a:avLst>
            </a:prstGeom>
            <a:solidFill>
              <a:schemeClr val="bg1"/>
            </a:solidFill>
            <a:ln>
              <a:noFill/>
            </a:ln>
            <a:effectLst>
              <a:outerShdw blurRad="254000" sx="101000" sy="101000" algn="ctr" rotWithShape="0">
                <a:schemeClr val="tx1">
                  <a:lumMod val="75000"/>
                  <a:lumOff val="25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形状 19"/>
            <p:cNvSpPr>
              <a:spLocks noChangeAspect="1"/>
            </p:cNvSpPr>
            <p:nvPr/>
          </p:nvSpPr>
          <p:spPr>
            <a:xfrm>
              <a:off x="7943629" y="5850000"/>
              <a:ext cx="4248371" cy="1008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grpSp>
      <p:sp>
        <p:nvSpPr>
          <p:cNvPr id="2" name="标题 1"/>
          <p:cNvSpPr>
            <a:spLocks noGrp="1"/>
          </p:cNvSpPr>
          <p:nvPr>
            <p:ph type="title" hasCustomPrompt="1"/>
          </p:nvPr>
        </p:nvSpPr>
        <p:spPr>
          <a:xfrm>
            <a:off x="1049649" y="1028700"/>
            <a:ext cx="9161013" cy="998523"/>
          </a:xfrm>
          <a:prstGeom prst="rect">
            <a:avLst/>
          </a:prstGeom>
          <a:noFill/>
        </p:spPr>
        <p:txBody>
          <a:bodyPr anchor="ctr" anchorCtr="0">
            <a:normAutofit/>
          </a:bodyPr>
          <a:lstStyle>
            <a:lvl1pPr algn="l">
              <a:defRPr sz="4400">
                <a:solidFill>
                  <a:schemeClr val="tx1"/>
                </a:solidFill>
              </a:defRPr>
            </a:lvl1pPr>
          </a:lstStyle>
          <a:p>
            <a:pPr lvl="0"/>
            <a:r>
              <a:rPr lang="en-US"/>
              <a:t>Agenda</a:t>
            </a:r>
            <a:endParaRPr lang="en-US"/>
          </a:p>
        </p:txBody>
      </p:sp>
      <p:sp>
        <p:nvSpPr>
          <p:cNvPr id="3" name="内容占位符 2"/>
          <p:cNvSpPr>
            <a:spLocks noGrp="1"/>
          </p:cNvSpPr>
          <p:nvPr>
            <p:ph sz="quarter" idx="1" hasCustomPrompt="1"/>
          </p:nvPr>
        </p:nvSpPr>
        <p:spPr>
          <a:xfrm>
            <a:off x="1049650" y="2278903"/>
            <a:ext cx="10080000" cy="3240000"/>
          </a:xfrm>
        </p:spPr>
        <p:txBody>
          <a:bodyPr numCol="2"/>
          <a:lstStyle>
            <a:lvl1pPr marL="342900" indent="-342900">
              <a:lnSpc>
                <a:spcPct val="100000"/>
              </a:lnSpc>
              <a:buFont typeface="+mj-lt"/>
              <a:buAutoNum type="arabicPeriod"/>
              <a:defRPr/>
            </a:lvl1pPr>
            <a:lvl2pPr marL="800100" indent="-342900">
              <a:lnSpc>
                <a:spcPct val="100000"/>
              </a:lnSpc>
              <a:buFont typeface="+mj-ea"/>
              <a:buAutoNum type="circleNumDbPlain"/>
              <a:defRPr/>
            </a:lvl2pPr>
            <a:lvl3pPr marL="1257300" indent="-342900">
              <a:lnSpc>
                <a:spcPct val="100000"/>
              </a:lnSpc>
              <a:buFont typeface="+mj-lt"/>
              <a:buAutoNum type="alphaLcParenR"/>
              <a:defRPr/>
            </a:lvl3pPr>
            <a:lvl4pPr>
              <a:lnSpc>
                <a:spcPct val="100000"/>
              </a:lnSpc>
              <a:defRPr/>
            </a:lvl4pPr>
            <a:lvl5pPr>
              <a:lnSpc>
                <a:spcPct val="100000"/>
              </a:lnSpc>
              <a:defRPr/>
            </a:lvl5pPr>
          </a:lstStyle>
          <a:p>
            <a:pPr lvl="0"/>
            <a:r>
              <a:rPr lang="en-US"/>
              <a:t>Click to add text</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日期占位符 3"/>
          <p:cNvSpPr>
            <a:spLocks noGrp="1"/>
          </p:cNvSpPr>
          <p:nvPr>
            <p:ph type="dt" sz="half" idx="10"/>
          </p:nvPr>
        </p:nvSpPr>
        <p:spPr/>
        <p:txBody>
          <a:bodyPr/>
          <a:lstStyle/>
          <a:p>
            <a:endParaRPr lang="en-US" dirty="0"/>
          </a:p>
        </p:txBody>
      </p:sp>
      <p:sp>
        <p:nvSpPr>
          <p:cNvPr id="5" name="页脚占位符 4"/>
          <p:cNvSpPr>
            <a:spLocks noGrp="1"/>
          </p:cNvSpPr>
          <p:nvPr>
            <p:ph type="ftr" sz="quarter" idx="11"/>
          </p:nvPr>
        </p:nvSpPr>
        <p:spPr/>
        <p:txBody>
          <a:bodyPr/>
          <a:lstStyle/>
          <a:p>
            <a:endParaRPr lang="en-US" dirty="0"/>
          </a:p>
        </p:txBody>
      </p:sp>
      <p:sp>
        <p:nvSpPr>
          <p:cNvPr id="6" name="灯片编号占位符 5"/>
          <p:cNvSpPr>
            <a:spLocks noGrp="1"/>
          </p:cNvSpPr>
          <p:nvPr>
            <p:ph type="sldNum" sz="quarter" idx="12"/>
          </p:nvPr>
        </p:nvSpPr>
        <p:spPr/>
        <p:txBody>
          <a:bodyPr/>
          <a:lstStyle/>
          <a:p>
            <a:fld id="{C8BB1146-E542-4D4E-B8E9-6919A11DDD48}" type="slidenum">
              <a:rPr lang="en-US" smtClean="0"/>
            </a:fld>
            <a:endParaRPr lang="en-US" dirty="0"/>
          </a:p>
        </p:txBody>
      </p:sp>
      <p:cxnSp>
        <p:nvCxnSpPr>
          <p:cNvPr id="7" name="直接连接符 6"/>
          <p:cNvCxnSpPr/>
          <p:nvPr/>
        </p:nvCxnSpPr>
        <p:spPr>
          <a:xfrm>
            <a:off x="5337278" y="2368903"/>
            <a:ext cx="0" cy="3060000"/>
          </a:xfrm>
          <a:prstGeom prst="line">
            <a:avLst/>
          </a:prstGeom>
          <a:solidFill>
            <a:srgbClr val="FFCC00"/>
          </a:solidFill>
          <a:ln w="3175" cap="flat" cmpd="sng" algn="ctr">
            <a:solidFill>
              <a:schemeClr val="accent1"/>
            </a:solidFill>
            <a:prstDash val="solid"/>
            <a:round/>
            <a:headEnd type="none" w="med" len="med"/>
            <a:tailEnd type="none" w="med" len="med"/>
          </a:ln>
          <a:effectLst/>
        </p:spPr>
      </p:cxnSp>
      <p:sp>
        <p:nvSpPr>
          <p:cNvPr id="8" name="任意多边形: 形状 7"/>
          <p:cNvSpPr>
            <a:spLocks noChangeAspect="1"/>
          </p:cNvSpPr>
          <p:nvPr/>
        </p:nvSpPr>
        <p:spPr bwMode="auto">
          <a:xfrm>
            <a:off x="10510427" y="1281055"/>
            <a:ext cx="619223" cy="651347"/>
          </a:xfrm>
          <a:custGeom>
            <a:avLst/>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accent1">
              <a:alpha val="50000"/>
            </a:schemeClr>
          </a:solidFill>
          <a:ln>
            <a:noFill/>
          </a:ln>
        </p:spPr>
        <p:txBody>
          <a:bodyPr/>
          <a:lstStyle/>
          <a:p>
            <a:endParaRPr lang="zh-CN" altLang="en-US">
              <a:cs typeface="+mn-ea"/>
              <a:sym typeface="+mn-l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showMasterSp="0">
  <p:cSld name="1_Section Header">
    <p:bg>
      <p:bgPr>
        <a:solidFill>
          <a:schemeClr val="bg1">
            <a:lumMod val="95000"/>
          </a:schemeClr>
        </a:solidFill>
        <a:effectLst/>
      </p:bgPr>
    </p:bg>
    <p:spTree>
      <p:nvGrpSpPr>
        <p:cNvPr id="1" name=""/>
        <p:cNvGrpSpPr/>
        <p:nvPr/>
      </p:nvGrpSpPr>
      <p:grpSpPr>
        <a:xfrm>
          <a:off x="0" y="0"/>
          <a:ext cx="0" cy="0"/>
          <a:chOff x="0" y="0"/>
          <a:chExt cx="0" cy="0"/>
        </a:xfrm>
      </p:grpSpPr>
      <p:grpSp>
        <p:nvGrpSpPr>
          <p:cNvPr id="20" name="组合 19"/>
          <p:cNvGrpSpPr/>
          <p:nvPr/>
        </p:nvGrpSpPr>
        <p:grpSpPr>
          <a:xfrm flipH="1">
            <a:off x="-1" y="-1"/>
            <a:ext cx="12192001" cy="6858001"/>
            <a:chOff x="-1" y="-1"/>
            <a:chExt cx="12192001" cy="6858001"/>
          </a:xfrm>
        </p:grpSpPr>
        <p:sp>
          <p:nvSpPr>
            <p:cNvPr id="21" name="任意多边形: 形状 20"/>
            <p:cNvSpPr>
              <a:spLocks noChangeAspect="1"/>
            </p:cNvSpPr>
            <p:nvPr/>
          </p:nvSpPr>
          <p:spPr>
            <a:xfrm flipH="1" flipV="1">
              <a:off x="-1" y="-1"/>
              <a:ext cx="4551827" cy="1080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dirty="0"/>
            </a:p>
          </p:txBody>
        </p:sp>
        <p:sp>
          <p:nvSpPr>
            <p:cNvPr id="22" name="矩形: 圆角 21"/>
            <p:cNvSpPr/>
            <p:nvPr/>
          </p:nvSpPr>
          <p:spPr>
            <a:xfrm>
              <a:off x="660400" y="693000"/>
              <a:ext cx="10872000" cy="5472000"/>
            </a:xfrm>
            <a:prstGeom prst="roundRect">
              <a:avLst>
                <a:gd name="adj" fmla="val 2916"/>
              </a:avLst>
            </a:prstGeom>
            <a:solidFill>
              <a:schemeClr val="bg1"/>
            </a:solidFill>
            <a:ln>
              <a:noFill/>
            </a:ln>
            <a:effectLst>
              <a:outerShdw blurRad="254000" sx="101000" sy="101000" algn="ctr" rotWithShape="0">
                <a:schemeClr val="tx1">
                  <a:lumMod val="75000"/>
                  <a:lumOff val="25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形状 22"/>
            <p:cNvSpPr>
              <a:spLocks noChangeAspect="1"/>
            </p:cNvSpPr>
            <p:nvPr/>
          </p:nvSpPr>
          <p:spPr>
            <a:xfrm>
              <a:off x="7943629" y="5850000"/>
              <a:ext cx="4248371" cy="1008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grpSp>
      <p:sp>
        <p:nvSpPr>
          <p:cNvPr id="5" name="标题 4"/>
          <p:cNvSpPr>
            <a:spLocks noGrp="1"/>
          </p:cNvSpPr>
          <p:nvPr>
            <p:ph type="title" hasCustomPrompt="1"/>
          </p:nvPr>
        </p:nvSpPr>
        <p:spPr>
          <a:xfrm>
            <a:off x="1589650" y="1628620"/>
            <a:ext cx="9000000" cy="2160000"/>
          </a:xfrm>
          <a:prstGeom prst="rect">
            <a:avLst/>
          </a:prstGeom>
        </p:spPr>
        <p:txBody>
          <a:bodyPr anchor="b">
            <a:normAutofit/>
          </a:bodyPr>
          <a:lstStyle>
            <a:lvl1pPr algn="ctr">
              <a:lnSpc>
                <a:spcPct val="100000"/>
              </a:lnSpc>
              <a:defRPr sz="5400" b="1"/>
            </a:lvl1pPr>
          </a:lstStyle>
          <a:p>
            <a:pPr lvl="0"/>
            <a:r>
              <a:rPr lang="en-US" dirty="0"/>
              <a:t>Click to add title</a:t>
            </a:r>
            <a:endParaRPr lang="en-US" dirty="0"/>
          </a:p>
        </p:txBody>
      </p:sp>
      <p:sp>
        <p:nvSpPr>
          <p:cNvPr id="25" name="文本占位符 24"/>
          <p:cNvSpPr>
            <a:spLocks noGrp="1"/>
          </p:cNvSpPr>
          <p:nvPr>
            <p:ph type="body" sz="quarter" idx="1" hasCustomPrompt="1"/>
          </p:nvPr>
        </p:nvSpPr>
        <p:spPr>
          <a:xfrm>
            <a:off x="1589650" y="3904456"/>
            <a:ext cx="9000000" cy="1104991"/>
          </a:xfrm>
          <a:prstGeom prst="rect">
            <a:avLst/>
          </a:prstGeom>
        </p:spPr>
        <p:txBody>
          <a:bodyPr anchor="t">
            <a:normAutofit/>
          </a:bodyPr>
          <a:lstStyle>
            <a:lvl1pPr marL="0" indent="0" algn="ctr">
              <a:lnSpc>
                <a:spcPct val="120000"/>
              </a:lnSpc>
              <a:buFont typeface="+mj-lt"/>
              <a:buNone/>
              <a:defRPr sz="2000" b="0">
                <a:solidFill>
                  <a:schemeClr val="tx1"/>
                </a:solidFill>
                <a:latin typeface="+mn-lt"/>
              </a:defRPr>
            </a:lvl1pPr>
          </a:lstStyle>
          <a:p>
            <a:pPr lvl="0"/>
            <a:r>
              <a:rPr lang="en-US"/>
              <a:t>Click to add text</a:t>
            </a:r>
            <a:endParaRPr lang="en-US"/>
          </a:p>
        </p:txBody>
      </p:sp>
      <p:sp>
        <p:nvSpPr>
          <p:cNvPr id="4" name="日期占位符 3"/>
          <p:cNvSpPr>
            <a:spLocks noGrp="1"/>
          </p:cNvSpPr>
          <p:nvPr>
            <p:ph type="dt" sz="half" idx="10"/>
          </p:nvPr>
        </p:nvSpPr>
        <p:spPr/>
        <p:txBody>
          <a:bodyPr/>
          <a:lstStyle/>
          <a:p>
            <a:fld id="{2A27A813-B2FD-42E1-9222-83B574E99074}" type="datetime1">
              <a:rPr lang="zh-CN" altLang="en-US" smtClean="0"/>
            </a:fld>
            <a:endParaRPr lang="en-US" altLang="zh-CN"/>
          </a:p>
        </p:txBody>
      </p:sp>
      <p:sp>
        <p:nvSpPr>
          <p:cNvPr id="6" name="页脚占位符 5"/>
          <p:cNvSpPr>
            <a:spLocks noGrp="1"/>
          </p:cNvSpPr>
          <p:nvPr>
            <p:ph type="ftr" sz="quarter" idx="11"/>
          </p:nvPr>
        </p:nvSpPr>
        <p:spPr/>
        <p:txBody>
          <a:bodyPr/>
          <a:lstStyle/>
          <a:p>
            <a:r>
              <a:rPr lang="en-US" altLang="zh-CN"/>
              <a:t>OfficePLUS</a:t>
            </a:r>
            <a:endParaRPr lang="zh-CN" altLang="en-US"/>
          </a:p>
        </p:txBody>
      </p:sp>
      <p:sp>
        <p:nvSpPr>
          <p:cNvPr id="8" name="灯片编号占位符 7"/>
          <p:cNvSpPr>
            <a:spLocks noGrp="1"/>
          </p:cNvSpPr>
          <p:nvPr>
            <p:ph type="sldNum" sz="quarter" idx="12"/>
          </p:nvPr>
        </p:nvSpPr>
        <p:spPr/>
        <p:txBody>
          <a:bodyPr/>
          <a:lstStyle/>
          <a:p>
            <a:fld id="{7F65B630-C7FF-41C0-9923-C5E5E29EED81}" type="slidenum">
              <a:rPr lang="en-US" altLang="zh-CN"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vl1pPr>
          </a:lstStyle>
          <a:p>
            <a:pPr lvl="0"/>
            <a:r>
              <a:rPr lang="en-US"/>
              <a:t>Click to add title</a:t>
            </a:r>
            <a:endParaRPr lang="en-US"/>
          </a:p>
        </p:txBody>
      </p:sp>
      <p:sp>
        <p:nvSpPr>
          <p:cNvPr id="3" name="日期占位符 2"/>
          <p:cNvSpPr>
            <a:spLocks noGrp="1"/>
          </p:cNvSpPr>
          <p:nvPr>
            <p:ph type="dt" sz="half" idx="10"/>
          </p:nvPr>
        </p:nvSpPr>
        <p:spPr/>
        <p:txBody>
          <a:bodyPr/>
          <a:lstStyle/>
          <a:p>
            <a:endParaRPr lang="en-US"/>
          </a:p>
        </p:txBody>
      </p:sp>
      <p:sp>
        <p:nvSpPr>
          <p:cNvPr id="4" name="页脚占位符 3"/>
          <p:cNvSpPr>
            <a:spLocks noGrp="1"/>
          </p:cNvSpPr>
          <p:nvPr>
            <p:ph type="ftr" sz="quarter" idx="11"/>
          </p:nvPr>
        </p:nvSpPr>
        <p:spPr/>
        <p:txBody>
          <a:bodyPr/>
          <a:lstStyle/>
          <a:p>
            <a:endParaRPr lang="en-US" dirty="0"/>
          </a:p>
        </p:txBody>
      </p:sp>
      <p:sp>
        <p:nvSpPr>
          <p:cNvPr id="5" name="灯片编号占位符 4"/>
          <p:cNvSpPr>
            <a:spLocks noGrp="1"/>
          </p:cNvSpPr>
          <p:nvPr>
            <p:ph type="sldNum" sz="quarter" idx="12"/>
          </p:nvPr>
        </p:nvSpPr>
        <p:spPr/>
        <p:txBody>
          <a:bodyPr/>
          <a:lstStyle/>
          <a:p>
            <a:fld id="{C8BB1146-E542-4D4E-B8E9-6919A11DDD48}"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showMasterSp="0">
  <p:cSld name="Blank">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en-US"/>
          </a:p>
        </p:txBody>
      </p:sp>
      <p:sp>
        <p:nvSpPr>
          <p:cNvPr id="3" name="页脚占位符 2"/>
          <p:cNvSpPr>
            <a:spLocks noGrp="1"/>
          </p:cNvSpPr>
          <p:nvPr>
            <p:ph type="ftr" sz="quarter" idx="11"/>
          </p:nvPr>
        </p:nvSpPr>
        <p:spPr/>
        <p:txBody>
          <a:bodyPr/>
          <a:lstStyle/>
          <a:p>
            <a:endParaRPr lang="en-US" dirty="0"/>
          </a:p>
        </p:txBody>
      </p:sp>
      <p:sp>
        <p:nvSpPr>
          <p:cNvPr id="4" name="灯片编号占位符 3"/>
          <p:cNvSpPr>
            <a:spLocks noGrp="1"/>
          </p:cNvSpPr>
          <p:nvPr>
            <p:ph type="sldNum" sz="quarter" idx="12"/>
          </p:nvPr>
        </p:nvSpPr>
        <p:spPr/>
        <p:txBody>
          <a:bodyPr/>
          <a:lstStyle/>
          <a:p>
            <a:fld id="{C8BB1146-E542-4D4E-B8E9-6919A11DDD48}"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showMasterSp="0">
  <p:cSld name="Section Header">
    <p:bg>
      <p:bgPr>
        <a:solidFill>
          <a:schemeClr val="bg1">
            <a:lumMod val="95000"/>
          </a:schemeClr>
        </a:solidFill>
        <a:effectLst/>
      </p:bgPr>
    </p:bg>
    <p:spTree>
      <p:nvGrpSpPr>
        <p:cNvPr id="1" name=""/>
        <p:cNvGrpSpPr/>
        <p:nvPr/>
      </p:nvGrpSpPr>
      <p:grpSpPr>
        <a:xfrm>
          <a:off x="0" y="0"/>
          <a:ext cx="0" cy="0"/>
          <a:chOff x="0" y="0"/>
          <a:chExt cx="0" cy="0"/>
        </a:xfrm>
      </p:grpSpPr>
      <p:grpSp>
        <p:nvGrpSpPr>
          <p:cNvPr id="20" name="组合 19"/>
          <p:cNvGrpSpPr/>
          <p:nvPr/>
        </p:nvGrpSpPr>
        <p:grpSpPr>
          <a:xfrm flipH="1">
            <a:off x="-1" y="-1"/>
            <a:ext cx="12192001" cy="6858001"/>
            <a:chOff x="-1" y="-1"/>
            <a:chExt cx="12192001" cy="6858001"/>
          </a:xfrm>
        </p:grpSpPr>
        <p:sp>
          <p:nvSpPr>
            <p:cNvPr id="21" name="任意多边形: 形状 20"/>
            <p:cNvSpPr>
              <a:spLocks noChangeAspect="1"/>
            </p:cNvSpPr>
            <p:nvPr/>
          </p:nvSpPr>
          <p:spPr>
            <a:xfrm flipH="1" flipV="1">
              <a:off x="-1" y="-1"/>
              <a:ext cx="4551827" cy="1080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sp>
          <p:nvSpPr>
            <p:cNvPr id="22" name="矩形: 圆角 21"/>
            <p:cNvSpPr/>
            <p:nvPr/>
          </p:nvSpPr>
          <p:spPr>
            <a:xfrm>
              <a:off x="660400" y="693000"/>
              <a:ext cx="10872000" cy="5472000"/>
            </a:xfrm>
            <a:prstGeom prst="roundRect">
              <a:avLst>
                <a:gd name="adj" fmla="val 2916"/>
              </a:avLst>
            </a:prstGeom>
            <a:solidFill>
              <a:schemeClr val="bg1"/>
            </a:solidFill>
            <a:ln>
              <a:noFill/>
            </a:ln>
            <a:effectLst>
              <a:outerShdw blurRad="254000" sx="101000" sy="101000" algn="ctr" rotWithShape="0">
                <a:schemeClr val="tx1">
                  <a:lumMod val="75000"/>
                  <a:lumOff val="25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形状 22"/>
            <p:cNvSpPr>
              <a:spLocks noChangeAspect="1"/>
            </p:cNvSpPr>
            <p:nvPr/>
          </p:nvSpPr>
          <p:spPr>
            <a:xfrm>
              <a:off x="7943629" y="5850000"/>
              <a:ext cx="4248371" cy="1008000"/>
            </a:xfrm>
            <a:custGeom>
              <a:avLst/>
              <a:gdLst>
                <a:gd name="connsiteX0" fmla="*/ 1126933 w 3482177"/>
                <a:gd name="connsiteY0" fmla="*/ 0 h 826207"/>
                <a:gd name="connsiteX1" fmla="*/ 3482177 w 3482177"/>
                <a:gd name="connsiteY1" fmla="*/ 0 h 826207"/>
                <a:gd name="connsiteX2" fmla="*/ 3482177 w 3482177"/>
                <a:gd name="connsiteY2" fmla="*/ 826207 h 826207"/>
                <a:gd name="connsiteX3" fmla="*/ 0 w 3482177"/>
                <a:gd name="connsiteY3" fmla="*/ 826207 h 826207"/>
                <a:gd name="connsiteX4" fmla="*/ 73380 w 3482177"/>
                <a:gd name="connsiteY4" fmla="*/ 800570 h 826207"/>
                <a:gd name="connsiteX5" fmla="*/ 309246 w 3482177"/>
                <a:gd name="connsiteY5" fmla="*/ 613266 h 826207"/>
                <a:gd name="connsiteX6" fmla="*/ 597519 w 3482177"/>
                <a:gd name="connsiteY6" fmla="*/ 254038 h 826207"/>
                <a:gd name="connsiteX7" fmla="*/ 1126933 w 3482177"/>
                <a:gd name="connsiteY7" fmla="*/ 0 h 8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177" h="826207">
                  <a:moveTo>
                    <a:pt x="1126933" y="0"/>
                  </a:moveTo>
                  <a:lnTo>
                    <a:pt x="3482177" y="0"/>
                  </a:lnTo>
                  <a:lnTo>
                    <a:pt x="3482177" y="826207"/>
                  </a:lnTo>
                  <a:lnTo>
                    <a:pt x="0" y="826207"/>
                  </a:lnTo>
                  <a:lnTo>
                    <a:pt x="73380" y="800570"/>
                  </a:lnTo>
                  <a:cubicBezTo>
                    <a:pt x="163870" y="757154"/>
                    <a:pt x="244745" y="693644"/>
                    <a:pt x="309246" y="613266"/>
                  </a:cubicBezTo>
                  <a:lnTo>
                    <a:pt x="597519" y="254038"/>
                  </a:lnTo>
                  <a:cubicBezTo>
                    <a:pt x="726524" y="93280"/>
                    <a:pt x="921022" y="0"/>
                    <a:pt x="1126933" y="0"/>
                  </a:cubicBezTo>
                  <a:close/>
                </a:path>
              </a:pathLst>
            </a:custGeom>
            <a:solidFill>
              <a:srgbClr val="005CB0"/>
            </a:solidFill>
            <a:ln w="9525" cap="flat">
              <a:noFill/>
              <a:prstDash val="solid"/>
              <a:miter/>
            </a:ln>
          </p:spPr>
          <p:txBody>
            <a:bodyPr rtlCol="0" anchor="ctr"/>
            <a:lstStyle/>
            <a:p>
              <a:endParaRPr lang="zh-CN" altLang="en-US"/>
            </a:p>
          </p:txBody>
        </p:sp>
      </p:grpSp>
      <p:sp>
        <p:nvSpPr>
          <p:cNvPr id="5" name="标题 4"/>
          <p:cNvSpPr>
            <a:spLocks noGrp="1"/>
          </p:cNvSpPr>
          <p:nvPr>
            <p:ph type="title" hasCustomPrompt="1"/>
          </p:nvPr>
        </p:nvSpPr>
        <p:spPr>
          <a:xfrm>
            <a:off x="1589650" y="1628620"/>
            <a:ext cx="9000000" cy="2160000"/>
          </a:xfrm>
          <a:prstGeom prst="rect">
            <a:avLst/>
          </a:prstGeom>
        </p:spPr>
        <p:txBody>
          <a:bodyPr anchor="b">
            <a:normAutofit/>
          </a:bodyPr>
          <a:lstStyle>
            <a:lvl1pPr algn="ctr">
              <a:lnSpc>
                <a:spcPct val="100000"/>
              </a:lnSpc>
              <a:defRPr sz="5400" b="1"/>
            </a:lvl1pPr>
          </a:lstStyle>
          <a:p>
            <a:pPr lvl="0"/>
            <a:r>
              <a:rPr lang="en-US" dirty="0"/>
              <a:t>Click to add title</a:t>
            </a:r>
            <a:endParaRPr lang="en-US" dirty="0"/>
          </a:p>
        </p:txBody>
      </p:sp>
      <p:sp>
        <p:nvSpPr>
          <p:cNvPr id="25" name="文本占位符 24"/>
          <p:cNvSpPr>
            <a:spLocks noGrp="1"/>
          </p:cNvSpPr>
          <p:nvPr>
            <p:ph type="body" sz="quarter" idx="1" hasCustomPrompt="1"/>
          </p:nvPr>
        </p:nvSpPr>
        <p:spPr>
          <a:xfrm>
            <a:off x="1589650" y="3904456"/>
            <a:ext cx="9000000" cy="1104991"/>
          </a:xfrm>
          <a:prstGeom prst="rect">
            <a:avLst/>
          </a:prstGeom>
        </p:spPr>
        <p:txBody>
          <a:bodyPr anchor="t">
            <a:normAutofit/>
          </a:bodyPr>
          <a:lstStyle>
            <a:lvl1pPr marL="0" indent="0" algn="ctr">
              <a:lnSpc>
                <a:spcPct val="120000"/>
              </a:lnSpc>
              <a:buFont typeface="+mj-lt"/>
              <a:buNone/>
              <a:defRPr sz="2000" b="0">
                <a:solidFill>
                  <a:schemeClr val="tx1"/>
                </a:solidFill>
                <a:latin typeface="+mn-lt"/>
              </a:defRPr>
            </a:lvl1pPr>
          </a:lstStyle>
          <a:p>
            <a:pPr lvl="0"/>
            <a:r>
              <a:rPr lang="en-US"/>
              <a:t>Click to add text</a:t>
            </a:r>
            <a:endParaRPr lang="en-US"/>
          </a:p>
        </p:txBody>
      </p:sp>
      <p:sp>
        <p:nvSpPr>
          <p:cNvPr id="4" name="日期占位符 3"/>
          <p:cNvSpPr>
            <a:spLocks noGrp="1"/>
          </p:cNvSpPr>
          <p:nvPr>
            <p:ph type="dt" sz="half" idx="10"/>
          </p:nvPr>
        </p:nvSpPr>
        <p:spPr/>
        <p:txBody>
          <a:bodyPr/>
          <a:lstStyle/>
          <a:p>
            <a:fld id="{2A27A813-B2FD-42E1-9222-83B574E99074}" type="datetime1">
              <a:rPr lang="zh-CN" altLang="en-US" smtClean="0"/>
            </a:fld>
            <a:endParaRPr lang="en-US" altLang="zh-CN"/>
          </a:p>
        </p:txBody>
      </p:sp>
      <p:sp>
        <p:nvSpPr>
          <p:cNvPr id="6" name="页脚占位符 5"/>
          <p:cNvSpPr>
            <a:spLocks noGrp="1"/>
          </p:cNvSpPr>
          <p:nvPr>
            <p:ph type="ftr" sz="quarter" idx="11"/>
          </p:nvPr>
        </p:nvSpPr>
        <p:spPr/>
        <p:txBody>
          <a:bodyPr/>
          <a:lstStyle/>
          <a:p>
            <a:r>
              <a:rPr lang="en-US" altLang="zh-CN"/>
              <a:t>OfficePLUS</a:t>
            </a:r>
            <a:endParaRPr lang="zh-CN" altLang="en-US"/>
          </a:p>
        </p:txBody>
      </p:sp>
      <p:sp>
        <p:nvSpPr>
          <p:cNvPr id="8" name="灯片编号占位符 7"/>
          <p:cNvSpPr>
            <a:spLocks noGrp="1"/>
          </p:cNvSpPr>
          <p:nvPr>
            <p:ph type="sldNum" sz="quarter" idx="12"/>
          </p:nvPr>
        </p:nvSpPr>
        <p:spPr/>
        <p:txBody>
          <a:bodyPr/>
          <a:lstStyle/>
          <a:p>
            <a:fld id="{7F65B630-C7FF-41C0-9923-C5E5E29EED81}" type="slidenum">
              <a:rPr lang="en-US" altLang="zh-CN" smtClean="0"/>
            </a:fld>
            <a:endParaRPr lang="en-US" altLang="zh-CN"/>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空白">
    <p:spTree>
      <p:nvGrpSpPr>
        <p:cNvPr id="1" name=""/>
        <p:cNvGrpSpPr/>
        <p:nvPr/>
      </p:nvGrpSpPr>
      <p:grpSpPr>
        <a:xfrm>
          <a:off x="0" y="0"/>
          <a:ext cx="0" cy="0"/>
          <a:chOff x="0" y="0"/>
          <a:chExt cx="0" cy="0"/>
        </a:xfrm>
      </p:grpSpPr>
      <p:sp>
        <p:nvSpPr>
          <p:cNvPr id="5" name="矩形: 圆角 4"/>
          <p:cNvSpPr/>
          <p:nvPr/>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49909" y="515462"/>
            <a:ext cx="3506728" cy="587376"/>
          </a:xfrm>
          <a:prstGeom prst="rect">
            <a:avLst/>
          </a:prstGeom>
        </p:spPr>
      </p:pic>
      <p:sp>
        <p:nvSpPr>
          <p:cNvPr id="7" name="网络方向"/>
          <p:cNvSpPr txBox="1">
            <a:spLocks noChangeArrowheads="1"/>
          </p:cNvSpPr>
          <p:nvPr userDrawn="1"/>
        </p:nvSpPr>
        <p:spPr bwMode="auto">
          <a:xfrm>
            <a:off x="761363" y="417287"/>
            <a:ext cx="3239999" cy="897682"/>
          </a:xfrm>
          <a:prstGeom prst="rect">
            <a:avLst/>
          </a:prstGeom>
          <a:noFill/>
          <a:ln>
            <a:noFill/>
          </a:ln>
        </p:spPr>
        <p:txBody>
          <a:bodyPr wrap="square" lIns="0" tIns="0" rIns="0" bIns="0">
            <a:spAutoFit/>
          </a:bodyPr>
          <a:lstStyle>
            <a:lvl1pPr marL="342900" indent="-342900" eaLnBrk="0" hangingPunct="0">
              <a:defRPr sz="2000" b="1">
                <a:solidFill>
                  <a:schemeClr val="tx1"/>
                </a:solidFill>
                <a:latin typeface="Tahoma" panose="020B0604030504040204" pitchFamily="34" charset="0"/>
                <a:ea typeface="宋体" panose="02010600030101010101" pitchFamily="2" charset="-122"/>
              </a:defRPr>
            </a:lvl1pPr>
            <a:lvl2pPr marL="742950" indent="-285750" eaLnBrk="0" hangingPunct="0">
              <a:defRPr sz="2000" b="1">
                <a:solidFill>
                  <a:schemeClr val="tx1"/>
                </a:solidFill>
                <a:latin typeface="Tahoma" panose="020B0604030504040204" pitchFamily="34" charset="0"/>
                <a:ea typeface="宋体" panose="02010600030101010101" pitchFamily="2" charset="-122"/>
              </a:defRPr>
            </a:lvl2pPr>
            <a:lvl3pPr marL="1143000" indent="-228600" eaLnBrk="0" hangingPunct="0">
              <a:defRPr sz="2000" b="1">
                <a:solidFill>
                  <a:schemeClr val="tx1"/>
                </a:solidFill>
                <a:latin typeface="Tahoma" panose="020B0604030504040204" pitchFamily="34" charset="0"/>
                <a:ea typeface="宋体" panose="02010600030101010101" pitchFamily="2" charset="-122"/>
              </a:defRPr>
            </a:lvl3pPr>
            <a:lvl4pPr marL="1600200" indent="-228600" eaLnBrk="0" hangingPunct="0">
              <a:defRPr sz="2000" b="1">
                <a:solidFill>
                  <a:schemeClr val="tx1"/>
                </a:solidFill>
                <a:latin typeface="Tahoma" panose="020B0604030504040204" pitchFamily="34" charset="0"/>
                <a:ea typeface="宋体" panose="02010600030101010101" pitchFamily="2" charset="-122"/>
              </a:defRPr>
            </a:lvl4pPr>
            <a:lvl5pPr marL="2057400" indent="-228600" eaLnBrk="0" hangingPunct="0">
              <a:defRPr sz="2000" b="1">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spcBef>
                <a:spcPts val="1000"/>
              </a:spcBef>
              <a:spcAft>
                <a:spcPct val="0"/>
              </a:spcAft>
              <a:buClr>
                <a:srgbClr val="0000FF"/>
              </a:buClr>
              <a:buSzPct val="110000"/>
              <a:buFont typeface="Wingdings" panose="05000000000000000000" pitchFamily="2" charset="2"/>
              <a:buNone/>
              <a:defRPr/>
            </a:pPr>
            <a:r>
              <a:rPr kumimoji="1" lang="en-US" altLang="zh-CN" sz="2200" i="0" u="none" strike="noStrike" kern="1200" cap="none" normalizeH="0" baseline="0" noProof="0" dirty="0">
                <a:ln>
                  <a:noFill/>
                </a:ln>
                <a:uLnTx/>
                <a:uFillTx/>
                <a:latin typeface="+mn-lt"/>
                <a:ea typeface="+mn-ea"/>
                <a:cs typeface="+mn-ea"/>
                <a:sym typeface="+mn-lt"/>
              </a:rPr>
              <a:t>XX</a:t>
            </a:r>
            <a:r>
              <a:rPr kumimoji="1" lang="zh-CN" altLang="en-US" sz="2200" i="0" u="none" strike="noStrike" kern="1200" cap="none" normalizeH="0" baseline="0" noProof="0" dirty="0">
                <a:ln>
                  <a:noFill/>
                </a:ln>
                <a:uLnTx/>
                <a:uFillTx/>
                <a:latin typeface="+mn-lt"/>
                <a:ea typeface="+mn-ea"/>
                <a:cs typeface="+mn-ea"/>
                <a:sym typeface="+mn-lt"/>
              </a:rPr>
              <a:t>课题</a:t>
            </a:r>
            <a:endParaRPr kumimoji="1" lang="en-US" altLang="zh-CN" sz="2200" i="0" u="none" strike="noStrike" kern="1200" cap="none" normalizeH="0" baseline="0" noProof="0" dirty="0">
              <a:ln>
                <a:noFill/>
              </a:ln>
              <a:uLnTx/>
              <a:uFillTx/>
              <a:latin typeface="+mn-lt"/>
              <a:ea typeface="+mn-ea"/>
              <a:cs typeface="+mn-ea"/>
              <a:sym typeface="+mn-lt"/>
            </a:endParaRPr>
          </a:p>
          <a:p>
            <a:pPr marL="0" marR="0" lvl="0" indent="0" algn="ctr" defTabSz="914400" rtl="0" eaLnBrk="1" fontAlgn="base" latinLnBrk="0" hangingPunct="1">
              <a:spcBef>
                <a:spcPts val="1000"/>
              </a:spcBef>
              <a:spcAft>
                <a:spcPct val="0"/>
              </a:spcAft>
              <a:buClr>
                <a:srgbClr val="0000FF"/>
              </a:buClr>
              <a:buSzPct val="110000"/>
              <a:buFont typeface="Wingdings" panose="05000000000000000000" pitchFamily="2" charset="2"/>
              <a:buNone/>
              <a:defRPr/>
            </a:pPr>
            <a:r>
              <a:rPr kumimoji="1" lang="en-US" altLang="zh-CN" sz="2800" kern="2400" dirty="0">
                <a:latin typeface="+mn-lt"/>
                <a:ea typeface="+mn-ea"/>
                <a:cs typeface="+mn-ea"/>
                <a:sym typeface="+mn-lt"/>
              </a:rPr>
              <a:t>XX</a:t>
            </a:r>
            <a:r>
              <a:rPr kumimoji="1" lang="zh-CN" altLang="en-US" sz="2800" kern="2400" dirty="0">
                <a:latin typeface="+mn-lt"/>
                <a:ea typeface="+mn-ea"/>
                <a:cs typeface="+mn-ea"/>
                <a:sym typeface="+mn-lt"/>
              </a:rPr>
              <a:t>汇报</a:t>
            </a:r>
            <a:endParaRPr lang="en-US" altLang="zh-CN" sz="2800" kern="2400" dirty="0">
              <a:latin typeface="+mn-ea"/>
            </a:endParaRPr>
          </a:p>
        </p:txBody>
      </p:sp>
      <p:cxnSp>
        <p:nvCxnSpPr>
          <p:cNvPr id="8" name="直接连接符 7"/>
          <p:cNvCxnSpPr/>
          <p:nvPr userDrawn="1"/>
        </p:nvCxnSpPr>
        <p:spPr bwMode="auto">
          <a:xfrm>
            <a:off x="761362" y="808731"/>
            <a:ext cx="3240000" cy="0"/>
          </a:xfrm>
          <a:prstGeom prst="line">
            <a:avLst/>
          </a:prstGeom>
          <a:noFill/>
          <a:ln w="9525" cap="flat" cmpd="sng" algn="ctr">
            <a:solidFill>
              <a:schemeClr val="tx2"/>
            </a:solidFill>
            <a:prstDash val="solid"/>
            <a:round/>
            <a:headEnd type="none" w="med" len="med"/>
            <a:tailEnd type="none" w="med" len="med"/>
          </a:ln>
          <a:effectLst/>
        </p:spPr>
      </p:cxnSp>
      <p:grpSp>
        <p:nvGrpSpPr>
          <p:cNvPr id="11" name="组合 10"/>
          <p:cNvGrpSpPr/>
          <p:nvPr/>
        </p:nvGrpSpPr>
        <p:grpSpPr>
          <a:xfrm>
            <a:off x="1860884" y="2269567"/>
            <a:ext cx="8470232" cy="964245"/>
            <a:chOff x="631309" y="1723634"/>
            <a:chExt cx="7153910" cy="964245"/>
          </a:xfrm>
        </p:grpSpPr>
        <p:cxnSp>
          <p:nvCxnSpPr>
            <p:cNvPr id="12" name="直接连接符 11"/>
            <p:cNvCxnSpPr/>
            <p:nvPr/>
          </p:nvCxnSpPr>
          <p:spPr>
            <a:xfrm>
              <a:off x="631309" y="1723634"/>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a:off x="631309" y="2687879"/>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grpSp>
      <p:sp>
        <p:nvSpPr>
          <p:cNvPr id="3" name="标题 2"/>
          <p:cNvSpPr>
            <a:spLocks noGrp="1"/>
          </p:cNvSpPr>
          <p:nvPr>
            <p:ph type="title"/>
          </p:nvPr>
        </p:nvSpPr>
        <p:spPr>
          <a:xfrm>
            <a:off x="2285223" y="2449758"/>
            <a:ext cx="7621554" cy="603864"/>
          </a:xfrm>
        </p:spPr>
        <p:txBody>
          <a:bodyPr>
            <a:noAutofit/>
          </a:bodyPr>
          <a:lstStyle>
            <a:lvl1pPr algn="ctr">
              <a:defRPr sz="4800" b="1"/>
            </a:lvl1pPr>
          </a:lstStyle>
          <a:p>
            <a:r>
              <a:rPr lang="zh-CN" altLang="en-US" dirty="0"/>
              <a:t>单击此处编辑母版标题样式</a:t>
            </a:r>
            <a:endParaRPr lang="zh-CN" altLang="en-US" dirty="0"/>
          </a:p>
        </p:txBody>
      </p:sp>
      <p:grpSp>
        <p:nvGrpSpPr>
          <p:cNvPr id="14" name="组合 13"/>
          <p:cNvGrpSpPr/>
          <p:nvPr userDrawn="1"/>
        </p:nvGrpSpPr>
        <p:grpSpPr>
          <a:xfrm>
            <a:off x="4466857" y="3680679"/>
            <a:ext cx="2953486" cy="617746"/>
            <a:chOff x="1091964" y="3852036"/>
            <a:chExt cx="2521321" cy="380488"/>
          </a:xfrm>
        </p:grpSpPr>
        <p:sp>
          <p:nvSpPr>
            <p:cNvPr id="15" name="矩形: 圆角 14"/>
            <p:cNvSpPr/>
            <p:nvPr/>
          </p:nvSpPr>
          <p:spPr>
            <a:xfrm>
              <a:off x="1404205" y="3852038"/>
              <a:ext cx="2209080" cy="380486"/>
            </a:xfrm>
            <a:prstGeom prst="roundRect">
              <a:avLst>
                <a:gd name="adj" fmla="val 18829"/>
              </a:avLst>
            </a:prstGeom>
            <a:solidFill>
              <a:schemeClr val="bg1"/>
            </a:solidFill>
            <a:ln w="3175"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972000" tIns="0" rIns="0" bIns="0" numCol="1" spcCol="0" rtlCol="0" fromWordArt="0" anchor="ctr" anchorCtr="0" forceAA="0" compatLnSpc="1">
              <a:noAutofit/>
            </a:bodyPr>
            <a:lstStyle/>
            <a:p>
              <a:pPr algn="ctr">
                <a:spcBef>
                  <a:spcPts val="0"/>
                </a:spcBef>
                <a:buClr>
                  <a:srgbClr val="FFCC00"/>
                </a:buClr>
                <a:buSzPct val="80000"/>
              </a:pPr>
              <a:r>
                <a:rPr lang="en-US" altLang="zh-CN" sz="2400" b="1" dirty="0">
                  <a:cs typeface="+mn-ea"/>
                  <a:sym typeface="+mn-lt"/>
                </a:rPr>
                <a:t>XX</a:t>
              </a:r>
              <a:endParaRPr lang="zh-CN" altLang="en-US" sz="2400" b="1" dirty="0">
                <a:cs typeface="+mn-ea"/>
                <a:sym typeface="+mn-lt"/>
              </a:endParaRPr>
            </a:p>
          </p:txBody>
        </p:sp>
        <p:sp>
          <p:nvSpPr>
            <p:cNvPr id="16" name="矩形: 圆角 13"/>
            <p:cNvSpPr/>
            <p:nvPr/>
          </p:nvSpPr>
          <p:spPr>
            <a:xfrm>
              <a:off x="1091964" y="3852036"/>
              <a:ext cx="1171175" cy="380486"/>
            </a:xfrm>
            <a:prstGeom prst="roundRect">
              <a:avLst>
                <a:gd name="adj" fmla="val 24497"/>
              </a:avLst>
            </a:prstGeom>
            <a:gradFill flip="none" rotWithShape="1">
              <a:gsLst>
                <a:gs pos="41000">
                  <a:schemeClr val="tx2"/>
                </a:gs>
                <a:gs pos="100000">
                  <a:schemeClr val="accent1">
                    <a:lumMod val="60000"/>
                    <a:lumOff val="40000"/>
                  </a:schemeClr>
                </a:gs>
              </a:gsLst>
              <a:lin ang="0" scaled="1"/>
              <a:tileRect/>
            </a:gradFill>
            <a:ln w="38100">
              <a:noFill/>
            </a:ln>
            <a:effectLst>
              <a:outerShdw blurRad="254000" dist="190500" dir="5400000" sx="80000" sy="80000" algn="t"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sz="2400" kern="0" dirty="0">
                  <a:solidFill>
                    <a:schemeClr val="bg1"/>
                  </a:solidFill>
                  <a:cs typeface="+mn-ea"/>
                  <a:sym typeface="+mn-lt"/>
                </a:rPr>
                <a:t>报告人</a:t>
              </a:r>
              <a:endParaRPr lang="en-US" sz="2400" dirty="0">
                <a:solidFill>
                  <a:schemeClr val="bg1"/>
                </a:solidFill>
                <a:cs typeface="+mn-ea"/>
                <a:sym typeface="+mn-lt"/>
              </a:endParaRPr>
            </a:p>
          </p:txBody>
        </p:sp>
      </p:grpSp>
      <p:grpSp>
        <p:nvGrpSpPr>
          <p:cNvPr id="17" name="组合 16"/>
          <p:cNvGrpSpPr/>
          <p:nvPr userDrawn="1"/>
        </p:nvGrpSpPr>
        <p:grpSpPr>
          <a:xfrm>
            <a:off x="3500680" y="4497624"/>
            <a:ext cx="5190641" cy="553998"/>
            <a:chOff x="2765844" y="4334928"/>
            <a:chExt cx="1391877" cy="907136"/>
          </a:xfrm>
        </p:grpSpPr>
        <p:sp>
          <p:nvSpPr>
            <p:cNvPr id="18" name="文本框 17"/>
            <p:cNvSpPr txBox="1"/>
            <p:nvPr/>
          </p:nvSpPr>
          <p:spPr>
            <a:xfrm flipH="1">
              <a:off x="4157656" y="4607328"/>
              <a:ext cx="65" cy="276999"/>
            </a:xfrm>
            <a:prstGeom prst="rect">
              <a:avLst/>
            </a:prstGeom>
            <a:noFill/>
          </p:spPr>
          <p:txBody>
            <a:bodyPr wrap="none" lIns="0" tIns="0" rIns="0" bIns="0" rtlCol="0" anchor="ctr">
              <a:spAutoFit/>
            </a:bodyPr>
            <a:lstStyle/>
            <a:p>
              <a:pPr defTabSz="914400" eaLnBrk="1" fontAlgn="auto" hangingPunct="1">
                <a:spcBef>
                  <a:spcPts val="0"/>
                </a:spcBef>
                <a:spcAft>
                  <a:spcPts val="600"/>
                </a:spcAft>
              </a:pPr>
              <a:endParaRPr lang="zh-CN" altLang="en-US" b="1" dirty="0">
                <a:solidFill>
                  <a:schemeClr val="tx2"/>
                </a:solidFill>
                <a:cs typeface="+mn-ea"/>
                <a:sym typeface="+mn-lt"/>
              </a:endParaRPr>
            </a:p>
          </p:txBody>
        </p:sp>
        <p:sp>
          <p:nvSpPr>
            <p:cNvPr id="19" name="文本框 18"/>
            <p:cNvSpPr txBox="1"/>
            <p:nvPr/>
          </p:nvSpPr>
          <p:spPr>
            <a:xfrm flipH="1">
              <a:off x="2765844" y="4334928"/>
              <a:ext cx="1355039" cy="907136"/>
            </a:xfrm>
            <a:prstGeom prst="rect">
              <a:avLst/>
            </a:prstGeom>
            <a:noFill/>
          </p:spPr>
          <p:txBody>
            <a:bodyPr wrap="square" lIns="0" tIns="0" rIns="0" bIns="0" rtlCol="0" anchor="ctr">
              <a:spAutoFit/>
            </a:bodyPr>
            <a:lstStyle/>
            <a:p>
              <a:pPr algn="ctr"/>
              <a:r>
                <a:rPr lang="zh-CN" altLang="en-US" dirty="0">
                  <a:solidFill>
                    <a:schemeClr val="tx1">
                      <a:lumMod val="50000"/>
                      <a:lumOff val="50000"/>
                    </a:schemeClr>
                  </a:solidFill>
                  <a:latin typeface="Times New Roman" panose="02020603050405020304" pitchFamily="18" charset="0"/>
                  <a:cs typeface="Times New Roman" panose="02020603050405020304" pitchFamily="18" charset="0"/>
                </a:rPr>
                <a:t>张昱课题组</a:t>
              </a:r>
              <a:r>
                <a:rPr lang="en-US" altLang="zh-CN" dirty="0">
                  <a:solidFill>
                    <a:schemeClr val="tx1">
                      <a:lumMod val="50000"/>
                      <a:lumOff val="50000"/>
                    </a:schemeClr>
                  </a:solidFill>
                  <a:latin typeface="Times New Roman" panose="02020603050405020304" pitchFamily="18" charset="0"/>
                  <a:cs typeface="Times New Roman" panose="02020603050405020304" pitchFamily="18" charset="0"/>
                </a:rPr>
                <a:t>(yuzhang@ustc.edu.cn)</a:t>
              </a:r>
              <a:endParaRPr lang="en-US" altLang="zh-CN" dirty="0">
                <a:solidFill>
                  <a:schemeClr val="tx1">
                    <a:lumMod val="50000"/>
                    <a:lumOff val="50000"/>
                  </a:schemeClr>
                </a:solidFill>
                <a:latin typeface="Times New Roman" panose="02020603050405020304" pitchFamily="18" charset="0"/>
                <a:cs typeface="Times New Roman" panose="02020603050405020304" pitchFamily="18" charset="0"/>
              </a:endParaRPr>
            </a:p>
            <a:p>
              <a:pPr algn="ctr" defTabSz="914400">
                <a:spcAft>
                  <a:spcPts val="600"/>
                </a:spcAft>
              </a:pPr>
              <a:r>
                <a:rPr lang="zh-CN" altLang="en-US" dirty="0"/>
                <a:t>中国科学技术大学  计算机科学与技术学院</a:t>
              </a:r>
              <a:endParaRPr lang="en-US" altLang="zh-CN" dirty="0"/>
            </a:p>
          </p:txBody>
        </p:sp>
      </p:grpSp>
      <p:cxnSp>
        <p:nvCxnSpPr>
          <p:cNvPr id="20" name="直接连接符 19"/>
          <p:cNvCxnSpPr/>
          <p:nvPr userDrawn="1"/>
        </p:nvCxnSpPr>
        <p:spPr bwMode="auto">
          <a:xfrm flipV="1">
            <a:off x="1860884" y="5152873"/>
            <a:ext cx="8380800" cy="36748"/>
          </a:xfrm>
          <a:prstGeom prst="line">
            <a:avLst/>
          </a:prstGeom>
          <a:noFill/>
          <a:ln w="9525" cap="flat" cmpd="sng" algn="ctr">
            <a:solidFill>
              <a:schemeClr val="bg1">
                <a:lumMod val="85000"/>
              </a:schemeClr>
            </a:solidFill>
            <a:prstDash val="solid"/>
            <a:round/>
            <a:headEnd type="none" w="med" len="med"/>
            <a:tailEnd type="none" w="med" len="med"/>
          </a:ln>
          <a:effectLst/>
        </p:spPr>
      </p:cxnSp>
      <p:sp>
        <p:nvSpPr>
          <p:cNvPr id="24" name="Date Placeholder 3"/>
          <p:cNvSpPr>
            <a:spLocks noGrp="1"/>
          </p:cNvSpPr>
          <p:nvPr>
            <p:ph type="dt" sz="half" idx="10"/>
          </p:nvPr>
        </p:nvSpPr>
        <p:spPr>
          <a:xfrm>
            <a:off x="4655711" y="5258614"/>
            <a:ext cx="2743200" cy="365125"/>
          </a:xfrm>
        </p:spPr>
        <p:txBody>
          <a:bodyPr/>
          <a:lstStyle>
            <a:lvl1pPr algn="ctr">
              <a:defRPr sz="1600"/>
            </a:lvl1pPr>
          </a:lstStyle>
          <a:p>
            <a:fld id="{578D130A-B43A-4C76-A801-F16EA0958A3D}" type="datetime2">
              <a:rPr lang="zh-CN" altLang="en-US" smtClean="0"/>
            </a:fld>
            <a:endParaRPr lang="zh-CN" altLang="en-US" dirty="0"/>
          </a:p>
        </p:txBody>
      </p:sp>
    </p:spTree>
  </p:cSld>
  <p:clrMapOvr>
    <a:masterClrMapping/>
  </p:clrMapOvr>
  <p:hf sldNum="0"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C471A84-A18C-41AE-AACC-0B3972D6D193}"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圆角 4"/>
          <p:cNvSpPr/>
          <p:nvPr/>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5" name="矩形: 圆角 4"/>
          <p:cNvSpPr/>
          <p:nvPr/>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49909" y="515462"/>
            <a:ext cx="3506728" cy="587376"/>
          </a:xfrm>
          <a:prstGeom prst="rect">
            <a:avLst/>
          </a:prstGeom>
        </p:spPr>
      </p:pic>
      <p:sp>
        <p:nvSpPr>
          <p:cNvPr id="7" name="网络方向"/>
          <p:cNvSpPr txBox="1">
            <a:spLocks noChangeArrowheads="1"/>
          </p:cNvSpPr>
          <p:nvPr userDrawn="1"/>
        </p:nvSpPr>
        <p:spPr bwMode="auto">
          <a:xfrm>
            <a:off x="761363" y="417287"/>
            <a:ext cx="3239999" cy="897682"/>
          </a:xfrm>
          <a:prstGeom prst="rect">
            <a:avLst/>
          </a:prstGeom>
          <a:noFill/>
          <a:ln>
            <a:noFill/>
          </a:ln>
        </p:spPr>
        <p:txBody>
          <a:bodyPr wrap="square" lIns="0" tIns="0" rIns="0" bIns="0">
            <a:spAutoFit/>
          </a:bodyPr>
          <a:lstStyle>
            <a:lvl1pPr marL="342900" indent="-342900" eaLnBrk="0" hangingPunct="0">
              <a:defRPr sz="2000" b="1">
                <a:solidFill>
                  <a:schemeClr val="tx1"/>
                </a:solidFill>
                <a:latin typeface="Tahoma" panose="020B0604030504040204" pitchFamily="34" charset="0"/>
                <a:ea typeface="宋体" panose="02010600030101010101" pitchFamily="2" charset="-122"/>
              </a:defRPr>
            </a:lvl1pPr>
            <a:lvl2pPr marL="742950" indent="-285750" eaLnBrk="0" hangingPunct="0">
              <a:defRPr sz="2000" b="1">
                <a:solidFill>
                  <a:schemeClr val="tx1"/>
                </a:solidFill>
                <a:latin typeface="Tahoma" panose="020B0604030504040204" pitchFamily="34" charset="0"/>
                <a:ea typeface="宋体" panose="02010600030101010101" pitchFamily="2" charset="-122"/>
              </a:defRPr>
            </a:lvl2pPr>
            <a:lvl3pPr marL="1143000" indent="-228600" eaLnBrk="0" hangingPunct="0">
              <a:defRPr sz="2000" b="1">
                <a:solidFill>
                  <a:schemeClr val="tx1"/>
                </a:solidFill>
                <a:latin typeface="Tahoma" panose="020B0604030504040204" pitchFamily="34" charset="0"/>
                <a:ea typeface="宋体" panose="02010600030101010101" pitchFamily="2" charset="-122"/>
              </a:defRPr>
            </a:lvl3pPr>
            <a:lvl4pPr marL="1600200" indent="-228600" eaLnBrk="0" hangingPunct="0">
              <a:defRPr sz="2000" b="1">
                <a:solidFill>
                  <a:schemeClr val="tx1"/>
                </a:solidFill>
                <a:latin typeface="Tahoma" panose="020B0604030504040204" pitchFamily="34" charset="0"/>
                <a:ea typeface="宋体" panose="02010600030101010101" pitchFamily="2" charset="-122"/>
              </a:defRPr>
            </a:lvl4pPr>
            <a:lvl5pPr marL="2057400" indent="-228600" eaLnBrk="0" hangingPunct="0">
              <a:defRPr sz="2000" b="1">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spcBef>
                <a:spcPts val="1000"/>
              </a:spcBef>
              <a:spcAft>
                <a:spcPct val="0"/>
              </a:spcAft>
              <a:buClr>
                <a:srgbClr val="0000FF"/>
              </a:buClr>
              <a:buSzPct val="110000"/>
              <a:buFont typeface="Wingdings" panose="05000000000000000000" pitchFamily="2" charset="2"/>
              <a:buNone/>
              <a:defRPr/>
            </a:pPr>
            <a:r>
              <a:rPr kumimoji="1" lang="en-US" altLang="zh-CN" sz="2200" i="0" u="none" strike="noStrike" kern="1200" cap="none" normalizeH="0" baseline="0" noProof="0" dirty="0">
                <a:ln>
                  <a:noFill/>
                </a:ln>
                <a:uLnTx/>
                <a:uFillTx/>
                <a:latin typeface="+mn-lt"/>
                <a:ea typeface="+mn-ea"/>
                <a:cs typeface="+mn-ea"/>
                <a:sym typeface="+mn-lt"/>
              </a:rPr>
              <a:t>XX</a:t>
            </a:r>
            <a:r>
              <a:rPr kumimoji="1" lang="zh-CN" altLang="en-US" sz="2200" i="0" u="none" strike="noStrike" kern="1200" cap="none" normalizeH="0" baseline="0" noProof="0" dirty="0">
                <a:ln>
                  <a:noFill/>
                </a:ln>
                <a:uLnTx/>
                <a:uFillTx/>
                <a:latin typeface="+mn-lt"/>
                <a:ea typeface="+mn-ea"/>
                <a:cs typeface="+mn-ea"/>
                <a:sym typeface="+mn-lt"/>
              </a:rPr>
              <a:t>课题</a:t>
            </a:r>
            <a:endParaRPr kumimoji="1" lang="en-US" altLang="zh-CN" sz="2200" i="0" u="none" strike="noStrike" kern="1200" cap="none" normalizeH="0" baseline="0" noProof="0" dirty="0">
              <a:ln>
                <a:noFill/>
              </a:ln>
              <a:uLnTx/>
              <a:uFillTx/>
              <a:latin typeface="+mn-lt"/>
              <a:ea typeface="+mn-ea"/>
              <a:cs typeface="+mn-ea"/>
              <a:sym typeface="+mn-lt"/>
            </a:endParaRPr>
          </a:p>
          <a:p>
            <a:pPr marL="0" marR="0" lvl="0" indent="0" algn="ctr" defTabSz="914400" rtl="0" eaLnBrk="1" fontAlgn="base" latinLnBrk="0" hangingPunct="1">
              <a:spcBef>
                <a:spcPts val="1000"/>
              </a:spcBef>
              <a:spcAft>
                <a:spcPct val="0"/>
              </a:spcAft>
              <a:buClr>
                <a:srgbClr val="0000FF"/>
              </a:buClr>
              <a:buSzPct val="110000"/>
              <a:buFont typeface="Wingdings" panose="05000000000000000000" pitchFamily="2" charset="2"/>
              <a:buNone/>
              <a:defRPr/>
            </a:pPr>
            <a:r>
              <a:rPr kumimoji="1" lang="en-US" altLang="zh-CN" sz="2800" kern="2400" dirty="0">
                <a:latin typeface="+mn-lt"/>
                <a:ea typeface="+mn-ea"/>
                <a:cs typeface="+mn-ea"/>
                <a:sym typeface="+mn-lt"/>
              </a:rPr>
              <a:t>XX</a:t>
            </a:r>
            <a:r>
              <a:rPr kumimoji="1" lang="zh-CN" altLang="en-US" sz="2800" kern="2400" dirty="0">
                <a:latin typeface="+mn-lt"/>
                <a:ea typeface="+mn-ea"/>
                <a:cs typeface="+mn-ea"/>
                <a:sym typeface="+mn-lt"/>
              </a:rPr>
              <a:t>汇报</a:t>
            </a:r>
            <a:endParaRPr lang="en-US" altLang="zh-CN" sz="2800" kern="2400" dirty="0">
              <a:latin typeface="+mn-ea"/>
            </a:endParaRPr>
          </a:p>
        </p:txBody>
      </p:sp>
      <p:cxnSp>
        <p:nvCxnSpPr>
          <p:cNvPr id="8" name="直接连接符 7"/>
          <p:cNvCxnSpPr/>
          <p:nvPr userDrawn="1"/>
        </p:nvCxnSpPr>
        <p:spPr bwMode="auto">
          <a:xfrm>
            <a:off x="761362" y="808731"/>
            <a:ext cx="3240000" cy="0"/>
          </a:xfrm>
          <a:prstGeom prst="line">
            <a:avLst/>
          </a:prstGeom>
          <a:noFill/>
          <a:ln w="9525" cap="flat" cmpd="sng" algn="ctr">
            <a:solidFill>
              <a:schemeClr val="tx2"/>
            </a:solidFill>
            <a:prstDash val="solid"/>
            <a:round/>
            <a:headEnd type="none" w="med" len="med"/>
            <a:tailEnd type="none" w="med" len="med"/>
          </a:ln>
          <a:effectLst/>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空白">
    <p:spTree>
      <p:nvGrpSpPr>
        <p:cNvPr id="1" name=""/>
        <p:cNvGrpSpPr/>
        <p:nvPr/>
      </p:nvGrpSpPr>
      <p:grpSpPr>
        <a:xfrm>
          <a:off x="0" y="0"/>
          <a:ext cx="0" cy="0"/>
          <a:chOff x="0" y="0"/>
          <a:chExt cx="0" cy="0"/>
        </a:xfrm>
      </p:grpSpPr>
      <p:sp>
        <p:nvSpPr>
          <p:cNvPr id="5" name="矩形: 圆角 4"/>
          <p:cNvSpPr/>
          <p:nvPr/>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
        <p:nvSpPr>
          <p:cNvPr id="7" name="标题 3"/>
          <p:cNvSpPr txBox="1"/>
          <p:nvPr/>
        </p:nvSpPr>
        <p:spPr>
          <a:xfrm>
            <a:off x="436099" y="259484"/>
            <a:ext cx="11329222" cy="2244565"/>
          </a:xfrm>
          <a:prstGeom prst="rect">
            <a:avLst/>
          </a:prstGeom>
          <a:solidFill>
            <a:srgbClr val="005CB0"/>
          </a:solidFill>
          <a:ln>
            <a:noFill/>
          </a:ln>
          <a:effectLst/>
        </p:spPr>
        <p:txBody>
          <a:bodyPr tIns="0" bIns="0" anchor="ctr"/>
          <a:lstStyle/>
          <a:p>
            <a:pPr algn="ctr">
              <a:spcBef>
                <a:spcPct val="0"/>
              </a:spcBef>
              <a:defRPr/>
            </a:pPr>
            <a:endParaRPr lang="zh-CN" altLang="en-US" sz="4000" b="1" dirty="0">
              <a:solidFill>
                <a:schemeClr val="bg1"/>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空白">
    <p:spTree>
      <p:nvGrpSpPr>
        <p:cNvPr id="1" name=""/>
        <p:cNvGrpSpPr/>
        <p:nvPr/>
      </p:nvGrpSpPr>
      <p:grpSpPr>
        <a:xfrm>
          <a:off x="0" y="0"/>
          <a:ext cx="0" cy="0"/>
          <a:chOff x="0" y="0"/>
          <a:chExt cx="0" cy="0"/>
        </a:xfrm>
      </p:grpSpPr>
      <p:sp>
        <p:nvSpPr>
          <p:cNvPr id="5" name="矩形: 圆角 4"/>
          <p:cNvSpPr/>
          <p:nvPr/>
        </p:nvSpPr>
        <p:spPr>
          <a:xfrm>
            <a:off x="331894" y="236669"/>
            <a:ext cx="11528213" cy="6384662"/>
          </a:xfrm>
          <a:prstGeom prst="roundRect">
            <a:avLst>
              <a:gd name="adj" fmla="val 2387"/>
            </a:avLst>
          </a:prstGeom>
          <a:gradFill flip="none" rotWithShape="1">
            <a:gsLst>
              <a:gs pos="0">
                <a:schemeClr val="bg1">
                  <a:alpha val="90000"/>
                </a:schemeClr>
              </a:gs>
              <a:gs pos="79000">
                <a:schemeClr val="bg1"/>
              </a:gs>
            </a:gsLst>
            <a:lin ang="5400000" scaled="0"/>
            <a:tileRect/>
          </a:gradFill>
          <a:ln>
            <a:noFill/>
          </a:ln>
          <a:effectLst>
            <a:outerShdw blurRad="254000" dist="63500" sx="102000" sy="102000" algn="ctr" rotWithShape="0">
              <a:schemeClr val="bg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rotWithShape="1">
          <a:blip r:embed="rId2">
            <a:alphaModFix amt="20000"/>
            <a:duotone>
              <a:schemeClr val="accent1">
                <a:shade val="45000"/>
                <a:satMod val="135000"/>
              </a:schemeClr>
              <a:prstClr val="white"/>
            </a:duotone>
          </a:blip>
          <a:srcRect l="-14426" t="-1960" r="-14426" b="81369"/>
          <a:stretch>
            <a:fillRect/>
          </a:stretch>
        </p:blipFill>
        <p:spPr>
          <a:xfrm>
            <a:off x="-2727118" y="4114800"/>
            <a:ext cx="17736548" cy="2743201"/>
          </a:xfrm>
          <a:prstGeom prst="rect">
            <a:avLst/>
          </a:prstGeom>
        </p:spPr>
      </p:pic>
      <p:sp>
        <p:nvSpPr>
          <p:cNvPr id="7" name="标题 3"/>
          <p:cNvSpPr txBox="1"/>
          <p:nvPr/>
        </p:nvSpPr>
        <p:spPr>
          <a:xfrm>
            <a:off x="436100" y="259484"/>
            <a:ext cx="3151162" cy="6361847"/>
          </a:xfrm>
          <a:prstGeom prst="rect">
            <a:avLst/>
          </a:prstGeom>
          <a:solidFill>
            <a:srgbClr val="005CB0"/>
          </a:solidFill>
          <a:ln>
            <a:noFill/>
          </a:ln>
          <a:effectLst/>
        </p:spPr>
        <p:txBody>
          <a:bodyPr tIns="0" bIns="0" anchor="ctr"/>
          <a:lstStyle/>
          <a:p>
            <a:pPr algn="ctr">
              <a:spcBef>
                <a:spcPct val="0"/>
              </a:spcBef>
              <a:defRPr/>
            </a:pPr>
            <a:endParaRPr lang="zh-CN" altLang="en-US" sz="4000" b="1" dirty="0">
              <a:solidFill>
                <a:schemeClr val="bg1"/>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072" y="393122"/>
            <a:ext cx="2301507" cy="385502"/>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自定义版式">
    <p:spTree>
      <p:nvGrpSpPr>
        <p:cNvPr id="1" name=""/>
        <p:cNvGrpSpPr/>
        <p:nvPr/>
      </p:nvGrpSpPr>
      <p:grpSpPr>
        <a:xfrm>
          <a:off x="0" y="0"/>
          <a:ext cx="0" cy="0"/>
          <a:chOff x="0" y="0"/>
          <a:chExt cx="0" cy="0"/>
        </a:xfrm>
      </p:grpSpPr>
      <p:pic>
        <p:nvPicPr>
          <p:cNvPr id="3" name="图片 2"/>
          <p:cNvPicPr>
            <a:picLocks noChangeAspect="1"/>
          </p:cNvPicPr>
          <p:nvPr/>
        </p:nvPicPr>
        <p:blipFill>
          <a:blip r:embed="rId2">
            <a:alphaModFix amt="50000"/>
            <a:duotone>
              <a:schemeClr val="accent1">
                <a:shade val="45000"/>
                <a:satMod val="135000"/>
              </a:schemeClr>
              <a:prstClr val="white"/>
            </a:duotone>
          </a:blip>
          <a:stretch>
            <a:fillRect/>
          </a:stretch>
        </p:blipFill>
        <p:spPr>
          <a:xfrm rot="1007118" flipH="1">
            <a:off x="-4762466" y="-38208"/>
            <a:ext cx="10459919" cy="10624352"/>
          </a:xfrm>
          <a:prstGeom prst="rect">
            <a:avLst/>
          </a:prstGeom>
        </p:spPr>
      </p:pic>
      <p:grpSp>
        <p:nvGrpSpPr>
          <p:cNvPr id="17" name="组合 16"/>
          <p:cNvGrpSpPr/>
          <p:nvPr/>
        </p:nvGrpSpPr>
        <p:grpSpPr>
          <a:xfrm>
            <a:off x="2324028" y="2391132"/>
            <a:ext cx="1980000" cy="2160000"/>
            <a:chOff x="806121" y="2244419"/>
            <a:chExt cx="2095094" cy="2369160"/>
          </a:xfrm>
        </p:grpSpPr>
        <p:sp>
          <p:nvSpPr>
            <p:cNvPr id="18" name="图形 11"/>
            <p:cNvSpPr>
              <a:spLocks noChangeAspect="1"/>
            </p:cNvSpPr>
            <p:nvPr/>
          </p:nvSpPr>
          <p:spPr>
            <a:xfrm>
              <a:off x="806121" y="2244419"/>
              <a:ext cx="2095094" cy="2369160"/>
            </a:xfrm>
            <a:custGeom>
              <a:avLst/>
              <a:gdLst>
                <a:gd name="connsiteX0" fmla="*/ 0 w 1638300"/>
                <a:gd name="connsiteY0" fmla="*/ 526733 h 1852612"/>
                <a:gd name="connsiteX1" fmla="*/ 0 w 1638300"/>
                <a:gd name="connsiteY1" fmla="*/ 1325880 h 1852612"/>
                <a:gd name="connsiteX2" fmla="*/ 63818 w 1638300"/>
                <a:gd name="connsiteY2" fmla="*/ 1436370 h 1852612"/>
                <a:gd name="connsiteX3" fmla="*/ 755333 w 1638300"/>
                <a:gd name="connsiteY3" fmla="*/ 1835468 h 1852612"/>
                <a:gd name="connsiteX4" fmla="*/ 882968 w 1638300"/>
                <a:gd name="connsiteY4" fmla="*/ 1835468 h 1852612"/>
                <a:gd name="connsiteX5" fmla="*/ 1574483 w 1638300"/>
                <a:gd name="connsiteY5" fmla="*/ 1436370 h 1852612"/>
                <a:gd name="connsiteX6" fmla="*/ 1638300 w 1638300"/>
                <a:gd name="connsiteY6" fmla="*/ 1325880 h 1852612"/>
                <a:gd name="connsiteX7" fmla="*/ 1638300 w 1638300"/>
                <a:gd name="connsiteY7" fmla="*/ 526733 h 1852612"/>
                <a:gd name="connsiteX8" fmla="*/ 1574483 w 1638300"/>
                <a:gd name="connsiteY8" fmla="*/ 416243 h 1852612"/>
                <a:gd name="connsiteX9" fmla="*/ 882968 w 1638300"/>
                <a:gd name="connsiteY9" fmla="*/ 17145 h 1852612"/>
                <a:gd name="connsiteX10" fmla="*/ 755333 w 1638300"/>
                <a:gd name="connsiteY10" fmla="*/ 17145 h 1852612"/>
                <a:gd name="connsiteX11" fmla="*/ 63818 w 1638300"/>
                <a:gd name="connsiteY11" fmla="*/ 416243 h 1852612"/>
                <a:gd name="connsiteX12" fmla="*/ 0 w 1638300"/>
                <a:gd name="connsiteY12" fmla="*/ 526733 h 185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852612">
                  <a:moveTo>
                    <a:pt x="0" y="526733"/>
                  </a:moveTo>
                  <a:lnTo>
                    <a:pt x="0" y="1325880"/>
                  </a:lnTo>
                  <a:cubicBezTo>
                    <a:pt x="0" y="1371600"/>
                    <a:pt x="23813" y="1413510"/>
                    <a:pt x="63818" y="1436370"/>
                  </a:cubicBezTo>
                  <a:lnTo>
                    <a:pt x="755333" y="1835468"/>
                  </a:lnTo>
                  <a:cubicBezTo>
                    <a:pt x="794385" y="1858328"/>
                    <a:pt x="842963" y="1858328"/>
                    <a:pt x="882968" y="1835468"/>
                  </a:cubicBezTo>
                  <a:lnTo>
                    <a:pt x="1574483" y="1436370"/>
                  </a:lnTo>
                  <a:cubicBezTo>
                    <a:pt x="1613535" y="1413510"/>
                    <a:pt x="1638300" y="1371600"/>
                    <a:pt x="1638300" y="1325880"/>
                  </a:cubicBezTo>
                  <a:lnTo>
                    <a:pt x="1638300" y="526733"/>
                  </a:lnTo>
                  <a:cubicBezTo>
                    <a:pt x="1638300" y="481013"/>
                    <a:pt x="1614488" y="439103"/>
                    <a:pt x="1574483" y="416243"/>
                  </a:cubicBezTo>
                  <a:lnTo>
                    <a:pt x="882968" y="17145"/>
                  </a:lnTo>
                  <a:cubicBezTo>
                    <a:pt x="843915" y="-5715"/>
                    <a:pt x="795338" y="-5715"/>
                    <a:pt x="755333" y="17145"/>
                  </a:cubicBezTo>
                  <a:lnTo>
                    <a:pt x="63818" y="416243"/>
                  </a:lnTo>
                  <a:cubicBezTo>
                    <a:pt x="23813" y="439103"/>
                    <a:pt x="0" y="481013"/>
                    <a:pt x="0" y="526733"/>
                  </a:cubicBezTo>
                  <a:close/>
                </a:path>
              </a:pathLst>
            </a:custGeom>
            <a:gradFill>
              <a:gsLst>
                <a:gs pos="0">
                  <a:schemeClr val="bg2">
                    <a:alpha val="80000"/>
                  </a:schemeClr>
                </a:gs>
                <a:gs pos="100000">
                  <a:schemeClr val="tx2">
                    <a:alpha val="70000"/>
                  </a:schemeClr>
                </a:gs>
              </a:gsLst>
              <a:lin ang="16200000" scaled="1"/>
            </a:gradFill>
            <a:ln w="38100">
              <a:noFill/>
            </a:ln>
            <a:effectLst>
              <a:outerShdw blurRad="381000" dist="508000" dir="5400000" sx="80000" sy="80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9" name="组合 18"/>
            <p:cNvGrpSpPr/>
            <p:nvPr/>
          </p:nvGrpSpPr>
          <p:grpSpPr>
            <a:xfrm>
              <a:off x="1386392" y="2856393"/>
              <a:ext cx="934550" cy="1217733"/>
              <a:chOff x="2246666" y="3479316"/>
              <a:chExt cx="934550" cy="1217733"/>
            </a:xfrm>
          </p:grpSpPr>
          <p:sp>
            <p:nvSpPr>
              <p:cNvPr id="20" name="文本框 19"/>
              <p:cNvSpPr txBox="1"/>
              <p:nvPr/>
            </p:nvSpPr>
            <p:spPr>
              <a:xfrm>
                <a:off x="2384262" y="3479316"/>
                <a:ext cx="659361" cy="985239"/>
              </a:xfrm>
              <a:prstGeom prst="rect">
                <a:avLst/>
              </a:prstGeom>
              <a:noFill/>
            </p:spPr>
            <p:txBody>
              <a:bodyPr wrap="none" lIns="0" tIns="0" rIns="0" bIns="0" rtlCol="0" anchor="ctr">
                <a:spAutoFit/>
              </a:bodyPr>
              <a:lstStyle/>
              <a:p>
                <a:pPr algn="ctr">
                  <a:spcAft>
                    <a:spcPts val="400"/>
                  </a:spcAft>
                  <a:buClr>
                    <a:schemeClr val="accent1"/>
                  </a:buClr>
                  <a:buSzPct val="70000"/>
                </a:pPr>
                <a:r>
                  <a:rPr kumimoji="1" lang="zh-CN" altLang="en-US" sz="2600" b="1" kern="1000" baseline="0" dirty="0">
                    <a:solidFill>
                      <a:schemeClr val="bg1"/>
                    </a:solidFill>
                    <a:latin typeface="+mn-lt"/>
                    <a:ea typeface="+mn-ea"/>
                    <a:cs typeface="+mn-ea"/>
                    <a:sym typeface="+mn-lt"/>
                  </a:rPr>
                  <a:t>汇 报</a:t>
                </a:r>
                <a:endParaRPr kumimoji="1" lang="en-US" altLang="zh-CN" sz="2600" b="1" kern="1000" baseline="0" dirty="0">
                  <a:solidFill>
                    <a:schemeClr val="bg1"/>
                  </a:solidFill>
                  <a:latin typeface="+mn-lt"/>
                  <a:ea typeface="+mn-ea"/>
                  <a:cs typeface="+mn-ea"/>
                  <a:sym typeface="+mn-lt"/>
                </a:endParaRPr>
              </a:p>
              <a:p>
                <a:pPr algn="ctr">
                  <a:spcAft>
                    <a:spcPts val="400"/>
                  </a:spcAft>
                  <a:buClr>
                    <a:schemeClr val="accent1"/>
                  </a:buClr>
                  <a:buSzPct val="70000"/>
                </a:pPr>
                <a:r>
                  <a:rPr kumimoji="1" lang="zh-CN" altLang="en-US" sz="2600" b="1" kern="1000" baseline="0" dirty="0">
                    <a:solidFill>
                      <a:schemeClr val="bg1"/>
                    </a:solidFill>
                    <a:latin typeface="+mn-lt"/>
                    <a:ea typeface="+mn-ea"/>
                    <a:cs typeface="+mn-ea"/>
                    <a:sym typeface="+mn-lt"/>
                  </a:rPr>
                  <a:t>提 纲</a:t>
                </a:r>
                <a:endParaRPr kumimoji="1" lang="en-US" sz="2600" b="1" kern="1000" baseline="0" dirty="0">
                  <a:solidFill>
                    <a:schemeClr val="bg1"/>
                  </a:solidFill>
                  <a:latin typeface="+mn-lt"/>
                  <a:ea typeface="+mn-ea"/>
                  <a:cs typeface="+mn-ea"/>
                  <a:sym typeface="+mn-lt"/>
                </a:endParaRPr>
              </a:p>
            </p:txBody>
          </p:sp>
          <p:sp>
            <p:nvSpPr>
              <p:cNvPr id="21" name="文本框 20"/>
              <p:cNvSpPr txBox="1"/>
              <p:nvPr/>
            </p:nvSpPr>
            <p:spPr>
              <a:xfrm>
                <a:off x="2246666" y="4481605"/>
                <a:ext cx="934550" cy="215444"/>
              </a:xfrm>
              <a:prstGeom prst="rect">
                <a:avLst/>
              </a:prstGeom>
              <a:noFill/>
            </p:spPr>
            <p:txBody>
              <a:bodyPr wrap="none" lIns="0" tIns="0" rIns="0" bIns="0" rtlCol="0" anchor="ctr">
                <a:noAutofit/>
              </a:bodyPr>
              <a:lstStyle/>
              <a:p>
                <a:pPr algn="ctr">
                  <a:spcAft>
                    <a:spcPts val="600"/>
                  </a:spcAft>
                  <a:buClr>
                    <a:schemeClr val="accent1"/>
                  </a:buClr>
                  <a:buSzPct val="70000"/>
                </a:pPr>
                <a:r>
                  <a:rPr kumimoji="1" lang="en-US" altLang="zh-CN" sz="1100" b="0" dirty="0">
                    <a:solidFill>
                      <a:schemeClr val="bg1"/>
                    </a:solidFill>
                    <a:latin typeface="+mn-lt"/>
                    <a:ea typeface="+mn-ea"/>
                    <a:cs typeface="+mn-ea"/>
                    <a:sym typeface="+mn-lt"/>
                  </a:rPr>
                  <a:t>CONTENTS</a:t>
                </a:r>
                <a:endParaRPr kumimoji="1" lang="en-US" sz="1100" b="0" dirty="0">
                  <a:solidFill>
                    <a:schemeClr val="bg1"/>
                  </a:solidFill>
                  <a:latin typeface="+mn-lt"/>
                  <a:ea typeface="+mn-ea"/>
                  <a:cs typeface="+mn-ea"/>
                  <a:sym typeface="+mn-lt"/>
                </a:endParaRPr>
              </a:p>
            </p:txBody>
          </p:sp>
        </p:grpSp>
      </p:grpSp>
      <p:sp>
        <p:nvSpPr>
          <p:cNvPr id="9" name="矩形: 圆角 15"/>
          <p:cNvSpPr/>
          <p:nvPr/>
        </p:nvSpPr>
        <p:spPr>
          <a:xfrm rot="2700000">
            <a:off x="11913636" y="6152955"/>
            <a:ext cx="890287" cy="890287"/>
          </a:xfrm>
          <a:prstGeom prst="roundRect">
            <a:avLst>
              <a:gd name="adj" fmla="val 20000"/>
            </a:avLst>
          </a:prstGeom>
          <a:gradFill flip="none" rotWithShape="1">
            <a:gsLst>
              <a:gs pos="0">
                <a:schemeClr val="tx2">
                  <a:alpha val="60000"/>
                </a:schemeClr>
              </a:gs>
              <a:gs pos="100000">
                <a:schemeClr val="tx2">
                  <a:lumMod val="60000"/>
                  <a:lumOff val="40000"/>
                </a:schemeClr>
              </a:gs>
            </a:gsLst>
            <a:lin ang="81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en-US" sz="2000" b="1" kern="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标题和内容">
    <p:spTree>
      <p:nvGrpSpPr>
        <p:cNvPr id="1" name=""/>
        <p:cNvGrpSpPr/>
        <p:nvPr/>
      </p:nvGrpSpPr>
      <p:grpSpPr>
        <a:xfrm>
          <a:off x="0" y="0"/>
          <a:ext cx="0" cy="0"/>
          <a:chOff x="0" y="0"/>
          <a:chExt cx="0" cy="0"/>
        </a:xfrm>
      </p:grpSpPr>
      <p:sp>
        <p:nvSpPr>
          <p:cNvPr id="5" name="矩形: 圆角 4"/>
          <p:cNvSpPr/>
          <p:nvPr/>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13" name="文本占位符 12"/>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noAutofit/>
          </a:bodyPr>
          <a:lstStyle>
            <a:lvl1pPr marL="0" indent="0">
              <a:lnSpc>
                <a:spcPct val="100000"/>
              </a:lnSpc>
              <a:buFontTx/>
              <a:buNone/>
              <a:defRPr lang="zh-CN" altLang="en-US" sz="2800" b="1" kern="1200" dirty="0">
                <a:solidFill>
                  <a:schemeClr val="bg1"/>
                </a:solidFill>
                <a:ea typeface="微软雅黑" panose="020B0503020204020204" pitchFamily="34" charset="-122"/>
              </a:defRPr>
            </a:lvl1pPr>
          </a:lstStyle>
          <a:p>
            <a:pPr lvl="0">
              <a:spcBef>
                <a:spcPct val="0"/>
              </a:spcBef>
              <a:buClr>
                <a:schemeClr val="bg1"/>
              </a:buClr>
              <a:buSzPct val="40000"/>
            </a:pPr>
            <a:r>
              <a:rPr lang="zh-CN" altLang="en-US"/>
              <a:t>单击此处编辑母版文本样式</a:t>
            </a:r>
            <a:endParaRPr lang="zh-CN" altLang="en-US"/>
          </a:p>
        </p:txBody>
      </p:sp>
      <p:sp>
        <p:nvSpPr>
          <p:cNvPr id="7" name="内容占位符 6"/>
          <p:cNvSpPr>
            <a:spLocks noGrp="1"/>
          </p:cNvSpPr>
          <p:nvPr>
            <p:ph sz="quarter" idx="11"/>
          </p:nvPr>
        </p:nvSpPr>
        <p:spPr>
          <a:xfrm>
            <a:off x="479291" y="914400"/>
            <a:ext cx="11136976" cy="5441953"/>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张昱：项目结题验收汇报概述</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endParaRPr lang="zh-CN" altLang="en-US" dirty="0"/>
          </a:p>
        </p:txBody>
      </p:sp>
      <p:sp>
        <p:nvSpPr>
          <p:cNvPr id="16" name="平行四边形 15"/>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5" name="矩形: 圆角 4"/>
          <p:cNvSpPr/>
          <p:nvPr/>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13" name="文本占位符 12"/>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noAutofit/>
          </a:bodyPr>
          <a:lstStyle>
            <a:lvl1pPr marL="0" indent="0">
              <a:lnSpc>
                <a:spcPct val="100000"/>
              </a:lnSpc>
              <a:buFontTx/>
              <a:buNone/>
              <a:defRPr lang="zh-CN" altLang="en-US" sz="2800" b="1" kern="1200" dirty="0">
                <a:solidFill>
                  <a:schemeClr val="bg1"/>
                </a:solidFill>
                <a:ea typeface="微软雅黑" panose="020B0503020204020204" pitchFamily="34" charset="-122"/>
              </a:defRPr>
            </a:lvl1pPr>
          </a:lstStyle>
          <a:p>
            <a:pPr lvl="0">
              <a:spcBef>
                <a:spcPct val="0"/>
              </a:spcBef>
              <a:buClr>
                <a:schemeClr val="bg1"/>
              </a:buClr>
              <a:buSzPct val="40000"/>
            </a:pPr>
            <a:r>
              <a:rPr lang="zh-CN" altLang="en-US"/>
              <a:t>单击此处编辑母版文本样式</a:t>
            </a:r>
            <a:endParaRPr lang="zh-CN" altLang="en-US"/>
          </a:p>
        </p:txBody>
      </p:sp>
      <p:sp>
        <p:nvSpPr>
          <p:cNvPr id="7" name="内容占位符 6"/>
          <p:cNvSpPr>
            <a:spLocks noGrp="1"/>
          </p:cNvSpPr>
          <p:nvPr>
            <p:ph sz="quarter" idx="11"/>
          </p:nvPr>
        </p:nvSpPr>
        <p:spPr>
          <a:xfrm>
            <a:off x="479291" y="914400"/>
            <a:ext cx="5523702" cy="5441953"/>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张昱：项目结题验收汇报概述</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endParaRPr lang="zh-CN" altLang="en-US" dirty="0"/>
          </a:p>
        </p:txBody>
      </p:sp>
      <p:sp>
        <p:nvSpPr>
          <p:cNvPr id="16" name="平行四边形 15"/>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内容占位符 6"/>
          <p:cNvSpPr>
            <a:spLocks noGrp="1"/>
          </p:cNvSpPr>
          <p:nvPr>
            <p:ph sz="quarter" idx="14"/>
          </p:nvPr>
        </p:nvSpPr>
        <p:spPr>
          <a:xfrm>
            <a:off x="6255167" y="914400"/>
            <a:ext cx="5523702" cy="5441953"/>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3_标题和内容">
    <p:spTree>
      <p:nvGrpSpPr>
        <p:cNvPr id="1" name=""/>
        <p:cNvGrpSpPr/>
        <p:nvPr/>
      </p:nvGrpSpPr>
      <p:grpSpPr>
        <a:xfrm>
          <a:off x="0" y="0"/>
          <a:ext cx="0" cy="0"/>
          <a:chOff x="0" y="0"/>
          <a:chExt cx="0" cy="0"/>
        </a:xfrm>
      </p:grpSpPr>
      <p:sp>
        <p:nvSpPr>
          <p:cNvPr id="3" name="矩形 2"/>
          <p:cNvSpPr/>
          <p:nvPr/>
        </p:nvSpPr>
        <p:spPr>
          <a:xfrm>
            <a:off x="-9596" y="0"/>
            <a:ext cx="12211189" cy="6858000"/>
          </a:xfrm>
          <a:prstGeom prst="rect">
            <a:avLst/>
          </a:prstGeom>
          <a:gradFill>
            <a:gsLst>
              <a:gs pos="54000">
                <a:srgbClr val="D7EFF5"/>
              </a:gs>
              <a:gs pos="100000">
                <a:schemeClr val="accent1">
                  <a:alpha val="5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800">
              <a:solidFill>
                <a:prstClr val="white"/>
              </a:solidFill>
              <a:cs typeface="+mn-ea"/>
              <a:sym typeface="+mn-lt"/>
            </a:endParaRPr>
          </a:p>
        </p:txBody>
      </p:sp>
      <p:sp>
        <p:nvSpPr>
          <p:cNvPr id="5" name="矩形: 圆角 4"/>
          <p:cNvSpPr/>
          <p:nvPr/>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13" name="文本占位符 12"/>
          <p:cNvSpPr>
            <a:spLocks noGrp="1"/>
          </p:cNvSpPr>
          <p:nvPr>
            <p:ph type="body" sz="quarter" idx="10"/>
          </p:nvPr>
        </p:nvSpPr>
        <p:spPr>
          <a:xfrm>
            <a:off x="575734" y="189989"/>
            <a:ext cx="11040533" cy="440774"/>
          </a:xfrm>
          <a:prstGeom prst="rect">
            <a:avLst/>
          </a:prstGeom>
          <a:noFill/>
        </p:spPr>
        <p:txBody>
          <a:bodyPr rot="0" spcFirstLastPara="0" vertOverflow="overflow" horzOverflow="overflow" vert="horz" wrap="square" lIns="180000" tIns="0" rIns="0" bIns="0" numCol="1" spcCol="0" rtlCol="0" fromWordArt="0" anchor="ctr" anchorCtr="0" forceAA="0" compatLnSpc="1">
            <a:noAutofit/>
          </a:bodyPr>
          <a:lstStyle>
            <a:lvl1pPr marL="0" indent="0">
              <a:lnSpc>
                <a:spcPct val="100000"/>
              </a:lnSpc>
              <a:buFontTx/>
              <a:buNone/>
              <a:defRPr lang="zh-CN" altLang="en-US" sz="2800" b="1" kern="1200" dirty="0">
                <a:solidFill>
                  <a:schemeClr val="bg1"/>
                </a:solidFill>
                <a:ea typeface="微软雅黑" panose="020B0503020204020204" pitchFamily="34" charset="-122"/>
              </a:defRPr>
            </a:lvl1pPr>
          </a:lstStyle>
          <a:p>
            <a:pPr lvl="0">
              <a:spcBef>
                <a:spcPct val="0"/>
              </a:spcBef>
              <a:buClr>
                <a:schemeClr val="bg1"/>
              </a:buClr>
              <a:buSzPct val="40000"/>
            </a:pPr>
            <a:r>
              <a:rPr lang="zh-CN" altLang="en-US"/>
              <a:t>单击此处编辑母版文本样式</a:t>
            </a:r>
            <a:endParaRPr lang="zh-CN" altLang="en-US"/>
          </a:p>
        </p:txBody>
      </p:sp>
      <p:sp>
        <p:nvSpPr>
          <p:cNvPr id="16"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146516" y="941696"/>
            <a:ext cx="11901001" cy="5360408"/>
          </a:xfrm>
          <a:prstGeom prst="rect">
            <a:avLst/>
          </a:prstGeom>
        </p:spPr>
        <p:txBody>
          <a:bodyPr/>
          <a:lstStyle>
            <a:lvl1pPr marL="273050" indent="-273050">
              <a:lnSpc>
                <a:spcPct val="120000"/>
              </a:lnSpc>
              <a:spcBef>
                <a:spcPts val="600"/>
              </a:spcBef>
              <a:buSzPct val="80000"/>
              <a:buFontTx/>
              <a:buBlip>
                <a:blip r:embed="rId2"/>
              </a:buBlip>
              <a:defRPr lang="zh-CN" altLang="en-US" sz="2800" b="1" kern="1200" dirty="0">
                <a:solidFill>
                  <a:schemeClr val="tx2">
                    <a:lumMod val="75000"/>
                  </a:schemeClr>
                </a:solidFill>
                <a:latin typeface="微软雅黑" panose="020B0503020204020204" pitchFamily="34" charset="-122"/>
                <a:ea typeface="微软雅黑" panose="020B0503020204020204" pitchFamily="34" charset="-122"/>
                <a:cs typeface="+mn-cs"/>
              </a:defRPr>
            </a:lvl1pPr>
            <a:lvl2pPr marL="627380" indent="-316230">
              <a:lnSpc>
                <a:spcPct val="120000"/>
              </a:lnSpc>
              <a:spcBef>
                <a:spcPts val="600"/>
              </a:spcBef>
              <a:buSzPct val="80000"/>
              <a:buFont typeface="Wingdings" panose="05000000000000000000" pitchFamily="2" charset="2"/>
              <a:buChar char="n"/>
              <a:defRPr kumimoji="1" lang="en-US" altLang="zh-CN" sz="2400" b="1"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mn-cs"/>
              </a:defRPr>
            </a:lvl2pPr>
            <a:lvl3pPr marL="900430" indent="-228600">
              <a:lnSpc>
                <a:spcPct val="120000"/>
              </a:lnSpc>
              <a:spcBef>
                <a:spcPts val="600"/>
              </a:spcBef>
              <a:buSzPct val="80000"/>
              <a:buFontTx/>
              <a:buBlip>
                <a:blip r:embed="rId3"/>
              </a:buBlip>
              <a:defRPr b="1">
                <a:solidFill>
                  <a:schemeClr val="tx2">
                    <a:lumMod val="75000"/>
                  </a:schemeClr>
                </a:solidFill>
                <a:latin typeface="微软雅黑" panose="020B0503020204020204" pitchFamily="34" charset="-122"/>
                <a:ea typeface="微软雅黑" panose="020B0503020204020204" pitchFamily="34" charset="-122"/>
              </a:defRPr>
            </a:lvl3pPr>
            <a:lvl4pPr marL="1160780" indent="-228600">
              <a:lnSpc>
                <a:spcPct val="120000"/>
              </a:lnSpc>
              <a:spcBef>
                <a:spcPts val="600"/>
              </a:spcBef>
              <a:buSzPct val="80000"/>
              <a:buFont typeface="Wingdings" panose="05000000000000000000" pitchFamily="2" charset="2"/>
              <a:buChar char="ü"/>
              <a:defRPr sz="2000">
                <a:solidFill>
                  <a:schemeClr val="tx1"/>
                </a:solidFill>
                <a:latin typeface="微软雅黑" panose="020B0503020204020204" pitchFamily="34" charset="-122"/>
                <a:ea typeface="微软雅黑" panose="020B0503020204020204" pitchFamily="34" charset="-122"/>
              </a:defRPr>
            </a:lvl4pPr>
            <a:lvl5pPr marL="1403985" indent="-228600">
              <a:lnSpc>
                <a:spcPct val="120000"/>
              </a:lnSpc>
              <a:spcBef>
                <a:spcPts val="600"/>
              </a:spcBef>
              <a:buFont typeface="Wingdings" panose="05000000000000000000" pitchFamily="2" charset="2"/>
              <a:buChar char="Ø"/>
              <a:defRPr sz="2000">
                <a:solidFill>
                  <a:schemeClr val="tx2">
                    <a:lumMod val="75000"/>
                  </a:schemeClr>
                </a:solidFill>
                <a:latin typeface="微软雅黑" panose="020B0503020204020204" pitchFamily="34" charset="-122"/>
                <a:ea typeface="微软雅黑" panose="020B0503020204020204" pitchFamily="34" charset="-122"/>
              </a:defRPr>
            </a:lvl5pPr>
          </a:lstStyle>
          <a:p>
            <a:r>
              <a:rPr kumimoji="1" lang="zh-CN" altLang="en-US" dirty="0"/>
              <a:t>编辑母版文本样式</a:t>
            </a:r>
            <a:endParaRPr kumimoji="1" lang="en-US" altLang="zh-CN" dirty="0"/>
          </a:p>
          <a:p>
            <a:pPr lvl="1"/>
            <a:r>
              <a:rPr kumimoji="1" lang="zh-CN" altLang="en-US" dirty="0"/>
              <a:t>第二级</a:t>
            </a:r>
            <a:endParaRPr kumimoji="1" lang="en-US" altLang="zh-CN" dirty="0"/>
          </a:p>
          <a:p>
            <a:pPr lvl="2"/>
            <a:r>
              <a:rPr kumimoji="1" lang="zh-CN" altLang="en-US" dirty="0"/>
              <a:t>第三级</a:t>
            </a:r>
            <a:endParaRPr kumimoji="1" lang="en-US" altLang="zh-CN" dirty="0"/>
          </a:p>
          <a:p>
            <a:pPr lvl="3"/>
            <a:r>
              <a:rPr kumimoji="1" lang="zh-CN" altLang="en-US" dirty="0"/>
              <a:t>第四级 </a:t>
            </a:r>
            <a:endParaRPr kumimoji="1" lang="en-US" altLang="zh-CN" dirty="0"/>
          </a:p>
          <a:p>
            <a:pPr lvl="4"/>
            <a:r>
              <a:rPr kumimoji="1" lang="zh-CN" altLang="en-US" dirty="0"/>
              <a:t>第五级</a:t>
            </a:r>
            <a:endParaRPr kumimoji="1" lang="zh-CN" altLang="en-US" dirty="0"/>
          </a:p>
        </p:txBody>
      </p:sp>
      <p:sp>
        <p:nvSpPr>
          <p:cNvPr id="2" name="标题 1"/>
          <p:cNvSpPr>
            <a:spLocks noGrp="1"/>
          </p:cNvSpPr>
          <p:nvPr>
            <p:ph type="title"/>
          </p:nvPr>
        </p:nvSpPr>
        <p:spPr>
          <a:xfrm>
            <a:off x="195066" y="136525"/>
            <a:ext cx="9672834" cy="614913"/>
          </a:xfrm>
        </p:spPr>
        <p:txBody>
          <a:bodyPr/>
          <a:lstStyle>
            <a:lvl1pPr>
              <a:defRPr sz="3600"/>
            </a:lvl1pPr>
          </a:lstStyle>
          <a:p>
            <a:r>
              <a:rPr kumimoji="1" lang="zh-CN" altLang="en-US" dirty="0"/>
              <a:t>单击此处编辑母版标题样式</a:t>
            </a:r>
            <a:endParaRPr kumimoji="1" lang="zh-CN" altLang="en-US" dirty="0"/>
          </a:p>
        </p:txBody>
      </p:sp>
      <p:sp>
        <p:nvSpPr>
          <p:cNvPr id="4" name="日期占位符 2"/>
          <p:cNvSpPr>
            <a:spLocks noGrp="1"/>
          </p:cNvSpPr>
          <p:nvPr>
            <p:ph type="dt" sz="half" idx="10"/>
          </p:nvPr>
        </p:nvSpPr>
        <p:spPr>
          <a:xfrm>
            <a:off x="838200" y="6356350"/>
            <a:ext cx="2743200" cy="365125"/>
          </a:xfrm>
        </p:spPr>
        <p:txBody>
          <a:bodyPr/>
          <a:lstStyle/>
          <a:p>
            <a:endParaRPr kumimoji="1" lang="zh-CN" altLang="en-US"/>
          </a:p>
        </p:txBody>
      </p:sp>
      <p:sp>
        <p:nvSpPr>
          <p:cNvPr id="5" name="页脚占位符 3"/>
          <p:cNvSpPr>
            <a:spLocks noGrp="1"/>
          </p:cNvSpPr>
          <p:nvPr>
            <p:ph type="ftr" sz="quarter" idx="11"/>
          </p:nvPr>
        </p:nvSpPr>
        <p:spPr>
          <a:xfrm>
            <a:off x="4038600" y="6356350"/>
            <a:ext cx="4114800" cy="365125"/>
          </a:xfrm>
        </p:spPr>
        <p:txBody>
          <a:bodyPr/>
          <a:lstStyle/>
          <a:p>
            <a:r>
              <a:rPr kumimoji="1" lang="zh-CN" altLang="en-US"/>
              <a:t>张昱：项目结题验收汇报概述</a:t>
            </a:r>
            <a:endParaRPr kumimoji="1" lang="zh-CN" altLang="en-US" dirty="0"/>
          </a:p>
        </p:txBody>
      </p:sp>
      <p:sp>
        <p:nvSpPr>
          <p:cNvPr id="7" name="矩形: 圆角 22"/>
          <p:cNvSpPr/>
          <p:nvPr userDrawn="1"/>
        </p:nvSpPr>
        <p:spPr>
          <a:xfrm>
            <a:off x="11556957" y="6292872"/>
            <a:ext cx="455007" cy="455007"/>
          </a:xfrm>
          <a:prstGeom prst="roundRect">
            <a:avLst/>
          </a:prstGeom>
          <a:solidFill>
            <a:schemeClr val="accent1">
              <a:lumMod val="60000"/>
              <a:lumOff val="40000"/>
            </a:schemeClr>
          </a:solidFill>
          <a:ln>
            <a:noFill/>
          </a:ln>
          <a:effectLst>
            <a:outerShdw blurRad="57785" dist="33020" dir="318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2587977E-2C10-420F-BE86-C0F891FE5212}" type="slidenum">
              <a:rPr lang="zh-CN" altLang="en-US" sz="1200" b="1" smtClean="0">
                <a:latin typeface="微软雅黑" panose="020B0503020204020204" pitchFamily="34" charset="-122"/>
                <a:ea typeface="微软雅黑" panose="020B0503020204020204" pitchFamily="34" charset="-122"/>
              </a:rPr>
            </a:fld>
            <a:endParaRPr lang="zh-CN" altLang="en-US" b="1" dirty="0">
              <a:latin typeface="微软雅黑" panose="020B0503020204020204" pitchFamily="34" charset="-122"/>
              <a:ea typeface="微软雅黑" panose="020B0503020204020204" pitchFamily="34" charset="-122"/>
            </a:endParaRPr>
          </a:p>
        </p:txBody>
      </p:sp>
      <p:sp>
        <p:nvSpPr>
          <p:cNvPr id="10" name="平行四边形 9"/>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
        <p:nvSpPr>
          <p:cNvPr id="5" name="矩形: 圆角 4"/>
          <p:cNvSpPr/>
          <p:nvPr/>
        </p:nvSpPr>
        <p:spPr>
          <a:xfrm>
            <a:off x="575734" y="134952"/>
            <a:ext cx="11040533" cy="550848"/>
          </a:xfrm>
          <a:prstGeom prst="roundRect">
            <a:avLst>
              <a:gd name="adj" fmla="val 16673"/>
            </a:avLst>
          </a:prstGeom>
          <a:gradFill flip="none" rotWithShape="1">
            <a:gsLst>
              <a:gs pos="56000">
                <a:schemeClr val="accent1"/>
              </a:gs>
              <a:gs pos="100000">
                <a:schemeClr val="accent1">
                  <a:lumMod val="60000"/>
                  <a:lumOff val="40000"/>
                </a:schemeClr>
              </a:gs>
            </a:gsLst>
            <a:lin ang="0" scaled="1"/>
            <a:tileRect/>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zh-CN" altLang="en-US" sz="2800" kern="0" dirty="0">
              <a:solidFill>
                <a:srgbClr val="FFFFFF"/>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0" y="83920"/>
            <a:ext cx="479291" cy="648455"/>
            <a:chOff x="0" y="7719"/>
            <a:chExt cx="359468" cy="648455"/>
          </a:xfrm>
        </p:grpSpPr>
        <p:sp>
          <p:nvSpPr>
            <p:cNvPr id="11" name="任意多边形: 形状 10"/>
            <p:cNvSpPr/>
            <p:nvPr/>
          </p:nvSpPr>
          <p:spPr bwMode="auto">
            <a:xfrm>
              <a:off x="0" y="7719"/>
              <a:ext cx="359468" cy="648455"/>
            </a:xfrm>
            <a:custGeom>
              <a:avLst/>
              <a:gdLst>
                <a:gd name="connsiteX0" fmla="*/ 0 w 359468"/>
                <a:gd name="connsiteY0" fmla="*/ 0 h 648455"/>
                <a:gd name="connsiteX1" fmla="*/ 8446 w 359468"/>
                <a:gd name="connsiteY1" fmla="*/ 41836 h 648455"/>
                <a:gd name="connsiteX2" fmla="*/ 107502 w 359468"/>
                <a:gd name="connsiteY2" fmla="*/ 107494 h 648455"/>
                <a:gd name="connsiteX3" fmla="*/ 144455 w 359468"/>
                <a:gd name="connsiteY3" fmla="*/ 107494 h 648455"/>
                <a:gd name="connsiteX4" fmla="*/ 359468 w 359468"/>
                <a:gd name="connsiteY4" fmla="*/ 322938 h 648455"/>
                <a:gd name="connsiteX5" fmla="*/ 144455 w 359468"/>
                <a:gd name="connsiteY5" fmla="*/ 538382 h 648455"/>
                <a:gd name="connsiteX6" fmla="*/ 94727 w 359468"/>
                <a:gd name="connsiteY6" fmla="*/ 538382 h 648455"/>
                <a:gd name="connsiteX7" fmla="*/ 107502 w 359468"/>
                <a:gd name="connsiteY7" fmla="*/ 540961 h 648455"/>
                <a:gd name="connsiteX8" fmla="*/ 8446 w 359468"/>
                <a:gd name="connsiteY8" fmla="*/ 606620 h 648455"/>
                <a:gd name="connsiteX9" fmla="*/ 0 w 359468"/>
                <a:gd name="connsiteY9" fmla="*/ 648455 h 64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9468" h="648455">
                  <a:moveTo>
                    <a:pt x="0" y="0"/>
                  </a:moveTo>
                  <a:lnTo>
                    <a:pt x="8446" y="41836"/>
                  </a:lnTo>
                  <a:cubicBezTo>
                    <a:pt x="24766" y="80420"/>
                    <a:pt x="62972" y="107494"/>
                    <a:pt x="107502" y="107494"/>
                  </a:cubicBezTo>
                  <a:lnTo>
                    <a:pt x="144455" y="107494"/>
                  </a:lnTo>
                  <a:cubicBezTo>
                    <a:pt x="263203" y="107494"/>
                    <a:pt x="359468" y="203952"/>
                    <a:pt x="359468" y="322938"/>
                  </a:cubicBezTo>
                  <a:cubicBezTo>
                    <a:pt x="359468" y="441924"/>
                    <a:pt x="263203" y="538382"/>
                    <a:pt x="144455" y="538382"/>
                  </a:cubicBezTo>
                  <a:lnTo>
                    <a:pt x="94727" y="538382"/>
                  </a:lnTo>
                  <a:lnTo>
                    <a:pt x="107502" y="540961"/>
                  </a:lnTo>
                  <a:cubicBezTo>
                    <a:pt x="62972" y="540961"/>
                    <a:pt x="24766" y="568035"/>
                    <a:pt x="8446" y="606620"/>
                  </a:cubicBezTo>
                  <a:lnTo>
                    <a:pt x="0" y="648455"/>
                  </a:lnTo>
                  <a:close/>
                </a:path>
              </a:pathLst>
            </a:custGeom>
            <a:gradFill>
              <a:gsLst>
                <a:gs pos="0">
                  <a:schemeClr val="tx2"/>
                </a:gs>
                <a:gs pos="100000">
                  <a:schemeClr val="tx2">
                    <a:lumMod val="75000"/>
                  </a:schemeClr>
                </a:gs>
              </a:gsLst>
              <a:lin ang="2700000" scaled="1"/>
            </a:gra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sp>
          <p:nvSpPr>
            <p:cNvPr id="12" name="等腰三角形 11"/>
            <p:cNvSpPr/>
            <p:nvPr/>
          </p:nvSpPr>
          <p:spPr bwMode="auto">
            <a:xfrm rot="5400000">
              <a:off x="138848" y="295601"/>
              <a:ext cx="81328" cy="70110"/>
            </a:xfrm>
            <a:prstGeom prst="triangle">
              <a:avLst/>
            </a:prstGeom>
            <a:solidFill>
              <a:schemeClr val="bg1"/>
            </a:solidFill>
            <a:ln w="38100">
              <a:noFill/>
            </a:ln>
            <a:effectLst>
              <a:outerShdw blurRad="381000" dist="63500" dir="5400000" sx="90000" sy="90000" algn="t"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endParaRPr lang="en-US" sz="2000" kern="0">
                <a:solidFill>
                  <a:srgbClr val="FFFFFF"/>
                </a:solidFill>
                <a:latin typeface="微软雅黑" panose="020B0503020204020204" pitchFamily="34" charset="-122"/>
                <a:ea typeface="微软雅黑" panose="020B0503020204020204" pitchFamily="34" charset="-122"/>
              </a:endParaRPr>
            </a:p>
          </p:txBody>
        </p:sp>
      </p:grpSp>
      <p:sp>
        <p:nvSpPr>
          <p:cNvPr id="7" name="内容占位符 6"/>
          <p:cNvSpPr>
            <a:spLocks noGrp="1"/>
          </p:cNvSpPr>
          <p:nvPr>
            <p:ph sz="quarter" idx="11"/>
          </p:nvPr>
        </p:nvSpPr>
        <p:spPr>
          <a:xfrm>
            <a:off x="479291" y="914400"/>
            <a:ext cx="11136976" cy="5441953"/>
          </a:xfrm>
        </p:spPr>
        <p:txBody>
          <a:bodyPr>
            <a:normAutofit/>
          </a:bodyPr>
          <a:lstStyle>
            <a:lvl1pPr marL="228600" indent="-228600" algn="l" defTabSz="914400" rtl="0" eaLnBrk="1" latinLnBrk="0" hangingPunct="1">
              <a:lnSpc>
                <a:spcPct val="120000"/>
              </a:lnSpc>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algn="l" defTabSz="914400" rtl="0" eaLnBrk="1" latinLnBrk="0" hangingPunct="1">
              <a:lnSpc>
                <a:spcPct val="120000"/>
              </a:lnSpc>
              <a:buClr>
                <a:schemeClr val="accent1">
                  <a:lumMod val="60000"/>
                  <a:lumOff val="40000"/>
                </a:schemeClr>
              </a:buClr>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algn="l" defTabSz="914400" rtl="0" eaLnBrk="1" latinLnBrk="0" hangingPunct="1">
              <a:lnSpc>
                <a:spcPct val="120000"/>
              </a:lnSpc>
              <a:buClr>
                <a:schemeClr val="tx2">
                  <a:lumMod val="60000"/>
                  <a:lumOff val="40000"/>
                </a:schemeClr>
              </a:buClr>
              <a:defRPr lang="zh-CN" altLang="en-US" sz="2000" kern="1200" dirty="0">
                <a:solidFill>
                  <a:schemeClr val="tx1"/>
                </a:solidFill>
                <a:latin typeface="+mn-lt"/>
                <a:ea typeface="+mn-ea"/>
                <a:cs typeface="+mn-cs"/>
              </a:defRPr>
            </a:lvl5p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9" name="灯片编号占位符 15"/>
          <p:cNvSpPr>
            <a:spLocks noGrp="1"/>
          </p:cNvSpPr>
          <p:nvPr>
            <p:ph type="sldNum" sz="quarter" idx="13"/>
          </p:nvPr>
        </p:nvSpPr>
        <p:spPr>
          <a:xfrm>
            <a:off x="11616267" y="6515100"/>
            <a:ext cx="325205" cy="243904"/>
          </a:xfrm>
          <a:prstGeom prst="roundRect">
            <a:avLst/>
          </a:prstGeom>
          <a:solidFill>
            <a:schemeClr val="accent1"/>
          </a:solidFill>
          <a:ln w="9525" cap="flat" cmpd="sng" algn="ctr">
            <a:noFill/>
            <a:prstDash val="solid"/>
            <a:round/>
            <a:headEnd type="none" w="med" len="med"/>
            <a:tailEnd type="none" w="med" len="med"/>
          </a:ln>
        </p:spPr>
        <p:txBody>
          <a:bodyPr rot="0" spcFirstLastPara="0" vertOverflow="overflow" horzOverflow="overflow" vert="horz" wrap="square" lIns="0" tIns="0" rIns="0" bIns="0" numCol="1" spcCol="0" rtlCol="0" fromWordArt="0" anchor="ctr" anchorCtr="0" forceAA="0" compatLnSpc="1">
            <a:noAutofit/>
          </a:bodyPr>
          <a:lstStyle>
            <a:lvl1pPr algn="ctr">
              <a:defRPr lang="zh-CN" altLang="en-US" sz="1000" i="0" u="none" strike="noStrike" cap="none" normalizeH="0" baseline="0" smtClean="0">
                <a:ln>
                  <a:noFill/>
                </a:ln>
                <a:solidFill>
                  <a:schemeClr val="bg1"/>
                </a:solidFill>
                <a:effectLst/>
                <a:latin typeface="Arial" panose="020B0604020202020204" pitchFamily="34" charset="0"/>
                <a:ea typeface="微软雅黑" panose="020B0503020204020204" pitchFamily="34" charset="-122"/>
              </a:defRPr>
            </a:lvl1p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14"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张昱：项目结题验收汇报概述</a:t>
            </a:r>
            <a:endParaRPr lang="zh-CN" altLang="en-US" dirty="0"/>
          </a:p>
        </p:txBody>
      </p:sp>
      <p:sp>
        <p:nvSpPr>
          <p:cNvPr id="15" name="Footer Placeholder 4"/>
          <p:cNvSpPr txBox="1"/>
          <p:nvPr userDrawn="1"/>
        </p:nvSpPr>
        <p:spPr>
          <a:xfrm>
            <a:off x="192609" y="6356351"/>
            <a:ext cx="1670374"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S4Plus-USTC</a:t>
            </a:r>
            <a:r>
              <a:rPr lang="zh-CN" altLang="en-US" dirty="0"/>
              <a:t>研究组</a:t>
            </a:r>
            <a:endParaRPr lang="zh-CN" altLang="en-US" dirty="0"/>
          </a:p>
        </p:txBody>
      </p:sp>
      <p:sp>
        <p:nvSpPr>
          <p:cNvPr id="16" name="平行四边形 15"/>
          <p:cNvSpPr/>
          <p:nvPr userDrawn="1"/>
        </p:nvSpPr>
        <p:spPr>
          <a:xfrm>
            <a:off x="8056339"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userDrawn="1"/>
        </p:nvSpPr>
        <p:spPr>
          <a:xfrm>
            <a:off x="4068223" y="6426743"/>
            <a:ext cx="78730" cy="212350"/>
          </a:xfrm>
          <a:prstGeom prst="parallelogram">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575733" y="134952"/>
            <a:ext cx="10515600" cy="550848"/>
          </a:xfrm>
        </p:spPr>
        <p:txBody>
          <a:bodyPr>
            <a:noAutofit/>
          </a:bodyPr>
          <a:lstStyle>
            <a:lvl1pPr>
              <a:defRPr sz="2800" b="1">
                <a:solidFill>
                  <a:schemeClr val="bg1"/>
                </a:solidFill>
              </a:defRPr>
            </a:lvl1pPr>
          </a:lstStyle>
          <a:p>
            <a:r>
              <a:rPr lang="zh-CN" altLang="en-US" dirty="0"/>
              <a:t>单击此处编辑母版标题样式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4" Type="http://schemas.openxmlformats.org/officeDocument/2006/relationships/theme" Target="../theme/theme1.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8"/>
            <a:ext cx="10515600" cy="60386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132764"/>
            <a:ext cx="10515600" cy="5044199"/>
          </a:xfrm>
          <a:prstGeom prst="rect">
            <a:avLst/>
          </a:prstGeom>
        </p:spPr>
        <p:txBody>
          <a:bodyPr vert="horz" lIns="91440" tIns="45720" rIns="91440" bIns="45720" rtlCol="0">
            <a:normAutofit/>
          </a:bodyPr>
          <a:lstStyle/>
          <a:p>
            <a:pPr>
              <a:lnSpc>
                <a:spcPct val="120000"/>
              </a:lnSpc>
              <a:spcBef>
                <a:spcPts val="0"/>
              </a:spcBef>
              <a:spcAft>
                <a:spcPts val="600"/>
              </a:spcAft>
              <a:buClr>
                <a:srgbClr val="005AD2"/>
              </a:buClr>
              <a:buSzPct val="80000"/>
              <a:buFont typeface="Wingdings" panose="05000000000000000000" pitchFamily="2" charset="2"/>
              <a:buChar char="q"/>
            </a:pPr>
            <a:r>
              <a:rPr lang="zh-CN" altLang="en-US" sz="2800" dirty="0"/>
              <a:t>出版</a:t>
            </a:r>
            <a:endParaRPr lang="en-US" altLang="zh-CN" sz="2800" dirty="0"/>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微软雅黑" panose="020B0503020204020204" pitchFamily="34" charset="-122"/>
              </a:rPr>
              <a:t>XX</a:t>
            </a:r>
            <a:endParaRPr lang="en-US" altLang="zh-CN" sz="2800" b="1" dirty="0">
              <a:solidFill>
                <a:srgbClr val="262626"/>
              </a:solidFill>
              <a:sym typeface="微软雅黑" panose="020B0503020204020204" pitchFamily="34" charset="-122"/>
            </a:endParaRPr>
          </a:p>
          <a:p>
            <a:pPr lvl="1">
              <a:lnSpc>
                <a:spcPct val="120000"/>
              </a:lnSpc>
              <a:spcBef>
                <a:spcPts val="0"/>
              </a:spcBef>
              <a:spcAft>
                <a:spcPts val="600"/>
              </a:spcAft>
              <a:buClr>
                <a:srgbClr val="005AD2"/>
              </a:buClr>
              <a:buSzPct val="80000"/>
              <a:buFont typeface="Wingdings" panose="05000000000000000000" pitchFamily="2" charset="2"/>
              <a:buChar char="q"/>
            </a:pPr>
            <a:r>
              <a:rPr lang="en-US" altLang="zh-CN" sz="2800" b="1" dirty="0">
                <a:solidFill>
                  <a:srgbClr val="262626"/>
                </a:solidFill>
                <a:sym typeface="微软雅黑" panose="020B0503020204020204" pitchFamily="34" charset="-122"/>
              </a:rPr>
              <a:t>YY</a:t>
            </a:r>
            <a:endParaRPr lang="en-US" altLang="zh-CN" sz="2800" b="1" dirty="0">
              <a:solidFill>
                <a:srgbClr val="262626"/>
              </a:solidFill>
              <a:sym typeface="微软雅黑" panose="020B0503020204020204" pitchFamily="34" charset="-122"/>
            </a:endParaRP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张昱：项目结题验收汇报概述</a:t>
            </a:r>
            <a:endParaRPr lang="zh-CN" alt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471A84-A18C-41AE-AACC-0B3972D6D19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971550" indent="-514350" algn="l" defTabSz="914400" rtl="0" eaLnBrk="1" latinLnBrk="0" hangingPunct="1">
        <a:lnSpc>
          <a:spcPct val="90000"/>
        </a:lnSpc>
        <a:spcBef>
          <a:spcPts val="500"/>
        </a:spcBef>
        <a:buFont typeface="Wingdings" panose="05000000000000000000" pitchFamily="2" charset="2"/>
        <a:buChar char="n"/>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9.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hyperlink" Target="https://dl.acm.org/doi/10.1145/3445814.3446758" TargetMode="Externa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13.png"/><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6" Type="http://schemas.openxmlformats.org/officeDocument/2006/relationships/slideLayout" Target="../slideLayouts/slideLayout19.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9.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hyperlink" Target="https://arxiv.org/abs/2005.12259#:~:text=We%20exploit%20this%20clustering%20and%20the%20statically-known%20control,physical%20machines%20one%20time%20slice%20at%20a%20time." TargetMode="External"/><Relationship Id="rId1" Type="http://schemas.openxmlformats.org/officeDocument/2006/relationships/hyperlink" Target="https://arxiv.org/abs/1811.10972" TargetMode="External"/></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hyperlink" Target="https://dl.acm.org/doi/10.1145/3613424.3614253" TargetMode="External"/><Relationship Id="rId1" Type="http://schemas.openxmlformats.org/officeDocument/2006/relationships/hyperlink" Target="https://ieeexplore.ieee.org/document/9923799" TargetMode="Externa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9.xml"/><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hyperlink" Target="https://arxiv.org/abs/2305.14148" TargetMode="Externa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9.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hyperlink" Target="https://dl.acm.org/doi/10.1145/3695053.3731046"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p:cNvSpPr>
            <a:spLocks noGrp="1"/>
          </p:cNvSpPr>
          <p:nvPr>
            <p:ph type="sldNum" sz="quarter" idx="4294967295"/>
          </p:nvPr>
        </p:nvSpPr>
        <p:spPr>
          <a:xfrm>
            <a:off x="9448800" y="6356350"/>
            <a:ext cx="2743200" cy="365125"/>
          </a:xfrm>
        </p:spPr>
        <p:txBody>
          <a:bodyPr/>
          <a:lstStyle/>
          <a:p>
            <a:fld id="{CC471A84-A18C-41AE-AACC-0B3972D6D193}" type="slidenum">
              <a:rPr lang="zh-CN" altLang="en-US" smtClean="0"/>
            </a:fld>
            <a:endParaRPr lang="zh-CN" altLang="en-US"/>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49909" y="515462"/>
            <a:ext cx="3506728" cy="587376"/>
          </a:xfrm>
          <a:prstGeom prst="rect">
            <a:avLst/>
          </a:prstGeom>
        </p:spPr>
      </p:pic>
      <p:grpSp>
        <p:nvGrpSpPr>
          <p:cNvPr id="3" name="组合 2"/>
          <p:cNvGrpSpPr/>
          <p:nvPr/>
        </p:nvGrpSpPr>
        <p:grpSpPr>
          <a:xfrm>
            <a:off x="1860884" y="2269567"/>
            <a:ext cx="8470232" cy="964245"/>
            <a:chOff x="995045" y="1856477"/>
            <a:chExt cx="7153910" cy="964245"/>
          </a:xfrm>
        </p:grpSpPr>
        <p:sp>
          <p:nvSpPr>
            <p:cNvPr id="4" name="矩形: 圆角 4"/>
            <p:cNvSpPr/>
            <p:nvPr/>
          </p:nvSpPr>
          <p:spPr>
            <a:xfrm>
              <a:off x="995045" y="2061743"/>
              <a:ext cx="7153910" cy="553719"/>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spAutoFit/>
            </a:bodyPr>
            <a:lstStyle/>
            <a:p>
              <a:pPr marL="0" marR="0" lvl="0" indent="0" algn="ctr" defTabSz="914400" rtl="0" eaLnBrk="0" fontAlgn="base" latinLnBrk="0" hangingPunct="0">
                <a:lnSpc>
                  <a:spcPct val="100000"/>
                </a:lnSpc>
                <a:spcBef>
                  <a:spcPct val="0"/>
                </a:spcBef>
                <a:spcAft>
                  <a:spcPct val="0"/>
                </a:spcAft>
                <a:buClr>
                  <a:srgbClr val="0000CC"/>
                </a:buClr>
                <a:buSzTx/>
                <a:buFontTx/>
                <a:buNone/>
                <a:defRPr/>
              </a:pPr>
              <a:r>
                <a:rPr lang="zh-CN" altLang="en-US" sz="3600" b="1" kern="0" spc="600" dirty="0">
                  <a:ln>
                    <a:prstDash val="solid"/>
                  </a:ln>
                  <a:solidFill>
                    <a:schemeClr val="tx1"/>
                  </a:solidFill>
                  <a:cs typeface="+mn-ea"/>
                  <a:sym typeface="+mn-lt"/>
                </a:rPr>
                <a:t>分布式量子计算发展研究</a:t>
              </a:r>
              <a:endParaRPr lang="zh-CN" altLang="en-US" sz="3600" b="1" kern="0" spc="600" dirty="0">
                <a:ln>
                  <a:prstDash val="solid"/>
                </a:ln>
                <a:solidFill>
                  <a:schemeClr val="tx1"/>
                </a:solidFill>
                <a:cs typeface="+mn-ea"/>
                <a:sym typeface="+mn-lt"/>
              </a:endParaRPr>
            </a:p>
          </p:txBody>
        </p:sp>
        <p:grpSp>
          <p:nvGrpSpPr>
            <p:cNvPr id="6" name="组合 5"/>
            <p:cNvGrpSpPr/>
            <p:nvPr/>
          </p:nvGrpSpPr>
          <p:grpSpPr>
            <a:xfrm>
              <a:off x="995045" y="1856477"/>
              <a:ext cx="7153910" cy="964245"/>
              <a:chOff x="631309" y="1723634"/>
              <a:chExt cx="7153910" cy="964245"/>
            </a:xfrm>
          </p:grpSpPr>
          <p:cxnSp>
            <p:nvCxnSpPr>
              <p:cNvPr id="7" name="直接连接符 6"/>
              <p:cNvCxnSpPr/>
              <p:nvPr/>
            </p:nvCxnSpPr>
            <p:spPr>
              <a:xfrm>
                <a:off x="631309" y="1723634"/>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p:cNvCxnSpPr/>
              <p:nvPr/>
            </p:nvCxnSpPr>
            <p:spPr>
              <a:xfrm>
                <a:off x="631309" y="2687879"/>
                <a:ext cx="7153910" cy="0"/>
              </a:xfrm>
              <a:prstGeom prst="line">
                <a:avLst/>
              </a:prstGeom>
              <a:gradFill>
                <a:gsLst>
                  <a:gs pos="88000">
                    <a:srgbClr val="FFFFFF">
                      <a:alpha val="0"/>
                    </a:srgbClr>
                  </a:gs>
                  <a:gs pos="69000">
                    <a:schemeClr val="bg1"/>
                  </a:gs>
                </a:gsLst>
                <a:lin ang="1800000" scaled="0"/>
              </a:gradFill>
              <a:ln w="25400">
                <a:gradFill flip="none" rotWithShape="1">
                  <a:gsLst>
                    <a:gs pos="100000">
                      <a:schemeClr val="tx2">
                        <a:lumMod val="60000"/>
                        <a:lumOff val="40000"/>
                      </a:schemeClr>
                    </a:gs>
                    <a:gs pos="0">
                      <a:schemeClr val="tx2"/>
                    </a:gs>
                  </a:gsLst>
                  <a:lin ang="1800000" scaled="0"/>
                  <a:tileRect/>
                </a:gradFill>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9" name="组合 8"/>
          <p:cNvGrpSpPr/>
          <p:nvPr/>
        </p:nvGrpSpPr>
        <p:grpSpPr>
          <a:xfrm>
            <a:off x="4466856" y="3680682"/>
            <a:ext cx="2953487" cy="617743"/>
            <a:chOff x="1091964" y="3852036"/>
            <a:chExt cx="2521322" cy="380486"/>
          </a:xfrm>
        </p:grpSpPr>
        <p:sp>
          <p:nvSpPr>
            <p:cNvPr id="10" name="矩形: 圆角 14"/>
            <p:cNvSpPr/>
            <p:nvPr/>
          </p:nvSpPr>
          <p:spPr>
            <a:xfrm>
              <a:off x="1404205" y="3852036"/>
              <a:ext cx="2209080" cy="380486"/>
            </a:xfrm>
            <a:prstGeom prst="roundRect">
              <a:avLst>
                <a:gd name="adj" fmla="val 18829"/>
              </a:avLst>
            </a:prstGeom>
            <a:solidFill>
              <a:schemeClr val="bg1"/>
            </a:solidFill>
            <a:ln w="3175" cap="flat" cmpd="sng" algn="ctr">
              <a:solidFill>
                <a:schemeClr val="bg1">
                  <a:lumMod val="85000"/>
                </a:schemeClr>
              </a:solidFill>
              <a:prstDash val="solid"/>
              <a:round/>
              <a:headEnd type="none" w="med" len="med"/>
              <a:tailEnd type="none" w="med" len="med"/>
            </a:ln>
            <a:effectLst>
              <a:outerShdw blurRad="381000" dist="63500" dir="5400000" algn="t" rotWithShape="0">
                <a:schemeClr val="tx1">
                  <a:alpha val="5000"/>
                </a:schemeClr>
              </a:outerShdw>
            </a:effectLst>
          </p:spPr>
          <p:txBody>
            <a:bodyPr rot="0" spcFirstLastPara="0" vertOverflow="overflow" horzOverflow="overflow" vert="horz" wrap="square" lIns="972000" tIns="0" rIns="0" bIns="0" numCol="1" spcCol="0" rtlCol="0" fromWordArt="0" anchor="ctr" anchorCtr="0" forceAA="0" compatLnSpc="1">
              <a:noAutofit/>
            </a:bodyPr>
            <a:lstStyle/>
            <a:p>
              <a:pPr algn="ctr">
                <a:spcBef>
                  <a:spcPts val="0"/>
                </a:spcBef>
                <a:buClr>
                  <a:srgbClr val="FFCC00"/>
                </a:buClr>
                <a:buSzPct val="80000"/>
              </a:pPr>
              <a:r>
                <a:rPr lang="zh-CN" altLang="en-US" sz="2400" b="1" dirty="0">
                  <a:cs typeface="+mn-ea"/>
                  <a:sym typeface="+mn-lt"/>
                </a:rPr>
                <a:t>潘</a:t>
              </a:r>
              <a:r>
                <a:rPr lang="zh-CN" altLang="en-US" sz="2400" b="1" dirty="0">
                  <a:cs typeface="+mn-ea"/>
                  <a:sym typeface="+mn-lt"/>
                </a:rPr>
                <a:t>豪</a:t>
              </a:r>
              <a:endParaRPr lang="zh-CN" altLang="en-US" sz="2400" b="1" dirty="0">
                <a:cs typeface="+mn-ea"/>
                <a:sym typeface="+mn-lt"/>
              </a:endParaRPr>
            </a:p>
          </p:txBody>
        </p:sp>
        <p:sp>
          <p:nvSpPr>
            <p:cNvPr id="11" name="矩形: 圆角 13"/>
            <p:cNvSpPr/>
            <p:nvPr/>
          </p:nvSpPr>
          <p:spPr>
            <a:xfrm>
              <a:off x="1091964" y="3852036"/>
              <a:ext cx="1171175" cy="380486"/>
            </a:xfrm>
            <a:prstGeom prst="roundRect">
              <a:avLst>
                <a:gd name="adj" fmla="val 24497"/>
              </a:avLst>
            </a:prstGeom>
            <a:gradFill flip="none" rotWithShape="1">
              <a:gsLst>
                <a:gs pos="41000">
                  <a:schemeClr val="tx2"/>
                </a:gs>
                <a:gs pos="100000">
                  <a:schemeClr val="accent1">
                    <a:lumMod val="60000"/>
                    <a:lumOff val="40000"/>
                  </a:schemeClr>
                </a:gs>
              </a:gsLst>
              <a:lin ang="0" scaled="1"/>
              <a:tileRect/>
            </a:gradFill>
            <a:ln w="38100">
              <a:noFill/>
            </a:ln>
            <a:effectLst>
              <a:outerShdw blurRad="254000" dist="190500" dir="5400000" sx="80000" sy="80000" algn="t"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zh-CN" altLang="en-US" sz="2400" kern="0" dirty="0">
                  <a:solidFill>
                    <a:schemeClr val="bg1"/>
                  </a:solidFill>
                  <a:cs typeface="+mn-ea"/>
                  <a:sym typeface="+mn-lt"/>
                </a:rPr>
                <a:t>报告人</a:t>
              </a:r>
              <a:endParaRPr lang="en-US" sz="2400" dirty="0">
                <a:solidFill>
                  <a:schemeClr val="bg1"/>
                </a:solidFill>
                <a:cs typeface="+mn-ea"/>
                <a:sym typeface="+mn-lt"/>
              </a:endParaRPr>
            </a:p>
          </p:txBody>
        </p:sp>
      </p:grpSp>
      <p:grpSp>
        <p:nvGrpSpPr>
          <p:cNvPr id="12" name="组合 11"/>
          <p:cNvGrpSpPr/>
          <p:nvPr/>
        </p:nvGrpSpPr>
        <p:grpSpPr>
          <a:xfrm>
            <a:off x="3500679" y="4636193"/>
            <a:ext cx="5190641" cy="276860"/>
            <a:chOff x="2765844" y="4561826"/>
            <a:chExt cx="1391877" cy="453340"/>
          </a:xfrm>
        </p:grpSpPr>
        <p:sp>
          <p:nvSpPr>
            <p:cNvPr id="13" name="文本框 12"/>
            <p:cNvSpPr txBox="1"/>
            <p:nvPr/>
          </p:nvSpPr>
          <p:spPr>
            <a:xfrm flipH="1">
              <a:off x="4157656" y="4607328"/>
              <a:ext cx="65" cy="276999"/>
            </a:xfrm>
            <a:prstGeom prst="rect">
              <a:avLst/>
            </a:prstGeom>
            <a:noFill/>
          </p:spPr>
          <p:txBody>
            <a:bodyPr wrap="none" lIns="0" tIns="0" rIns="0" bIns="0" rtlCol="0" anchor="ctr">
              <a:spAutoFit/>
            </a:bodyPr>
            <a:lstStyle/>
            <a:p>
              <a:pPr defTabSz="914400" eaLnBrk="1" fontAlgn="auto" hangingPunct="1">
                <a:spcBef>
                  <a:spcPts val="0"/>
                </a:spcBef>
                <a:spcAft>
                  <a:spcPts val="600"/>
                </a:spcAft>
              </a:pPr>
              <a:endParaRPr lang="zh-CN" altLang="en-US" b="1" dirty="0">
                <a:solidFill>
                  <a:schemeClr val="tx2"/>
                </a:solidFill>
                <a:cs typeface="+mn-ea"/>
                <a:sym typeface="+mn-lt"/>
              </a:endParaRPr>
            </a:p>
          </p:txBody>
        </p:sp>
        <p:sp>
          <p:nvSpPr>
            <p:cNvPr id="14" name="文本框 13"/>
            <p:cNvSpPr txBox="1"/>
            <p:nvPr/>
          </p:nvSpPr>
          <p:spPr>
            <a:xfrm flipH="1">
              <a:off x="2765844" y="4561826"/>
              <a:ext cx="1355039" cy="453340"/>
            </a:xfrm>
            <a:prstGeom prst="rect">
              <a:avLst/>
            </a:prstGeom>
            <a:noFill/>
          </p:spPr>
          <p:txBody>
            <a:bodyPr wrap="square" lIns="0" tIns="0" rIns="0" bIns="0" rtlCol="0" anchor="ctr">
              <a:spAutoFit/>
            </a:bodyPr>
            <a:lstStyle/>
            <a:p>
              <a:pPr algn="ctr" defTabSz="914400">
                <a:spcAft>
                  <a:spcPts val="600"/>
                </a:spcAft>
              </a:pPr>
              <a:r>
                <a:rPr lang="zh-CN" altLang="en-US"/>
                <a:t>中国</a:t>
              </a:r>
              <a:r>
                <a:rPr lang="zh-CN" altLang="en-US" dirty="0"/>
                <a:t>科学技术大学  计算机科学与技术学院</a:t>
              </a:r>
              <a:endParaRPr lang="en-US" altLang="zh-CN" dirty="0"/>
            </a:p>
          </p:txBody>
        </p:sp>
      </p:grpSp>
      <p:cxnSp>
        <p:nvCxnSpPr>
          <p:cNvPr id="15" name="直接连接符 14"/>
          <p:cNvCxnSpPr/>
          <p:nvPr/>
        </p:nvCxnSpPr>
        <p:spPr bwMode="auto">
          <a:xfrm flipV="1">
            <a:off x="1860883" y="5152873"/>
            <a:ext cx="8380800" cy="36748"/>
          </a:xfrm>
          <a:prstGeom prst="line">
            <a:avLst/>
          </a:prstGeom>
          <a:noFill/>
          <a:ln w="9525" cap="flat" cmpd="sng" algn="ctr">
            <a:solidFill>
              <a:schemeClr val="bg1">
                <a:lumMod val="85000"/>
              </a:schemeClr>
            </a:solidFill>
            <a:prstDash val="solid"/>
            <a:round/>
            <a:headEnd type="none" w="med" len="med"/>
            <a:tailEnd type="none" w="med" len="med"/>
          </a:ln>
          <a:effectLst/>
        </p:spPr>
      </p:cxnSp>
      <p:sp>
        <p:nvSpPr>
          <p:cNvPr id="16" name="文本框 15"/>
          <p:cNvSpPr txBox="1"/>
          <p:nvPr/>
        </p:nvSpPr>
        <p:spPr>
          <a:xfrm flipH="1">
            <a:off x="4466855" y="5312547"/>
            <a:ext cx="2953485" cy="276860"/>
          </a:xfrm>
          <a:prstGeom prst="rect">
            <a:avLst/>
          </a:prstGeom>
          <a:noFill/>
        </p:spPr>
        <p:txBody>
          <a:bodyPr wrap="square" lIns="0" tIns="0" rIns="0" bIns="0" rtlCol="0" anchor="ctr">
            <a:spAutoFit/>
          </a:bodyPr>
          <a:lstStyle/>
          <a:p>
            <a:pPr algn="ctr" defTabSz="914400" eaLnBrk="1" fontAlgn="auto" hangingPunct="1">
              <a:spcBef>
                <a:spcPts val="0"/>
              </a:spcBef>
              <a:spcAft>
                <a:spcPts val="600"/>
              </a:spcAft>
            </a:pPr>
            <a:r>
              <a:rPr lang="en-US" altLang="zh-CN">
                <a:cs typeface="+mn-ea"/>
                <a:sym typeface="+mn-lt"/>
              </a:rPr>
              <a:t>2026</a:t>
            </a:r>
            <a:r>
              <a:rPr lang="zh-CN" altLang="en-US">
                <a:cs typeface="+mn-ea"/>
                <a:sym typeface="+mn-lt"/>
              </a:rPr>
              <a:t>年</a:t>
            </a:r>
            <a:r>
              <a:rPr lang="en-US" altLang="zh-CN">
                <a:cs typeface="+mn-ea"/>
                <a:sym typeface="+mn-lt"/>
              </a:rPr>
              <a:t>9</a:t>
            </a:r>
            <a:r>
              <a:rPr lang="zh-CN" altLang="en-US">
                <a:cs typeface="+mn-ea"/>
                <a:sym typeface="+mn-lt"/>
              </a:rPr>
              <a:t>月</a:t>
            </a:r>
            <a:r>
              <a:rPr lang="en-US" altLang="zh-CN">
                <a:cs typeface="+mn-ea"/>
                <a:sym typeface="+mn-lt"/>
              </a:rPr>
              <a:t>23</a:t>
            </a:r>
            <a:r>
              <a:rPr lang="zh-CN" altLang="en-US">
                <a:cs typeface="+mn-ea"/>
                <a:sym typeface="+mn-lt"/>
              </a:rPr>
              <a:t>日</a:t>
            </a:r>
            <a:endParaRPr lang="zh-CN" altLang="en-US" dirty="0">
              <a:cs typeface="+mn-ea"/>
              <a:sym typeface="+mn-lt"/>
            </a:endParaRPr>
          </a:p>
        </p:txBody>
      </p:sp>
      <p:sp>
        <p:nvSpPr>
          <p:cNvPr id="19" name="网络方向"/>
          <p:cNvSpPr txBox="1">
            <a:spLocks noChangeArrowheads="1"/>
          </p:cNvSpPr>
          <p:nvPr/>
        </p:nvSpPr>
        <p:spPr bwMode="auto">
          <a:xfrm>
            <a:off x="761363" y="417287"/>
            <a:ext cx="3239999" cy="897255"/>
          </a:xfrm>
          <a:prstGeom prst="rect">
            <a:avLst/>
          </a:prstGeom>
          <a:noFill/>
          <a:ln>
            <a:noFill/>
          </a:ln>
        </p:spPr>
        <p:txBody>
          <a:bodyPr wrap="square" lIns="0" tIns="0" rIns="0" bIns="0">
            <a:spAutoFit/>
          </a:bodyPr>
          <a:lstStyle>
            <a:lvl1pPr marL="342900" indent="-342900" eaLnBrk="0" hangingPunct="0">
              <a:defRPr sz="2000" b="1">
                <a:solidFill>
                  <a:schemeClr val="tx1"/>
                </a:solidFill>
                <a:latin typeface="Tahoma" panose="020B0604030504040204" pitchFamily="34" charset="0"/>
                <a:ea typeface="宋体" panose="02010600030101010101" pitchFamily="2" charset="-122"/>
              </a:defRPr>
            </a:lvl1pPr>
            <a:lvl2pPr marL="742950" indent="-285750" eaLnBrk="0" hangingPunct="0">
              <a:defRPr sz="2000" b="1">
                <a:solidFill>
                  <a:schemeClr val="tx1"/>
                </a:solidFill>
                <a:latin typeface="Tahoma" panose="020B0604030504040204" pitchFamily="34" charset="0"/>
                <a:ea typeface="宋体" panose="02010600030101010101" pitchFamily="2" charset="-122"/>
              </a:defRPr>
            </a:lvl2pPr>
            <a:lvl3pPr marL="1143000" indent="-228600" eaLnBrk="0" hangingPunct="0">
              <a:defRPr sz="2000" b="1">
                <a:solidFill>
                  <a:schemeClr val="tx1"/>
                </a:solidFill>
                <a:latin typeface="Tahoma" panose="020B0604030504040204" pitchFamily="34" charset="0"/>
                <a:ea typeface="宋体" panose="02010600030101010101" pitchFamily="2" charset="-122"/>
              </a:defRPr>
            </a:lvl3pPr>
            <a:lvl4pPr marL="1600200" indent="-228600" eaLnBrk="0" hangingPunct="0">
              <a:defRPr sz="2000" b="1">
                <a:solidFill>
                  <a:schemeClr val="tx1"/>
                </a:solidFill>
                <a:latin typeface="Tahoma" panose="020B0604030504040204" pitchFamily="34" charset="0"/>
                <a:ea typeface="宋体" panose="02010600030101010101" pitchFamily="2" charset="-122"/>
              </a:defRPr>
            </a:lvl4pPr>
            <a:lvl5pPr marL="2057400" indent="-228600" eaLnBrk="0" hangingPunct="0">
              <a:defRPr sz="2000" b="1">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spcBef>
                <a:spcPts val="1000"/>
              </a:spcBef>
              <a:spcAft>
                <a:spcPct val="0"/>
              </a:spcAft>
              <a:buClr>
                <a:srgbClr val="0000FF"/>
              </a:buClr>
              <a:buSzPct val="110000"/>
              <a:buFont typeface="Wingdings" panose="05000000000000000000" pitchFamily="2" charset="2"/>
              <a:buNone/>
              <a:defRPr/>
            </a:pPr>
            <a:r>
              <a:rPr kumimoji="1" lang="en-US" altLang="zh-CN" sz="2200" i="0" u="none" strike="noStrike" kern="1200" cap="none" normalizeH="0" baseline="0" noProof="0" dirty="0">
                <a:ln>
                  <a:noFill/>
                </a:ln>
                <a:uLnTx/>
                <a:uFillTx/>
                <a:latin typeface="+mn-lt"/>
                <a:ea typeface="+mn-ea"/>
                <a:cs typeface="+mn-ea"/>
                <a:sym typeface="+mn-lt"/>
              </a:rPr>
              <a:t>S4PLUS</a:t>
            </a:r>
            <a:r>
              <a:rPr kumimoji="1" lang="zh-CN" altLang="en-US" sz="2200" i="0" u="none" strike="noStrike" kern="1200" cap="none" normalizeH="0" baseline="0" noProof="0" dirty="0">
                <a:ln>
                  <a:noFill/>
                </a:ln>
                <a:uLnTx/>
                <a:uFillTx/>
                <a:latin typeface="+mn-lt"/>
                <a:ea typeface="+mn-ea"/>
                <a:cs typeface="+mn-ea"/>
                <a:sym typeface="+mn-lt"/>
              </a:rPr>
              <a:t>课题</a:t>
            </a:r>
            <a:endParaRPr kumimoji="1" lang="en-US" altLang="zh-CN" sz="2200" i="0" u="none" strike="noStrike" kern="1200" cap="none" normalizeH="0" baseline="0" noProof="0" dirty="0">
              <a:ln>
                <a:noFill/>
              </a:ln>
              <a:uLnTx/>
              <a:uFillTx/>
              <a:latin typeface="+mn-lt"/>
              <a:ea typeface="+mn-ea"/>
              <a:cs typeface="+mn-ea"/>
              <a:sym typeface="+mn-lt"/>
            </a:endParaRPr>
          </a:p>
          <a:p>
            <a:pPr marL="0" marR="0" lvl="0" indent="0" algn="ctr" defTabSz="914400" rtl="0" eaLnBrk="1" fontAlgn="base" latinLnBrk="0" hangingPunct="1">
              <a:spcBef>
                <a:spcPts val="1000"/>
              </a:spcBef>
              <a:spcAft>
                <a:spcPct val="0"/>
              </a:spcAft>
              <a:buClr>
                <a:srgbClr val="0000FF"/>
              </a:buClr>
              <a:buSzPct val="110000"/>
              <a:buFont typeface="Wingdings" panose="05000000000000000000" pitchFamily="2" charset="2"/>
              <a:buNone/>
              <a:defRPr/>
            </a:pPr>
            <a:r>
              <a:rPr kumimoji="1" lang="zh-CN" altLang="en-US" sz="2800" kern="2400" dirty="0">
                <a:latin typeface="+mn-lt"/>
                <a:ea typeface="+mn-ea"/>
                <a:cs typeface="+mn-ea"/>
                <a:sym typeface="+mn-lt"/>
              </a:rPr>
              <a:t>阅读</a:t>
            </a:r>
            <a:r>
              <a:rPr kumimoji="1" lang="zh-CN" altLang="en-US" sz="2800" kern="2400" dirty="0">
                <a:latin typeface="+mn-lt"/>
                <a:ea typeface="+mn-ea"/>
                <a:cs typeface="+mn-ea"/>
                <a:sym typeface="+mn-lt"/>
              </a:rPr>
              <a:t>组会汇报</a:t>
            </a:r>
            <a:endParaRPr lang="en-US" altLang="zh-CN" sz="2800" kern="2400" dirty="0">
              <a:latin typeface="+mn-ea"/>
            </a:endParaRPr>
          </a:p>
        </p:txBody>
      </p:sp>
      <p:cxnSp>
        <p:nvCxnSpPr>
          <p:cNvPr id="20" name="直接连接符 19"/>
          <p:cNvCxnSpPr/>
          <p:nvPr/>
        </p:nvCxnSpPr>
        <p:spPr bwMode="auto">
          <a:xfrm>
            <a:off x="761362" y="808731"/>
            <a:ext cx="3240000" cy="0"/>
          </a:xfrm>
          <a:prstGeom prst="line">
            <a:avLst/>
          </a:prstGeom>
          <a:noFill/>
          <a:ln w="9525" cap="flat" cmpd="sng" algn="ctr">
            <a:solidFill>
              <a:schemeClr val="tx2"/>
            </a:solidFill>
            <a:prstDash val="solid"/>
            <a:round/>
            <a:headEnd type="none" w="med" len="med"/>
            <a:tailEnd type="none" w="med" len="med"/>
          </a:ln>
          <a:effec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研究</a:t>
            </a:r>
            <a:r>
              <a:rPr lang="zh-CN" altLang="en-US"/>
              <a:t>背景</a:t>
            </a:r>
            <a:endParaRPr lang="zh-CN" altLang="en-US"/>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4" name="页脚占位符 3"/>
          <p:cNvSpPr>
            <a:spLocks noGrp="1"/>
          </p:cNvSpPr>
          <p:nvPr>
            <p:ph type="ftr" sz="quarter" idx="3"/>
          </p:nvPr>
        </p:nvSpPr>
        <p:spPr/>
        <p:txBody>
          <a:bodyPr/>
          <a:lstStyle/>
          <a:p>
            <a:endParaRPr lang="zh-CN" altLang="en-US" dirty="0"/>
          </a:p>
        </p:txBody>
      </p:sp>
      <p:sp>
        <p:nvSpPr>
          <p:cNvPr id="11" name="内容占位符 10"/>
          <p:cNvSpPr/>
          <p:nvPr>
            <p:ph sz="quarter" idx="11"/>
          </p:nvPr>
        </p:nvSpPr>
        <p:spPr>
          <a:xfrm>
            <a:off x="575811" y="812800"/>
            <a:ext cx="11136976" cy="5441953"/>
          </a:xfrm>
        </p:spPr>
        <p:txBody>
          <a:bodyPr/>
          <a:p>
            <a:r>
              <a:rPr lang="zh-CN" altLang="en-US" sz="2400" b="1"/>
              <a:t>单芯片瓶颈</a:t>
            </a:r>
            <a:endParaRPr lang="zh-CN" altLang="en-US" sz="2400" b="1"/>
          </a:p>
          <a:p>
            <a:pPr lvl="1">
              <a:buFont typeface="Wingdings" panose="05000000000000000000" charset="0"/>
              <a:buChar char="n"/>
            </a:pP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低温布线墙</a:t>
            </a:r>
            <a:r>
              <a:rPr lang="en-US" altLang="zh-CN" sz="2000" b="1">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微波同轴电缆的高热负荷与稀释制冷机 </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mK </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温区微瓦级制冷功率的矛盾。</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lvl="1">
              <a:buFont typeface="Wingdings" panose="05000000000000000000" charset="0"/>
              <a:buChar char="n"/>
            </a:pPr>
            <a:r>
              <a:rPr lang="zh-CN" altLang="en-US" sz="2000" b="1"/>
              <a:t>频率拥挤与串扰：</a:t>
            </a:r>
            <a:r>
              <a:rPr lang="zh-CN" altLang="en-US" sz="2000"/>
              <a:t>相邻比特的微波谐振腔与控制线存在不可消除的残余寄生电容/电感耦合；物理比特密集化导致严重的频率拥挤，使多比特门保真度急剧恶化。</a:t>
            </a:r>
            <a:endParaRPr lang="zh-CN" altLang="en-US" sz="2000"/>
          </a:p>
          <a:p>
            <a:pPr lvl="1">
              <a:buFont typeface="Wingdings" panose="05000000000000000000" charset="0"/>
              <a:buChar char="n"/>
            </a:pPr>
            <a:r>
              <a:rPr lang="zh-CN" altLang="en-US" sz="2000" b="1"/>
              <a:t>工艺微纳制造良率：</a:t>
            </a:r>
            <a:r>
              <a:rPr lang="zh-CN" altLang="en-US" sz="2000"/>
              <a:t>晶圆面积扩大导致微观缺陷概率呈指数级攀升。</a:t>
            </a:r>
            <a:endParaRPr lang="zh-CN" altLang="en-US" sz="2000"/>
          </a:p>
          <a:p>
            <a:pPr marL="228600" lvl="0" indent="-228600">
              <a:buFont typeface="Wingdings" panose="05000000000000000000" charset="0"/>
              <a:buChar char=""/>
            </a:pPr>
            <a:r>
              <a:rPr lang="zh-CN" altLang="en-US" sz="2400" b="1">
                <a:solidFill>
                  <a:schemeClr val="tx1"/>
                </a:solidFill>
              </a:rPr>
              <a:t>发展趋势：</a:t>
            </a:r>
            <a:endParaRPr lang="zh-CN" altLang="en-US" sz="2400" b="1">
              <a:solidFill>
                <a:schemeClr val="tx1"/>
              </a:solidFill>
            </a:endParaRPr>
          </a:p>
          <a:p>
            <a:pPr marL="971550" lvl="1" indent="-514350">
              <a:buFont typeface="Wingdings" panose="05000000000000000000" charset="0"/>
              <a:buChar char="n"/>
            </a:pPr>
            <a:r>
              <a:rPr lang="zh-CN" altLang="en-US" sz="2000">
                <a:solidFill>
                  <a:schemeClr val="tx1"/>
                </a:solidFill>
                <a:latin typeface="+mj-ea"/>
                <a:ea typeface="+mj-ea"/>
                <a:cs typeface="+mj-ea"/>
              </a:rPr>
              <a:t>硬件必须从不可持续的“单芯片内部比特堆叠”转向“多芯片</a:t>
            </a:r>
            <a:r>
              <a:rPr lang="zh-CN" altLang="en-US" sz="2000">
                <a:solidFill>
                  <a:schemeClr val="tx1"/>
                </a:solidFill>
                <a:latin typeface="+mj-ea"/>
                <a:ea typeface="+mj-ea"/>
                <a:cs typeface="+mj-ea"/>
              </a:rPr>
              <a:t>模块化互连</a:t>
            </a:r>
            <a:r>
              <a:rPr lang="en-US" altLang="zh-CN" sz="2000">
                <a:solidFill>
                  <a:schemeClr val="tx1"/>
                </a:solidFill>
                <a:latin typeface="+mj-ea"/>
                <a:ea typeface="+mj-ea"/>
                <a:cs typeface="+mj-ea"/>
              </a:rPr>
              <a:t>”。</a:t>
            </a:r>
            <a:endParaRPr lang="en-US" altLang="zh-CN" sz="2000">
              <a:solidFill>
                <a:schemeClr val="tx1"/>
              </a:solidFill>
              <a:latin typeface="+mj-ea"/>
              <a:ea typeface="+mj-ea"/>
              <a:cs typeface="+mj-ea"/>
            </a:endParaRPr>
          </a:p>
        </p:txBody>
      </p:sp>
      <p:pic>
        <p:nvPicPr>
          <p:cNvPr id="14" name="图片 13"/>
          <p:cNvPicPr>
            <a:picLocks noChangeAspect="1"/>
          </p:cNvPicPr>
          <p:nvPr/>
        </p:nvPicPr>
        <p:blipFill>
          <a:blip r:embed="rId1"/>
          <a:stretch>
            <a:fillRect/>
          </a:stretch>
        </p:blipFill>
        <p:spPr>
          <a:xfrm>
            <a:off x="3048635" y="4822825"/>
            <a:ext cx="929640" cy="875665"/>
          </a:xfrm>
          <a:prstGeom prst="rect">
            <a:avLst/>
          </a:prstGeom>
        </p:spPr>
      </p:pic>
      <p:pic>
        <p:nvPicPr>
          <p:cNvPr id="17" name="图片 16"/>
          <p:cNvPicPr>
            <a:picLocks noChangeAspect="1"/>
          </p:cNvPicPr>
          <p:nvPr/>
        </p:nvPicPr>
        <p:blipFill>
          <a:blip r:embed="rId1"/>
          <a:stretch>
            <a:fillRect/>
          </a:stretch>
        </p:blipFill>
        <p:spPr>
          <a:xfrm>
            <a:off x="7662545" y="4235450"/>
            <a:ext cx="509270" cy="480060"/>
          </a:xfrm>
          <a:prstGeom prst="rect">
            <a:avLst/>
          </a:prstGeom>
          <a:ln>
            <a:solidFill>
              <a:schemeClr val="bg1">
                <a:lumMod val="75000"/>
              </a:schemeClr>
            </a:solidFill>
          </a:ln>
        </p:spPr>
      </p:pic>
      <p:pic>
        <p:nvPicPr>
          <p:cNvPr id="18" name="图片 17"/>
          <p:cNvPicPr>
            <a:picLocks noChangeAspect="1"/>
          </p:cNvPicPr>
          <p:nvPr/>
        </p:nvPicPr>
        <p:blipFill>
          <a:blip r:embed="rId1"/>
          <a:stretch>
            <a:fillRect/>
          </a:stretch>
        </p:blipFill>
        <p:spPr>
          <a:xfrm>
            <a:off x="7662545" y="5774690"/>
            <a:ext cx="509270" cy="480060"/>
          </a:xfrm>
          <a:prstGeom prst="rect">
            <a:avLst/>
          </a:prstGeom>
          <a:ln>
            <a:solidFill>
              <a:schemeClr val="bg1">
                <a:lumMod val="75000"/>
              </a:schemeClr>
            </a:solidFill>
          </a:ln>
        </p:spPr>
      </p:pic>
      <p:pic>
        <p:nvPicPr>
          <p:cNvPr id="19" name="图片 18"/>
          <p:cNvPicPr>
            <a:picLocks noChangeAspect="1"/>
          </p:cNvPicPr>
          <p:nvPr/>
        </p:nvPicPr>
        <p:blipFill>
          <a:blip r:embed="rId1"/>
          <a:stretch>
            <a:fillRect/>
          </a:stretch>
        </p:blipFill>
        <p:spPr>
          <a:xfrm>
            <a:off x="8682355" y="5015230"/>
            <a:ext cx="509270" cy="480060"/>
          </a:xfrm>
          <a:prstGeom prst="rect">
            <a:avLst/>
          </a:prstGeom>
          <a:ln>
            <a:solidFill>
              <a:schemeClr val="bg1">
                <a:lumMod val="75000"/>
              </a:schemeClr>
            </a:solidFill>
          </a:ln>
        </p:spPr>
      </p:pic>
      <p:pic>
        <p:nvPicPr>
          <p:cNvPr id="20" name="图片 19"/>
          <p:cNvPicPr>
            <a:picLocks noChangeAspect="1"/>
          </p:cNvPicPr>
          <p:nvPr/>
        </p:nvPicPr>
        <p:blipFill>
          <a:blip r:embed="rId1"/>
          <a:stretch>
            <a:fillRect/>
          </a:stretch>
        </p:blipFill>
        <p:spPr>
          <a:xfrm>
            <a:off x="7662545" y="5020310"/>
            <a:ext cx="509270" cy="480060"/>
          </a:xfrm>
          <a:prstGeom prst="rect">
            <a:avLst/>
          </a:prstGeom>
          <a:ln>
            <a:solidFill>
              <a:schemeClr val="bg1">
                <a:lumMod val="75000"/>
              </a:schemeClr>
            </a:solidFill>
          </a:ln>
        </p:spPr>
      </p:pic>
      <p:pic>
        <p:nvPicPr>
          <p:cNvPr id="21" name="图片 20"/>
          <p:cNvPicPr>
            <a:picLocks noChangeAspect="1"/>
          </p:cNvPicPr>
          <p:nvPr/>
        </p:nvPicPr>
        <p:blipFill>
          <a:blip r:embed="rId1"/>
          <a:stretch>
            <a:fillRect/>
          </a:stretch>
        </p:blipFill>
        <p:spPr>
          <a:xfrm>
            <a:off x="6642735" y="5015230"/>
            <a:ext cx="509270" cy="480060"/>
          </a:xfrm>
          <a:prstGeom prst="rect">
            <a:avLst/>
          </a:prstGeom>
          <a:ln>
            <a:solidFill>
              <a:schemeClr val="bg1">
                <a:lumMod val="75000"/>
              </a:schemeClr>
            </a:solidFill>
          </a:ln>
        </p:spPr>
      </p:pic>
      <p:sp>
        <p:nvSpPr>
          <p:cNvPr id="24" name="右箭头 23"/>
          <p:cNvSpPr/>
          <p:nvPr/>
        </p:nvSpPr>
        <p:spPr>
          <a:xfrm>
            <a:off x="4820920" y="5099685"/>
            <a:ext cx="979170" cy="400685"/>
          </a:xfrm>
          <a:prstGeom prst="rightArrow">
            <a:avLst/>
          </a:prstGeom>
          <a:noFill/>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25" name="直接连接符 24"/>
          <p:cNvCxnSpPr>
            <a:stCxn id="17" idx="2"/>
            <a:endCxn id="20" idx="0"/>
          </p:cNvCxnSpPr>
          <p:nvPr/>
        </p:nvCxnSpPr>
        <p:spPr>
          <a:xfrm>
            <a:off x="7917180" y="4715510"/>
            <a:ext cx="0" cy="304800"/>
          </a:xfrm>
          <a:prstGeom prst="line">
            <a:avLst/>
          </a:prstGeom>
        </p:spPr>
        <p:style>
          <a:lnRef idx="2">
            <a:schemeClr val="accent1"/>
          </a:lnRef>
          <a:fillRef idx="0">
            <a:srgbClr val="FFFFFF"/>
          </a:fillRef>
          <a:effectRef idx="0">
            <a:srgbClr val="FFFFFF"/>
          </a:effectRef>
          <a:fontRef idx="minor">
            <a:schemeClr val="tx1"/>
          </a:fontRef>
        </p:style>
      </p:cxnSp>
      <p:cxnSp>
        <p:nvCxnSpPr>
          <p:cNvPr id="26" name="直接连接符 25"/>
          <p:cNvCxnSpPr>
            <a:stCxn id="20" idx="3"/>
            <a:endCxn id="19" idx="1"/>
          </p:cNvCxnSpPr>
          <p:nvPr/>
        </p:nvCxnSpPr>
        <p:spPr>
          <a:xfrm flipV="1">
            <a:off x="8171815" y="5255260"/>
            <a:ext cx="510540" cy="5080"/>
          </a:xfrm>
          <a:prstGeom prst="line">
            <a:avLst/>
          </a:prstGeom>
        </p:spPr>
        <p:style>
          <a:lnRef idx="2">
            <a:schemeClr val="accent1"/>
          </a:lnRef>
          <a:fillRef idx="0">
            <a:srgbClr val="FFFFFF"/>
          </a:fillRef>
          <a:effectRef idx="0">
            <a:srgbClr val="FFFFFF"/>
          </a:effectRef>
          <a:fontRef idx="minor">
            <a:schemeClr val="tx1"/>
          </a:fontRef>
        </p:style>
      </p:cxnSp>
      <p:cxnSp>
        <p:nvCxnSpPr>
          <p:cNvPr id="27" name="直接连接符 26"/>
          <p:cNvCxnSpPr>
            <a:stCxn id="21" idx="3"/>
            <a:endCxn id="20" idx="1"/>
          </p:cNvCxnSpPr>
          <p:nvPr/>
        </p:nvCxnSpPr>
        <p:spPr>
          <a:xfrm>
            <a:off x="7152005" y="5255260"/>
            <a:ext cx="510540" cy="5080"/>
          </a:xfrm>
          <a:prstGeom prst="line">
            <a:avLst/>
          </a:prstGeom>
        </p:spPr>
        <p:style>
          <a:lnRef idx="2">
            <a:schemeClr val="accent1"/>
          </a:lnRef>
          <a:fillRef idx="0">
            <a:srgbClr val="FFFFFF"/>
          </a:fillRef>
          <a:effectRef idx="0">
            <a:srgbClr val="FFFFFF"/>
          </a:effectRef>
          <a:fontRef idx="minor">
            <a:schemeClr val="tx1"/>
          </a:fontRef>
        </p:style>
      </p:cxnSp>
      <p:cxnSp>
        <p:nvCxnSpPr>
          <p:cNvPr id="28" name="直接连接符 27"/>
          <p:cNvCxnSpPr>
            <a:stCxn id="20" idx="2"/>
            <a:endCxn id="18" idx="0"/>
          </p:cNvCxnSpPr>
          <p:nvPr/>
        </p:nvCxnSpPr>
        <p:spPr>
          <a:xfrm>
            <a:off x="7917180" y="5500370"/>
            <a:ext cx="0" cy="274320"/>
          </a:xfrm>
          <a:prstGeom prst="line">
            <a:avLst/>
          </a:prstGeom>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范式</a:t>
            </a:r>
            <a:r>
              <a:rPr lang="zh-CN" altLang="en-US"/>
              <a:t>分类</a:t>
            </a:r>
            <a:endParaRPr lang="zh-CN" altLang="en-US"/>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4" name="页脚占位符 3"/>
          <p:cNvSpPr>
            <a:spLocks noGrp="1"/>
          </p:cNvSpPr>
          <p:nvPr>
            <p:ph type="ftr" sz="quarter" idx="3"/>
          </p:nvPr>
        </p:nvSpPr>
        <p:spPr/>
        <p:txBody>
          <a:bodyPr/>
          <a:lstStyle/>
          <a:p>
            <a:endParaRPr lang="zh-CN" altLang="en-US" dirty="0"/>
          </a:p>
        </p:txBody>
      </p:sp>
      <p:sp>
        <p:nvSpPr>
          <p:cNvPr id="11" name="内容占位符 10"/>
          <p:cNvSpPr/>
          <p:nvPr/>
        </p:nvSpPr>
        <p:spPr>
          <a:xfrm>
            <a:off x="6346190" y="836930"/>
            <a:ext cx="5377180" cy="3611245"/>
          </a:xfrm>
          <a:prstGeom prst="rect">
            <a:avLst/>
          </a:prstGeom>
          <a:ln>
            <a:noFill/>
          </a:ln>
        </p:spPr>
        <p:txBody>
          <a:bodyPr vert="horz" lIns="91440" tIns="45720" rIns="91440" bIns="45720" rtlCol="0">
            <a:normAutofit lnSpcReduction="20000"/>
          </a:bodyPr>
          <a:lstStyle>
            <a:lvl1pPr marL="228600" indent="-228600" algn="l" defTabSz="914400" rtl="0" eaLnBrk="1" latinLnBrk="0" hangingPunct="1">
              <a:lnSpc>
                <a:spcPct val="120000"/>
              </a:lnSpc>
              <a:spcBef>
                <a:spcPts val="1000"/>
              </a:spcBef>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marL="971550" indent="-514350" algn="l" defTabSz="914400" rtl="0" eaLnBrk="1" latinLnBrk="0" hangingPunct="1">
              <a:lnSpc>
                <a:spcPct val="120000"/>
              </a:lnSpc>
              <a:spcBef>
                <a:spcPts val="500"/>
              </a:spcBef>
              <a:buClr>
                <a:schemeClr val="accent1">
                  <a:lumMod val="60000"/>
                  <a:lumOff val="40000"/>
                </a:schemeClr>
              </a:buClr>
              <a:buFont typeface="Wingdings" panose="05000000000000000000" pitchFamily="2" charset="2"/>
              <a:buChar char="n"/>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2">
                  <a:lumMod val="60000"/>
                  <a:lumOff val="40000"/>
                </a:schemeClr>
              </a:buClr>
              <a:buFont typeface="Arial" panose="020B0604020202020204" pitchFamily="34" charset="0"/>
              <a:buChar char="•"/>
              <a:defRPr lang="zh-CN" altLang="en-US" sz="20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b="1"/>
              <a:t>实体分布式</a:t>
            </a:r>
            <a:endParaRPr lang="zh-CN" altLang="en-US" sz="2000" b="1"/>
          </a:p>
          <a:p>
            <a:pPr lvl="1">
              <a:buFont typeface="Wingdings" panose="05000000000000000000" charset="0"/>
              <a:buChar char="n"/>
            </a:pPr>
            <a:r>
              <a:rPr sz="1800" b="1">
                <a:latin typeface="微软雅黑" panose="020B0503020204020204" pitchFamily="34" charset="-122"/>
                <a:ea typeface="微软雅黑" panose="020B0503020204020204" pitchFamily="34" charset="-122"/>
                <a:cs typeface="微软雅黑" panose="020B0503020204020204" pitchFamily="34" charset="-122"/>
                <a:sym typeface="+mn-ea"/>
              </a:rPr>
              <a:t>核心机制：</a:t>
            </a:r>
            <a:r>
              <a:rPr sz="1800">
                <a:latin typeface="微软雅黑" panose="020B0503020204020204" pitchFamily="34" charset="-122"/>
                <a:ea typeface="微软雅黑" panose="020B0503020204020204" pitchFamily="34" charset="-122"/>
                <a:cs typeface="微软雅黑" panose="020B0503020204020204" pitchFamily="34" charset="-122"/>
                <a:sym typeface="+mn-ea"/>
              </a:rPr>
              <a:t>通过真实的物理量子通道预分发 </a:t>
            </a:r>
            <a:r>
              <a:rPr lang="en-US" altLang="zh-CN" sz="1800">
                <a:latin typeface="微软雅黑" panose="020B0503020204020204" pitchFamily="34" charset="-122"/>
                <a:ea typeface="微软雅黑" panose="020B0503020204020204" pitchFamily="34" charset="-122"/>
                <a:cs typeface="微软雅黑" panose="020B0503020204020204" pitchFamily="34" charset="-122"/>
                <a:sym typeface="+mn-ea"/>
              </a:rPr>
              <a:t>EPR </a:t>
            </a:r>
            <a:r>
              <a:rPr sz="1800">
                <a:latin typeface="微软雅黑" panose="020B0503020204020204" pitchFamily="34" charset="-122"/>
                <a:ea typeface="微软雅黑" panose="020B0503020204020204" pitchFamily="34" charset="-122"/>
                <a:cs typeface="微软雅黑" panose="020B0503020204020204" pitchFamily="34" charset="-122"/>
                <a:sym typeface="+mn-ea"/>
              </a:rPr>
              <a:t>对，结合局域操作与经典通信</a:t>
            </a:r>
            <a:r>
              <a:rPr lang="en-US" altLang="zh-CN" sz="1800">
                <a:latin typeface="微软雅黑" panose="020B0503020204020204" pitchFamily="34" charset="-122"/>
                <a:ea typeface="微软雅黑" panose="020B0503020204020204" pitchFamily="34" charset="-122"/>
                <a:cs typeface="微软雅黑" panose="020B0503020204020204" pitchFamily="34" charset="-122"/>
                <a:sym typeface="+mn-ea"/>
              </a:rPr>
              <a:t>，</a:t>
            </a:r>
            <a:r>
              <a:rPr sz="1800">
                <a:latin typeface="微软雅黑" panose="020B0503020204020204" pitchFamily="34" charset="-122"/>
                <a:ea typeface="微软雅黑" panose="020B0503020204020204" pitchFamily="34" charset="-122"/>
                <a:cs typeface="微软雅黑" panose="020B0503020204020204" pitchFamily="34" charset="-122"/>
                <a:sym typeface="+mn-ea"/>
              </a:rPr>
              <a:t>实现跨芯片的非局域量子门。</a:t>
            </a:r>
            <a:endParaRPr lang="en-US" altLang="zh-CN" sz="1800">
              <a:latin typeface="微软雅黑" panose="020B0503020204020204" pitchFamily="34" charset="-122"/>
              <a:ea typeface="微软雅黑" panose="020B0503020204020204" pitchFamily="34" charset="-122"/>
              <a:cs typeface="微软雅黑" panose="020B0503020204020204" pitchFamily="34" charset="-122"/>
            </a:endParaRPr>
          </a:p>
          <a:p>
            <a:pPr lvl="1">
              <a:buFont typeface="Wingdings" panose="05000000000000000000" charset="0"/>
              <a:buChar char="n"/>
            </a:pPr>
            <a:r>
              <a:rPr sz="1800" b="1">
                <a:latin typeface="微软雅黑" panose="020B0503020204020204" pitchFamily="34" charset="-122"/>
                <a:ea typeface="微软雅黑" panose="020B0503020204020204" pitchFamily="34" charset="-122"/>
                <a:cs typeface="微软雅黑" panose="020B0503020204020204" pitchFamily="34" charset="-122"/>
                <a:sym typeface="+mn-ea"/>
              </a:rPr>
              <a:t>优势：</a:t>
            </a:r>
            <a:r>
              <a:rPr sz="1800">
                <a:latin typeface="微软雅黑" panose="020B0503020204020204" pitchFamily="34" charset="-122"/>
                <a:ea typeface="微软雅黑" panose="020B0503020204020204" pitchFamily="34" charset="-122"/>
                <a:cs typeface="微软雅黑" panose="020B0503020204020204" pitchFamily="34" charset="-122"/>
                <a:sym typeface="+mn-ea"/>
              </a:rPr>
              <a:t>保留全局相干性，规避采样灾难。不需要指数级的经典采样来做数学重构。</a:t>
            </a:r>
            <a:endParaRPr lang="en-US" altLang="zh-CN" sz="1800">
              <a:latin typeface="微软雅黑" panose="020B0503020204020204" pitchFamily="34" charset="-122"/>
              <a:ea typeface="微软雅黑" panose="020B0503020204020204" pitchFamily="34" charset="-122"/>
              <a:cs typeface="微软雅黑" panose="020B0503020204020204" pitchFamily="34" charset="-122"/>
            </a:endParaRPr>
          </a:p>
          <a:p>
            <a:pPr lvl="1">
              <a:buFont typeface="Wingdings" panose="05000000000000000000" charset="0"/>
              <a:buChar char="n"/>
            </a:pPr>
            <a:r>
              <a:rPr sz="1800" b="1">
                <a:latin typeface="微软雅黑" panose="020B0503020204020204" pitchFamily="34" charset="-122"/>
                <a:ea typeface="微软雅黑" panose="020B0503020204020204" pitchFamily="34" charset="-122"/>
                <a:cs typeface="微软雅黑" panose="020B0503020204020204" pitchFamily="34" charset="-122"/>
                <a:sym typeface="+mn-ea"/>
              </a:rPr>
              <a:t>代价：</a:t>
            </a:r>
            <a:r>
              <a:rPr sz="1800">
                <a:latin typeface="微软雅黑" panose="020B0503020204020204" pitchFamily="34" charset="-122"/>
                <a:ea typeface="微软雅黑" panose="020B0503020204020204" pitchFamily="34" charset="-122"/>
                <a:cs typeface="微软雅黑" panose="020B0503020204020204" pitchFamily="34" charset="-122"/>
                <a:sym typeface="+mn-ea"/>
              </a:rPr>
              <a:t>高度受制于物理瓶颈。对量子信道的生成速率、单光子传输损耗、量子内存寿命以及纠缠保真度有着极其苛刻的要求，硬件工程实现难度极大。</a:t>
            </a:r>
            <a:endParaRPr lang="zh-CN" altLang="en-US" sz="1800">
              <a:latin typeface="微软雅黑" panose="020B0503020204020204" pitchFamily="34" charset="-122"/>
              <a:ea typeface="微软雅黑" panose="020B0503020204020204" pitchFamily="34" charset="-122"/>
              <a:cs typeface="微软雅黑" panose="020B0503020204020204" pitchFamily="34" charset="-122"/>
            </a:endParaRPr>
          </a:p>
          <a:p>
            <a:pPr lvl="1">
              <a:buFont typeface="Wingdings" panose="05000000000000000000" charset="0"/>
              <a:buChar char="n"/>
            </a:pPr>
            <a:endParaRPr lang="zh-CN" altLang="en-US" sz="1800">
              <a:latin typeface="微软雅黑" panose="020B0503020204020204" pitchFamily="34" charset="-122"/>
              <a:ea typeface="微软雅黑" panose="020B0503020204020204" pitchFamily="34" charset="-122"/>
              <a:cs typeface="微软雅黑" panose="020B0503020204020204" pitchFamily="34" charset="-122"/>
            </a:endParaRPr>
          </a:p>
          <a:p>
            <a:pPr lvl="1">
              <a:buFont typeface="Wingdings" panose="05000000000000000000" charset="0"/>
              <a:buChar char="n"/>
            </a:pPr>
            <a:endParaRPr sz="2000">
              <a:sym typeface="+mn-ea"/>
            </a:endParaRPr>
          </a:p>
          <a:p>
            <a:pPr lvl="1">
              <a:buFont typeface="Wingdings" panose="05000000000000000000" charset="0"/>
              <a:buChar char="n"/>
            </a:pPr>
            <a:endParaRPr lang="zh-CN" altLang="en-US" sz="2000"/>
          </a:p>
          <a:p>
            <a:pPr lvl="1">
              <a:buFont typeface="Wingdings" panose="05000000000000000000" charset="0"/>
              <a:buChar char="n"/>
            </a:pPr>
            <a:endPar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内容占位符 10"/>
          <p:cNvSpPr/>
          <p:nvPr/>
        </p:nvSpPr>
        <p:spPr>
          <a:xfrm>
            <a:off x="621030" y="764540"/>
            <a:ext cx="5303520" cy="3611245"/>
          </a:xfrm>
          <a:prstGeom prst="rect">
            <a:avLst/>
          </a:prstGeom>
          <a:ln>
            <a:noFill/>
          </a:ln>
        </p:spPr>
        <p:style>
          <a:lnRef idx="2">
            <a:schemeClr val="accent1"/>
          </a:lnRef>
          <a:fillRef idx="0">
            <a:srgbClr val="FFFFFF"/>
          </a:fillRef>
          <a:effectRef idx="0">
            <a:srgbClr val="FFFFFF"/>
          </a:effectRef>
          <a:fontRef idx="minor">
            <a:schemeClr val="tx1"/>
          </a:fontRef>
        </p:style>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marL="971550" indent="-514350" algn="l" defTabSz="914400" rtl="0" eaLnBrk="1" latinLnBrk="0" hangingPunct="1">
              <a:lnSpc>
                <a:spcPct val="120000"/>
              </a:lnSpc>
              <a:spcBef>
                <a:spcPts val="500"/>
              </a:spcBef>
              <a:buClr>
                <a:schemeClr val="accent1">
                  <a:lumMod val="60000"/>
                  <a:lumOff val="40000"/>
                </a:schemeClr>
              </a:buClr>
              <a:buFont typeface="Wingdings" panose="05000000000000000000" pitchFamily="2" charset="2"/>
              <a:buChar char="n"/>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2">
                  <a:lumMod val="60000"/>
                  <a:lumOff val="40000"/>
                </a:schemeClr>
              </a:buClr>
              <a:buFont typeface="Arial" panose="020B0604020202020204" pitchFamily="34" charset="0"/>
              <a:buChar char="•"/>
              <a:defRPr lang="zh-CN" altLang="en-US" sz="20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b="1">
                <a:effectLst/>
              </a:rPr>
              <a:t>虚拟分布式</a:t>
            </a:r>
            <a:endParaRPr lang="zh-CN" altLang="en-US" sz="2000" b="1">
              <a:effectLst/>
            </a:endParaRPr>
          </a:p>
          <a:p>
            <a:pPr marL="971550" lvl="1" indent="-514350">
              <a:lnSpc>
                <a:spcPct val="100000"/>
              </a:lnSpc>
              <a:buFont typeface="Wingdings" panose="05000000000000000000" charset="0"/>
              <a:buChar char="n"/>
            </a:pPr>
            <a:r>
              <a:rPr lang="zh-CN" altLang="en-US" sz="1800" b="1">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核心机制：</a:t>
            </a:r>
            <a:r>
              <a:rPr lang="zh-CN" altLang="en-US" sz="18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利用数学上的张量分解与准概率分布，将一个大型量子线路在逻辑上切断跨设备的纠缠边，拆分为多个可在独立、不互联的小型 </a:t>
            </a:r>
            <a:r>
              <a:rPr lang="en-US" altLang="zh-CN" sz="18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QPU </a:t>
            </a:r>
            <a:r>
              <a:rPr lang="zh-CN" altLang="en-US" sz="18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上并行运行的子线路。</a:t>
            </a:r>
            <a:endParaRPr lang="zh-CN" altLang="en-US" sz="18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lvl="1">
              <a:lnSpc>
                <a:spcPct val="100000"/>
              </a:lnSpc>
              <a:buFont typeface="Wingdings" panose="05000000000000000000" charset="0"/>
              <a:buChar char="n"/>
            </a:pPr>
            <a:r>
              <a:rPr lang="zh-CN" altLang="en-US" sz="1800" b="1">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优势：</a:t>
            </a:r>
            <a:r>
              <a:rPr sz="1800">
                <a:effectLst/>
                <a:latin typeface="微软雅黑" panose="020B0503020204020204" pitchFamily="34" charset="-122"/>
                <a:ea typeface="微软雅黑" panose="020B0503020204020204" pitchFamily="34" charset="-122"/>
                <a:cs typeface="微软雅黑" panose="020B0503020204020204" pitchFamily="34" charset="-122"/>
                <a:sym typeface="+mn-ea"/>
              </a:rPr>
              <a:t>硬件门槛极低。完全不依赖物理量子通信链路、光纤互联或量子中继器，现阶段的 </a:t>
            </a:r>
            <a:r>
              <a:rPr lang="en-US" altLang="zh-CN" sz="1800">
                <a:effectLst/>
                <a:latin typeface="微软雅黑" panose="020B0503020204020204" pitchFamily="34" charset="-122"/>
                <a:ea typeface="微软雅黑" panose="020B0503020204020204" pitchFamily="34" charset="-122"/>
                <a:cs typeface="微软雅黑" panose="020B0503020204020204" pitchFamily="34" charset="-122"/>
                <a:sym typeface="+mn-ea"/>
              </a:rPr>
              <a:t>NISQ </a:t>
            </a:r>
            <a:r>
              <a:rPr sz="1800">
                <a:effectLst/>
                <a:latin typeface="微软雅黑" panose="020B0503020204020204" pitchFamily="34" charset="-122"/>
                <a:ea typeface="微软雅黑" panose="020B0503020204020204" pitchFamily="34" charset="-122"/>
                <a:cs typeface="微软雅黑" panose="020B0503020204020204" pitchFamily="34" charset="-122"/>
                <a:sym typeface="+mn-ea"/>
              </a:rPr>
              <a:t>设备即可直接软件实现。</a:t>
            </a:r>
            <a:endParaRPr sz="1800">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lvl="1">
              <a:lnSpc>
                <a:spcPct val="100000"/>
              </a:lnSpc>
              <a:buFont typeface="Wingdings" panose="05000000000000000000" charset="0"/>
              <a:buChar char="n"/>
            </a:pPr>
            <a:r>
              <a:rPr sz="1800" b="1">
                <a:effectLst/>
                <a:latin typeface="微软雅黑" panose="020B0503020204020204" pitchFamily="34" charset="-122"/>
                <a:ea typeface="微软雅黑" panose="020B0503020204020204" pitchFamily="34" charset="-122"/>
                <a:cs typeface="微软雅黑" panose="020B0503020204020204" pitchFamily="34" charset="-122"/>
                <a:sym typeface="+mn-ea"/>
              </a:rPr>
              <a:t>代价：</a:t>
            </a:r>
            <a:r>
              <a:rPr sz="1800">
                <a:effectLst/>
                <a:latin typeface="微软雅黑" panose="020B0503020204020204" pitchFamily="34" charset="-122"/>
                <a:ea typeface="微软雅黑" panose="020B0503020204020204" pitchFamily="34" charset="-122"/>
                <a:cs typeface="微软雅黑" panose="020B0503020204020204" pitchFamily="34" charset="-122"/>
                <a:sym typeface="+mn-ea"/>
              </a:rPr>
              <a:t>采样复杂度随切割次数呈指数级爆炸。</a:t>
            </a:r>
            <a:endParaRPr lang="zh-CN" altLang="en-US" sz="1800">
              <a:effectLst/>
              <a:latin typeface="微软雅黑" panose="020B0503020204020204" pitchFamily="34" charset="-122"/>
              <a:ea typeface="微软雅黑" panose="020B0503020204020204" pitchFamily="34" charset="-122"/>
              <a:cs typeface="微软雅黑" panose="020B0503020204020204" pitchFamily="34" charset="-122"/>
            </a:endParaRPr>
          </a:p>
          <a:p>
            <a:pPr lvl="1">
              <a:buFont typeface="Wingdings" panose="05000000000000000000" charset="0"/>
              <a:buChar char="n"/>
            </a:pPr>
            <a:endParaRPr sz="2000">
              <a:effectLst/>
              <a:sym typeface="+mn-ea"/>
            </a:endParaRPr>
          </a:p>
          <a:p>
            <a:pPr lvl="1">
              <a:buFont typeface="Wingdings" panose="05000000000000000000" charset="0"/>
              <a:buChar char="n"/>
            </a:pPr>
            <a:endParaRPr lang="zh-CN" altLang="en-US" sz="2000">
              <a:effectLst/>
            </a:endParaRPr>
          </a:p>
          <a:p>
            <a:pPr lvl="1">
              <a:buFont typeface="Wingdings" panose="05000000000000000000" charset="0"/>
              <a:buChar char="n"/>
            </a:pPr>
            <a:endParaRPr lang="zh-CN" altLang="en-US" sz="20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5" name="图片 14"/>
          <p:cNvPicPr>
            <a:picLocks noChangeAspect="1"/>
          </p:cNvPicPr>
          <p:nvPr/>
        </p:nvPicPr>
        <p:blipFill>
          <a:blip r:embed="rId1"/>
          <a:stretch>
            <a:fillRect/>
          </a:stretch>
        </p:blipFill>
        <p:spPr>
          <a:xfrm>
            <a:off x="1377315" y="4004310"/>
            <a:ext cx="9563100" cy="21336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虚拟分布式代表工作：</a:t>
            </a:r>
            <a:r>
              <a:rPr lang="en-US" altLang="zh-CN">
                <a:hlinkClick r:id="rId1" action="ppaction://hlinkfile">
                  <a:extLst>
                    <a:ext uri="{DAF060AB-1E55-43B9-8AAB-6FB025537F2F}">
                      <wpsdc:hlinkClr xmlns:wpsdc="http://www.wps.cn/officeDocument/2017/drawingmlCustomData" val="FFFFFF"/>
                      <wpsdc:folHlinkClr xmlns:wpsdc="http://www.wps.cn/officeDocument/2017/drawingmlCustomData" val="FFFFFF"/>
                      <wpsdc:hlinkUnderline xmlns:wpsdc="http://www.wps.cn/officeDocument/2017/drawingmlCustomData" val="1"/>
                    </a:ext>
                  </a:extLst>
                </a:hlinkClick>
              </a:rPr>
              <a:t>CutQC</a:t>
            </a:r>
            <a:r>
              <a:rPr lang="en-US" altLang="zh-CN"/>
              <a:t>(ASPLOS 2021)</a:t>
            </a:r>
            <a:endParaRPr lang="en-US" altLang="zh-CN"/>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4" name="页脚占位符 3"/>
          <p:cNvSpPr>
            <a:spLocks noGrp="1"/>
          </p:cNvSpPr>
          <p:nvPr>
            <p:ph type="ftr" sz="quarter" idx="3"/>
          </p:nvPr>
        </p:nvSpPr>
        <p:spPr/>
        <p:txBody>
          <a:bodyPr/>
          <a:lstStyle/>
          <a:p>
            <a:endParaRPr lang="zh-CN" altLang="en-US" dirty="0"/>
          </a:p>
        </p:txBody>
      </p:sp>
      <p:sp>
        <p:nvSpPr>
          <p:cNvPr id="12" name="内容占位符 10"/>
          <p:cNvSpPr/>
          <p:nvPr/>
        </p:nvSpPr>
        <p:spPr>
          <a:xfrm>
            <a:off x="621030" y="764540"/>
            <a:ext cx="5303520" cy="3820795"/>
          </a:xfrm>
          <a:prstGeom prst="rect">
            <a:avLst/>
          </a:prstGeom>
          <a:ln>
            <a:noFill/>
          </a:ln>
        </p:spPr>
        <p:style>
          <a:lnRef idx="2">
            <a:schemeClr val="accent1"/>
          </a:lnRef>
          <a:fillRef idx="0">
            <a:srgbClr val="FFFFFF"/>
          </a:fillRef>
          <a:effectRef idx="0">
            <a:srgbClr val="FFFFFF"/>
          </a:effectRef>
          <a:fontRef idx="minor">
            <a:schemeClr val="tx1"/>
          </a:fontRef>
        </p:style>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marL="971550" indent="-514350" algn="l" defTabSz="914400" rtl="0" eaLnBrk="1" latinLnBrk="0" hangingPunct="1">
              <a:lnSpc>
                <a:spcPct val="120000"/>
              </a:lnSpc>
              <a:spcBef>
                <a:spcPts val="500"/>
              </a:spcBef>
              <a:buClr>
                <a:schemeClr val="accent1">
                  <a:lumMod val="60000"/>
                  <a:lumOff val="40000"/>
                </a:schemeClr>
              </a:buClr>
              <a:buFont typeface="Wingdings" panose="05000000000000000000" pitchFamily="2" charset="2"/>
              <a:buChar char="n"/>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2">
                  <a:lumMod val="60000"/>
                  <a:lumOff val="40000"/>
                </a:schemeClr>
              </a:buClr>
              <a:buFont typeface="Arial" panose="020B0604020202020204" pitchFamily="34" charset="0"/>
              <a:buChar char="•"/>
              <a:defRPr lang="zh-CN" altLang="en-US" sz="20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b="1">
                <a:effectLst/>
              </a:rPr>
              <a:t>核心</a:t>
            </a:r>
            <a:r>
              <a:rPr lang="zh-CN" altLang="en-US" sz="2000" b="1">
                <a:effectLst/>
              </a:rPr>
              <a:t>方法：</a:t>
            </a:r>
            <a:endParaRPr lang="zh-CN" altLang="en-US" sz="2000" b="1">
              <a:effectLst/>
            </a:endParaRPr>
          </a:p>
          <a:p>
            <a:pPr lvl="1">
              <a:buFont typeface="Wingdings" panose="05000000000000000000" charset="0"/>
              <a:buChar char="n"/>
            </a:pPr>
            <a:r>
              <a:rPr sz="1800" b="1">
                <a:effectLst/>
                <a:latin typeface="微软雅黑" panose="020B0503020204020204" pitchFamily="34" charset="-122"/>
                <a:ea typeface="微软雅黑" panose="020B0503020204020204" pitchFamily="34" charset="-122"/>
                <a:cs typeface="微软雅黑" panose="020B0503020204020204" pitchFamily="34" charset="-122"/>
                <a:sym typeface="+mn-ea"/>
              </a:rPr>
              <a:t>数学基础：</a:t>
            </a:r>
            <a:r>
              <a:rPr sz="1800">
                <a:effectLst/>
                <a:latin typeface="微软雅黑" panose="020B0503020204020204" pitchFamily="34" charset="-122"/>
                <a:ea typeface="微软雅黑" panose="020B0503020204020204" pitchFamily="34" charset="-122"/>
                <a:cs typeface="微软雅黑" panose="020B0503020204020204" pitchFamily="34" charset="-122"/>
                <a:sym typeface="+mn-ea"/>
              </a:rPr>
              <a:t>任意非局域两</a:t>
            </a:r>
            <a:r>
              <a:rPr sz="1800">
                <a:effectLst/>
                <a:latin typeface="微软雅黑" panose="020B0503020204020204" pitchFamily="34" charset="-122"/>
                <a:ea typeface="微软雅黑" panose="020B0503020204020204" pitchFamily="34" charset="-122"/>
                <a:cs typeface="微软雅黑" panose="020B0503020204020204" pitchFamily="34" charset="-122"/>
                <a:sym typeface="+mn-ea"/>
              </a:rPr>
              <a:t>比特门可以表示为一组单比特操作基底的线性组合。</a:t>
            </a:r>
            <a:endParaRPr sz="1800">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lvl="1">
              <a:buFont typeface="Wingdings" panose="05000000000000000000" charset="0"/>
              <a:buChar char="n"/>
            </a:pPr>
            <a:r>
              <a:rPr sz="1800" b="1">
                <a:effectLst/>
                <a:latin typeface="微软雅黑" panose="020B0503020204020204" pitchFamily="34" charset="-122"/>
                <a:ea typeface="微软雅黑" panose="020B0503020204020204" pitchFamily="34" charset="-122"/>
                <a:cs typeface="微软雅黑" panose="020B0503020204020204" pitchFamily="34" charset="-122"/>
                <a:sym typeface="+mn-ea"/>
              </a:rPr>
              <a:t>图建模与</a:t>
            </a:r>
            <a:r>
              <a:rPr lang="en-US" altLang="zh-CN" sz="1800" b="1">
                <a:effectLst/>
                <a:latin typeface="微软雅黑" panose="020B0503020204020204" pitchFamily="34" charset="-122"/>
                <a:ea typeface="微软雅黑" panose="020B0503020204020204" pitchFamily="34" charset="-122"/>
                <a:cs typeface="微软雅黑" panose="020B0503020204020204" pitchFamily="34" charset="-122"/>
                <a:sym typeface="+mn-ea"/>
              </a:rPr>
              <a:t>MIP</a:t>
            </a:r>
            <a:r>
              <a:rPr sz="1800" b="1">
                <a:effectLst/>
                <a:latin typeface="微软雅黑" panose="020B0503020204020204" pitchFamily="34" charset="-122"/>
                <a:ea typeface="微软雅黑" panose="020B0503020204020204" pitchFamily="34" charset="-122"/>
                <a:cs typeface="微软雅黑" panose="020B0503020204020204" pitchFamily="34" charset="-122"/>
                <a:sym typeface="+mn-ea"/>
              </a:rPr>
              <a:t>求解：</a:t>
            </a:r>
            <a:r>
              <a:rPr sz="1800">
                <a:effectLst/>
                <a:latin typeface="微软雅黑" panose="020B0503020204020204" pitchFamily="34" charset="-122"/>
                <a:ea typeface="微软雅黑" panose="020B0503020204020204" pitchFamily="34" charset="-122"/>
                <a:cs typeface="微软雅黑" panose="020B0503020204020204" pitchFamily="34" charset="-122"/>
                <a:sym typeface="+mn-ea"/>
              </a:rPr>
              <a:t>多比特门视作节点，量子线视为有向边；通过判断门是否被划分到某个子线路、边是否被子线路切断，最小化经典重构的</a:t>
            </a:r>
            <a:r>
              <a:rPr sz="1800">
                <a:effectLst/>
                <a:latin typeface="微软雅黑" panose="020B0503020204020204" pitchFamily="34" charset="-122"/>
                <a:ea typeface="微软雅黑" panose="020B0503020204020204" pitchFamily="34" charset="-122"/>
                <a:cs typeface="微软雅黑" panose="020B0503020204020204" pitchFamily="34" charset="-122"/>
                <a:sym typeface="+mn-ea"/>
              </a:rPr>
              <a:t>估算开销。</a:t>
            </a:r>
            <a:endParaRPr sz="1800">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lvl="1">
              <a:buFont typeface="Wingdings" panose="05000000000000000000" charset="0"/>
              <a:buChar char="n"/>
            </a:pPr>
            <a:r>
              <a:rPr sz="1800" b="1">
                <a:effectLst/>
                <a:latin typeface="微软雅黑" panose="020B0503020204020204" pitchFamily="34" charset="-122"/>
                <a:ea typeface="微软雅黑" panose="020B0503020204020204" pitchFamily="34" charset="-122"/>
                <a:cs typeface="微软雅黑" panose="020B0503020204020204" pitchFamily="34" charset="-122"/>
                <a:sym typeface="+mn-ea"/>
              </a:rPr>
              <a:t>子线路采样和经典重构：</a:t>
            </a:r>
            <a:r>
              <a:rPr sz="1800">
                <a:effectLst/>
                <a:latin typeface="微软雅黑" panose="020B0503020204020204" pitchFamily="34" charset="-122"/>
                <a:ea typeface="微软雅黑" panose="020B0503020204020204" pitchFamily="34" charset="-122"/>
                <a:cs typeface="微软雅黑" panose="020B0503020204020204" pitchFamily="34" charset="-122"/>
                <a:sym typeface="+mn-ea"/>
              </a:rPr>
              <a:t>经典计算根据各子线路采样结果进行张量缩</a:t>
            </a:r>
            <a:r>
              <a:rPr sz="1800">
                <a:effectLst/>
                <a:latin typeface="微软雅黑" panose="020B0503020204020204" pitchFamily="34" charset="-122"/>
                <a:ea typeface="微软雅黑" panose="020B0503020204020204" pitchFamily="34" charset="-122"/>
                <a:cs typeface="微软雅黑" panose="020B0503020204020204" pitchFamily="34" charset="-122"/>
                <a:sym typeface="+mn-ea"/>
              </a:rPr>
              <a:t>并。</a:t>
            </a:r>
            <a:endParaRPr sz="1800">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lvl="1">
              <a:buFont typeface="Wingdings" panose="05000000000000000000" charset="0"/>
              <a:buChar char="n"/>
            </a:pPr>
            <a:endParaRPr sz="1800">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lvl="1">
              <a:buFont typeface="Wingdings" panose="05000000000000000000" charset="0"/>
              <a:buChar char="n"/>
            </a:pPr>
            <a:endParaRPr sz="1800">
              <a:effectLst/>
              <a:sym typeface="+mn-ea"/>
            </a:endParaRPr>
          </a:p>
          <a:p>
            <a:pPr lvl="1">
              <a:buFont typeface="Wingdings" panose="05000000000000000000" charset="0"/>
              <a:buChar char="n"/>
            </a:pPr>
            <a:endParaRPr lang="zh-CN" altLang="en-US" sz="2000">
              <a:effectLst/>
            </a:endParaRPr>
          </a:p>
          <a:p>
            <a:pPr lvl="1">
              <a:buFont typeface="Wingdings" panose="05000000000000000000" charset="0"/>
              <a:buChar char="n"/>
            </a:pPr>
            <a:endParaRPr lang="zh-CN" altLang="en-US" sz="20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2"/>
          <a:stretch>
            <a:fillRect/>
          </a:stretch>
        </p:blipFill>
        <p:spPr>
          <a:xfrm>
            <a:off x="733425" y="4674870"/>
            <a:ext cx="2553335" cy="999490"/>
          </a:xfrm>
          <a:prstGeom prst="rect">
            <a:avLst/>
          </a:prstGeom>
        </p:spPr>
      </p:pic>
      <p:pic>
        <p:nvPicPr>
          <p:cNvPr id="6" name="图片 5"/>
          <p:cNvPicPr>
            <a:picLocks noChangeAspect="1"/>
          </p:cNvPicPr>
          <p:nvPr/>
        </p:nvPicPr>
        <p:blipFill>
          <a:blip r:embed="rId3"/>
          <a:stretch>
            <a:fillRect/>
          </a:stretch>
        </p:blipFill>
        <p:spPr>
          <a:xfrm>
            <a:off x="3899535" y="4569460"/>
            <a:ext cx="2688590" cy="1210310"/>
          </a:xfrm>
          <a:prstGeom prst="rect">
            <a:avLst/>
          </a:prstGeom>
        </p:spPr>
      </p:pic>
      <p:sp>
        <p:nvSpPr>
          <p:cNvPr id="7" name="右箭头 6"/>
          <p:cNvSpPr/>
          <p:nvPr/>
        </p:nvSpPr>
        <p:spPr>
          <a:xfrm>
            <a:off x="3378200" y="5133975"/>
            <a:ext cx="429895" cy="196850"/>
          </a:xfrm>
          <a:prstGeom prst="rightArrow">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pic>
        <p:nvPicPr>
          <p:cNvPr id="8" name="图片 7"/>
          <p:cNvPicPr>
            <a:picLocks noChangeAspect="1"/>
          </p:cNvPicPr>
          <p:nvPr/>
        </p:nvPicPr>
        <p:blipFill>
          <a:blip r:embed="rId4"/>
          <a:stretch>
            <a:fillRect/>
          </a:stretch>
        </p:blipFill>
        <p:spPr>
          <a:xfrm>
            <a:off x="6902450" y="842010"/>
            <a:ext cx="4219575" cy="3124200"/>
          </a:xfrm>
          <a:prstGeom prst="rect">
            <a:avLst/>
          </a:prstGeom>
        </p:spPr>
      </p:pic>
      <p:sp>
        <p:nvSpPr>
          <p:cNvPr id="9" name="文本框 8"/>
          <p:cNvSpPr txBox="1"/>
          <p:nvPr/>
        </p:nvSpPr>
        <p:spPr>
          <a:xfrm>
            <a:off x="7058025" y="4070350"/>
            <a:ext cx="4064000" cy="1471930"/>
          </a:xfrm>
          <a:prstGeom prst="rect">
            <a:avLst/>
          </a:prstGeom>
          <a:noFill/>
        </p:spPr>
        <p:txBody>
          <a:bodyPr wrap="square" rtlCol="0">
            <a:noAutofit/>
          </a:bodyPr>
          <a:p>
            <a:endParaRPr lang="zh-CN" altLang="en-US"/>
          </a:p>
        </p:txBody>
      </p:sp>
      <p:sp>
        <p:nvSpPr>
          <p:cNvPr id="10" name="内容占位符 10"/>
          <p:cNvSpPr/>
          <p:nvPr/>
        </p:nvSpPr>
        <p:spPr>
          <a:xfrm>
            <a:off x="6945630" y="4288790"/>
            <a:ext cx="4176395" cy="1385570"/>
          </a:xfrm>
          <a:prstGeom prst="rect">
            <a:avLst/>
          </a:prstGeom>
          <a:ln>
            <a:noFill/>
          </a:ln>
        </p:spPr>
        <p:style>
          <a:lnRef idx="2">
            <a:schemeClr val="accent1"/>
          </a:lnRef>
          <a:fillRef idx="0">
            <a:srgbClr val="FFFFFF"/>
          </a:fillRef>
          <a:effectRef idx="0">
            <a:srgbClr val="FFFFFF"/>
          </a:effectRef>
          <a:fontRef idx="minor">
            <a:schemeClr val="tx1"/>
          </a:fontRef>
        </p:style>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marL="971550" indent="-514350" algn="l" defTabSz="914400" rtl="0" eaLnBrk="1" latinLnBrk="0" hangingPunct="1">
              <a:lnSpc>
                <a:spcPct val="120000"/>
              </a:lnSpc>
              <a:spcBef>
                <a:spcPts val="500"/>
              </a:spcBef>
              <a:buClr>
                <a:schemeClr val="accent1">
                  <a:lumMod val="60000"/>
                  <a:lumOff val="40000"/>
                </a:schemeClr>
              </a:buClr>
              <a:buFont typeface="Wingdings" panose="05000000000000000000" pitchFamily="2" charset="2"/>
              <a:buChar char="n"/>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2">
                  <a:lumMod val="60000"/>
                  <a:lumOff val="40000"/>
                </a:schemeClr>
              </a:buClr>
              <a:buFont typeface="Arial" panose="020B0604020202020204" pitchFamily="34" charset="0"/>
              <a:buChar char="•"/>
              <a:defRPr lang="zh-CN" altLang="en-US" sz="20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b="1">
                <a:effectLst/>
              </a:rPr>
              <a:t>实验</a:t>
            </a:r>
            <a:r>
              <a:rPr lang="zh-CN" altLang="en-US" sz="2000" b="1">
                <a:effectLst/>
              </a:rPr>
              <a:t>结果：</a:t>
            </a:r>
            <a:endParaRPr lang="zh-CN" altLang="en-US" sz="2000" b="1">
              <a:effectLst/>
            </a:endParaRPr>
          </a:p>
          <a:p>
            <a:pPr lvl="1">
              <a:buFont typeface="Wingdings" panose="05000000000000000000" charset="0"/>
              <a:buChar char="n"/>
            </a:pPr>
            <a:r>
              <a:rPr sz="1800">
                <a:effectLst/>
                <a:latin typeface="微软雅黑" panose="020B0503020204020204" pitchFamily="34" charset="-122"/>
                <a:ea typeface="微软雅黑" panose="020B0503020204020204" pitchFamily="34" charset="-122"/>
                <a:cs typeface="微软雅黑" panose="020B0503020204020204" pitchFamily="34" charset="-122"/>
                <a:sym typeface="+mn-ea"/>
              </a:rPr>
              <a:t>小芯片重构方案的误差降低了</a:t>
            </a:r>
            <a:r>
              <a:rPr lang="en-US" altLang="zh-CN" sz="1800">
                <a:effectLst/>
                <a:latin typeface="微软雅黑" panose="020B0503020204020204" pitchFamily="34" charset="-122"/>
                <a:ea typeface="微软雅黑" panose="020B0503020204020204" pitchFamily="34" charset="-122"/>
                <a:cs typeface="微软雅黑" panose="020B0503020204020204" pitchFamily="34" charset="-122"/>
                <a:sym typeface="+mn-ea"/>
              </a:rPr>
              <a:t>21%</a:t>
            </a:r>
            <a:r>
              <a:rPr sz="1800">
                <a:effectLst/>
                <a:latin typeface="微软雅黑" panose="020B0503020204020204" pitchFamily="34" charset="-122"/>
                <a:ea typeface="微软雅黑" panose="020B0503020204020204" pitchFamily="34" charset="-122"/>
                <a:cs typeface="微软雅黑" panose="020B0503020204020204" pitchFamily="34" charset="-122"/>
                <a:sym typeface="+mn-ea"/>
              </a:rPr>
              <a:t>到</a:t>
            </a:r>
            <a:r>
              <a:rPr lang="en-US" altLang="zh-CN" sz="1800">
                <a:effectLst/>
                <a:latin typeface="微软雅黑" panose="020B0503020204020204" pitchFamily="34" charset="-122"/>
                <a:ea typeface="微软雅黑" panose="020B0503020204020204" pitchFamily="34" charset="-122"/>
                <a:cs typeface="微软雅黑" panose="020B0503020204020204" pitchFamily="34" charset="-122"/>
                <a:sym typeface="+mn-ea"/>
              </a:rPr>
              <a:t>47%</a:t>
            </a:r>
            <a:r>
              <a:rPr sz="1800">
                <a:effectLst/>
                <a:latin typeface="微软雅黑" panose="020B0503020204020204" pitchFamily="34" charset="-122"/>
                <a:ea typeface="微软雅黑" panose="020B0503020204020204" pitchFamily="34" charset="-122"/>
                <a:cs typeface="微软雅黑" panose="020B0503020204020204" pitchFamily="34" charset="-122"/>
                <a:sym typeface="+mn-ea"/>
              </a:rPr>
              <a:t>。</a:t>
            </a:r>
            <a:endParaRPr sz="1800">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lvl="1">
              <a:buFont typeface="Wingdings" panose="05000000000000000000" charset="0"/>
              <a:buChar char="n"/>
            </a:pPr>
            <a:endParaRPr sz="1800">
              <a:effectLst/>
              <a:sym typeface="+mn-ea"/>
            </a:endParaRPr>
          </a:p>
          <a:p>
            <a:pPr lvl="1">
              <a:buFont typeface="Wingdings" panose="05000000000000000000" charset="0"/>
              <a:buChar char="n"/>
            </a:pPr>
            <a:endParaRPr lang="zh-CN" altLang="en-US" sz="2000">
              <a:effectLst/>
            </a:endParaRPr>
          </a:p>
          <a:p>
            <a:pPr lvl="1">
              <a:buFont typeface="Wingdings" panose="05000000000000000000" charset="0"/>
              <a:buChar char="n"/>
            </a:pPr>
            <a:endParaRPr lang="zh-CN" altLang="en-US" sz="2000">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实体分布式底层</a:t>
            </a:r>
            <a:r>
              <a:rPr lang="zh-CN" altLang="en-US"/>
              <a:t>协议</a:t>
            </a:r>
            <a:endParaRPr lang="zh-CN" altLang="en-US"/>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4" name="页脚占位符 3"/>
          <p:cNvSpPr>
            <a:spLocks noGrp="1"/>
          </p:cNvSpPr>
          <p:nvPr>
            <p:ph type="ftr" sz="quarter" idx="3"/>
          </p:nvPr>
        </p:nvSpPr>
        <p:spPr/>
        <p:txBody>
          <a:bodyPr/>
          <a:lstStyle/>
          <a:p>
            <a:endParaRPr lang="zh-CN" altLang="en-US" dirty="0"/>
          </a:p>
        </p:txBody>
      </p:sp>
      <p:pic>
        <p:nvPicPr>
          <p:cNvPr id="7" name="图片 6"/>
          <p:cNvPicPr>
            <a:picLocks noChangeAspect="1"/>
          </p:cNvPicPr>
          <p:nvPr/>
        </p:nvPicPr>
        <p:blipFill>
          <a:blip r:embed="rId1"/>
          <a:stretch>
            <a:fillRect/>
          </a:stretch>
        </p:blipFill>
        <p:spPr>
          <a:xfrm>
            <a:off x="718185" y="992505"/>
            <a:ext cx="3766820" cy="2862580"/>
          </a:xfrm>
          <a:prstGeom prst="rect">
            <a:avLst/>
          </a:prstGeom>
        </p:spPr>
      </p:pic>
      <p:sp>
        <p:nvSpPr>
          <p:cNvPr id="9" name="文本框 8"/>
          <p:cNvSpPr txBox="1"/>
          <p:nvPr/>
        </p:nvSpPr>
        <p:spPr>
          <a:xfrm>
            <a:off x="1935480" y="4217035"/>
            <a:ext cx="1470660" cy="318135"/>
          </a:xfrm>
          <a:prstGeom prst="rect">
            <a:avLst/>
          </a:prstGeom>
          <a:noFill/>
        </p:spPr>
        <p:txBody>
          <a:bodyPr wrap="square" rtlCol="0">
            <a:noAutofit/>
          </a:bodyPr>
          <a:p>
            <a:r>
              <a:rPr lang="en-US" altLang="zh-CN"/>
              <a:t>C</a:t>
            </a:r>
            <a:r>
              <a:rPr lang="en-US" altLang="zh-CN"/>
              <a:t>at -Comm</a:t>
            </a:r>
            <a:endParaRPr lang="en-US" altLang="zh-CN"/>
          </a:p>
        </p:txBody>
      </p:sp>
      <p:pic>
        <p:nvPicPr>
          <p:cNvPr id="10" name="图片 9"/>
          <p:cNvPicPr>
            <a:picLocks noChangeAspect="1"/>
          </p:cNvPicPr>
          <p:nvPr/>
        </p:nvPicPr>
        <p:blipFill>
          <a:blip r:embed="rId2"/>
          <a:stretch>
            <a:fillRect/>
          </a:stretch>
        </p:blipFill>
        <p:spPr>
          <a:xfrm>
            <a:off x="6500495" y="1146810"/>
            <a:ext cx="4361180" cy="2708275"/>
          </a:xfrm>
          <a:prstGeom prst="rect">
            <a:avLst/>
          </a:prstGeom>
        </p:spPr>
      </p:pic>
      <p:sp>
        <p:nvSpPr>
          <p:cNvPr id="12" name="文本框 11"/>
          <p:cNvSpPr txBox="1"/>
          <p:nvPr/>
        </p:nvSpPr>
        <p:spPr>
          <a:xfrm>
            <a:off x="8153400" y="4217035"/>
            <a:ext cx="1430655" cy="334645"/>
          </a:xfrm>
          <a:prstGeom prst="rect">
            <a:avLst/>
          </a:prstGeom>
          <a:noFill/>
        </p:spPr>
        <p:txBody>
          <a:bodyPr wrap="square" rtlCol="0">
            <a:noAutofit/>
          </a:bodyPr>
          <a:p>
            <a:r>
              <a:rPr lang="en-US" altLang="zh-CN"/>
              <a:t>TP-Comm</a:t>
            </a:r>
            <a:endParaRPr lang="en-US" altLang="zh-CN"/>
          </a:p>
        </p:txBody>
      </p:sp>
      <p:sp>
        <p:nvSpPr>
          <p:cNvPr id="13" name="文本框 12"/>
          <p:cNvSpPr txBox="1"/>
          <p:nvPr/>
        </p:nvSpPr>
        <p:spPr>
          <a:xfrm>
            <a:off x="792480" y="5197475"/>
            <a:ext cx="4064000" cy="368300"/>
          </a:xfrm>
          <a:prstGeom prst="rect">
            <a:avLst/>
          </a:prstGeom>
          <a:noFill/>
        </p:spPr>
        <p:txBody>
          <a:bodyPr wrap="square" rtlCol="0">
            <a:spAutoFit/>
          </a:bodyPr>
          <a:p>
            <a:r>
              <a:rPr lang="zh-CN" altLang="en-US"/>
              <a:t>消耗一个</a:t>
            </a:r>
            <a:r>
              <a:rPr lang="en-US" altLang="zh-CN"/>
              <a:t>EPR</a:t>
            </a:r>
            <a:r>
              <a:rPr lang="zh-CN" altLang="en-US"/>
              <a:t>对，数据比特未</a:t>
            </a:r>
            <a:r>
              <a:rPr lang="zh-CN" altLang="en-US"/>
              <a:t>迁移</a:t>
            </a:r>
            <a:endParaRPr lang="zh-CN" altLang="en-US"/>
          </a:p>
        </p:txBody>
      </p:sp>
      <p:sp>
        <p:nvSpPr>
          <p:cNvPr id="15" name="文本框 14"/>
          <p:cNvSpPr txBox="1"/>
          <p:nvPr/>
        </p:nvSpPr>
        <p:spPr>
          <a:xfrm>
            <a:off x="6455410" y="5059045"/>
            <a:ext cx="4556125" cy="645160"/>
          </a:xfrm>
          <a:prstGeom prst="rect">
            <a:avLst/>
          </a:prstGeom>
          <a:noFill/>
        </p:spPr>
        <p:txBody>
          <a:bodyPr wrap="square" rtlCol="0">
            <a:spAutoFit/>
          </a:bodyPr>
          <a:p>
            <a:r>
              <a:rPr lang="zh-CN" altLang="en-US"/>
              <a:t>消耗两个</a:t>
            </a:r>
            <a:r>
              <a:rPr lang="en-US" altLang="zh-CN"/>
              <a:t>EPR</a:t>
            </a:r>
            <a:r>
              <a:rPr lang="zh-CN" altLang="en-US"/>
              <a:t>对，数据比特经历转移和复原，适合连续密集</a:t>
            </a:r>
            <a:r>
              <a:rPr lang="zh-CN" altLang="en-US"/>
              <a:t>门</a:t>
            </a: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实体分布式</a:t>
            </a:r>
            <a:r>
              <a:rPr lang="zh-CN" altLang="en-US"/>
              <a:t>类别</a:t>
            </a:r>
            <a:endParaRPr lang="zh-CN" altLang="en-US"/>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4" name="页脚占位符 3"/>
          <p:cNvSpPr>
            <a:spLocks noGrp="1"/>
          </p:cNvSpPr>
          <p:nvPr>
            <p:ph type="ftr" sz="quarter" idx="3"/>
          </p:nvPr>
        </p:nvSpPr>
        <p:spPr/>
        <p:txBody>
          <a:bodyPr/>
          <a:lstStyle/>
          <a:p>
            <a:endParaRPr lang="zh-CN" altLang="en-US" dirty="0"/>
          </a:p>
        </p:txBody>
      </p:sp>
      <p:sp useBgFill="1">
        <p:nvSpPr>
          <p:cNvPr id="38" name="矩形: 圆角 35"/>
          <p:cNvSpPr/>
          <p:nvPr>
            <p:custDataLst>
              <p:tags r:id="rId1"/>
            </p:custDataLst>
          </p:nvPr>
        </p:nvSpPr>
        <p:spPr>
          <a:xfrm>
            <a:off x="690880" y="4340225"/>
            <a:ext cx="10810800" cy="1398905"/>
          </a:xfrm>
          <a:prstGeom prst="roundRect">
            <a:avLst/>
          </a:prstGeom>
          <a:ln w="3175" cap="flat" cmpd="sng" algn="ctr">
            <a:solidFill>
              <a:schemeClr val="accent1">
                <a:alpha val="20000"/>
              </a:schemeClr>
            </a:solidFill>
            <a:prstDash val="solid"/>
            <a:round/>
            <a:headEnd type="none" w="med" len="med"/>
            <a:tailEnd type="none" w="med" len="med"/>
          </a:ln>
          <a:effectLst>
            <a:outerShdw blurRad="508000" dist="50800" dir="5400000" algn="ctr" rotWithShape="0">
              <a:schemeClr val="accent1">
                <a:alpha val="20000"/>
              </a:schemeClr>
            </a:outerShdw>
          </a:effectLst>
        </p:spPr>
        <p:txBody>
          <a:bodyPr lIns="0" rIns="0" rtlCol="0" anchor="ctr">
            <a:noAutofit/>
          </a:bodyPr>
          <a:p>
            <a:pPr algn="ctr"/>
            <a:endParaRPr lang="zh-CN" altLang="en-US">
              <a:solidFill>
                <a:schemeClr val="tx1"/>
              </a:solidFill>
            </a:endParaRPr>
          </a:p>
        </p:txBody>
      </p:sp>
      <p:sp>
        <p:nvSpPr>
          <p:cNvPr id="39" name="矩形: 圆角 25"/>
          <p:cNvSpPr/>
          <p:nvPr>
            <p:custDataLst>
              <p:tags r:id="rId2"/>
            </p:custDataLst>
          </p:nvPr>
        </p:nvSpPr>
        <p:spPr>
          <a:xfrm>
            <a:off x="691515" y="4340225"/>
            <a:ext cx="10808970" cy="1398905"/>
          </a:xfrm>
          <a:prstGeom prst="roundRect">
            <a:avLst/>
          </a:prstGeom>
          <a:solidFill>
            <a:schemeClr val="lt1">
              <a:lumMod val="100000"/>
              <a:alpha val="20000"/>
            </a:schemeClr>
          </a:solidFill>
          <a:ln w="3175" cap="flat" cmpd="sng" algn="ctr">
            <a:solidFill>
              <a:schemeClr val="accent1">
                <a:alpha val="20000"/>
              </a:schemeClr>
            </a:solidFill>
            <a:prstDash val="solid"/>
            <a:round/>
            <a:headEnd type="none" w="med" len="med"/>
            <a:tailEnd type="none" w="med" len="med"/>
          </a:ln>
          <a:effectLst/>
        </p:spPr>
        <p:txBody>
          <a:bodyPr lIns="0" rIns="0" rtlCol="0" anchor="ctr">
            <a:noAutofit/>
          </a:bodyPr>
          <a:p>
            <a:pPr lvl="0" algn="ctr">
              <a:buClrTx/>
              <a:buSzTx/>
              <a:buFontTx/>
            </a:pPr>
            <a:endParaRPr lang="zh-CN" altLang="en-US">
              <a:solidFill>
                <a:schemeClr val="tx1"/>
              </a:solidFill>
              <a:sym typeface="+mn-ea"/>
            </a:endParaRPr>
          </a:p>
        </p:txBody>
      </p:sp>
      <p:sp useBgFill="1">
        <p:nvSpPr>
          <p:cNvPr id="40" name="矩形: 圆角 30"/>
          <p:cNvSpPr/>
          <p:nvPr>
            <p:custDataLst>
              <p:tags r:id="rId3"/>
            </p:custDataLst>
          </p:nvPr>
        </p:nvSpPr>
        <p:spPr>
          <a:xfrm>
            <a:off x="690880" y="2715260"/>
            <a:ext cx="10810800" cy="1398905"/>
          </a:xfrm>
          <a:prstGeom prst="roundRect">
            <a:avLst/>
          </a:prstGeom>
          <a:ln w="3175" cap="flat" cmpd="sng" algn="ctr">
            <a:solidFill>
              <a:schemeClr val="accent2">
                <a:alpha val="20000"/>
              </a:schemeClr>
            </a:solidFill>
            <a:prstDash val="solid"/>
            <a:round/>
            <a:headEnd type="none" w="med" len="med"/>
            <a:tailEnd type="none" w="med" len="med"/>
          </a:ln>
          <a:effectLst>
            <a:outerShdw blurRad="508000" dist="50800" dir="5400000" algn="ctr" rotWithShape="0">
              <a:schemeClr val="accent2">
                <a:alpha val="20000"/>
              </a:schemeClr>
            </a:outerShdw>
          </a:effectLst>
        </p:spPr>
        <p:txBody>
          <a:bodyPr lIns="0" rIns="0" rtlCol="0" anchor="ctr">
            <a:noAutofit/>
          </a:bodyPr>
          <a:p>
            <a:pPr algn="ctr"/>
            <a:endParaRPr lang="zh-CN" altLang="en-US">
              <a:solidFill>
                <a:schemeClr val="tx1"/>
              </a:solidFill>
            </a:endParaRPr>
          </a:p>
        </p:txBody>
      </p:sp>
      <p:sp>
        <p:nvSpPr>
          <p:cNvPr id="41" name="矩形: 圆角 25"/>
          <p:cNvSpPr/>
          <p:nvPr>
            <p:custDataLst>
              <p:tags r:id="rId4"/>
            </p:custDataLst>
          </p:nvPr>
        </p:nvSpPr>
        <p:spPr>
          <a:xfrm>
            <a:off x="691515" y="2715260"/>
            <a:ext cx="10808970" cy="1398905"/>
          </a:xfrm>
          <a:prstGeom prst="roundRect">
            <a:avLst/>
          </a:prstGeom>
          <a:solidFill>
            <a:schemeClr val="lt1">
              <a:lumMod val="100000"/>
              <a:alpha val="20000"/>
            </a:schemeClr>
          </a:solidFill>
          <a:ln w="3175" cap="flat" cmpd="sng" algn="ctr">
            <a:solidFill>
              <a:schemeClr val="accent2">
                <a:alpha val="20000"/>
              </a:schemeClr>
            </a:solidFill>
            <a:prstDash val="solid"/>
            <a:round/>
            <a:headEnd type="none" w="med" len="med"/>
            <a:tailEnd type="none" w="med" len="med"/>
          </a:ln>
          <a:effectLst/>
        </p:spPr>
        <p:txBody>
          <a:bodyPr lIns="0" rIns="0" rtlCol="0" anchor="ctr">
            <a:noAutofit/>
          </a:bodyPr>
          <a:p>
            <a:pPr lvl="0" algn="ctr">
              <a:buClrTx/>
              <a:buSzTx/>
              <a:buFontTx/>
            </a:pPr>
            <a:endParaRPr lang="zh-CN" altLang="en-US">
              <a:solidFill>
                <a:schemeClr val="tx1"/>
              </a:solidFill>
              <a:sym typeface="+mn-ea"/>
            </a:endParaRPr>
          </a:p>
        </p:txBody>
      </p:sp>
      <p:sp useBgFill="1">
        <p:nvSpPr>
          <p:cNvPr id="42" name="矩形: 圆角 25"/>
          <p:cNvSpPr/>
          <p:nvPr>
            <p:custDataLst>
              <p:tags r:id="rId5"/>
            </p:custDataLst>
          </p:nvPr>
        </p:nvSpPr>
        <p:spPr>
          <a:xfrm>
            <a:off x="690880" y="1090295"/>
            <a:ext cx="10808970" cy="1398905"/>
          </a:xfrm>
          <a:prstGeom prst="roundRect">
            <a:avLst/>
          </a:prstGeom>
          <a:ln w="3175" cap="flat" cmpd="sng" algn="ctr">
            <a:solidFill>
              <a:schemeClr val="accent1">
                <a:alpha val="20000"/>
              </a:schemeClr>
            </a:solidFill>
            <a:prstDash val="solid"/>
            <a:round/>
            <a:headEnd type="none" w="med" len="med"/>
            <a:tailEnd type="none" w="med" len="med"/>
          </a:ln>
          <a:effectLst>
            <a:outerShdw blurRad="508000" dist="50800" dir="5400000" algn="ctr" rotWithShape="0">
              <a:schemeClr val="accent1">
                <a:alpha val="20000"/>
              </a:schemeClr>
            </a:outerShdw>
          </a:effectLst>
        </p:spPr>
        <p:txBody>
          <a:bodyPr lIns="0" rIns="0" rtlCol="0" anchor="ctr">
            <a:noAutofit/>
          </a:bodyPr>
          <a:p>
            <a:pPr algn="ctr"/>
            <a:endParaRPr lang="zh-CN" altLang="en-US">
              <a:solidFill>
                <a:schemeClr val="tx1"/>
              </a:solidFill>
            </a:endParaRPr>
          </a:p>
        </p:txBody>
      </p:sp>
      <p:sp>
        <p:nvSpPr>
          <p:cNvPr id="43" name="矩形: 圆角 25"/>
          <p:cNvSpPr/>
          <p:nvPr>
            <p:custDataLst>
              <p:tags r:id="rId6"/>
            </p:custDataLst>
          </p:nvPr>
        </p:nvSpPr>
        <p:spPr>
          <a:xfrm>
            <a:off x="692785" y="1015365"/>
            <a:ext cx="10808970" cy="1398905"/>
          </a:xfrm>
          <a:prstGeom prst="roundRect">
            <a:avLst/>
          </a:prstGeom>
          <a:solidFill>
            <a:schemeClr val="lt1">
              <a:lumMod val="100000"/>
              <a:alpha val="20000"/>
            </a:schemeClr>
          </a:solidFill>
          <a:ln w="3175" cap="flat" cmpd="sng" algn="ctr">
            <a:solidFill>
              <a:schemeClr val="accent1">
                <a:alpha val="20000"/>
              </a:schemeClr>
            </a:solidFill>
            <a:prstDash val="solid"/>
            <a:round/>
            <a:headEnd type="none" w="med" len="med"/>
            <a:tailEnd type="none" w="med" len="med"/>
          </a:ln>
          <a:effectLst/>
        </p:spPr>
        <p:txBody>
          <a:bodyPr lIns="0" rIns="0" rtlCol="0" anchor="ctr">
            <a:noAutofit/>
          </a:bodyPr>
          <a:p>
            <a:pPr lvl="0" algn="ctr">
              <a:buClrTx/>
              <a:buSzTx/>
              <a:buFontTx/>
            </a:pPr>
            <a:endParaRPr lang="zh-CN" altLang="en-US">
              <a:solidFill>
                <a:schemeClr val="tx1"/>
              </a:solidFill>
              <a:sym typeface="+mn-ea"/>
            </a:endParaRPr>
          </a:p>
        </p:txBody>
      </p:sp>
      <p:sp>
        <p:nvSpPr>
          <p:cNvPr id="44" name="椭圆 43"/>
          <p:cNvSpPr/>
          <p:nvPr>
            <p:custDataLst>
              <p:tags r:id="rId7"/>
            </p:custDataLst>
          </p:nvPr>
        </p:nvSpPr>
        <p:spPr>
          <a:xfrm>
            <a:off x="1080135" y="1492885"/>
            <a:ext cx="593725" cy="593725"/>
          </a:xfrm>
          <a:prstGeom prst="ellipse">
            <a:avLst/>
          </a:prstGeom>
          <a:gradFill>
            <a:gsLst>
              <a:gs pos="0">
                <a:schemeClr val="accent1">
                  <a:alpha val="100000"/>
                </a:schemeClr>
              </a:gs>
              <a:gs pos="100000">
                <a:schemeClr val="accent1">
                  <a:lumMod val="75000"/>
                  <a:alpha val="100000"/>
                </a:schemeClr>
              </a:gs>
            </a:gsLst>
            <a:lin ang="7686814" scaled="0"/>
          </a:gradFill>
          <a:ln w="25400">
            <a:noFill/>
          </a:ln>
          <a:effectLst>
            <a:outerShdw blurRad="254000" dist="76200" dir="5399998" algn="ctr" rotWithShape="0">
              <a:schemeClr val="accent1">
                <a:alpha val="25000"/>
              </a:schemeClr>
            </a:outerShdw>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anchor="ctr" anchorCtr="0">
            <a:normAutofit/>
          </a:bodyPr>
          <a:p>
            <a:pPr algn="ctr">
              <a:spcBef>
                <a:spcPct val="0"/>
              </a:spcBef>
              <a:spcAft>
                <a:spcPct val="0"/>
              </a:spcAft>
            </a:pPr>
            <a:r>
              <a:rPr lang="en-US" altLang="zh-CN" sz="2300" b="1">
                <a:solidFill>
                  <a:schemeClr val="lt1">
                    <a:lumMod val="100000"/>
                  </a:schemeClr>
                </a:solidFill>
                <a:latin typeface="+mn-ea"/>
                <a:cs typeface="+mn-ea"/>
              </a:rPr>
              <a:t>01</a:t>
            </a:r>
            <a:endParaRPr lang="en-US" altLang="zh-CN" sz="2300" b="1">
              <a:solidFill>
                <a:schemeClr val="lt1">
                  <a:lumMod val="100000"/>
                </a:schemeClr>
              </a:solidFill>
              <a:latin typeface="+mn-ea"/>
              <a:cs typeface="+mn-ea"/>
            </a:endParaRPr>
          </a:p>
        </p:txBody>
      </p:sp>
      <p:sp>
        <p:nvSpPr>
          <p:cNvPr id="45" name="矩形 44"/>
          <p:cNvSpPr/>
          <p:nvPr>
            <p:custDataLst>
              <p:tags r:id="rId8"/>
            </p:custDataLst>
          </p:nvPr>
        </p:nvSpPr>
        <p:spPr>
          <a:xfrm>
            <a:off x="1961515" y="1675130"/>
            <a:ext cx="9004300" cy="734695"/>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400" dirty="0">
                <a:solidFill>
                  <a:schemeClr val="tx1">
                    <a:lumMod val="85000"/>
                    <a:lumOff val="15000"/>
                  </a:schemeClr>
                </a:solidFill>
                <a:latin typeface="+mn-ea"/>
                <a:cs typeface="+mn-ea"/>
              </a:rPr>
              <a:t>如何把逻辑比特分配到不同物理芯片，从源头上减少跨核交互。</a:t>
            </a:r>
            <a:endParaRPr lang="zh-CN" altLang="en-US" sz="1400" dirty="0">
              <a:solidFill>
                <a:schemeClr val="tx1">
                  <a:lumMod val="85000"/>
                  <a:lumOff val="15000"/>
                </a:schemeClr>
              </a:solidFill>
              <a:latin typeface="+mn-ea"/>
              <a:cs typeface="+mn-ea"/>
            </a:endParaRPr>
          </a:p>
        </p:txBody>
      </p:sp>
      <p:sp>
        <p:nvSpPr>
          <p:cNvPr id="46" name="矩形 45"/>
          <p:cNvSpPr/>
          <p:nvPr>
            <p:custDataLst>
              <p:tags r:id="rId9"/>
            </p:custDataLst>
          </p:nvPr>
        </p:nvSpPr>
        <p:spPr>
          <a:xfrm>
            <a:off x="1961515" y="1183005"/>
            <a:ext cx="9004300" cy="459105"/>
          </a:xfrm>
          <a:prstGeom prst="rect">
            <a:avLst/>
          </a:prstGeom>
          <a:noFill/>
        </p:spPr>
        <p:txBody>
          <a:bodyPr wrap="square" lIns="0" tIns="0" rIns="0" bIns="0" rtlCol="0" anchor="b" anchorCtr="0">
            <a:noAutofit/>
          </a:bodyPr>
          <a:p>
            <a:pPr>
              <a:spcBef>
                <a:spcPct val="0"/>
              </a:spcBef>
              <a:spcAft>
                <a:spcPct val="0"/>
              </a:spcAft>
            </a:pPr>
            <a:r>
              <a:rPr lang="zh-CN" altLang="en-US" b="1" dirty="0">
                <a:solidFill>
                  <a:schemeClr val="tx1">
                    <a:lumMod val="85000"/>
                    <a:lumOff val="15000"/>
                  </a:schemeClr>
                </a:solidFill>
                <a:latin typeface="+mn-ea"/>
                <a:cs typeface="+mn-ea"/>
              </a:rPr>
              <a:t>类别一：跨设备逻辑比特映射和图划分</a:t>
            </a:r>
            <a:r>
              <a:rPr lang="zh-CN" altLang="en-US" b="1" dirty="0">
                <a:solidFill>
                  <a:schemeClr val="tx1">
                    <a:lumMod val="85000"/>
                    <a:lumOff val="15000"/>
                  </a:schemeClr>
                </a:solidFill>
                <a:latin typeface="+mn-ea"/>
                <a:cs typeface="+mn-ea"/>
              </a:rPr>
              <a:t>优化</a:t>
            </a:r>
            <a:endParaRPr lang="zh-CN" altLang="en-US" b="1" dirty="0">
              <a:solidFill>
                <a:schemeClr val="tx1">
                  <a:lumMod val="85000"/>
                  <a:lumOff val="15000"/>
                </a:schemeClr>
              </a:solidFill>
              <a:latin typeface="+mn-ea"/>
              <a:cs typeface="+mn-ea"/>
            </a:endParaRPr>
          </a:p>
        </p:txBody>
      </p:sp>
      <p:sp>
        <p:nvSpPr>
          <p:cNvPr id="47" name="椭圆 46"/>
          <p:cNvSpPr/>
          <p:nvPr>
            <p:custDataLst>
              <p:tags r:id="rId10"/>
            </p:custDataLst>
          </p:nvPr>
        </p:nvSpPr>
        <p:spPr>
          <a:xfrm>
            <a:off x="1080135" y="3117850"/>
            <a:ext cx="593725" cy="593725"/>
          </a:xfrm>
          <a:prstGeom prst="ellipse">
            <a:avLst/>
          </a:prstGeom>
          <a:gradFill>
            <a:gsLst>
              <a:gs pos="0">
                <a:schemeClr val="accent2">
                  <a:alpha val="100000"/>
                </a:schemeClr>
              </a:gs>
              <a:gs pos="100000">
                <a:schemeClr val="accent2">
                  <a:lumMod val="75000"/>
                  <a:alpha val="100000"/>
                </a:schemeClr>
              </a:gs>
            </a:gsLst>
            <a:lin ang="7686814" scaled="0"/>
          </a:gradFill>
          <a:ln w="25400">
            <a:noFill/>
          </a:ln>
          <a:effectLst>
            <a:outerShdw blurRad="254000" dist="76200" dir="5399998" algn="ctr" rotWithShape="0">
              <a:schemeClr val="accent2">
                <a:alpha val="25000"/>
              </a:scheme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0" tIns="0" rIns="0" bIns="0" numCol="1" spcCol="0" rtlCol="0" fromWordArt="0" anchor="ctr" anchorCtr="0" forceAA="0" compatLnSpc="1">
            <a:normAutofit/>
          </a:bodyPr>
          <a:p>
            <a:pPr algn="ctr">
              <a:spcBef>
                <a:spcPct val="0"/>
              </a:spcBef>
              <a:spcAft>
                <a:spcPct val="0"/>
              </a:spcAft>
            </a:pPr>
            <a:r>
              <a:rPr lang="en-US" altLang="zh-CN" sz="2300" b="1">
                <a:solidFill>
                  <a:schemeClr val="lt1">
                    <a:lumMod val="100000"/>
                  </a:schemeClr>
                </a:solidFill>
                <a:latin typeface="+mn-ea"/>
                <a:cs typeface="+mn-ea"/>
              </a:rPr>
              <a:t>02</a:t>
            </a:r>
            <a:endParaRPr lang="en-US" altLang="zh-CN" sz="2300" b="1">
              <a:solidFill>
                <a:schemeClr val="lt1">
                  <a:lumMod val="100000"/>
                </a:schemeClr>
              </a:solidFill>
              <a:latin typeface="+mn-ea"/>
              <a:cs typeface="+mn-ea"/>
            </a:endParaRPr>
          </a:p>
        </p:txBody>
      </p:sp>
      <p:sp>
        <p:nvSpPr>
          <p:cNvPr id="48" name="矩形 47"/>
          <p:cNvSpPr/>
          <p:nvPr>
            <p:custDataLst>
              <p:tags r:id="rId11"/>
            </p:custDataLst>
          </p:nvPr>
        </p:nvSpPr>
        <p:spPr>
          <a:xfrm>
            <a:off x="1961515" y="3363595"/>
            <a:ext cx="9004300" cy="458470"/>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400">
                <a:solidFill>
                  <a:schemeClr val="tx1">
                    <a:lumMod val="85000"/>
                    <a:lumOff val="15000"/>
                  </a:schemeClr>
                </a:solidFill>
                <a:latin typeface="+mn-ea"/>
                <a:cs typeface="+mn-ea"/>
              </a:rPr>
              <a:t>跨核交互不可避免时，如何打破时序、利用门代数对易性与突发聚合，</a:t>
            </a:r>
            <a:r>
              <a:rPr lang="zh-CN" altLang="en-US" sz="1400">
                <a:solidFill>
                  <a:schemeClr val="tx1">
                    <a:lumMod val="85000"/>
                    <a:lumOff val="15000"/>
                  </a:schemeClr>
                </a:solidFill>
                <a:latin typeface="+mn-ea"/>
                <a:cs typeface="+mn-ea"/>
              </a:rPr>
              <a:t>降低通信代价</a:t>
            </a:r>
            <a:r>
              <a:rPr lang="zh-CN" altLang="en-US" sz="1400">
                <a:solidFill>
                  <a:schemeClr val="tx1">
                    <a:lumMod val="85000"/>
                    <a:lumOff val="15000"/>
                  </a:schemeClr>
                </a:solidFill>
                <a:latin typeface="+mn-ea"/>
                <a:cs typeface="+mn-ea"/>
              </a:rPr>
              <a:t>。</a:t>
            </a:r>
            <a:endParaRPr lang="zh-CN" altLang="en-US" sz="1400">
              <a:solidFill>
                <a:schemeClr val="tx1">
                  <a:lumMod val="85000"/>
                  <a:lumOff val="15000"/>
                </a:schemeClr>
              </a:solidFill>
              <a:latin typeface="+mn-ea"/>
              <a:cs typeface="+mn-ea"/>
            </a:endParaRPr>
          </a:p>
        </p:txBody>
      </p:sp>
      <p:sp>
        <p:nvSpPr>
          <p:cNvPr id="49" name="矩形 48"/>
          <p:cNvSpPr/>
          <p:nvPr>
            <p:custDataLst>
              <p:tags r:id="rId12"/>
            </p:custDataLst>
          </p:nvPr>
        </p:nvSpPr>
        <p:spPr>
          <a:xfrm>
            <a:off x="1961515" y="2799080"/>
            <a:ext cx="9004300" cy="459105"/>
          </a:xfrm>
          <a:prstGeom prst="rect">
            <a:avLst/>
          </a:prstGeom>
          <a:noFill/>
        </p:spPr>
        <p:txBody>
          <a:bodyPr wrap="square" lIns="0" tIns="0" rIns="0" bIns="0" rtlCol="0" anchor="b" anchorCtr="0">
            <a:noAutofit/>
          </a:bodyPr>
          <a:p>
            <a:pPr>
              <a:spcBef>
                <a:spcPct val="0"/>
              </a:spcBef>
              <a:spcAft>
                <a:spcPct val="0"/>
              </a:spcAft>
            </a:pPr>
            <a:r>
              <a:rPr lang="zh-CN" altLang="en-US" b="1">
                <a:solidFill>
                  <a:schemeClr val="tx1">
                    <a:lumMod val="85000"/>
                    <a:lumOff val="15000"/>
                  </a:schemeClr>
                </a:solidFill>
                <a:latin typeface="+mn-ea"/>
                <a:cs typeface="+mn-ea"/>
              </a:rPr>
              <a:t>类别二：跨节点通信语义</a:t>
            </a:r>
            <a:r>
              <a:rPr lang="zh-CN" altLang="en-US" b="1">
                <a:solidFill>
                  <a:schemeClr val="tx1">
                    <a:lumMod val="85000"/>
                    <a:lumOff val="15000"/>
                  </a:schemeClr>
                </a:solidFill>
                <a:latin typeface="+mn-ea"/>
                <a:cs typeface="+mn-ea"/>
              </a:rPr>
              <a:t>优化</a:t>
            </a:r>
            <a:endParaRPr lang="zh-CN" altLang="en-US" b="1">
              <a:solidFill>
                <a:schemeClr val="tx1">
                  <a:lumMod val="85000"/>
                  <a:lumOff val="15000"/>
                </a:schemeClr>
              </a:solidFill>
              <a:latin typeface="+mn-ea"/>
              <a:cs typeface="+mn-ea"/>
            </a:endParaRPr>
          </a:p>
        </p:txBody>
      </p:sp>
      <p:sp>
        <p:nvSpPr>
          <p:cNvPr id="50" name="椭圆 49"/>
          <p:cNvSpPr/>
          <p:nvPr>
            <p:custDataLst>
              <p:tags r:id="rId13"/>
            </p:custDataLst>
          </p:nvPr>
        </p:nvSpPr>
        <p:spPr>
          <a:xfrm>
            <a:off x="1080135" y="4742815"/>
            <a:ext cx="593725" cy="593725"/>
          </a:xfrm>
          <a:prstGeom prst="ellipse">
            <a:avLst/>
          </a:prstGeom>
          <a:gradFill>
            <a:gsLst>
              <a:gs pos="0">
                <a:schemeClr val="accent1">
                  <a:alpha val="100000"/>
                </a:schemeClr>
              </a:gs>
              <a:gs pos="100000">
                <a:schemeClr val="accent1">
                  <a:lumMod val="75000"/>
                  <a:alpha val="100000"/>
                </a:schemeClr>
              </a:gs>
            </a:gsLst>
            <a:lin ang="7686814" scaled="0"/>
          </a:gradFill>
          <a:ln w="25400">
            <a:noFill/>
          </a:ln>
          <a:effectLst>
            <a:outerShdw blurRad="254000" dist="76200" dir="5399998" algn="ctr" rotWithShape="0">
              <a:schemeClr val="accent1">
                <a:alpha val="25000"/>
              </a:scheme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0" tIns="0" rIns="0" bIns="0" numCol="1" spcCol="0" rtlCol="0" fromWordArt="0" anchor="ctr" anchorCtr="0" forceAA="0" compatLnSpc="1">
            <a:normAutofit/>
          </a:bodyPr>
          <a:p>
            <a:pPr algn="ctr">
              <a:spcBef>
                <a:spcPct val="0"/>
              </a:spcBef>
              <a:spcAft>
                <a:spcPct val="0"/>
              </a:spcAft>
            </a:pPr>
            <a:r>
              <a:rPr lang="en-US" altLang="zh-CN" sz="2300" b="1">
                <a:solidFill>
                  <a:schemeClr val="lt1">
                    <a:lumMod val="100000"/>
                  </a:schemeClr>
                </a:solidFill>
                <a:latin typeface="+mn-ea"/>
                <a:cs typeface="+mn-ea"/>
              </a:rPr>
              <a:t>03</a:t>
            </a:r>
            <a:endParaRPr lang="en-US" altLang="zh-CN" sz="2300" b="1">
              <a:solidFill>
                <a:schemeClr val="lt1">
                  <a:lumMod val="100000"/>
                </a:schemeClr>
              </a:solidFill>
              <a:latin typeface="+mn-ea"/>
              <a:cs typeface="+mn-ea"/>
            </a:endParaRPr>
          </a:p>
        </p:txBody>
      </p:sp>
      <p:sp>
        <p:nvSpPr>
          <p:cNvPr id="51" name="矩形 50"/>
          <p:cNvSpPr/>
          <p:nvPr>
            <p:custDataLst>
              <p:tags r:id="rId14"/>
            </p:custDataLst>
          </p:nvPr>
        </p:nvSpPr>
        <p:spPr>
          <a:xfrm>
            <a:off x="1961515" y="5004435"/>
            <a:ext cx="9004300" cy="734695"/>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400">
                <a:solidFill>
                  <a:schemeClr val="tx1">
                    <a:lumMod val="85000"/>
                    <a:lumOff val="15000"/>
                  </a:schemeClr>
                </a:solidFill>
                <a:latin typeface="+mn-ea"/>
                <a:cs typeface="+mn-ea"/>
              </a:rPr>
              <a:t>多个</a:t>
            </a:r>
            <a:r>
              <a:rPr lang="en-US" altLang="zh-CN" sz="1400">
                <a:solidFill>
                  <a:schemeClr val="tx1">
                    <a:lumMod val="85000"/>
                    <a:lumOff val="15000"/>
                  </a:schemeClr>
                </a:solidFill>
                <a:latin typeface="+mn-ea"/>
                <a:cs typeface="+mn-ea"/>
              </a:rPr>
              <a:t>QPU </a:t>
            </a:r>
            <a:r>
              <a:rPr lang="zh-CN" altLang="en-US" sz="1400">
                <a:solidFill>
                  <a:schemeClr val="tx1">
                    <a:lumMod val="85000"/>
                    <a:lumOff val="15000"/>
                  </a:schemeClr>
                </a:solidFill>
                <a:latin typeface="+mn-ea"/>
                <a:cs typeface="+mn-ea"/>
              </a:rPr>
              <a:t>组成机架式量子数据中心时，如何调度光交换机，解决网络拥塞与硬件物理延迟造成的量子态丢失</a:t>
            </a:r>
            <a:r>
              <a:rPr lang="zh-CN" altLang="en-US" sz="1400">
                <a:solidFill>
                  <a:schemeClr val="tx1">
                    <a:lumMod val="85000"/>
                    <a:lumOff val="15000"/>
                  </a:schemeClr>
                </a:solidFill>
                <a:latin typeface="+mn-ea"/>
                <a:cs typeface="+mn-ea"/>
              </a:rPr>
              <a:t>风险</a:t>
            </a:r>
            <a:endParaRPr lang="zh-CN" altLang="en-US" sz="1400">
              <a:solidFill>
                <a:schemeClr val="tx1">
                  <a:lumMod val="85000"/>
                  <a:lumOff val="15000"/>
                </a:schemeClr>
              </a:solidFill>
              <a:latin typeface="+mn-ea"/>
              <a:cs typeface="+mn-ea"/>
            </a:endParaRPr>
          </a:p>
        </p:txBody>
      </p:sp>
      <p:sp>
        <p:nvSpPr>
          <p:cNvPr id="52" name="矩形 51"/>
          <p:cNvSpPr/>
          <p:nvPr>
            <p:custDataLst>
              <p:tags r:id="rId15"/>
            </p:custDataLst>
          </p:nvPr>
        </p:nvSpPr>
        <p:spPr>
          <a:xfrm>
            <a:off x="1961515" y="4432935"/>
            <a:ext cx="9004300" cy="459105"/>
          </a:xfrm>
          <a:prstGeom prst="rect">
            <a:avLst/>
          </a:prstGeom>
          <a:noFill/>
        </p:spPr>
        <p:txBody>
          <a:bodyPr wrap="square" lIns="0" tIns="0" rIns="0" bIns="0" rtlCol="0" anchor="b" anchorCtr="0">
            <a:noAutofit/>
          </a:bodyPr>
          <a:p>
            <a:pPr>
              <a:spcBef>
                <a:spcPct val="0"/>
              </a:spcBef>
              <a:spcAft>
                <a:spcPct val="0"/>
              </a:spcAft>
            </a:pPr>
            <a:r>
              <a:rPr lang="zh-CN" altLang="en-US" b="1">
                <a:solidFill>
                  <a:schemeClr val="tx1">
                    <a:lumMod val="85000"/>
                    <a:lumOff val="15000"/>
                  </a:schemeClr>
                </a:solidFill>
                <a:latin typeface="+mn-ea"/>
                <a:cs typeface="+mn-ea"/>
              </a:rPr>
              <a:t>类别三：分布式拓扑及调度</a:t>
            </a:r>
            <a:r>
              <a:rPr lang="zh-CN" altLang="en-US" b="1">
                <a:solidFill>
                  <a:schemeClr val="tx1">
                    <a:lumMod val="85000"/>
                    <a:lumOff val="15000"/>
                  </a:schemeClr>
                </a:solidFill>
                <a:latin typeface="+mn-ea"/>
                <a:cs typeface="+mn-ea"/>
              </a:rPr>
              <a:t>分析</a:t>
            </a:r>
            <a:endParaRPr lang="zh-CN" altLang="en-US" b="1">
              <a:solidFill>
                <a:schemeClr val="tx1">
                  <a:lumMod val="85000"/>
                  <a:lumOff val="15000"/>
                </a:schemeClr>
              </a:solidFill>
              <a:latin typeface="+mn-ea"/>
              <a:cs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类别</a:t>
            </a:r>
            <a:r>
              <a:rPr lang="zh-CN" altLang="en-US" dirty="0"/>
              <a:t>一：静态图划分和时序</a:t>
            </a:r>
            <a:r>
              <a:rPr lang="zh-CN" altLang="en-US" dirty="0"/>
              <a:t>切片</a:t>
            </a:r>
            <a:endParaRPr lang="zh-CN" altLang="en-US" dirty="0"/>
          </a:p>
        </p:txBody>
      </p:sp>
      <p:sp>
        <p:nvSpPr>
          <p:cNvPr id="5" name="灯片编号占位符 4"/>
          <p:cNvSpPr>
            <a:spLocks noGrp="1"/>
          </p:cNvSpPr>
          <p:nvPr>
            <p:ph type="sldNum" sz="quarter" idx="13"/>
          </p:nvPr>
        </p:nvSpPr>
        <p:spPr>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C52A2C0-4A2C-6E4A-BE17-4F11EA265707}" type="slidenum">
              <a:rPr kumimoji="1" lang="zh-CN" altLang="en-US" smtClean="0"/>
            </a:fld>
            <a:endParaRPr kumimoji="1" lang="zh-CN" altLang="en-US" dirty="0"/>
          </a:p>
        </p:txBody>
      </p:sp>
      <p:sp>
        <p:nvSpPr>
          <p:cNvPr id="4" name="页脚占位符 3"/>
          <p:cNvSpPr>
            <a:spLocks noGrp="1"/>
          </p:cNvSpPr>
          <p:nvPr>
            <p:ph type="ftr" sz="quarter" idx="3"/>
          </p:nvPr>
        </p:nvSpPr>
        <p:spPr/>
        <p:txBody>
          <a:bodyPr/>
          <a:lstStyle/>
          <a:p>
            <a:endParaRPr kumimoji="1" lang="zh-CN" altLang="en-US"/>
          </a:p>
        </p:txBody>
      </p:sp>
      <p:sp>
        <p:nvSpPr>
          <p:cNvPr id="6" name="矩形 5"/>
          <p:cNvSpPr/>
          <p:nvPr/>
        </p:nvSpPr>
        <p:spPr>
          <a:xfrm>
            <a:off x="15631" y="3261777"/>
            <a:ext cx="12190413" cy="33246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3200">
              <a:solidFill>
                <a:srgbClr val="404040"/>
              </a:solidFill>
            </a:endParaRPr>
          </a:p>
        </p:txBody>
      </p:sp>
      <p:grpSp>
        <p:nvGrpSpPr>
          <p:cNvPr id="7" name="组合 6"/>
          <p:cNvGrpSpPr/>
          <p:nvPr/>
        </p:nvGrpSpPr>
        <p:grpSpPr>
          <a:xfrm>
            <a:off x="858520" y="929640"/>
            <a:ext cx="220980" cy="2618740"/>
            <a:chOff x="643356" y="1151906"/>
            <a:chExt cx="166255" cy="1502228"/>
          </a:xfrm>
        </p:grpSpPr>
        <p:sp>
          <p:nvSpPr>
            <p:cNvPr id="8" name="椭圆 7"/>
            <p:cNvSpPr/>
            <p:nvPr/>
          </p:nvSpPr>
          <p:spPr>
            <a:xfrm>
              <a:off x="643356" y="2487879"/>
              <a:ext cx="166255" cy="1662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3200">
                <a:solidFill>
                  <a:srgbClr val="404040"/>
                </a:solidFill>
              </a:endParaRPr>
            </a:p>
          </p:txBody>
        </p:sp>
        <p:cxnSp>
          <p:nvCxnSpPr>
            <p:cNvPr id="9" name="直线连接符 20"/>
            <p:cNvCxnSpPr>
              <a:stCxn id="8" idx="0"/>
            </p:cNvCxnSpPr>
            <p:nvPr/>
          </p:nvCxnSpPr>
          <p:spPr>
            <a:xfrm flipV="1">
              <a:off x="726484" y="1151906"/>
              <a:ext cx="0" cy="1335973"/>
            </a:xfrm>
            <a:prstGeom prst="line">
              <a:avLst/>
            </a:prstGeom>
            <a:ln w="19050">
              <a:solidFill>
                <a:schemeClr val="accent1">
                  <a:alpha val="99000"/>
                </a:schemeClr>
              </a:solidFill>
              <a:tailEnd type="oval" w="lg" len="lg"/>
            </a:ln>
          </p:spPr>
          <p:style>
            <a:lnRef idx="1">
              <a:schemeClr val="accent1"/>
            </a:lnRef>
            <a:fillRef idx="0">
              <a:schemeClr val="accent1"/>
            </a:fillRef>
            <a:effectRef idx="0">
              <a:schemeClr val="accent1"/>
            </a:effectRef>
            <a:fontRef idx="minor">
              <a:schemeClr val="tx1"/>
            </a:fontRef>
          </p:style>
        </p:cxnSp>
      </p:grpSp>
      <p:sp>
        <p:nvSpPr>
          <p:cNvPr id="10" name="文本框 8"/>
          <p:cNvSpPr txBox="1"/>
          <p:nvPr/>
        </p:nvSpPr>
        <p:spPr>
          <a:xfrm>
            <a:off x="1080135" y="1596390"/>
            <a:ext cx="3539490" cy="156083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00">
              <a:lnSpc>
                <a:spcPct val="130000"/>
              </a:lnSpc>
            </a:pP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控制比特在另一端可以连续对多个目标比特执行</a:t>
            </a:r>
            <a:r>
              <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rPr>
              <a:t>CZ</a:t>
            </a: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门（消耗</a:t>
            </a:r>
            <a:r>
              <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rPr>
              <a:t>1</a:t>
            </a: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个</a:t>
            </a:r>
            <a:r>
              <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rPr>
              <a:t>EPR</a:t>
            </a: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对）</a:t>
            </a:r>
            <a:endPar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endParaRPr>
          </a:p>
          <a:p>
            <a:pPr defTabSz="609600">
              <a:lnSpc>
                <a:spcPct val="130000"/>
              </a:lnSpc>
            </a:pP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作者首次将整条单体量子线路形式化映射为超图</a:t>
            </a:r>
            <a:r>
              <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其中量子比特抽象为超图顶点，多比特量子门抽象为连接多个顶点的超边。通过最小化切口数，为逻辑比特指定</a:t>
            </a:r>
            <a:r>
              <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rPr>
              <a:t>QPU</a:t>
            </a:r>
            <a:endPar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1125221" y="1166709"/>
            <a:ext cx="2954020" cy="368300"/>
          </a:xfrm>
          <a:prstGeom prst="rect">
            <a:avLst/>
          </a:prstGeom>
        </p:spPr>
        <p:txBody>
          <a:bodyPr wrap="none">
            <a:spAutoFit/>
          </a:bodyPr>
          <a:lstStyle/>
          <a:p>
            <a:r>
              <a:rPr lang="zh-CN" altLang="en-US" b="1" dirty="0">
                <a:solidFill>
                  <a:schemeClr val="tx1"/>
                </a:solidFill>
                <a:latin typeface="Century Gothic" panose="020B0502020202020204"/>
                <a:ea typeface="微软雅黑" panose="020B0503020204020204" pitchFamily="34" charset="-122"/>
              </a:rPr>
              <a:t>静态图划分</a:t>
            </a:r>
            <a:r>
              <a:rPr lang="en-US" altLang="zh-CN" b="1" dirty="0">
                <a:solidFill>
                  <a:schemeClr val="tx1"/>
                </a:solidFill>
                <a:latin typeface="Century Gothic" panose="020B0502020202020204"/>
                <a:ea typeface="微软雅黑" panose="020B0503020204020204" pitchFamily="34" charset="-122"/>
              </a:rPr>
              <a:t>(</a:t>
            </a:r>
            <a:r>
              <a:rPr lang="zh-CN" altLang="en-US" b="1" dirty="0">
                <a:solidFill>
                  <a:schemeClr val="tx1"/>
                </a:solidFill>
                <a:latin typeface="Century Gothic" panose="020B0502020202020204"/>
                <a:ea typeface="微软雅黑" panose="020B0503020204020204" pitchFamily="34" charset="-122"/>
              </a:rPr>
              <a:t>基于</a:t>
            </a:r>
            <a:r>
              <a:rPr lang="en-US" altLang="zh-CN" b="1" dirty="0">
                <a:solidFill>
                  <a:schemeClr val="tx1"/>
                </a:solidFill>
                <a:latin typeface="Century Gothic" panose="020B0502020202020204"/>
                <a:ea typeface="微软雅黑" panose="020B0503020204020204" pitchFamily="34" charset="-122"/>
              </a:rPr>
              <a:t>Cat</a:t>
            </a:r>
            <a:r>
              <a:rPr lang="zh-CN" altLang="en-US" b="1" dirty="0">
                <a:solidFill>
                  <a:schemeClr val="tx1"/>
                </a:solidFill>
                <a:latin typeface="Century Gothic" panose="020B0502020202020204"/>
                <a:ea typeface="微软雅黑" panose="020B0503020204020204" pitchFamily="34" charset="-122"/>
              </a:rPr>
              <a:t>协议）</a:t>
            </a:r>
            <a:endParaRPr lang="zh-CN" altLang="en-US" b="1" dirty="0">
              <a:solidFill>
                <a:schemeClr val="tx1"/>
              </a:solidFill>
              <a:latin typeface="Century Gothic" panose="020B0502020202020204"/>
              <a:ea typeface="微软雅黑" panose="020B0503020204020204" pitchFamily="34" charset="-122"/>
            </a:endParaRPr>
          </a:p>
        </p:txBody>
      </p:sp>
      <p:sp>
        <p:nvSpPr>
          <p:cNvPr id="12" name="矩形 11"/>
          <p:cNvSpPr/>
          <p:nvPr/>
        </p:nvSpPr>
        <p:spPr>
          <a:xfrm>
            <a:off x="1040763" y="762084"/>
            <a:ext cx="4546600" cy="398780"/>
          </a:xfrm>
          <a:prstGeom prst="rect">
            <a:avLst/>
          </a:prstGeom>
        </p:spPr>
        <p:txBody>
          <a:bodyPr wrap="none">
            <a:spAutoFit/>
          </a:bodyPr>
          <a:lstStyle/>
          <a:p>
            <a:pPr algn="l"/>
            <a:r>
              <a:rPr lang="en-US" altLang="zh-CN" sz="2000" b="1" dirty="0">
                <a:solidFill>
                  <a:srgbClr val="0082DE"/>
                </a:solidFill>
                <a:latin typeface="Century Gothic" panose="020B0502020202020204"/>
                <a:ea typeface="微软雅黑" panose="020B0503020204020204" pitchFamily="34" charset="-122"/>
                <a:hlinkClick r:id="rId1" action="ppaction://hlinkfile"/>
              </a:rPr>
              <a:t>Andr</a:t>
            </a:r>
            <a:r>
              <a:rPr lang="en-US" altLang="en-US" sz="2000" b="1" dirty="0">
                <a:solidFill>
                  <a:srgbClr val="0082DE"/>
                </a:solidFill>
                <a:latin typeface="Century Gothic" panose="020B0502020202020204"/>
                <a:ea typeface="微软雅黑" panose="020B0503020204020204" pitchFamily="34" charset="-122"/>
                <a:hlinkClick r:id="rId1" action="ppaction://hlinkfile"/>
              </a:rPr>
              <a:t>é</a:t>
            </a:r>
            <a:r>
              <a:rPr lang="en-US" altLang="zh-CN" sz="2000" b="1" dirty="0">
                <a:solidFill>
                  <a:srgbClr val="0082DE"/>
                </a:solidFill>
                <a:latin typeface="Century Gothic" panose="020B0502020202020204"/>
                <a:ea typeface="微软雅黑" panose="020B0503020204020204" pitchFamily="34" charset="-122"/>
                <a:hlinkClick r:id="rId1" action="ppaction://hlinkfile"/>
              </a:rPr>
              <a:t>s-Mart</a:t>
            </a:r>
            <a:r>
              <a:rPr lang="en-US" altLang="en-US" sz="2000" b="1" dirty="0">
                <a:solidFill>
                  <a:srgbClr val="0082DE"/>
                </a:solidFill>
                <a:latin typeface="Century Gothic" panose="020B0502020202020204"/>
                <a:ea typeface="微软雅黑" panose="020B0503020204020204" pitchFamily="34" charset="-122"/>
                <a:hlinkClick r:id="rId1" action="ppaction://hlinkfile"/>
              </a:rPr>
              <a:t>í</a:t>
            </a:r>
            <a:r>
              <a:rPr lang="en-US" altLang="zh-CN" sz="2000" b="1" dirty="0">
                <a:solidFill>
                  <a:srgbClr val="0082DE"/>
                </a:solidFill>
                <a:latin typeface="Century Gothic" panose="020B0502020202020204"/>
                <a:ea typeface="微软雅黑" panose="020B0503020204020204" pitchFamily="34" charset="-122"/>
                <a:hlinkClick r:id="rId1" action="ppaction://hlinkfile"/>
              </a:rPr>
              <a:t>nez &amp; Heunen</a:t>
            </a:r>
            <a:r>
              <a:rPr lang="zh-CN" altLang="en-US" sz="2000" b="1" dirty="0">
                <a:solidFill>
                  <a:srgbClr val="0082DE"/>
                </a:solidFill>
                <a:latin typeface="Century Gothic" panose="020B0502020202020204"/>
                <a:ea typeface="微软雅黑" panose="020B0503020204020204" pitchFamily="34" charset="-122"/>
                <a:hlinkClick r:id="rId1" action="ppaction://hlinkfile"/>
              </a:rPr>
              <a:t>（</a:t>
            </a:r>
            <a:r>
              <a:rPr lang="en-US" altLang="zh-CN" sz="2000" b="1" dirty="0">
                <a:solidFill>
                  <a:srgbClr val="0082DE"/>
                </a:solidFill>
                <a:latin typeface="Century Gothic" panose="020B0502020202020204"/>
                <a:ea typeface="微软雅黑" panose="020B0503020204020204" pitchFamily="34" charset="-122"/>
                <a:hlinkClick r:id="rId1" action="ppaction://hlinkfile"/>
              </a:rPr>
              <a:t>2019</a:t>
            </a:r>
            <a:r>
              <a:rPr lang="zh-CN" altLang="en-US" sz="2000" b="1" dirty="0">
                <a:solidFill>
                  <a:srgbClr val="0082DE"/>
                </a:solidFill>
                <a:latin typeface="Century Gothic" panose="020B0502020202020204"/>
                <a:ea typeface="微软雅黑" panose="020B0503020204020204" pitchFamily="34" charset="-122"/>
                <a:hlinkClick r:id="rId1" action="ppaction://hlinkfile"/>
              </a:rPr>
              <a:t>）</a:t>
            </a:r>
            <a:endParaRPr lang="zh-CN" altLang="en-US" sz="2000" b="1" dirty="0">
              <a:solidFill>
                <a:srgbClr val="0082DE"/>
              </a:solidFill>
              <a:latin typeface="Century Gothic" panose="020B0502020202020204"/>
              <a:ea typeface="微软雅黑" panose="020B0503020204020204" pitchFamily="34" charset="-122"/>
            </a:endParaRPr>
          </a:p>
        </p:txBody>
      </p:sp>
      <p:grpSp>
        <p:nvGrpSpPr>
          <p:cNvPr id="25" name="组合 24"/>
          <p:cNvGrpSpPr/>
          <p:nvPr/>
        </p:nvGrpSpPr>
        <p:grpSpPr>
          <a:xfrm>
            <a:off x="10895330" y="3326765"/>
            <a:ext cx="215900" cy="2934335"/>
            <a:chOff x="6304053" y="2487879"/>
            <a:chExt cx="166255" cy="1832000"/>
          </a:xfrm>
          <a:solidFill>
            <a:schemeClr val="accent3">
              <a:lumMod val="40000"/>
              <a:lumOff val="60000"/>
            </a:schemeClr>
          </a:solidFill>
        </p:grpSpPr>
        <p:sp>
          <p:nvSpPr>
            <p:cNvPr id="26" name="椭圆 25"/>
            <p:cNvSpPr/>
            <p:nvPr/>
          </p:nvSpPr>
          <p:spPr>
            <a:xfrm>
              <a:off x="6304053" y="2487879"/>
              <a:ext cx="166255" cy="166255"/>
            </a:xfrm>
            <a:prstGeom prst="ellipse">
              <a:avLst/>
            </a:prstGeom>
            <a:grp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3200">
                <a:solidFill>
                  <a:srgbClr val="404040"/>
                </a:solidFill>
              </a:endParaRPr>
            </a:p>
          </p:txBody>
        </p:sp>
        <p:cxnSp>
          <p:nvCxnSpPr>
            <p:cNvPr id="27" name="直线连接符 62"/>
            <p:cNvCxnSpPr>
              <a:stCxn id="26" idx="4"/>
            </p:cNvCxnSpPr>
            <p:nvPr/>
          </p:nvCxnSpPr>
          <p:spPr>
            <a:xfrm>
              <a:off x="6387181" y="2654134"/>
              <a:ext cx="7387" cy="1665745"/>
            </a:xfrm>
            <a:prstGeom prst="line">
              <a:avLst/>
            </a:prstGeom>
            <a:grpFill/>
            <a:ln w="19050">
              <a:solidFill>
                <a:schemeClr val="accent3">
                  <a:lumMod val="40000"/>
                  <a:lumOff val="60000"/>
                </a:schemeClr>
              </a:solidFill>
              <a:tailEnd type="oval" w="lg" len="lg"/>
            </a:ln>
          </p:spPr>
          <p:style>
            <a:lnRef idx="1">
              <a:schemeClr val="accent1"/>
            </a:lnRef>
            <a:fillRef idx="0">
              <a:schemeClr val="accent1"/>
            </a:fillRef>
            <a:effectRef idx="0">
              <a:schemeClr val="accent1"/>
            </a:effectRef>
            <a:fontRef idx="minor">
              <a:schemeClr val="tx1"/>
            </a:fontRef>
          </p:style>
        </p:cxnSp>
      </p:grpSp>
      <p:sp>
        <p:nvSpPr>
          <p:cNvPr id="31" name="文本框 8"/>
          <p:cNvSpPr txBox="1"/>
          <p:nvPr/>
        </p:nvSpPr>
        <p:spPr>
          <a:xfrm>
            <a:off x="7132955" y="4492625"/>
            <a:ext cx="3649345" cy="1922145"/>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rPr>
              <a:t>指出静态图划分存在局限</a:t>
            </a:r>
            <a:r>
              <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rPr>
              <a:t>计算热点转移时静态绑定的比特会产生大量跨核通信。</a:t>
            </a:r>
            <a:endPar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330" b="1" dirty="0">
                <a:solidFill>
                  <a:schemeClr val="tx1">
                    <a:lumMod val="75000"/>
                    <a:lumOff val="25000"/>
                  </a:schemeClr>
                </a:solidFill>
                <a:latin typeface="微软雅黑" panose="020B0503020204020204" pitchFamily="34" charset="-122"/>
                <a:ea typeface="微软雅黑" panose="020B0503020204020204" pitchFamily="34" charset="-122"/>
              </a:rPr>
              <a:t>核心方法：</a:t>
            </a: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rPr>
              <a:t>将线路沿时间轴解剖为连续的时间切片</a:t>
            </a:r>
            <a:r>
              <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rPr>
              <a:t>结合指数衰减前瞻权重提前感知未来的门交互依赖。</a:t>
            </a:r>
            <a:endPar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330" b="1" dirty="0">
                <a:solidFill>
                  <a:schemeClr val="tx1">
                    <a:lumMod val="75000"/>
                    <a:lumOff val="25000"/>
                  </a:schemeClr>
                </a:solidFill>
                <a:latin typeface="微软雅黑" panose="020B0503020204020204" pitchFamily="34" charset="-122"/>
                <a:ea typeface="微软雅黑" panose="020B0503020204020204" pitchFamily="34" charset="-122"/>
              </a:rPr>
              <a:t>调度机制：</a:t>
            </a: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rPr>
              <a:t>按需触发动态跨核数据置换，强行将交互比特拉入同一芯片本地执行。</a:t>
            </a:r>
            <a:endPar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7176477" y="4080380"/>
            <a:ext cx="3836035" cy="368300"/>
          </a:xfrm>
          <a:prstGeom prst="rect">
            <a:avLst/>
          </a:prstGeom>
        </p:spPr>
        <p:txBody>
          <a:bodyPr wrap="none">
            <a:spAutoFit/>
          </a:bodyPr>
          <a:lstStyle/>
          <a:p>
            <a:pPr algn="l"/>
            <a:r>
              <a:rPr lang="zh-CN" altLang="en-US" b="1" dirty="0">
                <a:solidFill>
                  <a:schemeClr val="tx1"/>
                </a:solidFill>
                <a:latin typeface="Century Gothic" panose="020B0502020202020204"/>
                <a:ea typeface="微软雅黑" panose="020B0503020204020204" pitchFamily="34" charset="-122"/>
              </a:rPr>
              <a:t>细粒度时间切片划分（基于</a:t>
            </a:r>
            <a:r>
              <a:rPr lang="en-US" altLang="zh-CN" b="1" dirty="0">
                <a:solidFill>
                  <a:schemeClr val="tx1"/>
                </a:solidFill>
                <a:latin typeface="Century Gothic" panose="020B0502020202020204"/>
                <a:ea typeface="微软雅黑" panose="020B0503020204020204" pitchFamily="34" charset="-122"/>
              </a:rPr>
              <a:t>TP</a:t>
            </a:r>
            <a:r>
              <a:rPr lang="zh-CN" altLang="en-US" b="1" dirty="0">
                <a:solidFill>
                  <a:schemeClr val="tx1"/>
                </a:solidFill>
                <a:latin typeface="Century Gothic" panose="020B0502020202020204"/>
                <a:ea typeface="微软雅黑" panose="020B0503020204020204" pitchFamily="34" charset="-122"/>
              </a:rPr>
              <a:t>协议）</a:t>
            </a:r>
            <a:endParaRPr lang="zh-CN" altLang="en-US" b="1" dirty="0">
              <a:solidFill>
                <a:schemeClr val="tx1"/>
              </a:solidFill>
              <a:latin typeface="Century Gothic" panose="020B0502020202020204"/>
              <a:ea typeface="微软雅黑" panose="020B0503020204020204" pitchFamily="34" charset="-122"/>
            </a:endParaRPr>
          </a:p>
        </p:txBody>
      </p:sp>
      <p:sp>
        <p:nvSpPr>
          <p:cNvPr id="50" name="矩形 49"/>
          <p:cNvSpPr/>
          <p:nvPr/>
        </p:nvSpPr>
        <p:spPr>
          <a:xfrm>
            <a:off x="8038170" y="3637655"/>
            <a:ext cx="2794000" cy="398780"/>
          </a:xfrm>
          <a:prstGeom prst="rect">
            <a:avLst/>
          </a:prstGeom>
        </p:spPr>
        <p:txBody>
          <a:bodyPr wrap="none">
            <a:spAutoFit/>
          </a:bodyPr>
          <a:lstStyle/>
          <a:p>
            <a:pPr algn="l"/>
            <a:r>
              <a:rPr lang="en-US" altLang="zh-CN" sz="2000" b="1" dirty="0">
                <a:solidFill>
                  <a:schemeClr val="accent3">
                    <a:lumMod val="40000"/>
                    <a:lumOff val="60000"/>
                  </a:schemeClr>
                </a:solidFill>
                <a:latin typeface="Century Gothic" panose="020B0502020202020204"/>
                <a:ea typeface="微软雅黑" panose="020B0503020204020204" pitchFamily="34" charset="-122"/>
                <a:hlinkClick r:id="rId2" action="ppaction://hlinkfile"/>
              </a:rPr>
              <a:t>Baker et al. (CF 2020)</a:t>
            </a:r>
            <a:endParaRPr lang="en-US" altLang="zh-CN" sz="2000" b="1" dirty="0">
              <a:solidFill>
                <a:schemeClr val="accent3">
                  <a:lumMod val="40000"/>
                  <a:lumOff val="60000"/>
                </a:schemeClr>
              </a:solidFill>
              <a:latin typeface="Century Gothic" panose="020B0502020202020204"/>
              <a:ea typeface="微软雅黑" panose="020B0503020204020204" pitchFamily="34" charset="-122"/>
            </a:endParaRPr>
          </a:p>
        </p:txBody>
      </p:sp>
      <p:pic>
        <p:nvPicPr>
          <p:cNvPr id="28" name="图片 27"/>
          <p:cNvPicPr>
            <a:picLocks noChangeAspect="1"/>
          </p:cNvPicPr>
          <p:nvPr/>
        </p:nvPicPr>
        <p:blipFill>
          <a:blip r:embed="rId3"/>
          <a:stretch>
            <a:fillRect/>
          </a:stretch>
        </p:blipFill>
        <p:spPr>
          <a:xfrm>
            <a:off x="6025515" y="1160780"/>
            <a:ext cx="3770630" cy="1965325"/>
          </a:xfrm>
          <a:prstGeom prst="rect">
            <a:avLst/>
          </a:prstGeom>
        </p:spPr>
      </p:pic>
      <p:sp>
        <p:nvSpPr>
          <p:cNvPr id="29" name="文本框 28"/>
          <p:cNvSpPr txBox="1"/>
          <p:nvPr/>
        </p:nvSpPr>
        <p:spPr>
          <a:xfrm>
            <a:off x="9855200" y="1687830"/>
            <a:ext cx="1827530" cy="1022350"/>
          </a:xfrm>
          <a:prstGeom prst="rect">
            <a:avLst/>
          </a:prstGeom>
          <a:noFill/>
        </p:spPr>
        <p:txBody>
          <a:bodyPr wrap="square" rtlCol="0">
            <a:noAutofit/>
          </a:bodyPr>
          <a:p>
            <a:r>
              <a:rPr lang="zh-CN" altLang="en-US" sz="1600">
                <a:solidFill>
                  <a:schemeClr val="tx1">
                    <a:lumMod val="75000"/>
                    <a:lumOff val="25000"/>
                  </a:schemeClr>
                </a:solidFill>
              </a:rPr>
              <a:t>和普通图划分相比，在多个算法上所用</a:t>
            </a:r>
            <a:r>
              <a:rPr lang="en-US" altLang="zh-CN" sz="1600">
                <a:solidFill>
                  <a:schemeClr val="tx1">
                    <a:lumMod val="75000"/>
                    <a:lumOff val="25000"/>
                  </a:schemeClr>
                </a:solidFill>
              </a:rPr>
              <a:t>EPR</a:t>
            </a:r>
            <a:r>
              <a:rPr lang="zh-CN" altLang="en-US" sz="1600">
                <a:solidFill>
                  <a:schemeClr val="tx1">
                    <a:lumMod val="75000"/>
                    <a:lumOff val="25000"/>
                  </a:schemeClr>
                </a:solidFill>
              </a:rPr>
              <a:t>对数更少</a:t>
            </a:r>
            <a:endParaRPr lang="zh-CN" altLang="en-US" sz="1600">
              <a:solidFill>
                <a:schemeClr val="tx1">
                  <a:lumMod val="75000"/>
                  <a:lumOff val="25000"/>
                </a:schemeClr>
              </a:solidFill>
            </a:endParaRPr>
          </a:p>
        </p:txBody>
      </p:sp>
      <p:pic>
        <p:nvPicPr>
          <p:cNvPr id="30" name="图片 29"/>
          <p:cNvPicPr>
            <a:picLocks noChangeAspect="1"/>
          </p:cNvPicPr>
          <p:nvPr/>
        </p:nvPicPr>
        <p:blipFill>
          <a:blip r:embed="rId4"/>
          <a:stretch>
            <a:fillRect/>
          </a:stretch>
        </p:blipFill>
        <p:spPr>
          <a:xfrm>
            <a:off x="2280285" y="3907790"/>
            <a:ext cx="3486785" cy="2134235"/>
          </a:xfrm>
          <a:prstGeom prst="rect">
            <a:avLst/>
          </a:prstGeom>
        </p:spPr>
      </p:pic>
      <p:sp>
        <p:nvSpPr>
          <p:cNvPr id="32" name="文本框 31"/>
          <p:cNvSpPr txBox="1"/>
          <p:nvPr/>
        </p:nvSpPr>
        <p:spPr>
          <a:xfrm>
            <a:off x="320675" y="4492625"/>
            <a:ext cx="1959610" cy="843280"/>
          </a:xfrm>
          <a:prstGeom prst="rect">
            <a:avLst/>
          </a:prstGeom>
        </p:spPr>
        <p:txBody>
          <a:bodyPr>
            <a:noAutofit/>
          </a:bodyPr>
          <a:p>
            <a:r>
              <a:rPr lang="zh-CN" altLang="en-US" sz="1600"/>
              <a:t>相比静态分配基准，跨核非局域通信开销平均降低 </a:t>
            </a:r>
            <a:r>
              <a:rPr lang="en-US" altLang="zh-CN" sz="1600" b="1"/>
              <a:t>60.9%</a:t>
            </a:r>
            <a:endParaRPr lang="zh-CN" altLang="en-US" sz="16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类别二：通信模式</a:t>
            </a:r>
            <a:r>
              <a:rPr lang="zh-CN" altLang="en-US" dirty="0"/>
              <a:t>变换</a:t>
            </a:r>
            <a:endParaRPr lang="zh-CN" altLang="en-US" dirty="0"/>
          </a:p>
        </p:txBody>
      </p:sp>
      <p:sp>
        <p:nvSpPr>
          <p:cNvPr id="5" name="灯片编号占位符 4"/>
          <p:cNvSpPr>
            <a:spLocks noGrp="1"/>
          </p:cNvSpPr>
          <p:nvPr>
            <p:ph type="sldNum" sz="quarter" idx="13"/>
          </p:nvPr>
        </p:nvSpPr>
        <p:spPr>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C52A2C0-4A2C-6E4A-BE17-4F11EA265707}" type="slidenum">
              <a:rPr kumimoji="1" lang="zh-CN" altLang="en-US" smtClean="0"/>
            </a:fld>
            <a:endParaRPr kumimoji="1" lang="zh-CN" altLang="en-US" dirty="0"/>
          </a:p>
        </p:txBody>
      </p:sp>
      <p:sp>
        <p:nvSpPr>
          <p:cNvPr id="4" name="页脚占位符 3"/>
          <p:cNvSpPr>
            <a:spLocks noGrp="1"/>
          </p:cNvSpPr>
          <p:nvPr>
            <p:ph type="ftr" sz="quarter" idx="3"/>
          </p:nvPr>
        </p:nvSpPr>
        <p:spPr/>
        <p:txBody>
          <a:bodyPr/>
          <a:lstStyle/>
          <a:p>
            <a:endParaRPr kumimoji="1" lang="zh-CN" altLang="en-US"/>
          </a:p>
        </p:txBody>
      </p:sp>
      <p:sp>
        <p:nvSpPr>
          <p:cNvPr id="6" name="矩形 5"/>
          <p:cNvSpPr/>
          <p:nvPr/>
        </p:nvSpPr>
        <p:spPr>
          <a:xfrm>
            <a:off x="15631" y="3261777"/>
            <a:ext cx="12190413" cy="33246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3200">
              <a:solidFill>
                <a:srgbClr val="404040"/>
              </a:solidFill>
            </a:endParaRPr>
          </a:p>
        </p:txBody>
      </p:sp>
      <p:grpSp>
        <p:nvGrpSpPr>
          <p:cNvPr id="7" name="组合 6"/>
          <p:cNvGrpSpPr/>
          <p:nvPr/>
        </p:nvGrpSpPr>
        <p:grpSpPr>
          <a:xfrm>
            <a:off x="858520" y="929640"/>
            <a:ext cx="220980" cy="2618740"/>
            <a:chOff x="643356" y="1151906"/>
            <a:chExt cx="166255" cy="1502228"/>
          </a:xfrm>
        </p:grpSpPr>
        <p:sp>
          <p:nvSpPr>
            <p:cNvPr id="8" name="椭圆 7"/>
            <p:cNvSpPr/>
            <p:nvPr/>
          </p:nvSpPr>
          <p:spPr>
            <a:xfrm>
              <a:off x="643356" y="2487879"/>
              <a:ext cx="166255" cy="16625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3200">
                <a:solidFill>
                  <a:srgbClr val="404040"/>
                </a:solidFill>
              </a:endParaRPr>
            </a:p>
          </p:txBody>
        </p:sp>
        <p:cxnSp>
          <p:nvCxnSpPr>
            <p:cNvPr id="9" name="直线连接符 20"/>
            <p:cNvCxnSpPr>
              <a:stCxn id="8" idx="0"/>
            </p:cNvCxnSpPr>
            <p:nvPr/>
          </p:nvCxnSpPr>
          <p:spPr>
            <a:xfrm flipV="1">
              <a:off x="726484" y="1151906"/>
              <a:ext cx="0" cy="1335973"/>
            </a:xfrm>
            <a:prstGeom prst="line">
              <a:avLst/>
            </a:prstGeom>
            <a:ln w="19050">
              <a:solidFill>
                <a:schemeClr val="accent1">
                  <a:alpha val="99000"/>
                </a:schemeClr>
              </a:solidFill>
              <a:tailEnd type="oval" w="lg" len="lg"/>
            </a:ln>
          </p:spPr>
          <p:style>
            <a:lnRef idx="1">
              <a:schemeClr val="accent1"/>
            </a:lnRef>
            <a:fillRef idx="0">
              <a:schemeClr val="accent1"/>
            </a:fillRef>
            <a:effectRef idx="0">
              <a:schemeClr val="accent1"/>
            </a:effectRef>
            <a:fontRef idx="minor">
              <a:schemeClr val="tx1"/>
            </a:fontRef>
          </p:style>
        </p:cxnSp>
      </p:grpSp>
      <p:sp>
        <p:nvSpPr>
          <p:cNvPr id="10" name="文本框 8"/>
          <p:cNvSpPr txBox="1"/>
          <p:nvPr/>
        </p:nvSpPr>
        <p:spPr>
          <a:xfrm>
            <a:off x="1080135" y="1495425"/>
            <a:ext cx="4331970" cy="1661795"/>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00">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在线路执行中，某一个特定的量子比特与某一个遥远的计算节点之间，连续发生的一组远程双比特门交互。</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defTabSz="609600">
              <a:lnSpc>
                <a:spcPct val="130000"/>
              </a:lnSpc>
            </a:pP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对易性重排：</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利用门级对易律打破时序束缚，将全线路中发往同一目标芯片的门聚合成连续的“突发块</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defTabSz="609600">
              <a:lnSpc>
                <a:spcPct val="130000"/>
              </a:lnSpc>
            </a:pP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rPr>
              <a:t>混合协议：</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单向控制门自动匹配 </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Cat-Comm；</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双向交互突发块自动匹配 </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TP-Comm</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1125221" y="1166709"/>
            <a:ext cx="2697480" cy="368300"/>
          </a:xfrm>
          <a:prstGeom prst="rect">
            <a:avLst/>
          </a:prstGeom>
        </p:spPr>
        <p:txBody>
          <a:bodyPr wrap="none">
            <a:spAutoFit/>
          </a:bodyPr>
          <a:lstStyle/>
          <a:p>
            <a:r>
              <a:rPr lang="zh-CN" altLang="en-US" b="1" dirty="0">
                <a:solidFill>
                  <a:schemeClr val="tx1"/>
                </a:solidFill>
                <a:latin typeface="Century Gothic" panose="020B0502020202020204"/>
                <a:ea typeface="微软雅黑" panose="020B0503020204020204" pitchFamily="34" charset="-122"/>
              </a:rPr>
              <a:t>突发通信与混合协议</a:t>
            </a:r>
            <a:r>
              <a:rPr lang="zh-CN" altLang="en-US" b="1" dirty="0">
                <a:solidFill>
                  <a:schemeClr val="tx1"/>
                </a:solidFill>
                <a:latin typeface="Century Gothic" panose="020B0502020202020204"/>
                <a:ea typeface="微软雅黑" panose="020B0503020204020204" pitchFamily="34" charset="-122"/>
              </a:rPr>
              <a:t>执行</a:t>
            </a:r>
            <a:endParaRPr lang="zh-CN" altLang="en-US" b="1" dirty="0">
              <a:solidFill>
                <a:schemeClr val="tx1"/>
              </a:solidFill>
              <a:latin typeface="Century Gothic" panose="020B0502020202020204"/>
              <a:ea typeface="微软雅黑" panose="020B0503020204020204" pitchFamily="34" charset="-122"/>
            </a:endParaRPr>
          </a:p>
        </p:txBody>
      </p:sp>
      <p:sp>
        <p:nvSpPr>
          <p:cNvPr id="12" name="矩形 11"/>
          <p:cNvSpPr/>
          <p:nvPr/>
        </p:nvSpPr>
        <p:spPr>
          <a:xfrm>
            <a:off x="1040763" y="762084"/>
            <a:ext cx="3362960" cy="398780"/>
          </a:xfrm>
          <a:prstGeom prst="rect">
            <a:avLst/>
          </a:prstGeom>
        </p:spPr>
        <p:txBody>
          <a:bodyPr wrap="none">
            <a:spAutoFit/>
          </a:bodyPr>
          <a:lstStyle/>
          <a:p>
            <a:pPr algn="l"/>
            <a:r>
              <a:rPr lang="en-US" altLang="zh-CN" sz="2000" b="1" dirty="0">
                <a:solidFill>
                  <a:srgbClr val="0082DE"/>
                </a:solidFill>
                <a:latin typeface="Century Gothic" panose="020B0502020202020204"/>
                <a:ea typeface="微软雅黑" panose="020B0503020204020204" pitchFamily="34" charset="-122"/>
                <a:hlinkClick r:id="rId1" action="ppaction://hlinkfile"/>
              </a:rPr>
              <a:t>AutoComm (MICRO 2022)</a:t>
            </a:r>
            <a:endParaRPr lang="en-US" altLang="zh-CN" sz="2000" b="1" dirty="0">
              <a:solidFill>
                <a:srgbClr val="0082DE"/>
              </a:solidFill>
              <a:latin typeface="Century Gothic" panose="020B0502020202020204"/>
              <a:ea typeface="微软雅黑" panose="020B0503020204020204" pitchFamily="34" charset="-122"/>
            </a:endParaRPr>
          </a:p>
        </p:txBody>
      </p:sp>
      <p:grpSp>
        <p:nvGrpSpPr>
          <p:cNvPr id="25" name="组合 24"/>
          <p:cNvGrpSpPr/>
          <p:nvPr/>
        </p:nvGrpSpPr>
        <p:grpSpPr>
          <a:xfrm>
            <a:off x="10895330" y="3326765"/>
            <a:ext cx="215900" cy="2934335"/>
            <a:chOff x="6304053" y="2487879"/>
            <a:chExt cx="166255" cy="1832000"/>
          </a:xfrm>
          <a:solidFill>
            <a:schemeClr val="accent3">
              <a:lumMod val="40000"/>
              <a:lumOff val="60000"/>
            </a:schemeClr>
          </a:solidFill>
        </p:grpSpPr>
        <p:sp>
          <p:nvSpPr>
            <p:cNvPr id="26" name="椭圆 25"/>
            <p:cNvSpPr/>
            <p:nvPr/>
          </p:nvSpPr>
          <p:spPr>
            <a:xfrm>
              <a:off x="6304053" y="2487879"/>
              <a:ext cx="166255" cy="166255"/>
            </a:xfrm>
            <a:prstGeom prst="ellipse">
              <a:avLst/>
            </a:prstGeom>
            <a:grp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3200">
                <a:solidFill>
                  <a:srgbClr val="404040"/>
                </a:solidFill>
              </a:endParaRPr>
            </a:p>
          </p:txBody>
        </p:sp>
        <p:cxnSp>
          <p:nvCxnSpPr>
            <p:cNvPr id="27" name="直线连接符 62"/>
            <p:cNvCxnSpPr>
              <a:stCxn id="26" idx="4"/>
            </p:cNvCxnSpPr>
            <p:nvPr/>
          </p:nvCxnSpPr>
          <p:spPr>
            <a:xfrm>
              <a:off x="6387181" y="2654134"/>
              <a:ext cx="7387" cy="1665745"/>
            </a:xfrm>
            <a:prstGeom prst="line">
              <a:avLst/>
            </a:prstGeom>
            <a:grpFill/>
            <a:ln w="19050">
              <a:solidFill>
                <a:schemeClr val="accent3">
                  <a:lumMod val="40000"/>
                  <a:lumOff val="60000"/>
                </a:schemeClr>
              </a:solidFill>
              <a:tailEnd type="oval" w="lg" len="lg"/>
            </a:ln>
          </p:spPr>
          <p:style>
            <a:lnRef idx="1">
              <a:schemeClr val="accent1"/>
            </a:lnRef>
            <a:fillRef idx="0">
              <a:schemeClr val="accent1"/>
            </a:fillRef>
            <a:effectRef idx="0">
              <a:schemeClr val="accent1"/>
            </a:effectRef>
            <a:fontRef idx="minor">
              <a:schemeClr val="tx1"/>
            </a:fontRef>
          </p:style>
        </p:cxnSp>
      </p:grpSp>
      <p:sp>
        <p:nvSpPr>
          <p:cNvPr id="31" name="文本框 8"/>
          <p:cNvSpPr txBox="1"/>
          <p:nvPr/>
        </p:nvSpPr>
        <p:spPr>
          <a:xfrm>
            <a:off x="6052185" y="4415790"/>
            <a:ext cx="4730115" cy="1922145"/>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跨多芯片的非局部交互缺乏协同，导致冗余通信代价。</a:t>
            </a:r>
            <a:r>
              <a:rPr lang="zh-CN" altLang="en-US" sz="1200" dirty="0">
                <a:sym typeface="+mn-ea"/>
              </a:rPr>
              <a:t>将跨越多个节点且相互连通的量子门集合作为一个整体来协同执行。</a:t>
            </a:r>
            <a:endParaRPr lang="zh-CN" altLang="en-US" sz="1200" dirty="0">
              <a:sym typeface="+mn-ea"/>
            </a:endParaRPr>
          </a:p>
          <a:p>
            <a:pPr marL="0" lvl="1">
              <a:lnSpc>
                <a:spcPct val="130000"/>
              </a:lnSpc>
            </a:pPr>
            <a:r>
              <a:rPr lang="zh-CN" altLang="en-US" sz="1200" b="1" dirty="0">
                <a:sym typeface="+mn-ea"/>
              </a:rPr>
              <a:t>核心准则：</a:t>
            </a:r>
            <a:r>
              <a:rPr lang="zh-CN" altLang="en-US" sz="1200" dirty="0">
                <a:sym typeface="+mn-ea"/>
              </a:rPr>
              <a:t>如果将多个非局部门合并为一个集体通信块进行执行所消耗的节点间通信量，小于单独执行这些门的通信量，就会融合。</a:t>
            </a:r>
            <a:endParaRPr lang="zh-CN" altLang="en-US" sz="1200" dirty="0">
              <a:sym typeface="+mn-ea"/>
            </a:endParaRPr>
          </a:p>
          <a:p>
            <a:pPr marL="0" lvl="1">
              <a:lnSpc>
                <a:spcPct val="13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通信路由：</a:t>
            </a:r>
            <a:r>
              <a:rPr lang="zh-CN" altLang="en-US" sz="1200" dirty="0">
                <a:sym typeface="+mn-ea"/>
              </a:rPr>
              <a:t>根据网络拓扑和节点的</a:t>
            </a:r>
            <a:r>
              <a:rPr lang="en-US" altLang="zh-CN" sz="1200" dirty="0">
                <a:sym typeface="+mn-ea"/>
              </a:rPr>
              <a:t> EPR </a:t>
            </a:r>
            <a:r>
              <a:rPr lang="zh-CN" altLang="en-US" sz="1200" dirty="0">
                <a:sym typeface="+mn-ea"/>
              </a:rPr>
              <a:t>容量，智能选择用于量子位聚合的目标节点；在传输多控制门的奇偶校验数据时，在中间节点提前合并奇偶校验数据。</a:t>
            </a:r>
            <a:endParaRPr lang="zh-CN" altLang="en-US" sz="1200" b="0" dirty="0">
              <a:solidFill>
                <a:schemeClr val="tx1"/>
              </a:solidFill>
            </a:endParaRPr>
          </a:p>
          <a:p>
            <a:pPr>
              <a:lnSpc>
                <a:spcPct val="13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8084527" y="4080380"/>
            <a:ext cx="2697480" cy="368300"/>
          </a:xfrm>
          <a:prstGeom prst="rect">
            <a:avLst/>
          </a:prstGeom>
        </p:spPr>
        <p:txBody>
          <a:bodyPr wrap="none">
            <a:spAutoFit/>
          </a:bodyPr>
          <a:lstStyle/>
          <a:p>
            <a:pPr algn="l"/>
            <a:r>
              <a:rPr lang="zh-CN" altLang="en-US" b="1" dirty="0">
                <a:solidFill>
                  <a:schemeClr val="tx1"/>
                </a:solidFill>
                <a:latin typeface="Century Gothic" panose="020B0502020202020204"/>
                <a:ea typeface="微软雅黑" panose="020B0503020204020204" pitchFamily="34" charset="-122"/>
              </a:rPr>
              <a:t>集体通信优化、网内归约</a:t>
            </a:r>
            <a:endParaRPr lang="zh-CN" altLang="en-US" b="1" dirty="0">
              <a:solidFill>
                <a:schemeClr val="tx1"/>
              </a:solidFill>
              <a:latin typeface="Century Gothic" panose="020B0502020202020204"/>
              <a:ea typeface="微软雅黑" panose="020B0503020204020204" pitchFamily="34" charset="-122"/>
            </a:endParaRPr>
          </a:p>
        </p:txBody>
      </p:sp>
      <p:sp>
        <p:nvSpPr>
          <p:cNvPr id="50" name="矩形 49"/>
          <p:cNvSpPr/>
          <p:nvPr/>
        </p:nvSpPr>
        <p:spPr>
          <a:xfrm>
            <a:off x="7729560" y="3637655"/>
            <a:ext cx="3149600" cy="398780"/>
          </a:xfrm>
          <a:prstGeom prst="rect">
            <a:avLst/>
          </a:prstGeom>
        </p:spPr>
        <p:txBody>
          <a:bodyPr wrap="none">
            <a:spAutoFit/>
          </a:bodyPr>
          <a:lstStyle/>
          <a:p>
            <a:pPr algn="l"/>
            <a:r>
              <a:rPr lang="en-US" altLang="zh-CN" sz="2000" b="1" dirty="0">
                <a:solidFill>
                  <a:schemeClr val="accent3">
                    <a:lumMod val="40000"/>
                    <a:lumOff val="60000"/>
                  </a:schemeClr>
                </a:solidFill>
                <a:latin typeface="Century Gothic" panose="020B0502020202020204"/>
                <a:ea typeface="微软雅黑" panose="020B0503020204020204" pitchFamily="34" charset="-122"/>
                <a:hlinkClick r:id="rId2" action="ppaction://hlinkfile"/>
              </a:rPr>
              <a:t>QuComm (MICRO 2023)</a:t>
            </a:r>
            <a:endParaRPr lang="en-US" altLang="zh-CN" sz="2000" b="1" dirty="0">
              <a:solidFill>
                <a:schemeClr val="accent3">
                  <a:lumMod val="40000"/>
                  <a:lumOff val="60000"/>
                </a:schemeClr>
              </a:solidFill>
              <a:latin typeface="Century Gothic" panose="020B0502020202020204"/>
              <a:ea typeface="微软雅黑" panose="020B0503020204020204" pitchFamily="34" charset="-122"/>
            </a:endParaRPr>
          </a:p>
        </p:txBody>
      </p:sp>
      <p:pic>
        <p:nvPicPr>
          <p:cNvPr id="3" name="图片 2"/>
          <p:cNvPicPr>
            <a:picLocks noChangeAspect="1"/>
          </p:cNvPicPr>
          <p:nvPr/>
        </p:nvPicPr>
        <p:blipFill>
          <a:blip r:embed="rId3"/>
          <a:stretch>
            <a:fillRect/>
          </a:stretch>
        </p:blipFill>
        <p:spPr>
          <a:xfrm>
            <a:off x="5593715" y="2321560"/>
            <a:ext cx="2365375" cy="937260"/>
          </a:xfrm>
          <a:prstGeom prst="rect">
            <a:avLst/>
          </a:prstGeom>
        </p:spPr>
      </p:pic>
      <p:pic>
        <p:nvPicPr>
          <p:cNvPr id="13" name="图片 12"/>
          <p:cNvPicPr>
            <a:picLocks noChangeAspect="1"/>
          </p:cNvPicPr>
          <p:nvPr/>
        </p:nvPicPr>
        <p:blipFill>
          <a:blip r:embed="rId4"/>
          <a:stretch>
            <a:fillRect/>
          </a:stretch>
        </p:blipFill>
        <p:spPr>
          <a:xfrm>
            <a:off x="7729855" y="762635"/>
            <a:ext cx="3411220" cy="1600835"/>
          </a:xfrm>
          <a:prstGeom prst="rect">
            <a:avLst/>
          </a:prstGeom>
        </p:spPr>
      </p:pic>
      <p:pic>
        <p:nvPicPr>
          <p:cNvPr id="15" name="图片 14"/>
          <p:cNvPicPr>
            <a:picLocks noChangeAspect="1"/>
          </p:cNvPicPr>
          <p:nvPr/>
        </p:nvPicPr>
        <p:blipFill>
          <a:blip r:embed="rId5"/>
          <a:stretch>
            <a:fillRect/>
          </a:stretch>
        </p:blipFill>
        <p:spPr>
          <a:xfrm>
            <a:off x="128905" y="3886200"/>
            <a:ext cx="2824480" cy="2152650"/>
          </a:xfrm>
          <a:prstGeom prst="rect">
            <a:avLst/>
          </a:prstGeom>
        </p:spPr>
      </p:pic>
      <p:pic>
        <p:nvPicPr>
          <p:cNvPr id="18" name="图片 17"/>
          <p:cNvPicPr>
            <a:picLocks noChangeAspect="1"/>
          </p:cNvPicPr>
          <p:nvPr/>
        </p:nvPicPr>
        <p:blipFill>
          <a:blip r:embed="rId6"/>
          <a:stretch>
            <a:fillRect/>
          </a:stretch>
        </p:blipFill>
        <p:spPr>
          <a:xfrm>
            <a:off x="3148330" y="3639185"/>
            <a:ext cx="2682875" cy="264668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类别二：纠缠复用</a:t>
            </a:r>
            <a:endParaRPr lang="en-US" altLang="zh-CN" dirty="0"/>
          </a:p>
        </p:txBody>
      </p:sp>
      <p:sp>
        <p:nvSpPr>
          <p:cNvPr id="5" name="灯片编号占位符 4"/>
          <p:cNvSpPr>
            <a:spLocks noGrp="1"/>
          </p:cNvSpPr>
          <p:nvPr>
            <p:ph type="sldNum" sz="quarter" idx="13"/>
          </p:nvPr>
        </p:nvSpPr>
        <p:spPr>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C52A2C0-4A2C-6E4A-BE17-4F11EA265707}" type="slidenum">
              <a:rPr kumimoji="1" lang="zh-CN" altLang="en-US" smtClean="0"/>
            </a:fld>
            <a:endParaRPr kumimoji="1" lang="zh-CN" altLang="en-US" dirty="0"/>
          </a:p>
        </p:txBody>
      </p:sp>
      <p:sp>
        <p:nvSpPr>
          <p:cNvPr id="4" name="页脚占位符 3"/>
          <p:cNvSpPr>
            <a:spLocks noGrp="1"/>
          </p:cNvSpPr>
          <p:nvPr>
            <p:ph type="ftr" sz="quarter" idx="3"/>
          </p:nvPr>
        </p:nvSpPr>
        <p:spPr/>
        <p:txBody>
          <a:bodyPr/>
          <a:lstStyle/>
          <a:p>
            <a:endParaRPr kumimoji="1" lang="zh-CN" altLang="en-US"/>
          </a:p>
        </p:txBody>
      </p:sp>
      <p:sp>
        <p:nvSpPr>
          <p:cNvPr id="16" name="内容占位符 10"/>
          <p:cNvSpPr/>
          <p:nvPr/>
        </p:nvSpPr>
        <p:spPr>
          <a:xfrm>
            <a:off x="575945" y="812800"/>
            <a:ext cx="5520690" cy="544195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marL="971550" indent="-514350" algn="l" defTabSz="914400" rtl="0" eaLnBrk="1" latinLnBrk="0" hangingPunct="1">
              <a:lnSpc>
                <a:spcPct val="120000"/>
              </a:lnSpc>
              <a:spcBef>
                <a:spcPts val="500"/>
              </a:spcBef>
              <a:buClr>
                <a:schemeClr val="accent1">
                  <a:lumMod val="60000"/>
                  <a:lumOff val="40000"/>
                </a:schemeClr>
              </a:buClr>
              <a:buFont typeface="Wingdings" panose="05000000000000000000" pitchFamily="2" charset="2"/>
              <a:buChar char="n"/>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2">
                  <a:lumMod val="60000"/>
                  <a:lumOff val="40000"/>
                </a:schemeClr>
              </a:buClr>
              <a:buFont typeface="Arial" panose="020B0604020202020204" pitchFamily="34" charset="0"/>
              <a:buChar char="•"/>
              <a:defRPr lang="zh-CN" altLang="en-US" sz="20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b="1">
                <a:hlinkClick r:id="rId1" action="ppaction://hlinkfile"/>
              </a:rPr>
              <a:t>EJPP(QST 2024)</a:t>
            </a:r>
            <a:endParaRPr lang="en-US" altLang="zh-CN" sz="2400" b="1"/>
          </a:p>
          <a:p>
            <a:pPr marL="971550" lvl="1" indent="-514350">
              <a:buFont typeface="Wingdings" panose="05000000000000000000" charset="0"/>
              <a:buChar char="n"/>
            </a:pPr>
            <a:r>
              <a:rPr lang="en-US" altLang="zh-CN" sz="2000" b="1">
                <a:solidFill>
                  <a:schemeClr val="tx1"/>
                </a:solidFill>
              </a:rPr>
              <a:t>Cat-Comm</a:t>
            </a:r>
            <a:r>
              <a:rPr sz="2000" b="1">
                <a:solidFill>
                  <a:schemeClr val="tx1"/>
                </a:solidFill>
              </a:rPr>
              <a:t>：</a:t>
            </a:r>
            <a:endParaRPr sz="2000" b="1">
              <a:solidFill>
                <a:schemeClr val="tx1"/>
              </a:solidFill>
            </a:endParaRPr>
          </a:p>
          <a:p>
            <a:pPr lvl="2">
              <a:buFont typeface="Wingdings" panose="05000000000000000000" charset="0"/>
              <a:buChar char="l"/>
            </a:pP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Cat </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协议依赖控制态在计算基底下的相干投影</a:t>
            </a:r>
            <a:endPar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lvl="2">
              <a:buFont typeface="Wingdings" panose="05000000000000000000" charset="0"/>
              <a:buChar char="l"/>
            </a:pP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一旦控制线上插入非对易单比特门（如 </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H、T</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门），纠缠态投影立即坍缩破坏，必须强制解纠缠，导致单 </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EPR </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无法跨门复用</a:t>
            </a:r>
            <a:endPar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971550" lvl="1" indent="-514350">
              <a:buFont typeface="Wingdings" panose="05000000000000000000" charset="0"/>
              <a:buChar char="n"/>
            </a:pPr>
            <a:r>
              <a:rPr lang="zh-CN" altLang="en-US" sz="2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嵌入技术：</a:t>
            </a:r>
            <a:endParaRPr lang="zh-CN" altLang="en-US" sz="2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1371600" lvl="2" indent="-457200">
              <a:buFont typeface="Wingdings" panose="05000000000000000000" charset="0"/>
              <a:buChar char="l"/>
            </a:pP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当多个非局域门之间夹着非对易门时，在目标模块动态插入一些局部修正门，在数学和物理上抵消不对易操作带来的相位错误。</a:t>
            </a:r>
            <a:endPar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1371600" lvl="2" indent="-457200">
              <a:buFont typeface="Wingdings" panose="05000000000000000000" charset="0"/>
              <a:buChar char="l"/>
            </a:pPr>
            <a:r>
              <a:rPr lang="zh-CN" altLang="en-US" sz="1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规则：</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对于被嵌入的 </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H</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门或 </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Z</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门，需要在代理的链路比特上追加对应的本地 </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H</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门或 </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Z</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门 ；对于 </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CZ </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门，则在链路比特与目标比特之间追加一个本地的 </a:t>
            </a:r>
            <a:r>
              <a:rPr lang="en-US" altLang="zh-CN"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CZ </a:t>
            </a: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门 。</a:t>
            </a:r>
            <a:endPar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1371600" lvl="2" indent="-457200">
              <a:buFont typeface="Arial" panose="020B0604020202020204" pitchFamily="34" charset="0"/>
              <a:buChar char="•"/>
            </a:pPr>
            <a:endParaRPr b="1">
              <a:solidFill>
                <a:schemeClr val="tx1"/>
              </a:solidFill>
            </a:endParaRPr>
          </a:p>
          <a:p>
            <a:pPr lvl="2">
              <a:buFont typeface="Arial" panose="020B0604020202020204" pitchFamily="34" charset="0"/>
              <a:buChar char="•"/>
            </a:pPr>
            <a:endParaRPr lang="zh-CN" altLang="en-US" b="1">
              <a:solidFill>
                <a:schemeClr val="tx1"/>
              </a:solidFill>
            </a:endParaRPr>
          </a:p>
          <a:p>
            <a:pPr lvl="1">
              <a:buFont typeface="Wingdings" panose="05000000000000000000" charset="0"/>
              <a:buChar char="n"/>
            </a:pPr>
            <a:endParaRPr lang="zh-CN" altLang="en-US" b="1">
              <a:solidFill>
                <a:schemeClr val="tx1"/>
              </a:solidFill>
            </a:endParaRPr>
          </a:p>
        </p:txBody>
      </p:sp>
      <p:pic>
        <p:nvPicPr>
          <p:cNvPr id="17" name="图片 16"/>
          <p:cNvPicPr>
            <a:picLocks noChangeAspect="1"/>
          </p:cNvPicPr>
          <p:nvPr/>
        </p:nvPicPr>
        <p:blipFill>
          <a:blip r:embed="rId2"/>
          <a:stretch>
            <a:fillRect/>
          </a:stretch>
        </p:blipFill>
        <p:spPr>
          <a:xfrm>
            <a:off x="7360285" y="779145"/>
            <a:ext cx="3097530" cy="1658620"/>
          </a:xfrm>
          <a:prstGeom prst="rect">
            <a:avLst/>
          </a:prstGeom>
        </p:spPr>
      </p:pic>
      <p:pic>
        <p:nvPicPr>
          <p:cNvPr id="19" name="图片 18"/>
          <p:cNvPicPr>
            <a:picLocks noChangeAspect="1"/>
          </p:cNvPicPr>
          <p:nvPr/>
        </p:nvPicPr>
        <p:blipFill>
          <a:blip r:embed="rId3"/>
          <a:stretch>
            <a:fillRect/>
          </a:stretch>
        </p:blipFill>
        <p:spPr>
          <a:xfrm>
            <a:off x="6602095" y="2586990"/>
            <a:ext cx="4514850" cy="3429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575945" y="189865"/>
            <a:ext cx="11317605" cy="440690"/>
          </a:xfrm>
        </p:spPr>
        <p:txBody>
          <a:bodyPr/>
          <a:lstStyle/>
          <a:p>
            <a:r>
              <a:rPr dirty="0"/>
              <a:t>类别三：</a:t>
            </a:r>
            <a:r>
              <a:rPr lang="zh-CN" altLang="en-US" dirty="0"/>
              <a:t>可重构光交换机网络</a:t>
            </a:r>
            <a:endParaRPr lang="zh-CN" altLang="en-US" dirty="0"/>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4" name="页脚占位符 3"/>
          <p:cNvSpPr>
            <a:spLocks noGrp="1"/>
          </p:cNvSpPr>
          <p:nvPr>
            <p:ph type="ftr" sz="quarter" idx="3"/>
          </p:nvPr>
        </p:nvSpPr>
        <p:spPr/>
        <p:txBody>
          <a:bodyPr/>
          <a:lstStyle/>
          <a:p>
            <a:endParaRPr lang="zh-CN" altLang="en-US" dirty="0"/>
          </a:p>
        </p:txBody>
      </p:sp>
      <p:sp>
        <p:nvSpPr>
          <p:cNvPr id="16" name="文本框 15"/>
          <p:cNvSpPr txBox="1"/>
          <p:nvPr/>
        </p:nvSpPr>
        <p:spPr>
          <a:xfrm>
            <a:off x="7256780" y="5457825"/>
            <a:ext cx="4805680" cy="1016000"/>
          </a:xfrm>
          <a:prstGeom prst="rect">
            <a:avLst/>
          </a:prstGeom>
          <a:noFill/>
        </p:spPr>
        <p:txBody>
          <a:bodyPr wrap="square" rtlCol="0">
            <a:noAutofit/>
          </a:bodyPr>
          <a:p>
            <a:r>
              <a:rPr lang="en-US" altLang="zh-CN" sz="1200" i="1"/>
              <a:t>Zhang, H., Xu, Y., Hu, H., Yin, K., Shapourian, H., Zhao, J., Kompella, R. R., Nejabati, R., &amp; Ding, Y. (2025). </a:t>
            </a:r>
            <a:r>
              <a:rPr lang="en-US" altLang="zh-CN" sz="1200" i="1">
                <a:hlinkClick r:id="rId1" action="ppaction://hlinkfile"/>
              </a:rPr>
              <a:t>SwitchQNet: Optimizing distributed quantum computing for quantum data centers with switch networks. </a:t>
            </a:r>
            <a:r>
              <a:rPr lang="en-US" altLang="zh-CN" sz="1200" i="1"/>
              <a:t>In Proceedings of the 52nd Annual International Symposium on Computer Architecture (ISCA '25).</a:t>
            </a:r>
            <a:endParaRPr lang="en-US" altLang="zh-CN" sz="1200" i="1"/>
          </a:p>
        </p:txBody>
      </p:sp>
      <p:sp>
        <p:nvSpPr>
          <p:cNvPr id="3" name="内容占位符 2"/>
          <p:cNvSpPr>
            <a:spLocks noGrp="1"/>
          </p:cNvSpPr>
          <p:nvPr/>
        </p:nvSpPr>
        <p:spPr>
          <a:xfrm>
            <a:off x="484505" y="730885"/>
            <a:ext cx="6781165" cy="160655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marL="971550" indent="-514350" algn="l" defTabSz="914400" rtl="0" eaLnBrk="1" latinLnBrk="0" hangingPunct="1">
              <a:lnSpc>
                <a:spcPct val="120000"/>
              </a:lnSpc>
              <a:spcBef>
                <a:spcPts val="500"/>
              </a:spcBef>
              <a:buClr>
                <a:schemeClr val="accent1">
                  <a:lumMod val="60000"/>
                  <a:lumOff val="40000"/>
                </a:schemeClr>
              </a:buClr>
              <a:buFont typeface="Wingdings" panose="05000000000000000000" pitchFamily="2" charset="2"/>
              <a:buChar char="n"/>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2">
                  <a:lumMod val="60000"/>
                  <a:lumOff val="40000"/>
                </a:schemeClr>
              </a:buClr>
              <a:buFont typeface="Arial" panose="020B0604020202020204" pitchFamily="34" charset="0"/>
              <a:buChar char="•"/>
              <a:defRPr lang="zh-CN" altLang="en-US" sz="20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sz="1600" b="1" dirty="0"/>
              <a:t>论文</a:t>
            </a:r>
            <a:r>
              <a:rPr sz="1600" b="1" dirty="0"/>
              <a:t>背景：</a:t>
            </a:r>
            <a:endParaRPr sz="1600" b="1" dirty="0"/>
          </a:p>
          <a:p>
            <a:pPr marL="971550" lvl="1" indent="-514350">
              <a:buFont typeface="Wingdings" panose="05000000000000000000" charset="0"/>
              <a:buChar char="n"/>
            </a:pPr>
            <a:r>
              <a:rPr sz="1400" b="0" dirty="0">
                <a:solidFill>
                  <a:schemeClr val="tx1"/>
                </a:solidFill>
              </a:rPr>
              <a:t>通信延迟：</a:t>
            </a:r>
            <a:r>
              <a:rPr lang="zh-CN" altLang="en-US" sz="1400" b="0" dirty="0">
                <a:solidFill>
                  <a:schemeClr val="tx1"/>
                </a:solidFill>
              </a:rPr>
              <a:t>跨机架通信非常慢（约</a:t>
            </a:r>
            <a:r>
              <a:rPr lang="en-US" altLang="zh-CN" sz="1400" b="0" dirty="0">
                <a:solidFill>
                  <a:schemeClr val="tx1"/>
                </a:solidFill>
              </a:rPr>
              <a:t> 10ms</a:t>
            </a:r>
            <a:r>
              <a:rPr lang="zh-CN" altLang="en-US" sz="1400" b="0" dirty="0">
                <a:solidFill>
                  <a:schemeClr val="tx1"/>
                </a:solidFill>
              </a:rPr>
              <a:t>），而每一次调整光交换机的连接</a:t>
            </a:r>
            <a:r>
              <a:rPr lang="zh-CN" altLang="en-US" sz="1400" b="0" dirty="0">
                <a:solidFill>
                  <a:schemeClr val="tx1"/>
                </a:solidFill>
              </a:rPr>
              <a:t>通路也需要消耗约</a:t>
            </a:r>
            <a:r>
              <a:rPr lang="en-US" altLang="zh-CN" sz="1400" b="0" dirty="0">
                <a:solidFill>
                  <a:schemeClr val="tx1"/>
                </a:solidFill>
              </a:rPr>
              <a:t> 1ms</a:t>
            </a:r>
            <a:r>
              <a:rPr lang="zh-CN" altLang="en-US" sz="1400" b="0" dirty="0">
                <a:solidFill>
                  <a:schemeClr val="tx1"/>
                </a:solidFill>
              </a:rPr>
              <a:t>。</a:t>
            </a:r>
            <a:endParaRPr lang="zh-CN" altLang="en-US" sz="1400" b="0" dirty="0">
              <a:solidFill>
                <a:schemeClr val="tx1"/>
              </a:solidFill>
            </a:endParaRPr>
          </a:p>
          <a:p>
            <a:pPr marL="971550" lvl="1" indent="-514350">
              <a:buFont typeface="Wingdings" panose="05000000000000000000" charset="0"/>
              <a:buChar char="n"/>
            </a:pPr>
            <a:r>
              <a:rPr lang="zh-CN" altLang="en-US" sz="1400" b="0" dirty="0">
                <a:solidFill>
                  <a:schemeClr val="tx1"/>
                </a:solidFill>
              </a:rPr>
              <a:t>跨</a:t>
            </a:r>
            <a:r>
              <a:rPr lang="zh-CN" altLang="en-US" sz="1400" b="0" dirty="0">
                <a:solidFill>
                  <a:schemeClr val="tx1"/>
                </a:solidFill>
              </a:rPr>
              <a:t>机架纠缠对（</a:t>
            </a:r>
            <a:r>
              <a:rPr lang="en-US" altLang="zh-CN" sz="1400" b="0" dirty="0">
                <a:solidFill>
                  <a:schemeClr val="tx1"/>
                </a:solidFill>
              </a:rPr>
              <a:t>EPR pairs</a:t>
            </a:r>
            <a:r>
              <a:rPr lang="zh-CN" altLang="en-US" sz="1400" b="0" dirty="0">
                <a:solidFill>
                  <a:schemeClr val="tx1"/>
                </a:solidFill>
              </a:rPr>
              <a:t>）只占总需求的</a:t>
            </a:r>
            <a:r>
              <a:rPr lang="en-US" altLang="zh-CN" sz="1400" b="0" dirty="0">
                <a:solidFill>
                  <a:schemeClr val="tx1"/>
                </a:solidFill>
              </a:rPr>
              <a:t> 18.2%</a:t>
            </a:r>
            <a:r>
              <a:rPr lang="zh-CN" altLang="en-US" sz="1400" b="0" dirty="0">
                <a:solidFill>
                  <a:schemeClr val="tx1"/>
                </a:solidFill>
              </a:rPr>
              <a:t>，但却贡献了总延迟的</a:t>
            </a:r>
            <a:r>
              <a:rPr lang="en-US" altLang="zh-CN" sz="1400" b="0" dirty="0">
                <a:solidFill>
                  <a:schemeClr val="tx1"/>
                </a:solidFill>
              </a:rPr>
              <a:t> 62.7%</a:t>
            </a:r>
            <a:r>
              <a:rPr lang="zh-CN" altLang="en-US" sz="1400" b="0" dirty="0">
                <a:solidFill>
                  <a:schemeClr val="tx1"/>
                </a:solidFill>
              </a:rPr>
              <a:t>；此外，交换机重构也占据了</a:t>
            </a:r>
            <a:r>
              <a:rPr lang="en-US" altLang="zh-CN" sz="1400" b="0" dirty="0">
                <a:solidFill>
                  <a:schemeClr val="tx1"/>
                </a:solidFill>
              </a:rPr>
              <a:t> 32.7% </a:t>
            </a:r>
            <a:r>
              <a:rPr lang="zh-CN" altLang="en-US" sz="1400" b="0" dirty="0">
                <a:solidFill>
                  <a:schemeClr val="tx1"/>
                </a:solidFill>
              </a:rPr>
              <a:t>的延迟。</a:t>
            </a:r>
            <a:endParaRPr lang="zh-CN" altLang="en-US" sz="1400" b="0" dirty="0">
              <a:solidFill>
                <a:schemeClr val="tx1"/>
              </a:solidFill>
            </a:endParaRPr>
          </a:p>
          <a:p>
            <a:pPr marL="971550" lvl="1" indent="-514350">
              <a:buFont typeface="Wingdings" panose="05000000000000000000" charset="0"/>
              <a:buChar char="n"/>
            </a:pPr>
            <a:endParaRPr sz="1400" b="0" dirty="0">
              <a:solidFill>
                <a:schemeClr val="tx1"/>
              </a:solidFill>
            </a:endParaRPr>
          </a:p>
        </p:txBody>
      </p:sp>
      <p:sp>
        <p:nvSpPr>
          <p:cNvPr id="10" name="内容占位符 2"/>
          <p:cNvSpPr>
            <a:spLocks noGrp="1"/>
          </p:cNvSpPr>
          <p:nvPr/>
        </p:nvSpPr>
        <p:spPr>
          <a:xfrm>
            <a:off x="484505" y="2365375"/>
            <a:ext cx="6781165" cy="3949065"/>
          </a:xfrm>
          <a:prstGeom prst="rect">
            <a:avLst/>
          </a:prstGeom>
        </p:spPr>
        <p:txBody>
          <a:bodyPr vert="horz" lIns="91440" tIns="45720" rIns="91440" bIns="45720" rtlCol="0">
            <a:normAutofit lnSpcReduction="20000"/>
          </a:bodyPr>
          <a:lstStyle>
            <a:lvl1pPr marL="228600" indent="-228600" algn="l" defTabSz="914400" rtl="0" eaLnBrk="1" latinLnBrk="0" hangingPunct="1">
              <a:lnSpc>
                <a:spcPct val="120000"/>
              </a:lnSpc>
              <a:spcBef>
                <a:spcPts val="1000"/>
              </a:spcBef>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marL="971550" indent="-514350" algn="l" defTabSz="914400" rtl="0" eaLnBrk="1" latinLnBrk="0" hangingPunct="1">
              <a:lnSpc>
                <a:spcPct val="120000"/>
              </a:lnSpc>
              <a:spcBef>
                <a:spcPts val="500"/>
              </a:spcBef>
              <a:buClr>
                <a:schemeClr val="accent1">
                  <a:lumMod val="60000"/>
                  <a:lumOff val="40000"/>
                </a:schemeClr>
              </a:buClr>
              <a:buFont typeface="Wingdings" panose="05000000000000000000" pitchFamily="2" charset="2"/>
              <a:buChar char="n"/>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2">
                  <a:lumMod val="60000"/>
                  <a:lumOff val="40000"/>
                </a:schemeClr>
              </a:buClr>
              <a:buFont typeface="Arial" panose="020B0604020202020204" pitchFamily="34" charset="0"/>
              <a:buChar char="•"/>
              <a:defRPr lang="zh-CN" altLang="en-US" sz="20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sz="1600" b="1" dirty="0"/>
              <a:t>论文</a:t>
            </a:r>
            <a:r>
              <a:rPr sz="1600" b="1" dirty="0"/>
              <a:t>方法：</a:t>
            </a:r>
            <a:endParaRPr sz="1600" b="1" dirty="0"/>
          </a:p>
          <a:p>
            <a:pPr marL="971550" lvl="1" indent="-514350">
              <a:buFont typeface="Wingdings" panose="05000000000000000000" charset="0"/>
              <a:buChar char="n"/>
            </a:pPr>
            <a:r>
              <a:rPr lang="zh-CN" altLang="en-US" sz="1400" b="1" dirty="0">
                <a:solidFill>
                  <a:schemeClr val="tx1"/>
                </a:solidFill>
              </a:rPr>
              <a:t>机架内</a:t>
            </a:r>
            <a:r>
              <a:rPr lang="zh-CN" altLang="en-US" sz="1400" b="1" dirty="0">
                <a:solidFill>
                  <a:schemeClr val="tx1"/>
                </a:solidFill>
              </a:rPr>
              <a:t>通信：</a:t>
            </a:r>
            <a:endParaRPr lang="zh-CN" altLang="en-US" sz="1400" b="1" dirty="0">
              <a:solidFill>
                <a:schemeClr val="tx1"/>
              </a:solidFill>
            </a:endParaRPr>
          </a:p>
          <a:p>
            <a:pPr lvl="2">
              <a:buFont typeface="Wingdings" panose="05000000000000000000" charset="0"/>
              <a:buChar char="u"/>
            </a:pPr>
            <a:r>
              <a:rPr lang="zh-CN" altLang="en-US" sz="1400" b="0" dirty="0">
                <a:solidFill>
                  <a:schemeClr val="tx1"/>
                </a:solidFill>
              </a:rPr>
              <a:t>当预测到近期在</a:t>
            </a:r>
            <a:r>
              <a:rPr sz="1400" b="0" dirty="0">
                <a:solidFill>
                  <a:schemeClr val="tx1"/>
                </a:solidFill>
              </a:rPr>
              <a:t>不同</a:t>
            </a:r>
            <a:r>
              <a:rPr lang="en-US" altLang="zh-CN" sz="1400" b="0" dirty="0">
                <a:solidFill>
                  <a:schemeClr val="tx1"/>
                </a:solidFill>
              </a:rPr>
              <a:t>QPU</a:t>
            </a:r>
            <a:r>
              <a:rPr lang="zh-CN" altLang="en-US" sz="1400" b="0" dirty="0">
                <a:solidFill>
                  <a:schemeClr val="tx1"/>
                </a:solidFill>
              </a:rPr>
              <a:t>之间需要进行多次机架内通信，会在通道接通时，一次性集体生成所有的纠缠对，并暂时存放在量子缓</a:t>
            </a:r>
            <a:r>
              <a:rPr lang="zh-CN" altLang="en-US" sz="1400" b="0" dirty="0">
                <a:solidFill>
                  <a:schemeClr val="tx1"/>
                </a:solidFill>
              </a:rPr>
              <a:t>存里。</a:t>
            </a:r>
            <a:endParaRPr lang="zh-CN" altLang="en-US" sz="1400" b="0" dirty="0">
              <a:solidFill>
                <a:schemeClr val="tx1"/>
              </a:solidFill>
            </a:endParaRPr>
          </a:p>
          <a:p>
            <a:pPr marL="971550" lvl="1" indent="-514350">
              <a:buFont typeface="Wingdings" panose="05000000000000000000" charset="0"/>
              <a:buChar char="n"/>
            </a:pPr>
            <a:r>
              <a:rPr lang="zh-CN" altLang="en-US" sz="1400" b="1" dirty="0">
                <a:solidFill>
                  <a:schemeClr val="tx1"/>
                </a:solidFill>
              </a:rPr>
              <a:t>跨机架通信：</a:t>
            </a:r>
            <a:endParaRPr lang="zh-CN" altLang="en-US" sz="1400" b="1" dirty="0">
              <a:solidFill>
                <a:schemeClr val="tx1"/>
              </a:solidFill>
            </a:endParaRPr>
          </a:p>
          <a:p>
            <a:pPr marL="1371600" lvl="2" indent="-457200">
              <a:buFont typeface="Wingdings" panose="05000000000000000000" charset="0"/>
              <a:buChar char="u"/>
            </a:pPr>
            <a:r>
              <a:rPr lang="zh-CN" altLang="en-US" sz="1400" b="0" dirty="0">
                <a:solidFill>
                  <a:schemeClr val="tx1"/>
                </a:solidFill>
              </a:rPr>
              <a:t>当网络拥堵</a:t>
            </a:r>
            <a:r>
              <a:rPr lang="zh-CN" altLang="en-US" sz="1400" b="0" dirty="0">
                <a:solidFill>
                  <a:schemeClr val="tx1"/>
                </a:solidFill>
              </a:rPr>
              <a:t>时，借用目标机架内另一个闲置的</a:t>
            </a:r>
            <a:r>
              <a:rPr lang="en-US" altLang="zh-CN" sz="1400" b="0" dirty="0">
                <a:solidFill>
                  <a:schemeClr val="tx1"/>
                </a:solidFill>
              </a:rPr>
              <a:t> QPU</a:t>
            </a:r>
            <a:r>
              <a:rPr lang="zh-CN" altLang="en-US" sz="1400" b="0" dirty="0">
                <a:solidFill>
                  <a:schemeClr val="tx1"/>
                </a:solidFill>
              </a:rPr>
              <a:t>，先建立一条新的跨机架纠缠对，外加一条机架内纠缠对。等目标</a:t>
            </a:r>
            <a:r>
              <a:rPr lang="en-US" altLang="zh-CN" sz="1400" b="0" dirty="0">
                <a:solidFill>
                  <a:schemeClr val="tx1"/>
                </a:solidFill>
              </a:rPr>
              <a:t> QPU </a:t>
            </a:r>
            <a:r>
              <a:rPr lang="zh-CN" altLang="en-US" sz="1400" b="0" dirty="0">
                <a:solidFill>
                  <a:schemeClr val="tx1"/>
                </a:solidFill>
              </a:rPr>
              <a:t>忙完，再通过纠缠交换将这两段连起来。</a:t>
            </a:r>
            <a:endParaRPr lang="zh-CN" altLang="en-US" sz="1400" b="0" dirty="0">
              <a:solidFill>
                <a:schemeClr val="tx1"/>
              </a:solidFill>
            </a:endParaRPr>
          </a:p>
          <a:p>
            <a:pPr marL="971550" lvl="1" indent="-514350">
              <a:buFont typeface="Wingdings" panose="05000000000000000000" charset="0"/>
              <a:buChar char="n"/>
            </a:pPr>
            <a:r>
              <a:rPr lang="zh-CN" altLang="en-US" sz="1400" b="1" dirty="0">
                <a:solidFill>
                  <a:schemeClr val="tx1"/>
                </a:solidFill>
              </a:rPr>
              <a:t>避免死锁和拥堵：</a:t>
            </a:r>
            <a:endParaRPr lang="zh-CN" altLang="en-US" sz="1400" b="1" dirty="0">
              <a:solidFill>
                <a:schemeClr val="tx1"/>
              </a:solidFill>
            </a:endParaRPr>
          </a:p>
          <a:p>
            <a:pPr marL="1371600" lvl="2" indent="-457200">
              <a:buFont typeface="Wingdings" panose="05000000000000000000" charset="0"/>
              <a:buChar char="u"/>
            </a:pPr>
            <a:r>
              <a:rPr lang="zh-CN" altLang="en-US" sz="1400" b="0" dirty="0">
                <a:solidFill>
                  <a:schemeClr val="tx1"/>
                </a:solidFill>
              </a:rPr>
              <a:t>动态预留：在执行纠缠对拆分时，系统会提前计算并在涉及的</a:t>
            </a:r>
            <a:r>
              <a:rPr lang="en-US" altLang="zh-CN" sz="1400" b="0" dirty="0">
                <a:solidFill>
                  <a:schemeClr val="tx1"/>
                </a:solidFill>
              </a:rPr>
              <a:t> QPU </a:t>
            </a:r>
            <a:r>
              <a:rPr lang="zh-CN" altLang="en-US" sz="1400" b="0" dirty="0">
                <a:solidFill>
                  <a:schemeClr val="tx1"/>
                </a:solidFill>
              </a:rPr>
              <a:t>上预留好对应的量子缓存。</a:t>
            </a:r>
            <a:endParaRPr lang="zh-CN" altLang="en-US" sz="1400" b="0" dirty="0">
              <a:solidFill>
                <a:schemeClr val="tx1"/>
              </a:solidFill>
            </a:endParaRPr>
          </a:p>
          <a:p>
            <a:pPr marL="1371600" lvl="2" indent="-457200">
              <a:buFont typeface="Wingdings" panose="05000000000000000000" charset="0"/>
              <a:buChar char="u"/>
            </a:pPr>
            <a:r>
              <a:rPr lang="zh-CN" altLang="en-US" sz="1400" b="0" dirty="0">
                <a:solidFill>
                  <a:schemeClr val="tx1"/>
                </a:solidFill>
              </a:rPr>
              <a:t>如果发生了极小概率的死锁，回退状态，并降级采用最保守的</a:t>
            </a:r>
            <a:r>
              <a:rPr lang="en-US" altLang="zh-CN" sz="1400" b="0" dirty="0">
                <a:solidFill>
                  <a:schemeClr val="tx1"/>
                </a:solidFill>
              </a:rPr>
              <a:t>“</a:t>
            </a:r>
            <a:r>
              <a:rPr lang="zh-CN" altLang="en-US" sz="1400" b="0" dirty="0">
                <a:solidFill>
                  <a:schemeClr val="tx1"/>
                </a:solidFill>
              </a:rPr>
              <a:t>严格按需生成</a:t>
            </a:r>
            <a:r>
              <a:rPr lang="en-US" altLang="zh-CN" sz="1400" b="0" dirty="0">
                <a:solidFill>
                  <a:schemeClr val="tx1"/>
                </a:solidFill>
              </a:rPr>
              <a:t>”</a:t>
            </a:r>
            <a:r>
              <a:rPr lang="zh-CN" altLang="en-US" sz="1400" b="0" dirty="0">
                <a:solidFill>
                  <a:schemeClr val="tx1"/>
                </a:solidFill>
              </a:rPr>
              <a:t>策略。</a:t>
            </a:r>
            <a:endParaRPr lang="zh-CN" altLang="en-US" sz="1400" b="0" dirty="0">
              <a:solidFill>
                <a:schemeClr val="tx1"/>
              </a:solidFill>
            </a:endParaRPr>
          </a:p>
        </p:txBody>
      </p:sp>
      <p:pic>
        <p:nvPicPr>
          <p:cNvPr id="6" name="图片 5"/>
          <p:cNvPicPr>
            <a:picLocks noChangeAspect="1"/>
          </p:cNvPicPr>
          <p:nvPr/>
        </p:nvPicPr>
        <p:blipFill>
          <a:blip r:embed="rId2"/>
          <a:stretch>
            <a:fillRect/>
          </a:stretch>
        </p:blipFill>
        <p:spPr>
          <a:xfrm>
            <a:off x="8006080" y="829310"/>
            <a:ext cx="3010535" cy="1934845"/>
          </a:xfrm>
          <a:prstGeom prst="rect">
            <a:avLst/>
          </a:prstGeom>
        </p:spPr>
      </p:pic>
      <p:pic>
        <p:nvPicPr>
          <p:cNvPr id="8" name="图片 7" descr="屏幕截图 2026-09-22 154548"/>
          <p:cNvPicPr>
            <a:picLocks noChangeAspect="1"/>
          </p:cNvPicPr>
          <p:nvPr/>
        </p:nvPicPr>
        <p:blipFill>
          <a:blip r:embed="rId3"/>
          <a:stretch>
            <a:fillRect/>
          </a:stretch>
        </p:blipFill>
        <p:spPr>
          <a:xfrm>
            <a:off x="7186930" y="3011805"/>
            <a:ext cx="4540885" cy="219773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575945" y="189865"/>
            <a:ext cx="11317605" cy="440690"/>
          </a:xfrm>
        </p:spPr>
        <p:txBody>
          <a:bodyPr/>
          <a:lstStyle/>
          <a:p>
            <a:r>
              <a:rPr lang="zh-CN" altLang="en-US" dirty="0"/>
              <a:t>总结</a:t>
            </a:r>
            <a:endParaRPr lang="zh-CN" altLang="en-US" dirty="0"/>
          </a:p>
        </p:txBody>
      </p:sp>
      <p:sp>
        <p:nvSpPr>
          <p:cNvPr id="5" name="灯片编号占位符 4"/>
          <p:cNvSpPr>
            <a:spLocks noGrp="1"/>
          </p:cNvSpPr>
          <p:nvPr>
            <p:ph type="sldNum" sz="quarter" idx="13"/>
          </p:nvPr>
        </p:nvSpPr>
        <p:spPr/>
        <p:txBody>
          <a:bodyPr/>
          <a:lstStyle/>
          <a:p>
            <a:pPr marL="342900" indent="-342900">
              <a:lnSpc>
                <a:spcPct val="110000"/>
              </a:lnSpc>
              <a:spcBef>
                <a:spcPct val="20000"/>
              </a:spcBef>
              <a:buClr>
                <a:schemeClr val="hlink"/>
              </a:buClr>
              <a:buSzPct val="50000"/>
            </a:pPr>
            <a:fld id="{3700298D-0D92-4BAD-A09B-BDA52E8803DB}" type="slidenum">
              <a:rPr lang="en-US" smtClean="0"/>
            </a:fld>
            <a:endParaRPr lang="en-US" dirty="0"/>
          </a:p>
        </p:txBody>
      </p:sp>
      <p:sp>
        <p:nvSpPr>
          <p:cNvPr id="4" name="页脚占位符 3"/>
          <p:cNvSpPr>
            <a:spLocks noGrp="1"/>
          </p:cNvSpPr>
          <p:nvPr>
            <p:ph type="ftr" sz="quarter" idx="3"/>
          </p:nvPr>
        </p:nvSpPr>
        <p:spPr/>
        <p:txBody>
          <a:bodyPr/>
          <a:lstStyle/>
          <a:p>
            <a:endParaRPr lang="zh-CN" altLang="en-US" dirty="0"/>
          </a:p>
        </p:txBody>
      </p:sp>
      <p:sp>
        <p:nvSpPr>
          <p:cNvPr id="3" name="内容占位符 2"/>
          <p:cNvSpPr>
            <a:spLocks noGrp="1"/>
          </p:cNvSpPr>
          <p:nvPr/>
        </p:nvSpPr>
        <p:spPr>
          <a:xfrm>
            <a:off x="484505" y="730885"/>
            <a:ext cx="11095990" cy="558736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2">
                  <a:lumMod val="60000"/>
                  <a:lumOff val="40000"/>
                </a:schemeClr>
              </a:buClr>
              <a:buFont typeface="Wingdings" panose="05000000000000000000" pitchFamily="2" charset="2"/>
              <a:buChar char=""/>
              <a:defRPr lang="zh-CN" altLang="en-US" sz="2800" kern="1200" dirty="0" smtClean="0">
                <a:solidFill>
                  <a:schemeClr val="tx1"/>
                </a:solidFill>
                <a:latin typeface="+mn-lt"/>
                <a:ea typeface="+mn-ea"/>
                <a:cs typeface="+mn-cs"/>
              </a:defRPr>
            </a:lvl1pPr>
            <a:lvl2pPr marL="971550" indent="-514350" algn="l" defTabSz="914400" rtl="0" eaLnBrk="1" latinLnBrk="0" hangingPunct="1">
              <a:lnSpc>
                <a:spcPct val="120000"/>
              </a:lnSpc>
              <a:spcBef>
                <a:spcPts val="500"/>
              </a:spcBef>
              <a:buClr>
                <a:schemeClr val="accent1">
                  <a:lumMod val="60000"/>
                  <a:lumOff val="40000"/>
                </a:schemeClr>
              </a:buClr>
              <a:buFont typeface="Wingdings" panose="05000000000000000000" pitchFamily="2" charset="2"/>
              <a:buChar char="n"/>
              <a:defRPr lang="zh-CN" altLang="en-US" sz="2400" kern="1200" dirty="0" smtClean="0">
                <a:solidFill>
                  <a:schemeClr val="tx1"/>
                </a:solidFill>
                <a:latin typeface="+mn-lt"/>
                <a:ea typeface="+mn-ea"/>
                <a:cs typeface="+mn-cs"/>
              </a:defRPr>
            </a:lvl2pPr>
            <a:lvl3pPr marL="1371600" indent="-4572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Ø"/>
              <a:defRPr lang="zh-CN" altLang="en-US" sz="2000" kern="1200" dirty="0" smtClean="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tx2">
                  <a:lumMod val="60000"/>
                  <a:lumOff val="40000"/>
                </a:schemeClr>
              </a:buClr>
              <a:buFont typeface="Wingdings" panose="05000000000000000000" pitchFamily="2" charset="2"/>
              <a:buChar char="ü"/>
              <a:defRPr lang="zh-CN" altLang="en-US" sz="2000" kern="1200" dirty="0" smtClean="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tx2">
                  <a:lumMod val="60000"/>
                  <a:lumOff val="40000"/>
                </a:schemeClr>
              </a:buClr>
              <a:buFont typeface="Arial" panose="020B0604020202020204" pitchFamily="34" charset="0"/>
              <a:buChar char="•"/>
              <a:defRPr lang="zh-CN" altLang="en-US" sz="20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sz="2400" b="1" dirty="0"/>
              <a:t>汇报</a:t>
            </a:r>
            <a:r>
              <a:rPr sz="2400" b="1" dirty="0"/>
              <a:t>总结：</a:t>
            </a:r>
            <a:endParaRPr sz="2400" b="1" dirty="0"/>
          </a:p>
          <a:p>
            <a:pPr marL="971550" lvl="1" indent="-514350">
              <a:buFont typeface="Wingdings" panose="05000000000000000000" charset="0"/>
              <a:buChar char="n"/>
            </a:pP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单芯片的布线与物理串扰瓶颈推动了向分布式计算的演进。在技术路线上，虚拟切分因采样指数爆炸而受限，实体纠缠互联在底层主要依靠 </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Cat-Comm </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的原位投影与 </a:t>
            </a:r>
            <a:r>
              <a:rPr lang="en-US" altLang="zh-CN" sz="1800" dirty="0">
                <a:latin typeface="微软雅黑" panose="020B0503020204020204" pitchFamily="34" charset="-122"/>
                <a:ea typeface="微软雅黑" panose="020B0503020204020204" pitchFamily="34" charset="-122"/>
                <a:cs typeface="微软雅黑" panose="020B0503020204020204" pitchFamily="34" charset="-122"/>
              </a:rPr>
              <a:t>TP-Comm </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的状态迁移两类基础协议。</a:t>
            </a:r>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a:p>
            <a:pPr marL="971550" lvl="1" indent="-514350">
              <a:buFont typeface="Wingdings" panose="05000000000000000000" charset="0"/>
              <a:buChar char="n"/>
            </a:pP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空间映射：从早期静态超图切分，演变为感知时序切片与容量临界的调度</a:t>
            </a:r>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a:p>
            <a:pPr marL="971550" lvl="1" indent="-514350">
              <a:buFont typeface="Wingdings" panose="05000000000000000000" charset="0"/>
              <a:buChar char="n"/>
            </a:pP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通信代数：通过对易性重排将离散门聚合为突发通信与集体通信</a:t>
            </a:r>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a:p>
            <a:pPr marL="971550" lvl="1" indent="-514350">
              <a:buFont typeface="Wingdings" panose="05000000000000000000" charset="0"/>
              <a:buChar char="n"/>
            </a:pP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网络拓扑：可重构光交换网络调度系统为后续搭建分布式量子数据中心提供了</a:t>
            </a: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思路。</a:t>
            </a:r>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a:p>
            <a:pPr marL="971550" lvl="1" indent="-514350">
              <a:buFont typeface="Wingdings" panose="05000000000000000000" charset="0"/>
              <a:buChar char="n"/>
            </a:pPr>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2462_2*l_h_i*1_3_2"/>
  <p:tag name="KSO_WM_TEMPLATE_CATEGORY" val="diagram"/>
  <p:tag name="KSO_WM_TEMPLATE_INDEX" val="20232462"/>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372.34999694824216,&quot;left&quot;:54.377960205078125,&quot;top&quot;:79.95,&quot;width&quot;:851.2720397949219}"/>
  <p:tag name="KSO_WM_DIAGRAM_COLOR_MATCH_VALUE" val="{&quot;shape&quot;:{&quot;fill&quot;:{&quot;type&quot;:0},&quot;glow&quot;:{&quot;colorType&quot;:0},&quot;line&quot;:{&quot;solidLine&quot;:{&quot;brightness&quot;:0,&quot;colorType&quot;:1,&quot;foreColorIndex&quot;:5,&quot;transparency&quot;:0.800000011920929},&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DIAGRAM_USE_COLOR_VALUE" val="{&quot;color_scheme&quot;:1,&quot;color_type&quot;:1,&quot;theme_color_indexes&quot;:[5,6,5,6,5,6]}"/>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2462_2*l_h_i*1_3_3"/>
  <p:tag name="KSO_WM_TEMPLATE_CATEGORY" val="diagram"/>
  <p:tag name="KSO_WM_TEMPLATE_INDEX" val="20232462"/>
  <p:tag name="KSO_WM_UNIT_LAYERLEVEL" val="1_1_1"/>
  <p:tag name="KSO_WM_TAG_VERSION" val="3.0"/>
  <p:tag name="KSO_WM_DIAGRAM_GROUP_CODE" val="l1-1"/>
  <p:tag name="KSO_WM_UNIT_TYPE" val="l_h_i"/>
  <p:tag name="KSO_WM_UNIT_INDEX" val="1_3_3"/>
  <p:tag name="KSO_WM_DIAGRAM_VERSION" val="3"/>
  <p:tag name="KSO_WM_DIAGRAM_COLOR_TRICK" val="1"/>
  <p:tag name="KSO_WM_DIAGRAM_COLOR_TEXT_CAN_REMOVE" val="n"/>
  <p:tag name="KSO_WM_DIAGRAM_MAX_ITEMCNT" val="6"/>
  <p:tag name="KSO_WM_DIAGRAM_MIN_ITEMCNT" val="2"/>
  <p:tag name="KSO_WM_DIAGRAM_VIRTUALLY_FRAME" val="{&quot;height&quot;:372.34999694824216,&quot;left&quot;:54.377960205078125,&quot;top&quot;:79.95,&quot;width&quot;:851.2720397949219}"/>
  <p:tag name="KSO_WM_DIAGRAM_COLOR_MATCH_VALUE" val="{&quot;shape&quot;:{&quot;fill&quot;:{&quot;solid&quot;:{&quot;brightness&quot;:0,&quot;colorType&quot;:1,&quot;foreColorIndex&quot;:2,&quot;transparency&quot;:0.800000011920929},&quot;type&quot;:1},&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2"/>
  <p:tag name="KSO_WM_UNIT_FILL_FORE_SCHEMECOLOR_INDEX_BRIGHTNESS" val="0"/>
  <p:tag name="KSO_WM_UNIT_LINE_FORE_SCHEMECOLOR_INDEX" val="5"/>
  <p:tag name="KSO_WM_DIAGRAM_USE_COLOR_VALUE" val="{&quot;color_scheme&quot;:1,&quot;color_type&quot;:1,&quot;theme_color_indexes&quot;:[5,6,5,6,5,6]}"/>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2462_2*l_h_i*1_2_2"/>
  <p:tag name="KSO_WM_TEMPLATE_CATEGORY" val="diagram"/>
  <p:tag name="KSO_WM_TEMPLATE_INDEX" val="20232462"/>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372.34999694824216,&quot;left&quot;:54.377960205078125,&quot;top&quot;:79.95,&quot;width&quot;:851.2720397949219}"/>
  <p:tag name="KSO_WM_DIAGRAM_COLOR_MATCH_VALUE" val="{&quot;shape&quot;:{&quot;fill&quot;:{&quot;type&quot;:0},&quot;glow&quot;:{&quot;colorType&quot;:0},&quot;line&quot;:{&quot;solidLine&quot;:{&quot;brightness&quot;:0,&quot;colorType&quot;:1,&quot;foreColorIndex&quot;:5,&quot;transparency&quot;:0.800000011920929},&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DIAGRAM_USE_COLOR_VALUE" val="{&quot;color_scheme&quot;:1,&quot;color_type&quot;:1,&quot;theme_color_indexes&quot;:[5,6,5,6,5,6]}"/>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2462_2*l_h_i*1_2_3"/>
  <p:tag name="KSO_WM_TEMPLATE_CATEGORY" val="diagram"/>
  <p:tag name="KSO_WM_TEMPLATE_INDEX" val="20232462"/>
  <p:tag name="KSO_WM_UNIT_LAYERLEVEL" val="1_1_1"/>
  <p:tag name="KSO_WM_TAG_VERSION" val="3.0"/>
  <p:tag name="KSO_WM_DIAGRAM_GROUP_CODE" val="l1-1"/>
  <p:tag name="KSO_WM_UNIT_TYPE" val="l_h_i"/>
  <p:tag name="KSO_WM_UNIT_INDEX" val="1_2_3"/>
  <p:tag name="KSO_WM_DIAGRAM_VERSION" val="3"/>
  <p:tag name="KSO_WM_DIAGRAM_COLOR_TRICK" val="1"/>
  <p:tag name="KSO_WM_DIAGRAM_COLOR_TEXT_CAN_REMOVE" val="n"/>
  <p:tag name="KSO_WM_DIAGRAM_MAX_ITEMCNT" val="6"/>
  <p:tag name="KSO_WM_DIAGRAM_MIN_ITEMCNT" val="2"/>
  <p:tag name="KSO_WM_DIAGRAM_VIRTUALLY_FRAME" val="{&quot;height&quot;:372.34999694824216,&quot;left&quot;:54.377960205078125,&quot;top&quot;:79.95,&quot;width&quot;:851.2720397949219}"/>
  <p:tag name="KSO_WM_DIAGRAM_COLOR_MATCH_VALUE" val="{&quot;shape&quot;:{&quot;fill&quot;:{&quot;solid&quot;:{&quot;brightness&quot;:0,&quot;colorType&quot;:1,&quot;foreColorIndex&quot;:2,&quot;transparency&quot;:0.800000011920929},&quot;type&quot;:1},&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2"/>
  <p:tag name="KSO_WM_UNIT_FILL_FORE_SCHEMECOLOR_INDEX_BRIGHTNESS" val="0"/>
  <p:tag name="KSO_WM_UNIT_LINE_FORE_SCHEMECOLOR_INDEX" val="5"/>
  <p:tag name="KSO_WM_DIAGRAM_USE_COLOR_VALUE" val="{&quot;color_scheme&quot;:1,&quot;color_type&quot;:1,&quot;theme_color_indexes&quot;:[5,6,5,6,5,6]}"/>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2462_2*l_h_i*1_1_2"/>
  <p:tag name="KSO_WM_TEMPLATE_CATEGORY" val="diagram"/>
  <p:tag name="KSO_WM_TEMPLATE_INDEX" val="20232462"/>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372.34999694824216,&quot;left&quot;:54.377960205078125,&quot;top&quot;:79.95,&quot;width&quot;:851.2720397949219}"/>
  <p:tag name="KSO_WM_DIAGRAM_COLOR_MATCH_VALUE" val="{&quot;shape&quot;:{&quot;fill&quot;:{&quot;type&quot;:0},&quot;glow&quot;:{&quot;colorType&quot;:0},&quot;line&quot;:{&quot;solidLine&quot;:{&quot;brightness&quot;:0,&quot;colorType&quot;:1,&quot;foreColorIndex&quot;:5,&quot;transparency&quot;:0.800000011920929},&quot;type&quot;:1},&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DIAGRAM_USE_COLOR_VALUE" val="{&quot;color_scheme&quot;:1,&quot;color_type&quot;:1,&quot;theme_color_indexes&quot;:[5,6,5,6,5,6]}"/>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2462_2*l_h_i*1_1_3"/>
  <p:tag name="KSO_WM_TEMPLATE_CATEGORY" val="diagram"/>
  <p:tag name="KSO_WM_TEMPLATE_INDEX" val="20232462"/>
  <p:tag name="KSO_WM_UNIT_LAYERLEVEL" val="1_1_1"/>
  <p:tag name="KSO_WM_TAG_VERSION" val="3.0"/>
  <p:tag name="KSO_WM_DIAGRAM_GROUP_CODE" val="l1-1"/>
  <p:tag name="KSO_WM_UNIT_TYPE" val="l_h_i"/>
  <p:tag name="KSO_WM_UNIT_INDEX" val="1_1_3"/>
  <p:tag name="KSO_WM_DIAGRAM_VERSION" val="3"/>
  <p:tag name="KSO_WM_DIAGRAM_COLOR_TRICK" val="1"/>
  <p:tag name="KSO_WM_DIAGRAM_COLOR_TEXT_CAN_REMOVE" val="n"/>
  <p:tag name="KSO_WM_DIAGRAM_MAX_ITEMCNT" val="6"/>
  <p:tag name="KSO_WM_DIAGRAM_MIN_ITEMCNT" val="2"/>
  <p:tag name="KSO_WM_DIAGRAM_VIRTUALLY_FRAME" val="{&quot;height&quot;:372.34999694824216,&quot;left&quot;:54.377960205078125,&quot;top&quot;:79.95,&quot;width&quot;:851.2720397949219}"/>
  <p:tag name="KSO_WM_DIAGRAM_COLOR_MATCH_VALUE" val="{&quot;shape&quot;:{&quot;fill&quot;:{&quot;solid&quot;:{&quot;brightness&quot;:0,&quot;colorType&quot;:1,&quot;foreColorIndex&quot;:2,&quot;transparency&quot;:0.800000011920929},&quot;type&quot;:1},&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2"/>
  <p:tag name="KSO_WM_UNIT_FILL_FORE_SCHEMECOLOR_INDEX_BRIGHTNESS" val="0"/>
  <p:tag name="KSO_WM_UNIT_LINE_FORE_SCHEMECOLOR_INDEX" val="5"/>
  <p:tag name="KSO_WM_DIAGRAM_USE_COLOR_VALUE" val="{&quot;color_scheme&quot;:1,&quot;color_type&quot;:1,&quot;theme_color_indexes&quot;:[5,6,5,6,5,6]}"/>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2462_2*l_h_i*1_1_1"/>
  <p:tag name="KSO_WM_TEMPLATE_CATEGORY" val="diagram"/>
  <p:tag name="KSO_WM_TEMPLATE_INDEX" val="20232462"/>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72.34999694824216,&quot;left&quot;:54.377960205078125,&quot;top&quot;:79.95,&quot;width&quot;:851.2720397949219}"/>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
  <p:tag name="KSO_WM_UNIT_TEXT_FILL_TYPE" val="1"/>
  <p:tag name="KSO_WM_DIAGRAM_USE_COLOR_VALUE" val="{&quot;color_scheme&quot;:1,&quot;color_type&quot;:1,&quot;theme_color_indexes&quot;:[5,6,5,6,5,6]}"/>
</p:tagLst>
</file>

<file path=ppt/tags/tag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2462_2*l_h_f*1_1_1"/>
  <p:tag name="KSO_WM_TEMPLATE_CATEGORY" val="diagram"/>
  <p:tag name="KSO_WM_TEMPLATE_INDEX" val="20232462"/>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72.34999694824216,&quot;left&quot;:54.377960205078125,&quot;top&quot;:79.95,&quot;width&quot;:851.2720397949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正文，文字是您思想的提炼，请尽量言简意赅的阐述观点。单击此处输入正文，文字是您思想的提炼，请尽量言简意赅的阐述观点。单击此处输入您的项正文"/>
  <p:tag name="KSO_WM_UNIT_TEXT_FILL_FORE_SCHEMECOLOR_INDEX" val="1"/>
  <p:tag name="KSO_WM_UNIT_TEXT_FILL_TYPE" val="1"/>
  <p:tag name="KSO_WM_DIAGRAM_USE_COLOR_VALUE" val="{&quot;color_scheme&quot;:1,&quot;color_type&quot;:1,&quot;theme_color_indexes&quot;:[5,6,5,6,5,6]}"/>
</p:tagLst>
</file>

<file path=ppt/tags/tag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2462_2*l_h_a*1_1_1"/>
  <p:tag name="KSO_WM_TEMPLATE_CATEGORY" val="diagram"/>
  <p:tag name="KSO_WM_TEMPLATE_INDEX" val="20232462"/>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72.34999694824216,&quot;left&quot;:54.377960205078125,&quot;top&quot;:79.95,&quot;width&quot;:851.2720397949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标题"/>
  <p:tag name="KSO_WM_UNIT_TEXT_FILL_FORE_SCHEMECOLOR_INDEX" val="1"/>
  <p:tag name="KSO_WM_UNIT_TEXT_FILL_TYPE" val="1"/>
  <p:tag name="KSO_WM_DIAGRAM_USE_COLOR_VALUE" val="{&quot;color_scheme&quot;:1,&quot;color_type&quot;:1,&quot;theme_color_indexes&quot;:[5,6,5,6,5,6]}"/>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2462_2*l_h_i*1_2_1"/>
  <p:tag name="KSO_WM_TEMPLATE_CATEGORY" val="diagram"/>
  <p:tag name="KSO_WM_TEMPLATE_INDEX" val="20232462"/>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72.34999694824216,&quot;left&quot;:54.377960205078125,&quot;top&quot;:79.95,&quot;width&quot;:851.2720397949219}"/>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
  <p:tag name="KSO_WM_UNIT_TEXT_FILL_TYPE" val="1"/>
  <p:tag name="KSO_WM_DIAGRAM_USE_COLOR_VALUE" val="{&quot;color_scheme&quot;:1,&quot;color_type&quot;:1,&quot;theme_color_indexes&quot;:[5,6,5,6,5,6]}"/>
</p:tagLst>
</file>

<file path=ppt/tags/tag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2462_2*l_h_f*1_2_1"/>
  <p:tag name="KSO_WM_TEMPLATE_CATEGORY" val="diagram"/>
  <p:tag name="KSO_WM_TEMPLATE_INDEX" val="20232462"/>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72.34999694824216,&quot;left&quot;:54.377960205078125,&quot;top&quot;:79.95,&quot;width&quot;:851.2720397949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您的项正文，文字是您思想的提炼，请尽量言简意赅的阐述观点。单击此处输入您的项正文，文字是您思想的提炼，请尽量言简意赅的阐述观点。单击此处输入您的项正文"/>
  <p:tag name="KSO_WM_UNIT_TEXT_FILL_FORE_SCHEMECOLOR_INDEX" val="1"/>
  <p:tag name="KSO_WM_UNIT_TEXT_FILL_TYPE" val="1"/>
  <p:tag name="KSO_WM_DIAGRAM_USE_COLOR_VALUE" val="{&quot;color_scheme&quot;:1,&quot;color_type&quot;:1,&quot;theme_color_indexes&quot;:[5,6,5,6,5,6]}"/>
</p:tagLst>
</file>

<file path=ppt/tags/tag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2462_2*l_h_a*1_2_1"/>
  <p:tag name="KSO_WM_TEMPLATE_CATEGORY" val="diagram"/>
  <p:tag name="KSO_WM_TEMPLATE_INDEX" val="20232462"/>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72.34999694824216,&quot;left&quot;:54.377960205078125,&quot;top&quot;:79.95,&quot;width&quot;:851.2720397949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标题"/>
  <p:tag name="KSO_WM_UNIT_TEXT_FILL_FORE_SCHEMECOLOR_INDEX" val="1"/>
  <p:tag name="KSO_WM_UNIT_TEXT_FILL_TYPE" val="1"/>
  <p:tag name="KSO_WM_DIAGRAM_USE_COLOR_VALUE" val="{&quot;color_scheme&quot;:1,&quot;color_type&quot;:1,&quot;theme_color_indexes&quot;:[5,6,5,6,5,6]}"/>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2462_2*l_h_i*1_3_1"/>
  <p:tag name="KSO_WM_TEMPLATE_CATEGORY" val="diagram"/>
  <p:tag name="KSO_WM_TEMPLATE_INDEX" val="20232462"/>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72.34999694824216,&quot;left&quot;:54.377960205078125,&quot;top&quot;:79.95,&quot;width&quot;:851.2720397949219}"/>
  <p:tag name="KSO_WM_DIAGRAM_COLOR_MATCH_VALUE" val="{&quot;shape&quot;:{&quot;fill&quot;:{&quot;gradient&quot;:[{&quot;brightness&quot;:0,&quot;colorType&quot;:1,&quot;foreColorIndex&quot;:5,&quot;pos&quot;:0,&quot;transparency&quot;:0},{&quot;brightness&quot;:-0.25,&quot;colorType&quot;:1,&quot;foreColorIndex&quot;:5,&quot;pos&quot;:1,&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
  <p:tag name="KSO_WM_UNIT_TEXT_FILL_TYPE" val="1"/>
  <p:tag name="KSO_WM_DIAGRAM_USE_COLOR_VALUE" val="{&quot;color_scheme&quot;:1,&quot;color_type&quot;:1,&quot;theme_color_indexes&quot;:[5,6,5,6,5,6]}"/>
</p:tagLst>
</file>

<file path=ppt/tags/tag1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2462_2*l_h_f*1_3_1"/>
  <p:tag name="KSO_WM_TEMPLATE_CATEGORY" val="diagram"/>
  <p:tag name="KSO_WM_TEMPLATE_INDEX" val="20232462"/>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72.34999694824216,&quot;left&quot;:54.377960205078125,&quot;top&quot;:79.95,&quot;width&quot;:851.2720397949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您的项正文，文字是您思想的提炼，请尽量言简意赅的阐述观点。单击此处输入您的项正文，文字是您思想的提炼，请尽量言简意赅的阐述观点"/>
  <p:tag name="KSO_WM_UNIT_TEXT_FILL_FORE_SCHEMECOLOR_INDEX" val="1"/>
  <p:tag name="KSO_WM_UNIT_TEXT_FILL_TYPE" val="1"/>
  <p:tag name="KSO_WM_DIAGRAM_USE_COLOR_VALUE" val="{&quot;color_scheme&quot;:1,&quot;color_type&quot;:1,&quot;theme_color_indexes&quot;:[5,6,5,6,5,6]}"/>
</p:tagLst>
</file>

<file path=ppt/tags/tag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2462_2*l_h_a*1_3_1"/>
  <p:tag name="KSO_WM_TEMPLATE_CATEGORY" val="diagram"/>
  <p:tag name="KSO_WM_TEMPLATE_INDEX" val="20232462"/>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72.34999694824216,&quot;left&quot;:54.377960205078125,&quot;top&quot;:79.95,&quot;width&quot;:851.272039794921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标题"/>
  <p:tag name="KSO_WM_UNIT_TEXT_FILL_FORE_SCHEMECOLOR_INDEX" val="1"/>
  <p:tag name="KSO_WM_UNIT_TEXT_FILL_TYPE" val="1"/>
  <p:tag name="KSO_WM_DIAGRAM_USE_COLOR_VALUE" val="{&quot;color_scheme&quot;:1,&quot;color_type&quot;:1,&quot;theme_color_indexes&quot;:[5,6,5,6,5,6]}"/>
</p:tagLst>
</file>

<file path=ppt/tags/tag16.xml><?xml version="1.0" encoding="utf-8"?>
<p:tagLst xmlns:p="http://schemas.openxmlformats.org/presentationml/2006/main">
  <p:tag name="resource_record_key" val="{&quot;10&quot;:[50062360],&quot;70&quot;:[3314167,3321782]}"/>
</p:tagLst>
</file>

<file path=ppt/theme/theme1.xml><?xml version="1.0" encoding="utf-8"?>
<a:theme xmlns:a="http://schemas.openxmlformats.org/drawingml/2006/main" name="主题3">
  <a:themeElements>
    <a:clrScheme name="自定义 7">
      <a:dk1>
        <a:sysClr val="windowText" lastClr="000000"/>
      </a:dk1>
      <a:lt1>
        <a:sysClr val="window" lastClr="FFFFFF"/>
      </a:lt1>
      <a:dk2>
        <a:srgbClr val="005AD2"/>
      </a:dk2>
      <a:lt2>
        <a:srgbClr val="21307F"/>
      </a:lt2>
      <a:accent1>
        <a:srgbClr val="005AD2"/>
      </a:accent1>
      <a:accent2>
        <a:srgbClr val="21307F"/>
      </a:accent2>
      <a:accent3>
        <a:srgbClr val="C00000"/>
      </a:accent3>
      <a:accent4>
        <a:srgbClr val="FFCF01"/>
      </a:accent4>
      <a:accent5>
        <a:srgbClr val="4472C4"/>
      </a:accent5>
      <a:accent6>
        <a:srgbClr val="70AD47"/>
      </a:accent6>
      <a:hlink>
        <a:srgbClr val="0563C1"/>
      </a:hlink>
      <a:folHlink>
        <a:srgbClr val="954F72"/>
      </a:folHlink>
    </a:clrScheme>
    <a:fontScheme name="zgy2os0z">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主题3</Template>
  <TotalTime>0</TotalTime>
  <Words>2923</Words>
  <Application>WPS 演示</Application>
  <PresentationFormat>宽屏</PresentationFormat>
  <Paragraphs>190</Paragraphs>
  <Slides>11</Slides>
  <Notes>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11</vt:i4>
      </vt:variant>
    </vt:vector>
  </HeadingPairs>
  <TitlesOfParts>
    <vt:vector size="22" baseType="lpstr">
      <vt:lpstr>Arial</vt:lpstr>
      <vt:lpstr>宋体</vt:lpstr>
      <vt:lpstr>Wingdings</vt:lpstr>
      <vt:lpstr>微软雅黑</vt:lpstr>
      <vt:lpstr>Tahoma</vt:lpstr>
      <vt:lpstr>Times New Roman</vt:lpstr>
      <vt:lpstr>Wingdings</vt:lpstr>
      <vt:lpstr>Century Gothic</vt:lpstr>
      <vt:lpstr>Arial Unicode MS</vt:lpstr>
      <vt:lpstr>等线</vt:lpstr>
      <vt:lpstr>主题3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张昱</dc:creator>
  <cp:lastModifiedBy>潘豪</cp:lastModifiedBy>
  <cp:revision>98</cp:revision>
  <dcterms:created xsi:type="dcterms:W3CDTF">2023-03-13T01:09:00Z</dcterms:created>
  <dcterms:modified xsi:type="dcterms:W3CDTF">2026-09-23T09:59:59Z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DF7E79196BF04390AF985C2D5030F0E5_12</vt:lpwstr>
  </property>
</Properties>
</file>