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sldIdLst>
    <p:sldId id="3451" r:id="rId2"/>
    <p:sldId id="3456" r:id="rId3"/>
    <p:sldId id="3448" r:id="rId4"/>
    <p:sldId id="3450" r:id="rId5"/>
    <p:sldId id="3457" r:id="rId6"/>
    <p:sldId id="3454" r:id="rId7"/>
    <p:sldId id="3452" r:id="rId8"/>
    <p:sldId id="3453" r:id="rId9"/>
    <p:sldId id="3444" r:id="rId10"/>
    <p:sldId id="3458" r:id="rId11"/>
    <p:sldId id="3439" r:id="rId12"/>
    <p:sldId id="344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清伟" initials="李清伟" lastIdx="1" clrIdx="0">
    <p:extLst>
      <p:ext uri="{19B8F6BF-5375-455C-9EA6-DF929625EA0E}">
        <p15:presenceInfo xmlns:p15="http://schemas.microsoft.com/office/powerpoint/2012/main" userId="李清伟" providerId="None"/>
      </p:ext>
    </p:extLst>
  </p:cmAuthor>
  <p:cmAuthor id="2" name="李清伟" initials="清李" lastIdx="8" clrIdx="1">
    <p:extLst>
      <p:ext uri="{19B8F6BF-5375-455C-9EA6-DF929625EA0E}">
        <p15:presenceInfo xmlns:p15="http://schemas.microsoft.com/office/powerpoint/2012/main" userId="S::lqw332664203@mail.ustc.edu.cn::14859960-381b-44bf-9972-b06584a34612" providerId="AD"/>
      </p:ext>
    </p:extLst>
  </p:cmAuthor>
  <p:cmAuthor id="3" name="扬 季" initials="扬季" lastIdx="2" clrIdx="2">
    <p:extLst>
      <p:ext uri="{19B8F6BF-5375-455C-9EA6-DF929625EA0E}">
        <p15:presenceInfo xmlns:p15="http://schemas.microsoft.com/office/powerpoint/2012/main" userId="36cc6e61e235380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8237"/>
    <a:srgbClr val="005AD2"/>
    <a:srgbClr val="A56524"/>
    <a:srgbClr val="EAF1F9"/>
    <a:srgbClr val="465563"/>
    <a:srgbClr val="F4F4F4"/>
    <a:srgbClr val="015D26"/>
    <a:srgbClr val="013AB1"/>
    <a:srgbClr val="F98339"/>
    <a:srgbClr val="734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7526" autoAdjust="0"/>
  </p:normalViewPr>
  <p:slideViewPr>
    <p:cSldViewPr snapToGrid="0">
      <p:cViewPr varScale="1">
        <p:scale>
          <a:sx n="56" d="100"/>
          <a:sy n="56" d="100"/>
        </p:scale>
        <p:origin x="63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2568-D8A3-4FF4-BAA2-A310E3EDA64E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460B-A568-42EF-A9F3-45FAAC6AA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2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32BDB-0F83-E031-53DC-F1A6CF53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737DB8E-B272-46A6-F884-F4943E9A5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F6EEE2F-A960-5664-B565-72D476BF4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张量并行把同一层拆到多张 </a:t>
            </a:r>
            <a:r>
              <a:rPr lang="en-US" altLang="zh-CN" dirty="0"/>
              <a:t>GPU </a:t>
            </a:r>
            <a:r>
              <a:rPr lang="zh-CN" altLang="en-US" dirty="0"/>
              <a:t>上。看图中的 </a:t>
            </a:r>
            <a:r>
              <a:rPr lang="en-US" altLang="zh-CN" dirty="0"/>
              <a:t>MLP </a:t>
            </a:r>
            <a:r>
              <a:rPr lang="zh-CN" altLang="en-US" dirty="0"/>
              <a:t>输出投影，每张卡分别持有一部分中间激活和对应权重，只算出最终输出的一部分贡献。这里不是将两块结果拼接，而是用 </a:t>
            </a:r>
            <a:r>
              <a:rPr lang="en-US" altLang="zh-CN" dirty="0" err="1"/>
              <a:t>AllReduce</a:t>
            </a:r>
            <a:r>
              <a:rPr lang="zh-CN" altLang="en-US" dirty="0"/>
              <a:t> 逐元素求和，再让每张卡拿到同样的完整输出，继续后续计算</a:t>
            </a:r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2D200-2C1E-E47B-8DAA-1EA01EA3E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061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AB577-481C-9907-7077-F904E60DE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5CC1713-2614-BFF3-AD00-56380C0EA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A88500-71A2-0EEE-D429-DF9EB2BF6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张量并行把同一层拆到多张 </a:t>
            </a:r>
            <a:r>
              <a:rPr lang="en-US" altLang="zh-CN" dirty="0"/>
              <a:t>GPU </a:t>
            </a:r>
            <a:r>
              <a:rPr lang="zh-CN" altLang="en-US" dirty="0"/>
              <a:t>上。看图中的 </a:t>
            </a:r>
            <a:r>
              <a:rPr lang="en-US" altLang="zh-CN" dirty="0"/>
              <a:t>MLP </a:t>
            </a:r>
            <a:r>
              <a:rPr lang="zh-CN" altLang="en-US" dirty="0"/>
              <a:t>输出投影，每张卡分别持有一部分中间激活和对应权重，只算出最终输出的一部分贡献。这里不是将两块结果拼接，而是用 </a:t>
            </a:r>
            <a:r>
              <a:rPr lang="en-US" altLang="zh-CN" dirty="0" err="1"/>
              <a:t>AllReduce</a:t>
            </a:r>
            <a:r>
              <a:rPr lang="zh-CN" altLang="en-US" dirty="0"/>
              <a:t> 逐元素求和，再让每张卡拿到同样的完整输出，继续后续计算</a:t>
            </a:r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E23E17-C925-F4B9-E42C-AF58CAB759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111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3D54B-32F1-861F-7906-01F22A98B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34EA6F2-67D0-8BE4-3326-C3340B6D1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6B1EC42-C75B-1815-F061-3C6FEBA56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00F0AC-3882-582B-7D73-03E8526B0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5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903F5-EEF8-225F-5B7F-8E478C6A0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6ECCBAD-96B0-2744-CEC0-CD92EFA4C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086C5DE-3700-F699-7C8F-C9D4D4AED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2C2F0F-8F3F-417F-18E5-2F28E61B1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868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25BBD-FAA2-70C1-4124-90A79857A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A43334B-75F1-6FBA-F1FF-50E026584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B831BF1-07A2-410E-0AB6-C5A93A3ED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张量并行把同一层拆到多张 </a:t>
            </a:r>
            <a:r>
              <a:rPr lang="en-US" altLang="zh-CN" dirty="0"/>
              <a:t>GPU </a:t>
            </a:r>
            <a:r>
              <a:rPr lang="zh-CN" altLang="en-US" dirty="0"/>
              <a:t>上。看图中的 </a:t>
            </a:r>
            <a:r>
              <a:rPr lang="en-US" altLang="zh-CN" dirty="0"/>
              <a:t>MLP </a:t>
            </a:r>
            <a:r>
              <a:rPr lang="zh-CN" altLang="en-US" dirty="0"/>
              <a:t>输出投影，每张卡分别持有一部分中间激活和对应权重，只算出最终输出的一部分贡献。这里不是将两块结果拼接，而是用 </a:t>
            </a:r>
            <a:r>
              <a:rPr lang="en-US" altLang="zh-CN" dirty="0" err="1"/>
              <a:t>AllReduce</a:t>
            </a:r>
            <a:r>
              <a:rPr lang="zh-CN" altLang="en-US" dirty="0"/>
              <a:t> 逐元素求和，再让每张卡拿到同样的完整输出，继续后续计算</a:t>
            </a:r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422B94-11AB-58A4-BC35-934923103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379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CFD23-7F8B-E379-DFF3-8493F514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C9B7439-3F14-A4C5-B4B2-492BC0DC1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282798-8AD8-8711-A019-216DC3BAF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160DAE-D0D9-FFBF-2C7E-4E0F13A70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37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C876-C6D3-C740-5385-0B82AD0F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91FCC39-1219-B017-F382-0978B33F3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44F464-533A-8DC1-77DC-4F35D241B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BEDBA6-FC0B-CFE5-B4FD-707C0F632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56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1138E-5EE4-2038-9926-CE9FB594E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1374D9A-5283-F86B-20BB-766B5BB65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6807BB8-EE8E-09E7-82A3-4910E9732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37300-6908-0D5F-9D1C-AA21D057D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379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C4EA5-3DE6-778F-81CF-B93C75DF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882FB27-6D5E-C74B-C61D-66F2F1128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2CE9BEE-BC9A-0323-2D29-BA990C905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0DD77-5771-0032-3DD5-597AB657E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618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C015B-7051-CCC6-D5FA-11B9D90FB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7CA5A7-C7BB-FC56-D382-4C95A3046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162418-6D59-C695-E2C3-639582B53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张量并行把同一层拆到多张 </a:t>
            </a:r>
            <a:r>
              <a:rPr lang="en-US" altLang="zh-CN" dirty="0"/>
              <a:t>GPU </a:t>
            </a:r>
            <a:r>
              <a:rPr lang="zh-CN" altLang="en-US" dirty="0"/>
              <a:t>上。看图中的 </a:t>
            </a:r>
            <a:r>
              <a:rPr lang="en-US" altLang="zh-CN" dirty="0"/>
              <a:t>MLP </a:t>
            </a:r>
            <a:r>
              <a:rPr lang="zh-CN" altLang="en-US" dirty="0"/>
              <a:t>输出投影，每张卡分别持有一部分中间激活和对应权重，只算出最终输出的一部分贡献。这里不是将两块结果拼接，而是用 </a:t>
            </a:r>
            <a:r>
              <a:rPr lang="en-US" altLang="zh-CN" dirty="0" err="1"/>
              <a:t>AllReduce</a:t>
            </a:r>
            <a:r>
              <a:rPr lang="zh-CN" altLang="en-US" dirty="0"/>
              <a:t> 逐元素求和，再让每张卡拿到同样的完整输出，继续后续计算</a:t>
            </a:r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397B4F-4D7D-AEB3-A227-2C7754C3D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900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9B25-C264-CE61-D4F1-D9C6C7267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F18454B-A33E-B215-2034-8B9FCF2E9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0B7CFB9-55F6-5DD5-868B-70B0830FB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CBE05E-5519-C267-F75C-0361B5C21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842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5A89-2FB3-4320-C0D5-E24F0B55D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3C2121-61AE-54C5-0CE6-B35FC3EDA0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9DF57D-EFD4-704C-987C-5F3A1D3F0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6DD2B4-179F-28AB-581A-A50B4DA0E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460B-A568-42EF-A9F3-45FAAC6AA7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197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424742F-4410-404E-9E2C-97E73AE594D7}"/>
              </a:ext>
            </a:extLst>
          </p:cNvPr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0CEF1C4-BEA4-40CD-B374-86290D3BAB24}"/>
                </a:ext>
              </a:extLst>
            </p:cNvPr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DD762A4-47C7-4FE9-AA54-78C5E91BEC44}"/>
                </a:ext>
              </a:extLst>
            </p:cNvPr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3B5D79C-2C09-4CAD-9837-F3A0C1B719AD}"/>
                </a:ext>
              </a:extLst>
            </p:cNvPr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D8B6E72B-7D4D-4396-A763-A81978626343}"/>
                </a:ext>
              </a:extLst>
            </p:cNvPr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>
            <a:extLst>
              <a:ext uri="{FF2B5EF4-FFF2-40B4-BE49-F238E27FC236}">
                <a16:creationId xmlns:a16="http://schemas.microsoft.com/office/drawing/2014/main" id="{3B0AA7D6-E731-4F07-9EBE-1F2A36E24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>
            <a:extLst>
              <a:ext uri="{FF2B5EF4-FFF2-40B4-BE49-F238E27FC236}">
                <a16:creationId xmlns:a16="http://schemas.microsoft.com/office/drawing/2014/main" id="{914CD9D9-93C0-4FE1-B87B-EE6CEDB0B14F}"/>
              </a:ext>
            </a:extLst>
          </p:cNvPr>
          <p:cNvSpPr txBox="1">
            <a:spLocks/>
          </p:cNvSpPr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>
            <a:extLst>
              <a:ext uri="{FF2B5EF4-FFF2-40B4-BE49-F238E27FC236}">
                <a16:creationId xmlns:a16="http://schemas.microsoft.com/office/drawing/2014/main" id="{45A443F9-075B-4311-A627-BD7B49EBD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>
            <a:extLst>
              <a:ext uri="{FF2B5EF4-FFF2-40B4-BE49-F238E27FC236}">
                <a16:creationId xmlns:a16="http://schemas.microsoft.com/office/drawing/2014/main" id="{72E8A3AC-D591-4BF1-992F-BD32143870D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C9B2138D-9384-5B5A-AFC5-FB0D210AD360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A5CBBE3A-C417-1D10-A1B0-47EC01F7D35D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00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424742F-4410-404E-9E2C-97E73AE594D7}"/>
              </a:ext>
            </a:extLst>
          </p:cNvPr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0CEF1C4-BEA4-40CD-B374-86290D3BAB24}"/>
                </a:ext>
              </a:extLst>
            </p:cNvPr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DD762A4-47C7-4FE9-AA54-78C5E91BEC44}"/>
                </a:ext>
              </a:extLst>
            </p:cNvPr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3B5D79C-2C09-4CAD-9837-F3A0C1B719AD}"/>
                </a:ext>
              </a:extLst>
            </p:cNvPr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D8B6E72B-7D4D-4396-A763-A81978626343}"/>
                </a:ext>
              </a:extLst>
            </p:cNvPr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>
            <a:extLst>
              <a:ext uri="{FF2B5EF4-FFF2-40B4-BE49-F238E27FC236}">
                <a16:creationId xmlns:a16="http://schemas.microsoft.com/office/drawing/2014/main" id="{3B0AA7D6-E731-4F07-9EBE-1F2A36E24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>
            <a:extLst>
              <a:ext uri="{FF2B5EF4-FFF2-40B4-BE49-F238E27FC236}">
                <a16:creationId xmlns:a16="http://schemas.microsoft.com/office/drawing/2014/main" id="{25A401FB-3222-4ACB-A4B7-4DB0A77E05F6}"/>
              </a:ext>
            </a:extLst>
          </p:cNvPr>
          <p:cNvSpPr txBox="1">
            <a:spLocks/>
          </p:cNvSpPr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>
            <a:extLst>
              <a:ext uri="{FF2B5EF4-FFF2-40B4-BE49-F238E27FC236}">
                <a16:creationId xmlns:a16="http://schemas.microsoft.com/office/drawing/2014/main" id="{5C8DB735-5C30-44DC-9D2A-04913A2BDDA7}"/>
              </a:ext>
            </a:extLst>
          </p:cNvPr>
          <p:cNvSpPr txBox="1">
            <a:spLocks/>
          </p:cNvSpPr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>
            <a:extLst>
              <a:ext uri="{FF2B5EF4-FFF2-40B4-BE49-F238E27FC236}">
                <a16:creationId xmlns:a16="http://schemas.microsoft.com/office/drawing/2014/main" id="{914CD9D9-93C0-4FE1-B87B-EE6CEDB0B14F}"/>
              </a:ext>
            </a:extLst>
          </p:cNvPr>
          <p:cNvSpPr txBox="1">
            <a:spLocks/>
          </p:cNvSpPr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C9B2138D-9384-5B5A-AFC5-FB0D210AD360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A5CBBE3A-C417-1D10-A1B0-47EC01F7D35D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268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424742F-4410-404E-9E2C-97E73AE594D7}"/>
              </a:ext>
            </a:extLst>
          </p:cNvPr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0CEF1C4-BEA4-40CD-B374-86290D3BAB24}"/>
                </a:ext>
              </a:extLst>
            </p:cNvPr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DD762A4-47C7-4FE9-AA54-78C5E91BEC44}"/>
                </a:ext>
              </a:extLst>
            </p:cNvPr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3B5D79C-2C09-4CAD-9837-F3A0C1B719AD}"/>
                </a:ext>
              </a:extLst>
            </p:cNvPr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D8B6E72B-7D4D-4396-A763-A81978626343}"/>
                </a:ext>
              </a:extLst>
            </p:cNvPr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>
            <a:extLst>
              <a:ext uri="{FF2B5EF4-FFF2-40B4-BE49-F238E27FC236}">
                <a16:creationId xmlns:a16="http://schemas.microsoft.com/office/drawing/2014/main" id="{3B0AA7D6-E731-4F07-9EBE-1F2A36E24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>
            <a:extLst>
              <a:ext uri="{FF2B5EF4-FFF2-40B4-BE49-F238E27FC236}">
                <a16:creationId xmlns:a16="http://schemas.microsoft.com/office/drawing/2014/main" id="{25A401FB-3222-4ACB-A4B7-4DB0A77E05F6}"/>
              </a:ext>
            </a:extLst>
          </p:cNvPr>
          <p:cNvSpPr txBox="1">
            <a:spLocks/>
          </p:cNvSpPr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>
            <a:extLst>
              <a:ext uri="{FF2B5EF4-FFF2-40B4-BE49-F238E27FC236}">
                <a16:creationId xmlns:a16="http://schemas.microsoft.com/office/drawing/2014/main" id="{5C8DB735-5C30-44DC-9D2A-04913A2BDDA7}"/>
              </a:ext>
            </a:extLst>
          </p:cNvPr>
          <p:cNvSpPr txBox="1">
            <a:spLocks/>
          </p:cNvSpPr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>
            <a:extLst>
              <a:ext uri="{FF2B5EF4-FFF2-40B4-BE49-F238E27FC236}">
                <a16:creationId xmlns:a16="http://schemas.microsoft.com/office/drawing/2014/main" id="{914CD9D9-93C0-4FE1-B87B-EE6CEDB0B14F}"/>
              </a:ext>
            </a:extLst>
          </p:cNvPr>
          <p:cNvSpPr txBox="1">
            <a:spLocks/>
          </p:cNvSpPr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C9B2138D-9384-5B5A-AFC5-FB0D210AD360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A5CBBE3A-C417-1D10-A1B0-47EC01F7D35D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600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424742F-4410-404E-9E2C-97E73AE594D7}"/>
              </a:ext>
            </a:extLst>
          </p:cNvPr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F0CEF1C4-BEA4-40CD-B374-86290D3BAB24}"/>
                </a:ext>
              </a:extLst>
            </p:cNvPr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DD762A4-47C7-4FE9-AA54-78C5E91BEC44}"/>
                </a:ext>
              </a:extLst>
            </p:cNvPr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E3B5D79C-2C09-4CAD-9837-F3A0C1B719AD}"/>
                </a:ext>
              </a:extLst>
            </p:cNvPr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D8B6E72B-7D4D-4396-A763-A81978626343}"/>
                </a:ext>
              </a:extLst>
            </p:cNvPr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>
            <a:extLst>
              <a:ext uri="{FF2B5EF4-FFF2-40B4-BE49-F238E27FC236}">
                <a16:creationId xmlns:a16="http://schemas.microsoft.com/office/drawing/2014/main" id="{25A401FB-3222-4ACB-A4B7-4DB0A77E05F6}"/>
              </a:ext>
            </a:extLst>
          </p:cNvPr>
          <p:cNvSpPr txBox="1">
            <a:spLocks/>
          </p:cNvSpPr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C9B2138D-9384-5B5A-AFC5-FB0D210AD360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A5CBBE3A-C417-1D10-A1B0-47EC01F7D35D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>
            <a:extLst>
              <a:ext uri="{FF2B5EF4-FFF2-40B4-BE49-F238E27FC236}">
                <a16:creationId xmlns:a16="http://schemas.microsoft.com/office/drawing/2014/main" id="{25A401FB-3222-4ACB-A4B7-4DB0A77E05F6}"/>
              </a:ext>
            </a:extLst>
          </p:cNvPr>
          <p:cNvSpPr txBox="1">
            <a:spLocks/>
          </p:cNvSpPr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>
            <a:extLst>
              <a:ext uri="{FF2B5EF4-FFF2-40B4-BE49-F238E27FC236}">
                <a16:creationId xmlns:a16="http://schemas.microsoft.com/office/drawing/2014/main" id="{5C8DB735-5C30-44DC-9D2A-04913A2BDDA7}"/>
              </a:ext>
            </a:extLst>
          </p:cNvPr>
          <p:cNvSpPr txBox="1">
            <a:spLocks/>
          </p:cNvSpPr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>
            <a:extLst>
              <a:ext uri="{FF2B5EF4-FFF2-40B4-BE49-F238E27FC236}">
                <a16:creationId xmlns:a16="http://schemas.microsoft.com/office/drawing/2014/main" id="{914CD9D9-93C0-4FE1-B87B-EE6CEDB0B14F}"/>
              </a:ext>
            </a:extLst>
          </p:cNvPr>
          <p:cNvSpPr txBox="1">
            <a:spLocks/>
          </p:cNvSpPr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>
            <a:extLst>
              <a:ext uri="{FF2B5EF4-FFF2-40B4-BE49-F238E27FC236}">
                <a16:creationId xmlns:a16="http://schemas.microsoft.com/office/drawing/2014/main" id="{3B0AA7D6-E731-4F07-9EBE-1F2A36E24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1573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grpSp>
          <p:nvGrpSpPr>
            <p:cNvPr id="13" name="组合 12"/>
            <p:cNvGrpSpPr/>
            <p:nvPr/>
          </p:nvGrpSpPr>
          <p:grpSpPr>
            <a:xfrm>
              <a:off x="-1" y="-1"/>
              <a:ext cx="12192001" cy="6858001"/>
              <a:chOff x="-1" y="-1"/>
              <a:chExt cx="12192001" cy="6858001"/>
            </a:xfrm>
          </p:grpSpPr>
          <p:sp>
            <p:nvSpPr>
              <p:cNvPr id="27" name="任意多边形: 形状 26"/>
              <p:cNvSpPr>
                <a:spLocks noChangeAspect="1"/>
              </p:cNvSpPr>
              <p:nvPr/>
            </p:nvSpPr>
            <p:spPr>
              <a:xfrm flipH="1" flipV="1">
                <a:off x="-1" y="-1"/>
                <a:ext cx="4551827" cy="1080000"/>
              </a:xfrm>
              <a:custGeom>
                <a:avLst/>
                <a:gdLst>
                  <a:gd name="connsiteX0" fmla="*/ 1126933 w 3482177"/>
                  <a:gd name="connsiteY0" fmla="*/ 0 h 826207"/>
                  <a:gd name="connsiteX1" fmla="*/ 3482177 w 3482177"/>
                  <a:gd name="connsiteY1" fmla="*/ 0 h 826207"/>
                  <a:gd name="connsiteX2" fmla="*/ 3482177 w 3482177"/>
                  <a:gd name="connsiteY2" fmla="*/ 826207 h 826207"/>
                  <a:gd name="connsiteX3" fmla="*/ 0 w 3482177"/>
                  <a:gd name="connsiteY3" fmla="*/ 826207 h 826207"/>
                  <a:gd name="connsiteX4" fmla="*/ 73380 w 3482177"/>
                  <a:gd name="connsiteY4" fmla="*/ 800570 h 826207"/>
                  <a:gd name="connsiteX5" fmla="*/ 309246 w 3482177"/>
                  <a:gd name="connsiteY5" fmla="*/ 613266 h 826207"/>
                  <a:gd name="connsiteX6" fmla="*/ 597519 w 3482177"/>
                  <a:gd name="connsiteY6" fmla="*/ 254038 h 826207"/>
                  <a:gd name="connsiteX7" fmla="*/ 1126933 w 3482177"/>
                  <a:gd name="connsiteY7" fmla="*/ 0 h 82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2177" h="826207">
                    <a:moveTo>
                      <a:pt x="1126933" y="0"/>
                    </a:moveTo>
                    <a:lnTo>
                      <a:pt x="3482177" y="0"/>
                    </a:lnTo>
                    <a:lnTo>
                      <a:pt x="3482177" y="826207"/>
                    </a:lnTo>
                    <a:lnTo>
                      <a:pt x="0" y="826207"/>
                    </a:lnTo>
                    <a:lnTo>
                      <a:pt x="73380" y="800570"/>
                    </a:lnTo>
                    <a:cubicBezTo>
                      <a:pt x="163870" y="757154"/>
                      <a:pt x="244745" y="693644"/>
                      <a:pt x="309246" y="613266"/>
                    </a:cubicBezTo>
                    <a:lnTo>
                      <a:pt x="597519" y="254038"/>
                    </a:lnTo>
                    <a:cubicBezTo>
                      <a:pt x="726524" y="93280"/>
                      <a:pt x="921022" y="0"/>
                      <a:pt x="1126933" y="0"/>
                    </a:cubicBezTo>
                    <a:close/>
                  </a:path>
                </a:pathLst>
              </a:custGeom>
              <a:solidFill>
                <a:srgbClr val="005C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660400" y="693000"/>
                <a:ext cx="10872000" cy="5472000"/>
              </a:xfrm>
              <a:prstGeom prst="roundRect">
                <a:avLst>
                  <a:gd name="adj" fmla="val 291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1000" sy="101000" algn="ctr" rotWithShape="0">
                  <a:schemeClr val="tx1">
                    <a:lumMod val="75000"/>
                    <a:lumOff val="2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>
                <a:spLocks noChangeAspect="1"/>
              </p:cNvSpPr>
              <p:nvPr/>
            </p:nvSpPr>
            <p:spPr>
              <a:xfrm>
                <a:off x="7943629" y="5850000"/>
                <a:ext cx="4248371" cy="1008000"/>
              </a:xfrm>
              <a:custGeom>
                <a:avLst/>
                <a:gdLst>
                  <a:gd name="connsiteX0" fmla="*/ 1126933 w 3482177"/>
                  <a:gd name="connsiteY0" fmla="*/ 0 h 826207"/>
                  <a:gd name="connsiteX1" fmla="*/ 3482177 w 3482177"/>
                  <a:gd name="connsiteY1" fmla="*/ 0 h 826207"/>
                  <a:gd name="connsiteX2" fmla="*/ 3482177 w 3482177"/>
                  <a:gd name="connsiteY2" fmla="*/ 826207 h 826207"/>
                  <a:gd name="connsiteX3" fmla="*/ 0 w 3482177"/>
                  <a:gd name="connsiteY3" fmla="*/ 826207 h 826207"/>
                  <a:gd name="connsiteX4" fmla="*/ 73380 w 3482177"/>
                  <a:gd name="connsiteY4" fmla="*/ 800570 h 826207"/>
                  <a:gd name="connsiteX5" fmla="*/ 309246 w 3482177"/>
                  <a:gd name="connsiteY5" fmla="*/ 613266 h 826207"/>
                  <a:gd name="connsiteX6" fmla="*/ 597519 w 3482177"/>
                  <a:gd name="connsiteY6" fmla="*/ 254038 h 826207"/>
                  <a:gd name="connsiteX7" fmla="*/ 1126933 w 3482177"/>
                  <a:gd name="connsiteY7" fmla="*/ 0 h 82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2177" h="826207">
                    <a:moveTo>
                      <a:pt x="1126933" y="0"/>
                    </a:moveTo>
                    <a:lnTo>
                      <a:pt x="3482177" y="0"/>
                    </a:lnTo>
                    <a:lnTo>
                      <a:pt x="3482177" y="826207"/>
                    </a:lnTo>
                    <a:lnTo>
                      <a:pt x="0" y="826207"/>
                    </a:lnTo>
                    <a:lnTo>
                      <a:pt x="73380" y="800570"/>
                    </a:lnTo>
                    <a:cubicBezTo>
                      <a:pt x="163870" y="757154"/>
                      <a:pt x="244745" y="693644"/>
                      <a:pt x="309246" y="613266"/>
                    </a:cubicBezTo>
                    <a:lnTo>
                      <a:pt x="597519" y="254038"/>
                    </a:lnTo>
                    <a:cubicBezTo>
                      <a:pt x="726524" y="93280"/>
                      <a:pt x="921022" y="0"/>
                      <a:pt x="1126933" y="0"/>
                    </a:cubicBezTo>
                    <a:close/>
                  </a:path>
                </a:pathLst>
              </a:custGeom>
              <a:solidFill>
                <a:srgbClr val="005C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432918" y="4634414"/>
              <a:ext cx="540000" cy="540000"/>
              <a:chOff x="7460376" y="5269978"/>
              <a:chExt cx="540000" cy="540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7460376" y="5269978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" name="任意多边形: 形状 2"/>
              <p:cNvSpPr>
                <a:spLocks noChangeAspect="1"/>
              </p:cNvSpPr>
              <p:nvPr/>
            </p:nvSpPr>
            <p:spPr>
              <a:xfrm>
                <a:off x="7586376" y="5429743"/>
                <a:ext cx="288000" cy="220470"/>
              </a:xfrm>
              <a:custGeom>
                <a:avLst/>
                <a:gdLst>
                  <a:gd name="connsiteX0" fmla="*/ 20136 w 608415"/>
                  <a:gd name="connsiteY0" fmla="*/ 282073 h 465755"/>
                  <a:gd name="connsiteX1" fmla="*/ 40152 w 608415"/>
                  <a:gd name="connsiteY1" fmla="*/ 302063 h 465755"/>
                  <a:gd name="connsiteX2" fmla="*/ 40152 w 608415"/>
                  <a:gd name="connsiteY2" fmla="*/ 326389 h 465755"/>
                  <a:gd name="connsiteX3" fmla="*/ 20136 w 608415"/>
                  <a:gd name="connsiteY3" fmla="*/ 346499 h 465755"/>
                  <a:gd name="connsiteX4" fmla="*/ 0 w 608415"/>
                  <a:gd name="connsiteY4" fmla="*/ 326389 h 465755"/>
                  <a:gd name="connsiteX5" fmla="*/ 0 w 608415"/>
                  <a:gd name="connsiteY5" fmla="*/ 302063 h 465755"/>
                  <a:gd name="connsiteX6" fmla="*/ 20136 w 608415"/>
                  <a:gd name="connsiteY6" fmla="*/ 282073 h 465755"/>
                  <a:gd name="connsiteX7" fmla="*/ 123517 w 608415"/>
                  <a:gd name="connsiteY7" fmla="*/ 243643 h 465755"/>
                  <a:gd name="connsiteX8" fmla="*/ 123517 w 608415"/>
                  <a:gd name="connsiteY8" fmla="*/ 374935 h 465755"/>
                  <a:gd name="connsiteX9" fmla="*/ 304208 w 608415"/>
                  <a:gd name="connsiteY9" fmla="*/ 425645 h 465755"/>
                  <a:gd name="connsiteX10" fmla="*/ 484899 w 608415"/>
                  <a:gd name="connsiteY10" fmla="*/ 374935 h 465755"/>
                  <a:gd name="connsiteX11" fmla="*/ 484899 w 608415"/>
                  <a:gd name="connsiteY11" fmla="*/ 243643 h 465755"/>
                  <a:gd name="connsiteX12" fmla="*/ 313495 w 608415"/>
                  <a:gd name="connsiteY12" fmla="*/ 332536 h 465755"/>
                  <a:gd name="connsiteX13" fmla="*/ 304208 w 608415"/>
                  <a:gd name="connsiteY13" fmla="*/ 334704 h 465755"/>
                  <a:gd name="connsiteX14" fmla="*/ 294920 w 608415"/>
                  <a:gd name="connsiteY14" fmla="*/ 332536 h 465755"/>
                  <a:gd name="connsiteX15" fmla="*/ 304208 w 608415"/>
                  <a:gd name="connsiteY15" fmla="*/ 42730 h 465755"/>
                  <a:gd name="connsiteX16" fmla="*/ 63688 w 608415"/>
                  <a:gd name="connsiteY16" fmla="*/ 167397 h 465755"/>
                  <a:gd name="connsiteX17" fmla="*/ 304208 w 608415"/>
                  <a:gd name="connsiteY17" fmla="*/ 292064 h 465755"/>
                  <a:gd name="connsiteX18" fmla="*/ 544727 w 608415"/>
                  <a:gd name="connsiteY18" fmla="*/ 167397 h 465755"/>
                  <a:gd name="connsiteX19" fmla="*/ 294920 w 608415"/>
                  <a:gd name="connsiteY19" fmla="*/ 2258 h 465755"/>
                  <a:gd name="connsiteX20" fmla="*/ 313495 w 608415"/>
                  <a:gd name="connsiteY20" fmla="*/ 2258 h 465755"/>
                  <a:gd name="connsiteX21" fmla="*/ 597559 w 608415"/>
                  <a:gd name="connsiteY21" fmla="*/ 149570 h 465755"/>
                  <a:gd name="connsiteX22" fmla="*/ 608415 w 608415"/>
                  <a:gd name="connsiteY22" fmla="*/ 167397 h 465755"/>
                  <a:gd name="connsiteX23" fmla="*/ 597559 w 608415"/>
                  <a:gd name="connsiteY23" fmla="*/ 185224 h 465755"/>
                  <a:gd name="connsiteX24" fmla="*/ 525066 w 608415"/>
                  <a:gd name="connsiteY24" fmla="*/ 222804 h 465755"/>
                  <a:gd name="connsiteX25" fmla="*/ 525066 w 608415"/>
                  <a:gd name="connsiteY25" fmla="*/ 382644 h 465755"/>
                  <a:gd name="connsiteX26" fmla="*/ 521326 w 608415"/>
                  <a:gd name="connsiteY26" fmla="*/ 394328 h 465755"/>
                  <a:gd name="connsiteX27" fmla="*/ 304208 w 608415"/>
                  <a:gd name="connsiteY27" fmla="*/ 465755 h 465755"/>
                  <a:gd name="connsiteX28" fmla="*/ 87089 w 608415"/>
                  <a:gd name="connsiteY28" fmla="*/ 394328 h 465755"/>
                  <a:gd name="connsiteX29" fmla="*/ 83350 w 608415"/>
                  <a:gd name="connsiteY29" fmla="*/ 382644 h 465755"/>
                  <a:gd name="connsiteX30" fmla="*/ 83350 w 608415"/>
                  <a:gd name="connsiteY30" fmla="*/ 222804 h 465755"/>
                  <a:gd name="connsiteX31" fmla="*/ 40167 w 608415"/>
                  <a:gd name="connsiteY31" fmla="*/ 200400 h 465755"/>
                  <a:gd name="connsiteX32" fmla="*/ 40167 w 608415"/>
                  <a:gd name="connsiteY32" fmla="*/ 244245 h 465755"/>
                  <a:gd name="connsiteX33" fmla="*/ 20144 w 608415"/>
                  <a:gd name="connsiteY33" fmla="*/ 264360 h 465755"/>
                  <a:gd name="connsiteX34" fmla="*/ 0 w 608415"/>
                  <a:gd name="connsiteY34" fmla="*/ 244245 h 465755"/>
                  <a:gd name="connsiteX35" fmla="*/ 0 w 608415"/>
                  <a:gd name="connsiteY35" fmla="*/ 167397 h 465755"/>
                  <a:gd name="connsiteX36" fmla="*/ 10856 w 608415"/>
                  <a:gd name="connsiteY36" fmla="*/ 149570 h 46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8415" h="465755">
                    <a:moveTo>
                      <a:pt x="20136" y="282073"/>
                    </a:moveTo>
                    <a:cubicBezTo>
                      <a:pt x="31229" y="282073"/>
                      <a:pt x="40152" y="290985"/>
                      <a:pt x="40152" y="302063"/>
                    </a:cubicBezTo>
                    <a:lnTo>
                      <a:pt x="40152" y="326389"/>
                    </a:lnTo>
                    <a:cubicBezTo>
                      <a:pt x="40152" y="337468"/>
                      <a:pt x="31229" y="346499"/>
                      <a:pt x="20136" y="346499"/>
                    </a:cubicBezTo>
                    <a:cubicBezTo>
                      <a:pt x="9043" y="346499"/>
                      <a:pt x="0" y="337468"/>
                      <a:pt x="0" y="326389"/>
                    </a:cubicBezTo>
                    <a:lnTo>
                      <a:pt x="0" y="302063"/>
                    </a:lnTo>
                    <a:cubicBezTo>
                      <a:pt x="0" y="290985"/>
                      <a:pt x="9043" y="282073"/>
                      <a:pt x="20136" y="282073"/>
                    </a:cubicBezTo>
                    <a:close/>
                    <a:moveTo>
                      <a:pt x="123517" y="243643"/>
                    </a:moveTo>
                    <a:lnTo>
                      <a:pt x="123517" y="374935"/>
                    </a:lnTo>
                    <a:cubicBezTo>
                      <a:pt x="136906" y="387703"/>
                      <a:pt x="186360" y="425645"/>
                      <a:pt x="304208" y="425645"/>
                    </a:cubicBezTo>
                    <a:cubicBezTo>
                      <a:pt x="422055" y="425645"/>
                      <a:pt x="471510" y="387703"/>
                      <a:pt x="484899" y="374935"/>
                    </a:cubicBezTo>
                    <a:lnTo>
                      <a:pt x="484899" y="243643"/>
                    </a:lnTo>
                    <a:lnTo>
                      <a:pt x="313495" y="332536"/>
                    </a:lnTo>
                    <a:cubicBezTo>
                      <a:pt x="310601" y="333981"/>
                      <a:pt x="307344" y="334704"/>
                      <a:pt x="304208" y="334704"/>
                    </a:cubicBezTo>
                    <a:cubicBezTo>
                      <a:pt x="301071" y="334704"/>
                      <a:pt x="297815" y="333981"/>
                      <a:pt x="294920" y="332536"/>
                    </a:cubicBezTo>
                    <a:close/>
                    <a:moveTo>
                      <a:pt x="304208" y="42730"/>
                    </a:moveTo>
                    <a:lnTo>
                      <a:pt x="63688" y="167397"/>
                    </a:lnTo>
                    <a:lnTo>
                      <a:pt x="304208" y="292064"/>
                    </a:lnTo>
                    <a:lnTo>
                      <a:pt x="544727" y="167397"/>
                    </a:lnTo>
                    <a:close/>
                    <a:moveTo>
                      <a:pt x="294920" y="2258"/>
                    </a:moveTo>
                    <a:cubicBezTo>
                      <a:pt x="300710" y="-753"/>
                      <a:pt x="307706" y="-753"/>
                      <a:pt x="313495" y="2258"/>
                    </a:cubicBezTo>
                    <a:lnTo>
                      <a:pt x="597559" y="149570"/>
                    </a:lnTo>
                    <a:cubicBezTo>
                      <a:pt x="604193" y="153063"/>
                      <a:pt x="608415" y="159929"/>
                      <a:pt x="608415" y="167397"/>
                    </a:cubicBezTo>
                    <a:cubicBezTo>
                      <a:pt x="608415" y="174865"/>
                      <a:pt x="604193" y="181731"/>
                      <a:pt x="597559" y="185224"/>
                    </a:cubicBezTo>
                    <a:lnTo>
                      <a:pt x="525066" y="222804"/>
                    </a:lnTo>
                    <a:lnTo>
                      <a:pt x="525066" y="382644"/>
                    </a:lnTo>
                    <a:cubicBezTo>
                      <a:pt x="525066" y="386860"/>
                      <a:pt x="523859" y="390955"/>
                      <a:pt x="521326" y="394328"/>
                    </a:cubicBezTo>
                    <a:cubicBezTo>
                      <a:pt x="519276" y="397218"/>
                      <a:pt x="468253" y="465755"/>
                      <a:pt x="304208" y="465755"/>
                    </a:cubicBezTo>
                    <a:cubicBezTo>
                      <a:pt x="140162" y="465755"/>
                      <a:pt x="89139" y="397218"/>
                      <a:pt x="87089" y="394328"/>
                    </a:cubicBezTo>
                    <a:cubicBezTo>
                      <a:pt x="84556" y="390955"/>
                      <a:pt x="83350" y="386860"/>
                      <a:pt x="83350" y="382644"/>
                    </a:cubicBezTo>
                    <a:lnTo>
                      <a:pt x="83350" y="222804"/>
                    </a:lnTo>
                    <a:lnTo>
                      <a:pt x="40167" y="200400"/>
                    </a:lnTo>
                    <a:lnTo>
                      <a:pt x="40167" y="244245"/>
                    </a:lnTo>
                    <a:cubicBezTo>
                      <a:pt x="40167" y="255326"/>
                      <a:pt x="31241" y="264360"/>
                      <a:pt x="20144" y="264360"/>
                    </a:cubicBezTo>
                    <a:cubicBezTo>
                      <a:pt x="9047" y="264360"/>
                      <a:pt x="0" y="255326"/>
                      <a:pt x="0" y="244245"/>
                    </a:cubicBezTo>
                    <a:lnTo>
                      <a:pt x="0" y="167397"/>
                    </a:lnTo>
                    <a:cubicBezTo>
                      <a:pt x="0" y="159929"/>
                      <a:pt x="4222" y="153063"/>
                      <a:pt x="10856" y="1495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073375" y="4634414"/>
              <a:ext cx="540000" cy="540000"/>
              <a:chOff x="4437200" y="5269978"/>
              <a:chExt cx="540000" cy="54000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437200" y="5269978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/>
            </p:nvSpPr>
            <p:spPr>
              <a:xfrm>
                <a:off x="4593936" y="5426880"/>
                <a:ext cx="226528" cy="226197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81459" h="580612">
                    <a:moveTo>
                      <a:pt x="283975" y="371116"/>
                    </a:moveTo>
                    <a:lnTo>
                      <a:pt x="263239" y="486746"/>
                    </a:lnTo>
                    <a:lnTo>
                      <a:pt x="291629" y="500700"/>
                    </a:lnTo>
                    <a:lnTo>
                      <a:pt x="318507" y="487013"/>
                    </a:lnTo>
                    <a:lnTo>
                      <a:pt x="297770" y="371116"/>
                    </a:lnTo>
                    <a:close/>
                    <a:moveTo>
                      <a:pt x="263595" y="322766"/>
                    </a:moveTo>
                    <a:lnTo>
                      <a:pt x="317973" y="322766"/>
                    </a:lnTo>
                    <a:cubicBezTo>
                      <a:pt x="329720" y="322766"/>
                      <a:pt x="339777" y="331121"/>
                      <a:pt x="341824" y="342675"/>
                    </a:cubicBezTo>
                    <a:lnTo>
                      <a:pt x="369235" y="496078"/>
                    </a:lnTo>
                    <a:cubicBezTo>
                      <a:pt x="371104" y="506655"/>
                      <a:pt x="365853" y="517054"/>
                      <a:pt x="356420" y="521942"/>
                    </a:cubicBezTo>
                    <a:lnTo>
                      <a:pt x="302754" y="549405"/>
                    </a:lnTo>
                    <a:cubicBezTo>
                      <a:pt x="294833" y="553938"/>
                      <a:pt x="289226" y="553494"/>
                      <a:pt x="280949" y="549583"/>
                    </a:cubicBezTo>
                    <a:lnTo>
                      <a:pt x="225237" y="522031"/>
                    </a:lnTo>
                    <a:cubicBezTo>
                      <a:pt x="215625" y="517320"/>
                      <a:pt x="210285" y="506655"/>
                      <a:pt x="212243" y="496078"/>
                    </a:cubicBezTo>
                    <a:lnTo>
                      <a:pt x="239744" y="342675"/>
                    </a:lnTo>
                    <a:cubicBezTo>
                      <a:pt x="241790" y="331121"/>
                      <a:pt x="251847" y="322766"/>
                      <a:pt x="263595" y="322766"/>
                    </a:cubicBezTo>
                    <a:close/>
                    <a:moveTo>
                      <a:pt x="175403" y="294638"/>
                    </a:moveTo>
                    <a:cubicBezTo>
                      <a:pt x="181311" y="296493"/>
                      <a:pt x="186518" y="300581"/>
                      <a:pt x="189588" y="306446"/>
                    </a:cubicBezTo>
                    <a:cubicBezTo>
                      <a:pt x="195819" y="318266"/>
                      <a:pt x="191279" y="332930"/>
                      <a:pt x="179441" y="339151"/>
                    </a:cubicBezTo>
                    <a:cubicBezTo>
                      <a:pt x="98621" y="381453"/>
                      <a:pt x="48420" y="464725"/>
                      <a:pt x="48420" y="556439"/>
                    </a:cubicBezTo>
                    <a:cubicBezTo>
                      <a:pt x="48420" y="569859"/>
                      <a:pt x="37561" y="580612"/>
                      <a:pt x="24210" y="580612"/>
                    </a:cubicBezTo>
                    <a:cubicBezTo>
                      <a:pt x="10770" y="580612"/>
                      <a:pt x="0" y="569859"/>
                      <a:pt x="0" y="556439"/>
                    </a:cubicBezTo>
                    <a:cubicBezTo>
                      <a:pt x="0" y="446595"/>
                      <a:pt x="60170" y="346971"/>
                      <a:pt x="157011" y="296226"/>
                    </a:cubicBezTo>
                    <a:cubicBezTo>
                      <a:pt x="162886" y="293160"/>
                      <a:pt x="169495" y="292782"/>
                      <a:pt x="175403" y="294638"/>
                    </a:cubicBezTo>
                    <a:close/>
                    <a:moveTo>
                      <a:pt x="403384" y="293390"/>
                    </a:moveTo>
                    <a:cubicBezTo>
                      <a:pt x="409291" y="291490"/>
                      <a:pt x="415922" y="291846"/>
                      <a:pt x="421885" y="294868"/>
                    </a:cubicBezTo>
                    <a:cubicBezTo>
                      <a:pt x="520228" y="344995"/>
                      <a:pt x="581459" y="445250"/>
                      <a:pt x="581459" y="556437"/>
                    </a:cubicBezTo>
                    <a:cubicBezTo>
                      <a:pt x="581459" y="569858"/>
                      <a:pt x="570690" y="580612"/>
                      <a:pt x="557252" y="580612"/>
                    </a:cubicBezTo>
                    <a:cubicBezTo>
                      <a:pt x="543813" y="580612"/>
                      <a:pt x="533044" y="569858"/>
                      <a:pt x="533044" y="556437"/>
                    </a:cubicBezTo>
                    <a:cubicBezTo>
                      <a:pt x="533044" y="463648"/>
                      <a:pt x="482048" y="379836"/>
                      <a:pt x="399813" y="338063"/>
                    </a:cubicBezTo>
                    <a:cubicBezTo>
                      <a:pt x="387887" y="331841"/>
                      <a:pt x="383170" y="317265"/>
                      <a:pt x="389222" y="305444"/>
                    </a:cubicBezTo>
                    <a:cubicBezTo>
                      <a:pt x="392293" y="299445"/>
                      <a:pt x="397477" y="295290"/>
                      <a:pt x="403384" y="293390"/>
                    </a:cubicBezTo>
                    <a:close/>
                    <a:moveTo>
                      <a:pt x="290694" y="48348"/>
                    </a:moveTo>
                    <a:cubicBezTo>
                      <a:pt x="233195" y="48348"/>
                      <a:pt x="186376" y="95629"/>
                      <a:pt x="186376" y="153753"/>
                    </a:cubicBezTo>
                    <a:cubicBezTo>
                      <a:pt x="186376" y="211966"/>
                      <a:pt x="233195" y="259247"/>
                      <a:pt x="290694" y="259247"/>
                    </a:cubicBezTo>
                    <a:cubicBezTo>
                      <a:pt x="348283" y="259247"/>
                      <a:pt x="395012" y="211966"/>
                      <a:pt x="395012" y="153753"/>
                    </a:cubicBezTo>
                    <a:cubicBezTo>
                      <a:pt x="395012" y="95629"/>
                      <a:pt x="348283" y="48348"/>
                      <a:pt x="290694" y="48348"/>
                    </a:cubicBezTo>
                    <a:close/>
                    <a:moveTo>
                      <a:pt x="290694" y="0"/>
                    </a:moveTo>
                    <a:cubicBezTo>
                      <a:pt x="374986" y="0"/>
                      <a:pt x="443433" y="68967"/>
                      <a:pt x="443433" y="153753"/>
                    </a:cubicBezTo>
                    <a:cubicBezTo>
                      <a:pt x="443433" y="238628"/>
                      <a:pt x="374986" y="307595"/>
                      <a:pt x="290694" y="307595"/>
                    </a:cubicBezTo>
                    <a:cubicBezTo>
                      <a:pt x="206491" y="307595"/>
                      <a:pt x="137955" y="238628"/>
                      <a:pt x="137955" y="153753"/>
                    </a:cubicBezTo>
                    <a:cubicBezTo>
                      <a:pt x="137955" y="68967"/>
                      <a:pt x="206491" y="0"/>
                      <a:pt x="290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1229651" y="1130300"/>
            <a:ext cx="9720000" cy="2232000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200" b="1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1229650" y="3445908"/>
            <a:ext cx="972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8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3701079" y="4688414"/>
            <a:ext cx="2340000" cy="432000"/>
          </a:xfrm>
          <a:prstGeom prst="rect">
            <a:avLst/>
          </a:prstGeom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7054692" y="4688414"/>
            <a:ext cx="2340000" cy="432000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1449293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8" name="任意多边形: 形状 17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49649" y="1028700"/>
            <a:ext cx="9161013" cy="998523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1049650" y="2278903"/>
            <a:ext cx="10080000" cy="3240000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5337278" y="2368903"/>
            <a:ext cx="0" cy="3060000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/>
          <p:cNvSpPr>
            <a:spLocks noChangeAspect="1"/>
          </p:cNvSpPr>
          <p:nvPr/>
        </p:nvSpPr>
        <p:spPr bwMode="auto">
          <a:xfrm>
            <a:off x="10510427" y="1281055"/>
            <a:ext cx="619223" cy="65134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416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 flipH="1"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任意多边形: 形状 20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589650" y="1628620"/>
            <a:ext cx="9000000" cy="2160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400" b="1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1589650" y="3904456"/>
            <a:ext cx="90000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8620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8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1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 flipH="1"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任意多边形: 形状 20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589650" y="1628620"/>
            <a:ext cx="9000000" cy="2160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400" b="1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1589650" y="3904456"/>
            <a:ext cx="90000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4790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C6BDBB2-4D15-4A40-90D7-2B2BCB8DBB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>
            <a:extLst>
              <a:ext uri="{FF2B5EF4-FFF2-40B4-BE49-F238E27FC236}">
                <a16:creationId xmlns:a16="http://schemas.microsoft.com/office/drawing/2014/main" id="{4C223371-8297-4840-8D67-FB112949A5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BAD14C8-1E0C-41E3-A005-6B94E10DE9C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6432121-F28C-416A-91B0-B0B9B1AAECF6}"/>
              </a:ext>
            </a:extLst>
          </p:cNvPr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6642C83-38A1-4BFE-9337-24E768254F85}"/>
                </a:ext>
              </a:extLst>
            </p:cNvPr>
            <p:cNvCxnSpPr>
              <a:cxnSpLocks/>
            </p:cNvCxnSpPr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4596722D-D8E5-4EF1-9D4D-94A61122F103}"/>
                </a:ext>
              </a:extLst>
            </p:cNvPr>
            <p:cNvCxnSpPr>
              <a:cxnSpLocks/>
            </p:cNvCxnSpPr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70403E61-F6B7-43D4-AAAB-5F2B2CC61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223" y="2449758"/>
            <a:ext cx="7621554" cy="60386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DA3E79F-9014-4BDA-892F-39855638A100}"/>
              </a:ext>
            </a:extLst>
          </p:cNvPr>
          <p:cNvGrpSpPr/>
          <p:nvPr userDrawn="1"/>
        </p:nvGrpSpPr>
        <p:grpSpPr>
          <a:xfrm>
            <a:off x="4466857" y="3680679"/>
            <a:ext cx="2953486" cy="617746"/>
            <a:chOff x="1091964" y="3852036"/>
            <a:chExt cx="2521321" cy="380488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C30DB5E5-6C19-4489-B613-8899EE83C1B6}"/>
                </a:ext>
              </a:extLst>
            </p:cNvPr>
            <p:cNvSpPr/>
            <p:nvPr/>
          </p:nvSpPr>
          <p:spPr>
            <a:xfrm>
              <a:off x="1404205" y="3852038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en-US" altLang="zh-CN" sz="2400" b="1" dirty="0">
                  <a:cs typeface="+mn-ea"/>
                  <a:sym typeface="+mn-lt"/>
                </a:rPr>
                <a:t>XX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6" name="矩形: 圆角 13">
              <a:extLst>
                <a:ext uri="{FF2B5EF4-FFF2-40B4-BE49-F238E27FC236}">
                  <a16:creationId xmlns:a16="http://schemas.microsoft.com/office/drawing/2014/main" id="{BC896F40-E842-4E35-B6C8-AEB7CE434271}"/>
                </a:ext>
              </a:extLst>
            </p:cNvPr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6FE6493-7025-468F-A867-FC989AB2B01C}"/>
              </a:ext>
            </a:extLst>
          </p:cNvPr>
          <p:cNvGrpSpPr/>
          <p:nvPr userDrawn="1"/>
        </p:nvGrpSpPr>
        <p:grpSpPr>
          <a:xfrm>
            <a:off x="3500680" y="4497624"/>
            <a:ext cx="5190641" cy="553998"/>
            <a:chOff x="2765844" y="4334928"/>
            <a:chExt cx="1391877" cy="90713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A6CD2D8-065B-47BB-9B20-8AF765D45074}"/>
                </a:ext>
              </a:extLst>
            </p:cNvPr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103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ACBB716-BB5C-4C2A-80AF-681DA9850F3B}"/>
                </a:ext>
              </a:extLst>
            </p:cNvPr>
            <p:cNvSpPr txBox="1"/>
            <p:nvPr/>
          </p:nvSpPr>
          <p:spPr>
            <a:xfrm flipH="1">
              <a:off x="2765844" y="4334928"/>
              <a:ext cx="1355039" cy="9071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张昱课题组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(yuzhang@ustc.edu.cn)</a:t>
              </a:r>
            </a:p>
            <a:p>
              <a:pPr algn="ctr" defTabSz="914103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01598267-5F8F-4596-A47A-8C4589E896D5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1860884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8F62F6B-6DC8-4E64-A1AD-E712CCA7CA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711" y="5258614"/>
            <a:ext cx="2743200" cy="365125"/>
          </a:xfrm>
        </p:spPr>
        <p:txBody>
          <a:bodyPr/>
          <a:lstStyle>
            <a:lvl1pPr algn="ctr">
              <a:defRPr sz="1600"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913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3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57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C6BDBB2-4D15-4A40-90D7-2B2BCB8DBB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>
            <a:extLst>
              <a:ext uri="{FF2B5EF4-FFF2-40B4-BE49-F238E27FC236}">
                <a16:creationId xmlns:a16="http://schemas.microsoft.com/office/drawing/2014/main" id="{4C223371-8297-4840-8D67-FB112949A58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BAD14C8-1E0C-41E3-A005-6B94E10DE9C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3424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CB0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34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A4A23550-836D-9240-D5F1-896D7283FAED}"/>
              </a:ext>
            </a:extLst>
          </p:cNvPr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4B3B-B375-FF63-1B9A-939DDB3E14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/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>
            <a:extLst>
              <a:ext uri="{FF2B5EF4-FFF2-40B4-BE49-F238E27FC236}">
                <a16:creationId xmlns:a16="http://schemas.microsoft.com/office/drawing/2014/main" id="{85CBF31C-82FA-469A-AA59-957D24D5FB5F}"/>
              </a:ext>
            </a:extLst>
          </p:cNvPr>
          <p:cNvSpPr txBox="1">
            <a:spLocks/>
          </p:cNvSpPr>
          <p:nvPr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CB0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B8202E-66C0-4638-8271-6144A07FD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59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EFA7716-3E90-47A6-B362-91D7C62DD4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01FCDF-723F-4834-9A12-11AABB0C26B9}"/>
              </a:ext>
            </a:extLst>
          </p:cNvPr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>
              <a:extLst>
                <a:ext uri="{FF2B5EF4-FFF2-40B4-BE49-F238E27FC236}">
                  <a16:creationId xmlns:a16="http://schemas.microsoft.com/office/drawing/2014/main" id="{BE9E4818-BBF0-4362-8E19-49F4806401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DCBBF95-6637-4E9A-82E8-39293AB775F2}"/>
                </a:ext>
              </a:extLst>
            </p:cNvPr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6242C8E0-D7B8-4F3A-942C-7FFC2A6F5010}"/>
                  </a:ext>
                </a:extLst>
              </p:cNvPr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412824C-A19F-49D0-9E7E-A8A5FF99A6A2}"/>
                  </a:ext>
                </a:extLst>
              </p:cNvPr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>
            <a:extLst>
              <a:ext uri="{FF2B5EF4-FFF2-40B4-BE49-F238E27FC236}">
                <a16:creationId xmlns:a16="http://schemas.microsoft.com/office/drawing/2014/main" id="{E9B5547D-0CDC-47B8-B8E8-A105CF04A438}"/>
              </a:ext>
            </a:extLst>
          </p:cNvPr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7143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857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5523702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9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Footer Placeholder 4"/>
          <p:cNvSpPr txBox="1">
            <a:spLocks/>
          </p:cNvSpPr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内容占位符 6">
            <a:extLst>
              <a:ext uri="{FF2B5EF4-FFF2-40B4-BE49-F238E27FC236}">
                <a16:creationId xmlns:a16="http://schemas.microsoft.com/office/drawing/2014/main" id="{091F53CB-A772-2B03-E1D9-E1EE3AB8A7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5167" y="914400"/>
            <a:ext cx="5523702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424700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C6FA940-B835-F2D7-452C-4967C4958DCA}"/>
              </a:ext>
            </a:extLst>
          </p:cNvPr>
          <p:cNvSpPr>
            <a:spLocks/>
          </p:cNvSpPr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697C5D-6C8F-4D46-9330-2B940934CFC6}"/>
              </a:ext>
            </a:extLst>
          </p:cNvPr>
          <p:cNvSpPr>
            <a:spLocks/>
          </p:cNvSpPr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295C45-73AF-41E3-902B-11723E5302A0}"/>
              </a:ext>
            </a:extLst>
          </p:cNvPr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0F65869C-792C-4168-AFBF-A3E1D085281D}"/>
                </a:ext>
              </a:extLst>
            </p:cNvPr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169B98D5-8265-412F-8EB8-4CD81675BAE0}"/>
                </a:ext>
              </a:extLst>
            </p:cNvPr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22ECC4FE-E319-4B99-828B-E3F9C00C2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A58069E8-BA29-4224-9A43-86A987021E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  <a:pPr marL="342900" indent="-342900">
                <a:lnSpc>
                  <a:spcPct val="110000"/>
                </a:lnSpc>
                <a:spcBef>
                  <a:spcPct val="20000"/>
                </a:spcBef>
                <a:buClr>
                  <a:schemeClr val="hlink"/>
                </a:buClr>
                <a:buSzPct val="50000"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0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BF8CFD-8979-6B41-923E-479EE9D3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16" y="941696"/>
            <a:ext cx="11901001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063" indent="-315913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113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463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4000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FD7C491-4DB4-9F49-9AEA-FF0EDF6B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289AF1B1-F8AF-9F4A-BB55-62C4D4F4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FB2C05E7-C61D-7A4D-AEF8-4EC2E287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7" name="矩形: 圆角 22">
            <a:extLst>
              <a:ext uri="{FF2B5EF4-FFF2-40B4-BE49-F238E27FC236}">
                <a16:creationId xmlns:a16="http://schemas.microsoft.com/office/drawing/2014/main" id="{2353B46D-92D7-43F6-B39F-D17490099C0E}"/>
              </a:ext>
            </a:extLst>
          </p:cNvPr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CF070881-46C6-4933-90A8-CFF40A0FBF12}"/>
              </a:ext>
            </a:extLst>
          </p:cNvPr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B1201DA1-814D-477D-93C1-4CE97B76CA07}"/>
              </a:ext>
            </a:extLst>
          </p:cNvPr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25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01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77" r:id="rId12"/>
    <p:sldLayoutId id="2147483651" r:id="rId13"/>
    <p:sldLayoutId id="2147483652" r:id="rId14"/>
    <p:sldLayoutId id="2147483679" r:id="rId15"/>
    <p:sldLayoutId id="2147483653" r:id="rId16"/>
    <p:sldLayoutId id="2147483654" r:id="rId17"/>
    <p:sldLayoutId id="2147483655" r:id="rId18"/>
    <p:sldLayoutId id="2147483656" r:id="rId19"/>
    <p:sldLayoutId id="2147483659" r:id="rId20"/>
    <p:sldLayoutId id="2147483657" r:id="rId21"/>
    <p:sldLayoutId id="2147483658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>
          <p15:clr>
            <a:srgbClr val="F26B43"/>
          </p15:clr>
        </p15:guide>
        <p15:guide id="2" orient="horz" pos="472">
          <p15:clr>
            <a:srgbClr val="F26B43"/>
          </p15:clr>
        </p15:guide>
        <p15:guide id="3" orient="horz" pos="4104">
          <p15:clr>
            <a:srgbClr val="F26B43"/>
          </p15:clr>
        </p15:guide>
        <p15:guide id="4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nix.org/conference/osdi26/presentation/qiang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doi.org/10.1145/3789240.382913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rxiv.org/abs/2604.27844" TargetMode="External"/><Relationship Id="rId5" Type="http://schemas.openxmlformats.org/officeDocument/2006/relationships/hyperlink" Target="https://ennanzhai.github.io/pub/sigcomm25-resccl.pdf" TargetMode="External"/><Relationship Id="rId4" Type="http://schemas.openxmlformats.org/officeDocument/2006/relationships/hyperlink" Target="https://www.usenix.org/conference/nsdi26/presentation/zhao-liangy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nix.org/conference/osdi26/presentation/qiang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doi.org/10.1145/3789240.382913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rxiv.org/abs/2604.27844" TargetMode="External"/><Relationship Id="rId5" Type="http://schemas.openxmlformats.org/officeDocument/2006/relationships/hyperlink" Target="https://ennanzhai.github.io/pub/sigcomm25-resccl.pdf" TargetMode="External"/><Relationship Id="rId4" Type="http://schemas.openxmlformats.org/officeDocument/2006/relationships/hyperlink" Target="https://www.usenix.org/conference/nsdi26/presentation/zhao-liangy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nix.org/conference/osdi26/presentation/qiang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doi.org/10.1145/3789240.382913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rxiv.org/abs/2604.27844" TargetMode="External"/><Relationship Id="rId5" Type="http://schemas.openxmlformats.org/officeDocument/2006/relationships/hyperlink" Target="https://ennanzhai.github.io/pub/sigcomm25-resccl.pdf" TargetMode="External"/><Relationship Id="rId4" Type="http://schemas.openxmlformats.org/officeDocument/2006/relationships/hyperlink" Target="https://www.usenix.org/conference/nsdi26/presentation/zhao-liangy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nix.org/conference/osdi26/presentation/qiang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doi.org/10.1145/3789240.382913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arxiv.org/abs/2604.27844" TargetMode="External"/><Relationship Id="rId5" Type="http://schemas.openxmlformats.org/officeDocument/2006/relationships/hyperlink" Target="https://ennanzhai.github.io/pub/sigcomm25-resccl.pdf" TargetMode="External"/><Relationship Id="rId4" Type="http://schemas.openxmlformats.org/officeDocument/2006/relationships/hyperlink" Target="https://www.usenix.org/conference/nsdi26/presentation/zhao-liangy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0D08C-ADED-9E4E-4EFD-7443C5D14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16B869-53B8-BC97-5C32-8ED45DE25D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模型推理</a:t>
            </a:r>
            <a:r>
              <a:rPr lang="en-US" altLang="zh-CN" dirty="0"/>
              <a:t>/</a:t>
            </a:r>
            <a:r>
              <a:rPr lang="zh-CN" altLang="en-US" dirty="0"/>
              <a:t>训练中的集合通信与优化方向</a:t>
            </a:r>
          </a:p>
        </p:txBody>
      </p:sp>
      <p:sp>
        <p:nvSpPr>
          <p:cNvPr id="8" name="内容占位符 3">
            <a:extLst>
              <a:ext uri="{FF2B5EF4-FFF2-40B4-BE49-F238E27FC236}">
                <a16:creationId xmlns:a16="http://schemas.microsoft.com/office/drawing/2014/main" id="{6703C5BD-F491-BB83-9D11-08C212D9D1F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734" y="831802"/>
            <a:ext cx="10610609" cy="5441953"/>
          </a:xfrm>
        </p:spPr>
        <p:txBody>
          <a:bodyPr>
            <a:normAutofit/>
          </a:bodyPr>
          <a:lstStyle/>
          <a:p>
            <a:r>
              <a:rPr lang="zh-CN" altLang="zh-CN" sz="1800" dirty="0"/>
              <a:t>跨设备通信在大模型推理与训练中均占据较高的执行时间比例，成为制约整体性能的重要瓶颈</a:t>
            </a:r>
            <a:endParaRPr lang="en-US" altLang="zh-CN" sz="1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D799390-71C4-AF18-D7D7-914B8AF07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15" y="1473023"/>
            <a:ext cx="6374070" cy="113957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5B6A18F-E22A-B03B-BF17-33C75679A514}"/>
              </a:ext>
            </a:extLst>
          </p:cNvPr>
          <p:cNvSpPr txBox="1"/>
          <p:nvPr/>
        </p:nvSpPr>
        <p:spPr>
          <a:xfrm>
            <a:off x="2282615" y="2667430"/>
            <a:ext cx="692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上</a:t>
            </a:r>
            <a:r>
              <a:rPr lang="zh-CN" altLang="zh-CN" sz="1400" dirty="0"/>
              <a:t>图以张量并行（TP）中的 MLP 计算为例：各 GPU 分别计算局部结果，再通过 AllReduce 求和，使每张 GPU 获得完整输出</a:t>
            </a:r>
            <a:endParaRPr lang="zh-CN" altLang="en-US" sz="1400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839D6B8C-012E-4AAC-A770-687958F72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322443"/>
              </p:ext>
            </p:extLst>
          </p:nvPr>
        </p:nvGraphicFramePr>
        <p:xfrm>
          <a:off x="400050" y="3552779"/>
          <a:ext cx="11391900" cy="2459355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优化类别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细分方向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主要做法</a:t>
                      </a:r>
                      <a:endParaRPr sz="157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代表论文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rowSpan="4"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加快通信过程</a:t>
                      </a:r>
                    </a:p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缩短通信本身耗时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算法与拓扑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选择通信树、路径并分配流量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4"/>
                        </a:rPr>
                        <a:t>ForestColl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NSDI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通信执行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调度通信原语，合理分配 GPU 资源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5"/>
                        </a:rPr>
                        <a:t>ResCCL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2025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数据压缩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减少传输量，并控制压缩开销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6"/>
                        </a:rPr>
                        <a:t>ZipCCL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运行时自适应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随运行状态选择并切换通信方案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7"/>
                        </a:rPr>
                        <a:t>Theseus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通信计算重叠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隐藏通信等待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编译自动生成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依据分块依赖，生成重叠执行内核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8"/>
                        </a:rPr>
                        <a:t>Syncopate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OSDI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4983CC7-32DA-E66E-3626-CB34459EFAB0}"/>
              </a:ext>
            </a:extLst>
          </p:cNvPr>
          <p:cNvSpPr txBox="1"/>
          <p:nvPr/>
        </p:nvSpPr>
        <p:spPr>
          <a:xfrm>
            <a:off x="10769216" y="4413124"/>
            <a:ext cx="1439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dirty="0">
                <a:solidFill>
                  <a:schemeClr val="tx1"/>
                </a:solidFill>
                <a:effectLst/>
                <a:latin typeface="+mn-lt"/>
              </a:rPr>
              <a:t>计算机网络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749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E0E7-CBBD-971A-55E9-3C1B36088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77EE78-D3CA-A33C-1E6F-67ABD1DD26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模型推理</a:t>
            </a:r>
            <a:r>
              <a:rPr lang="en-US" altLang="zh-CN" dirty="0"/>
              <a:t>/</a:t>
            </a:r>
            <a:r>
              <a:rPr lang="zh-CN" altLang="en-US" dirty="0"/>
              <a:t>训练中的集合通信与优化方向</a:t>
            </a:r>
          </a:p>
        </p:txBody>
      </p:sp>
      <p:sp>
        <p:nvSpPr>
          <p:cNvPr id="8" name="内容占位符 3">
            <a:extLst>
              <a:ext uri="{FF2B5EF4-FFF2-40B4-BE49-F238E27FC236}">
                <a16:creationId xmlns:a16="http://schemas.microsoft.com/office/drawing/2014/main" id="{6B90F986-FB13-6E6D-2347-AFE05601750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734" y="831802"/>
            <a:ext cx="10610609" cy="5441953"/>
          </a:xfrm>
        </p:spPr>
        <p:txBody>
          <a:bodyPr>
            <a:normAutofit/>
          </a:bodyPr>
          <a:lstStyle/>
          <a:p>
            <a:r>
              <a:rPr lang="zh-CN" altLang="zh-CN" sz="1800" dirty="0"/>
              <a:t>跨设备通信在大模型推理与训练中均占据较高的执行时间比例，成为制约整体性能的重要瓶颈</a:t>
            </a:r>
            <a:endParaRPr lang="en-US" altLang="zh-CN" sz="1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140EB9B-2C14-5AD3-5FF4-9FC838AE4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15" y="1473023"/>
            <a:ext cx="6374070" cy="113957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3B4DCD5-0BF8-0FD4-E252-C5427A7E7637}"/>
              </a:ext>
            </a:extLst>
          </p:cNvPr>
          <p:cNvSpPr txBox="1"/>
          <p:nvPr/>
        </p:nvSpPr>
        <p:spPr>
          <a:xfrm>
            <a:off x="2282615" y="2667430"/>
            <a:ext cx="692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上</a:t>
            </a:r>
            <a:r>
              <a:rPr lang="zh-CN" altLang="zh-CN" sz="1400" dirty="0"/>
              <a:t>图以张量并行（TP）中的 MLP 计算为例：各 GPU 分别计算局部结果，再通过 AllReduce 求和，使每张 GPU 获得完整输出</a:t>
            </a:r>
            <a:endParaRPr lang="zh-CN" altLang="en-US" sz="1400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58754DAF-CB73-F1FC-8DF3-555FF4CC0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6833321"/>
              </p:ext>
            </p:extLst>
          </p:nvPr>
        </p:nvGraphicFramePr>
        <p:xfrm>
          <a:off x="400050" y="3552779"/>
          <a:ext cx="11391900" cy="2459355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优化类别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细分方向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主要做法</a:t>
                      </a:r>
                      <a:endParaRPr sz="157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代表论文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rowSpan="4"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加快通信过程</a:t>
                      </a:r>
                    </a:p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缩短通信本身耗时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算法与拓扑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选择通信树、路径并分配流量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4"/>
                        </a:rPr>
                        <a:t>ForestColl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NSDI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通信执行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调度通信原语，合理分配 GPU 资源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5"/>
                        </a:rPr>
                        <a:t>ResCCL</a:t>
                      </a:r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2025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数据压缩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减少传输量，并控制压缩开销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6"/>
                        </a:rPr>
                        <a:t>ZipCCL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运行时自适应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随运行状态选择并切换通信方案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7"/>
                        </a:rPr>
                        <a:t>Theseus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通信计算重叠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隐藏通信等待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编译自动生成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依据分块依赖，生成重叠执行内核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8"/>
                        </a:rPr>
                        <a:t>Syncopate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OSDI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051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0F45F-D372-6AD6-EF6D-20925EDBA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4D040E-4036-711F-0F2C-613FEECB8D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400" dirty="0"/>
              <a:t>算法与拓扑：</a:t>
            </a:r>
            <a:r>
              <a:rPr lang="zh-CN" altLang="zh-CN" sz="2400" dirty="0"/>
              <a:t>ForestColl</a:t>
            </a:r>
            <a:r>
              <a:rPr lang="zh-CN" altLang="en-US" sz="2400" dirty="0"/>
              <a:t>（按链路带宽生成多树通信方案）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F63508-CB1D-4DE8-6527-F1E9610CBB25}"/>
              </a:ext>
            </a:extLst>
          </p:cNvPr>
          <p:cNvSpPr txBox="1"/>
          <p:nvPr/>
        </p:nvSpPr>
        <p:spPr>
          <a:xfrm>
            <a:off x="575734" y="913044"/>
            <a:ext cx="4512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/>
              <a:t>问题</a:t>
            </a:r>
            <a:r>
              <a:rPr lang="zh-CN" altLang="zh-CN" sz="1400" dirty="0"/>
              <a:t>：</a:t>
            </a:r>
            <a:r>
              <a:rPr lang="zh-CN" altLang="en-US" sz="1400" dirty="0"/>
              <a:t>服务器带宽高</a:t>
            </a:r>
            <a:r>
              <a:rPr lang="zh-CN" altLang="zh-CN" sz="1400" dirty="0"/>
              <a:t>、</a:t>
            </a:r>
            <a:r>
              <a:rPr lang="zh-CN" altLang="en-US" sz="1400" dirty="0"/>
              <a:t>服务器</a:t>
            </a:r>
            <a:r>
              <a:rPr lang="zh-CN" altLang="zh-CN" sz="1400" dirty="0"/>
              <a:t>间</a:t>
            </a:r>
            <a:r>
              <a:rPr lang="zh-CN" altLang="en-US" sz="1400" dirty="0"/>
              <a:t>带宽低</a:t>
            </a:r>
            <a:r>
              <a:rPr lang="zh-CN" altLang="zh-CN" sz="1400" dirty="0"/>
              <a:t>，ring 一类固定算法让跨机箱数据两次穿过</a:t>
            </a:r>
            <a:r>
              <a:rPr lang="zh-CN" altLang="en-US" sz="1400" dirty="0"/>
              <a:t>服务期间</a:t>
            </a:r>
            <a:r>
              <a:rPr lang="zh-CN" altLang="zh-CN" sz="1400" dirty="0"/>
              <a:t>，占掉最紧张的跨</a:t>
            </a:r>
            <a:r>
              <a:rPr lang="zh-CN" altLang="en-US" sz="1400" dirty="0"/>
              <a:t>服务器</a:t>
            </a:r>
            <a:r>
              <a:rPr lang="zh-CN" altLang="zh-CN" sz="1400" dirty="0"/>
              <a:t>带宽，集合通信跑不到链路应有的速度</a:t>
            </a:r>
            <a:r>
              <a:rPr lang="zh-CN" altLang="en-US" sz="1400" dirty="0"/>
              <a:t>。</a:t>
            </a:r>
            <a:r>
              <a:rPr lang="zh-CN" altLang="zh-CN" sz="1400" dirty="0"/>
              <a:t> 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91045D-C300-9A4C-A485-2A847EF6A3E9}"/>
              </a:ext>
            </a:extLst>
          </p:cNvPr>
          <p:cNvSpPr txBox="1"/>
          <p:nvPr/>
        </p:nvSpPr>
        <p:spPr>
          <a:xfrm>
            <a:off x="5851073" y="1060570"/>
            <a:ext cx="55178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zh-CN" sz="1200" dirty="0"/>
              <a:t>先用最大流找出全网最拥挤的那一层链路，算出它决定的最短完成时间，作为优化目标</a:t>
            </a:r>
            <a:endParaRPr lang="en-US" altLang="zh-CN" sz="1200" dirty="0"/>
          </a:p>
          <a:p>
            <a:pPr marL="342900" indent="-342900">
              <a:buFont typeface="+mj-lt"/>
              <a:buAutoNum type="arabicPeriod"/>
            </a:pPr>
            <a:r>
              <a:rPr lang="zh-CN" altLang="zh-CN" sz="1200" dirty="0"/>
              <a:t>二分搜索确定“需要几棵树、每棵树分多少带宽”，再用边分裂把交换机节点消去，得到只含 GPU 的等价图</a:t>
            </a:r>
            <a:endParaRPr lang="en-US" altLang="zh-CN" sz="1200" dirty="0"/>
          </a:p>
          <a:p>
            <a:pPr marL="342900" indent="-342900">
              <a:buFont typeface="+mj-lt"/>
              <a:buAutoNum type="arabicPeriod"/>
            </a:pPr>
            <a:r>
              <a:rPr lang="zh-CN" altLang="zh-CN" sz="1200" dirty="0"/>
              <a:t>在等价图上打包生成树并映射回真实链路，每块数据沿树逐级扇出，AllReduce 由上行聚合树与下行广播树组合而成</a:t>
            </a:r>
            <a:endParaRPr lang="zh-CN" altLang="en-US" sz="12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A7C8FE5-8DBC-0BEB-F5AA-CE2A91F4FE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56" t="3790" r="47726"/>
          <a:stretch>
            <a:fillRect/>
          </a:stretch>
        </p:blipFill>
        <p:spPr>
          <a:xfrm>
            <a:off x="3516167" y="2019424"/>
            <a:ext cx="1659861" cy="203068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ACE1C05-A1F1-7074-4D79-5C0C0334DE7F}"/>
              </a:ext>
            </a:extLst>
          </p:cNvPr>
          <p:cNvSpPr txBox="1"/>
          <p:nvPr/>
        </p:nvSpPr>
        <p:spPr>
          <a:xfrm>
            <a:off x="0" y="4821033"/>
            <a:ext cx="33882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NVIDIA DGX A100 </a:t>
            </a:r>
            <a:r>
              <a:rPr lang="zh-CN" altLang="en-US" sz="1200" dirty="0"/>
              <a:t>与 </a:t>
            </a:r>
            <a:r>
              <a:rPr lang="en-US" altLang="zh-CN" sz="1200" dirty="0"/>
              <a:t>AMD MI250 </a:t>
            </a:r>
            <a:r>
              <a:rPr lang="zh-CN" altLang="en-US" sz="1200" dirty="0"/>
              <a:t>的网络拓扑</a:t>
            </a:r>
            <a:endParaRPr lang="en-US" altLang="zh-CN" sz="1200" dirty="0"/>
          </a:p>
          <a:p>
            <a:r>
              <a:rPr lang="zh-CN" altLang="en-US" sz="1100" dirty="0"/>
              <a:t>服务器内网络都比服务器间网络快一个数量级：</a:t>
            </a:r>
            <a:endParaRPr lang="en-US" altLang="zh-CN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/>
              <a:t>在 </a:t>
            </a:r>
            <a:r>
              <a:rPr lang="en-US" altLang="zh-CN" sz="1100" dirty="0"/>
              <a:t>DGX A100 </a:t>
            </a:r>
            <a:r>
              <a:rPr lang="zh-CN" altLang="en-US" sz="1100" dirty="0"/>
              <a:t>中，每 </a:t>
            </a:r>
            <a:r>
              <a:rPr lang="en-US" altLang="zh-CN" sz="1100" dirty="0"/>
              <a:t>GPU </a:t>
            </a:r>
            <a:r>
              <a:rPr lang="zh-CN" altLang="en-US" sz="1100" dirty="0"/>
              <a:t>为 </a:t>
            </a:r>
            <a:r>
              <a:rPr lang="en-US" altLang="zh-CN" sz="1100" dirty="0"/>
              <a:t>300GB/s </a:t>
            </a:r>
            <a:r>
              <a:rPr lang="zh-CN" altLang="en-US" sz="1100" dirty="0"/>
              <a:t>对 </a:t>
            </a:r>
            <a:r>
              <a:rPr lang="en-US" altLang="zh-CN" sz="1100" dirty="0"/>
              <a:t>25GB/s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/>
              <a:t>在 </a:t>
            </a:r>
            <a:r>
              <a:rPr lang="en-US" altLang="zh-CN" sz="1100" dirty="0"/>
              <a:t>MI250 </a:t>
            </a:r>
            <a:r>
              <a:rPr lang="zh-CN" altLang="en-US" sz="1100" dirty="0"/>
              <a:t>中，每 </a:t>
            </a:r>
            <a:r>
              <a:rPr lang="en-US" altLang="zh-CN" sz="1100" dirty="0"/>
              <a:t>GPU </a:t>
            </a:r>
            <a:r>
              <a:rPr lang="zh-CN" altLang="en-US" sz="1100" dirty="0"/>
              <a:t>为 </a:t>
            </a:r>
            <a:r>
              <a:rPr lang="en-US" altLang="zh-CN" sz="1100" dirty="0"/>
              <a:t>350GB/s </a:t>
            </a:r>
            <a:r>
              <a:rPr lang="zh-CN" altLang="en-US" sz="1100" dirty="0"/>
              <a:t>对 </a:t>
            </a:r>
            <a:r>
              <a:rPr lang="en-US" altLang="zh-CN" sz="1100" dirty="0"/>
              <a:t>16GB/s</a:t>
            </a:r>
            <a:endParaRPr lang="zh-CN" altLang="en-US" sz="11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B18495F-58FF-DA20-6335-79082BD9AA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40" r="9461"/>
          <a:stretch>
            <a:fillRect/>
          </a:stretch>
        </p:blipFill>
        <p:spPr>
          <a:xfrm>
            <a:off x="151416" y="1698460"/>
            <a:ext cx="2827228" cy="306963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CBFD7A8B-CC4D-36D9-A84D-7E3318AEFD0B}"/>
              </a:ext>
            </a:extLst>
          </p:cNvPr>
          <p:cNvSpPr txBox="1"/>
          <p:nvPr/>
        </p:nvSpPr>
        <p:spPr>
          <a:xfrm>
            <a:off x="5713551" y="788060"/>
            <a:ext cx="13401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方法</a:t>
            </a:r>
            <a:endParaRPr lang="en-US" altLang="zh-CN" sz="1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11F0219-27EC-89F5-7CE3-2911A4DEF5A4}"/>
              </a:ext>
            </a:extLst>
          </p:cNvPr>
          <p:cNvSpPr txBox="1"/>
          <p:nvPr/>
        </p:nvSpPr>
        <p:spPr>
          <a:xfrm>
            <a:off x="3304995" y="4159313"/>
            <a:ext cx="2082204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/>
              <a:t>问题举例（</a:t>
            </a:r>
            <a:r>
              <a:rPr lang="en-US" altLang="zh-CN" sz="1100" dirty="0"/>
              <a:t>Ring</a:t>
            </a:r>
            <a:r>
              <a:rPr lang="zh-CN" altLang="en-US" sz="1100" dirty="0"/>
              <a:t>算法中一块数据的传输过程）：</a:t>
            </a:r>
            <a:endParaRPr lang="en-US" altLang="zh-CN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rgbClr val="FF0000"/>
                </a:solidFill>
              </a:rPr>
              <a:t>服务器</a:t>
            </a:r>
            <a:r>
              <a:rPr lang="en-US" altLang="zh-CN" sz="1100" b="1" dirty="0">
                <a:solidFill>
                  <a:srgbClr val="FF0000"/>
                </a:solidFill>
              </a:rPr>
              <a:t>A GPU0</a:t>
            </a:r>
            <a:r>
              <a:rPr lang="zh-CN" altLang="en-US" sz="1100" dirty="0"/>
              <a:t>传数据给</a:t>
            </a:r>
            <a:r>
              <a:rPr lang="zh-CN" altLang="en-US" sz="1100" b="1" dirty="0">
                <a:solidFill>
                  <a:schemeClr val="accent1"/>
                </a:solidFill>
              </a:rPr>
              <a:t>服务器</a:t>
            </a:r>
            <a:r>
              <a:rPr lang="en-US" altLang="zh-CN" sz="1100" b="1" dirty="0">
                <a:solidFill>
                  <a:schemeClr val="accent1"/>
                </a:solidFill>
              </a:rPr>
              <a:t>B</a:t>
            </a:r>
            <a:r>
              <a:rPr lang="zh-CN" altLang="en-US" sz="1100" b="1" dirty="0">
                <a:solidFill>
                  <a:schemeClr val="accent1"/>
                </a:solidFill>
              </a:rPr>
              <a:t>的</a:t>
            </a:r>
            <a:r>
              <a:rPr lang="en-US" altLang="zh-CN" sz="1100" b="1" dirty="0">
                <a:solidFill>
                  <a:schemeClr val="accent1"/>
                </a:solidFill>
              </a:rPr>
              <a:t>GPU0</a:t>
            </a:r>
            <a:r>
              <a:rPr lang="zh-CN" altLang="en-US" sz="1100" b="1" dirty="0">
                <a:solidFill>
                  <a:schemeClr val="accent1"/>
                </a:solidFill>
              </a:rPr>
              <a:t>；</a:t>
            </a:r>
            <a:r>
              <a:rPr lang="en-US" altLang="zh-CN" sz="1100" dirty="0"/>
              <a:t>25GB/s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b="1" dirty="0">
                <a:solidFill>
                  <a:srgbClr val="FF0000"/>
                </a:solidFill>
              </a:rPr>
              <a:t>服务器</a:t>
            </a:r>
            <a:r>
              <a:rPr lang="en-US" altLang="zh-CN" sz="1100" b="1" dirty="0">
                <a:solidFill>
                  <a:srgbClr val="FF0000"/>
                </a:solidFill>
              </a:rPr>
              <a:t>B</a:t>
            </a:r>
            <a:r>
              <a:rPr lang="zh-CN" altLang="en-US" sz="1100" b="1" dirty="0">
                <a:solidFill>
                  <a:srgbClr val="FF0000"/>
                </a:solidFill>
              </a:rPr>
              <a:t>的</a:t>
            </a:r>
            <a:r>
              <a:rPr lang="en-US" altLang="zh-CN" sz="1100" b="1" dirty="0">
                <a:solidFill>
                  <a:srgbClr val="FF0000"/>
                </a:solidFill>
              </a:rPr>
              <a:t>GPU0</a:t>
            </a:r>
            <a:r>
              <a:rPr lang="zh-CN" altLang="en-US" sz="1100" dirty="0"/>
              <a:t>传数据给</a:t>
            </a:r>
            <a:r>
              <a:rPr lang="zh-CN" altLang="en-US" sz="1100" b="1" dirty="0">
                <a:solidFill>
                  <a:schemeClr val="bg1">
                    <a:lumMod val="50000"/>
                  </a:schemeClr>
                </a:solidFill>
              </a:rPr>
              <a:t>同服务器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</a:rPr>
              <a:t>GPU1</a:t>
            </a:r>
            <a:r>
              <a:rPr lang="zh-CN" altLang="en-US" sz="1100" dirty="0"/>
              <a:t>为</a:t>
            </a:r>
            <a:r>
              <a:rPr lang="en-US" altLang="zh-CN" sz="1100" dirty="0"/>
              <a:t>300GB/s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/>
              <a:t>服务器</a:t>
            </a:r>
            <a:r>
              <a:rPr lang="en-US" altLang="zh-CN" sz="1100" dirty="0"/>
              <a:t>B </a:t>
            </a:r>
            <a:r>
              <a:rPr lang="zh-CN" altLang="en-US" sz="1100" dirty="0"/>
              <a:t>内数据传播后，</a:t>
            </a:r>
            <a:r>
              <a:rPr lang="zh-CN" altLang="en-US" sz="1100" dirty="0">
                <a:solidFill>
                  <a:schemeClr val="accent1"/>
                </a:solidFill>
              </a:rPr>
              <a:t>服务器</a:t>
            </a:r>
            <a:r>
              <a:rPr lang="en-US" altLang="zh-CN" sz="1100" dirty="0">
                <a:solidFill>
                  <a:schemeClr val="accent1"/>
                </a:solidFill>
              </a:rPr>
              <a:t>B</a:t>
            </a:r>
            <a:r>
              <a:rPr lang="zh-CN" altLang="en-US" sz="1100" dirty="0">
                <a:solidFill>
                  <a:schemeClr val="accent1"/>
                </a:solidFill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</a:rPr>
              <a:t>GPU3</a:t>
            </a:r>
            <a:r>
              <a:rPr lang="zh-CN" altLang="en-US" sz="1100" dirty="0"/>
              <a:t>又将数据传到</a:t>
            </a:r>
            <a:r>
              <a:rPr lang="zh-CN" altLang="en-US" sz="1100" dirty="0">
                <a:solidFill>
                  <a:srgbClr val="FF0000"/>
                </a:solidFill>
              </a:rPr>
              <a:t>服务器</a:t>
            </a:r>
            <a:r>
              <a:rPr lang="en-US" altLang="zh-CN" sz="1100" dirty="0">
                <a:solidFill>
                  <a:srgbClr val="FF0000"/>
                </a:solidFill>
              </a:rPr>
              <a:t>A GPU3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F22783F-D622-B0FD-6AF8-312D221AAA1D}"/>
              </a:ext>
            </a:extLst>
          </p:cNvPr>
          <p:cNvSpPr txBox="1"/>
          <p:nvPr/>
        </p:nvSpPr>
        <p:spPr>
          <a:xfrm>
            <a:off x="3045570" y="2239292"/>
            <a:ext cx="7195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FF0000"/>
                </a:solidFill>
              </a:rPr>
              <a:t>服务器</a:t>
            </a:r>
            <a:r>
              <a:rPr lang="en-US" altLang="zh-CN" sz="1100" b="1" dirty="0">
                <a:solidFill>
                  <a:srgbClr val="FF0000"/>
                </a:solidFill>
              </a:rPr>
              <a:t>A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A36A56-6B1F-5CCC-19E8-D48E4278238A}"/>
              </a:ext>
            </a:extLst>
          </p:cNvPr>
          <p:cNvSpPr txBox="1"/>
          <p:nvPr/>
        </p:nvSpPr>
        <p:spPr>
          <a:xfrm>
            <a:off x="3028446" y="3399357"/>
            <a:ext cx="7195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accent1"/>
                </a:solidFill>
              </a:rPr>
              <a:t>服务器</a:t>
            </a:r>
            <a:r>
              <a:rPr lang="en-US" altLang="zh-CN" sz="1100" b="1" dirty="0">
                <a:solidFill>
                  <a:schemeClr val="accent1"/>
                </a:solidFill>
              </a:rPr>
              <a:t>B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8190197-AB40-09B3-63AB-FBC94422C2C7}"/>
              </a:ext>
            </a:extLst>
          </p:cNvPr>
          <p:cNvSpPr/>
          <p:nvPr/>
        </p:nvSpPr>
        <p:spPr>
          <a:xfrm>
            <a:off x="3652222" y="2466325"/>
            <a:ext cx="224396" cy="1801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BEA352C-426F-809D-ECC5-60E3F4F011BA}"/>
              </a:ext>
            </a:extLst>
          </p:cNvPr>
          <p:cNvSpPr/>
          <p:nvPr/>
        </p:nvSpPr>
        <p:spPr>
          <a:xfrm>
            <a:off x="3652222" y="3253454"/>
            <a:ext cx="224396" cy="18011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E3CA075-A972-B4BC-F4F6-F79EA64E4B72}"/>
              </a:ext>
            </a:extLst>
          </p:cNvPr>
          <p:cNvSpPr/>
          <p:nvPr/>
        </p:nvSpPr>
        <p:spPr>
          <a:xfrm>
            <a:off x="3932179" y="3254611"/>
            <a:ext cx="224396" cy="180111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D7A30BB-AA6F-AB5A-3345-ACDABF73CA01}"/>
              </a:ext>
            </a:extLst>
          </p:cNvPr>
          <p:cNvSpPr txBox="1"/>
          <p:nvPr/>
        </p:nvSpPr>
        <p:spPr>
          <a:xfrm>
            <a:off x="3304995" y="5786925"/>
            <a:ext cx="20822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/>
              <a:t>问题：数据</a:t>
            </a:r>
            <a:r>
              <a:rPr lang="en-US" altLang="zh-CN" sz="1100" b="1" dirty="0"/>
              <a:t>2</a:t>
            </a:r>
            <a:r>
              <a:rPr lang="zh-CN" altLang="en-US" sz="1100" b="1" dirty="0"/>
              <a:t>次跨服务器传输，浪费服务器间的低带宽</a:t>
            </a:r>
            <a:endParaRPr lang="zh-CN" altLang="en-US" sz="1100" b="1" dirty="0">
              <a:solidFill>
                <a:srgbClr val="FF0000"/>
              </a:solidFill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512490FF-CDBB-2C1D-69D7-AF36DEAB0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6551" y="2184899"/>
            <a:ext cx="1447811" cy="204789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3268D08C-58EC-F373-6BE5-A9FC37B727BD}"/>
              </a:ext>
            </a:extLst>
          </p:cNvPr>
          <p:cNvSpPr txBox="1"/>
          <p:nvPr/>
        </p:nvSpPr>
        <p:spPr>
          <a:xfrm>
            <a:off x="5763701" y="4306304"/>
            <a:ext cx="20822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/>
              <a:t>一种优化方案：以服务器</a:t>
            </a:r>
            <a:r>
              <a:rPr lang="en-US" altLang="zh-CN" sz="1100" dirty="0"/>
              <a:t>A GPU0</a:t>
            </a:r>
            <a:r>
              <a:rPr lang="zh-CN" altLang="en-US" sz="1100" dirty="0"/>
              <a:t>为根节点，分别向服务器内和服务器外发数据；</a:t>
            </a:r>
            <a:r>
              <a:rPr lang="zh-CN" altLang="en-US" sz="1100" b="1" dirty="0"/>
              <a:t>数据只通过服务器间一次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208B1BC5-63D0-8086-7F4D-DD28048BE0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4524"/>
          <a:stretch>
            <a:fillRect/>
          </a:stretch>
        </p:blipFill>
        <p:spPr>
          <a:xfrm>
            <a:off x="8883810" y="2239292"/>
            <a:ext cx="1668555" cy="1770533"/>
          </a:xfrm>
          <a:prstGeom prst="rect">
            <a:avLst/>
          </a:prstGeom>
        </p:spPr>
      </p:pic>
      <p:sp>
        <p:nvSpPr>
          <p:cNvPr id="34" name="箭头: 右 33">
            <a:extLst>
              <a:ext uri="{FF2B5EF4-FFF2-40B4-BE49-F238E27FC236}">
                <a16:creationId xmlns:a16="http://schemas.microsoft.com/office/drawing/2014/main" id="{326F3FD7-748C-8ABC-CED7-491153C629C3}"/>
              </a:ext>
            </a:extLst>
          </p:cNvPr>
          <p:cNvSpPr/>
          <p:nvPr/>
        </p:nvSpPr>
        <p:spPr>
          <a:xfrm>
            <a:off x="5253540" y="2919265"/>
            <a:ext cx="460011" cy="3239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8FB04CA-2949-51FA-7405-D4E5306A129A}"/>
              </a:ext>
            </a:extLst>
          </p:cNvPr>
          <p:cNvSpPr txBox="1"/>
          <p:nvPr/>
        </p:nvSpPr>
        <p:spPr>
          <a:xfrm>
            <a:off x="4545078" y="2515275"/>
            <a:ext cx="17970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/>
              <a:t>减少低带宽传输的数据</a:t>
            </a:r>
            <a:endParaRPr lang="en-US" altLang="zh-CN" sz="1100" b="1" dirty="0"/>
          </a:p>
          <a:p>
            <a:r>
              <a:rPr lang="zh-CN" altLang="en-US" sz="1100" b="1" dirty="0"/>
              <a:t>增加高带宽的数据传输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EFC8367-462E-94A5-F8A4-30E64C56D9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8713"/>
          <a:stretch>
            <a:fillRect/>
          </a:stretch>
        </p:blipFill>
        <p:spPr>
          <a:xfrm>
            <a:off x="7921978" y="4094245"/>
            <a:ext cx="3723734" cy="2287229"/>
          </a:xfrm>
          <a:prstGeom prst="rect">
            <a:avLst/>
          </a:prstGeom>
        </p:spPr>
      </p:pic>
      <p:sp>
        <p:nvSpPr>
          <p:cNvPr id="37" name="箭头: 右 36">
            <a:extLst>
              <a:ext uri="{FF2B5EF4-FFF2-40B4-BE49-F238E27FC236}">
                <a16:creationId xmlns:a16="http://schemas.microsoft.com/office/drawing/2014/main" id="{EF5F8B94-DCE7-075E-356B-55844CC90A1C}"/>
              </a:ext>
            </a:extLst>
          </p:cNvPr>
          <p:cNvSpPr/>
          <p:nvPr/>
        </p:nvSpPr>
        <p:spPr>
          <a:xfrm rot="5400000">
            <a:off x="9594897" y="4164983"/>
            <a:ext cx="374390" cy="1446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DDCE68B-B7E2-6703-B53F-DB0508B0642E}"/>
              </a:ext>
            </a:extLst>
          </p:cNvPr>
          <p:cNvSpPr txBox="1"/>
          <p:nvPr/>
        </p:nvSpPr>
        <p:spPr>
          <a:xfrm>
            <a:off x="10470452" y="3464731"/>
            <a:ext cx="17970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dirty="0"/>
              <a:t>ForestColl</a:t>
            </a:r>
            <a:r>
              <a:rPr lang="zh-CN" altLang="en-US" sz="1600" dirty="0"/>
              <a:t>多项式时间内得到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564423B-A273-D7B7-0766-3E8EB36E9530}"/>
              </a:ext>
            </a:extLst>
          </p:cNvPr>
          <p:cNvSpPr txBox="1"/>
          <p:nvPr/>
        </p:nvSpPr>
        <p:spPr>
          <a:xfrm>
            <a:off x="8508044" y="6406401"/>
            <a:ext cx="2860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图中展示的是一棵树，实际由多棵树组成完成通信</a:t>
            </a:r>
          </a:p>
        </p:txBody>
      </p:sp>
    </p:spTree>
    <p:extLst>
      <p:ext uri="{BB962C8B-B14F-4D97-AF65-F5344CB8AC3E}">
        <p14:creationId xmlns:p14="http://schemas.microsoft.com/office/powerpoint/2010/main" val="58482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53559-313E-95EF-436A-43687DD8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625A2D6-AC71-C2EC-72E9-C30EAD02E9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400" dirty="0"/>
              <a:t>算法与拓扑：</a:t>
            </a:r>
            <a:r>
              <a:rPr lang="zh-CN" altLang="zh-CN" sz="2400" dirty="0"/>
              <a:t>ForestColl</a:t>
            </a:r>
            <a:r>
              <a:rPr lang="zh-CN" altLang="en-US" sz="2400" dirty="0"/>
              <a:t>（按链路带宽生成多树通信方案）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3E4319-A72A-0308-8690-16B4405C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52" y="907528"/>
            <a:ext cx="3781453" cy="236221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C1BD482-1C83-B9DD-3A8D-69549E84C0E2}"/>
              </a:ext>
            </a:extLst>
          </p:cNvPr>
          <p:cNvSpPr txBox="1"/>
          <p:nvPr/>
        </p:nvSpPr>
        <p:spPr>
          <a:xfrm>
            <a:off x="774852" y="3849611"/>
            <a:ext cx="38365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“NCCL Ring (MSCCL)”是使用 MSCCL XML 实现的 NCCL ring，用于确认 NCCL 与 MSCCL 之间不存在固有性能差异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83AE67E-F6AE-B32B-B46D-DE5B023E0297}"/>
              </a:ext>
            </a:extLst>
          </p:cNvPr>
          <p:cNvSpPr txBox="1"/>
          <p:nvPr/>
        </p:nvSpPr>
        <p:spPr>
          <a:xfrm>
            <a:off x="1014262" y="3281259"/>
            <a:ext cx="3302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2 台 NVIDIA DGX A100 上比较 </a:t>
            </a:r>
            <a:r>
              <a:rPr lang="zh-CN" altLang="en-US" sz="1400" b="1" dirty="0"/>
              <a:t>TACCL、NCCL</a:t>
            </a:r>
            <a:r>
              <a:rPr lang="zh-CN" altLang="en-US" sz="1400" dirty="0"/>
              <a:t> 和 </a:t>
            </a:r>
            <a:r>
              <a:rPr lang="zh-CN" altLang="en-US" sz="1400" b="1" dirty="0"/>
              <a:t>ForestColl</a:t>
            </a:r>
            <a:r>
              <a:rPr lang="zh-CN" altLang="en-US" sz="1400" dirty="0"/>
              <a:t> 的集合通信性能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84D8886-B8BD-D4C5-5DB9-DEA62B105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231" y="907528"/>
            <a:ext cx="3781453" cy="2959782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DE4D5AA2-C80C-8113-668E-A6A4AEC12A13}"/>
              </a:ext>
            </a:extLst>
          </p:cNvPr>
          <p:cNvSpPr txBox="1"/>
          <p:nvPr/>
        </p:nvSpPr>
        <p:spPr>
          <a:xfrm>
            <a:off x="6778488" y="4003500"/>
            <a:ext cx="3484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16×8 H100 上的 Allgather、reduce-scatter 和 allreduce 算法带宽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3E60BF1-7A74-F880-AD8F-CEA84860A889}"/>
              </a:ext>
            </a:extLst>
          </p:cNvPr>
          <p:cNvSpPr txBox="1"/>
          <p:nvPr/>
        </p:nvSpPr>
        <p:spPr>
          <a:xfrm>
            <a:off x="3205680" y="5304141"/>
            <a:ext cx="38365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小数据量（</a:t>
            </a:r>
            <a:r>
              <a:rPr lang="en-US" altLang="zh-CN" dirty="0"/>
              <a:t>1MB</a:t>
            </a:r>
            <a:r>
              <a:rPr lang="zh-CN" altLang="en-US" dirty="0"/>
              <a:t>）的性能</a:t>
            </a:r>
            <a:r>
              <a:rPr lang="zh-CN" altLang="en-US" b="1" dirty="0"/>
              <a:t>低于</a:t>
            </a:r>
            <a:r>
              <a:rPr lang="en-US" altLang="zh-CN" b="1" dirty="0"/>
              <a:t>NCCL</a:t>
            </a:r>
            <a:r>
              <a:rPr lang="zh-CN" altLang="en-US" b="1" dirty="0"/>
              <a:t>，</a:t>
            </a:r>
            <a:r>
              <a:rPr lang="zh-CN" altLang="en-US" dirty="0"/>
              <a:t>大数据量（</a:t>
            </a:r>
            <a:r>
              <a:rPr lang="en-US" altLang="zh-CN" dirty="0"/>
              <a:t>1GB</a:t>
            </a:r>
            <a:r>
              <a:rPr lang="zh-CN" altLang="en-US" dirty="0"/>
              <a:t>）的性能</a:t>
            </a:r>
            <a:r>
              <a:rPr lang="zh-CN" altLang="en-US" b="1" dirty="0"/>
              <a:t>高于</a:t>
            </a:r>
            <a:r>
              <a:rPr lang="en-US" altLang="zh-CN" b="1" dirty="0"/>
              <a:t>NCCL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4174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B588-0C21-822A-822E-35E984F45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729609-6F86-CBE1-F9B6-56EE35237A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模型推理</a:t>
            </a:r>
            <a:r>
              <a:rPr lang="en-US" altLang="zh-CN" dirty="0"/>
              <a:t>/</a:t>
            </a:r>
            <a:r>
              <a:rPr lang="zh-CN" altLang="en-US" dirty="0"/>
              <a:t>训练中的集合通信与优化方向</a:t>
            </a:r>
          </a:p>
        </p:txBody>
      </p:sp>
      <p:sp>
        <p:nvSpPr>
          <p:cNvPr id="8" name="内容占位符 3">
            <a:extLst>
              <a:ext uri="{FF2B5EF4-FFF2-40B4-BE49-F238E27FC236}">
                <a16:creationId xmlns:a16="http://schemas.microsoft.com/office/drawing/2014/main" id="{478B60A5-883B-0168-8DB8-5C478BE017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734" y="831802"/>
            <a:ext cx="10610609" cy="5441953"/>
          </a:xfrm>
        </p:spPr>
        <p:txBody>
          <a:bodyPr>
            <a:normAutofit/>
          </a:bodyPr>
          <a:lstStyle/>
          <a:p>
            <a:r>
              <a:rPr lang="zh-CN" altLang="zh-CN" sz="1800" dirty="0"/>
              <a:t>跨设备通信在大模型推理与训练中均占据较高的执行时间比例，成为制约整体性能的重要瓶颈</a:t>
            </a:r>
            <a:endParaRPr lang="en-US" altLang="zh-CN" sz="1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5990811-1181-936A-A3AD-022FDB66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15" y="1473023"/>
            <a:ext cx="6374070" cy="113957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8DF8CB68-E777-B31E-46F9-5AF9FD93CF25}"/>
              </a:ext>
            </a:extLst>
          </p:cNvPr>
          <p:cNvSpPr txBox="1"/>
          <p:nvPr/>
        </p:nvSpPr>
        <p:spPr>
          <a:xfrm>
            <a:off x="2282615" y="2667430"/>
            <a:ext cx="692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上</a:t>
            </a:r>
            <a:r>
              <a:rPr lang="zh-CN" altLang="zh-CN" sz="1400" dirty="0"/>
              <a:t>图以张量并行（TP）中的 MLP 计算为例：各 GPU 分别计算局部结果，再通过 AllReduce 求和，使每张 GPU 获得完整输出</a:t>
            </a:r>
            <a:endParaRPr lang="zh-CN" altLang="en-US" sz="1400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B99A7201-2D60-5178-A15F-6630260FE2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7266676"/>
              </p:ext>
            </p:extLst>
          </p:nvPr>
        </p:nvGraphicFramePr>
        <p:xfrm>
          <a:off x="400050" y="3552779"/>
          <a:ext cx="11391900" cy="2459355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优化类别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细分方向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主要做法</a:t>
                      </a:r>
                      <a:endParaRPr sz="157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代表论文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rowSpan="4"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加快通信过程</a:t>
                      </a:r>
                    </a:p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缩短通信本身耗时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算法与拓扑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选择通信树、路径并分配流量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4"/>
                        </a:rPr>
                        <a:t>ForestColl</a:t>
                      </a:r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NSDI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通信执行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调度通信原语，合理分配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GPU </a:t>
                      </a:r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资源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5"/>
                        </a:rPr>
                        <a:t>ResCCL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2025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数据压缩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减少传输量，并控制压缩开销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6"/>
                        </a:rPr>
                        <a:t>ZipCCL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运行时自适应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随运行状态选择并切换通信方案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7"/>
                        </a:rPr>
                        <a:t>Theseus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通信计算重叠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隐藏通信等待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编译自动生成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依据分块依赖，生成重叠执行内核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8"/>
                        </a:rPr>
                        <a:t>Syncopate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OSDI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99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9CCCF-18D7-F6B8-3C6E-6D78D39A4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59DBE9-4975-0EFF-E674-EE417DB857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400" dirty="0"/>
              <a:t>通信执行：</a:t>
            </a:r>
            <a:r>
              <a:rPr lang="en-US" altLang="zh-CN" sz="2400" dirty="0" err="1"/>
              <a:t>ResCCL</a:t>
            </a:r>
            <a:r>
              <a:rPr lang="zh-CN" altLang="en-US" sz="2400" dirty="0"/>
              <a:t>（让集合通信按任务流水线执行）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32340D-5559-55FE-71D6-AE1228323DDF}"/>
              </a:ext>
            </a:extLst>
          </p:cNvPr>
          <p:cNvSpPr txBox="1"/>
          <p:nvPr/>
        </p:nvSpPr>
        <p:spPr>
          <a:xfrm>
            <a:off x="94294" y="855725"/>
            <a:ext cx="46955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/>
              <a:t>问题</a:t>
            </a:r>
            <a:r>
              <a:rPr lang="zh-CN" altLang="zh-CN" sz="1400" dirty="0"/>
              <a:t> 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现有工作主要致力于设计更高效的集合通信算法以提升性能；未考虑如何高效执行算法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现有 </a:t>
            </a:r>
            <a:r>
              <a:rPr lang="en-US" altLang="zh-CN" sz="1400" dirty="0"/>
              <a:t>NCCL/MSCCL </a:t>
            </a:r>
            <a:r>
              <a:rPr lang="zh-CN" altLang="en-US" sz="1400" dirty="0"/>
              <a:t>后端按连接静态分配</a:t>
            </a:r>
            <a:r>
              <a:rPr lang="en-US" altLang="zh-CN" sz="1400" dirty="0" err="1"/>
              <a:t>ThreadBlock</a:t>
            </a:r>
            <a:r>
              <a:rPr lang="zh-CN" altLang="en-US" sz="1400" dirty="0"/>
              <a:t>（</a:t>
            </a:r>
            <a:r>
              <a:rPr lang="en-US" altLang="zh-CN" sz="1400" dirty="0"/>
              <a:t>TB</a:t>
            </a:r>
            <a:r>
              <a:rPr lang="zh-CN" altLang="en-US" sz="1400" dirty="0"/>
              <a:t>），又按算法</a:t>
            </a:r>
            <a:r>
              <a:rPr lang="en-US" altLang="zh-CN" sz="1400" dirty="0"/>
              <a:t>/</a:t>
            </a:r>
            <a:r>
              <a:rPr lang="zh-CN" altLang="en-US" sz="1400" dirty="0"/>
              <a:t>阶段懒执行，大量 </a:t>
            </a:r>
            <a:r>
              <a:rPr lang="en-US" altLang="zh-CN" sz="1400" dirty="0"/>
              <a:t>TB </a:t>
            </a:r>
            <a:r>
              <a:rPr lang="zh-CN" altLang="en-US" sz="1400" dirty="0"/>
              <a:t>空等、链路气泡和运行时解释开销拖低带宽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61A20D-6363-98A5-60DA-C5FBC7E30406}"/>
              </a:ext>
            </a:extLst>
          </p:cNvPr>
          <p:cNvSpPr txBox="1"/>
          <p:nvPr/>
        </p:nvSpPr>
        <p:spPr>
          <a:xfrm>
            <a:off x="5038552" y="881778"/>
            <a:ext cx="45126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/>
              <a:t>方法： </a:t>
            </a:r>
            <a:r>
              <a:rPr lang="zh-CN" altLang="en-US" sz="1400" dirty="0"/>
              <a:t>先把算法写成 </a:t>
            </a:r>
            <a:r>
              <a:rPr lang="en-US" altLang="zh-CN" sz="1400" dirty="0" err="1"/>
              <a:t>ResCCLang</a:t>
            </a:r>
            <a:r>
              <a:rPr lang="en-US" altLang="zh-CN" sz="1400" dirty="0"/>
              <a:t> </a:t>
            </a:r>
            <a:r>
              <a:rPr lang="zh-CN" altLang="en-US" sz="1400" dirty="0"/>
              <a:t>并解析成传输依赖图；再以跨微批的任务级调度，把无链路冲突的传输编成子流水线，错峰填充等待；随后合并不同时活跃的连接、复用线程块，并直接生成通信 </a:t>
            </a:r>
            <a:r>
              <a:rPr lang="en-US" altLang="zh-CN" sz="1400" dirty="0"/>
              <a:t>kernel </a:t>
            </a:r>
            <a:r>
              <a:rPr lang="zh-CN" altLang="en-US" sz="1400" dirty="0"/>
              <a:t>执行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03317A8-4685-B502-D164-BEEF8F6C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87" t="3258"/>
          <a:stretch>
            <a:fillRect/>
          </a:stretch>
        </p:blipFill>
        <p:spPr>
          <a:xfrm>
            <a:off x="463042" y="2681125"/>
            <a:ext cx="3958006" cy="304602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2B7120D-19A0-A07C-4BE3-314368DB9C1B}"/>
              </a:ext>
            </a:extLst>
          </p:cNvPr>
          <p:cNvSpPr txBox="1"/>
          <p:nvPr/>
        </p:nvSpPr>
        <p:spPr>
          <a:xfrm>
            <a:off x="741430" y="5852350"/>
            <a:ext cx="363892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现有后端执行通信算法时，线程块长期同步等待或空闲，既限制通信效率，也占用本可用于计算的 </a:t>
            </a:r>
            <a:r>
              <a:rPr lang="en-US" altLang="zh-CN" sz="1400" dirty="0"/>
              <a:t>GPU </a:t>
            </a:r>
            <a:r>
              <a:rPr lang="zh-CN" altLang="en-US" sz="1400" dirty="0"/>
              <a:t>资源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6AD7B3-5142-EEE6-47E2-46EBC0045A5B}"/>
              </a:ext>
            </a:extLst>
          </p:cNvPr>
          <p:cNvSpPr txBox="1"/>
          <p:nvPr/>
        </p:nvSpPr>
        <p:spPr>
          <a:xfrm>
            <a:off x="211009" y="3711693"/>
            <a:ext cx="1595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 dirty="0">
                <a:solidFill>
                  <a:schemeClr val="tx1"/>
                </a:solidFill>
                <a:effectLst/>
                <a:latin typeface="+mn-lt"/>
              </a:rPr>
              <a:t>人工设计的算法存在资源空闲</a:t>
            </a:r>
            <a:endParaRPr lang="zh-CN" altLang="en-US" sz="1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BC462C-05AA-C6F8-66CB-105751F02F48}"/>
              </a:ext>
            </a:extLst>
          </p:cNvPr>
          <p:cNvSpPr txBox="1"/>
          <p:nvPr/>
        </p:nvSpPr>
        <p:spPr>
          <a:xfrm>
            <a:off x="0" y="5265481"/>
            <a:ext cx="17302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i="0" dirty="0">
                <a:solidFill>
                  <a:schemeClr val="tx1"/>
                </a:solidFill>
                <a:effectLst/>
                <a:latin typeface="+mn-lt"/>
              </a:rPr>
              <a:t>自动生成的算法存在大量同步等待</a:t>
            </a:r>
            <a:endParaRPr lang="zh-CN" altLang="en-US" sz="1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15CE3B8-3648-5A8E-9B46-0B50E5FE77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11" t="2814" r="3600"/>
          <a:stretch>
            <a:fillRect/>
          </a:stretch>
        </p:blipFill>
        <p:spPr>
          <a:xfrm>
            <a:off x="5187132" y="2013028"/>
            <a:ext cx="4695503" cy="33973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E2A26A4-261E-8893-BB0C-67A97D95D8CB}"/>
              </a:ext>
            </a:extLst>
          </p:cNvPr>
          <p:cNvSpPr txBox="1"/>
          <p:nvPr/>
        </p:nvSpPr>
        <p:spPr>
          <a:xfrm>
            <a:off x="4993609" y="5410357"/>
            <a:ext cx="21025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/>
              <a:t>原有执行存在流水空泡；ResCCL调整任务安排，减少等待</a:t>
            </a:r>
            <a:endParaRPr lang="zh-CN" altLang="en-US" sz="12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B1BAD9-1664-6540-8212-B4F044F5EF34}"/>
              </a:ext>
            </a:extLst>
          </p:cNvPr>
          <p:cNvSpPr txBox="1"/>
          <p:nvPr/>
        </p:nvSpPr>
        <p:spPr>
          <a:xfrm>
            <a:off x="7139985" y="5410357"/>
            <a:ext cx="16645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/>
              <a:t>原有方案长期占用线程块；ResCCL减少资源占用，并提前释放资源</a:t>
            </a:r>
            <a:endParaRPr lang="zh-CN" altLang="en-US" sz="12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E5D3A5-F1F7-8BA8-7BDB-CE7D717E2144}"/>
              </a:ext>
            </a:extLst>
          </p:cNvPr>
          <p:cNvSpPr txBox="1"/>
          <p:nvPr/>
        </p:nvSpPr>
        <p:spPr>
          <a:xfrm>
            <a:off x="8804522" y="5403982"/>
            <a:ext cx="1891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/>
              <a:t>原有后端存在运行时解释开销；ResCCL直接执行生成的内核</a:t>
            </a:r>
            <a:endParaRPr lang="zh-CN" altLang="en-US" sz="1200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419F62B-70DF-5D4A-F17B-6A9A0564466B}"/>
              </a:ext>
            </a:extLst>
          </p:cNvPr>
          <p:cNvCxnSpPr>
            <a:cxnSpLocks/>
          </p:cNvCxnSpPr>
          <p:nvPr/>
        </p:nvCxnSpPr>
        <p:spPr>
          <a:xfrm>
            <a:off x="6565064" y="4158256"/>
            <a:ext cx="0" cy="1107225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95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BE3A6-9836-8B31-0D07-97F2F9D3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6466BE-D80E-000D-2DA0-17A4D9E17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通信执行：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ResCCL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（让集合通信按任务流水线执行）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D6B8A8-B953-932E-4BBE-618A85FC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754" y="761209"/>
            <a:ext cx="7803811" cy="590680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E50A477-4868-5544-DD80-E6FCA9AB7994}"/>
              </a:ext>
            </a:extLst>
          </p:cNvPr>
          <p:cNvSpPr txBox="1"/>
          <p:nvPr/>
        </p:nvSpPr>
        <p:spPr>
          <a:xfrm>
            <a:off x="236813" y="2164303"/>
            <a:ext cx="2309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dirty="0"/>
              <a:t>边 </a:t>
            </a:r>
            <a:r>
              <a:rPr lang="zh-CN" altLang="zh-CN" sz="1400" dirty="0">
                <a:latin typeface="+mn-lt"/>
              </a:rPr>
              <a:t>u → v</a:t>
            </a:r>
            <a:r>
              <a:rPr lang="zh-CN" altLang="zh-CN" sz="1400" dirty="0"/>
              <a:t> 表示“u使用v产生的数据”，即u依赖v</a:t>
            </a:r>
            <a:endParaRPr lang="zh-CN" altLang="en-US" sz="1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828C297-C337-A18E-0900-E78F12334AAC}"/>
              </a:ext>
            </a:extLst>
          </p:cNvPr>
          <p:cNvSpPr txBox="1"/>
          <p:nvPr/>
        </p:nvSpPr>
        <p:spPr>
          <a:xfrm>
            <a:off x="184148" y="2961421"/>
            <a:ext cx="2309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相同颜色表示会争用相同的资源，避免同时执行</a:t>
            </a:r>
          </a:p>
        </p:txBody>
      </p:sp>
    </p:spTree>
    <p:extLst>
      <p:ext uri="{BB962C8B-B14F-4D97-AF65-F5344CB8AC3E}">
        <p14:creationId xmlns:p14="http://schemas.microsoft.com/office/powerpoint/2010/main" val="3721874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D55F7-7F65-CE7A-AAF8-A1103BB57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B7DA6E-16B2-B8B5-D843-E2EC27F7F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通信执行：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ResCCL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（让集合通信按任务流水线执行）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4BB5CE6-764B-0F42-3FAB-82D08D2E2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12" y="761209"/>
            <a:ext cx="7803811" cy="5906802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2C398AC-F4F0-02C0-712A-874CEDE6F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221627"/>
              </p:ext>
            </p:extLst>
          </p:nvPr>
        </p:nvGraphicFramePr>
        <p:xfrm>
          <a:off x="8658752" y="1887015"/>
          <a:ext cx="3293366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4848">
                  <a:extLst>
                    <a:ext uri="{9D8B030D-6E8A-4147-A177-3AD203B41FA5}">
                      <a16:colId xmlns:a16="http://schemas.microsoft.com/office/drawing/2014/main" val="652244364"/>
                    </a:ext>
                  </a:extLst>
                </a:gridCol>
                <a:gridCol w="1408518">
                  <a:extLst>
                    <a:ext uri="{9D8B030D-6E8A-4147-A177-3AD203B41FA5}">
                      <a16:colId xmlns:a16="http://schemas.microsoft.com/office/drawing/2014/main" val="3092471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图(c)的位置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对应图(b)的任务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202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Sub Pipeline 0，Stage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v₀、v₁、v₂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479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Sub Pipeline 0，Stage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v₄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976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Sub Pipeline 1，Stage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v₃、v₅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6685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Sub Pipeline 1，Stage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v₆、v₇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734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Sub Pipeline 2，Stage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 dirty="0"/>
                        <a:t>v₈、v₉、v₁₀、v₁₁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342078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AF744C8E-4095-3C3D-7D13-CDC3E0FE1FF5}"/>
              </a:ext>
            </a:extLst>
          </p:cNvPr>
          <p:cNvSpPr txBox="1"/>
          <p:nvPr/>
        </p:nvSpPr>
        <p:spPr>
          <a:xfrm>
            <a:off x="8639271" y="889557"/>
            <a:ext cx="23092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一个</a:t>
            </a:r>
            <a:r>
              <a:rPr lang="en-US" altLang="zh-CN" sz="1400" dirty="0"/>
              <a:t>sub </a:t>
            </a:r>
            <a:r>
              <a:rPr lang="en-US" altLang="zh-CN" sz="1400" dirty="0" err="1"/>
              <a:t>pipline</a:t>
            </a:r>
            <a:r>
              <a:rPr lang="zh-CN" altLang="en-US" sz="1400" dirty="0"/>
              <a:t>内也要有依赖关系，例如</a:t>
            </a:r>
            <a:r>
              <a:rPr lang="en-US" altLang="zh-CN" sz="1400" dirty="0"/>
              <a:t>stage1</a:t>
            </a:r>
            <a:r>
              <a:rPr lang="zh-CN" altLang="en-US" sz="1400" dirty="0"/>
              <a:t>的绿色依赖橙色和蓝色完成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03326086-D295-2BF7-D72C-4F809F7EE326}"/>
              </a:ext>
            </a:extLst>
          </p:cNvPr>
          <p:cNvCxnSpPr>
            <a:endCxn id="6" idx="1"/>
          </p:cNvCxnSpPr>
          <p:nvPr/>
        </p:nvCxnSpPr>
        <p:spPr>
          <a:xfrm flipV="1">
            <a:off x="8365908" y="1334683"/>
            <a:ext cx="363488" cy="293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54C07C1-0DEC-EE5F-FF0A-74E4BD019738}"/>
              </a:ext>
            </a:extLst>
          </p:cNvPr>
          <p:cNvSpPr txBox="1"/>
          <p:nvPr/>
        </p:nvSpPr>
        <p:spPr>
          <a:xfrm>
            <a:off x="8514323" y="3999612"/>
            <a:ext cx="2309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s</a:t>
            </a:r>
            <a:r>
              <a:rPr lang="zh-CN" altLang="zh-CN" sz="1400" dirty="0"/>
              <a:t>ub </a:t>
            </a:r>
            <a:r>
              <a:rPr lang="en-US" altLang="zh-CN" sz="1400" dirty="0"/>
              <a:t>p</a:t>
            </a:r>
            <a:r>
              <a:rPr lang="zh-CN" altLang="zh-CN" sz="1400" dirty="0"/>
              <a:t>ipeline 0、1、2</a:t>
            </a:r>
            <a:r>
              <a:rPr lang="zh-CN" altLang="en-US" sz="1400" dirty="0"/>
              <a:t>组织到一条 </a:t>
            </a:r>
            <a:r>
              <a:rPr lang="en-US" altLang="zh-CN" sz="1400" dirty="0"/>
              <a:t>pipeline</a:t>
            </a:r>
            <a:endParaRPr lang="zh-CN" altLang="en-US" sz="1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A53CCD-FA24-BD27-1C82-35FEB6FA17F1}"/>
              </a:ext>
            </a:extLst>
          </p:cNvPr>
          <p:cNvSpPr txBox="1"/>
          <p:nvPr/>
        </p:nvSpPr>
        <p:spPr>
          <a:xfrm>
            <a:off x="8514323" y="5153985"/>
            <a:ext cx="32041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一次</a:t>
            </a:r>
            <a:r>
              <a:rPr lang="en-US" altLang="zh-CN" sz="1400" dirty="0"/>
              <a:t>transfer</a:t>
            </a:r>
            <a:r>
              <a:rPr lang="zh-CN" altLang="en-US" sz="1400" dirty="0"/>
              <a:t>拆成 发送和接收</a:t>
            </a:r>
            <a:r>
              <a:rPr lang="en-US" altLang="zh-CN" sz="1400" dirty="0"/>
              <a:t>2</a:t>
            </a:r>
            <a:r>
              <a:rPr lang="zh-CN" altLang="en-US" sz="1400" dirty="0"/>
              <a:t>个操作</a:t>
            </a:r>
            <a:endParaRPr lang="en-US" altLang="zh-CN" sz="1400" dirty="0"/>
          </a:p>
          <a:p>
            <a:r>
              <a:rPr lang="zh-CN" altLang="zh-CN" sz="1400" dirty="0"/>
              <a:t>把全局传输计划拆成</a:t>
            </a:r>
            <a:r>
              <a:rPr lang="zh-CN" altLang="zh-CN" sz="1400" b="1" dirty="0"/>
              <a:t>各张 GPU 自己要执行的原语序列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3193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BB00-9331-D2E7-1483-766F54949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6840248-6212-7469-42ED-117309DF04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通信执行：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ResCCL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 panose="020B0503020204020204" pitchFamily="34" charset="-122"/>
                <a:cs typeface="+mn-cs"/>
              </a:rPr>
              <a:t>（让集合通信按任务流水线执行）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794B8D-C931-F1D0-19CB-0C57EB014834}"/>
              </a:ext>
            </a:extLst>
          </p:cNvPr>
          <p:cNvSpPr txBox="1"/>
          <p:nvPr/>
        </p:nvSpPr>
        <p:spPr>
          <a:xfrm>
            <a:off x="2645853" y="2935634"/>
            <a:ext cx="64269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/>
              <a:t>不同数据量下的</a:t>
            </a:r>
            <a:r>
              <a:rPr lang="en-US" altLang="zh-CN" sz="1400" b="1" dirty="0" err="1"/>
              <a:t>AllGather</a:t>
            </a:r>
            <a:r>
              <a:rPr lang="zh-CN" altLang="en-US" sz="1400" b="1" dirty="0"/>
              <a:t>、</a:t>
            </a:r>
            <a:r>
              <a:rPr lang="en-US" altLang="zh-CN" sz="1400" b="1" dirty="0" err="1"/>
              <a:t>AllReduce</a:t>
            </a:r>
            <a:r>
              <a:rPr lang="zh-CN" altLang="en-US" sz="1400" b="1" dirty="0"/>
              <a:t>对比；</a:t>
            </a:r>
            <a:r>
              <a:rPr lang="en-US" altLang="zh-CN" sz="1400" b="1" dirty="0" err="1"/>
              <a:t>ResCCL</a:t>
            </a:r>
            <a:r>
              <a:rPr lang="zh-CN" altLang="en-US" sz="1400" b="1" dirty="0"/>
              <a:t>在大数据量下性能提升</a:t>
            </a:r>
            <a:endParaRPr lang="zh-CN" altLang="en-US" sz="1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7EDB640-904F-AE24-6F45-9FAD3CAE6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020" y="1263854"/>
            <a:ext cx="7134277" cy="15049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5017144-D72D-F813-E62B-63AF60750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054" y="3836036"/>
            <a:ext cx="3581426" cy="150496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C8C9CF2-7C44-B792-5146-7D5BB677994F}"/>
              </a:ext>
            </a:extLst>
          </p:cNvPr>
          <p:cNvSpPr txBox="1"/>
          <p:nvPr/>
        </p:nvSpPr>
        <p:spPr>
          <a:xfrm>
            <a:off x="3423367" y="5340997"/>
            <a:ext cx="4871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/>
              <a:t>以</a:t>
            </a:r>
            <a:r>
              <a:rPr lang="en-US" altLang="zh-CN" sz="1400" b="1" dirty="0" err="1"/>
              <a:t>ResCCL</a:t>
            </a:r>
            <a:r>
              <a:rPr lang="zh-CN" altLang="en-US" sz="1400" b="1" dirty="0"/>
              <a:t>作为</a:t>
            </a:r>
            <a:r>
              <a:rPr lang="en-US" altLang="zh-CN" sz="1400" b="1" dirty="0"/>
              <a:t>Megatron</a:t>
            </a:r>
            <a:r>
              <a:rPr lang="zh-CN" altLang="en-US" sz="1400" b="1" dirty="0"/>
              <a:t>通信后端时，不同规模</a:t>
            </a:r>
            <a:r>
              <a:rPr lang="en-US" altLang="zh-CN" sz="1400" b="1" dirty="0"/>
              <a:t>GPT-3</a:t>
            </a:r>
            <a:r>
              <a:rPr lang="zh-CN" altLang="en-US" sz="1400" b="1" dirty="0"/>
              <a:t>和</a:t>
            </a:r>
            <a:r>
              <a:rPr lang="en-US" altLang="zh-CN" sz="1400" b="1" dirty="0"/>
              <a:t>T5</a:t>
            </a:r>
            <a:r>
              <a:rPr lang="zh-CN" altLang="en-US" sz="1400" b="1" dirty="0"/>
              <a:t>模型的训练吞吐量，并与</a:t>
            </a:r>
            <a:r>
              <a:rPr lang="en-US" altLang="zh-CN" sz="1400" b="1" dirty="0"/>
              <a:t>NCCL</a:t>
            </a:r>
            <a:r>
              <a:rPr lang="zh-CN" altLang="en-US" sz="1400" b="1" dirty="0"/>
              <a:t>和</a:t>
            </a:r>
            <a:r>
              <a:rPr lang="en-US" altLang="zh-CN" sz="1400" b="1" dirty="0"/>
              <a:t>MSCCL</a:t>
            </a:r>
            <a:r>
              <a:rPr lang="zh-CN" altLang="en-US" sz="1400" b="1" dirty="0"/>
              <a:t>进行比较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56034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4E639-C984-E089-A66A-B53A3FC9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D9322A-6892-4DAC-14E2-5199AFE83E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模型推理</a:t>
            </a:r>
            <a:r>
              <a:rPr lang="en-US" altLang="zh-CN" dirty="0"/>
              <a:t>/</a:t>
            </a:r>
            <a:r>
              <a:rPr lang="zh-CN" altLang="en-US" dirty="0"/>
              <a:t>训练中的集合通信与优化方向</a:t>
            </a:r>
          </a:p>
        </p:txBody>
      </p:sp>
      <p:sp>
        <p:nvSpPr>
          <p:cNvPr id="8" name="内容占位符 3">
            <a:extLst>
              <a:ext uri="{FF2B5EF4-FFF2-40B4-BE49-F238E27FC236}">
                <a16:creationId xmlns:a16="http://schemas.microsoft.com/office/drawing/2014/main" id="{7FABBC01-F423-5E47-5519-6E58B30009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5734" y="831802"/>
            <a:ext cx="10610609" cy="5441953"/>
          </a:xfrm>
        </p:spPr>
        <p:txBody>
          <a:bodyPr>
            <a:normAutofit/>
          </a:bodyPr>
          <a:lstStyle/>
          <a:p>
            <a:r>
              <a:rPr lang="zh-CN" altLang="zh-CN" sz="1800" dirty="0"/>
              <a:t>跨设备通信在大模型推理与训练中均占据较高的执行时间比例，成为制约整体性能的重要瓶颈</a:t>
            </a:r>
            <a:endParaRPr lang="en-US" altLang="zh-CN" sz="1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C079700-4C20-8933-F56C-D474C5158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15" y="1473023"/>
            <a:ext cx="6374070" cy="113957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2D5C847-D3C0-E71F-A426-4861FCB1EB1B}"/>
              </a:ext>
            </a:extLst>
          </p:cNvPr>
          <p:cNvSpPr txBox="1"/>
          <p:nvPr/>
        </p:nvSpPr>
        <p:spPr>
          <a:xfrm>
            <a:off x="2282615" y="2667430"/>
            <a:ext cx="692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上</a:t>
            </a:r>
            <a:r>
              <a:rPr lang="zh-CN" altLang="zh-CN" sz="1400" dirty="0"/>
              <a:t>图以张量并行（TP）中的 MLP 计算为例：各 GPU 分别计算局部结果，再通过 AllReduce 求和，使每张 GPU 获得完整输出</a:t>
            </a:r>
            <a:endParaRPr lang="zh-CN" altLang="en-US" sz="1400" dirty="0"/>
          </a:p>
        </p:txBody>
      </p: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71DC5B86-2951-F921-7A68-F974193F12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872086"/>
              </p:ext>
            </p:extLst>
          </p:nvPr>
        </p:nvGraphicFramePr>
        <p:xfrm>
          <a:off x="400050" y="3552779"/>
          <a:ext cx="11391900" cy="2459355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优化类别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细分方向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主要做法</a:t>
                      </a:r>
                      <a:endParaRPr sz="157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代表论文</a:t>
                      </a:r>
                      <a:r>
                        <a:rPr sz="157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>
                      <a:solidFill>
                        <a:srgbClr val="D9E1EA"/>
                      </a:solidFill>
                      <a:prstDash val="soli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1426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 rowSpan="4"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加快通信过程</a:t>
                      </a:r>
                    </a:p>
                    <a:p>
                      <a:pPr algn="ctr"/>
                      <a:r>
                        <a:rPr sz="1725" b="1">
                          <a:solidFill>
                            <a:srgbClr val="1B61B9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缩短通信本身耗时</a:t>
                      </a: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EDF4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算法与拓扑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选择通信树、路径并分配流量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4"/>
                        </a:rPr>
                        <a:t>ForestColl</a:t>
                      </a:r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NSDI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通信执行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调度通信原语，合理分配 GPU 资源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5"/>
                        </a:rPr>
                        <a:t>ResCCL</a:t>
                      </a:r>
                      <a:r>
                        <a:rPr sz="165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2025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数据压缩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减少传输量，并控制压缩开销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6"/>
                        </a:rPr>
                        <a:t>ZipCCL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运行时自适应</a:t>
                      </a:r>
                      <a:endParaRPr sz="165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随运行状态选择并切换通信方案</a:t>
                      </a:r>
                      <a:endParaRPr sz="1650" dirty="0">
                        <a:solidFill>
                          <a:schemeClr val="bg1">
                            <a:lumMod val="50000"/>
                          </a:schemeClr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7"/>
                        </a:rPr>
                        <a:t>Theseus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SIGCOMM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通信计算重叠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  <a:p>
                      <a:pPr algn="ctr"/>
                      <a:r>
                        <a:rPr sz="1725" b="1" dirty="0" err="1">
                          <a:solidFill>
                            <a:srgbClr val="BA5B13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隐藏通信等待</a:t>
                      </a:r>
                      <a:endParaRPr sz="1725" b="1" dirty="0">
                        <a:solidFill>
                          <a:srgbClr val="BA5B13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>
                      <a:solidFill>
                        <a:srgbClr val="D9E1EA"/>
                      </a:solidFill>
                      <a:prstDash val="solid"/>
                    </a:lnL>
                    <a:lnR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rgbClr val="FFF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编译自动生成</a:t>
                      </a:r>
                      <a:endParaRPr sz="1650" b="1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dirty="0" err="1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依据分块依赖，生成重叠执行内核</a:t>
                      </a:r>
                      <a:endParaRPr sz="1650" dirty="0">
                        <a:solidFill>
                          <a:srgbClr val="14263E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 u="sng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  <a:hlinkClick r:id="rId8"/>
                        </a:rPr>
                        <a:t>Syncopate</a:t>
                      </a:r>
                      <a:r>
                        <a:rPr sz="1650" dirty="0">
                          <a:solidFill>
                            <a:srgbClr val="1426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 · OSDI 2026</a:t>
                      </a:r>
                    </a:p>
                  </a:txBody>
                  <a:tcPr marL="95250" marR="76200" marT="38100" marB="38100" anchor="ctr">
                    <a:lnL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9E1EA"/>
                      </a:solidFill>
                      <a:prstDash val="solid"/>
                    </a:lnR>
                    <a:lnT w="6668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9E1EA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513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4C0E6-817E-A081-C2FD-E2478504C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876BD6-F239-CAA7-9382-E2B879AB69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400" dirty="0"/>
              <a:t>通信计算重叠：</a:t>
            </a:r>
            <a:r>
              <a:rPr lang="en-US" altLang="zh-CN" sz="2400" dirty="0"/>
              <a:t>Syncopate</a:t>
            </a:r>
            <a:r>
              <a:rPr lang="zh-CN" altLang="en-US" sz="2400" dirty="0"/>
              <a:t>（自动生成计算与通信重叠代码）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69309D-9F02-FF66-D72B-DAA427C25B6C}"/>
              </a:ext>
            </a:extLst>
          </p:cNvPr>
          <p:cNvSpPr txBox="1"/>
          <p:nvPr/>
        </p:nvSpPr>
        <p:spPr>
          <a:xfrm>
            <a:off x="520981" y="850626"/>
            <a:ext cx="45126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/>
              <a:t>问题：</a:t>
            </a:r>
            <a:r>
              <a:rPr lang="zh-CN" altLang="en-US" sz="1400" dirty="0"/>
              <a:t>已有的通信</a:t>
            </a:r>
            <a:r>
              <a:rPr lang="en-US" altLang="zh-CN" sz="1400" dirty="0"/>
              <a:t>/</a:t>
            </a:r>
            <a:r>
              <a:rPr lang="zh-CN" altLang="en-US" sz="1400" dirty="0"/>
              <a:t>计算</a:t>
            </a:r>
            <a:r>
              <a:rPr lang="en-US" altLang="zh-CN" sz="1400" dirty="0"/>
              <a:t>overlap</a:t>
            </a:r>
            <a:r>
              <a:rPr lang="zh-CN" altLang="en-US" sz="1400" dirty="0"/>
              <a:t>工作是</a:t>
            </a:r>
            <a:r>
              <a:rPr lang="zh-CN" altLang="zh-CN" sz="1400" b="1" dirty="0"/>
              <a:t>按完整</a:t>
            </a:r>
            <a:r>
              <a:rPr lang="en-US" altLang="zh-CN" sz="1400" b="1" dirty="0"/>
              <a:t>kernel</a:t>
            </a:r>
            <a:r>
              <a:rPr lang="zh-CN" altLang="zh-CN" sz="1400" b="1" dirty="0"/>
              <a:t>组织重叠</a:t>
            </a:r>
            <a:r>
              <a:rPr lang="zh-CN" altLang="zh-CN" sz="1400" dirty="0"/>
              <a:t>，需要等待整段计算完成，多次启动和同步还会造成计算单元空闲、通信拖尾</a:t>
            </a:r>
            <a:endParaRPr lang="zh-CN" altLang="en-US" sz="1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25A262-D1E4-E088-7179-B5D150C8C209}"/>
              </a:ext>
            </a:extLst>
          </p:cNvPr>
          <p:cNvSpPr txBox="1"/>
          <p:nvPr/>
        </p:nvSpPr>
        <p:spPr>
          <a:xfrm>
            <a:off x="6116042" y="857452"/>
            <a:ext cx="47362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/>
              <a:t>方法</a:t>
            </a:r>
            <a:r>
              <a:rPr lang="zh-CN" altLang="en-US" sz="1400" b="1" dirty="0"/>
              <a:t>：</a:t>
            </a:r>
            <a:endParaRPr lang="en-US" altLang="zh-CN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400" dirty="0"/>
              <a:t>输入带标注的 Triton 内核与通信计划，将若干计算小块组合为通信块，建立生产与消费依赖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400" dirty="0"/>
              <a:t>按通信计划重排计算，插入块级通知与等待，让已就绪数据的通信与后续计算重叠</a:t>
            </a:r>
            <a:endParaRPr lang="en-US" altLang="zh-C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400" dirty="0"/>
              <a:t>搜索块大小、传输方式与计算资源分配，生成执行代码</a:t>
            </a:r>
            <a:endParaRPr lang="zh-CN" altLang="en-US" sz="1400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BCE28EA-E61A-59C9-2723-264A7BE9E85F}"/>
              </a:ext>
            </a:extLst>
          </p:cNvPr>
          <p:cNvGrpSpPr/>
          <p:nvPr/>
        </p:nvGrpSpPr>
        <p:grpSpPr>
          <a:xfrm>
            <a:off x="380950" y="1655071"/>
            <a:ext cx="5212628" cy="1219117"/>
            <a:chOff x="328527" y="1784710"/>
            <a:chExt cx="5212628" cy="121911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08201DA-74EA-68F5-5D9E-F76516653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8887" b="54540"/>
            <a:stretch>
              <a:fillRect/>
            </a:stretch>
          </p:blipFill>
          <p:spPr>
            <a:xfrm>
              <a:off x="433375" y="1900443"/>
              <a:ext cx="5107780" cy="1103384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0464DB7-5203-D214-5AE0-063369DEB226}"/>
                </a:ext>
              </a:extLst>
            </p:cNvPr>
            <p:cNvSpPr/>
            <p:nvPr/>
          </p:nvSpPr>
          <p:spPr>
            <a:xfrm>
              <a:off x="328527" y="1834275"/>
              <a:ext cx="5212627" cy="116955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BF539F5-DDC4-BFC0-A1A5-9ACE612478D9}"/>
                </a:ext>
              </a:extLst>
            </p:cNvPr>
            <p:cNvSpPr txBox="1"/>
            <p:nvPr/>
          </p:nvSpPr>
          <p:spPr>
            <a:xfrm>
              <a:off x="2689257" y="1784710"/>
              <a:ext cx="20086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1400" b="1" dirty="0">
                  <a:solidFill>
                    <a:srgbClr val="FF0000"/>
                  </a:solidFill>
                </a:rPr>
                <a:t>按完整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kernel</a:t>
              </a:r>
              <a:r>
                <a:rPr lang="zh-CN" altLang="zh-CN" sz="1400" b="1" dirty="0">
                  <a:solidFill>
                    <a:srgbClr val="FF0000"/>
                  </a:solidFill>
                </a:rPr>
                <a:t>组织重叠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7D98B893-7D28-F26A-00EC-41C20915A2AC}"/>
              </a:ext>
            </a:extLst>
          </p:cNvPr>
          <p:cNvSpPr txBox="1"/>
          <p:nvPr/>
        </p:nvSpPr>
        <p:spPr>
          <a:xfrm>
            <a:off x="1066193" y="2920787"/>
            <a:ext cx="36184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/>
              <a:t>已有的通信计算</a:t>
            </a:r>
            <a:r>
              <a:rPr lang="en-US" altLang="zh-CN" sz="1400" b="1" dirty="0"/>
              <a:t>overlap</a:t>
            </a:r>
            <a:r>
              <a:rPr lang="zh-CN" altLang="en-US" sz="1400" b="1" dirty="0"/>
              <a:t>工作按</a:t>
            </a:r>
            <a:r>
              <a:rPr lang="en-US" altLang="zh-CN" sz="1400" b="1" dirty="0"/>
              <a:t>kernel</a:t>
            </a:r>
            <a:r>
              <a:rPr lang="zh-CN" altLang="en-US" sz="1400" b="1" dirty="0"/>
              <a:t>粒度，引起不必要的</a:t>
            </a:r>
            <a:r>
              <a:rPr lang="en-US" altLang="zh-CN" sz="1400" b="1" dirty="0"/>
              <a:t>GPU SM Idle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9F2EE1A-4CB7-060F-B8F9-624F98BDE6D1}"/>
              </a:ext>
            </a:extLst>
          </p:cNvPr>
          <p:cNvSpPr txBox="1"/>
          <p:nvPr/>
        </p:nvSpPr>
        <p:spPr>
          <a:xfrm>
            <a:off x="692591" y="5457545"/>
            <a:ext cx="4512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动机实验结果。不同 </a:t>
            </a:r>
            <a:r>
              <a:rPr lang="en-US" altLang="zh-CN" sz="1400" dirty="0"/>
              <a:t>GEMM </a:t>
            </a:r>
            <a:r>
              <a:rPr lang="zh-CN" altLang="en-US" sz="1400" dirty="0"/>
              <a:t>大小和 </a:t>
            </a:r>
            <a:r>
              <a:rPr lang="en-US" altLang="zh-CN" sz="1400" dirty="0"/>
              <a:t>tile </a:t>
            </a:r>
            <a:r>
              <a:rPr lang="zh-CN" altLang="en-US" sz="1400" dirty="0"/>
              <a:t>大小下的 </a:t>
            </a:r>
            <a:r>
              <a:rPr lang="en-US" altLang="zh-CN" sz="1400" dirty="0"/>
              <a:t>SM </a:t>
            </a:r>
            <a:r>
              <a:rPr lang="zh-CN" altLang="en-US" sz="1400" dirty="0"/>
              <a:t>利用率；图中的</a:t>
            </a:r>
            <a:r>
              <a:rPr lang="en-US" altLang="zh-CN" sz="1400" dirty="0"/>
              <a:t>idle</a:t>
            </a:r>
            <a:r>
              <a:rPr lang="zh-CN" altLang="en-US" sz="1400" dirty="0"/>
              <a:t>频繁出现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5EDF915-ED99-3937-FAFE-F763A807EC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1" t="11270" r="73685"/>
          <a:stretch>
            <a:fillRect/>
          </a:stretch>
        </p:blipFill>
        <p:spPr>
          <a:xfrm>
            <a:off x="1610592" y="3621628"/>
            <a:ext cx="2676685" cy="1735627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85EE408E-C18A-05AC-0C1F-3B0C2A908C41}"/>
              </a:ext>
            </a:extLst>
          </p:cNvPr>
          <p:cNvGrpSpPr/>
          <p:nvPr/>
        </p:nvGrpSpPr>
        <p:grpSpPr>
          <a:xfrm>
            <a:off x="6131011" y="2636873"/>
            <a:ext cx="5575191" cy="3193002"/>
            <a:chOff x="6693466" y="1378852"/>
            <a:chExt cx="5575191" cy="319300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D5112369-A1EE-AE7F-FAE8-17B65AD216E6}"/>
                </a:ext>
              </a:extLst>
            </p:cNvPr>
            <p:cNvSpPr txBox="1"/>
            <p:nvPr/>
          </p:nvSpPr>
          <p:spPr>
            <a:xfrm>
              <a:off x="6844181" y="4264077"/>
              <a:ext cx="27536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System overview of Syncopate</a:t>
              </a:r>
              <a:endParaRPr lang="zh-CN" altLang="en-US" sz="1400" dirty="0"/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5D188E5-0659-B692-7795-237CBC11B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029" t="1915"/>
            <a:stretch>
              <a:fillRect/>
            </a:stretch>
          </p:blipFill>
          <p:spPr>
            <a:xfrm>
              <a:off x="6693466" y="1378852"/>
              <a:ext cx="2904357" cy="2736250"/>
            </a:xfrm>
            <a:prstGeom prst="rect">
              <a:avLst/>
            </a:prstGeom>
          </p:spPr>
        </p:pic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9481F0B0-509E-D148-D8DF-8426BC887054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9324690" y="2978711"/>
              <a:ext cx="514692" cy="1461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7DC1DB6-535B-A7A7-76AA-9447FB783207}"/>
                </a:ext>
              </a:extLst>
            </p:cNvPr>
            <p:cNvSpPr txBox="1"/>
            <p:nvPr/>
          </p:nvSpPr>
          <p:spPr>
            <a:xfrm>
              <a:off x="9839382" y="2893999"/>
              <a:ext cx="24292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1200" dirty="0"/>
                <a:t>选择通信实现方式，例如</a:t>
              </a:r>
              <a:r>
                <a:rPr lang="en-US" altLang="zh-CN" sz="1200" dirty="0"/>
                <a:t>Copy Engine/TMA/CUDA</a:t>
              </a:r>
              <a:r>
                <a:rPr lang="zh-CN" altLang="en-US" sz="1200" dirty="0"/>
                <a:t>（与</a:t>
              </a:r>
              <a:r>
                <a:rPr lang="en-US" altLang="zh-CN" sz="1200" dirty="0"/>
                <a:t>C3</a:t>
              </a:r>
              <a:r>
                <a:rPr lang="zh-CN" altLang="en-US" sz="1200" dirty="0"/>
                <a:t>类似）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DB2BADB-7BBB-9147-665B-E5D01D5F661C}"/>
                </a:ext>
              </a:extLst>
            </p:cNvPr>
            <p:cNvSpPr txBox="1"/>
            <p:nvPr/>
          </p:nvSpPr>
          <p:spPr>
            <a:xfrm>
              <a:off x="9887381" y="3640836"/>
              <a:ext cx="172888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1200" dirty="0"/>
                <a:t>调整计算小块的执行顺序，使计算匹配通信进度，同时兼顾数据复用</a:t>
              </a:r>
              <a:endParaRPr lang="zh-CN" altLang="en-US" sz="1200" dirty="0"/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304853FC-B21E-18CD-B708-808F7D5C35E4}"/>
                </a:ext>
              </a:extLst>
            </p:cNvPr>
            <p:cNvCxnSpPr>
              <a:cxnSpLocks/>
              <a:endCxn id="29" idx="1"/>
            </p:cNvCxnSpPr>
            <p:nvPr/>
          </p:nvCxnSpPr>
          <p:spPr>
            <a:xfrm>
              <a:off x="9208425" y="3321245"/>
              <a:ext cx="678956" cy="6427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9287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2F1C5-1F68-D7A9-3497-F4E9720A2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68D20139-E9C7-3C86-5038-B6DA9F8E53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通信计算重叠：</a:t>
            </a:r>
            <a:r>
              <a:rPr lang="en-US" altLang="zh-CN" dirty="0"/>
              <a:t>Syncopate</a:t>
            </a:r>
            <a:r>
              <a:rPr lang="zh-CN" altLang="en-US" dirty="0"/>
              <a:t>（自动生成计算与通信重叠代码）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EC49268-F420-45BC-60DD-4C8A74461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60" y="1124050"/>
            <a:ext cx="11172907" cy="373382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E6A9F90-3BCF-0CA5-0269-94CDFDCAB132}"/>
              </a:ext>
            </a:extLst>
          </p:cNvPr>
          <p:cNvSpPr txBox="1"/>
          <p:nvPr/>
        </p:nvSpPr>
        <p:spPr>
          <a:xfrm>
            <a:off x="4314629" y="4944253"/>
            <a:ext cx="6669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红色数字显示细粒度重叠相较于内核级重叠所带来的直接改进，橙色数字显示由 Syncopate 所启用的新设计空间带来的额外改进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8F4B1C7-A51E-0BA0-1013-3C370975D42A}"/>
              </a:ext>
            </a:extLst>
          </p:cNvPr>
          <p:cNvSpPr txBox="1"/>
          <p:nvPr/>
        </p:nvSpPr>
        <p:spPr>
          <a:xfrm>
            <a:off x="1999907" y="4431906"/>
            <a:ext cx="3530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>
                <a:solidFill>
                  <a:srgbClr val="FF0000"/>
                </a:solidFill>
              </a:rPr>
              <a:t>计算按什么顺序完成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r>
              <a:rPr lang="zh-CN" altLang="en-US" sz="1400" b="1" dirty="0">
                <a:solidFill>
                  <a:srgbClr val="FF0000"/>
                </a:solidFill>
              </a:rPr>
              <a:t>先算哪些 </a:t>
            </a:r>
            <a:r>
              <a:rPr lang="en-US" altLang="zh-CN" sz="1400" b="1" dirty="0">
                <a:solidFill>
                  <a:srgbClr val="FF0000"/>
                </a:solidFill>
              </a:rPr>
              <a:t>tile</a:t>
            </a:r>
            <a:r>
              <a:rPr lang="zh-CN" altLang="en-US" sz="1400" b="1" dirty="0">
                <a:solidFill>
                  <a:srgbClr val="FF0000"/>
                </a:solidFill>
              </a:rPr>
              <a:t>，能更早凑齐通信所需数据？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F94765E-C3DD-2028-2425-CD23DFAFD388}"/>
              </a:ext>
            </a:extLst>
          </p:cNvPr>
          <p:cNvSpPr txBox="1"/>
          <p:nvPr/>
        </p:nvSpPr>
        <p:spPr>
          <a:xfrm>
            <a:off x="5460390" y="4467026"/>
            <a:ext cx="3387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</a:rPr>
              <a:t>积累多少数据再通信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r>
              <a:rPr lang="zh-CN" altLang="en-US" sz="1400" b="1" dirty="0">
                <a:solidFill>
                  <a:srgbClr val="FF0000"/>
                </a:solidFill>
              </a:rPr>
              <a:t>一次传多少数据，才能兼顾带宽和重叠？</a:t>
            </a:r>
          </a:p>
        </p:txBody>
      </p:sp>
    </p:spTree>
    <p:extLst>
      <p:ext uri="{BB962C8B-B14F-4D97-AF65-F5344CB8AC3E}">
        <p14:creationId xmlns:p14="http://schemas.microsoft.com/office/powerpoint/2010/main" val="286264085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3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3" id="{74EB4B23-9F16-476F-8091-8A05E11DE790}" vid="{7906CC92-5365-413A-8A6D-937CCA08611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75856</TotalTime>
  <Words>3044</Words>
  <Application>Microsoft Office PowerPoint</Application>
  <PresentationFormat>宽屏</PresentationFormat>
  <Paragraphs>200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Noto Sans SC</vt:lpstr>
      <vt:lpstr>等线</vt:lpstr>
      <vt:lpstr>微软雅黑</vt:lpstr>
      <vt:lpstr>Arial</vt:lpstr>
      <vt:lpstr>Times New Roman</vt:lpstr>
      <vt:lpstr>Wingdings</vt:lpstr>
      <vt:lpstr>主题3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扬 季</cp:lastModifiedBy>
  <cp:revision>1491</cp:revision>
  <dcterms:created xsi:type="dcterms:W3CDTF">2023-03-13T01:09:50Z</dcterms:created>
  <dcterms:modified xsi:type="dcterms:W3CDTF">2026-10-21T12:01:18Z</dcterms:modified>
</cp:coreProperties>
</file>