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sldIdLst>
    <p:sldId id="257" r:id="rId3"/>
    <p:sldId id="3195" r:id="rId4"/>
    <p:sldId id="3197" r:id="rId5"/>
    <p:sldId id="3213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清伟" initials="李清伟" lastIdx="1" clrIdx="0"/>
  <p:cmAuthor id="2" name="rain" initials="r" lastIdx="1" clrIdx="1"/>
  <p:cmAuthor id="3" name="伯尧" initials="伯尧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5CB0"/>
    <a:srgbClr val="0033CC"/>
    <a:srgbClr val="0000FF"/>
    <a:srgbClr val="4472C4"/>
    <a:srgbClr val="FF993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1360" autoAdjust="0"/>
  </p:normalViewPr>
  <p:slideViewPr>
    <p:cSldViewPr snapToGrid="0">
      <p:cViewPr varScale="1">
        <p:scale>
          <a:sx n="150" d="100"/>
          <a:sy n="150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B2568-D8A3-4FF4-BAA2-A310E3EDA6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6460B-A568-42EF-A9F3-45FAAC6AA7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9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张昱组：量子测控编译系统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606530"/>
            <a:chOff x="644126" y="141402"/>
            <a:chExt cx="9910991" cy="606530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 userDrawn="1"/>
          </p:nvSpPr>
          <p:spPr>
            <a:xfrm>
              <a:off x="2973989" y="148419"/>
              <a:ext cx="2914143" cy="59951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14" hasCustomPrompt="1"/>
          </p:nvPr>
        </p:nvSpPr>
        <p:spPr>
          <a:xfrm>
            <a:off x="2978344" y="154126"/>
            <a:ext cx="2636403" cy="599513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90204" pitchFamily="34" charset="0"/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流程</a:t>
            </a:r>
            <a:r>
              <a:rPr lang="en-US" altLang="zh-CN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</a:t>
            </a:r>
            <a:endParaRPr lang="zh-CN" altLang="en-US" dirty="0"/>
          </a:p>
        </p:txBody>
      </p:sp>
      <p:sp>
        <p:nvSpPr>
          <p:cNvPr id="33" name="内容占位符 32"/>
          <p:cNvSpPr>
            <a:spLocks noGrp="1"/>
          </p:cNvSpPr>
          <p:nvPr>
            <p:ph sz="quarter" idx="15" hasCustomPrompt="1"/>
          </p:nvPr>
        </p:nvSpPr>
        <p:spPr>
          <a:xfrm>
            <a:off x="5721534" y="2294009"/>
            <a:ext cx="2642210" cy="578250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9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张昱组：量子测控编译系统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9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张昱组：量子测控编译系统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4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8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9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93589"/>
            <a:ext cx="11136976" cy="5362764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p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9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张昱组：量子测控编译系统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44126" y="141402"/>
            <a:ext cx="9910991" cy="590973"/>
            <a:chOff x="644126" y="141402"/>
            <a:chExt cx="9910991" cy="590973"/>
          </a:xfrm>
        </p:grpSpPr>
        <p:sp>
          <p:nvSpPr>
            <p:cNvPr id="20" name="任意多边形: 形状 19"/>
            <p:cNvSpPr/>
            <p:nvPr/>
          </p:nvSpPr>
          <p:spPr>
            <a:xfrm>
              <a:off x="644126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0 w 2914143"/>
                <a:gd name="connsiteY5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178414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b="0" kern="1200" dirty="0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978345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309659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AC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7640974" y="141402"/>
              <a:ext cx="2914143" cy="590973"/>
            </a:xfrm>
            <a:custGeom>
              <a:avLst/>
              <a:gdLst>
                <a:gd name="connsiteX0" fmla="*/ 0 w 2914143"/>
                <a:gd name="connsiteY0" fmla="*/ 0 h 590973"/>
                <a:gd name="connsiteX1" fmla="*/ 2618657 w 2914143"/>
                <a:gd name="connsiteY1" fmla="*/ 0 h 590973"/>
                <a:gd name="connsiteX2" fmla="*/ 2914143 w 2914143"/>
                <a:gd name="connsiteY2" fmla="*/ 295487 h 590973"/>
                <a:gd name="connsiteX3" fmla="*/ 2618657 w 2914143"/>
                <a:gd name="connsiteY3" fmla="*/ 590973 h 590973"/>
                <a:gd name="connsiteX4" fmla="*/ 0 w 2914143"/>
                <a:gd name="connsiteY4" fmla="*/ 590973 h 590973"/>
                <a:gd name="connsiteX5" fmla="*/ 295487 w 2914143"/>
                <a:gd name="connsiteY5" fmla="*/ 295487 h 590973"/>
                <a:gd name="connsiteX6" fmla="*/ 0 w 2914143"/>
                <a:gd name="connsiteY6" fmla="*/ 0 h 59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143" h="590973">
                  <a:moveTo>
                    <a:pt x="0" y="0"/>
                  </a:moveTo>
                  <a:lnTo>
                    <a:pt x="2618657" y="0"/>
                  </a:lnTo>
                  <a:lnTo>
                    <a:pt x="2914143" y="295487"/>
                  </a:lnTo>
                  <a:lnTo>
                    <a:pt x="2618657" y="590973"/>
                  </a:lnTo>
                  <a:lnTo>
                    <a:pt x="0" y="590973"/>
                  </a:lnTo>
                  <a:lnTo>
                    <a:pt x="295487" y="295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7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7499" tIns="61341" rIns="326157" bIns="61341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300" kern="1200" dirty="0"/>
            </a:p>
          </p:txBody>
        </p:sp>
      </p:grpSp>
      <p:sp>
        <p:nvSpPr>
          <p:cNvPr id="26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endParaRPr lang="zh-CN" altLang="en-US" dirty="0"/>
          </a:p>
        </p:txBody>
      </p:sp>
      <p:sp>
        <p:nvSpPr>
          <p:cNvPr id="18" name="平行四边形 17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标题 23"/>
          <p:cNvSpPr txBox="1"/>
          <p:nvPr userDrawn="1"/>
        </p:nvSpPr>
        <p:spPr>
          <a:xfrm>
            <a:off x="2978343" y="145588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4" name="标题 23"/>
          <p:cNvSpPr txBox="1"/>
          <p:nvPr userDrawn="1"/>
        </p:nvSpPr>
        <p:spPr>
          <a:xfrm>
            <a:off x="5312559" y="145587"/>
            <a:ext cx="2636403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5" name="标题 23"/>
          <p:cNvSpPr txBox="1"/>
          <p:nvPr userDrawn="1"/>
        </p:nvSpPr>
        <p:spPr>
          <a:xfrm>
            <a:off x="7640975" y="154127"/>
            <a:ext cx="2914142" cy="58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defTabSz="1022350">
              <a:spcAft>
                <a:spcPct val="35000"/>
              </a:spcAft>
            </a:pPr>
            <a:r>
              <a:rPr lang="zh-CN" altLang="en-US" dirty="0"/>
              <a:t>流程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6" name="标题 23"/>
          <p:cNvSpPr>
            <a:spLocks noGrp="1"/>
          </p:cNvSpPr>
          <p:nvPr>
            <p:ph type="title" hasCustomPrompt="1"/>
          </p:nvPr>
        </p:nvSpPr>
        <p:spPr>
          <a:xfrm>
            <a:off x="644127" y="145589"/>
            <a:ext cx="2636402" cy="586786"/>
          </a:xfrm>
        </p:spPr>
        <p:txBody>
          <a:bodyPr>
            <a:normAutofit/>
          </a:bodyPr>
          <a:lstStyle>
            <a:lvl1pPr>
              <a:defRPr lang="zh-CN" altLang="en-US" sz="230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02235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dirty="0"/>
              <a:t>流程</a:t>
            </a:r>
            <a:r>
              <a:rPr lang="en-US" altLang="zh-CN" dirty="0"/>
              <a:t>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grpSp>
          <p:nvGrpSpPr>
            <p:cNvPr id="13" name="组合 12"/>
            <p:cNvGrpSpPr/>
            <p:nvPr/>
          </p:nvGrpSpPr>
          <p:grpSpPr>
            <a:xfrm>
              <a:off x="-1" y="-1"/>
              <a:ext cx="12192001" cy="6858001"/>
              <a:chOff x="-1" y="-1"/>
              <a:chExt cx="12192001" cy="6858001"/>
            </a:xfrm>
          </p:grpSpPr>
          <p:sp>
            <p:nvSpPr>
              <p:cNvPr id="27" name="任意多边形: 形状 26"/>
              <p:cNvSpPr>
                <a:spLocks noChangeAspect="1"/>
              </p:cNvSpPr>
              <p:nvPr/>
            </p:nvSpPr>
            <p:spPr>
              <a:xfrm flipH="1" flipV="1">
                <a:off x="-1" y="-1"/>
                <a:ext cx="4551827" cy="1080000"/>
              </a:xfrm>
              <a:custGeom>
                <a:avLst/>
                <a:gdLst>
                  <a:gd name="connsiteX0" fmla="*/ 1126933 w 3482177"/>
                  <a:gd name="connsiteY0" fmla="*/ 0 h 826207"/>
                  <a:gd name="connsiteX1" fmla="*/ 3482177 w 3482177"/>
                  <a:gd name="connsiteY1" fmla="*/ 0 h 826207"/>
                  <a:gd name="connsiteX2" fmla="*/ 3482177 w 3482177"/>
                  <a:gd name="connsiteY2" fmla="*/ 826207 h 826207"/>
                  <a:gd name="connsiteX3" fmla="*/ 0 w 3482177"/>
                  <a:gd name="connsiteY3" fmla="*/ 826207 h 826207"/>
                  <a:gd name="connsiteX4" fmla="*/ 73380 w 3482177"/>
                  <a:gd name="connsiteY4" fmla="*/ 800570 h 826207"/>
                  <a:gd name="connsiteX5" fmla="*/ 309246 w 3482177"/>
                  <a:gd name="connsiteY5" fmla="*/ 613266 h 826207"/>
                  <a:gd name="connsiteX6" fmla="*/ 597519 w 3482177"/>
                  <a:gd name="connsiteY6" fmla="*/ 254038 h 826207"/>
                  <a:gd name="connsiteX7" fmla="*/ 1126933 w 3482177"/>
                  <a:gd name="connsiteY7" fmla="*/ 0 h 826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82177" h="826207">
                    <a:moveTo>
                      <a:pt x="1126933" y="0"/>
                    </a:moveTo>
                    <a:lnTo>
                      <a:pt x="3482177" y="0"/>
                    </a:lnTo>
                    <a:lnTo>
                      <a:pt x="3482177" y="826207"/>
                    </a:lnTo>
                    <a:lnTo>
                      <a:pt x="0" y="826207"/>
                    </a:lnTo>
                    <a:lnTo>
                      <a:pt x="73380" y="800570"/>
                    </a:lnTo>
                    <a:cubicBezTo>
                      <a:pt x="163870" y="757154"/>
                      <a:pt x="244745" y="693644"/>
                      <a:pt x="309246" y="613266"/>
                    </a:cubicBezTo>
                    <a:lnTo>
                      <a:pt x="597519" y="254038"/>
                    </a:lnTo>
                    <a:cubicBezTo>
                      <a:pt x="726524" y="93280"/>
                      <a:pt x="921022" y="0"/>
                      <a:pt x="1126933" y="0"/>
                    </a:cubicBezTo>
                    <a:close/>
                  </a:path>
                </a:pathLst>
              </a:custGeom>
              <a:solidFill>
                <a:srgbClr val="005C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>
                <a:off x="660400" y="693000"/>
                <a:ext cx="10872000" cy="5472000"/>
              </a:xfrm>
              <a:prstGeom prst="roundRect">
                <a:avLst>
                  <a:gd name="adj" fmla="val 291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254000" sx="101000" sy="101000" algn="ctr" rotWithShape="0">
                  <a:schemeClr val="tx1">
                    <a:lumMod val="75000"/>
                    <a:lumOff val="2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>
                <a:spLocks noChangeAspect="1"/>
              </p:cNvSpPr>
              <p:nvPr/>
            </p:nvSpPr>
            <p:spPr>
              <a:xfrm>
                <a:off x="7943629" y="5850000"/>
                <a:ext cx="4248371" cy="1008000"/>
              </a:xfrm>
              <a:custGeom>
                <a:avLst/>
                <a:gdLst>
                  <a:gd name="connsiteX0" fmla="*/ 1126933 w 3482177"/>
                  <a:gd name="connsiteY0" fmla="*/ 0 h 826207"/>
                  <a:gd name="connsiteX1" fmla="*/ 3482177 w 3482177"/>
                  <a:gd name="connsiteY1" fmla="*/ 0 h 826207"/>
                  <a:gd name="connsiteX2" fmla="*/ 3482177 w 3482177"/>
                  <a:gd name="connsiteY2" fmla="*/ 826207 h 826207"/>
                  <a:gd name="connsiteX3" fmla="*/ 0 w 3482177"/>
                  <a:gd name="connsiteY3" fmla="*/ 826207 h 826207"/>
                  <a:gd name="connsiteX4" fmla="*/ 73380 w 3482177"/>
                  <a:gd name="connsiteY4" fmla="*/ 800570 h 826207"/>
                  <a:gd name="connsiteX5" fmla="*/ 309246 w 3482177"/>
                  <a:gd name="connsiteY5" fmla="*/ 613266 h 826207"/>
                  <a:gd name="connsiteX6" fmla="*/ 597519 w 3482177"/>
                  <a:gd name="connsiteY6" fmla="*/ 254038 h 826207"/>
                  <a:gd name="connsiteX7" fmla="*/ 1126933 w 3482177"/>
                  <a:gd name="connsiteY7" fmla="*/ 0 h 826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82177" h="826207">
                    <a:moveTo>
                      <a:pt x="1126933" y="0"/>
                    </a:moveTo>
                    <a:lnTo>
                      <a:pt x="3482177" y="0"/>
                    </a:lnTo>
                    <a:lnTo>
                      <a:pt x="3482177" y="826207"/>
                    </a:lnTo>
                    <a:lnTo>
                      <a:pt x="0" y="826207"/>
                    </a:lnTo>
                    <a:lnTo>
                      <a:pt x="73380" y="800570"/>
                    </a:lnTo>
                    <a:cubicBezTo>
                      <a:pt x="163870" y="757154"/>
                      <a:pt x="244745" y="693644"/>
                      <a:pt x="309246" y="613266"/>
                    </a:cubicBezTo>
                    <a:lnTo>
                      <a:pt x="597519" y="254038"/>
                    </a:lnTo>
                    <a:cubicBezTo>
                      <a:pt x="726524" y="93280"/>
                      <a:pt x="921022" y="0"/>
                      <a:pt x="1126933" y="0"/>
                    </a:cubicBezTo>
                    <a:close/>
                  </a:path>
                </a:pathLst>
              </a:custGeom>
              <a:solidFill>
                <a:srgbClr val="005C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432918" y="4634414"/>
              <a:ext cx="540000" cy="540000"/>
              <a:chOff x="7460376" y="5269978"/>
              <a:chExt cx="540000" cy="54000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7460376" y="5269978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" name="任意多边形: 形状 2"/>
              <p:cNvSpPr>
                <a:spLocks noChangeAspect="1"/>
              </p:cNvSpPr>
              <p:nvPr/>
            </p:nvSpPr>
            <p:spPr>
              <a:xfrm>
                <a:off x="7586376" y="5429743"/>
                <a:ext cx="288000" cy="220470"/>
              </a:xfrm>
              <a:custGeom>
                <a:avLst/>
                <a:gdLst>
                  <a:gd name="connsiteX0" fmla="*/ 20136 w 608415"/>
                  <a:gd name="connsiteY0" fmla="*/ 282073 h 465755"/>
                  <a:gd name="connsiteX1" fmla="*/ 40152 w 608415"/>
                  <a:gd name="connsiteY1" fmla="*/ 302063 h 465755"/>
                  <a:gd name="connsiteX2" fmla="*/ 40152 w 608415"/>
                  <a:gd name="connsiteY2" fmla="*/ 326389 h 465755"/>
                  <a:gd name="connsiteX3" fmla="*/ 20136 w 608415"/>
                  <a:gd name="connsiteY3" fmla="*/ 346499 h 465755"/>
                  <a:gd name="connsiteX4" fmla="*/ 0 w 608415"/>
                  <a:gd name="connsiteY4" fmla="*/ 326389 h 465755"/>
                  <a:gd name="connsiteX5" fmla="*/ 0 w 608415"/>
                  <a:gd name="connsiteY5" fmla="*/ 302063 h 465755"/>
                  <a:gd name="connsiteX6" fmla="*/ 20136 w 608415"/>
                  <a:gd name="connsiteY6" fmla="*/ 282073 h 465755"/>
                  <a:gd name="connsiteX7" fmla="*/ 123517 w 608415"/>
                  <a:gd name="connsiteY7" fmla="*/ 243643 h 465755"/>
                  <a:gd name="connsiteX8" fmla="*/ 123517 w 608415"/>
                  <a:gd name="connsiteY8" fmla="*/ 374935 h 465755"/>
                  <a:gd name="connsiteX9" fmla="*/ 304208 w 608415"/>
                  <a:gd name="connsiteY9" fmla="*/ 425645 h 465755"/>
                  <a:gd name="connsiteX10" fmla="*/ 484899 w 608415"/>
                  <a:gd name="connsiteY10" fmla="*/ 374935 h 465755"/>
                  <a:gd name="connsiteX11" fmla="*/ 484899 w 608415"/>
                  <a:gd name="connsiteY11" fmla="*/ 243643 h 465755"/>
                  <a:gd name="connsiteX12" fmla="*/ 313495 w 608415"/>
                  <a:gd name="connsiteY12" fmla="*/ 332536 h 465755"/>
                  <a:gd name="connsiteX13" fmla="*/ 304208 w 608415"/>
                  <a:gd name="connsiteY13" fmla="*/ 334704 h 465755"/>
                  <a:gd name="connsiteX14" fmla="*/ 294920 w 608415"/>
                  <a:gd name="connsiteY14" fmla="*/ 332536 h 465755"/>
                  <a:gd name="connsiteX15" fmla="*/ 304208 w 608415"/>
                  <a:gd name="connsiteY15" fmla="*/ 42730 h 465755"/>
                  <a:gd name="connsiteX16" fmla="*/ 63688 w 608415"/>
                  <a:gd name="connsiteY16" fmla="*/ 167397 h 465755"/>
                  <a:gd name="connsiteX17" fmla="*/ 304208 w 608415"/>
                  <a:gd name="connsiteY17" fmla="*/ 292064 h 465755"/>
                  <a:gd name="connsiteX18" fmla="*/ 544727 w 608415"/>
                  <a:gd name="connsiteY18" fmla="*/ 167397 h 465755"/>
                  <a:gd name="connsiteX19" fmla="*/ 294920 w 608415"/>
                  <a:gd name="connsiteY19" fmla="*/ 2258 h 465755"/>
                  <a:gd name="connsiteX20" fmla="*/ 313495 w 608415"/>
                  <a:gd name="connsiteY20" fmla="*/ 2258 h 465755"/>
                  <a:gd name="connsiteX21" fmla="*/ 597559 w 608415"/>
                  <a:gd name="connsiteY21" fmla="*/ 149570 h 465755"/>
                  <a:gd name="connsiteX22" fmla="*/ 608415 w 608415"/>
                  <a:gd name="connsiteY22" fmla="*/ 167397 h 465755"/>
                  <a:gd name="connsiteX23" fmla="*/ 597559 w 608415"/>
                  <a:gd name="connsiteY23" fmla="*/ 185224 h 465755"/>
                  <a:gd name="connsiteX24" fmla="*/ 525066 w 608415"/>
                  <a:gd name="connsiteY24" fmla="*/ 222804 h 465755"/>
                  <a:gd name="connsiteX25" fmla="*/ 525066 w 608415"/>
                  <a:gd name="connsiteY25" fmla="*/ 382644 h 465755"/>
                  <a:gd name="connsiteX26" fmla="*/ 521326 w 608415"/>
                  <a:gd name="connsiteY26" fmla="*/ 394328 h 465755"/>
                  <a:gd name="connsiteX27" fmla="*/ 304208 w 608415"/>
                  <a:gd name="connsiteY27" fmla="*/ 465755 h 465755"/>
                  <a:gd name="connsiteX28" fmla="*/ 87089 w 608415"/>
                  <a:gd name="connsiteY28" fmla="*/ 394328 h 465755"/>
                  <a:gd name="connsiteX29" fmla="*/ 83350 w 608415"/>
                  <a:gd name="connsiteY29" fmla="*/ 382644 h 465755"/>
                  <a:gd name="connsiteX30" fmla="*/ 83350 w 608415"/>
                  <a:gd name="connsiteY30" fmla="*/ 222804 h 465755"/>
                  <a:gd name="connsiteX31" fmla="*/ 40167 w 608415"/>
                  <a:gd name="connsiteY31" fmla="*/ 200400 h 465755"/>
                  <a:gd name="connsiteX32" fmla="*/ 40167 w 608415"/>
                  <a:gd name="connsiteY32" fmla="*/ 244245 h 465755"/>
                  <a:gd name="connsiteX33" fmla="*/ 20144 w 608415"/>
                  <a:gd name="connsiteY33" fmla="*/ 264360 h 465755"/>
                  <a:gd name="connsiteX34" fmla="*/ 0 w 608415"/>
                  <a:gd name="connsiteY34" fmla="*/ 244245 h 465755"/>
                  <a:gd name="connsiteX35" fmla="*/ 0 w 608415"/>
                  <a:gd name="connsiteY35" fmla="*/ 167397 h 465755"/>
                  <a:gd name="connsiteX36" fmla="*/ 10856 w 608415"/>
                  <a:gd name="connsiteY36" fmla="*/ 149570 h 46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08415" h="465755">
                    <a:moveTo>
                      <a:pt x="20136" y="282073"/>
                    </a:moveTo>
                    <a:cubicBezTo>
                      <a:pt x="31229" y="282073"/>
                      <a:pt x="40152" y="290985"/>
                      <a:pt x="40152" y="302063"/>
                    </a:cubicBezTo>
                    <a:lnTo>
                      <a:pt x="40152" y="326389"/>
                    </a:lnTo>
                    <a:cubicBezTo>
                      <a:pt x="40152" y="337468"/>
                      <a:pt x="31229" y="346499"/>
                      <a:pt x="20136" y="346499"/>
                    </a:cubicBezTo>
                    <a:cubicBezTo>
                      <a:pt x="9043" y="346499"/>
                      <a:pt x="0" y="337468"/>
                      <a:pt x="0" y="326389"/>
                    </a:cubicBezTo>
                    <a:lnTo>
                      <a:pt x="0" y="302063"/>
                    </a:lnTo>
                    <a:cubicBezTo>
                      <a:pt x="0" y="290985"/>
                      <a:pt x="9043" y="282073"/>
                      <a:pt x="20136" y="282073"/>
                    </a:cubicBezTo>
                    <a:close/>
                    <a:moveTo>
                      <a:pt x="123517" y="243643"/>
                    </a:moveTo>
                    <a:lnTo>
                      <a:pt x="123517" y="374935"/>
                    </a:lnTo>
                    <a:cubicBezTo>
                      <a:pt x="136906" y="387703"/>
                      <a:pt x="186360" y="425645"/>
                      <a:pt x="304208" y="425645"/>
                    </a:cubicBezTo>
                    <a:cubicBezTo>
                      <a:pt x="422055" y="425645"/>
                      <a:pt x="471510" y="387703"/>
                      <a:pt x="484899" y="374935"/>
                    </a:cubicBezTo>
                    <a:lnTo>
                      <a:pt x="484899" y="243643"/>
                    </a:lnTo>
                    <a:lnTo>
                      <a:pt x="313495" y="332536"/>
                    </a:lnTo>
                    <a:cubicBezTo>
                      <a:pt x="310601" y="333981"/>
                      <a:pt x="307344" y="334704"/>
                      <a:pt x="304208" y="334704"/>
                    </a:cubicBezTo>
                    <a:cubicBezTo>
                      <a:pt x="301071" y="334704"/>
                      <a:pt x="297815" y="333981"/>
                      <a:pt x="294920" y="332536"/>
                    </a:cubicBezTo>
                    <a:close/>
                    <a:moveTo>
                      <a:pt x="304208" y="42730"/>
                    </a:moveTo>
                    <a:lnTo>
                      <a:pt x="63688" y="167397"/>
                    </a:lnTo>
                    <a:lnTo>
                      <a:pt x="304208" y="292064"/>
                    </a:lnTo>
                    <a:lnTo>
                      <a:pt x="544727" y="167397"/>
                    </a:lnTo>
                    <a:close/>
                    <a:moveTo>
                      <a:pt x="294920" y="2258"/>
                    </a:moveTo>
                    <a:cubicBezTo>
                      <a:pt x="300710" y="-753"/>
                      <a:pt x="307706" y="-753"/>
                      <a:pt x="313495" y="2258"/>
                    </a:cubicBezTo>
                    <a:lnTo>
                      <a:pt x="597559" y="149570"/>
                    </a:lnTo>
                    <a:cubicBezTo>
                      <a:pt x="604193" y="153063"/>
                      <a:pt x="608415" y="159929"/>
                      <a:pt x="608415" y="167397"/>
                    </a:cubicBezTo>
                    <a:cubicBezTo>
                      <a:pt x="608415" y="174865"/>
                      <a:pt x="604193" y="181731"/>
                      <a:pt x="597559" y="185224"/>
                    </a:cubicBezTo>
                    <a:lnTo>
                      <a:pt x="525066" y="222804"/>
                    </a:lnTo>
                    <a:lnTo>
                      <a:pt x="525066" y="382644"/>
                    </a:lnTo>
                    <a:cubicBezTo>
                      <a:pt x="525066" y="386860"/>
                      <a:pt x="523859" y="390955"/>
                      <a:pt x="521326" y="394328"/>
                    </a:cubicBezTo>
                    <a:cubicBezTo>
                      <a:pt x="519276" y="397218"/>
                      <a:pt x="468253" y="465755"/>
                      <a:pt x="304208" y="465755"/>
                    </a:cubicBezTo>
                    <a:cubicBezTo>
                      <a:pt x="140162" y="465755"/>
                      <a:pt x="89139" y="397218"/>
                      <a:pt x="87089" y="394328"/>
                    </a:cubicBezTo>
                    <a:cubicBezTo>
                      <a:pt x="84556" y="390955"/>
                      <a:pt x="83350" y="386860"/>
                      <a:pt x="83350" y="382644"/>
                    </a:cubicBezTo>
                    <a:lnTo>
                      <a:pt x="83350" y="222804"/>
                    </a:lnTo>
                    <a:lnTo>
                      <a:pt x="40167" y="200400"/>
                    </a:lnTo>
                    <a:lnTo>
                      <a:pt x="40167" y="244245"/>
                    </a:lnTo>
                    <a:cubicBezTo>
                      <a:pt x="40167" y="255326"/>
                      <a:pt x="31241" y="264360"/>
                      <a:pt x="20144" y="264360"/>
                    </a:cubicBezTo>
                    <a:cubicBezTo>
                      <a:pt x="9047" y="264360"/>
                      <a:pt x="0" y="255326"/>
                      <a:pt x="0" y="244245"/>
                    </a:cubicBezTo>
                    <a:lnTo>
                      <a:pt x="0" y="167397"/>
                    </a:lnTo>
                    <a:cubicBezTo>
                      <a:pt x="0" y="159929"/>
                      <a:pt x="4222" y="153063"/>
                      <a:pt x="10856" y="1495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073375" y="4634414"/>
              <a:ext cx="540000" cy="540000"/>
              <a:chOff x="4437200" y="5269978"/>
              <a:chExt cx="540000" cy="54000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437200" y="5269978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 w="25400"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/>
            </p:nvSpPr>
            <p:spPr>
              <a:xfrm>
                <a:off x="4593936" y="5426880"/>
                <a:ext cx="226528" cy="226197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81459" h="580612">
                    <a:moveTo>
                      <a:pt x="283975" y="371116"/>
                    </a:moveTo>
                    <a:lnTo>
                      <a:pt x="263239" y="486746"/>
                    </a:lnTo>
                    <a:lnTo>
                      <a:pt x="291629" y="500700"/>
                    </a:lnTo>
                    <a:lnTo>
                      <a:pt x="318507" y="487013"/>
                    </a:lnTo>
                    <a:lnTo>
                      <a:pt x="297770" y="371116"/>
                    </a:lnTo>
                    <a:close/>
                    <a:moveTo>
                      <a:pt x="263595" y="322766"/>
                    </a:moveTo>
                    <a:lnTo>
                      <a:pt x="317973" y="322766"/>
                    </a:lnTo>
                    <a:cubicBezTo>
                      <a:pt x="329720" y="322766"/>
                      <a:pt x="339777" y="331121"/>
                      <a:pt x="341824" y="342675"/>
                    </a:cubicBezTo>
                    <a:lnTo>
                      <a:pt x="369235" y="496078"/>
                    </a:lnTo>
                    <a:cubicBezTo>
                      <a:pt x="371104" y="506655"/>
                      <a:pt x="365853" y="517054"/>
                      <a:pt x="356420" y="521942"/>
                    </a:cubicBezTo>
                    <a:lnTo>
                      <a:pt x="302754" y="549405"/>
                    </a:lnTo>
                    <a:cubicBezTo>
                      <a:pt x="294833" y="553938"/>
                      <a:pt x="289226" y="553494"/>
                      <a:pt x="280949" y="549583"/>
                    </a:cubicBezTo>
                    <a:lnTo>
                      <a:pt x="225237" y="522031"/>
                    </a:lnTo>
                    <a:cubicBezTo>
                      <a:pt x="215625" y="517320"/>
                      <a:pt x="210285" y="506655"/>
                      <a:pt x="212243" y="496078"/>
                    </a:cubicBezTo>
                    <a:lnTo>
                      <a:pt x="239744" y="342675"/>
                    </a:lnTo>
                    <a:cubicBezTo>
                      <a:pt x="241790" y="331121"/>
                      <a:pt x="251847" y="322766"/>
                      <a:pt x="263595" y="322766"/>
                    </a:cubicBezTo>
                    <a:close/>
                    <a:moveTo>
                      <a:pt x="175403" y="294638"/>
                    </a:moveTo>
                    <a:cubicBezTo>
                      <a:pt x="181311" y="296493"/>
                      <a:pt x="186518" y="300581"/>
                      <a:pt x="189588" y="306446"/>
                    </a:cubicBezTo>
                    <a:cubicBezTo>
                      <a:pt x="195819" y="318266"/>
                      <a:pt x="191279" y="332930"/>
                      <a:pt x="179441" y="339151"/>
                    </a:cubicBezTo>
                    <a:cubicBezTo>
                      <a:pt x="98621" y="381453"/>
                      <a:pt x="48420" y="464725"/>
                      <a:pt x="48420" y="556439"/>
                    </a:cubicBezTo>
                    <a:cubicBezTo>
                      <a:pt x="48420" y="569859"/>
                      <a:pt x="37561" y="580612"/>
                      <a:pt x="24210" y="580612"/>
                    </a:cubicBezTo>
                    <a:cubicBezTo>
                      <a:pt x="10770" y="580612"/>
                      <a:pt x="0" y="569859"/>
                      <a:pt x="0" y="556439"/>
                    </a:cubicBezTo>
                    <a:cubicBezTo>
                      <a:pt x="0" y="446595"/>
                      <a:pt x="60170" y="346971"/>
                      <a:pt x="157011" y="296226"/>
                    </a:cubicBezTo>
                    <a:cubicBezTo>
                      <a:pt x="162886" y="293160"/>
                      <a:pt x="169495" y="292782"/>
                      <a:pt x="175403" y="294638"/>
                    </a:cubicBezTo>
                    <a:close/>
                    <a:moveTo>
                      <a:pt x="403384" y="293390"/>
                    </a:moveTo>
                    <a:cubicBezTo>
                      <a:pt x="409291" y="291490"/>
                      <a:pt x="415922" y="291846"/>
                      <a:pt x="421885" y="294868"/>
                    </a:cubicBezTo>
                    <a:cubicBezTo>
                      <a:pt x="520228" y="344995"/>
                      <a:pt x="581459" y="445250"/>
                      <a:pt x="581459" y="556437"/>
                    </a:cubicBezTo>
                    <a:cubicBezTo>
                      <a:pt x="581459" y="569858"/>
                      <a:pt x="570690" y="580612"/>
                      <a:pt x="557252" y="580612"/>
                    </a:cubicBezTo>
                    <a:cubicBezTo>
                      <a:pt x="543813" y="580612"/>
                      <a:pt x="533044" y="569858"/>
                      <a:pt x="533044" y="556437"/>
                    </a:cubicBezTo>
                    <a:cubicBezTo>
                      <a:pt x="533044" y="463648"/>
                      <a:pt x="482048" y="379836"/>
                      <a:pt x="399813" y="338063"/>
                    </a:cubicBezTo>
                    <a:cubicBezTo>
                      <a:pt x="387887" y="331841"/>
                      <a:pt x="383170" y="317265"/>
                      <a:pt x="389222" y="305444"/>
                    </a:cubicBezTo>
                    <a:cubicBezTo>
                      <a:pt x="392293" y="299445"/>
                      <a:pt x="397477" y="295290"/>
                      <a:pt x="403384" y="293390"/>
                    </a:cubicBezTo>
                    <a:close/>
                    <a:moveTo>
                      <a:pt x="290694" y="48348"/>
                    </a:moveTo>
                    <a:cubicBezTo>
                      <a:pt x="233195" y="48348"/>
                      <a:pt x="186376" y="95629"/>
                      <a:pt x="186376" y="153753"/>
                    </a:cubicBezTo>
                    <a:cubicBezTo>
                      <a:pt x="186376" y="211966"/>
                      <a:pt x="233195" y="259247"/>
                      <a:pt x="290694" y="259247"/>
                    </a:cubicBezTo>
                    <a:cubicBezTo>
                      <a:pt x="348283" y="259247"/>
                      <a:pt x="395012" y="211966"/>
                      <a:pt x="395012" y="153753"/>
                    </a:cubicBezTo>
                    <a:cubicBezTo>
                      <a:pt x="395012" y="95629"/>
                      <a:pt x="348283" y="48348"/>
                      <a:pt x="290694" y="48348"/>
                    </a:cubicBezTo>
                    <a:close/>
                    <a:moveTo>
                      <a:pt x="290694" y="0"/>
                    </a:moveTo>
                    <a:cubicBezTo>
                      <a:pt x="374986" y="0"/>
                      <a:pt x="443433" y="68967"/>
                      <a:pt x="443433" y="153753"/>
                    </a:cubicBezTo>
                    <a:cubicBezTo>
                      <a:pt x="443433" y="238628"/>
                      <a:pt x="374986" y="307595"/>
                      <a:pt x="290694" y="307595"/>
                    </a:cubicBezTo>
                    <a:cubicBezTo>
                      <a:pt x="206491" y="307595"/>
                      <a:pt x="137955" y="238628"/>
                      <a:pt x="137955" y="153753"/>
                    </a:cubicBezTo>
                    <a:cubicBezTo>
                      <a:pt x="137955" y="68967"/>
                      <a:pt x="206491" y="0"/>
                      <a:pt x="2906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1229651" y="1130300"/>
            <a:ext cx="9720000" cy="2232000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7200" b="1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1229650" y="3445908"/>
            <a:ext cx="9720000" cy="72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28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  <a:endParaRPr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3701079" y="4688414"/>
            <a:ext cx="2340000" cy="432000"/>
          </a:xfrm>
          <a:prstGeom prst="rect">
            <a:avLst/>
          </a:prstGeom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7054692" y="4688414"/>
            <a:ext cx="2340000" cy="432000"/>
          </a:xfrm>
          <a:prstGeom prst="rect">
            <a:avLst/>
          </a:prstGeom>
        </p:spPr>
        <p:txBody>
          <a:bodyPr wrap="non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张昱组：量子测控编译系统</a:t>
            </a:r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18" name="任意多边形: 形状 17"/>
            <p:cNvSpPr>
              <a:spLocks noChangeAspect="1"/>
            </p:cNvSpPr>
            <p:nvPr/>
          </p:nvSpPr>
          <p:spPr>
            <a:xfrm flipH="1" flipV="1">
              <a:off x="-1" y="-1"/>
              <a:ext cx="4551827" cy="1080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660400" y="693000"/>
              <a:ext cx="10872000" cy="5472000"/>
            </a:xfrm>
            <a:prstGeom prst="roundRect">
              <a:avLst>
                <a:gd name="adj" fmla="val 2916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sx="101000" sy="101000" algn="ctr" rotWithShape="0">
                <a:schemeClr val="tx1">
                  <a:lumMod val="75000"/>
                  <a:lumOff val="25000"/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/>
            <p:cNvSpPr>
              <a:spLocks noChangeAspect="1"/>
            </p:cNvSpPr>
            <p:nvPr/>
          </p:nvSpPr>
          <p:spPr>
            <a:xfrm>
              <a:off x="7943629" y="5850000"/>
              <a:ext cx="4248371" cy="1008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49649" y="1028700"/>
            <a:ext cx="9161013" cy="998523"/>
          </a:xfrm>
          <a:prstGeom prst="rect">
            <a:avLst/>
          </a:prstGeom>
          <a:noFill/>
        </p:spPr>
        <p:txBody>
          <a:bodyPr anchor="ctr" anchorCtr="0">
            <a:normAutofit/>
          </a:bodyPr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Agenda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1049650" y="2278903"/>
            <a:ext cx="10080000" cy="3240000"/>
          </a:xfrm>
        </p:spPr>
        <p:txBody>
          <a:bodyPr numCol="2"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张昱组：量子测控编译系统</a:t>
            </a:r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5337278" y="2368903"/>
            <a:ext cx="0" cy="3060000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任意多边形: 形状 7"/>
          <p:cNvSpPr>
            <a:spLocks noChangeAspect="1"/>
          </p:cNvSpPr>
          <p:nvPr/>
        </p:nvSpPr>
        <p:spPr bwMode="auto">
          <a:xfrm>
            <a:off x="10510427" y="1281055"/>
            <a:ext cx="619223" cy="65134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1_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 flipH="1"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任意多边形: 形状 20"/>
            <p:cNvSpPr>
              <a:spLocks noChangeAspect="1"/>
            </p:cNvSpPr>
            <p:nvPr/>
          </p:nvSpPr>
          <p:spPr>
            <a:xfrm flipH="1" flipV="1">
              <a:off x="-1" y="-1"/>
              <a:ext cx="4551827" cy="1080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22" name="矩形: 圆角 21"/>
            <p:cNvSpPr/>
            <p:nvPr/>
          </p:nvSpPr>
          <p:spPr>
            <a:xfrm>
              <a:off x="660400" y="693000"/>
              <a:ext cx="10872000" cy="5472000"/>
            </a:xfrm>
            <a:prstGeom prst="roundRect">
              <a:avLst>
                <a:gd name="adj" fmla="val 2916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sx="101000" sy="101000" algn="ctr" rotWithShape="0">
                <a:schemeClr val="tx1">
                  <a:lumMod val="75000"/>
                  <a:lumOff val="25000"/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: 形状 22"/>
            <p:cNvSpPr>
              <a:spLocks noChangeAspect="1"/>
            </p:cNvSpPr>
            <p:nvPr/>
          </p:nvSpPr>
          <p:spPr>
            <a:xfrm>
              <a:off x="7943629" y="5850000"/>
              <a:ext cx="4248371" cy="1008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1589650" y="1628620"/>
            <a:ext cx="9000000" cy="2160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5400" b="1"/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1589650" y="3904456"/>
            <a:ext cx="9000000" cy="11049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张昱组：量子测控编译系统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张昱组：量子测控编译系统</a:t>
            </a:r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张昱组：量子测控编译系统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 flipH="1"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任意多边形: 形状 20"/>
            <p:cNvSpPr>
              <a:spLocks noChangeAspect="1"/>
            </p:cNvSpPr>
            <p:nvPr/>
          </p:nvSpPr>
          <p:spPr>
            <a:xfrm flipH="1" flipV="1">
              <a:off x="-1" y="-1"/>
              <a:ext cx="4551827" cy="1080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矩形: 圆角 21"/>
            <p:cNvSpPr/>
            <p:nvPr/>
          </p:nvSpPr>
          <p:spPr>
            <a:xfrm>
              <a:off x="660400" y="693000"/>
              <a:ext cx="10872000" cy="5472000"/>
            </a:xfrm>
            <a:prstGeom prst="roundRect">
              <a:avLst>
                <a:gd name="adj" fmla="val 2916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sx="101000" sy="101000" algn="ctr" rotWithShape="0">
                <a:schemeClr val="tx1">
                  <a:lumMod val="75000"/>
                  <a:lumOff val="25000"/>
                  <a:alpha val="2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: 形状 22"/>
            <p:cNvSpPr>
              <a:spLocks noChangeAspect="1"/>
            </p:cNvSpPr>
            <p:nvPr/>
          </p:nvSpPr>
          <p:spPr>
            <a:xfrm>
              <a:off x="7943629" y="5850000"/>
              <a:ext cx="4248371" cy="1008000"/>
            </a:xfrm>
            <a:custGeom>
              <a:avLst/>
              <a:gdLst>
                <a:gd name="connsiteX0" fmla="*/ 1126933 w 3482177"/>
                <a:gd name="connsiteY0" fmla="*/ 0 h 826207"/>
                <a:gd name="connsiteX1" fmla="*/ 3482177 w 3482177"/>
                <a:gd name="connsiteY1" fmla="*/ 0 h 826207"/>
                <a:gd name="connsiteX2" fmla="*/ 3482177 w 3482177"/>
                <a:gd name="connsiteY2" fmla="*/ 826207 h 826207"/>
                <a:gd name="connsiteX3" fmla="*/ 0 w 3482177"/>
                <a:gd name="connsiteY3" fmla="*/ 826207 h 826207"/>
                <a:gd name="connsiteX4" fmla="*/ 73380 w 3482177"/>
                <a:gd name="connsiteY4" fmla="*/ 800570 h 826207"/>
                <a:gd name="connsiteX5" fmla="*/ 309246 w 3482177"/>
                <a:gd name="connsiteY5" fmla="*/ 613266 h 826207"/>
                <a:gd name="connsiteX6" fmla="*/ 597519 w 3482177"/>
                <a:gd name="connsiteY6" fmla="*/ 254038 h 826207"/>
                <a:gd name="connsiteX7" fmla="*/ 1126933 w 3482177"/>
                <a:gd name="connsiteY7" fmla="*/ 0 h 82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82177" h="826207">
                  <a:moveTo>
                    <a:pt x="1126933" y="0"/>
                  </a:moveTo>
                  <a:lnTo>
                    <a:pt x="3482177" y="0"/>
                  </a:lnTo>
                  <a:lnTo>
                    <a:pt x="3482177" y="826207"/>
                  </a:lnTo>
                  <a:lnTo>
                    <a:pt x="0" y="826207"/>
                  </a:lnTo>
                  <a:lnTo>
                    <a:pt x="73380" y="800570"/>
                  </a:lnTo>
                  <a:cubicBezTo>
                    <a:pt x="163870" y="757154"/>
                    <a:pt x="244745" y="693644"/>
                    <a:pt x="309246" y="613266"/>
                  </a:cubicBezTo>
                  <a:lnTo>
                    <a:pt x="597519" y="254038"/>
                  </a:lnTo>
                  <a:cubicBezTo>
                    <a:pt x="726524" y="93280"/>
                    <a:pt x="921022" y="0"/>
                    <a:pt x="1126933" y="0"/>
                  </a:cubicBezTo>
                  <a:close/>
                </a:path>
              </a:pathLst>
            </a:custGeom>
            <a:solidFill>
              <a:srgbClr val="005CB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1589650" y="1628620"/>
            <a:ext cx="9000000" cy="2160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5400" b="1"/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1589650" y="3904456"/>
            <a:ext cx="9000000" cy="11049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张昱组：量子测控编译系统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sp>
        <p:nvSpPr>
          <p:cNvPr id="7" name="网络方向"/>
          <p:cNvSpPr txBox="1">
            <a:spLocks noChangeArrowheads="1"/>
          </p:cNvSpPr>
          <p:nvPr userDrawn="1"/>
        </p:nvSpPr>
        <p:spPr bwMode="auto">
          <a:xfrm>
            <a:off x="761363" y="417287"/>
            <a:ext cx="3239999" cy="8976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课题</a:t>
            </a:r>
            <a:endParaRPr kumimoji="1" lang="en-US" altLang="zh-CN" sz="2200" i="0" u="none" strike="noStrike" kern="1200" cap="none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800" kern="2400" dirty="0"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800" kern="2400" dirty="0">
                <a:latin typeface="+mn-lt"/>
                <a:ea typeface="+mn-ea"/>
                <a:cs typeface="+mn-ea"/>
                <a:sym typeface="+mn-lt"/>
              </a:rPr>
              <a:t>汇报</a:t>
            </a:r>
            <a:endParaRPr lang="en-US" altLang="zh-CN" sz="2800" kern="2400" dirty="0">
              <a:latin typeface="+mn-ea"/>
            </a:endParaRPr>
          </a:p>
        </p:txBody>
      </p:sp>
      <p:cxnSp>
        <p:nvCxnSpPr>
          <p:cNvPr id="8" name="直接连接符 7"/>
          <p:cNvCxnSpPr/>
          <p:nvPr userDrawn="1"/>
        </p:nvCxnSpPr>
        <p:spPr bwMode="auto">
          <a:xfrm>
            <a:off x="761362" y="808731"/>
            <a:ext cx="3240000" cy="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" name="组合 10"/>
          <p:cNvGrpSpPr/>
          <p:nvPr/>
        </p:nvGrpSpPr>
        <p:grpSpPr>
          <a:xfrm>
            <a:off x="1860884" y="2269567"/>
            <a:ext cx="8470232" cy="964245"/>
            <a:chOff x="631309" y="1723634"/>
            <a:chExt cx="7153910" cy="964245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31309" y="1723634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31309" y="2687879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285223" y="2449758"/>
            <a:ext cx="7621554" cy="603864"/>
          </a:xfrm>
        </p:spPr>
        <p:txBody>
          <a:bodyPr>
            <a:noAutofit/>
          </a:bodyPr>
          <a:lstStyle>
            <a:lvl1pPr algn="ctr">
              <a:defRPr sz="4800" b="1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4466857" y="3680679"/>
            <a:ext cx="2953486" cy="617746"/>
            <a:chOff x="1091964" y="3852036"/>
            <a:chExt cx="2521321" cy="380488"/>
          </a:xfrm>
        </p:grpSpPr>
        <p:sp>
          <p:nvSpPr>
            <p:cNvPr id="15" name="矩形: 圆角 14"/>
            <p:cNvSpPr/>
            <p:nvPr/>
          </p:nvSpPr>
          <p:spPr>
            <a:xfrm>
              <a:off x="1404205" y="3852038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en-US" altLang="zh-CN" sz="2400" b="1" dirty="0">
                  <a:cs typeface="+mn-ea"/>
                  <a:sym typeface="+mn-lt"/>
                </a:rPr>
                <a:t>XX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6" name="矩形: 圆角 13"/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>
            <a:off x="3500680" y="4497624"/>
            <a:ext cx="5190641" cy="553998"/>
            <a:chOff x="2765844" y="4334928"/>
            <a:chExt cx="1391877" cy="907136"/>
          </a:xfrm>
        </p:grpSpPr>
        <p:sp>
          <p:nvSpPr>
            <p:cNvPr id="18" name="文本框 17"/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flipH="1">
              <a:off x="2765844" y="4334928"/>
              <a:ext cx="1355039" cy="90713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张昱课题组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503050405090304" pitchFamily="18" charset="0"/>
                  <a:cs typeface="Times New Roman" panose="02020503050405090304" pitchFamily="18" charset="0"/>
                </a:rPr>
                <a:t>(yuzhang@ustc.edu.cn)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503050405090304" pitchFamily="18" charset="0"/>
                <a:cs typeface="Times New Roman" panose="02020503050405090304" pitchFamily="18" charset="0"/>
              </a:endParaRPr>
            </a:p>
            <a:p>
              <a:pPr algn="ctr" defTabSz="914400">
                <a:spcAft>
                  <a:spcPts val="600"/>
                </a:spcAft>
              </a:pPr>
              <a:r>
                <a:rPr lang="zh-CN" altLang="en-US" dirty="0"/>
                <a:t>中国科学技术大学  计算机科学与技术学院</a:t>
              </a:r>
              <a:endParaRPr lang="en-US" altLang="zh-CN" dirty="0"/>
            </a:p>
          </p:txBody>
        </p:sp>
      </p:grpSp>
      <p:cxnSp>
        <p:nvCxnSpPr>
          <p:cNvPr id="20" name="直接连接符 19"/>
          <p:cNvCxnSpPr/>
          <p:nvPr userDrawn="1"/>
        </p:nvCxnSpPr>
        <p:spPr bwMode="auto">
          <a:xfrm flipV="1">
            <a:off x="1860884" y="5152873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4655711" y="5258614"/>
            <a:ext cx="2743200" cy="365125"/>
          </a:xfrm>
        </p:spPr>
        <p:txBody>
          <a:bodyPr/>
          <a:lstStyle>
            <a:lvl1pPr algn="ctr">
              <a:defRPr sz="1600"/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sp>
        <p:nvSpPr>
          <p:cNvPr id="7" name="网络方向"/>
          <p:cNvSpPr txBox="1">
            <a:spLocks noChangeArrowheads="1"/>
          </p:cNvSpPr>
          <p:nvPr userDrawn="1"/>
        </p:nvSpPr>
        <p:spPr bwMode="auto">
          <a:xfrm>
            <a:off x="761363" y="417287"/>
            <a:ext cx="3239999" cy="8976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课题</a:t>
            </a:r>
            <a:endParaRPr kumimoji="1" lang="en-US" altLang="zh-CN" sz="2200" i="0" u="none" strike="noStrike" kern="1200" cap="none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800" kern="2400" dirty="0"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800" kern="2400" dirty="0">
                <a:latin typeface="+mn-lt"/>
                <a:ea typeface="+mn-ea"/>
                <a:cs typeface="+mn-ea"/>
                <a:sym typeface="+mn-lt"/>
              </a:rPr>
              <a:t>汇报</a:t>
            </a:r>
            <a:endParaRPr lang="en-US" altLang="zh-CN" sz="2800" kern="2400" dirty="0">
              <a:latin typeface="+mn-ea"/>
            </a:endParaRPr>
          </a:p>
        </p:txBody>
      </p:sp>
      <p:cxnSp>
        <p:nvCxnSpPr>
          <p:cNvPr id="8" name="直接连接符 7"/>
          <p:cNvCxnSpPr/>
          <p:nvPr userDrawn="1"/>
        </p:nvCxnSpPr>
        <p:spPr bwMode="auto">
          <a:xfrm>
            <a:off x="761362" y="808731"/>
            <a:ext cx="3240000" cy="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CB0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CB0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anose="020B060402020209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14400"/>
            <a:ext cx="11136976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9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张昱组：量子测控编译系统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14400"/>
            <a:ext cx="5523702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9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张昱组：量子测控编译系统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内容占位符 6"/>
          <p:cNvSpPr>
            <a:spLocks noGrp="1"/>
          </p:cNvSpPr>
          <p:nvPr>
            <p:ph sz="quarter" idx="14"/>
          </p:nvPr>
        </p:nvSpPr>
        <p:spPr>
          <a:xfrm>
            <a:off x="6255167" y="914400"/>
            <a:ext cx="5523702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575734" y="189989"/>
            <a:ext cx="11040533" cy="440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lang="zh-CN" altLang="en-US" sz="2800" b="1" kern="1200" dirty="0">
                <a:solidFill>
                  <a:schemeClr val="bg1"/>
                </a:solidFill>
                <a:ea typeface="微软雅黑" pitchFamily="34" charset="-122"/>
              </a:defRPr>
            </a:lvl1pPr>
          </a:lstStyle>
          <a:p>
            <a:pPr lvl="0">
              <a:spcBef>
                <a:spcPct val="0"/>
              </a:spcBef>
              <a:buClr>
                <a:schemeClr val="bg1"/>
              </a:buClr>
              <a:buSzPct val="40000"/>
            </a:pPr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9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146516" y="941696"/>
            <a:ext cx="11901001" cy="5360408"/>
          </a:xfrm>
          <a:prstGeom prst="rect">
            <a:avLst/>
          </a:prstGeom>
        </p:spPr>
        <p:txBody>
          <a:bodyPr/>
          <a:lstStyle>
            <a:lvl1pPr marL="273050" indent="-27305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2"/>
              </a:buBlip>
              <a:defRPr lang="zh-CN" altLang="en-US" sz="2800" b="1" kern="1200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627380" indent="-31623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n"/>
              <a:defRPr kumimoji="1" lang="en-US" altLang="zh-CN" sz="24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900430" indent="-22860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b="1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3pPr>
            <a:lvl4pPr marL="1160780" indent="-22860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ü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1403985" indent="-2286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00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5pPr>
          </a:lstStyle>
          <a:p>
            <a:r>
              <a:rPr kumimoji="1" lang="zh-CN" altLang="en-US" dirty="0"/>
              <a:t>编辑母版文本样式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第二级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第三级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第四级 </a:t>
            </a:r>
            <a:endParaRPr kumimoji="1" lang="en-US" altLang="zh-CN" dirty="0"/>
          </a:p>
          <a:p>
            <a:pPr lvl="4"/>
            <a:r>
              <a:rPr kumimoji="1" lang="zh-CN" altLang="en-US" dirty="0"/>
              <a:t>第五级</a:t>
            </a:r>
            <a:endParaRPr kumimoji="1"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5066" y="136525"/>
            <a:ext cx="9672834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kumimoji="1" lang="zh-CN" altLang="en-US"/>
              <a:t>张昱组：量子测控编译系统</a:t>
            </a:r>
            <a:endParaRPr kumimoji="1" lang="zh-CN" altLang="en-US" dirty="0"/>
          </a:p>
        </p:txBody>
      </p:sp>
      <p:sp>
        <p:nvSpPr>
          <p:cNvPr id="7" name="矩形: 圆角 22"/>
          <p:cNvSpPr/>
          <p:nvPr userDrawn="1"/>
        </p:nvSpPr>
        <p:spPr>
          <a:xfrm>
            <a:off x="11556957" y="6292872"/>
            <a:ext cx="455007" cy="4550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itchFamily="34" charset="-122"/>
                <a:ea typeface="微软雅黑" pitchFamily="34" charset="-122"/>
              </a:rPr>
            </a:fld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平行四边形 9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8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14400"/>
            <a:ext cx="11136976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90204" pitchFamily="34" charset="0"/>
                <a:ea typeface="微软雅黑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张昱组：量子测控编译系统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5733" y="134952"/>
            <a:ext cx="10515600" cy="550848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XX</a:t>
            </a:r>
            <a:endParaRPr lang="en-US" altLang="zh-CN" sz="2800" b="1" dirty="0">
              <a:solidFill>
                <a:srgbClr val="262626"/>
              </a:solidFill>
              <a:sym typeface="微软雅黑" pitchFamily="34" charset="-122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itchFamily="34" charset="-122"/>
              </a:rPr>
              <a:t>YY</a:t>
            </a:r>
            <a:endParaRPr lang="en-US" altLang="zh-CN" sz="2800" b="1" dirty="0">
              <a:solidFill>
                <a:srgbClr val="262626"/>
              </a:solidFill>
              <a:sym typeface="微软雅黑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张昱组：量子测控编译系统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hyperlink" Target="https://dl.acm.org/doi/abs/10.1145/3483528" TargetMode="Externa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860249" y="1557732"/>
            <a:ext cx="8470867" cy="1676080"/>
            <a:chOff x="994509" y="1144642"/>
            <a:chExt cx="7154446" cy="1676080"/>
          </a:xfrm>
        </p:grpSpPr>
        <p:sp>
          <p:nvSpPr>
            <p:cNvPr id="4" name="矩形: 圆角 4"/>
            <p:cNvSpPr/>
            <p:nvPr/>
          </p:nvSpPr>
          <p:spPr>
            <a:xfrm>
              <a:off x="994509" y="1613749"/>
              <a:ext cx="7153910" cy="73850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CC"/>
                </a:buClr>
                <a:buSzTx/>
                <a:buFontTx/>
                <a:buNone/>
                <a:defRPr/>
              </a:pPr>
              <a:r>
                <a:rPr lang="zh-CN" altLang="en-US" sz="4800" b="1" kern="0" spc="600" dirty="0">
                  <a:ln>
                    <a:prstDash val="solid"/>
                  </a:ln>
                  <a:solidFill>
                    <a:schemeClr val="tx1"/>
                  </a:solidFill>
                  <a:cs typeface="+mn-ea"/>
                  <a:sym typeface="+mn-lt"/>
                </a:rPr>
                <a:t>量子测控体系结构</a:t>
              </a:r>
              <a:endParaRPr lang="zh-CN" altLang="en-US" sz="4800" b="1" kern="0" spc="600" dirty="0">
                <a:ln>
                  <a:prstDash val="solid"/>
                </a:ln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95045" y="1144642"/>
              <a:ext cx="7153910" cy="1676080"/>
              <a:chOff x="631309" y="1011799"/>
              <a:chExt cx="7153910" cy="1676080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631309" y="1011799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631309" y="2687879"/>
                <a:ext cx="7153910" cy="0"/>
              </a:xfrm>
              <a:prstGeom prst="line">
                <a:avLst/>
              </a:prstGeom>
              <a:gradFill>
                <a:gsLst>
                  <a:gs pos="88000">
                    <a:srgbClr val="FFFFFF">
                      <a:alpha val="0"/>
                    </a:srgbClr>
                  </a:gs>
                  <a:gs pos="69000">
                    <a:schemeClr val="bg1"/>
                  </a:gs>
                </a:gsLst>
                <a:lin ang="1800000" scaled="0"/>
              </a:gradFill>
              <a:ln w="25400">
                <a:gradFill flip="none" rotWithShape="1">
                  <a:gsLst>
                    <a:gs pos="100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/>
                    </a:gs>
                  </a:gsLst>
                  <a:lin ang="1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9" name="组合 8"/>
          <p:cNvGrpSpPr/>
          <p:nvPr/>
        </p:nvGrpSpPr>
        <p:grpSpPr>
          <a:xfrm>
            <a:off x="4466856" y="3680682"/>
            <a:ext cx="2953487" cy="617743"/>
            <a:chOff x="1091964" y="3852036"/>
            <a:chExt cx="2521322" cy="380486"/>
          </a:xfrm>
        </p:grpSpPr>
        <p:sp>
          <p:nvSpPr>
            <p:cNvPr id="10" name="矩形: 圆角 14"/>
            <p:cNvSpPr/>
            <p:nvPr/>
          </p:nvSpPr>
          <p:spPr>
            <a:xfrm>
              <a:off x="1404205" y="3852036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zh-CN" altLang="en-US" sz="2400" b="1">
                  <a:cs typeface="+mn-ea"/>
                  <a:sym typeface="+mn-lt"/>
                </a:rPr>
                <a:t>郑钊雨</a:t>
              </a:r>
              <a:endParaRPr lang="zh-CN" altLang="en-US" sz="2400" b="1">
                <a:cs typeface="+mn-ea"/>
                <a:sym typeface="+mn-lt"/>
              </a:endParaRPr>
            </a:p>
          </p:txBody>
        </p:sp>
        <p:sp>
          <p:nvSpPr>
            <p:cNvPr id="11" name="矩形: 圆角 13"/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00679" y="4636193"/>
            <a:ext cx="5190641" cy="276860"/>
            <a:chOff x="2765844" y="4561826"/>
            <a:chExt cx="1391877" cy="453340"/>
          </a:xfrm>
        </p:grpSpPr>
        <p:sp>
          <p:nvSpPr>
            <p:cNvPr id="13" name="文本框 12"/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 flipH="1">
              <a:off x="2765844" y="4561826"/>
              <a:ext cx="1355039" cy="45334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914400">
                <a:spcAft>
                  <a:spcPts val="600"/>
                </a:spcAft>
              </a:pPr>
              <a:r>
                <a:rPr lang="zh-CN" altLang="en-US"/>
                <a:t>中国</a:t>
              </a:r>
              <a:r>
                <a:rPr lang="zh-CN" altLang="en-US" dirty="0"/>
                <a:t>科学技术大学  计算机科学与技术学院</a:t>
              </a:r>
              <a:endParaRPr lang="en-US" altLang="zh-CN" dirty="0"/>
            </a:p>
          </p:txBody>
        </p:sp>
      </p:grpSp>
      <p:cxnSp>
        <p:nvCxnSpPr>
          <p:cNvPr id="15" name="直接连接符 14"/>
          <p:cNvCxnSpPr/>
          <p:nvPr/>
        </p:nvCxnSpPr>
        <p:spPr bwMode="auto">
          <a:xfrm flipV="1">
            <a:off x="1860883" y="5152873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文本框 15"/>
          <p:cNvSpPr txBox="1"/>
          <p:nvPr/>
        </p:nvSpPr>
        <p:spPr>
          <a:xfrm flipH="1">
            <a:off x="4466855" y="5312547"/>
            <a:ext cx="2953485" cy="2768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altLang="zh-CN" dirty="0">
                <a:cs typeface="+mn-ea"/>
                <a:sym typeface="+mn-lt"/>
              </a:rPr>
              <a:t>2026</a:t>
            </a:r>
            <a:r>
              <a:rPr lang="zh-CN" altLang="en-US" dirty="0">
                <a:cs typeface="+mn-ea"/>
                <a:sym typeface="+mn-lt"/>
              </a:rPr>
              <a:t>年</a:t>
            </a:r>
            <a:r>
              <a:rPr lang="en-US" altLang="zh-CN" dirty="0">
                <a:cs typeface="+mn-ea"/>
                <a:sym typeface="+mn-lt"/>
              </a:rPr>
              <a:t>9</a:t>
            </a:r>
            <a:r>
              <a:rPr lang="zh-CN" altLang="en-US" dirty="0">
                <a:cs typeface="+mn-ea"/>
                <a:sym typeface="+mn-lt"/>
              </a:rPr>
              <a:t>月</a:t>
            </a:r>
            <a:r>
              <a:rPr lang="en-US" altLang="zh-CN" dirty="0">
                <a:cs typeface="+mn-ea"/>
                <a:sym typeface="+mn-lt"/>
              </a:rPr>
              <a:t>23</a:t>
            </a:r>
            <a:r>
              <a:rPr lang="zh-CN" altLang="en-US" dirty="0">
                <a:cs typeface="+mn-ea"/>
                <a:sym typeface="+mn-lt"/>
              </a:rPr>
              <a:t>日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543050" y="30079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5360" y="4106545"/>
            <a:ext cx="1572895" cy="2266315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>
                <a:sym typeface="+mn-ea"/>
              </a:rPr>
              <a:t>eQASM: An Executable Quantum Instruction Set Architecture</a:t>
            </a:r>
            <a:endParaRPr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/>
        <p:txBody>
          <a:bodyPr/>
          <a:p>
            <a:fld id="{C8BB1146-E542-4D4E-B8E9-6919A11DDD48}" type="slidenum">
              <a:rPr lang="en-US" smtClean="0"/>
            </a:fld>
            <a:endParaRPr lang="en-US"/>
          </a:p>
        </p:txBody>
      </p:sp>
      <p:sp>
        <p:nvSpPr>
          <p:cNvPr id="152" name="页脚占位符 151"/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>
                <a:sym typeface="+mn-lt"/>
              </a:rPr>
              <a:t>量子测控</a:t>
            </a:r>
            <a:r>
              <a:rPr lang="zh-CN" altLang="en-US">
                <a:sym typeface="+mn-lt"/>
              </a:rPr>
              <a:t>编译研究</a:t>
            </a:r>
            <a:endParaRPr lang="zh-CN" altLang="en-US">
              <a:sym typeface="+mn-lt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75945" y="739775"/>
            <a:ext cx="4017645" cy="36512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60000"/>
          </a:bodyPr>
          <a:p>
            <a:pPr marL="228600" lvl="0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"/>
            </a:pPr>
            <a:r>
              <a:rPr lang="zh-CN" altLang="en-US" sz="2400" smtClean="0">
                <a:sym typeface="+mn-ea"/>
              </a:rPr>
              <a:t> X. Fu, L. Riesebos, M. A. Rol 等</a:t>
            </a:r>
            <a:r>
              <a:rPr lang="en-US" altLang="zh-CN" sz="2400" smtClean="0">
                <a:sym typeface="+mn-ea"/>
              </a:rPr>
              <a:t> HPC</a:t>
            </a:r>
            <a:r>
              <a:rPr lang="en-US" altLang="zh-CN" sz="2400" smtClean="0">
                <a:sym typeface="+mn-ea"/>
              </a:rPr>
              <a:t>A 2019</a:t>
            </a:r>
            <a:endParaRPr lang="en-US" altLang="zh-CN" sz="2400" smtClean="0">
              <a:sym typeface="+mn-ea"/>
            </a:endParaRPr>
          </a:p>
        </p:txBody>
      </p:sp>
      <p:sp>
        <p:nvSpPr>
          <p:cNvPr id="8" name="内容占位符 7"/>
          <p:cNvSpPr/>
          <p:nvPr/>
        </p:nvSpPr>
        <p:spPr>
          <a:xfrm>
            <a:off x="121285" y="1104900"/>
            <a:ext cx="3917950" cy="1863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</a:pPr>
            <a:r>
              <a:rPr lang="zh-CN" altLang="en-US" sz="1800"/>
              <a:t>现有的量子汇编语言三大缺陷</a:t>
            </a:r>
            <a:endParaRPr lang="zh-CN" altLang="en-US" sz="1800"/>
          </a:p>
          <a:p>
            <a:pPr lvl="1">
              <a:lnSpc>
                <a:spcPct val="100000"/>
              </a:lnSpc>
            </a:pPr>
            <a:r>
              <a:rPr lang="zh-CN" altLang="en-US" sz="1600"/>
              <a:t>不支持反馈控制</a:t>
            </a:r>
            <a:endParaRPr lang="zh-CN" altLang="en-US" sz="1600"/>
          </a:p>
          <a:p>
            <a:pPr lvl="1">
              <a:lnSpc>
                <a:spcPct val="100000"/>
              </a:lnSpc>
            </a:pPr>
            <a:r>
              <a:rPr lang="zh-CN" altLang="en-US" sz="1600"/>
              <a:t>指令信息密度低</a:t>
            </a:r>
            <a:endParaRPr lang="zh-CN" altLang="en-US" sz="1600"/>
          </a:p>
          <a:p>
            <a:pPr lvl="1">
              <a:lnSpc>
                <a:spcPct val="100000"/>
              </a:lnSpc>
            </a:pPr>
            <a:r>
              <a:rPr lang="zh-CN" altLang="en-US" sz="1600"/>
              <a:t>硬件绑定</a:t>
            </a:r>
            <a:endParaRPr lang="zh-CN" altLang="en-US" sz="1600"/>
          </a:p>
          <a:p>
            <a:pPr lvl="1">
              <a:lnSpc>
                <a:spcPct val="100000"/>
              </a:lnSpc>
            </a:pPr>
            <a:r>
              <a:rPr lang="zh-CN" altLang="en-US" sz="1600"/>
              <a:t>目标：设计一种可执行、可扩展、支持反馈的量子 ISA 框架</a:t>
            </a:r>
            <a:endParaRPr lang="zh-CN" altLang="en-US" sz="1600"/>
          </a:p>
        </p:txBody>
      </p:sp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8591550" y="814070"/>
          <a:ext cx="3024505" cy="326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50"/>
                <a:gridCol w="2052955"/>
              </a:tblGrid>
              <a:tr h="2438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组件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数据存储器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缓冲中间计算结果，作为 Host↔量子处理器通信通道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指令存储器 + PC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存储 eQASM 指令，PC 指向下一条待取指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通用寄存器 (GPR)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32个 32位寄存器 R0-R31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比较标志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CMP 指令的结果，供 BR 跳转使用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量子目标寄存器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单比特 Si / 双比特 Ti，存储量子比特地址集合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38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时序队列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实现显式时序控制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1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量子比特测量结果寄存器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Qi，存储对量子比特 i 的最近测量结果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执行标志寄存器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由测量结果自动派生，用于快速条件执行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555" y="814070"/>
            <a:ext cx="3279140" cy="3266440"/>
          </a:xfrm>
          <a:prstGeom prst="rect">
            <a:avLst/>
          </a:prstGeom>
        </p:spPr>
      </p:pic>
      <p:sp>
        <p:nvSpPr>
          <p:cNvPr id="10" name="内容占位符 7"/>
          <p:cNvSpPr/>
          <p:nvPr/>
        </p:nvSpPr>
        <p:spPr>
          <a:xfrm>
            <a:off x="186055" y="4080510"/>
            <a:ext cx="3512820" cy="2292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sz="1600">
                <a:sym typeface="+mn-ea"/>
              </a:rPr>
              <a:t>创新点</a:t>
            </a:r>
            <a:r>
              <a:rPr lang="en-US" altLang="zh-CN" sz="1600">
                <a:sym typeface="+mn-ea"/>
              </a:rPr>
              <a:t>1:</a:t>
            </a:r>
            <a:r>
              <a:rPr sz="1600">
                <a:sym typeface="+mn-ea"/>
              </a:rPr>
              <a:t>基于队列的时序控制</a:t>
            </a:r>
            <a:endParaRPr lang="zh-CN" altLang="en-US" sz="1600"/>
          </a:p>
          <a:p>
            <a:pPr marL="431800" lvl="1" fontAlgn="auto">
              <a:lnSpc>
                <a:spcPct val="130000"/>
              </a:lnSpc>
            </a:pPr>
            <a:r>
              <a:rPr lang="zh-CN" altLang="en-US" sz="1370"/>
              <a:t>预约阶段：在非确定性时序域中执行，创建时间点并关联事件。</a:t>
            </a:r>
            <a:endParaRPr lang="zh-CN" altLang="en-US" sz="1370"/>
          </a:p>
          <a:p>
            <a:pPr marL="431800" lvl="1" fontAlgn="auto">
              <a:lnSpc>
                <a:spcPct val="130000"/>
              </a:lnSpc>
            </a:pPr>
            <a:r>
              <a:rPr lang="zh-CN" altLang="en-US" sz="1370"/>
              <a:t>触发阶段：在确定性时序域中，由定时器触发到达时间点的所有量子操作。</a:t>
            </a:r>
            <a:endParaRPr lang="zh-CN" altLang="en-US" sz="1370"/>
          </a:p>
          <a:p>
            <a:pPr marL="431800" lvl="1" fontAlgn="auto">
              <a:lnSpc>
                <a:spcPct val="130000"/>
              </a:lnSpc>
            </a:pPr>
            <a:r>
              <a:rPr lang="zh-CN" altLang="en-US" sz="1370"/>
              <a:t>量子 bundle 指令将操作关联到最近生成的时间点。</a:t>
            </a:r>
            <a:endParaRPr lang="zh-CN" altLang="en-US" sz="1370"/>
          </a:p>
          <a:p>
            <a:pPr lvl="1">
              <a:lnSpc>
                <a:spcPct val="150000"/>
              </a:lnSpc>
            </a:pPr>
            <a:endParaRPr lang="zh-CN" altLang="en-US" sz="137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 l="5854" t="9425" r="22670" b="6262"/>
          <a:stretch>
            <a:fillRect/>
          </a:stretch>
        </p:blipFill>
        <p:spPr>
          <a:xfrm>
            <a:off x="685800" y="3004820"/>
            <a:ext cx="2917825" cy="993775"/>
          </a:xfrm>
          <a:prstGeom prst="rect">
            <a:avLst/>
          </a:prstGeom>
        </p:spPr>
      </p:pic>
      <p:sp>
        <p:nvSpPr>
          <p:cNvPr id="12" name="内容占位符 7"/>
          <p:cNvSpPr/>
          <p:nvPr/>
        </p:nvSpPr>
        <p:spPr>
          <a:xfrm>
            <a:off x="3603625" y="4080510"/>
            <a:ext cx="2505075" cy="2292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0000"/>
              </a:lnSpc>
            </a:pPr>
            <a:r>
              <a:rPr sz="1600">
                <a:sym typeface="+mn-ea"/>
              </a:rPr>
              <a:t>创新点</a:t>
            </a:r>
            <a:r>
              <a:rPr lang="en-US" altLang="zh-CN" sz="1600">
                <a:sym typeface="+mn-ea"/>
              </a:rPr>
              <a:t>2</a:t>
            </a:r>
            <a:r>
              <a:rPr lang="en-US" altLang="zh-CN" sz="1600">
                <a:sym typeface="+mn-ea"/>
              </a:rPr>
              <a:t>:SOMQ </a:t>
            </a:r>
            <a:endParaRPr lang="en-US" altLang="zh-CN" sz="1600">
              <a:sym typeface="+mn-ea"/>
            </a:endParaRPr>
          </a:p>
          <a:p>
            <a:pPr marL="431800" lvl="1" fontAlgn="auto">
              <a:lnSpc>
                <a:spcPct val="110000"/>
              </a:lnSpc>
            </a:pPr>
            <a:r>
              <a:rPr lang="en-US" altLang="zh-CN" sz="1370">
                <a:sym typeface="+mn-ea"/>
              </a:rPr>
              <a:t>单操作多量子比特执行</a:t>
            </a:r>
            <a:endParaRPr lang="en-US" altLang="zh-CN" sz="1370">
              <a:sym typeface="+mn-ea"/>
            </a:endParaRPr>
          </a:p>
          <a:p>
            <a:pPr marL="431800" lvl="1" fontAlgn="auto">
              <a:lnSpc>
                <a:spcPct val="110000"/>
              </a:lnSpc>
            </a:pPr>
            <a:r>
              <a:rPr lang="zh-CN" altLang="en-US" sz="1370"/>
              <a:t>高并行应用（如量子纠错）受益最大，可减少高达 42% 指令数</a:t>
            </a:r>
            <a:endParaRPr lang="zh-CN" altLang="en-US" sz="1370"/>
          </a:p>
          <a:p>
            <a:pPr lvl="0">
              <a:lnSpc>
                <a:spcPct val="110000"/>
              </a:lnSpc>
            </a:pPr>
            <a:r>
              <a:rPr sz="1595">
                <a:sym typeface="+mn-ea"/>
              </a:rPr>
              <a:t>创新点</a:t>
            </a:r>
            <a:r>
              <a:rPr lang="en-US" altLang="zh-CN" sz="1595">
                <a:sym typeface="+mn-ea"/>
              </a:rPr>
              <a:t>3:VLIW</a:t>
            </a:r>
            <a:endParaRPr lang="en-US" altLang="zh-CN" sz="1595">
              <a:sym typeface="+mn-ea"/>
            </a:endParaRPr>
          </a:p>
          <a:p>
            <a:pPr marL="431800" lvl="1" fontAlgn="auto">
              <a:lnSpc>
                <a:spcPct val="110000"/>
              </a:lnSpc>
            </a:pPr>
            <a:r>
              <a:rPr lang="en-US" altLang="zh-CN" sz="1365">
                <a:sym typeface="+mn-ea"/>
              </a:rPr>
              <a:t>将多个并行量子操作打包成一条指令</a:t>
            </a:r>
            <a:endParaRPr lang="en-US" altLang="zh-CN" sz="1365">
              <a:sym typeface="+mn-ea"/>
            </a:endParaRPr>
          </a:p>
          <a:p>
            <a:pPr lvl="1">
              <a:lnSpc>
                <a:spcPct val="150000"/>
              </a:lnSpc>
            </a:pPr>
            <a:endParaRPr lang="zh-CN" altLang="en-US" sz="1370"/>
          </a:p>
        </p:txBody>
      </p:sp>
      <p:sp>
        <p:nvSpPr>
          <p:cNvPr id="13" name="内容占位符 7"/>
          <p:cNvSpPr/>
          <p:nvPr/>
        </p:nvSpPr>
        <p:spPr>
          <a:xfrm>
            <a:off x="7362825" y="4080510"/>
            <a:ext cx="4578350" cy="26784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</a:pPr>
            <a:r>
              <a:rPr sz="1600">
                <a:sym typeface="+mn-ea"/>
              </a:rPr>
              <a:t>创新点</a:t>
            </a:r>
            <a:r>
              <a:rPr lang="en-US" altLang="zh-CN" sz="1600">
                <a:sym typeface="+mn-ea"/>
              </a:rPr>
              <a:t>4:eQASM 支持两种反馈</a:t>
            </a:r>
            <a:endParaRPr lang="en-US" altLang="zh-CN" sz="1600">
              <a:sym typeface="+mn-ea"/>
            </a:endParaRPr>
          </a:p>
          <a:p>
            <a:pPr lvl="1">
              <a:lnSpc>
                <a:spcPct val="100000"/>
              </a:lnSpc>
            </a:pPr>
            <a:r>
              <a:rPr lang="zh-CN" altLang="en-US" sz="1370"/>
              <a:t>快速条件执行</a:t>
            </a:r>
            <a:endParaRPr lang="zh-CN" altLang="en-US" sz="1370"/>
          </a:p>
          <a:p>
            <a:pPr lvl="2">
              <a:lnSpc>
                <a:spcPct val="100000"/>
              </a:lnSpc>
            </a:pPr>
            <a:r>
              <a:rPr lang="zh-CN" altLang="en-US" sz="1140"/>
              <a:t>延迟: ~92 ns</a:t>
            </a:r>
            <a:endParaRPr lang="zh-CN" altLang="en-US" sz="1140"/>
          </a:p>
          <a:p>
            <a:pPr lvl="2">
              <a:lnSpc>
                <a:spcPct val="100000"/>
              </a:lnSpc>
            </a:pPr>
            <a:r>
              <a:rPr lang="zh-CN" altLang="en-US" sz="1140"/>
              <a:t>机制: 每个量子比特有执行标志寄存器，由微架构自动从最近测量结果派生</a:t>
            </a:r>
            <a:endParaRPr lang="zh-CN" altLang="en-US" sz="1140"/>
          </a:p>
          <a:p>
            <a:pPr lvl="2">
              <a:lnSpc>
                <a:spcPct val="100000"/>
              </a:lnSpc>
            </a:pPr>
            <a:r>
              <a:rPr lang="zh-CN" altLang="en-US" sz="1140"/>
              <a:t>用途: 简单的 Go/No-go 决策</a:t>
            </a:r>
            <a:endParaRPr lang="zh-CN" altLang="en-US" sz="1140"/>
          </a:p>
          <a:p>
            <a:pPr lvl="1">
              <a:lnSpc>
                <a:spcPct val="100000"/>
              </a:lnSpc>
            </a:pPr>
            <a:r>
              <a:rPr lang="zh-CN" altLang="en-US" sz="1365"/>
              <a:t>综合反馈控制（CFC）</a:t>
            </a:r>
            <a:endParaRPr lang="zh-CN" altLang="en-US" sz="1365"/>
          </a:p>
          <a:p>
            <a:pPr lvl="2">
              <a:lnSpc>
                <a:spcPct val="100000"/>
              </a:lnSpc>
            </a:pPr>
            <a:r>
              <a:rPr lang="zh-CN" altLang="en-US" sz="1135"/>
              <a:t>延迟: ~316 ns</a:t>
            </a:r>
            <a:endParaRPr lang="zh-CN" altLang="en-US" sz="1135"/>
          </a:p>
          <a:p>
            <a:pPr lvl="2">
              <a:lnSpc>
                <a:spcPct val="100000"/>
              </a:lnSpc>
            </a:pPr>
            <a:r>
              <a:rPr lang="zh-CN" altLang="en-US" sz="1135"/>
              <a:t>机制: FMR + BR 指令组合</a:t>
            </a:r>
            <a:endParaRPr lang="zh-CN" altLang="en-US" sz="1135"/>
          </a:p>
          <a:p>
            <a:pPr lvl="2">
              <a:lnSpc>
                <a:spcPct val="100000"/>
              </a:lnSpc>
            </a:pPr>
            <a:r>
              <a:rPr lang="zh-CN" altLang="en-US" sz="1135"/>
              <a:t>用途: 任意用户定义的反馈逻辑</a:t>
            </a:r>
            <a:endParaRPr lang="zh-CN" altLang="en-US" sz="1135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3665" y="2697480"/>
            <a:ext cx="1278890" cy="13830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8415" y="2081530"/>
            <a:ext cx="5126355" cy="3201035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13385" y="189865"/>
            <a:ext cx="11365230" cy="440690"/>
          </a:xfrm>
        </p:spPr>
        <p:txBody>
          <a:bodyPr/>
          <a:p>
            <a:r>
              <a:rPr sz="1700">
                <a:sym typeface="+mn-ea"/>
              </a:rPr>
              <a:t>Quingo: A Programming Framework for HeterogeneousQuantum-Classical Computing with NISQ Features</a:t>
            </a:r>
            <a:endParaRPr sz="1700"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/>
        <p:txBody>
          <a:bodyPr/>
          <a:p>
            <a:fld id="{C8BB1146-E542-4D4E-B8E9-6919A11DDD48}" type="slidenum">
              <a:rPr lang="en-US" smtClean="0"/>
            </a:fld>
            <a:endParaRPr lang="en-US"/>
          </a:p>
        </p:txBody>
      </p:sp>
      <p:sp>
        <p:nvSpPr>
          <p:cNvPr id="152" name="页脚占位符 151"/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>
                <a:sym typeface="+mn-lt"/>
              </a:rPr>
              <a:t>量子测控</a:t>
            </a:r>
            <a:r>
              <a:rPr lang="zh-CN" altLang="en-US">
                <a:sym typeface="+mn-lt"/>
              </a:rPr>
              <a:t>编译研究</a:t>
            </a:r>
            <a:endParaRPr lang="zh-CN" altLang="en-US">
              <a:sym typeface="+mn-lt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75945" y="739775"/>
            <a:ext cx="4396105" cy="36512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60000"/>
          </a:bodyPr>
          <a:p>
            <a:pPr marL="228600" lvl="0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"/>
            </a:pPr>
            <a:r>
              <a:rPr lang="zh-CN" altLang="en-US" sz="2400" smtClean="0">
                <a:sym typeface="+mn-ea"/>
              </a:rPr>
              <a:t> X. Fu, </a:t>
            </a:r>
            <a:r>
              <a:rPr lang="en-US" altLang="zh-CN" sz="2400" smtClean="0">
                <a:sym typeface="+mn-ea"/>
              </a:rPr>
              <a:t>J</a:t>
            </a:r>
            <a:r>
              <a:rPr lang="zh-CN" altLang="en-US" sz="2400" smtClean="0">
                <a:sym typeface="+mn-ea"/>
              </a:rPr>
              <a:t>. </a:t>
            </a:r>
            <a:r>
              <a:rPr lang="en-US" altLang="zh-CN" sz="2400" smtClean="0">
                <a:sym typeface="+mn-ea"/>
              </a:rPr>
              <a:t>Yu</a:t>
            </a:r>
            <a:r>
              <a:rPr lang="zh-CN" altLang="en-US" sz="2400" smtClean="0">
                <a:sym typeface="+mn-ea"/>
              </a:rPr>
              <a:t>, </a:t>
            </a:r>
            <a:r>
              <a:rPr lang="en-US" altLang="zh-CN" sz="2400" smtClean="0">
                <a:sym typeface="+mn-ea"/>
              </a:rPr>
              <a:t>Y</a:t>
            </a:r>
            <a:r>
              <a:rPr lang="zh-CN" altLang="en-US" sz="2400" smtClean="0">
                <a:sym typeface="+mn-ea"/>
              </a:rPr>
              <a:t>. </a:t>
            </a:r>
            <a:r>
              <a:rPr lang="en-US" altLang="zh-CN" sz="2400" smtClean="0">
                <a:sym typeface="+mn-ea"/>
              </a:rPr>
              <a:t>Zhang</a:t>
            </a:r>
            <a:r>
              <a:rPr lang="zh-CN" altLang="en-US" sz="2400" smtClean="0">
                <a:sym typeface="+mn-ea"/>
              </a:rPr>
              <a:t> 等</a:t>
            </a:r>
            <a:r>
              <a:rPr lang="en-US" altLang="zh-CN" sz="2400" smtClean="0">
                <a:sym typeface="+mn-ea"/>
              </a:rPr>
              <a:t> TQC</a:t>
            </a:r>
            <a:r>
              <a:rPr lang="en-US" altLang="zh-CN" sz="2400" smtClean="0">
                <a:sym typeface="+mn-ea"/>
              </a:rPr>
              <a:t> 2021</a:t>
            </a:r>
            <a:endParaRPr lang="en-US" altLang="zh-CN" sz="2400" smtClean="0">
              <a:sym typeface="+mn-ea"/>
            </a:endParaRPr>
          </a:p>
        </p:txBody>
      </p:sp>
      <p:sp>
        <p:nvSpPr>
          <p:cNvPr id="8" name="内容占位符 7"/>
          <p:cNvSpPr/>
          <p:nvPr/>
        </p:nvSpPr>
        <p:spPr>
          <a:xfrm>
            <a:off x="121285" y="1104900"/>
            <a:ext cx="3688080" cy="2113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</a:pPr>
            <a:r>
              <a:rPr lang="zh-CN" altLang="en-US" sz="1800"/>
              <a:t>精化 HQCC 模型</a:t>
            </a:r>
            <a:endParaRPr lang="zh-CN" altLang="en-US" sz="1800"/>
          </a:p>
          <a:p>
            <a:pPr marL="467995" lvl="1" fontAlgn="auto">
              <a:lnSpc>
                <a:spcPct val="90000"/>
              </a:lnSpc>
            </a:pPr>
            <a:r>
              <a:rPr lang="zh-CN" altLang="en-US" sz="1400"/>
              <a:t>带控制处理器的专用量子控制架构：控制处理器能执行量子指令与经典指令交错的序列</a:t>
            </a:r>
            <a:endParaRPr lang="zh-CN" altLang="en-US" sz="1400"/>
          </a:p>
          <a:p>
            <a:pPr marL="467995" lvl="1" fontAlgn="auto">
              <a:lnSpc>
                <a:spcPct val="90000"/>
              </a:lnSpc>
            </a:pPr>
            <a:r>
              <a:rPr lang="zh-CN" altLang="en-US" sz="1400"/>
              <a:t>支持实时反馈以及基于循环/选择的结构化程序描述，但实时经典计算能力很有限</a:t>
            </a:r>
            <a:endParaRPr lang="zh-CN" altLang="en-US" sz="1400"/>
          </a:p>
          <a:p>
            <a:pPr marL="467995" lvl="1" fontAlgn="auto">
              <a:lnSpc>
                <a:spcPct val="90000"/>
              </a:lnSpc>
            </a:pPr>
            <a:r>
              <a:rPr lang="zh-CN" altLang="en-US" sz="1400"/>
              <a:t>采用该模型的语言：ProjectQ、Qiskit、OpenQL</a:t>
            </a:r>
            <a:r>
              <a:rPr lang="zh-CN" altLang="en-US" sz="1400"/>
              <a:t>等。</a:t>
            </a:r>
            <a:endParaRPr lang="zh-CN" altLang="en-US" sz="1400"/>
          </a:p>
        </p:txBody>
      </p:sp>
      <p:sp>
        <p:nvSpPr>
          <p:cNvPr id="10" name="内容占位符 7"/>
          <p:cNvSpPr/>
          <p:nvPr/>
        </p:nvSpPr>
        <p:spPr>
          <a:xfrm>
            <a:off x="6746875" y="2039620"/>
            <a:ext cx="2397125" cy="2165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</a:pPr>
            <a:r>
              <a:rPr sz="1600">
                <a:sym typeface="+mn-ea"/>
              </a:rPr>
              <a:t> 量子程序生命周期</a:t>
            </a:r>
            <a:endParaRPr sz="1600">
              <a:sym typeface="+mn-ea"/>
            </a:endParaRPr>
          </a:p>
          <a:p>
            <a:pPr marL="431800" lvl="1" fontAlgn="auto">
              <a:lnSpc>
                <a:spcPct val="100000"/>
              </a:lnSpc>
            </a:pPr>
            <a:r>
              <a:rPr sz="1400">
                <a:sym typeface="+mn-ea"/>
              </a:rPr>
              <a:t>编辑</a:t>
            </a:r>
            <a:endParaRPr sz="1400">
              <a:sym typeface="+mn-ea"/>
            </a:endParaRPr>
          </a:p>
          <a:p>
            <a:pPr marL="431800" lvl="1" fontAlgn="auto">
              <a:lnSpc>
                <a:spcPct val="100000"/>
              </a:lnSpc>
            </a:pPr>
            <a:r>
              <a:rPr sz="1400">
                <a:sym typeface="+mn-ea"/>
              </a:rPr>
              <a:t>经典编译（可选）</a:t>
            </a:r>
            <a:endParaRPr sz="1400">
              <a:sym typeface="+mn-ea"/>
            </a:endParaRPr>
          </a:p>
          <a:p>
            <a:pPr marL="431800" lvl="1" fontAlgn="auto">
              <a:lnSpc>
                <a:spcPct val="100000"/>
              </a:lnSpc>
            </a:pPr>
            <a:r>
              <a:rPr sz="1400">
                <a:sym typeface="+mn-ea"/>
              </a:rPr>
              <a:t>经典预执行</a:t>
            </a:r>
            <a:endParaRPr sz="1400">
              <a:sym typeface="+mn-ea"/>
            </a:endParaRPr>
          </a:p>
          <a:p>
            <a:pPr marL="431800" lvl="1" fontAlgn="auto">
              <a:lnSpc>
                <a:spcPct val="100000"/>
              </a:lnSpc>
            </a:pPr>
            <a:r>
              <a:rPr sz="1400">
                <a:sym typeface="+mn-ea"/>
              </a:rPr>
              <a:t>量子编译</a:t>
            </a:r>
            <a:endParaRPr sz="1400">
              <a:sym typeface="+mn-ea"/>
            </a:endParaRPr>
          </a:p>
          <a:p>
            <a:pPr marL="431800" lvl="1" fontAlgn="auto">
              <a:lnSpc>
                <a:spcPct val="100000"/>
              </a:lnSpc>
            </a:pPr>
            <a:r>
              <a:rPr sz="1400">
                <a:sym typeface="+mn-ea"/>
              </a:rPr>
              <a:t>量子执行</a:t>
            </a:r>
            <a:endParaRPr sz="1400">
              <a:sym typeface="+mn-ea"/>
            </a:endParaRPr>
          </a:p>
          <a:p>
            <a:pPr marL="431800" lvl="1" fontAlgn="auto">
              <a:lnSpc>
                <a:spcPct val="100000"/>
              </a:lnSpc>
            </a:pPr>
            <a:r>
              <a:rPr sz="1400">
                <a:sym typeface="+mn-ea"/>
              </a:rPr>
              <a:t>经典后执行</a:t>
            </a:r>
            <a:endParaRPr sz="1400">
              <a:sym typeface="+mn-ea"/>
            </a:endParaRPr>
          </a:p>
        </p:txBody>
      </p:sp>
      <p:sp>
        <p:nvSpPr>
          <p:cNvPr id="12" name="内容占位符 7"/>
          <p:cNvSpPr/>
          <p:nvPr/>
        </p:nvSpPr>
        <p:spPr>
          <a:xfrm>
            <a:off x="121285" y="3265170"/>
            <a:ext cx="3761105" cy="3365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0000"/>
              </a:lnSpc>
            </a:pPr>
            <a:r>
              <a:rPr sz="1600">
                <a:sym typeface="+mn-ea"/>
              </a:rPr>
              <a:t>Quingo 语言</a:t>
            </a:r>
            <a:r>
              <a:rPr sz="1600">
                <a:sym typeface="+mn-ea"/>
              </a:rPr>
              <a:t>核心——</a:t>
            </a:r>
            <a:r>
              <a:rPr sz="1595">
                <a:sym typeface="+mn-ea"/>
              </a:rPr>
              <a:t>时序控制</a:t>
            </a:r>
            <a:endParaRPr sz="1595">
              <a:sym typeface="+mn-ea"/>
            </a:endParaRPr>
          </a:p>
          <a:p>
            <a:pPr marL="431800" lvl="1" fontAlgn="auto">
              <a:lnSpc>
                <a:spcPct val="110000"/>
              </a:lnSpc>
            </a:pPr>
            <a:r>
              <a:rPr sz="1370">
                <a:sym typeface="+mn-ea"/>
              </a:rPr>
              <a:t>新增两个特殊类型：</a:t>
            </a:r>
            <a:endParaRPr sz="1370">
              <a:sym typeface="+mn-ea"/>
            </a:endParaRPr>
          </a:p>
          <a:p>
            <a:pPr marL="889000" lvl="2" fontAlgn="auto">
              <a:lnSpc>
                <a:spcPct val="110000"/>
              </a:lnSpc>
            </a:pPr>
            <a:r>
              <a:rPr sz="1140">
                <a:sym typeface="+mn-ea"/>
              </a:rPr>
              <a:t>time：时间跨度</a:t>
            </a:r>
            <a:endParaRPr sz="1140">
              <a:sym typeface="+mn-ea"/>
            </a:endParaRPr>
          </a:p>
          <a:p>
            <a:pPr marL="889000" lvl="2" fontAlgn="auto">
              <a:lnSpc>
                <a:spcPct val="110000"/>
              </a:lnSpc>
            </a:pPr>
            <a:r>
              <a:rPr sz="1140">
                <a:sym typeface="+mn-ea"/>
              </a:rPr>
              <a:t>timer：从某时间点开始走的时钟</a:t>
            </a:r>
            <a:endParaRPr sz="1140">
              <a:sym typeface="+mn-ea"/>
            </a:endParaRPr>
          </a:p>
          <a:p>
            <a:pPr marL="431800" lvl="1" fontAlgn="auto">
              <a:lnSpc>
                <a:spcPct val="110000"/>
              </a:lnSpc>
            </a:pPr>
            <a:r>
              <a:rPr sz="1365">
                <a:sym typeface="+mn-ea"/>
              </a:rPr>
              <a:t>求解时序约束：编译器负责选择一个满足全部约束的调度。使用增强版 list scheduling（经典编译器常用算法）</a:t>
            </a:r>
            <a:r>
              <a:rPr sz="1365">
                <a:sym typeface="+mn-ea"/>
              </a:rPr>
              <a:t>求解</a:t>
            </a:r>
            <a:endParaRPr sz="1365">
              <a:sym typeface="+mn-ea"/>
            </a:endParaRPr>
          </a:p>
          <a:p>
            <a:pPr marL="889000" lvl="2" fontAlgn="auto">
              <a:lnSpc>
                <a:spcPct val="110000"/>
              </a:lnSpc>
            </a:pPr>
            <a:r>
              <a:rPr sz="1135">
                <a:sym typeface="+mn-ea"/>
              </a:rPr>
              <a:t>将</a:t>
            </a:r>
            <a:r>
              <a:rPr sz="1135">
                <a:sym typeface="+mn-ea"/>
              </a:rPr>
              <a:t>时序依赖加入依赖图，即可确定操作相对顺序并计算每个量子操作的执行时间。多个合法调度时用启发式决策；无可行调度则报错，要求程序员修改约束。</a:t>
            </a:r>
            <a:endParaRPr sz="1135">
              <a:sym typeface="+mn-ea"/>
            </a:endParaRPr>
          </a:p>
          <a:p>
            <a:pPr marL="889000" lvl="2" fontAlgn="auto">
              <a:lnSpc>
                <a:spcPct val="110000"/>
              </a:lnSpc>
            </a:pPr>
            <a:r>
              <a:rPr sz="1135">
                <a:sym typeface="+mn-ea"/>
              </a:rPr>
              <a:t>理论模型：Alur &amp; Dill 的时间自动机</a:t>
            </a:r>
            <a:endParaRPr sz="1135"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817610" y="2096770"/>
            <a:ext cx="3234055" cy="441896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10000"/>
              </a:lnSpc>
              <a:buSzTx/>
            </a:pPr>
            <a:r>
              <a:rPr sz="1595">
                <a:sym typeface="+mn-ea"/>
              </a:rPr>
              <a:t> 嵌入式 DSL vs 外部 DSL</a:t>
            </a:r>
            <a:endParaRPr sz="1595">
              <a:sym typeface="+mn-ea"/>
            </a:endParaRPr>
          </a:p>
          <a:p>
            <a:pPr marL="431800" lvl="1" algn="l" fontAlgn="auto">
              <a:lnSpc>
                <a:spcPct val="110000"/>
              </a:lnSpc>
              <a:buSzTx/>
            </a:pPr>
            <a:r>
              <a:rPr sz="1365">
                <a:sym typeface="+mn-ea"/>
              </a:rPr>
              <a:t>宿主语言的内建控制流（如循环）会被经典编译器编译成经典指令在经典计算机上执行，无法生成量子二进制里的经典指令</a:t>
            </a:r>
            <a:endParaRPr sz="1365">
              <a:sym typeface="+mn-ea"/>
            </a:endParaRPr>
          </a:p>
          <a:p>
            <a:pPr marL="431800" lvl="1" algn="l" fontAlgn="auto">
              <a:lnSpc>
                <a:spcPct val="110000"/>
              </a:lnSpc>
              <a:buSzTx/>
            </a:pPr>
            <a:r>
              <a:rPr sz="1365">
                <a:sym typeface="+mn-ea"/>
              </a:rPr>
              <a:t>eDSL 用元编程把经典结构"绕过"经典二进制层塞进量子 IR，但代码复杂、可读性差</a:t>
            </a:r>
            <a:endParaRPr sz="1365">
              <a:sym typeface="+mn-ea"/>
            </a:endParaRPr>
          </a:p>
          <a:p>
            <a:pPr marL="431800" lvl="1" algn="l" fontAlgn="auto">
              <a:lnSpc>
                <a:spcPct val="110000"/>
              </a:lnSpc>
              <a:buSzTx/>
            </a:pPr>
            <a:r>
              <a:rPr sz="1365">
                <a:sym typeface="+mn-ea"/>
              </a:rPr>
              <a:t>外部 DSL 直接解析进量子 IR，经典操作与控制流保留在 IR 中，最终生成量子二进制里的经典指令。另一好处是不受既有语言语法限制</a:t>
            </a:r>
            <a:endParaRPr sz="1365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065" y="751205"/>
            <a:ext cx="5126990" cy="13011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817245"/>
            <a:ext cx="2476500" cy="1279525"/>
          </a:xfrm>
          <a:prstGeom prst="rect">
            <a:avLst/>
          </a:prstGeom>
        </p:spPr>
      </p:pic>
      <p:sp>
        <p:nvSpPr>
          <p:cNvPr id="13" name="内容占位符 7"/>
          <p:cNvSpPr/>
          <p:nvPr/>
        </p:nvSpPr>
        <p:spPr>
          <a:xfrm>
            <a:off x="3876675" y="5311775"/>
            <a:ext cx="5429250" cy="1280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0000"/>
              </a:lnSpc>
            </a:pPr>
            <a:r>
              <a:rPr sz="1600">
                <a:sym typeface="+mn-ea"/>
              </a:rPr>
              <a:t>Quingo 语言核心——</a:t>
            </a:r>
            <a:r>
              <a:rPr sz="1600">
                <a:sym typeface="+mn-ea"/>
              </a:rPr>
              <a:t>数据交换</a:t>
            </a:r>
            <a:endParaRPr sz="1595">
              <a:sym typeface="+mn-ea"/>
            </a:endParaRPr>
          </a:p>
          <a:p>
            <a:pPr marL="431800" lvl="1" fontAlgn="auto">
              <a:lnSpc>
                <a:spcPct val="110000"/>
              </a:lnSpc>
            </a:pPr>
            <a:r>
              <a:rPr sz="1400">
                <a:sym typeface="+mn-ea"/>
              </a:rPr>
              <a:t>宿主 → 内核：基于 Quingo 源文件的方法</a:t>
            </a:r>
            <a:endParaRPr sz="1400">
              <a:sym typeface="+mn-ea"/>
            </a:endParaRPr>
          </a:p>
          <a:p>
            <a:pPr marL="431800" lvl="1" fontAlgn="auto">
              <a:lnSpc>
                <a:spcPct val="110000"/>
              </a:lnSpc>
            </a:pPr>
            <a:r>
              <a:rPr sz="1400">
                <a:sym typeface="+mn-ea"/>
              </a:rPr>
              <a:t>内核 → 宿主：内核把返回值写共享内存→ 运行时拷贝到宿主机器 → 解释为宿主语言类型返回</a:t>
            </a:r>
            <a:endParaRPr sz="1400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54490" y="5341620"/>
            <a:ext cx="27971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i="1">
                <a:solidFill>
                  <a:schemeClr val="tx1">
                    <a:lumMod val="50000"/>
                    <a:lumOff val="50000"/>
                  </a:schemeClr>
                </a:solidFill>
                <a:latin typeface="Arial Italic" panose="020B0604020202090204" charset="0"/>
                <a:cs typeface="Arial Italic" panose="020B0604020202090204" charset="0"/>
              </a:rPr>
              <a:t>Fu, X., Yu, J., Su, X., Jiang, H., Wu, H., Cheng, F., ... &amp; Feng, Y. (2021). </a:t>
            </a:r>
            <a:r>
              <a:rPr lang="zh-CN" altLang="en-US" sz="1000" i="1">
                <a:solidFill>
                  <a:schemeClr val="tx1">
                    <a:lumMod val="50000"/>
                    <a:lumOff val="50000"/>
                  </a:schemeClr>
                </a:solidFill>
                <a:latin typeface="Arial Italic" panose="020B0604020202090204" charset="0"/>
                <a:cs typeface="Arial Italic" panose="020B0604020202090204" charset="0"/>
                <a:hlinkClick r:id="rId4" action="ppaction://hlinkfile"/>
              </a:rPr>
              <a:t>Quingo: A programming framework for heterogeneous quantum-classical computing with NISQ features.</a:t>
            </a:r>
            <a:r>
              <a:rPr lang="zh-CN" altLang="en-US" sz="1000" i="1">
                <a:solidFill>
                  <a:schemeClr val="tx1">
                    <a:lumMod val="50000"/>
                    <a:lumOff val="50000"/>
                  </a:schemeClr>
                </a:solidFill>
                <a:latin typeface="Arial Italic" panose="020B0604020202090204" charset="0"/>
                <a:cs typeface="Arial Italic" panose="020B0604020202090204" charset="0"/>
              </a:rPr>
              <a:t> ACM Transactions on Quantum Computing, 2(4), 1-37.</a:t>
            </a:r>
            <a:endParaRPr lang="zh-CN" altLang="en-US" sz="1000" i="1">
              <a:solidFill>
                <a:schemeClr val="tx1">
                  <a:lumMod val="50000"/>
                  <a:lumOff val="50000"/>
                </a:schemeClr>
              </a:solidFill>
              <a:latin typeface="Arial Italic" panose="020B0604020202090204" charset="0"/>
              <a:cs typeface="Arial Italic" panose="020B06040202020902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p>
            <a:r>
              <a:rPr>
                <a:sym typeface="+mn-ea"/>
              </a:rPr>
              <a:t>Distributed-HISQ: A Distributed Quantum Control Architecture</a:t>
            </a:r>
            <a:endParaRPr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/>
        <p:txBody>
          <a:bodyPr/>
          <a:p>
            <a:fld id="{C8BB1146-E542-4D4E-B8E9-6919A11DDD48}" type="slidenum">
              <a:rPr lang="en-US" smtClean="0"/>
            </a:fld>
            <a:endParaRPr lang="en-US"/>
          </a:p>
        </p:txBody>
      </p:sp>
      <p:sp>
        <p:nvSpPr>
          <p:cNvPr id="152" name="页脚占位符 151"/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>
                <a:sym typeface="+mn-lt"/>
              </a:rPr>
              <a:t>量子测控</a:t>
            </a:r>
            <a:r>
              <a:rPr lang="zh-CN" altLang="en-US">
                <a:sym typeface="+mn-lt"/>
              </a:rPr>
              <a:t>编译研究</a:t>
            </a:r>
            <a:endParaRPr lang="zh-CN" altLang="en-US">
              <a:sym typeface="+mn-lt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75945" y="739775"/>
            <a:ext cx="4396105" cy="36512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60000"/>
          </a:bodyPr>
          <a:p>
            <a:pPr marL="228600" lvl="0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SzTx/>
              <a:buFont typeface="Wingdings" panose="05000000000000000000" pitchFamily="2" charset="2"/>
              <a:buChar char=""/>
            </a:pPr>
            <a:r>
              <a:rPr lang="zh-CN" altLang="en-US" sz="2400" smtClean="0">
                <a:sym typeface="+mn-ea"/>
              </a:rPr>
              <a:t> </a:t>
            </a:r>
            <a:r>
              <a:rPr lang="en-US" altLang="zh-CN" sz="2400" smtClean="0">
                <a:sym typeface="+mn-ea"/>
              </a:rPr>
              <a:t>Y.Zhao, K.Zhao, X.Fu</a:t>
            </a:r>
            <a:r>
              <a:rPr lang="zh-CN" altLang="en-US" sz="2400" smtClean="0">
                <a:sym typeface="+mn-ea"/>
              </a:rPr>
              <a:t> 等</a:t>
            </a:r>
            <a:r>
              <a:rPr lang="en-US" altLang="zh-CN" sz="2400" smtClean="0">
                <a:sym typeface="+mn-ea"/>
              </a:rPr>
              <a:t> </a:t>
            </a:r>
            <a:r>
              <a:rPr lang="en-US" altLang="zh-CN" sz="2400" smtClean="0">
                <a:sym typeface="+mn-ea"/>
              </a:rPr>
              <a:t>MICRO 2025</a:t>
            </a:r>
            <a:endParaRPr lang="en-US" altLang="zh-CN" sz="2400" smtClean="0">
              <a:sym typeface="+mn-ea"/>
            </a:endParaRPr>
          </a:p>
        </p:txBody>
      </p:sp>
      <p:sp>
        <p:nvSpPr>
          <p:cNvPr id="8" name="内容占位符 7"/>
          <p:cNvSpPr/>
          <p:nvPr/>
        </p:nvSpPr>
        <p:spPr>
          <a:xfrm>
            <a:off x="121285" y="1104900"/>
            <a:ext cx="4293870" cy="2828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90000"/>
              </a:lnSpc>
            </a:pPr>
            <a:r>
              <a:rPr lang="zh-CN" altLang="en-US" sz="1800"/>
              <a:t>分布式量子控制架构的两大挑战</a:t>
            </a:r>
            <a:endParaRPr lang="zh-CN" altLang="en-US" sz="1800"/>
          </a:p>
          <a:p>
            <a:pPr lvl="1">
              <a:lnSpc>
                <a:spcPct val="90000"/>
              </a:lnSpc>
            </a:pPr>
            <a:r>
              <a:rPr lang="zh-CN" altLang="en-US" sz="1400"/>
              <a:t>同步问题</a:t>
            </a:r>
            <a:endParaRPr lang="zh-CN" altLang="en-US" sz="1400"/>
          </a:p>
          <a:p>
            <a:pPr lvl="2">
              <a:lnSpc>
                <a:spcPct val="90000"/>
              </a:lnSpc>
            </a:pPr>
            <a:r>
              <a:rPr lang="zh-CN" altLang="en-US" sz="1200"/>
              <a:t>量子门操作需要多个控制器在同一时钟周期施加控制信号</a:t>
            </a:r>
            <a:endParaRPr lang="zh-CN" altLang="en-US" sz="1200"/>
          </a:p>
          <a:p>
            <a:pPr lvl="2">
              <a:lnSpc>
                <a:spcPct val="90000"/>
              </a:lnSpc>
            </a:pPr>
            <a:r>
              <a:rPr lang="zh-CN" altLang="en-US" sz="1200"/>
              <a:t>现有方案的缺陷</a:t>
            </a:r>
            <a:endParaRPr lang="zh-CN" altLang="en-US" sz="1200"/>
          </a:p>
          <a:p>
            <a:pPr lvl="3">
              <a:lnSpc>
                <a:spcPct val="90000"/>
              </a:lnSpc>
            </a:pPr>
            <a:r>
              <a:rPr lang="zh-CN" altLang="en-US" sz="1200"/>
              <a:t>Lock-step（锁步）：每个周期都同步，效率极低（IBM方案）</a:t>
            </a:r>
            <a:endParaRPr lang="zh-CN" altLang="en-US" sz="1200"/>
          </a:p>
          <a:p>
            <a:pPr lvl="3">
              <a:lnSpc>
                <a:spcPct val="90000"/>
              </a:lnSpc>
            </a:pPr>
            <a:r>
              <a:rPr lang="zh-CN" altLang="en-US" sz="1200"/>
              <a:t>Demand-driven（按需同步）：在同步点前插入sync指令，引入不可避免的通信延迟（QubiC 2.0方案）</a:t>
            </a:r>
            <a:endParaRPr lang="zh-CN" altLang="en-US" sz="1200"/>
          </a:p>
          <a:p>
            <a:pPr lvl="1">
              <a:lnSpc>
                <a:spcPct val="90000"/>
              </a:lnSpc>
            </a:pPr>
            <a:r>
              <a:rPr lang="zh-CN" altLang="en-US" sz="1400"/>
              <a:t>适应性问题</a:t>
            </a:r>
            <a:endParaRPr lang="zh-CN" altLang="en-US" sz="1200"/>
          </a:p>
          <a:p>
            <a:pPr lvl="2">
              <a:lnSpc>
                <a:spcPct val="90000"/>
              </a:lnSpc>
            </a:pPr>
            <a:r>
              <a:rPr lang="zh-CN" altLang="en-US" sz="1200"/>
              <a:t>缺乏统一设计 → 每次新需求都要重新定制硬件</a:t>
            </a:r>
            <a:endParaRPr lang="zh-CN" altLang="en-US" sz="1200"/>
          </a:p>
        </p:txBody>
      </p:sp>
      <p:sp>
        <p:nvSpPr>
          <p:cNvPr id="10" name="内容占位符 7"/>
          <p:cNvSpPr/>
          <p:nvPr/>
        </p:nvSpPr>
        <p:spPr>
          <a:xfrm>
            <a:off x="4241800" y="1059180"/>
            <a:ext cx="3512820" cy="2292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30000"/>
              </a:lnSpc>
            </a:pPr>
            <a:r>
              <a:rPr sz="1400">
                <a:sym typeface="+mn-ea"/>
              </a:rPr>
              <a:t>创新点</a:t>
            </a:r>
            <a:r>
              <a:rPr lang="en-US" altLang="zh-CN" sz="1400">
                <a:sym typeface="+mn-ea"/>
              </a:rPr>
              <a:t>1:</a:t>
            </a:r>
            <a:r>
              <a:rPr sz="1400">
                <a:sym typeface="+mn-ea"/>
              </a:rPr>
              <a:t> HISQ — 量子计算硬件指令集</a:t>
            </a:r>
            <a:endParaRPr lang="zh-CN" altLang="en-US" sz="1400">
              <a:sym typeface="+mn-ea"/>
            </a:endParaRPr>
          </a:p>
        </p:txBody>
      </p:sp>
      <p:sp>
        <p:nvSpPr>
          <p:cNvPr id="12" name="内容占位符 7"/>
          <p:cNvSpPr/>
          <p:nvPr/>
        </p:nvSpPr>
        <p:spPr>
          <a:xfrm>
            <a:off x="312420" y="3999230"/>
            <a:ext cx="3837305" cy="22923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0000"/>
              </a:lnSpc>
            </a:pPr>
            <a:r>
              <a:rPr sz="1600">
                <a:sym typeface="+mn-ea"/>
              </a:rPr>
              <a:t>创新点</a:t>
            </a:r>
            <a:r>
              <a:rPr lang="en-US" altLang="zh-CN" sz="1600">
                <a:sym typeface="+mn-ea"/>
              </a:rPr>
              <a:t>2</a:t>
            </a:r>
            <a:r>
              <a:rPr lang="en-US" altLang="zh-CN" sz="1600">
                <a:sym typeface="+mn-ea"/>
              </a:rPr>
              <a:t>:BISP — 预约式精确指令同步协议 </a:t>
            </a:r>
            <a:endParaRPr lang="en-US" altLang="zh-CN" sz="1600">
              <a:sym typeface="+mn-ea"/>
            </a:endParaRPr>
          </a:p>
          <a:p>
            <a:pPr marL="431800" lvl="1" fontAlgn="auto">
              <a:lnSpc>
                <a:spcPct val="110000"/>
              </a:lnSpc>
            </a:pPr>
            <a:r>
              <a:rPr lang="en-US" altLang="zh-CN" sz="1370">
                <a:sym typeface="+mn-ea"/>
              </a:rPr>
              <a:t>"预约"机制</a:t>
            </a:r>
            <a:r>
              <a:rPr sz="1370">
                <a:sym typeface="+mn-ea"/>
              </a:rPr>
              <a:t>：</a:t>
            </a:r>
            <a:r>
              <a:rPr lang="en-US" altLang="zh-CN" sz="1370">
                <a:sym typeface="+mn-ea"/>
              </a:rPr>
              <a:t>提前在时间线上标记同步点，而非在同步点前才发信号</a:t>
            </a:r>
            <a:endParaRPr lang="en-US" altLang="zh-CN" sz="1370">
              <a:sym typeface="+mn-ea"/>
            </a:endParaRPr>
          </a:p>
          <a:p>
            <a:pPr marL="431800" lvl="1" fontAlgn="auto">
              <a:lnSpc>
                <a:spcPct val="110000"/>
              </a:lnSpc>
            </a:pPr>
            <a:r>
              <a:rPr lang="en-US" altLang="zh-CN" sz="1370">
                <a:sym typeface="+mn-ea"/>
              </a:rPr>
              <a:t>量子操作通常有固定持续时间，所以控制器可以提前预测自己到达同步点的时间</a:t>
            </a:r>
            <a:endParaRPr lang="en-US" altLang="zh-CN" sz="1370">
              <a:sym typeface="+mn-ea"/>
            </a:endParaRPr>
          </a:p>
          <a:p>
            <a:pPr marL="431800" lvl="1" fontAlgn="auto">
              <a:lnSpc>
                <a:spcPct val="110000"/>
              </a:lnSpc>
            </a:pPr>
            <a:r>
              <a:rPr lang="en-US" altLang="zh-CN" sz="1370">
                <a:sym typeface="+mn-ea"/>
              </a:rPr>
              <a:t>每个控制器新增一个轻量级 SyncU</a:t>
            </a:r>
            <a:r>
              <a:rPr sz="1370">
                <a:sym typeface="+mn-ea"/>
              </a:rPr>
              <a:t>，硬件开销仅 13 个 LUT</a:t>
            </a:r>
            <a:endParaRPr sz="1370">
              <a:sym typeface="+mn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4368165" y="1523365"/>
          <a:ext cx="3279775" cy="2319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175"/>
                <a:gridCol w="1070610"/>
                <a:gridCol w="1316990"/>
              </a:tblGrid>
              <a:tr h="24384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chemeClr val="tx1"/>
                          </a:solidFill>
                        </a:rPr>
                        <a:t>类别</a:t>
                      </a:r>
                      <a:endParaRPr lang="zh-CN" altLang="en-US" sz="1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chemeClr val="tx1"/>
                          </a:solidFill>
                        </a:rPr>
                        <a:t>指令</a:t>
                      </a:r>
                      <a:endParaRPr lang="zh-CN" altLang="en-US" sz="1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chemeClr val="tx1"/>
                          </a:solidFill>
                        </a:rPr>
                        <a:t>说明</a:t>
                      </a:r>
                      <a:endParaRPr lang="zh-CN" altLang="en-US" sz="1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5110">
                <a:tc row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时序控制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/>
                        <a:t> 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waiti N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等待 N 个时钟周期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240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waitr $R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等待寄存器指定的周期数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码字触发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cw.i.i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触发任意波形发生器/测量设备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511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同步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sync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与其他控制器同步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消息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send/recv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</a:rPr>
                        <a:t>跨芯片通信（用于反馈和纠错）</a:t>
                      </a:r>
                      <a:endParaRPr lang="zh-CN" alt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经典运算</a:t>
                      </a: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addi, bne, jal</a:t>
                      </a: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000"/>
                        <a:t>基本 RISC-V 经典指令</a:t>
                      </a:r>
                      <a:endParaRPr lang="zh-CN" altLang="en-US" sz="10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940" y="739775"/>
            <a:ext cx="4293235" cy="37744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925" y="4514215"/>
            <a:ext cx="3397250" cy="204216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3621405" y="3933825"/>
            <a:ext cx="4133215" cy="127952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>
              <a:lnSpc>
                <a:spcPct val="110000"/>
              </a:lnSpc>
              <a:buSzTx/>
            </a:pPr>
            <a:r>
              <a:rPr sz="1370">
                <a:sym typeface="+mn-ea"/>
              </a:rPr>
              <a:t>远程同步通过路由器</a:t>
            </a:r>
            <a:r>
              <a:rPr sz="1370">
                <a:sym typeface="+mn-ea"/>
              </a:rPr>
              <a:t>实现</a:t>
            </a:r>
            <a:endParaRPr sz="1370">
              <a:sym typeface="+mn-ea"/>
            </a:endParaRPr>
          </a:p>
          <a:p>
            <a:pPr lvl="2" algn="l">
              <a:lnSpc>
                <a:spcPct val="110000"/>
              </a:lnSpc>
              <a:buSzTx/>
            </a:pPr>
            <a:r>
              <a:rPr sz="1140">
                <a:sym typeface="+mn-ea"/>
              </a:rPr>
              <a:t>每个控制器在完成确定性任务前发送各自最早开始时间给路由器</a:t>
            </a:r>
            <a:endParaRPr sz="1140">
              <a:sym typeface="+mn-ea"/>
            </a:endParaRPr>
          </a:p>
          <a:p>
            <a:pPr lvl="2" algn="l">
              <a:lnSpc>
                <a:spcPct val="110000"/>
              </a:lnSpc>
              <a:buSzTx/>
            </a:pPr>
            <a:r>
              <a:rPr sz="1140">
                <a:sym typeface="+mn-ea"/>
              </a:rPr>
              <a:t>路由器等待所有子节点消息到齐计算 T</a:t>
            </a:r>
            <a:r>
              <a:rPr lang="en-US" altLang="zh-CN" sz="1140">
                <a:sym typeface="+mn-ea"/>
              </a:rPr>
              <a:t> </a:t>
            </a:r>
            <a:r>
              <a:rPr sz="1140">
                <a:sym typeface="+mn-ea"/>
              </a:rPr>
              <a:t>= max(T₀, T₁, T₂)</a:t>
            </a:r>
            <a:endParaRPr sz="1590">
              <a:sym typeface="+mn-ea"/>
            </a:endParaRPr>
          </a:p>
        </p:txBody>
      </p:sp>
      <p:graphicFrame>
        <p:nvGraphicFramePr>
          <p:cNvPr id="19" name="表格 18"/>
          <p:cNvGraphicFramePr/>
          <p:nvPr/>
        </p:nvGraphicFramePr>
        <p:xfrm>
          <a:off x="4488180" y="5375275"/>
          <a:ext cx="3837940" cy="98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145"/>
                <a:gridCol w="2423795"/>
              </a:tblGrid>
              <a:tr h="32702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指标</a:t>
                      </a: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Distributed-HISQ 优势</a:t>
                      </a: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程序执行时间</a:t>
                      </a: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平均减少 22.8%</a:t>
                      </a: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保真度</a:t>
                      </a: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solidFill>
                            <a:schemeClr val="tx1"/>
                          </a:solidFill>
                        </a:rPr>
                        <a:t>提高约 5倍</a:t>
                      </a:r>
                      <a:endParaRPr lang="zh-CN" alt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内容占位符 7"/>
          <p:cNvSpPr/>
          <p:nvPr/>
        </p:nvSpPr>
        <p:spPr>
          <a:xfrm>
            <a:off x="4038600" y="5066030"/>
            <a:ext cx="4509135" cy="468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1550" indent="-5143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n"/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90204" pitchFamily="34" charset="0"/>
              <a:buChar char="•"/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0000"/>
              </a:lnSpc>
            </a:pPr>
            <a:r>
              <a:rPr sz="1370">
                <a:sym typeface="+mn-ea"/>
              </a:rPr>
              <a:t>使用自研仿真器 CACTUS-Light（基于开源 CACTUS）</a:t>
            </a:r>
            <a:endParaRPr sz="1370"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238*239"/>
  <p:tag name="TABLE_ENDDRAG_RECT" val="653*64*238*239"/>
</p:tagLst>
</file>

<file path=ppt/tags/tag2.xml><?xml version="1.0" encoding="utf-8"?>
<p:tagLst xmlns:p="http://schemas.openxmlformats.org/presentationml/2006/main">
  <p:tag name="TABLE_ENDDRAG_ORIGIN_RECT" val="302*77"/>
  <p:tag name="TABLE_ENDDRAG_RECT" val="326*405*302*77"/>
</p:tagLst>
</file>

<file path=ppt/theme/theme1.xml><?xml version="1.0" encoding="utf-8"?>
<a:theme xmlns:a="http://schemas.openxmlformats.org/drawingml/2006/main" name="主题3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主题3</Template>
  <TotalTime>0</TotalTime>
  <Words>2454</Words>
  <Application>WPS 演示</Application>
  <PresentationFormat>宽屏</PresentationFormat>
  <Paragraphs>211</Paragraphs>
  <Slides>4</Slides>
  <Notes>0</Notes>
  <HiddenSlides>4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汉仪旗黑</vt:lpstr>
      <vt:lpstr>Tahoma</vt:lpstr>
      <vt:lpstr>汉仪书宋二KW</vt:lpstr>
      <vt:lpstr>Times New Roman</vt:lpstr>
      <vt:lpstr>Arial Italic</vt:lpstr>
      <vt:lpstr>宋体</vt:lpstr>
      <vt:lpstr>Arial Unicode MS</vt:lpstr>
      <vt:lpstr>等线</vt:lpstr>
      <vt:lpstr>汉仪中等线KW</vt:lpstr>
      <vt:lpstr>宋体-简</vt:lpstr>
      <vt:lpstr>微软雅黑</vt:lpstr>
      <vt:lpstr>Calibri</vt:lpstr>
      <vt:lpstr>Helvetica Neue</vt:lpstr>
      <vt:lpstr>主题3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张昱</dc:creator>
  <cp:lastModifiedBy>ZZY</cp:lastModifiedBy>
  <cp:revision>603</cp:revision>
  <dcterms:created xsi:type="dcterms:W3CDTF">2026-09-23T11:57:31Z</dcterms:created>
  <dcterms:modified xsi:type="dcterms:W3CDTF">2026-09-23T11:57:31Z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065550B34850120C1081B36AF6AEE192_43</vt:lpwstr>
  </property>
  <property fmtid="{D5CDD505-2E9C-101B-9397-08002B2CF9AE}" pid="3" name="KSOProductBuildVer">
    <vt:lpwstr>2052-6.3.0.8471</vt:lpwstr>
  </property>
</Properties>
</file>