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1927" r:id="rId3"/>
    <p:sldId id="1961" r:id="rId5"/>
    <p:sldId id="1899" r:id="rId6"/>
    <p:sldId id="1951" r:id="rId7"/>
    <p:sldId id="1919" r:id="rId8"/>
    <p:sldId id="1953" r:id="rId9"/>
    <p:sldId id="1955" r:id="rId10"/>
    <p:sldId id="1957" r:id="rId11"/>
    <p:sldId id="1958" r:id="rId12"/>
    <p:sldId id="1956" r:id="rId13"/>
    <p:sldId id="1960" r:id="rId14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李清伟" initials="李清伟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FF"/>
    <a:srgbClr val="4472C4"/>
    <a:srgbClr val="FF9933"/>
    <a:srgbClr val="CC33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87" autoAdjust="0"/>
    <p:restoredTop sz="91360" autoAdjust="0"/>
  </p:normalViewPr>
  <p:slideViewPr>
    <p:cSldViewPr snapToGrid="0">
      <p:cViewPr varScale="1">
        <p:scale>
          <a:sx n="111" d="100"/>
          <a:sy n="111" d="100"/>
        </p:scale>
        <p:origin x="878" y="8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40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0" Type="http://schemas.openxmlformats.org/officeDocument/2006/relationships/tags" Target="tags/tag1.xml"/><Relationship Id="rId2" Type="http://schemas.openxmlformats.org/officeDocument/2006/relationships/theme" Target="theme/theme1.xml"/><Relationship Id="rId19" Type="http://schemas.openxmlformats.org/officeDocument/2006/relationships/commentAuthors" Target="commentAuthors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1B2568-D8A3-4FF4-BAA2-A310E3EDA64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66460B-A568-42EF-A9F3-45FAAC6AA7C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en-US" altLang="zh-CN"/>
              <a:t>Q </a:t>
            </a:r>
            <a:r>
              <a:rPr lang="zh-CN" altLang="en-US"/>
              <a:t>负责写查询，</a:t>
            </a:r>
            <a:r>
              <a:rPr lang="en-US" altLang="zh-CN"/>
              <a:t>D </a:t>
            </a:r>
            <a:r>
              <a:rPr lang="zh-CN" altLang="en-US"/>
              <a:t>负责做判决；两模型完全解耦，方便分别迭代</a:t>
            </a:r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71A84-A18C-41AE-AACC-0B3972D6D193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09" y="515462"/>
            <a:ext cx="3506728" cy="587376"/>
          </a:xfrm>
          <a:prstGeom prst="rect">
            <a:avLst/>
          </a:prstGeom>
        </p:spPr>
      </p:pic>
      <p:sp>
        <p:nvSpPr>
          <p:cNvPr id="7" name="网络方向"/>
          <p:cNvSpPr txBox="1">
            <a:spLocks noChangeArrowheads="1"/>
          </p:cNvSpPr>
          <p:nvPr userDrawn="1"/>
        </p:nvSpPr>
        <p:spPr bwMode="auto">
          <a:xfrm>
            <a:off x="761363" y="417287"/>
            <a:ext cx="3239999" cy="8976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课题</a:t>
            </a:r>
            <a:endParaRPr kumimoji="1" lang="en-US" altLang="zh-CN" sz="2200" i="0" u="none" strike="noStrike" kern="1200" cap="none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800" kern="2400" dirty="0"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800" kern="2400" dirty="0">
                <a:latin typeface="+mn-lt"/>
                <a:ea typeface="+mn-ea"/>
                <a:cs typeface="+mn-ea"/>
                <a:sym typeface="+mn-lt"/>
              </a:rPr>
              <a:t>汇报</a:t>
            </a:r>
            <a:endParaRPr lang="en-US" altLang="zh-CN" sz="2800" kern="2400" dirty="0">
              <a:latin typeface="+mn-ea"/>
            </a:endParaRPr>
          </a:p>
        </p:txBody>
      </p:sp>
      <p:cxnSp>
        <p:nvCxnSpPr>
          <p:cNvPr id="8" name="直接连接符 7"/>
          <p:cNvCxnSpPr/>
          <p:nvPr userDrawn="1"/>
        </p:nvCxnSpPr>
        <p:spPr bwMode="auto">
          <a:xfrm>
            <a:off x="761362" y="808731"/>
            <a:ext cx="3240000" cy="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1" name="组合 10"/>
          <p:cNvGrpSpPr/>
          <p:nvPr/>
        </p:nvGrpSpPr>
        <p:grpSpPr>
          <a:xfrm>
            <a:off x="1860884" y="2269567"/>
            <a:ext cx="8470232" cy="964245"/>
            <a:chOff x="631309" y="1723634"/>
            <a:chExt cx="7153910" cy="964245"/>
          </a:xfrm>
        </p:grpSpPr>
        <p:cxnSp>
          <p:nvCxnSpPr>
            <p:cNvPr id="12" name="直接连接符 11"/>
            <p:cNvCxnSpPr/>
            <p:nvPr/>
          </p:nvCxnSpPr>
          <p:spPr>
            <a:xfrm>
              <a:off x="631309" y="1723634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31309" y="2687879"/>
              <a:ext cx="7153910" cy="0"/>
            </a:xfrm>
            <a:prstGeom prst="line">
              <a:avLst/>
            </a:prstGeom>
            <a:gradFill>
              <a:gsLst>
                <a:gs pos="88000">
                  <a:srgbClr val="FFFFFF">
                    <a:alpha val="0"/>
                  </a:srgbClr>
                </a:gs>
                <a:gs pos="69000">
                  <a:schemeClr val="bg1"/>
                </a:gs>
              </a:gsLst>
              <a:lin ang="1800000" scaled="0"/>
            </a:gradFill>
            <a:ln w="25400">
              <a:gradFill flip="none" rotWithShape="1">
                <a:gsLst>
                  <a:gs pos="100000">
                    <a:schemeClr val="tx2">
                      <a:lumMod val="60000"/>
                      <a:lumOff val="40000"/>
                    </a:schemeClr>
                  </a:gs>
                  <a:gs pos="0">
                    <a:schemeClr val="tx2"/>
                  </a:gs>
                </a:gsLst>
                <a:lin ang="1800000" scaled="0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2285223" y="2449758"/>
            <a:ext cx="7621554" cy="603864"/>
          </a:xfrm>
        </p:spPr>
        <p:txBody>
          <a:bodyPr>
            <a:noAutofit/>
          </a:bodyPr>
          <a:lstStyle>
            <a:lvl1pPr algn="ctr">
              <a:defRPr sz="4800" b="1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grpSp>
        <p:nvGrpSpPr>
          <p:cNvPr id="14" name="组合 13"/>
          <p:cNvGrpSpPr/>
          <p:nvPr userDrawn="1"/>
        </p:nvGrpSpPr>
        <p:grpSpPr>
          <a:xfrm>
            <a:off x="4466857" y="3680679"/>
            <a:ext cx="2953486" cy="617746"/>
            <a:chOff x="1091964" y="3852036"/>
            <a:chExt cx="2521321" cy="380488"/>
          </a:xfrm>
        </p:grpSpPr>
        <p:sp>
          <p:nvSpPr>
            <p:cNvPr id="15" name="矩形: 圆角 14"/>
            <p:cNvSpPr/>
            <p:nvPr/>
          </p:nvSpPr>
          <p:spPr>
            <a:xfrm>
              <a:off x="1404205" y="3852038"/>
              <a:ext cx="2209080" cy="380486"/>
            </a:xfrm>
            <a:prstGeom prst="roundRect">
              <a:avLst>
                <a:gd name="adj" fmla="val 18829"/>
              </a:avLst>
            </a:prstGeom>
            <a:solidFill>
              <a:schemeClr val="bg1"/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381000" dist="63500" dir="5400000" algn="t" rotWithShape="0">
                <a:schemeClr val="tx1">
                  <a:alpha val="5000"/>
                </a:schemeClr>
              </a:outerShdw>
            </a:effectLst>
          </p:spPr>
          <p:txBody>
            <a:bodyPr rot="0" spcFirstLastPara="0" vertOverflow="overflow" horzOverflow="overflow" vert="horz" wrap="square" lIns="972000" tIns="0" rIns="0" bIns="0" numCol="1" spcCol="0" rtlCol="0" fromWordArt="0" anchor="ctr" anchorCtr="0" forceAA="0" compatLnSpc="1">
              <a:noAutofit/>
            </a:bodyPr>
            <a:lstStyle/>
            <a:p>
              <a:pPr algn="ctr">
                <a:spcBef>
                  <a:spcPts val="0"/>
                </a:spcBef>
                <a:buClr>
                  <a:srgbClr val="FFCC00"/>
                </a:buClr>
                <a:buSzPct val="80000"/>
              </a:pPr>
              <a:r>
                <a:rPr lang="en-US" altLang="zh-CN" sz="2400" b="1" dirty="0">
                  <a:cs typeface="+mn-ea"/>
                  <a:sym typeface="+mn-lt"/>
                </a:rPr>
                <a:t>XX</a:t>
              </a:r>
              <a:endParaRPr lang="zh-CN" altLang="en-US" sz="2400" b="1" dirty="0">
                <a:cs typeface="+mn-ea"/>
                <a:sym typeface="+mn-lt"/>
              </a:endParaRPr>
            </a:p>
          </p:txBody>
        </p:sp>
        <p:sp>
          <p:nvSpPr>
            <p:cNvPr id="16" name="矩形: 圆角 13"/>
            <p:cNvSpPr/>
            <p:nvPr/>
          </p:nvSpPr>
          <p:spPr>
            <a:xfrm>
              <a:off x="1091964" y="3852036"/>
              <a:ext cx="1171175" cy="380486"/>
            </a:xfrm>
            <a:prstGeom prst="roundRect">
              <a:avLst>
                <a:gd name="adj" fmla="val 24497"/>
              </a:avLst>
            </a:prstGeom>
            <a:gradFill flip="none" rotWithShape="1">
              <a:gsLst>
                <a:gs pos="41000">
                  <a:schemeClr val="tx2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0" scaled="1"/>
              <a:tileRect/>
            </a:gradFill>
            <a:ln w="38100">
              <a:noFill/>
            </a:ln>
            <a:effectLst>
              <a:outerShdw blurRad="254000" dist="190500" dir="5400000" sx="80000" sy="80000" algn="t" rotWithShape="0">
                <a:schemeClr val="tx2">
                  <a:alpha val="1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algn="ctr"/>
              <a:r>
                <a:rPr lang="zh-CN" altLang="en-US" sz="2400" kern="0" dirty="0">
                  <a:solidFill>
                    <a:schemeClr val="bg1"/>
                  </a:solidFill>
                  <a:cs typeface="+mn-ea"/>
                  <a:sym typeface="+mn-lt"/>
                </a:rPr>
                <a:t>报告人</a:t>
              </a:r>
              <a:endParaRPr 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7" name="组合 16"/>
          <p:cNvGrpSpPr/>
          <p:nvPr userDrawn="1"/>
        </p:nvGrpSpPr>
        <p:grpSpPr>
          <a:xfrm>
            <a:off x="3500680" y="4497624"/>
            <a:ext cx="5190641" cy="553998"/>
            <a:chOff x="2765844" y="4334928"/>
            <a:chExt cx="1391877" cy="907136"/>
          </a:xfrm>
        </p:grpSpPr>
        <p:sp>
          <p:nvSpPr>
            <p:cNvPr id="18" name="文本框 17"/>
            <p:cNvSpPr txBox="1"/>
            <p:nvPr/>
          </p:nvSpPr>
          <p:spPr>
            <a:xfrm flipH="1">
              <a:off x="4157656" y="4607328"/>
              <a:ext cx="65" cy="276999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600"/>
                </a:spcAft>
              </a:pPr>
              <a:endParaRPr lang="zh-CN" altLang="en-US" b="1" dirty="0">
                <a:solidFill>
                  <a:schemeClr val="tx2"/>
                </a:solidFill>
                <a:cs typeface="+mn-ea"/>
                <a:sym typeface="+mn-lt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 flipH="1">
              <a:off x="2765844" y="4334928"/>
              <a:ext cx="1355039" cy="90713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sp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张昱课题组</a:t>
              </a:r>
              <a:r>
                <a:rPr lang="en-US" altLang="zh-CN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(yuzhang@ustc.edu.cn)</a:t>
              </a:r>
              <a:endParaRPr lang="en-US" altLang="zh-CN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914400">
                <a:spcAft>
                  <a:spcPts val="600"/>
                </a:spcAft>
              </a:pPr>
              <a:r>
                <a:rPr lang="zh-CN" altLang="en-US" dirty="0"/>
                <a:t>中国科学技术大学  计算机科学与技术学院</a:t>
              </a:r>
              <a:endParaRPr lang="en-US" altLang="zh-CN" dirty="0"/>
            </a:p>
          </p:txBody>
        </p:sp>
      </p:grpSp>
      <p:cxnSp>
        <p:nvCxnSpPr>
          <p:cNvPr id="20" name="直接连接符 19"/>
          <p:cNvCxnSpPr/>
          <p:nvPr userDrawn="1"/>
        </p:nvCxnSpPr>
        <p:spPr bwMode="auto">
          <a:xfrm flipV="1">
            <a:off x="1860884" y="5152873"/>
            <a:ext cx="8380800" cy="36748"/>
          </a:xfrm>
          <a:prstGeom prst="lin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>
          <a:xfrm>
            <a:off x="4655711" y="5258614"/>
            <a:ext cx="2743200" cy="365125"/>
          </a:xfrm>
        </p:spPr>
        <p:txBody>
          <a:bodyPr/>
          <a:lstStyle>
            <a:lvl1pPr algn="ctr">
              <a:defRPr sz="1600"/>
            </a:lvl1pPr>
          </a:lstStyle>
          <a:p>
            <a:fld id="{578D130A-B43A-4C76-A801-F16EA0958A3D}" type="datetime2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9909" y="515462"/>
            <a:ext cx="3506728" cy="587376"/>
          </a:xfrm>
          <a:prstGeom prst="rect">
            <a:avLst/>
          </a:prstGeom>
        </p:spPr>
      </p:pic>
      <p:sp>
        <p:nvSpPr>
          <p:cNvPr id="7" name="网络方向"/>
          <p:cNvSpPr txBox="1">
            <a:spLocks noChangeArrowheads="1"/>
          </p:cNvSpPr>
          <p:nvPr userDrawn="1"/>
        </p:nvSpPr>
        <p:spPr bwMode="auto">
          <a:xfrm>
            <a:off x="761363" y="417287"/>
            <a:ext cx="3239999" cy="8976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Tahoma" panose="020B060403050404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200" i="0" u="none" strike="noStrike" kern="1200" cap="none" normalizeH="0" baseline="0" noProof="0" dirty="0">
                <a:ln>
                  <a:noFill/>
                </a:ln>
                <a:uLnTx/>
                <a:uFillTx/>
                <a:latin typeface="+mn-lt"/>
                <a:ea typeface="+mn-ea"/>
                <a:cs typeface="+mn-ea"/>
                <a:sym typeface="+mn-lt"/>
              </a:rPr>
              <a:t>课题</a:t>
            </a:r>
            <a:endParaRPr kumimoji="1" lang="en-US" altLang="zh-CN" sz="2200" i="0" u="none" strike="noStrike" kern="1200" cap="none" normalizeH="0" baseline="0" noProof="0" dirty="0">
              <a:ln>
                <a:noFill/>
              </a:ln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spcBef>
                <a:spcPts val="1000"/>
              </a:spcBef>
              <a:spcAft>
                <a:spcPct val="0"/>
              </a:spcAft>
              <a:buClr>
                <a:srgbClr val="0000FF"/>
              </a:buClr>
              <a:buSzPct val="110000"/>
              <a:buFont typeface="Wingdings" panose="05000000000000000000" pitchFamily="2" charset="2"/>
              <a:buNone/>
              <a:defRPr/>
            </a:pPr>
            <a:r>
              <a:rPr kumimoji="1" lang="en-US" altLang="zh-CN" sz="2800" kern="2400" dirty="0">
                <a:latin typeface="+mn-lt"/>
                <a:ea typeface="+mn-ea"/>
                <a:cs typeface="+mn-ea"/>
                <a:sym typeface="+mn-lt"/>
              </a:rPr>
              <a:t>XX</a:t>
            </a:r>
            <a:r>
              <a:rPr kumimoji="1" lang="zh-CN" altLang="en-US" sz="2800" kern="2400" dirty="0">
                <a:latin typeface="+mn-lt"/>
                <a:ea typeface="+mn-ea"/>
                <a:cs typeface="+mn-ea"/>
                <a:sym typeface="+mn-lt"/>
              </a:rPr>
              <a:t>汇报</a:t>
            </a:r>
            <a:endParaRPr lang="en-US" altLang="zh-CN" sz="2800" kern="2400" dirty="0">
              <a:latin typeface="+mn-ea"/>
            </a:endParaRPr>
          </a:p>
        </p:txBody>
      </p:sp>
      <p:cxnSp>
        <p:nvCxnSpPr>
          <p:cNvPr id="8" name="直接连接符 7"/>
          <p:cNvCxnSpPr/>
          <p:nvPr userDrawn="1"/>
        </p:nvCxnSpPr>
        <p:spPr bwMode="auto">
          <a:xfrm>
            <a:off x="761362" y="808731"/>
            <a:ext cx="3240000" cy="0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/>
        </p:nvSpPr>
        <p:spPr>
          <a:xfrm>
            <a:off x="436099" y="259484"/>
            <a:ext cx="11329222" cy="2244565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331894" y="236669"/>
            <a:ext cx="11528213" cy="6384662"/>
          </a:xfrm>
          <a:prstGeom prst="roundRect">
            <a:avLst>
              <a:gd name="adj" fmla="val 2387"/>
            </a:avLst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79000">
                <a:schemeClr val="bg1"/>
              </a:gs>
            </a:gsLst>
            <a:lin ang="5400000" scaled="0"/>
            <a:tileRect/>
          </a:gradFill>
          <a:ln>
            <a:noFill/>
          </a:ln>
          <a:effectLst>
            <a:outerShdw blurRad="254000" dist="63500" sx="102000" sy="102000" algn="ctr" rotWithShape="0">
              <a:schemeClr val="bg1">
                <a:lumMod val="75000"/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>
            <a:alphaModFix amt="2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-14426" t="-1960" r="-14426" b="81369"/>
          <a:stretch>
            <a:fillRect/>
          </a:stretch>
        </p:blipFill>
        <p:spPr>
          <a:xfrm>
            <a:off x="-2727118" y="4114800"/>
            <a:ext cx="17736548" cy="2743201"/>
          </a:xfrm>
          <a:prstGeom prst="rect">
            <a:avLst/>
          </a:prstGeom>
        </p:spPr>
      </p:pic>
      <p:sp>
        <p:nvSpPr>
          <p:cNvPr id="7" name="标题 3"/>
          <p:cNvSpPr txBox="1"/>
          <p:nvPr/>
        </p:nvSpPr>
        <p:spPr>
          <a:xfrm>
            <a:off x="436100" y="259484"/>
            <a:ext cx="3151162" cy="6361847"/>
          </a:xfrm>
          <a:prstGeom prst="rect">
            <a:avLst/>
          </a:prstGeom>
          <a:solidFill>
            <a:srgbClr val="005AD2"/>
          </a:solidFill>
          <a:ln>
            <a:noFill/>
          </a:ln>
          <a:effectLst/>
        </p:spPr>
        <p:txBody>
          <a:bodyPr tIns="0" bIns="0" anchor="ctr"/>
          <a:lstStyle/>
          <a:p>
            <a:pPr algn="ctr">
              <a:spcBef>
                <a:spcPct val="0"/>
              </a:spcBef>
              <a:defRPr/>
            </a:pP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072" y="393122"/>
            <a:ext cx="2301507" cy="3855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alphaModFix amt="5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 rot="1007118" flipH="1">
            <a:off x="-4762466" y="-38208"/>
            <a:ext cx="10459919" cy="10624352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324028" y="2391132"/>
            <a:ext cx="1980000" cy="2160000"/>
            <a:chOff x="806121" y="2244419"/>
            <a:chExt cx="2095094" cy="2369160"/>
          </a:xfrm>
        </p:grpSpPr>
        <p:sp>
          <p:nvSpPr>
            <p:cNvPr id="18" name="图形 11"/>
            <p:cNvSpPr>
              <a:spLocks noChangeAspect="1"/>
            </p:cNvSpPr>
            <p:nvPr/>
          </p:nvSpPr>
          <p:spPr>
            <a:xfrm>
              <a:off x="806121" y="2244419"/>
              <a:ext cx="2095094" cy="2369160"/>
            </a:xfrm>
            <a:custGeom>
              <a:avLst/>
              <a:gdLst>
                <a:gd name="connsiteX0" fmla="*/ 0 w 1638300"/>
                <a:gd name="connsiteY0" fmla="*/ 526733 h 1852612"/>
                <a:gd name="connsiteX1" fmla="*/ 0 w 1638300"/>
                <a:gd name="connsiteY1" fmla="*/ 1325880 h 1852612"/>
                <a:gd name="connsiteX2" fmla="*/ 63818 w 1638300"/>
                <a:gd name="connsiteY2" fmla="*/ 1436370 h 1852612"/>
                <a:gd name="connsiteX3" fmla="*/ 755333 w 1638300"/>
                <a:gd name="connsiteY3" fmla="*/ 1835468 h 1852612"/>
                <a:gd name="connsiteX4" fmla="*/ 882968 w 1638300"/>
                <a:gd name="connsiteY4" fmla="*/ 1835468 h 1852612"/>
                <a:gd name="connsiteX5" fmla="*/ 1574483 w 1638300"/>
                <a:gd name="connsiteY5" fmla="*/ 1436370 h 1852612"/>
                <a:gd name="connsiteX6" fmla="*/ 1638300 w 1638300"/>
                <a:gd name="connsiteY6" fmla="*/ 1325880 h 1852612"/>
                <a:gd name="connsiteX7" fmla="*/ 1638300 w 1638300"/>
                <a:gd name="connsiteY7" fmla="*/ 526733 h 1852612"/>
                <a:gd name="connsiteX8" fmla="*/ 1574483 w 1638300"/>
                <a:gd name="connsiteY8" fmla="*/ 416243 h 1852612"/>
                <a:gd name="connsiteX9" fmla="*/ 882968 w 1638300"/>
                <a:gd name="connsiteY9" fmla="*/ 17145 h 1852612"/>
                <a:gd name="connsiteX10" fmla="*/ 755333 w 1638300"/>
                <a:gd name="connsiteY10" fmla="*/ 17145 h 1852612"/>
                <a:gd name="connsiteX11" fmla="*/ 63818 w 1638300"/>
                <a:gd name="connsiteY11" fmla="*/ 416243 h 1852612"/>
                <a:gd name="connsiteX12" fmla="*/ 0 w 1638300"/>
                <a:gd name="connsiteY12" fmla="*/ 526733 h 1852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638300" h="1852612">
                  <a:moveTo>
                    <a:pt x="0" y="526733"/>
                  </a:moveTo>
                  <a:lnTo>
                    <a:pt x="0" y="1325880"/>
                  </a:lnTo>
                  <a:cubicBezTo>
                    <a:pt x="0" y="1371600"/>
                    <a:pt x="23813" y="1413510"/>
                    <a:pt x="63818" y="1436370"/>
                  </a:cubicBezTo>
                  <a:lnTo>
                    <a:pt x="755333" y="1835468"/>
                  </a:lnTo>
                  <a:cubicBezTo>
                    <a:pt x="794385" y="1858328"/>
                    <a:pt x="842963" y="1858328"/>
                    <a:pt x="882968" y="1835468"/>
                  </a:cubicBezTo>
                  <a:lnTo>
                    <a:pt x="1574483" y="1436370"/>
                  </a:lnTo>
                  <a:cubicBezTo>
                    <a:pt x="1613535" y="1413510"/>
                    <a:pt x="1638300" y="1371600"/>
                    <a:pt x="1638300" y="1325880"/>
                  </a:cubicBezTo>
                  <a:lnTo>
                    <a:pt x="1638300" y="526733"/>
                  </a:lnTo>
                  <a:cubicBezTo>
                    <a:pt x="1638300" y="481013"/>
                    <a:pt x="1614488" y="439103"/>
                    <a:pt x="1574483" y="416243"/>
                  </a:cubicBezTo>
                  <a:lnTo>
                    <a:pt x="882968" y="17145"/>
                  </a:lnTo>
                  <a:cubicBezTo>
                    <a:pt x="843915" y="-5715"/>
                    <a:pt x="795338" y="-5715"/>
                    <a:pt x="755333" y="17145"/>
                  </a:cubicBezTo>
                  <a:lnTo>
                    <a:pt x="63818" y="416243"/>
                  </a:lnTo>
                  <a:cubicBezTo>
                    <a:pt x="23813" y="439103"/>
                    <a:pt x="0" y="481013"/>
                    <a:pt x="0" y="526733"/>
                  </a:cubicBezTo>
                  <a:close/>
                </a:path>
              </a:pathLst>
            </a:custGeom>
            <a:gradFill>
              <a:gsLst>
                <a:gs pos="0">
                  <a:schemeClr val="bg2">
                    <a:alpha val="80000"/>
                  </a:schemeClr>
                </a:gs>
                <a:gs pos="100000">
                  <a:schemeClr val="tx2">
                    <a:alpha val="70000"/>
                  </a:schemeClr>
                </a:gs>
              </a:gsLst>
              <a:lin ang="16200000" scaled="1"/>
            </a:gradFill>
            <a:ln w="38100">
              <a:noFill/>
            </a:ln>
            <a:effectLst>
              <a:outerShdw blurRad="381000" dist="508000" dir="5400000" sx="80000" sy="80000" algn="t" rotWithShape="0">
                <a:schemeClr val="accent1"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zh-CN" alt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386392" y="2856393"/>
              <a:ext cx="934550" cy="1217733"/>
              <a:chOff x="2246666" y="3479316"/>
              <a:chExt cx="934550" cy="1217733"/>
            </a:xfrm>
          </p:grpSpPr>
          <p:sp>
            <p:nvSpPr>
              <p:cNvPr id="20" name="文本框 19"/>
              <p:cNvSpPr txBox="1"/>
              <p:nvPr/>
            </p:nvSpPr>
            <p:spPr>
              <a:xfrm>
                <a:off x="2384262" y="3479316"/>
                <a:ext cx="659361" cy="985239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汇 报</a:t>
                </a:r>
                <a:endParaRPr kumimoji="1" lang="en-US" altLang="zh-CN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  <a:p>
                <a:pPr algn="ctr">
                  <a:spcAft>
                    <a:spcPts val="400"/>
                  </a:spcAft>
                  <a:buClr>
                    <a:schemeClr val="accent1"/>
                  </a:buClr>
                  <a:buSzPct val="70000"/>
                </a:pPr>
                <a:r>
                  <a:rPr kumimoji="1" lang="zh-CN" altLang="en-US" sz="2600" b="1" kern="1000" baseline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提 纲</a:t>
                </a:r>
                <a:endParaRPr kumimoji="1" lang="en-US" sz="2600" b="1" kern="1000" baseline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2246666" y="4481605"/>
                <a:ext cx="934550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>
                  <a:spcAft>
                    <a:spcPts val="600"/>
                  </a:spcAft>
                  <a:buClr>
                    <a:schemeClr val="accent1"/>
                  </a:buClr>
                  <a:buSzPct val="70000"/>
                </a:pPr>
                <a:r>
                  <a:rPr kumimoji="1" lang="en-US" altLang="zh-CN" sz="1100" b="0" dirty="0">
                    <a:solidFill>
                      <a:schemeClr val="bg1"/>
                    </a:solidFill>
                    <a:latin typeface="+mn-lt"/>
                    <a:ea typeface="+mn-ea"/>
                    <a:cs typeface="+mn-ea"/>
                    <a:sym typeface="+mn-lt"/>
                  </a:rPr>
                  <a:t>CONTENTS</a:t>
                </a:r>
                <a:endParaRPr kumimoji="1" lang="en-US" sz="1100" b="0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9" name="矩形: 圆角 15"/>
          <p:cNvSpPr/>
          <p:nvPr/>
        </p:nvSpPr>
        <p:spPr>
          <a:xfrm rot="2700000">
            <a:off x="11913636" y="6152955"/>
            <a:ext cx="890287" cy="890287"/>
          </a:xfrm>
          <a:prstGeom prst="roundRect">
            <a:avLst>
              <a:gd name="adj" fmla="val 20000"/>
            </a:avLst>
          </a:prstGeo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tx2">
                  <a:lumMod val="60000"/>
                  <a:lumOff val="40000"/>
                </a:schemeClr>
              </a:gs>
            </a:gsLst>
            <a:lin ang="8100000" scaled="1"/>
            <a:tileRect/>
          </a:gra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algn="ctr"/>
            <a:endParaRPr lang="en-US" sz="2000" b="1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8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14400"/>
            <a:ext cx="11136976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428329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5212592" y="6367720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姓名：标题</a:t>
            </a:r>
            <a:endParaRPr lang="zh-CN" altLang="en-US" dirty="0"/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标题 1"/>
          <p:cNvSpPr>
            <a:spLocks noGrp="1"/>
          </p:cNvSpPr>
          <p:nvPr>
            <p:ph type="title"/>
          </p:nvPr>
        </p:nvSpPr>
        <p:spPr>
          <a:xfrm>
            <a:off x="575733" y="203162"/>
            <a:ext cx="9672834" cy="407389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19" name="Footer Placeholder 4"/>
          <p:cNvSpPr txBox="1"/>
          <p:nvPr userDrawn="1"/>
        </p:nvSpPr>
        <p:spPr>
          <a:xfrm>
            <a:off x="286089" y="6367719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9596" y="0"/>
            <a:ext cx="12211189" cy="6858000"/>
          </a:xfrm>
          <a:prstGeom prst="rect">
            <a:avLst/>
          </a:prstGeom>
          <a:gradFill>
            <a:gsLst>
              <a:gs pos="54000">
                <a:srgbClr val="D7EFF5"/>
              </a:gs>
              <a:gs pos="100000">
                <a:schemeClr val="accent1">
                  <a:alpha val="54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zh-CN" altLang="en-US" sz="18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矩形: 圆角 4"/>
          <p:cNvSpPr/>
          <p:nvPr userDrawn="1"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0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标题 1"/>
          <p:cNvSpPr>
            <a:spLocks noGrp="1"/>
          </p:cNvSpPr>
          <p:nvPr>
            <p:ph type="title"/>
          </p:nvPr>
        </p:nvSpPr>
        <p:spPr>
          <a:xfrm>
            <a:off x="575733" y="203162"/>
            <a:ext cx="9672834" cy="407389"/>
          </a:xfrm>
        </p:spPr>
        <p:txBody>
          <a:bodyPr>
            <a:norm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146516" y="941696"/>
            <a:ext cx="11901001" cy="5360408"/>
          </a:xfrm>
          <a:prstGeom prst="rect">
            <a:avLst/>
          </a:prstGeom>
        </p:spPr>
        <p:txBody>
          <a:bodyPr/>
          <a:lstStyle>
            <a:lvl1pPr marL="273050" indent="-27305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2"/>
              </a:buBlip>
              <a:defRPr lang="zh-CN" altLang="en-US" sz="2800" b="1" kern="1200" dirty="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27380" indent="-31623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n"/>
              <a:defRPr kumimoji="1" lang="en-US" altLang="zh-CN" sz="2400" b="1" kern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900430" indent="-228600">
              <a:lnSpc>
                <a:spcPct val="120000"/>
              </a:lnSpc>
              <a:spcBef>
                <a:spcPts val="600"/>
              </a:spcBef>
              <a:buSzPct val="80000"/>
              <a:buFontTx/>
              <a:buBlip>
                <a:blip r:embed="rId3"/>
              </a:buBlip>
              <a:defRPr b="1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 marL="1160780" indent="-228600">
              <a:lnSpc>
                <a:spcPct val="120000"/>
              </a:lnSpc>
              <a:spcBef>
                <a:spcPts val="600"/>
              </a:spcBef>
              <a:buSzPct val="80000"/>
              <a:buFont typeface="Wingdings" panose="05000000000000000000" pitchFamily="2" charset="2"/>
              <a:buChar char="ü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 marL="1403985" indent="-228600">
              <a:lnSpc>
                <a:spcPct val="120000"/>
              </a:lnSpc>
              <a:spcBef>
                <a:spcPts val="600"/>
              </a:spcBef>
              <a:buFont typeface="Wingdings" panose="05000000000000000000" pitchFamily="2" charset="2"/>
              <a:buChar char="Ø"/>
              <a:defRPr sz="2000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r>
              <a:rPr kumimoji="1" lang="zh-CN" altLang="en-US" dirty="0"/>
              <a:t>编辑母版文本样式</a:t>
            </a:r>
            <a:endParaRPr kumimoji="1" lang="en-US" altLang="zh-CN" dirty="0"/>
          </a:p>
          <a:p>
            <a:pPr lvl="1"/>
            <a:r>
              <a:rPr kumimoji="1" lang="zh-CN" altLang="en-US" dirty="0"/>
              <a:t>第二级</a:t>
            </a:r>
            <a:endParaRPr kumimoji="1" lang="en-US" altLang="zh-CN" dirty="0"/>
          </a:p>
          <a:p>
            <a:pPr lvl="2"/>
            <a:r>
              <a:rPr kumimoji="1" lang="zh-CN" altLang="en-US" dirty="0"/>
              <a:t>第三级</a:t>
            </a:r>
            <a:endParaRPr kumimoji="1" lang="en-US" altLang="zh-CN" dirty="0"/>
          </a:p>
          <a:p>
            <a:pPr lvl="3"/>
            <a:r>
              <a:rPr kumimoji="1" lang="zh-CN" altLang="en-US" dirty="0"/>
              <a:t>第四级 </a:t>
            </a:r>
            <a:endParaRPr kumimoji="1" lang="en-US" altLang="zh-CN" dirty="0"/>
          </a:p>
          <a:p>
            <a:pPr lvl="4"/>
            <a:r>
              <a:rPr kumimoji="1" lang="zh-CN" altLang="en-US" dirty="0"/>
              <a:t>第五级</a:t>
            </a:r>
            <a:endParaRPr kumimoji="1"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95066" y="136525"/>
            <a:ext cx="9672834" cy="614913"/>
          </a:xfrm>
        </p:spPr>
        <p:txBody>
          <a:bodyPr/>
          <a:lstStyle>
            <a:lvl1pPr>
              <a:defRPr sz="3600"/>
            </a:lvl1pPr>
          </a:lstStyle>
          <a:p>
            <a:r>
              <a:rPr kumimoji="1" lang="zh-CN" altLang="en-US" dirty="0"/>
              <a:t>单击此处编辑母版标题样式</a:t>
            </a:r>
            <a:endParaRPr kumimoji="1"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zh-CN" altLang="en-US" dirty="0"/>
              <a:t>姓名：</a:t>
            </a:r>
            <a:r>
              <a:rPr lang="en-US" altLang="zh-CN" dirty="0"/>
              <a:t>XXX</a:t>
            </a:r>
            <a:endParaRPr lang="zh-CN" altLang="en-US" dirty="0"/>
          </a:p>
        </p:txBody>
      </p:sp>
      <p:sp>
        <p:nvSpPr>
          <p:cNvPr id="7" name="矩形: 圆角 22"/>
          <p:cNvSpPr/>
          <p:nvPr userDrawn="1"/>
        </p:nvSpPr>
        <p:spPr>
          <a:xfrm>
            <a:off x="11556957" y="6292872"/>
            <a:ext cx="455007" cy="455007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fld id="{2587977E-2C10-420F-BE86-C0F891FE5212}" type="slidenum">
              <a:rPr lang="zh-CN" altLang="en-US" sz="12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平行四边形 9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平行四边形 10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: 圆角 4"/>
          <p:cNvSpPr/>
          <p:nvPr/>
        </p:nvSpPr>
        <p:spPr>
          <a:xfrm>
            <a:off x="575734" y="134952"/>
            <a:ext cx="11040533" cy="550848"/>
          </a:xfrm>
          <a:prstGeom prst="roundRect">
            <a:avLst>
              <a:gd name="adj" fmla="val 16673"/>
            </a:avLst>
          </a:prstGeom>
          <a:gradFill flip="none" rotWithShape="1">
            <a:gsLst>
              <a:gs pos="56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0" scaled="1"/>
            <a:tileRect/>
          </a:gradFill>
          <a:ln w="38100">
            <a:noFill/>
          </a:ln>
          <a:effectLst>
            <a:outerShdw blurRad="381000" dist="63500" dir="5400000" sx="90000" sy="90000" algn="t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/>
          <a:p>
            <a:pPr lvl="0" algn="ctr"/>
            <a:endParaRPr lang="zh-CN" altLang="en-US" sz="2800" kern="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0" y="83920"/>
            <a:ext cx="479291" cy="648455"/>
            <a:chOff x="0" y="7719"/>
            <a:chExt cx="359468" cy="648455"/>
          </a:xfrm>
        </p:grpSpPr>
        <p:sp>
          <p:nvSpPr>
            <p:cNvPr id="11" name="任意多边形: 形状 10"/>
            <p:cNvSpPr/>
            <p:nvPr/>
          </p:nvSpPr>
          <p:spPr bwMode="auto">
            <a:xfrm>
              <a:off x="0" y="7719"/>
              <a:ext cx="359468" cy="648455"/>
            </a:xfrm>
            <a:custGeom>
              <a:avLst/>
              <a:gdLst>
                <a:gd name="connsiteX0" fmla="*/ 0 w 359468"/>
                <a:gd name="connsiteY0" fmla="*/ 0 h 648455"/>
                <a:gd name="connsiteX1" fmla="*/ 8446 w 359468"/>
                <a:gd name="connsiteY1" fmla="*/ 41836 h 648455"/>
                <a:gd name="connsiteX2" fmla="*/ 107502 w 359468"/>
                <a:gd name="connsiteY2" fmla="*/ 107494 h 648455"/>
                <a:gd name="connsiteX3" fmla="*/ 144455 w 359468"/>
                <a:gd name="connsiteY3" fmla="*/ 107494 h 648455"/>
                <a:gd name="connsiteX4" fmla="*/ 359468 w 359468"/>
                <a:gd name="connsiteY4" fmla="*/ 322938 h 648455"/>
                <a:gd name="connsiteX5" fmla="*/ 144455 w 359468"/>
                <a:gd name="connsiteY5" fmla="*/ 538382 h 648455"/>
                <a:gd name="connsiteX6" fmla="*/ 94727 w 359468"/>
                <a:gd name="connsiteY6" fmla="*/ 538382 h 648455"/>
                <a:gd name="connsiteX7" fmla="*/ 107502 w 359468"/>
                <a:gd name="connsiteY7" fmla="*/ 540961 h 648455"/>
                <a:gd name="connsiteX8" fmla="*/ 8446 w 359468"/>
                <a:gd name="connsiteY8" fmla="*/ 606620 h 648455"/>
                <a:gd name="connsiteX9" fmla="*/ 0 w 359468"/>
                <a:gd name="connsiteY9" fmla="*/ 648455 h 648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9468" h="648455">
                  <a:moveTo>
                    <a:pt x="0" y="0"/>
                  </a:moveTo>
                  <a:lnTo>
                    <a:pt x="8446" y="41836"/>
                  </a:lnTo>
                  <a:cubicBezTo>
                    <a:pt x="24766" y="80420"/>
                    <a:pt x="62972" y="107494"/>
                    <a:pt x="107502" y="107494"/>
                  </a:cubicBezTo>
                  <a:lnTo>
                    <a:pt x="144455" y="107494"/>
                  </a:lnTo>
                  <a:cubicBezTo>
                    <a:pt x="263203" y="107494"/>
                    <a:pt x="359468" y="203952"/>
                    <a:pt x="359468" y="322938"/>
                  </a:cubicBezTo>
                  <a:cubicBezTo>
                    <a:pt x="359468" y="441924"/>
                    <a:pt x="263203" y="538382"/>
                    <a:pt x="144455" y="538382"/>
                  </a:cubicBezTo>
                  <a:lnTo>
                    <a:pt x="94727" y="538382"/>
                  </a:lnTo>
                  <a:lnTo>
                    <a:pt x="107502" y="540961"/>
                  </a:lnTo>
                  <a:cubicBezTo>
                    <a:pt x="62972" y="540961"/>
                    <a:pt x="24766" y="568035"/>
                    <a:pt x="8446" y="606620"/>
                  </a:cubicBezTo>
                  <a:lnTo>
                    <a:pt x="0" y="648455"/>
                  </a:lnTo>
                  <a:close/>
                </a:path>
              </a:pathLst>
            </a:custGeom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2700000" scaled="1"/>
            </a:gra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等腰三角形 11"/>
            <p:cNvSpPr/>
            <p:nvPr/>
          </p:nvSpPr>
          <p:spPr bwMode="auto">
            <a:xfrm rot="5400000">
              <a:off x="138848" y="295601"/>
              <a:ext cx="81328" cy="70110"/>
            </a:xfrm>
            <a:prstGeom prst="triangle">
              <a:avLst/>
            </a:prstGeom>
            <a:solidFill>
              <a:schemeClr val="bg1"/>
            </a:solidFill>
            <a:ln w="38100">
              <a:noFill/>
            </a:ln>
            <a:effectLst>
              <a:outerShdw blurRad="381000" dist="63500" dir="5400000" sx="90000" sy="90000" algn="t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noAutofit/>
            </a:bodyPr>
            <a:lstStyle/>
            <a:p>
              <a:pPr lvl="0" algn="ctr"/>
              <a:endParaRPr lang="en-US" sz="2000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内容占位符 6"/>
          <p:cNvSpPr>
            <a:spLocks noGrp="1"/>
          </p:cNvSpPr>
          <p:nvPr>
            <p:ph sz="quarter" idx="11"/>
          </p:nvPr>
        </p:nvSpPr>
        <p:spPr>
          <a:xfrm>
            <a:off x="479291" y="914400"/>
            <a:ext cx="11136976" cy="5441953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"/>
              <a:defRPr lang="zh-CN" altLang="en-US" sz="28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ct val="120000"/>
              </a:lnSpc>
              <a:buClr>
                <a:schemeClr val="accent1">
                  <a:lumMod val="60000"/>
                  <a:lumOff val="40000"/>
                </a:schemeClr>
              </a:buClr>
              <a:defRPr lang="zh-CN" altLang="en-US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4572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Ø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pitchFamily="2" charset="2"/>
              <a:buChar char="ü"/>
              <a:defRPr lang="zh-CN" alt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ct val="120000"/>
              </a:lnSpc>
              <a:buClr>
                <a:schemeClr val="tx2">
                  <a:lumMod val="60000"/>
                  <a:lumOff val="40000"/>
                </a:schemeClr>
              </a:buClr>
              <a:defRPr lang="zh-CN" alt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9" name="灯片编号占位符 15"/>
          <p:cNvSpPr>
            <a:spLocks noGrp="1"/>
          </p:cNvSpPr>
          <p:nvPr>
            <p:ph type="sldNum" sz="quarter" idx="13"/>
          </p:nvPr>
        </p:nvSpPr>
        <p:spPr>
          <a:xfrm>
            <a:off x="11616267" y="6515100"/>
            <a:ext cx="325205" cy="243904"/>
          </a:xfrm>
          <a:prstGeom prst="round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lstStyle>
            <a:lvl1pPr algn="ctr">
              <a:defRPr lang="zh-CN" altLang="en-US" sz="100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张昱：项目结题验收汇报概述</a:t>
            </a:r>
            <a:endParaRPr lang="zh-CN" altLang="en-US" dirty="0"/>
          </a:p>
        </p:txBody>
      </p:sp>
      <p:sp>
        <p:nvSpPr>
          <p:cNvPr id="15" name="Footer Placeholder 4"/>
          <p:cNvSpPr txBox="1"/>
          <p:nvPr userDrawn="1"/>
        </p:nvSpPr>
        <p:spPr>
          <a:xfrm>
            <a:off x="192609" y="6356351"/>
            <a:ext cx="16703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S4Plus-USTC</a:t>
            </a:r>
            <a:r>
              <a:rPr lang="zh-CN" altLang="en-US" dirty="0"/>
              <a:t>研究组</a:t>
            </a:r>
            <a:endParaRPr lang="zh-CN" altLang="en-US" dirty="0"/>
          </a:p>
        </p:txBody>
      </p:sp>
      <p:sp>
        <p:nvSpPr>
          <p:cNvPr id="16" name="平行四边形 15"/>
          <p:cNvSpPr/>
          <p:nvPr userDrawn="1"/>
        </p:nvSpPr>
        <p:spPr>
          <a:xfrm>
            <a:off x="8056339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平行四边形 16"/>
          <p:cNvSpPr/>
          <p:nvPr userDrawn="1"/>
        </p:nvSpPr>
        <p:spPr>
          <a:xfrm>
            <a:off x="4068223" y="6426743"/>
            <a:ext cx="78730" cy="212350"/>
          </a:xfrm>
          <a:prstGeom prst="parallelogram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75733" y="134952"/>
            <a:ext cx="10515600" cy="550848"/>
          </a:xfrm>
        </p:spPr>
        <p:txBody>
          <a:bodyPr>
            <a:noAutofit/>
          </a:bodyPr>
          <a:lstStyle>
            <a:lvl1pPr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6038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32764"/>
            <a:ext cx="10515600" cy="5044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zh-CN" altLang="en-US" sz="2800" dirty="0"/>
              <a:t>出版</a:t>
            </a:r>
            <a:endParaRPr lang="en-US" altLang="zh-CN" sz="2800" dirty="0"/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XX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>
                <a:srgbClr val="005AD2"/>
              </a:buClr>
              <a:buSzPct val="80000"/>
              <a:buFont typeface="Wingdings" panose="05000000000000000000" pitchFamily="2" charset="2"/>
              <a:buChar char="q"/>
            </a:pPr>
            <a:r>
              <a:rPr lang="en-US" altLang="zh-CN" sz="2800" b="1" dirty="0">
                <a:solidFill>
                  <a:srgbClr val="262626"/>
                </a:solidFill>
                <a:sym typeface="微软雅黑" panose="020B0503020204020204" pitchFamily="34" charset="-122"/>
              </a:rPr>
              <a:t>YY</a:t>
            </a:r>
            <a:endParaRPr lang="en-US" altLang="zh-CN" sz="2800" b="1" dirty="0">
              <a:solidFill>
                <a:srgbClr val="262626"/>
              </a:solidFill>
              <a:sym typeface="微软雅黑" panose="020B0503020204020204" pitchFamily="34" charset="-122"/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zh-CN" altLang="en-US"/>
              <a:t>张昱：项目结题验收汇报概述</a:t>
            </a:r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71A84-A18C-41AE-AACC-0B3972D6D1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971550" indent="-5143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n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www.ndss-symposium.org/wp-content/uploads/2026-f2812-paper.pdf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1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11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1BA11-E42E-411D-8B9C-8D8EA8ED66A1}" type="datetime2">
              <a:rPr lang="zh-CN" altLang="en-US" smtClean="0"/>
            </a:fld>
            <a:endParaRPr lang="zh-CN" altLang="en-US" dirty="0"/>
          </a:p>
        </p:txBody>
      </p:sp>
      <p:sp>
        <p:nvSpPr>
          <p:cNvPr id="5" name="圆角矩形 4"/>
          <p:cNvSpPr/>
          <p:nvPr/>
        </p:nvSpPr>
        <p:spPr>
          <a:xfrm>
            <a:off x="594995" y="302260"/>
            <a:ext cx="3622040" cy="11480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6152515" y="3761105"/>
            <a:ext cx="949960" cy="42545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024880" y="3760470"/>
            <a:ext cx="1271905" cy="42608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algn="ctr"/>
            <a:r>
              <a:rPr lang="zh-CN" altLang="en-US" sz="2000"/>
              <a:t>安全小组</a:t>
            </a:r>
            <a:endParaRPr lang="zh-CN" altLang="en-US" sz="2000"/>
          </a:p>
        </p:txBody>
      </p:sp>
      <p:sp>
        <p:nvSpPr>
          <p:cNvPr id="9" name="文本框 8"/>
          <p:cNvSpPr txBox="1"/>
          <p:nvPr/>
        </p:nvSpPr>
        <p:spPr>
          <a:xfrm>
            <a:off x="950595" y="6125210"/>
            <a:ext cx="1039304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000">
                <a:latin typeface="微软雅黑" panose="020B0503020204020204" pitchFamily="34" charset="-122"/>
                <a:ea typeface="微软雅黑" panose="020B0503020204020204" pitchFamily="34" charset="-122"/>
              </a:rPr>
              <a:t>[1] Wu X F, Ying L, Chen G, et al. Cache Me, Catch You: Cache Related Security Threats in LLM Serving Frameworks[C]//NDSS. 2026.</a:t>
            </a:r>
            <a:endParaRPr lang="en-US" altLang="zh-CN" sz="1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352550" y="2030095"/>
            <a:ext cx="9333865" cy="142303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>
            <a:off x="1802765" y="1740535"/>
            <a:ext cx="8655050" cy="0"/>
          </a:xfrm>
          <a:prstGeom prst="line">
            <a:avLst/>
          </a:prstGeom>
          <a:ln w="28575" cmpd="sng">
            <a:solidFill>
              <a:schemeClr val="tx2">
                <a:lumMod val="75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802765" y="3307715"/>
            <a:ext cx="8655050" cy="0"/>
          </a:xfrm>
          <a:prstGeom prst="line">
            <a:avLst/>
          </a:prstGeom>
          <a:ln w="28575" cmpd="sng">
            <a:solidFill>
              <a:schemeClr val="accent1">
                <a:shade val="50000"/>
              </a:schemeClr>
            </a:solidFill>
            <a:prstDash val="solid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5358130" y="126619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014220" y="1995170"/>
            <a:ext cx="8251825" cy="859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indent="0" algn="ctr" fontAlgn="auto">
              <a:lnSpc>
                <a:spcPct val="100000"/>
              </a:lnSpc>
            </a:pPr>
            <a:r>
              <a:rPr lang="en-US" altLang="zh-CN" sz="4000" b="1" baseline="300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1" action="ppaction://hlinkfile"/>
              </a:rPr>
              <a:t>[NDSS 2026]</a:t>
            </a:r>
            <a:r>
              <a:rPr lang="en-US" altLang="zh-CN" sz="4000" b="1" baseline="3000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Cache Me, Catch You: Cache Related Security Threats in LLM Serving Frameworks</a:t>
            </a:r>
            <a:endParaRPr lang="en-US" altLang="zh-CN" sz="4000" b="1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735330"/>
            <a:ext cx="11290300" cy="3789680"/>
          </a:xfrm>
        </p:spPr>
        <p:txBody>
          <a:bodyPr>
            <a:normAutofit/>
          </a:bodyPr>
          <a:lstStyle/>
          <a:p>
            <a:pPr marL="228600" lvl="0" indent="-228600" fontAlgn="auto">
              <a:spcBef>
                <a:spcPts val="1800"/>
              </a:spcBef>
              <a:buFont typeface="Wingdings" panose="05000000000000000000" charset="0"/>
              <a:buChar char="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选题：陈金宝</a:t>
            </a:r>
            <a:endParaRPr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0" indent="-228600" fontAlgn="auto">
              <a:spcBef>
                <a:spcPts val="1800"/>
              </a:spcBef>
              <a:buFont typeface="Wingdings" panose="05000000000000000000" charset="0"/>
              <a:buChar char="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ppt</a:t>
            </a:r>
            <a:r>
              <a:rPr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：周子翔</a:t>
            </a:r>
            <a:endParaRPr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0" indent="-228600" fontAlgn="auto">
              <a:spcBef>
                <a:spcPts val="1800"/>
              </a:spcBef>
              <a:buFont typeface="Wingdings" panose="05000000000000000000" charset="0"/>
              <a:buChar char=""/>
            </a:pPr>
            <a:r>
              <a:rPr lang="en-US" altLang="zh-CN"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24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学习论文并了解：吴亦泓、夏怀琪、章诗琪</a:t>
            </a:r>
            <a:endParaRPr sz="24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贡献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735330"/>
            <a:ext cx="11290300" cy="3789680"/>
          </a:xfrm>
        </p:spPr>
        <p:txBody>
          <a:bodyPr>
            <a:normAutofit/>
          </a:bodyPr>
          <a:lstStyle/>
          <a:p>
            <a:pPr marL="228600" lvl="0" indent="-228600" fontAlgn="auto">
              <a:spcBef>
                <a:spcPts val="1800"/>
              </a:spcBef>
              <a:buFont typeface="Wingdings" panose="05000000000000000000" charset="0"/>
              <a:buChar char=""/>
            </a:pP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为什么</a:t>
            </a: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LLM</a:t>
            </a:r>
            <a:r>
              <a:rPr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需要缓存</a:t>
            </a:r>
            <a:endParaRPr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1" indent="-228600" fontAlgn="auto">
              <a:spcBef>
                <a:spcPts val="600"/>
              </a:spcBef>
              <a:buFont typeface="Wingdings" panose="05000000000000000000" charset="0"/>
              <a:buChar char=""/>
            </a:pPr>
            <a:r>
              <a:rPr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随着模型规模的持续增长，推理过程的计算开销急剧上升，缓存可以通过存储中间结果来避免重复计算，从而显著提升性能。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0" indent="-228600" fontAlgn="auto">
              <a:spcBef>
                <a:spcPts val="1800"/>
              </a:spcBef>
              <a:buFont typeface="Wingdings" panose="05000000000000000000" charset="0"/>
              <a:buChar char=""/>
            </a:pP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KV Cache</a:t>
            </a:r>
            <a:endParaRPr lang="en-US" altLang="zh-CN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1" indent="-228600" fontAlgn="auto">
              <a:spcBef>
                <a:spcPts val="600"/>
              </a:spcBef>
              <a:buFont typeface="Wingdings" panose="05000000000000000000" charset="0"/>
              <a:buChar char=""/>
            </a:pP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在自回归生成中，模型每生成一个 </a:t>
            </a: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token，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都需要利用之前 </a:t>
            </a: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token 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KV</a:t>
            </a:r>
            <a:r>
              <a:rPr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KV Cache 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将计算过的 </a:t>
            </a: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KV</a:t>
            </a: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保存在显存中以避免重复计算。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1" indent="-228600" fontAlgn="auto">
              <a:spcBef>
                <a:spcPts val="600"/>
              </a:spcBef>
              <a:buFont typeface="Wingdings" panose="05000000000000000000" charset="0"/>
              <a:buChar char=""/>
            </a:pPr>
            <a:r>
              <a:rPr lang="en-US" altLang="zh-CN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主要解决</a:t>
            </a:r>
            <a:r>
              <a:rPr sz="1800" b="1" dirty="0">
                <a:solidFill>
                  <a:schemeClr val="tx1"/>
                </a:solidFill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</a:rPr>
              <a:t>单个请求内部</a:t>
            </a:r>
            <a:r>
              <a:rPr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的重复计算问题。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25" y="3879850"/>
            <a:ext cx="12192000" cy="199072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178300" y="5948045"/>
            <a:ext cx="428879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/>
              <a:t>KV Cache </a:t>
            </a:r>
            <a:r>
              <a:rPr lang="zh-CN" altLang="en-US" sz="1400"/>
              <a:t>在 </a:t>
            </a:r>
            <a:r>
              <a:rPr lang="en-US" altLang="zh-CN" sz="1400"/>
              <a:t>Prefill </a:t>
            </a:r>
            <a:r>
              <a:rPr lang="zh-CN" altLang="en-US" sz="1400"/>
              <a:t>与 </a:t>
            </a:r>
            <a:r>
              <a:rPr lang="en-US" altLang="zh-CN" sz="1400"/>
              <a:t>Decode </a:t>
            </a:r>
            <a:r>
              <a:rPr lang="zh-CN" altLang="en-US" sz="1400"/>
              <a:t>阶段的工作原理</a:t>
            </a:r>
            <a:endParaRPr lang="zh-CN" alt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quarter" idx="11"/>
          </p:nvPr>
        </p:nvSpPr>
        <p:spPr>
          <a:xfrm>
            <a:off x="479425" y="799465"/>
            <a:ext cx="11137265" cy="5556885"/>
          </a:xfrm>
        </p:spPr>
        <p:txBody>
          <a:bodyPr>
            <a:normAutofit/>
          </a:bodyPr>
          <a:lstStyle/>
          <a:p>
            <a:pPr marL="228600" lvl="0" indent="-228600" fontAlgn="auto">
              <a:spcBef>
                <a:spcPts val="1800"/>
              </a:spcBef>
              <a:buFont typeface="Wingdings" panose="05000000000000000000" charset="0"/>
              <a:buChar char=""/>
            </a:pPr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LLM</a:t>
            </a:r>
            <a:r>
              <a:rPr sz="20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中的三类缓存</a:t>
            </a:r>
            <a:endParaRPr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1" indent="-228600" fontAlgn="auto">
              <a:spcBef>
                <a:spcPts val="600"/>
              </a:spcBef>
              <a:buFont typeface="Wingdings" panose="05000000000000000000" charset="0"/>
              <a:buChar char=""/>
            </a:pPr>
            <a:r>
              <a:rPr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prefix cache</a:t>
            </a:r>
            <a:r>
              <a:rPr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：复用</a:t>
            </a:r>
            <a:r>
              <a:rPr sz="1800" b="1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跨请求</a:t>
            </a:r>
            <a:r>
              <a:rPr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的公共前缀 </a:t>
            </a:r>
            <a:r>
              <a:rPr lang="en-US" altLang="zh-CN"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KV</a:t>
            </a:r>
            <a:r>
              <a:rPr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</a:t>
            </a:r>
            <a:endParaRPr lang="en-US" altLang="zh-CN" sz="18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685800" lvl="1" indent="-228600" fontAlgn="auto">
              <a:spcBef>
                <a:spcPts val="600"/>
              </a:spcBef>
              <a:buFont typeface="Wingdings" panose="05000000000000000000" charset="0"/>
              <a:buChar char=""/>
            </a:pPr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multimodal cache</a:t>
            </a:r>
            <a:r>
              <a:rPr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：复用多模态预处理结果。</a:t>
            </a:r>
            <a:endParaRPr sz="18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685800" lvl="1" indent="-228600" fontAlgn="auto">
              <a:spcBef>
                <a:spcPts val="600"/>
              </a:spcBef>
              <a:buFont typeface="Wingdings" panose="05000000000000000000" charset="0"/>
              <a:buChar char=""/>
            </a:pPr>
            <a:r>
              <a:rPr lang="en-US" altLang="zh-CN" sz="1800" b="1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</a:t>
            </a:r>
            <a:r>
              <a:rPr lang="en-US" altLang="zh-CN"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semantic cache</a:t>
            </a:r>
            <a:r>
              <a:rPr sz="180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：复用语义相似问题的历史回答。</a:t>
            </a:r>
            <a:endParaRPr sz="180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marL="228600" lvl="0" indent="-228600" fontAlgn="auto">
              <a:spcBef>
                <a:spcPts val="1200"/>
              </a:spcBef>
              <a:buFont typeface="Wingdings" panose="05000000000000000000" charset="0"/>
              <a:buChar char=""/>
            </a:pPr>
            <a:r>
              <a:rPr lang="en-US" altLang="zh-CN" sz="20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缓存机制各阶段潜在的风险</a:t>
            </a:r>
            <a:endParaRPr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685800" lvl="1" indent="-228600" fontAlgn="auto">
              <a:spcBef>
                <a:spcPts val="600"/>
              </a:spcBef>
              <a:buFont typeface="Wingdings" panose="05000000000000000000" charset="0"/>
              <a:buChar char=""/>
            </a:pPr>
            <a:r>
              <a:rPr sz="1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缓存机制通常以键值模式运行，包含三个阶段：对象序列化、键生成和缓存值检索。</a:t>
            </a:r>
            <a:endParaRPr lang="zh-CN" altLang="en-US" sz="1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28600" lvl="0" indent="-228600" fontAlgn="auto">
              <a:spcBef>
                <a:spcPts val="1200"/>
              </a:spcBef>
              <a:buFont typeface="Wingdings" panose="05000000000000000000" charset="0"/>
              <a:buChar char=""/>
            </a:pPr>
            <a:endParaRPr lang="zh-CN" altLang="en-US" sz="20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背景</a:t>
            </a:r>
            <a:endParaRPr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9000" y="927735"/>
            <a:ext cx="4017645" cy="149987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8477250" y="2509520"/>
            <a:ext cx="18230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400"/>
              <a:t>prefix cache </a:t>
            </a:r>
            <a:r>
              <a:rPr lang="zh-CN" altLang="en-US" sz="1400"/>
              <a:t>示意图</a:t>
            </a:r>
            <a:endParaRPr lang="zh-CN" altLang="en-US" sz="14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720" t="4626" r="1100" b="1843"/>
          <a:stretch>
            <a:fillRect/>
          </a:stretch>
        </p:blipFill>
        <p:spPr>
          <a:xfrm>
            <a:off x="2021205" y="3445510"/>
            <a:ext cx="7705090" cy="1707515"/>
          </a:xfrm>
          <a:prstGeom prst="rect">
            <a:avLst/>
          </a:prstGeom>
        </p:spPr>
      </p:pic>
      <p:cxnSp>
        <p:nvCxnSpPr>
          <p:cNvPr id="32" name="直接连接符 31"/>
          <p:cNvCxnSpPr/>
          <p:nvPr/>
        </p:nvCxnSpPr>
        <p:spPr>
          <a:xfrm flipH="1">
            <a:off x="4505325" y="5153025"/>
            <a:ext cx="4445" cy="1045210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096000" y="5153025"/>
            <a:ext cx="6985" cy="1035685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3100705" y="5405755"/>
            <a:ext cx="1351915" cy="6794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不恰当的对象序列化</a:t>
            </a:r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641215" y="5405755"/>
            <a:ext cx="1174750" cy="86677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哈希函数不安全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383655" y="5506085"/>
            <a:ext cx="1560195" cy="4787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/>
              <a:t>语义匹配错误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0031730" y="3693160"/>
            <a:ext cx="464820" cy="17665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缓存机制图</a:t>
            </a:r>
            <a:endParaRPr lang="zh-CN" altLang="en-US" sz="1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500"/>
    </mc:Choice>
    <mc:Fallback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攻击向量总览及实验场景设计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3"/>
          </p:nvPr>
        </p:nvSpPr>
        <p:spPr>
          <a:xfrm>
            <a:off x="11623252" y="6515100"/>
            <a:ext cx="325205" cy="243904"/>
          </a:xfrm>
        </p:spPr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575945" y="768350"/>
            <a:ext cx="11047730" cy="557911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28600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b="1" dirty="0" smtClean="0">
                <a:sym typeface="+mn-ea"/>
              </a:rPr>
              <a:t> </a:t>
            </a:r>
            <a:r>
              <a:rPr lang="zh-CN" altLang="en-US" sz="2400" b="1" dirty="0" smtClean="0">
                <a:sym typeface="+mn-ea"/>
              </a:rPr>
              <a:t>六类攻击向量</a:t>
            </a:r>
            <a:endParaRPr lang="zh-CN" altLang="en-US" sz="24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rcRect l="679" t="1264" r="473"/>
          <a:stretch>
            <a:fillRect/>
          </a:stretch>
        </p:blipFill>
        <p:spPr>
          <a:xfrm>
            <a:off x="2872105" y="1301750"/>
            <a:ext cx="5391785" cy="2269490"/>
          </a:xfrm>
          <a:prstGeom prst="rect">
            <a:avLst/>
          </a:prstGeom>
        </p:spPr>
      </p:pic>
      <p:cxnSp>
        <p:nvCxnSpPr>
          <p:cNvPr id="5" name="直接连接符 4"/>
          <p:cNvCxnSpPr/>
          <p:nvPr/>
        </p:nvCxnSpPr>
        <p:spPr>
          <a:xfrm>
            <a:off x="2876550" y="2583180"/>
            <a:ext cx="5387340" cy="17145"/>
          </a:xfrm>
          <a:prstGeom prst="line">
            <a:avLst/>
          </a:prstGeom>
          <a:ln w="28575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5945" y="3716020"/>
            <a:ext cx="11039475" cy="279908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28600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场景一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测试：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F1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I1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I2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I3</a:t>
            </a:r>
            <a:endPara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描述：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该场景侧重于代码相关的威胁。攻击者的目标是将恶意软件包注入大语言模型生成的代码中,或绕过代码审计系统。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lvl="0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场景二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测试：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F2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、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F3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描述：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该场景针对语义缓存,此 类缓存通常被客户服务平台采用以加速重复的用户查 询。攻击者会操纵服务器返回有害或具有误导性的信息。</a:t>
            </a:r>
            <a:endParaRPr lang="zh-CN" altLang="en-US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lvl="0" indent="-228600" algn="l" fontAlgn="auto">
              <a:lnSpc>
                <a:spcPct val="120000"/>
              </a:lnSpc>
              <a:spcBef>
                <a:spcPts val="22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endParaRPr lang="zh-CN" altLang="en-US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实验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3"/>
          </p:nvPr>
        </p:nvSpPr>
        <p:spPr/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575945" y="789940"/>
            <a:ext cx="8050530" cy="55016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28600" lvl="0" indent="-228600" algn="l" fontAlgn="auto">
              <a:lnSpc>
                <a:spcPct val="120000"/>
              </a:lnSpc>
              <a:spcBef>
                <a:spcPts val="22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F1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实验：系统提示词碰撞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目标：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验证攻击者能否让恶意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system prompt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与正常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sp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使用相同的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Prefix Cache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，如果攻击成功，后续用户虽然提交的是正常问题，但模型可能复用攻击者写入的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sp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缓存。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攻击方式：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构造了一个恶意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system prompt，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并让它包含攻击者希望注入的内容。然后通过</a:t>
            </a:r>
            <a:r>
              <a:rPr lang="zh-CN" altLang="en-US" dirty="0" smtClean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碰撞搜索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，使恶意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block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与目标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system prompt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中的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block</a:t>
            </a:r>
            <a:r>
              <a:rPr lang="zh-CN" altLang="en-US" dirty="0" smtClean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具有相同哈希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20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lvl="0" indent="-228600" algn="l" fontAlgn="auto">
              <a:lnSpc>
                <a:spcPct val="120000"/>
              </a:lnSpc>
              <a:spcBef>
                <a:spcPts val="16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F2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实验：语义模糊投毒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目标：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验证攻击者能否构造一个：表面上与正常问题相似，但实际回答方向由攻击者控制的恶意查询，并将恶意回答写入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Semantic Cache。 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攻击方法：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针对“取消订阅”这一正常意图，使用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LLM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生成多个语义相近的恶意查询，并在查询中加入攻击者希望传播的内容。攻击者先将恶意查询及其恶意回答写入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GPTCache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，之后若正常用户提交相似的取消订阅问题，系统可能直接返回恶意回答。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74100" y="1378585"/>
            <a:ext cx="3370580" cy="351218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9602470" y="5030470"/>
            <a:ext cx="1489075" cy="29654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系统提示词碰撞</a:t>
            </a:r>
            <a:endParaRPr lang="zh-CN" altLang="en-US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实验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3"/>
          </p:nvPr>
        </p:nvSpPr>
        <p:spPr/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575945" y="789940"/>
            <a:ext cx="11040110" cy="55016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28600" lvl="0" indent="-228600" algn="l" fontAlgn="auto">
              <a:lnSpc>
                <a:spcPct val="120000"/>
              </a:lnSpc>
              <a:spcBef>
                <a:spcPts val="22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F3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实验：基于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RAG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的语义模糊投毒</a:t>
            </a:r>
            <a:endPara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目标：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验证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RAG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是否会扩大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Semantic Cache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的投毒范围。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攻击原理：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攻击者将恶意查询提交给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RAG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系统。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RAG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根据该查询检索相关文档，并将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top-3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文档拼接到原始问题中，形成最终输入缓存。由于恶意查询和正常查询可能检索到相似文档，拼接后的两个输入会</a:t>
            </a:r>
            <a:r>
              <a:rPr lang="zh-CN" altLang="en-US" dirty="0" smtClean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更加相似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，恶意回答也更容易被正常请求命中。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0735" y="3684270"/>
            <a:ext cx="5043170" cy="15227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7205" y="2894330"/>
            <a:ext cx="4059555" cy="25304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32025" y="5322570"/>
            <a:ext cx="2180590" cy="29273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基于</a:t>
            </a:r>
            <a:r>
              <a:rPr lang="en-US" altLang="zh-CN" sz="1400"/>
              <a:t>RAG</a:t>
            </a:r>
            <a:r>
              <a:rPr lang="zh-CN" altLang="en-US" sz="1400"/>
              <a:t>的语义投毒原理</a:t>
            </a:r>
            <a:endParaRPr lang="zh-CN" altLang="en-US" sz="1400"/>
          </a:p>
        </p:txBody>
      </p:sp>
      <p:sp>
        <p:nvSpPr>
          <p:cNvPr id="6" name="文本框 5"/>
          <p:cNvSpPr txBox="1"/>
          <p:nvPr/>
        </p:nvSpPr>
        <p:spPr>
          <a:xfrm>
            <a:off x="7524115" y="5553710"/>
            <a:ext cx="356743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/>
              <a:t>普通语义投毒与</a:t>
            </a:r>
            <a:r>
              <a:rPr lang="en-US" altLang="zh-CN" sz="1400"/>
              <a:t>RAG</a:t>
            </a:r>
            <a:r>
              <a:rPr lang="zh-CN" altLang="en-US" sz="1400"/>
              <a:t>增强的语义投毒对比</a:t>
            </a:r>
            <a:endParaRPr lang="zh-CN" altLang="en-US" sz="1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实验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3"/>
          </p:nvPr>
        </p:nvSpPr>
        <p:spPr/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575945" y="789940"/>
            <a:ext cx="11040110" cy="55016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28600" lvl="0" indent="-228600" algn="l" fontAlgn="auto">
              <a:lnSpc>
                <a:spcPct val="120000"/>
              </a:lnSpc>
              <a:spcBef>
                <a:spcPts val="22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I1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实验：完整前缀劫持</a:t>
            </a:r>
            <a:endPara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目标：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验证攻击者能否让包含恶意依赖的代码命中无害代码的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Prefix Cache，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使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LLM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代码审计系统错误地认为恶意代码是安全的。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攻击方式：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构造恶意代码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C1，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其中包含恶意软件包。随后构造表面无害的代码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C2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C2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要求要与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C1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发生哈希碰撞）。攻击者先提交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C2，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使“代码安全”的审计结果写入缓存，再提交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C1，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使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C1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复用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C2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的审计结果。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lvl="0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I2</a:t>
            </a:r>
            <a:r>
              <a:rPr lang="zh-CN" altLang="en-US" sz="20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实验：分块碰撞劫持</a:t>
            </a:r>
            <a:endParaRPr lang="zh-CN" altLang="en-US" sz="20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目标：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验证攻击者能否让恶意代码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block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Block-wise KV Cache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技术）复用正常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block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KV Cache，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使模型在代码审核过程中无法有效感知恶意内容。</a:t>
            </a:r>
            <a:endParaRPr lang="zh-CN" altLang="en-US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攻击方式：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在恶意代码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C1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的基础上构造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C3，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通过加入注释、无关变量和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padding token，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搜索与前序正常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block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相同的哈希。当系统处理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C3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时，会将恶意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block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误认为已经计算过，并复用正常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block </a:t>
            </a:r>
            <a:r>
              <a:rPr lang="zh-CN" altLang="en-US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 </a:t>
            </a:r>
            <a:r>
              <a:rPr lang="en-US" altLang="zh-CN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KV Cache。</a:t>
            </a:r>
            <a:endParaRPr lang="en-US" altLang="zh-CN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73165" y="5313045"/>
            <a:ext cx="4465955" cy="137604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实验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3"/>
          </p:nvPr>
        </p:nvSpPr>
        <p:spPr/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575945" y="789940"/>
            <a:ext cx="11040110" cy="55016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28600" lvl="0" indent="-228600" algn="l" fontAlgn="auto">
              <a:lnSpc>
                <a:spcPct val="120000"/>
              </a:lnSpc>
              <a:spcBef>
                <a:spcPts val="22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I3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实验：多模态缓存碰撞</a:t>
            </a:r>
            <a:endParaRPr lang="zh-CN" altLang="en-US" sz="2000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目标：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验证攻击者能否通过构造缓存键相同但视觉含义不同的图像，绕过基于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VLM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的内容审核。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攻击原理：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构造两张</a:t>
            </a:r>
            <a:r>
              <a:rPr lang="zh-CN" altLang="en-US" dirty="0" smtClean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视觉效果不同、但底层像素字节相同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的图像。攻击者通过修改图像尺寸或调色板，使缓存系统</a:t>
            </a:r>
            <a:r>
              <a:rPr lang="zh-CN" altLang="en-US" dirty="0" smtClean="0">
                <a:highlight>
                  <a:srgbClr val="FFFF00"/>
                </a:highlight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忽略图像元数据并生成相同哈希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。先提交无违规内容的图像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使系统缓存安全的审核结果，再提交实际含违规内容图像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A，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使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A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命中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B 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的缓存。</a:t>
            </a:r>
            <a:endParaRPr lang="zh-CN" altLang="en-US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29715" y="5487035"/>
            <a:ext cx="3216275" cy="104775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图像数据的哈希冲突示例。</a:t>
            </a:r>
            <a:r>
              <a:rPr lang="en-US" altLang="zh-CN" sz="1400"/>
              <a:t>vLLM</a:t>
            </a:r>
            <a:r>
              <a:rPr lang="zh-CN" altLang="en-US" sz="1400"/>
              <a:t>中的</a:t>
            </a:r>
            <a:r>
              <a:rPr lang="en-US" altLang="zh-CN" sz="1400"/>
              <a:t>hash(ImgA)=hash(ImgB)，hash(ImgC)=hash(ImgD)。</a:t>
            </a:r>
            <a:endParaRPr lang="en-US" altLang="zh-CN" sz="1400"/>
          </a:p>
        </p:txBody>
      </p:sp>
      <p:sp>
        <p:nvSpPr>
          <p:cNvPr id="6" name="文本框 5"/>
          <p:cNvSpPr txBox="1"/>
          <p:nvPr/>
        </p:nvSpPr>
        <p:spPr>
          <a:xfrm>
            <a:off x="7321550" y="5567045"/>
            <a:ext cx="3000375" cy="2933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/>
              <a:t>针对多模式审核系统的攻击示例</a:t>
            </a:r>
            <a:endParaRPr lang="zh-CN" altLang="en-US" sz="140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195" y="3155315"/>
            <a:ext cx="5621655" cy="23317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695" y="3155315"/>
            <a:ext cx="4177665" cy="223329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防御方法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3"/>
          </p:nvPr>
        </p:nvSpPr>
        <p:spPr/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575945" y="789940"/>
            <a:ext cx="11040110" cy="55016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28600" lvl="0" indent="-228600" algn="l" fontAlgn="auto">
              <a:lnSpc>
                <a:spcPct val="120000"/>
              </a:lnSpc>
              <a:spcBef>
                <a:spcPts val="22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T1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：哈希计算添加随机数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针对威胁：基于哈希碰撞的攻击（如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F1/I1/I2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）。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方法：方法：在缓存哈希计算初始化阶段引入一个随机种子，使得哈希结果不可预测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lvl="0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T2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：使用安全哈希函数</a:t>
            </a:r>
            <a:endParaRPr lang="zh-CN" altLang="en-US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针对威胁：非加密哈希函数（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NCHF）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导致的碰撞攻击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（如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F1/I1/I2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）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方法：使用密码学安全的哈希函数（如 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SHA256）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替代 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vLLM 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中的 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Python 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内置哈希、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SGLang 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中的截断 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SHA256 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等弱哈希。</a:t>
            </a:r>
            <a:endParaRPr lang="zh-CN" altLang="en-US"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lvl="0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T3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：使用安全序列化</a:t>
            </a:r>
            <a:endParaRPr lang="zh-CN" altLang="en-US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针对威胁：多模态缓存碰撞（如图像、视频、张量因序列化不完善导致的哈希碰撞）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(I3)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方法：</a:t>
            </a:r>
            <a:endParaRPr lang="zh-CN" altLang="en-US"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1143000" lvl="2" indent="-228600" algn="l" fontAlgn="auto">
              <a:lnSpc>
                <a:spcPct val="120000"/>
              </a:lnSpc>
              <a:spcBef>
                <a:spcPts val="4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在哈希计算中强制包含空间结构信息，如图像的尺寸；</a:t>
            </a:r>
            <a:endParaRPr lang="zh-CN" altLang="en-US"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1143000" lvl="2" indent="-228600" algn="l" fontAlgn="auto">
              <a:lnSpc>
                <a:spcPct val="120000"/>
              </a:lnSpc>
              <a:spcBef>
                <a:spcPts val="4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将所有图像统一解码为标准 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RGBA 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格式后再哈希，消除调色板或颜色编码模式差异；</a:t>
            </a:r>
            <a:endParaRPr lang="zh-CN" altLang="en-US"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1143000" lvl="2" indent="-228600" algn="l" fontAlgn="auto">
              <a:lnSpc>
                <a:spcPct val="120000"/>
              </a:lnSpc>
              <a:spcBef>
                <a:spcPts val="4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对视频、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NumPy 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数组、张量等，在序列化时迭代纳入每个结构的形状信息，避免 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NumPy 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默认展平数组导致的结构丢失。</a:t>
            </a:r>
            <a:endParaRPr lang="zh-CN" altLang="en-US"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endParaRPr lang="zh-CN" altLang="en-US" sz="16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标题 3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防御方法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3"/>
          </p:nvPr>
        </p:nvSpPr>
        <p:spPr/>
        <p:txBody>
          <a:bodyPr/>
          <a:p>
            <a:pPr marL="342900" indent="-342900">
              <a:lnSpc>
                <a:spcPct val="110000"/>
              </a:lnSpc>
              <a:spcBef>
                <a:spcPct val="20000"/>
              </a:spcBef>
              <a:buClr>
                <a:schemeClr val="hlink"/>
              </a:buClr>
              <a:buSzPct val="50000"/>
            </a:pPr>
            <a:fld id="{3700298D-0D92-4BAD-A09B-BDA52E8803DB}" type="slidenum">
              <a:rPr lang="en-US" smtClean="0"/>
            </a:fld>
            <a:endParaRPr lang="en-US" dirty="0"/>
          </a:p>
        </p:txBody>
      </p:sp>
      <p:sp>
        <p:nvSpPr>
          <p:cNvPr id="30" name="文本框 29"/>
          <p:cNvSpPr txBox="1"/>
          <p:nvPr/>
        </p:nvSpPr>
        <p:spPr>
          <a:xfrm>
            <a:off x="575945" y="789940"/>
            <a:ext cx="11040110" cy="55016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228600" lvl="0" indent="-228600" algn="l" fontAlgn="auto">
              <a:lnSpc>
                <a:spcPct val="120000"/>
              </a:lnSpc>
              <a:spcBef>
                <a:spcPts val="22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T4</a:t>
            </a: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：更好的语义嵌入模型</a:t>
            </a:r>
            <a:endParaRPr lang="zh-CN" altLang="en-US" b="1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针对威胁：语义缓存模糊投毒（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F2/F3）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zh-CN" altLang="en-US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方法：在缓存哈希计算初始化阶段引入一个随机种子，使得哈希结果不可预测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。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228600" lvl="0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T5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：基于 </a:t>
            </a:r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LLM 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的过滤</a:t>
            </a:r>
            <a:endParaRPr lang="zh-CN" altLang="en-US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针对威胁：语义缓存模糊投毒（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F2/F3）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导致的恶意响应返回给用户。</a:t>
            </a:r>
            <a:endParaRPr lang="zh-CN" altLang="en-US"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  <a:p>
            <a:pPr marL="685800" lvl="1" indent="-228600" algn="l" fontAlgn="auto">
              <a:lnSpc>
                <a:spcPct val="120000"/>
              </a:lnSpc>
              <a:spcBef>
                <a:spcPts val="1000"/>
              </a:spcBef>
              <a:buClr>
                <a:schemeClr val="tx2">
                  <a:lumMod val="60000"/>
                  <a:lumOff val="40000"/>
                </a:schemeClr>
              </a:buClr>
              <a:buFont typeface="Wingdings" panose="05000000000000000000" charset="0"/>
              <a:buChar char=""/>
            </a:pP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 方法：在缓存命中后，引入一个轻量级 </a:t>
            </a:r>
            <a:r>
              <a:rPr lang="en-US" altLang="zh-CN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LLM </a:t>
            </a:r>
            <a:r>
              <a:rPr lang="zh-CN" altLang="en-US" sz="16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对匹配到的缓存查询进行意图审查，验证其语义完整性，判断是否可能引入误导性信息。若判定为风险，则拒绝该缓存命中。</a:t>
            </a:r>
            <a:endParaRPr lang="zh-CN" altLang="en-US" sz="1600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resource_record_key" val="{&quot;19&quot;:[20346260]}"/>
</p:tagLst>
</file>

<file path=ppt/theme/theme1.xml><?xml version="1.0" encoding="utf-8"?>
<a:theme xmlns:a="http://schemas.openxmlformats.org/drawingml/2006/main" name="主题3">
  <a:themeElements>
    <a:clrScheme name="自定义 7">
      <a:dk1>
        <a:sysClr val="windowText" lastClr="000000"/>
      </a:dk1>
      <a:lt1>
        <a:sysClr val="window" lastClr="FFFFFF"/>
      </a:lt1>
      <a:dk2>
        <a:srgbClr val="005AD2"/>
      </a:dk2>
      <a:lt2>
        <a:srgbClr val="21307F"/>
      </a:lt2>
      <a:accent1>
        <a:srgbClr val="005AD2"/>
      </a:accent1>
      <a:accent2>
        <a:srgbClr val="21307F"/>
      </a:accent2>
      <a:accent3>
        <a:srgbClr val="C00000"/>
      </a:accent3>
      <a:accent4>
        <a:srgbClr val="FFCF0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zgy2os0z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主题3</Template>
  <TotalTime>0</TotalTime>
  <Words>2735</Words>
  <Application>WPS 演示</Application>
  <PresentationFormat>宽屏</PresentationFormat>
  <Paragraphs>139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Arial</vt:lpstr>
      <vt:lpstr>宋体</vt:lpstr>
      <vt:lpstr>Wingdings</vt:lpstr>
      <vt:lpstr>微软雅黑</vt:lpstr>
      <vt:lpstr>Tahoma</vt:lpstr>
      <vt:lpstr>Times New Roman</vt:lpstr>
      <vt:lpstr>Wingdings</vt:lpstr>
      <vt:lpstr>Arial Unicode MS</vt:lpstr>
      <vt:lpstr>等线</vt:lpstr>
      <vt:lpstr>主题3</vt:lpstr>
      <vt:lpstr>PowerPoint 演示文稿</vt:lpstr>
      <vt:lpstr>背景</vt:lpstr>
      <vt:lpstr>背景</vt:lpstr>
      <vt:lpstr>背景</vt:lpstr>
      <vt:lpstr>攻击向量总览及实验场景设计</vt:lpstr>
      <vt:lpstr>实验</vt:lpstr>
      <vt:lpstr>实验</vt:lpstr>
      <vt:lpstr>实验</vt:lpstr>
      <vt:lpstr>实验</vt:lpstr>
      <vt:lpstr>防御方法</vt:lpstr>
      <vt:lpstr>防御方法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张昱</dc:creator>
  <cp:lastModifiedBy>周子翔</cp:lastModifiedBy>
  <cp:revision>115</cp:revision>
  <dcterms:created xsi:type="dcterms:W3CDTF">2023-03-13T01:09:00Z</dcterms:created>
  <dcterms:modified xsi:type="dcterms:W3CDTF">2026-09-16T11:02:06Z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CD407B7C89B34AAA980F403D4655571A_13</vt:lpwstr>
  </property>
  <property fmtid="{D5CDD505-2E9C-101B-9397-08002B2CF9AE}" pid="3" name="KSOProductBuildVer">
    <vt:lpwstr>2052-12.1.0.28505</vt:lpwstr>
  </property>
</Properties>
</file>